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9.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0.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1.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2.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3.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4.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5.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6.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7.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8.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9.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20.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1.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22.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23.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4.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theme/theme25.xml" ContentType="application/vnd.openxmlformats-officedocument.theme+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theme/theme26.xml" ContentType="application/vnd.openxmlformats-officedocument.theme+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theme/theme27.xml" ContentType="application/vnd.openxmlformats-officedocument.theme+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theme/theme28.xml" ContentType="application/vnd.openxmlformats-officedocument.theme+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theme/theme29.xml" ContentType="application/vnd.openxmlformats-officedocument.theme+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theme/theme30.xml" ContentType="application/vnd.openxmlformats-officedocument.theme+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theme/theme31.xml" ContentType="application/vnd.openxmlformats-officedocument.theme+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theme/theme32.xml" ContentType="application/vnd.openxmlformats-officedocument.theme+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theme/theme33.xml" ContentType="application/vnd.openxmlformats-officedocument.theme+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theme/theme34.xml" ContentType="application/vnd.openxmlformats-officedocument.theme+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theme/theme35.xml" ContentType="application/vnd.openxmlformats-officedocument.theme+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theme/theme36.xml" ContentType="application/vnd.openxmlformats-officedocument.theme+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theme/theme37.xml" ContentType="application/vnd.openxmlformats-officedocument.theme+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theme/theme38.xml" ContentType="application/vnd.openxmlformats-officedocument.theme+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theme/theme39.xml" ContentType="application/vnd.openxmlformats-officedocument.theme+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theme/theme40.xml" ContentType="application/vnd.openxmlformats-officedocument.theme+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theme/theme41.xml" ContentType="application/vnd.openxmlformats-officedocument.theme+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theme/theme42.xml" ContentType="application/vnd.openxmlformats-officedocument.theme+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theme/theme43.xml" ContentType="application/vnd.openxmlformats-officedocument.theme+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theme/theme44.xml" ContentType="application/vnd.openxmlformats-officedocument.theme+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theme/theme45.xml" ContentType="application/vnd.openxmlformats-officedocument.theme+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theme/theme46.xml" ContentType="application/vnd.openxmlformats-officedocument.theme+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theme/theme47.xml" ContentType="application/vnd.openxmlformats-officedocument.theme+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theme/theme48.xml" ContentType="application/vnd.openxmlformats-officedocument.theme+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theme/theme49.xml" ContentType="application/vnd.openxmlformats-officedocument.theme+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theme/theme50.xml" ContentType="application/vnd.openxmlformats-officedocument.theme+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theme/theme51.xml" ContentType="application/vnd.openxmlformats-officedocument.theme+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theme/theme52.xml" ContentType="application/vnd.openxmlformats-officedocument.theme+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theme/theme53.xml" ContentType="application/vnd.openxmlformats-officedocument.theme+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theme/theme54.xml" ContentType="application/vnd.openxmlformats-officedocument.theme+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theme/theme55.xml" ContentType="application/vnd.openxmlformats-officedocument.theme+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theme/theme56.xml" ContentType="application/vnd.openxmlformats-officedocument.theme+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theme/theme57.xml" ContentType="application/vnd.openxmlformats-officedocument.theme+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theme/theme58.xml" ContentType="application/vnd.openxmlformats-officedocument.theme+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theme/theme59.xml" ContentType="application/vnd.openxmlformats-officedocument.theme+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theme/theme60.xml" ContentType="application/vnd.openxmlformats-officedocument.theme+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theme/theme61.xml" ContentType="application/vnd.openxmlformats-officedocument.theme+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theme/theme62.xml" ContentType="application/vnd.openxmlformats-officedocument.theme+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theme/theme63.xml" ContentType="application/vnd.openxmlformats-officedocument.theme+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theme/theme64.xml" ContentType="application/vnd.openxmlformats-officedocument.theme+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theme/theme65.xml" ContentType="application/vnd.openxmlformats-officedocument.theme+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theme/theme66.xml" ContentType="application/vnd.openxmlformats-officedocument.theme+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theme/theme67.xml" ContentType="application/vnd.openxmlformats-officedocument.theme+xml"/>
  <Override PartName="/ppt/theme/theme68.xml" ContentType="application/vnd.openxmlformats-officedocument.theme+xml"/>
  <Override PartName="/ppt/theme/theme6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1.xml" ContentType="application/vnd.openxmlformats-officedocument.presentationml.tags+xml"/>
  <Override PartName="/ppt/notesSlides/notesSlide36.xml" ContentType="application/vnd.openxmlformats-officedocument.presentationml.notesSlide+xml"/>
  <Override PartName="/ppt/tags/tag2.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3.xml" ContentType="application/vnd.openxmlformats-officedocument.presentationml.tags+xml"/>
  <Override PartName="/ppt/notesSlides/notesSlide39.xml" ContentType="application/vnd.openxmlformats-officedocument.presentationml.notesSlide+xml"/>
  <Override PartName="/ppt/tags/tag4.xml" ContentType="application/vnd.openxmlformats-officedocument.presentationml.tags+xml"/>
  <Override PartName="/ppt/notesSlides/notesSlide40.xml" ContentType="application/vnd.openxmlformats-officedocument.presentationml.notesSlide+xml"/>
  <Override PartName="/ppt/tags/tag5.xml" ContentType="application/vnd.openxmlformats-officedocument.presentationml.tags+xml"/>
  <Override PartName="/ppt/notesSlides/notesSlide41.xml" ContentType="application/vnd.openxmlformats-officedocument.presentationml.notesSlide+xml"/>
  <Override PartName="/ppt/tags/tag6.xml" ContentType="application/vnd.openxmlformats-officedocument.presentationml.tags+xml"/>
  <Override PartName="/ppt/notesSlides/notesSlide42.xml" ContentType="application/vnd.openxmlformats-officedocument.presentationml.notesSlide+xml"/>
  <Override PartName="/ppt/tags/tag7.xml" ContentType="application/vnd.openxmlformats-officedocument.presentationml.tag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comments/comment1.xml" ContentType="application/vnd.openxmlformats-officedocument.presentationml.comments+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812" r:id="rId3"/>
    <p:sldMasterId id="2147483824" r:id="rId4"/>
    <p:sldMasterId id="2147483848" r:id="rId5"/>
    <p:sldMasterId id="2147483872" r:id="rId6"/>
    <p:sldMasterId id="2147483909" r:id="rId7"/>
    <p:sldMasterId id="2147483936" r:id="rId8"/>
    <p:sldMasterId id="2147484087" r:id="rId9"/>
    <p:sldMasterId id="2147484099" r:id="rId10"/>
    <p:sldMasterId id="2147484281" r:id="rId11"/>
    <p:sldMasterId id="2147484522" r:id="rId12"/>
    <p:sldMasterId id="2147484571" r:id="rId13"/>
    <p:sldMasterId id="2147484777" r:id="rId14"/>
    <p:sldMasterId id="2147484837" r:id="rId15"/>
    <p:sldMasterId id="2147484849" r:id="rId16"/>
    <p:sldMasterId id="2147484861" r:id="rId17"/>
    <p:sldMasterId id="2147484873" r:id="rId18"/>
    <p:sldMasterId id="2147484969" r:id="rId19"/>
    <p:sldMasterId id="2147485410" r:id="rId20"/>
    <p:sldMasterId id="2147485520" r:id="rId21"/>
    <p:sldMasterId id="2147485532" r:id="rId22"/>
    <p:sldMasterId id="2147485665" r:id="rId23"/>
    <p:sldMasterId id="2147485714" r:id="rId24"/>
    <p:sldMasterId id="2147486472" r:id="rId25"/>
    <p:sldMasterId id="2147486594" r:id="rId26"/>
    <p:sldMasterId id="2147486871" r:id="rId27"/>
    <p:sldMasterId id="2147487120" r:id="rId28"/>
    <p:sldMasterId id="2147487144" r:id="rId29"/>
    <p:sldMasterId id="2147487194" r:id="rId30"/>
    <p:sldMasterId id="2147487206" r:id="rId31"/>
    <p:sldMasterId id="2147487258" r:id="rId32"/>
    <p:sldMasterId id="2147487574" r:id="rId33"/>
    <p:sldMasterId id="2147487623" r:id="rId34"/>
    <p:sldMasterId id="2147487743" r:id="rId35"/>
    <p:sldMasterId id="2147488085" r:id="rId36"/>
    <p:sldMasterId id="2147488097" r:id="rId37"/>
    <p:sldMasterId id="2147488265" r:id="rId38"/>
    <p:sldMasterId id="2147488331" r:id="rId39"/>
    <p:sldMasterId id="2147488343" r:id="rId40"/>
    <p:sldMasterId id="2147488381" r:id="rId41"/>
    <p:sldMasterId id="2147488393" r:id="rId42"/>
    <p:sldMasterId id="2147488405" r:id="rId43"/>
    <p:sldMasterId id="2147488417" r:id="rId44"/>
    <p:sldMasterId id="2147488442" r:id="rId45"/>
    <p:sldMasterId id="2147488455" r:id="rId46"/>
    <p:sldMasterId id="2147488480" r:id="rId47"/>
    <p:sldMasterId id="2147488547" r:id="rId48"/>
    <p:sldMasterId id="2147488560" r:id="rId49"/>
    <p:sldMasterId id="2147488573" r:id="rId50"/>
    <p:sldMasterId id="2147488599" r:id="rId51"/>
    <p:sldMasterId id="2147488661" r:id="rId52"/>
    <p:sldMasterId id="2147488674" r:id="rId53"/>
    <p:sldMasterId id="2147488687" r:id="rId54"/>
    <p:sldMasterId id="2147488713" r:id="rId55"/>
    <p:sldMasterId id="2147488725" r:id="rId56"/>
    <p:sldMasterId id="2147488738" r:id="rId57"/>
    <p:sldMasterId id="2147488750" r:id="rId58"/>
    <p:sldMasterId id="2147488762" r:id="rId59"/>
    <p:sldMasterId id="2147488775" r:id="rId60"/>
    <p:sldMasterId id="2147488778" r:id="rId61"/>
    <p:sldMasterId id="2147488790" r:id="rId62"/>
    <p:sldMasterId id="2147488802" r:id="rId63"/>
    <p:sldMasterId id="2147488805" r:id="rId64"/>
    <p:sldMasterId id="2147488808" r:id="rId65"/>
    <p:sldMasterId id="2147488821" r:id="rId66"/>
    <p:sldMasterId id="2147488833" r:id="rId67"/>
  </p:sldMasterIdLst>
  <p:notesMasterIdLst>
    <p:notesMasterId r:id="rId360"/>
  </p:notesMasterIdLst>
  <p:handoutMasterIdLst>
    <p:handoutMasterId r:id="rId361"/>
  </p:handoutMasterIdLst>
  <p:sldIdLst>
    <p:sldId id="6879" r:id="rId68"/>
    <p:sldId id="6850" r:id="rId69"/>
    <p:sldId id="6851" r:id="rId70"/>
    <p:sldId id="6852" r:id="rId71"/>
    <p:sldId id="656" r:id="rId72"/>
    <p:sldId id="5603" r:id="rId73"/>
    <p:sldId id="3581" r:id="rId74"/>
    <p:sldId id="3582" r:id="rId75"/>
    <p:sldId id="3609" r:id="rId76"/>
    <p:sldId id="4145" r:id="rId77"/>
    <p:sldId id="3583" r:id="rId78"/>
    <p:sldId id="3614" r:id="rId79"/>
    <p:sldId id="3615" r:id="rId80"/>
    <p:sldId id="6853" r:id="rId81"/>
    <p:sldId id="6854" r:id="rId82"/>
    <p:sldId id="6855" r:id="rId83"/>
    <p:sldId id="6856" r:id="rId84"/>
    <p:sldId id="6857" r:id="rId85"/>
    <p:sldId id="6858" r:id="rId86"/>
    <p:sldId id="6881" r:id="rId87"/>
    <p:sldId id="6882" r:id="rId88"/>
    <p:sldId id="6859" r:id="rId89"/>
    <p:sldId id="6860" r:id="rId90"/>
    <p:sldId id="6861" r:id="rId91"/>
    <p:sldId id="6862" r:id="rId92"/>
    <p:sldId id="6576" r:id="rId93"/>
    <p:sldId id="6883" r:id="rId94"/>
    <p:sldId id="6863" r:id="rId95"/>
    <p:sldId id="3584" r:id="rId96"/>
    <p:sldId id="3585" r:id="rId97"/>
    <p:sldId id="3586" r:id="rId98"/>
    <p:sldId id="3848" r:id="rId99"/>
    <p:sldId id="3712" r:id="rId100"/>
    <p:sldId id="5936" r:id="rId101"/>
    <p:sldId id="5937" r:id="rId102"/>
    <p:sldId id="3943" r:id="rId103"/>
    <p:sldId id="3944" r:id="rId104"/>
    <p:sldId id="3945" r:id="rId105"/>
    <p:sldId id="3946" r:id="rId106"/>
    <p:sldId id="3947" r:id="rId107"/>
    <p:sldId id="3948" r:id="rId108"/>
    <p:sldId id="3719" r:id="rId109"/>
    <p:sldId id="3950" r:id="rId110"/>
    <p:sldId id="3720" r:id="rId111"/>
    <p:sldId id="6894" r:id="rId112"/>
    <p:sldId id="3721" r:id="rId113"/>
    <p:sldId id="3722" r:id="rId114"/>
    <p:sldId id="4894" r:id="rId115"/>
    <p:sldId id="4895" r:id="rId116"/>
    <p:sldId id="4699" r:id="rId117"/>
    <p:sldId id="5521" r:id="rId118"/>
    <p:sldId id="5924" r:id="rId119"/>
    <p:sldId id="5923" r:id="rId120"/>
    <p:sldId id="5036" r:id="rId121"/>
    <p:sldId id="3723" r:id="rId122"/>
    <p:sldId id="6795" r:id="rId123"/>
    <p:sldId id="5938" r:id="rId124"/>
    <p:sldId id="5654" r:id="rId125"/>
    <p:sldId id="5941" r:id="rId126"/>
    <p:sldId id="5942" r:id="rId127"/>
    <p:sldId id="5943" r:id="rId128"/>
    <p:sldId id="6864" r:id="rId129"/>
    <p:sldId id="6865" r:id="rId130"/>
    <p:sldId id="6866" r:id="rId131"/>
    <p:sldId id="6867" r:id="rId132"/>
    <p:sldId id="6884" r:id="rId133"/>
    <p:sldId id="6796" r:id="rId134"/>
    <p:sldId id="6797" r:id="rId135"/>
    <p:sldId id="6798" r:id="rId136"/>
    <p:sldId id="6868" r:id="rId137"/>
    <p:sldId id="1863" r:id="rId138"/>
    <p:sldId id="5045" r:id="rId139"/>
    <p:sldId id="4899" r:id="rId140"/>
    <p:sldId id="3958" r:id="rId141"/>
    <p:sldId id="3978" r:id="rId142"/>
    <p:sldId id="4901" r:id="rId143"/>
    <p:sldId id="5951" r:id="rId144"/>
    <p:sldId id="5029" r:id="rId145"/>
    <p:sldId id="5028" r:id="rId146"/>
    <p:sldId id="5971" r:id="rId147"/>
    <p:sldId id="3855" r:id="rId148"/>
    <p:sldId id="5952" r:id="rId149"/>
    <p:sldId id="5006" r:id="rId150"/>
    <p:sldId id="5963" r:id="rId151"/>
    <p:sldId id="5972" r:id="rId152"/>
    <p:sldId id="5973" r:id="rId153"/>
    <p:sldId id="5974" r:id="rId154"/>
    <p:sldId id="6793" r:id="rId155"/>
    <p:sldId id="6803" r:id="rId156"/>
    <p:sldId id="6505" r:id="rId157"/>
    <p:sldId id="6655" r:id="rId158"/>
    <p:sldId id="6869" r:id="rId159"/>
    <p:sldId id="6870" r:id="rId160"/>
    <p:sldId id="6801" r:id="rId161"/>
    <p:sldId id="6802" r:id="rId162"/>
    <p:sldId id="6871" r:id="rId163"/>
    <p:sldId id="6804" r:id="rId164"/>
    <p:sldId id="6808" r:id="rId165"/>
    <p:sldId id="5908" r:id="rId166"/>
    <p:sldId id="6799" r:id="rId167"/>
    <p:sldId id="5910" r:id="rId168"/>
    <p:sldId id="5956" r:id="rId169"/>
    <p:sldId id="5912" r:id="rId170"/>
    <p:sldId id="5957" r:id="rId171"/>
    <p:sldId id="5958" r:id="rId172"/>
    <p:sldId id="5959" r:id="rId173"/>
    <p:sldId id="5913" r:id="rId174"/>
    <p:sldId id="5918" r:id="rId175"/>
    <p:sldId id="5960" r:id="rId176"/>
    <p:sldId id="6800" r:id="rId177"/>
    <p:sldId id="6805" r:id="rId178"/>
    <p:sldId id="6506" r:id="rId179"/>
    <p:sldId id="6807" r:id="rId180"/>
    <p:sldId id="6301" r:id="rId181"/>
    <p:sldId id="1208" r:id="rId182"/>
    <p:sldId id="1174" r:id="rId183"/>
    <p:sldId id="1179" r:id="rId184"/>
    <p:sldId id="1175" r:id="rId185"/>
    <p:sldId id="1180" r:id="rId186"/>
    <p:sldId id="1206" r:id="rId187"/>
    <p:sldId id="1190" r:id="rId188"/>
    <p:sldId id="1218" r:id="rId189"/>
    <p:sldId id="6809" r:id="rId190"/>
    <p:sldId id="6806" r:id="rId191"/>
    <p:sldId id="6297" r:id="rId192"/>
    <p:sldId id="718" r:id="rId193"/>
    <p:sldId id="6811" r:id="rId194"/>
    <p:sldId id="692" r:id="rId195"/>
    <p:sldId id="6812" r:id="rId196"/>
    <p:sldId id="721" r:id="rId197"/>
    <p:sldId id="727" r:id="rId198"/>
    <p:sldId id="710" r:id="rId199"/>
    <p:sldId id="1008" r:id="rId200"/>
    <p:sldId id="1025" r:id="rId201"/>
    <p:sldId id="712" r:id="rId202"/>
    <p:sldId id="1034" r:id="rId203"/>
    <p:sldId id="6813" r:id="rId204"/>
    <p:sldId id="6887" r:id="rId205"/>
    <p:sldId id="6886" r:id="rId206"/>
    <p:sldId id="6841" r:id="rId207"/>
    <p:sldId id="6810" r:id="rId208"/>
    <p:sldId id="6047" r:id="rId209"/>
    <p:sldId id="6847" r:id="rId210"/>
    <p:sldId id="660" r:id="rId211"/>
    <p:sldId id="645" r:id="rId212"/>
    <p:sldId id="672" r:id="rId213"/>
    <p:sldId id="6888" r:id="rId214"/>
    <p:sldId id="616" r:id="rId215"/>
    <p:sldId id="611" r:id="rId216"/>
    <p:sldId id="6829" r:id="rId217"/>
    <p:sldId id="5964" r:id="rId218"/>
    <p:sldId id="5755" r:id="rId219"/>
    <p:sldId id="5756" r:id="rId220"/>
    <p:sldId id="5757" r:id="rId221"/>
    <p:sldId id="6824" r:id="rId222"/>
    <p:sldId id="6825" r:id="rId223"/>
    <p:sldId id="6826" r:id="rId224"/>
    <p:sldId id="6823" r:id="rId225"/>
    <p:sldId id="6849" r:id="rId226"/>
    <p:sldId id="6848" r:id="rId227"/>
    <p:sldId id="6885" r:id="rId228"/>
    <p:sldId id="6893" r:id="rId229"/>
    <p:sldId id="5920" r:id="rId230"/>
    <p:sldId id="4879" r:id="rId231"/>
    <p:sldId id="4948" r:id="rId232"/>
    <p:sldId id="6827" r:id="rId233"/>
    <p:sldId id="6830" r:id="rId234"/>
    <p:sldId id="6828" r:id="rId235"/>
    <p:sldId id="6872" r:id="rId236"/>
    <p:sldId id="6873" r:id="rId237"/>
    <p:sldId id="6874" r:id="rId238"/>
    <p:sldId id="6613" r:id="rId239"/>
    <p:sldId id="6875" r:id="rId240"/>
    <p:sldId id="6876" r:id="rId241"/>
    <p:sldId id="6877" r:id="rId242"/>
    <p:sldId id="6878" r:id="rId243"/>
    <p:sldId id="5215" r:id="rId244"/>
    <p:sldId id="6889" r:id="rId245"/>
    <p:sldId id="6890" r:id="rId246"/>
    <p:sldId id="6891" r:id="rId247"/>
    <p:sldId id="5875" r:id="rId248"/>
    <p:sldId id="5934" r:id="rId249"/>
    <p:sldId id="5935" r:id="rId250"/>
    <p:sldId id="6819" r:id="rId251"/>
    <p:sldId id="5880" r:id="rId252"/>
    <p:sldId id="5881" r:id="rId253"/>
    <p:sldId id="5042" r:id="rId254"/>
    <p:sldId id="5043" r:id="rId255"/>
    <p:sldId id="6814" r:id="rId256"/>
    <p:sldId id="6821" r:id="rId257"/>
    <p:sldId id="5217" r:id="rId258"/>
    <p:sldId id="5775" r:id="rId259"/>
    <p:sldId id="5776" r:id="rId260"/>
    <p:sldId id="6659" r:id="rId261"/>
    <p:sldId id="6892" r:id="rId262"/>
    <p:sldId id="5214" r:id="rId263"/>
    <p:sldId id="5970" r:id="rId264"/>
    <p:sldId id="5939" r:id="rId265"/>
    <p:sldId id="5782" r:id="rId266"/>
    <p:sldId id="4900" r:id="rId267"/>
    <p:sldId id="5916" r:id="rId268"/>
    <p:sldId id="257" r:id="rId269"/>
    <p:sldId id="544" r:id="rId270"/>
    <p:sldId id="535" r:id="rId271"/>
    <p:sldId id="517" r:id="rId272"/>
    <p:sldId id="533" r:id="rId273"/>
    <p:sldId id="587" r:id="rId274"/>
    <p:sldId id="524" r:id="rId275"/>
    <p:sldId id="589" r:id="rId276"/>
    <p:sldId id="552" r:id="rId277"/>
    <p:sldId id="569" r:id="rId278"/>
    <p:sldId id="570" r:id="rId279"/>
    <p:sldId id="571" r:id="rId280"/>
    <p:sldId id="553" r:id="rId281"/>
    <p:sldId id="511" r:id="rId282"/>
    <p:sldId id="557" r:id="rId283"/>
    <p:sldId id="5961" r:id="rId284"/>
    <p:sldId id="5754" r:id="rId285"/>
    <p:sldId id="492" r:id="rId286"/>
    <p:sldId id="555" r:id="rId287"/>
    <p:sldId id="556" r:id="rId288"/>
    <p:sldId id="583" r:id="rId289"/>
    <p:sldId id="518" r:id="rId290"/>
    <p:sldId id="536" r:id="rId291"/>
    <p:sldId id="526" r:id="rId292"/>
    <p:sldId id="501" r:id="rId293"/>
    <p:sldId id="531" r:id="rId294"/>
    <p:sldId id="505" r:id="rId295"/>
    <p:sldId id="585" r:id="rId296"/>
    <p:sldId id="522" r:id="rId297"/>
    <p:sldId id="504" r:id="rId298"/>
    <p:sldId id="507" r:id="rId299"/>
    <p:sldId id="506" r:id="rId300"/>
    <p:sldId id="500" r:id="rId301"/>
    <p:sldId id="573" r:id="rId302"/>
    <p:sldId id="510" r:id="rId303"/>
    <p:sldId id="549" r:id="rId304"/>
    <p:sldId id="548" r:id="rId305"/>
    <p:sldId id="547" r:id="rId306"/>
    <p:sldId id="546" r:id="rId307"/>
    <p:sldId id="543" r:id="rId308"/>
    <p:sldId id="534" r:id="rId309"/>
    <p:sldId id="5781" r:id="rId310"/>
    <p:sldId id="5587" r:id="rId311"/>
    <p:sldId id="5511" r:id="rId312"/>
    <p:sldId id="5512" r:id="rId313"/>
    <p:sldId id="5589" r:id="rId314"/>
    <p:sldId id="5931" r:id="rId315"/>
    <p:sldId id="5596" r:id="rId316"/>
    <p:sldId id="5891" r:id="rId317"/>
    <p:sldId id="5892" r:id="rId318"/>
    <p:sldId id="5893" r:id="rId319"/>
    <p:sldId id="5895" r:id="rId320"/>
    <p:sldId id="5894" r:id="rId321"/>
    <p:sldId id="5896" r:id="rId322"/>
    <p:sldId id="5897" r:id="rId323"/>
    <p:sldId id="5898" r:id="rId324"/>
    <p:sldId id="5899" r:id="rId325"/>
    <p:sldId id="5900" r:id="rId326"/>
    <p:sldId id="5901" r:id="rId327"/>
    <p:sldId id="5902" r:id="rId328"/>
    <p:sldId id="5903" r:id="rId329"/>
    <p:sldId id="5904" r:id="rId330"/>
    <p:sldId id="5905" r:id="rId331"/>
    <p:sldId id="5906" r:id="rId332"/>
    <p:sldId id="5965" r:id="rId333"/>
    <p:sldId id="5966" r:id="rId334"/>
    <p:sldId id="5967" r:id="rId335"/>
    <p:sldId id="5513" r:id="rId336"/>
    <p:sldId id="5932" r:id="rId337"/>
    <p:sldId id="5933" r:id="rId338"/>
    <p:sldId id="5488" r:id="rId339"/>
    <p:sldId id="5486" r:id="rId340"/>
    <p:sldId id="5487" r:id="rId341"/>
    <p:sldId id="5886" r:id="rId342"/>
    <p:sldId id="6818" r:id="rId343"/>
    <p:sldId id="6815" r:id="rId344"/>
    <p:sldId id="6816" r:id="rId345"/>
    <p:sldId id="6820" r:id="rId346"/>
    <p:sldId id="4861" r:id="rId347"/>
    <p:sldId id="4862" r:id="rId348"/>
    <p:sldId id="4863" r:id="rId349"/>
    <p:sldId id="2408" r:id="rId350"/>
    <p:sldId id="2409" r:id="rId351"/>
    <p:sldId id="4864" r:id="rId352"/>
    <p:sldId id="2406" r:id="rId353"/>
    <p:sldId id="2410" r:id="rId354"/>
    <p:sldId id="4865" r:id="rId355"/>
    <p:sldId id="4893" r:id="rId356"/>
    <p:sldId id="5066" r:id="rId357"/>
    <p:sldId id="5067" r:id="rId358"/>
    <p:sldId id="475" r:id="rId359"/>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tel  Minesh Hamenbhai" initials="PH" lastIdx="2" clrIdx="0">
    <p:extLst>
      <p:ext uri="{19B8F6BF-5375-455C-9EA6-DF929625EA0E}">
        <p15:presenceInfo xmlns:p15="http://schemas.microsoft.com/office/powerpoint/2012/main" userId="S::mpatel@ethz.ch::6a2c18ab-280a-4d17-9acd-93b2f4ff5d5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432FF"/>
    <a:srgbClr val="0000FF"/>
    <a:srgbClr val="711A6A"/>
    <a:srgbClr val="8C0000"/>
    <a:srgbClr val="1A5712"/>
    <a:srgbClr val="CC8D2A"/>
    <a:srgbClr val="FF00C4"/>
    <a:srgbClr val="948A54"/>
    <a:srgbClr val="2A55D6"/>
    <a:srgbClr val="663D6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23" autoAdjust="0"/>
    <p:restoredTop sz="92993" autoAdjust="0"/>
  </p:normalViewPr>
  <p:slideViewPr>
    <p:cSldViewPr>
      <p:cViewPr varScale="1">
        <p:scale>
          <a:sx n="119" d="100"/>
          <a:sy n="119" d="100"/>
        </p:scale>
        <p:origin x="848" y="17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101" d="100"/>
          <a:sy n="101" d="100"/>
        </p:scale>
        <p:origin x="-3228" y="-108"/>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50.xml"/><Relationship Id="rId299" Type="http://schemas.openxmlformats.org/officeDocument/2006/relationships/slide" Target="slides/slide232.xml"/><Relationship Id="rId21" Type="http://schemas.openxmlformats.org/officeDocument/2006/relationships/slideMaster" Target="slideMasters/slideMaster21.xml"/><Relationship Id="rId63" Type="http://schemas.openxmlformats.org/officeDocument/2006/relationships/slideMaster" Target="slideMasters/slideMaster63.xml"/><Relationship Id="rId159" Type="http://schemas.openxmlformats.org/officeDocument/2006/relationships/slide" Target="slides/slide92.xml"/><Relationship Id="rId324" Type="http://schemas.openxmlformats.org/officeDocument/2006/relationships/slide" Target="slides/slide257.xml"/><Relationship Id="rId366" Type="http://schemas.openxmlformats.org/officeDocument/2006/relationships/tableStyles" Target="tableStyles.xml"/><Relationship Id="rId170" Type="http://schemas.openxmlformats.org/officeDocument/2006/relationships/slide" Target="slides/slide103.xml"/><Relationship Id="rId226" Type="http://schemas.openxmlformats.org/officeDocument/2006/relationships/slide" Target="slides/slide159.xml"/><Relationship Id="rId268" Type="http://schemas.openxmlformats.org/officeDocument/2006/relationships/slide" Target="slides/slide201.xml"/><Relationship Id="rId32" Type="http://schemas.openxmlformats.org/officeDocument/2006/relationships/slideMaster" Target="slideMasters/slideMaster32.xml"/><Relationship Id="rId74" Type="http://schemas.openxmlformats.org/officeDocument/2006/relationships/slide" Target="slides/slide7.xml"/><Relationship Id="rId128" Type="http://schemas.openxmlformats.org/officeDocument/2006/relationships/slide" Target="slides/slide61.xml"/><Relationship Id="rId335" Type="http://schemas.openxmlformats.org/officeDocument/2006/relationships/slide" Target="slides/slide268.xml"/><Relationship Id="rId5" Type="http://schemas.openxmlformats.org/officeDocument/2006/relationships/slideMaster" Target="slideMasters/slideMaster5.xml"/><Relationship Id="rId181" Type="http://schemas.openxmlformats.org/officeDocument/2006/relationships/slide" Target="slides/slide114.xml"/><Relationship Id="rId237" Type="http://schemas.openxmlformats.org/officeDocument/2006/relationships/slide" Target="slides/slide170.xml"/><Relationship Id="rId279" Type="http://schemas.openxmlformats.org/officeDocument/2006/relationships/slide" Target="slides/slide212.xml"/><Relationship Id="rId43" Type="http://schemas.openxmlformats.org/officeDocument/2006/relationships/slideMaster" Target="slideMasters/slideMaster43.xml"/><Relationship Id="rId139" Type="http://schemas.openxmlformats.org/officeDocument/2006/relationships/slide" Target="slides/slide72.xml"/><Relationship Id="rId290" Type="http://schemas.openxmlformats.org/officeDocument/2006/relationships/slide" Target="slides/slide223.xml"/><Relationship Id="rId304" Type="http://schemas.openxmlformats.org/officeDocument/2006/relationships/slide" Target="slides/slide237.xml"/><Relationship Id="rId346" Type="http://schemas.openxmlformats.org/officeDocument/2006/relationships/slide" Target="slides/slide279.xml"/><Relationship Id="rId85" Type="http://schemas.openxmlformats.org/officeDocument/2006/relationships/slide" Target="slides/slide18.xml"/><Relationship Id="rId150" Type="http://schemas.openxmlformats.org/officeDocument/2006/relationships/slide" Target="slides/slide83.xml"/><Relationship Id="rId192" Type="http://schemas.openxmlformats.org/officeDocument/2006/relationships/slide" Target="slides/slide125.xml"/><Relationship Id="rId206" Type="http://schemas.openxmlformats.org/officeDocument/2006/relationships/slide" Target="slides/slide139.xml"/><Relationship Id="rId248" Type="http://schemas.openxmlformats.org/officeDocument/2006/relationships/slide" Target="slides/slide181.xml"/><Relationship Id="rId12" Type="http://schemas.openxmlformats.org/officeDocument/2006/relationships/slideMaster" Target="slideMasters/slideMaster12.xml"/><Relationship Id="rId108" Type="http://schemas.openxmlformats.org/officeDocument/2006/relationships/slide" Target="slides/slide41.xml"/><Relationship Id="rId315" Type="http://schemas.openxmlformats.org/officeDocument/2006/relationships/slide" Target="slides/slide248.xml"/><Relationship Id="rId357" Type="http://schemas.openxmlformats.org/officeDocument/2006/relationships/slide" Target="slides/slide290.xml"/><Relationship Id="rId54" Type="http://schemas.openxmlformats.org/officeDocument/2006/relationships/slideMaster" Target="slideMasters/slideMaster54.xml"/><Relationship Id="rId96" Type="http://schemas.openxmlformats.org/officeDocument/2006/relationships/slide" Target="slides/slide29.xml"/><Relationship Id="rId161" Type="http://schemas.openxmlformats.org/officeDocument/2006/relationships/slide" Target="slides/slide94.xml"/><Relationship Id="rId217" Type="http://schemas.openxmlformats.org/officeDocument/2006/relationships/slide" Target="slides/slide150.xml"/><Relationship Id="rId259" Type="http://schemas.openxmlformats.org/officeDocument/2006/relationships/slide" Target="slides/slide192.xml"/><Relationship Id="rId23" Type="http://schemas.openxmlformats.org/officeDocument/2006/relationships/slideMaster" Target="slideMasters/slideMaster23.xml"/><Relationship Id="rId119" Type="http://schemas.openxmlformats.org/officeDocument/2006/relationships/slide" Target="slides/slide52.xml"/><Relationship Id="rId270" Type="http://schemas.openxmlformats.org/officeDocument/2006/relationships/slide" Target="slides/slide203.xml"/><Relationship Id="rId326" Type="http://schemas.openxmlformats.org/officeDocument/2006/relationships/slide" Target="slides/slide259.xml"/><Relationship Id="rId65" Type="http://schemas.openxmlformats.org/officeDocument/2006/relationships/slideMaster" Target="slideMasters/slideMaster65.xml"/><Relationship Id="rId130" Type="http://schemas.openxmlformats.org/officeDocument/2006/relationships/slide" Target="slides/slide63.xml"/><Relationship Id="rId172" Type="http://schemas.openxmlformats.org/officeDocument/2006/relationships/slide" Target="slides/slide105.xml"/><Relationship Id="rId228" Type="http://schemas.openxmlformats.org/officeDocument/2006/relationships/slide" Target="slides/slide161.xml"/><Relationship Id="rId281" Type="http://schemas.openxmlformats.org/officeDocument/2006/relationships/slide" Target="slides/slide214.xml"/><Relationship Id="rId337" Type="http://schemas.openxmlformats.org/officeDocument/2006/relationships/slide" Target="slides/slide270.xml"/><Relationship Id="rId34" Type="http://schemas.openxmlformats.org/officeDocument/2006/relationships/slideMaster" Target="slideMasters/slideMaster34.xml"/><Relationship Id="rId76" Type="http://schemas.openxmlformats.org/officeDocument/2006/relationships/slide" Target="slides/slide9.xml"/><Relationship Id="rId141" Type="http://schemas.openxmlformats.org/officeDocument/2006/relationships/slide" Target="slides/slide74.xml"/><Relationship Id="rId7" Type="http://schemas.openxmlformats.org/officeDocument/2006/relationships/slideMaster" Target="slideMasters/slideMaster7.xml"/><Relationship Id="rId183" Type="http://schemas.openxmlformats.org/officeDocument/2006/relationships/slide" Target="slides/slide116.xml"/><Relationship Id="rId239" Type="http://schemas.openxmlformats.org/officeDocument/2006/relationships/slide" Target="slides/slide172.xml"/><Relationship Id="rId250" Type="http://schemas.openxmlformats.org/officeDocument/2006/relationships/slide" Target="slides/slide183.xml"/><Relationship Id="rId292" Type="http://schemas.openxmlformats.org/officeDocument/2006/relationships/slide" Target="slides/slide225.xml"/><Relationship Id="rId306" Type="http://schemas.openxmlformats.org/officeDocument/2006/relationships/slide" Target="slides/slide239.xml"/><Relationship Id="rId45" Type="http://schemas.openxmlformats.org/officeDocument/2006/relationships/slideMaster" Target="slideMasters/slideMaster45.xml"/><Relationship Id="rId87" Type="http://schemas.openxmlformats.org/officeDocument/2006/relationships/slide" Target="slides/slide20.xml"/><Relationship Id="rId110" Type="http://schemas.openxmlformats.org/officeDocument/2006/relationships/slide" Target="slides/slide43.xml"/><Relationship Id="rId348" Type="http://schemas.openxmlformats.org/officeDocument/2006/relationships/slide" Target="slides/slide281.xml"/><Relationship Id="rId152" Type="http://schemas.openxmlformats.org/officeDocument/2006/relationships/slide" Target="slides/slide85.xml"/><Relationship Id="rId194" Type="http://schemas.openxmlformats.org/officeDocument/2006/relationships/slide" Target="slides/slide127.xml"/><Relationship Id="rId208" Type="http://schemas.openxmlformats.org/officeDocument/2006/relationships/slide" Target="slides/slide141.xml"/><Relationship Id="rId261" Type="http://schemas.openxmlformats.org/officeDocument/2006/relationships/slide" Target="slides/slide194.xml"/><Relationship Id="rId14" Type="http://schemas.openxmlformats.org/officeDocument/2006/relationships/slideMaster" Target="slideMasters/slideMaster14.xml"/><Relationship Id="rId56" Type="http://schemas.openxmlformats.org/officeDocument/2006/relationships/slideMaster" Target="slideMasters/slideMaster56.xml"/><Relationship Id="rId317" Type="http://schemas.openxmlformats.org/officeDocument/2006/relationships/slide" Target="slides/slide250.xml"/><Relationship Id="rId359" Type="http://schemas.openxmlformats.org/officeDocument/2006/relationships/slide" Target="slides/slide292.xml"/><Relationship Id="rId98" Type="http://schemas.openxmlformats.org/officeDocument/2006/relationships/slide" Target="slides/slide31.xml"/><Relationship Id="rId121" Type="http://schemas.openxmlformats.org/officeDocument/2006/relationships/slide" Target="slides/slide54.xml"/><Relationship Id="rId163" Type="http://schemas.openxmlformats.org/officeDocument/2006/relationships/slide" Target="slides/slide96.xml"/><Relationship Id="rId219" Type="http://schemas.openxmlformats.org/officeDocument/2006/relationships/slide" Target="slides/slide152.xml"/><Relationship Id="rId230" Type="http://schemas.openxmlformats.org/officeDocument/2006/relationships/slide" Target="slides/slide163.xml"/><Relationship Id="rId25" Type="http://schemas.openxmlformats.org/officeDocument/2006/relationships/slideMaster" Target="slideMasters/slideMaster25.xml"/><Relationship Id="rId67" Type="http://schemas.openxmlformats.org/officeDocument/2006/relationships/slideMaster" Target="slideMasters/slideMaster67.xml"/><Relationship Id="rId272" Type="http://schemas.openxmlformats.org/officeDocument/2006/relationships/slide" Target="slides/slide205.xml"/><Relationship Id="rId328" Type="http://schemas.openxmlformats.org/officeDocument/2006/relationships/slide" Target="slides/slide261.xml"/><Relationship Id="rId132" Type="http://schemas.openxmlformats.org/officeDocument/2006/relationships/slide" Target="slides/slide65.xml"/><Relationship Id="rId174" Type="http://schemas.openxmlformats.org/officeDocument/2006/relationships/slide" Target="slides/slide107.xml"/><Relationship Id="rId220" Type="http://schemas.openxmlformats.org/officeDocument/2006/relationships/slide" Target="slides/slide153.xml"/><Relationship Id="rId241" Type="http://schemas.openxmlformats.org/officeDocument/2006/relationships/slide" Target="slides/slide174.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262" Type="http://schemas.openxmlformats.org/officeDocument/2006/relationships/slide" Target="slides/slide195.xml"/><Relationship Id="rId283" Type="http://schemas.openxmlformats.org/officeDocument/2006/relationships/slide" Target="slides/slide216.xml"/><Relationship Id="rId318" Type="http://schemas.openxmlformats.org/officeDocument/2006/relationships/slide" Target="slides/slide251.xml"/><Relationship Id="rId339" Type="http://schemas.openxmlformats.org/officeDocument/2006/relationships/slide" Target="slides/slide272.xml"/><Relationship Id="rId78" Type="http://schemas.openxmlformats.org/officeDocument/2006/relationships/slide" Target="slides/slide11.xml"/><Relationship Id="rId99" Type="http://schemas.openxmlformats.org/officeDocument/2006/relationships/slide" Target="slides/slide32.xml"/><Relationship Id="rId101" Type="http://schemas.openxmlformats.org/officeDocument/2006/relationships/slide" Target="slides/slide34.xml"/><Relationship Id="rId122" Type="http://schemas.openxmlformats.org/officeDocument/2006/relationships/slide" Target="slides/slide55.xml"/><Relationship Id="rId143" Type="http://schemas.openxmlformats.org/officeDocument/2006/relationships/slide" Target="slides/slide76.xml"/><Relationship Id="rId164" Type="http://schemas.openxmlformats.org/officeDocument/2006/relationships/slide" Target="slides/slide97.xml"/><Relationship Id="rId185" Type="http://schemas.openxmlformats.org/officeDocument/2006/relationships/slide" Target="slides/slide118.xml"/><Relationship Id="rId350" Type="http://schemas.openxmlformats.org/officeDocument/2006/relationships/slide" Target="slides/slide283.xml"/><Relationship Id="rId9" Type="http://schemas.openxmlformats.org/officeDocument/2006/relationships/slideMaster" Target="slideMasters/slideMaster9.xml"/><Relationship Id="rId210" Type="http://schemas.openxmlformats.org/officeDocument/2006/relationships/slide" Target="slides/slide143.xml"/><Relationship Id="rId26" Type="http://schemas.openxmlformats.org/officeDocument/2006/relationships/slideMaster" Target="slideMasters/slideMaster26.xml"/><Relationship Id="rId231" Type="http://schemas.openxmlformats.org/officeDocument/2006/relationships/slide" Target="slides/slide164.xml"/><Relationship Id="rId252" Type="http://schemas.openxmlformats.org/officeDocument/2006/relationships/slide" Target="slides/slide185.xml"/><Relationship Id="rId273" Type="http://schemas.openxmlformats.org/officeDocument/2006/relationships/slide" Target="slides/slide206.xml"/><Relationship Id="rId294" Type="http://schemas.openxmlformats.org/officeDocument/2006/relationships/slide" Target="slides/slide227.xml"/><Relationship Id="rId308" Type="http://schemas.openxmlformats.org/officeDocument/2006/relationships/slide" Target="slides/slide241.xml"/><Relationship Id="rId329" Type="http://schemas.openxmlformats.org/officeDocument/2006/relationships/slide" Target="slides/slide262.xml"/><Relationship Id="rId47" Type="http://schemas.openxmlformats.org/officeDocument/2006/relationships/slideMaster" Target="slideMasters/slideMaster47.xml"/><Relationship Id="rId68" Type="http://schemas.openxmlformats.org/officeDocument/2006/relationships/slide" Target="slides/slide1.xml"/><Relationship Id="rId89" Type="http://schemas.openxmlformats.org/officeDocument/2006/relationships/slide" Target="slides/slide22.xml"/><Relationship Id="rId112" Type="http://schemas.openxmlformats.org/officeDocument/2006/relationships/slide" Target="slides/slide45.xml"/><Relationship Id="rId133" Type="http://schemas.openxmlformats.org/officeDocument/2006/relationships/slide" Target="slides/slide66.xml"/><Relationship Id="rId154" Type="http://schemas.openxmlformats.org/officeDocument/2006/relationships/slide" Target="slides/slide87.xml"/><Relationship Id="rId175" Type="http://schemas.openxmlformats.org/officeDocument/2006/relationships/slide" Target="slides/slide108.xml"/><Relationship Id="rId340" Type="http://schemas.openxmlformats.org/officeDocument/2006/relationships/slide" Target="slides/slide273.xml"/><Relationship Id="rId361" Type="http://schemas.openxmlformats.org/officeDocument/2006/relationships/handoutMaster" Target="handoutMasters/handoutMaster1.xml"/><Relationship Id="rId196" Type="http://schemas.openxmlformats.org/officeDocument/2006/relationships/slide" Target="slides/slide129.xml"/><Relationship Id="rId200" Type="http://schemas.openxmlformats.org/officeDocument/2006/relationships/slide" Target="slides/slide133.xml"/><Relationship Id="rId16" Type="http://schemas.openxmlformats.org/officeDocument/2006/relationships/slideMaster" Target="slideMasters/slideMaster16.xml"/><Relationship Id="rId221" Type="http://schemas.openxmlformats.org/officeDocument/2006/relationships/slide" Target="slides/slide154.xml"/><Relationship Id="rId242" Type="http://schemas.openxmlformats.org/officeDocument/2006/relationships/slide" Target="slides/slide175.xml"/><Relationship Id="rId263" Type="http://schemas.openxmlformats.org/officeDocument/2006/relationships/slide" Target="slides/slide196.xml"/><Relationship Id="rId284" Type="http://schemas.openxmlformats.org/officeDocument/2006/relationships/slide" Target="slides/slide217.xml"/><Relationship Id="rId319" Type="http://schemas.openxmlformats.org/officeDocument/2006/relationships/slide" Target="slides/slide252.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 Target="slides/slide12.xml"/><Relationship Id="rId102" Type="http://schemas.openxmlformats.org/officeDocument/2006/relationships/slide" Target="slides/slide35.xml"/><Relationship Id="rId123" Type="http://schemas.openxmlformats.org/officeDocument/2006/relationships/slide" Target="slides/slide56.xml"/><Relationship Id="rId144" Type="http://schemas.openxmlformats.org/officeDocument/2006/relationships/slide" Target="slides/slide77.xml"/><Relationship Id="rId330" Type="http://schemas.openxmlformats.org/officeDocument/2006/relationships/slide" Target="slides/slide263.xml"/><Relationship Id="rId90" Type="http://schemas.openxmlformats.org/officeDocument/2006/relationships/slide" Target="slides/slide23.xml"/><Relationship Id="rId165" Type="http://schemas.openxmlformats.org/officeDocument/2006/relationships/slide" Target="slides/slide98.xml"/><Relationship Id="rId186" Type="http://schemas.openxmlformats.org/officeDocument/2006/relationships/slide" Target="slides/slide119.xml"/><Relationship Id="rId351" Type="http://schemas.openxmlformats.org/officeDocument/2006/relationships/slide" Target="slides/slide284.xml"/><Relationship Id="rId211" Type="http://schemas.openxmlformats.org/officeDocument/2006/relationships/slide" Target="slides/slide144.xml"/><Relationship Id="rId232" Type="http://schemas.openxmlformats.org/officeDocument/2006/relationships/slide" Target="slides/slide165.xml"/><Relationship Id="rId253" Type="http://schemas.openxmlformats.org/officeDocument/2006/relationships/slide" Target="slides/slide186.xml"/><Relationship Id="rId274" Type="http://schemas.openxmlformats.org/officeDocument/2006/relationships/slide" Target="slides/slide207.xml"/><Relationship Id="rId295" Type="http://schemas.openxmlformats.org/officeDocument/2006/relationships/slide" Target="slides/slide228.xml"/><Relationship Id="rId309" Type="http://schemas.openxmlformats.org/officeDocument/2006/relationships/slide" Target="slides/slide242.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2.xml"/><Relationship Id="rId113" Type="http://schemas.openxmlformats.org/officeDocument/2006/relationships/slide" Target="slides/slide46.xml"/><Relationship Id="rId134" Type="http://schemas.openxmlformats.org/officeDocument/2006/relationships/slide" Target="slides/slide67.xml"/><Relationship Id="rId320" Type="http://schemas.openxmlformats.org/officeDocument/2006/relationships/slide" Target="slides/slide253.xml"/><Relationship Id="rId80" Type="http://schemas.openxmlformats.org/officeDocument/2006/relationships/slide" Target="slides/slide13.xml"/><Relationship Id="rId155" Type="http://schemas.openxmlformats.org/officeDocument/2006/relationships/slide" Target="slides/slide88.xml"/><Relationship Id="rId176" Type="http://schemas.openxmlformats.org/officeDocument/2006/relationships/slide" Target="slides/slide109.xml"/><Relationship Id="rId197" Type="http://schemas.openxmlformats.org/officeDocument/2006/relationships/slide" Target="slides/slide130.xml"/><Relationship Id="rId341" Type="http://schemas.openxmlformats.org/officeDocument/2006/relationships/slide" Target="slides/slide274.xml"/><Relationship Id="rId362" Type="http://schemas.openxmlformats.org/officeDocument/2006/relationships/commentAuthors" Target="commentAuthors.xml"/><Relationship Id="rId201" Type="http://schemas.openxmlformats.org/officeDocument/2006/relationships/slide" Target="slides/slide134.xml"/><Relationship Id="rId222" Type="http://schemas.openxmlformats.org/officeDocument/2006/relationships/slide" Target="slides/slide155.xml"/><Relationship Id="rId243" Type="http://schemas.openxmlformats.org/officeDocument/2006/relationships/slide" Target="slides/slide176.xml"/><Relationship Id="rId264" Type="http://schemas.openxmlformats.org/officeDocument/2006/relationships/slide" Target="slides/slide197.xml"/><Relationship Id="rId285" Type="http://schemas.openxmlformats.org/officeDocument/2006/relationships/slide" Target="slides/slide218.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36.xml"/><Relationship Id="rId124" Type="http://schemas.openxmlformats.org/officeDocument/2006/relationships/slide" Target="slides/slide57.xml"/><Relationship Id="rId310" Type="http://schemas.openxmlformats.org/officeDocument/2006/relationships/slide" Target="slides/slide243.xml"/><Relationship Id="rId70" Type="http://schemas.openxmlformats.org/officeDocument/2006/relationships/slide" Target="slides/slide3.xml"/><Relationship Id="rId91" Type="http://schemas.openxmlformats.org/officeDocument/2006/relationships/slide" Target="slides/slide24.xml"/><Relationship Id="rId145" Type="http://schemas.openxmlformats.org/officeDocument/2006/relationships/slide" Target="slides/slide78.xml"/><Relationship Id="rId166" Type="http://schemas.openxmlformats.org/officeDocument/2006/relationships/slide" Target="slides/slide99.xml"/><Relationship Id="rId187" Type="http://schemas.openxmlformats.org/officeDocument/2006/relationships/slide" Target="slides/slide120.xml"/><Relationship Id="rId331" Type="http://schemas.openxmlformats.org/officeDocument/2006/relationships/slide" Target="slides/slide264.xml"/><Relationship Id="rId352" Type="http://schemas.openxmlformats.org/officeDocument/2006/relationships/slide" Target="slides/slide285.xml"/><Relationship Id="rId1" Type="http://schemas.openxmlformats.org/officeDocument/2006/relationships/slideMaster" Target="slideMasters/slideMaster1.xml"/><Relationship Id="rId212" Type="http://schemas.openxmlformats.org/officeDocument/2006/relationships/slide" Target="slides/slide145.xml"/><Relationship Id="rId233" Type="http://schemas.openxmlformats.org/officeDocument/2006/relationships/slide" Target="slides/slide166.xml"/><Relationship Id="rId254" Type="http://schemas.openxmlformats.org/officeDocument/2006/relationships/slide" Target="slides/slide187.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47.xml"/><Relationship Id="rId275" Type="http://schemas.openxmlformats.org/officeDocument/2006/relationships/slide" Target="slides/slide208.xml"/><Relationship Id="rId296" Type="http://schemas.openxmlformats.org/officeDocument/2006/relationships/slide" Target="slides/slide229.xml"/><Relationship Id="rId300" Type="http://schemas.openxmlformats.org/officeDocument/2006/relationships/slide" Target="slides/slide233.xml"/><Relationship Id="rId60" Type="http://schemas.openxmlformats.org/officeDocument/2006/relationships/slideMaster" Target="slideMasters/slideMaster60.xml"/><Relationship Id="rId81" Type="http://schemas.openxmlformats.org/officeDocument/2006/relationships/slide" Target="slides/slide14.xml"/><Relationship Id="rId135" Type="http://schemas.openxmlformats.org/officeDocument/2006/relationships/slide" Target="slides/slide68.xml"/><Relationship Id="rId156" Type="http://schemas.openxmlformats.org/officeDocument/2006/relationships/slide" Target="slides/slide89.xml"/><Relationship Id="rId177" Type="http://schemas.openxmlformats.org/officeDocument/2006/relationships/slide" Target="slides/slide110.xml"/><Relationship Id="rId198" Type="http://schemas.openxmlformats.org/officeDocument/2006/relationships/slide" Target="slides/slide131.xml"/><Relationship Id="rId321" Type="http://schemas.openxmlformats.org/officeDocument/2006/relationships/slide" Target="slides/slide254.xml"/><Relationship Id="rId342" Type="http://schemas.openxmlformats.org/officeDocument/2006/relationships/slide" Target="slides/slide275.xml"/><Relationship Id="rId363" Type="http://schemas.openxmlformats.org/officeDocument/2006/relationships/presProps" Target="presProps.xml"/><Relationship Id="rId202" Type="http://schemas.openxmlformats.org/officeDocument/2006/relationships/slide" Target="slides/slide135.xml"/><Relationship Id="rId223" Type="http://schemas.openxmlformats.org/officeDocument/2006/relationships/slide" Target="slides/slide156.xml"/><Relationship Id="rId244" Type="http://schemas.openxmlformats.org/officeDocument/2006/relationships/slide" Target="slides/slide177.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198.xml"/><Relationship Id="rId286" Type="http://schemas.openxmlformats.org/officeDocument/2006/relationships/slide" Target="slides/slide219.xml"/><Relationship Id="rId50" Type="http://schemas.openxmlformats.org/officeDocument/2006/relationships/slideMaster" Target="slideMasters/slideMaster50.xml"/><Relationship Id="rId104" Type="http://schemas.openxmlformats.org/officeDocument/2006/relationships/slide" Target="slides/slide37.xml"/><Relationship Id="rId125" Type="http://schemas.openxmlformats.org/officeDocument/2006/relationships/slide" Target="slides/slide58.xml"/><Relationship Id="rId146" Type="http://schemas.openxmlformats.org/officeDocument/2006/relationships/slide" Target="slides/slide79.xml"/><Relationship Id="rId167" Type="http://schemas.openxmlformats.org/officeDocument/2006/relationships/slide" Target="slides/slide100.xml"/><Relationship Id="rId188" Type="http://schemas.openxmlformats.org/officeDocument/2006/relationships/slide" Target="slides/slide121.xml"/><Relationship Id="rId311" Type="http://schemas.openxmlformats.org/officeDocument/2006/relationships/slide" Target="slides/slide244.xml"/><Relationship Id="rId332" Type="http://schemas.openxmlformats.org/officeDocument/2006/relationships/slide" Target="slides/slide265.xml"/><Relationship Id="rId353" Type="http://schemas.openxmlformats.org/officeDocument/2006/relationships/slide" Target="slides/slide286.xml"/><Relationship Id="rId71" Type="http://schemas.openxmlformats.org/officeDocument/2006/relationships/slide" Target="slides/slide4.xml"/><Relationship Id="rId92" Type="http://schemas.openxmlformats.org/officeDocument/2006/relationships/slide" Target="slides/slide25.xml"/><Relationship Id="rId213" Type="http://schemas.openxmlformats.org/officeDocument/2006/relationships/slide" Target="slides/slide146.xml"/><Relationship Id="rId234" Type="http://schemas.openxmlformats.org/officeDocument/2006/relationships/slide" Target="slides/slide167.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188.xml"/><Relationship Id="rId276" Type="http://schemas.openxmlformats.org/officeDocument/2006/relationships/slide" Target="slides/slide209.xml"/><Relationship Id="rId297" Type="http://schemas.openxmlformats.org/officeDocument/2006/relationships/slide" Target="slides/slide230.xml"/><Relationship Id="rId40" Type="http://schemas.openxmlformats.org/officeDocument/2006/relationships/slideMaster" Target="slideMasters/slideMaster40.xml"/><Relationship Id="rId115" Type="http://schemas.openxmlformats.org/officeDocument/2006/relationships/slide" Target="slides/slide48.xml"/><Relationship Id="rId136" Type="http://schemas.openxmlformats.org/officeDocument/2006/relationships/slide" Target="slides/slide69.xml"/><Relationship Id="rId157" Type="http://schemas.openxmlformats.org/officeDocument/2006/relationships/slide" Target="slides/slide90.xml"/><Relationship Id="rId178" Type="http://schemas.openxmlformats.org/officeDocument/2006/relationships/slide" Target="slides/slide111.xml"/><Relationship Id="rId301" Type="http://schemas.openxmlformats.org/officeDocument/2006/relationships/slide" Target="slides/slide234.xml"/><Relationship Id="rId322" Type="http://schemas.openxmlformats.org/officeDocument/2006/relationships/slide" Target="slides/slide255.xml"/><Relationship Id="rId343" Type="http://schemas.openxmlformats.org/officeDocument/2006/relationships/slide" Target="slides/slide276.xml"/><Relationship Id="rId364" Type="http://schemas.openxmlformats.org/officeDocument/2006/relationships/viewProps" Target="viewProps.xml"/><Relationship Id="rId61" Type="http://schemas.openxmlformats.org/officeDocument/2006/relationships/slideMaster" Target="slideMasters/slideMaster61.xml"/><Relationship Id="rId82" Type="http://schemas.openxmlformats.org/officeDocument/2006/relationships/slide" Target="slides/slide15.xml"/><Relationship Id="rId199" Type="http://schemas.openxmlformats.org/officeDocument/2006/relationships/slide" Target="slides/slide132.xml"/><Relationship Id="rId203" Type="http://schemas.openxmlformats.org/officeDocument/2006/relationships/slide" Target="slides/slide136.xml"/><Relationship Id="rId19" Type="http://schemas.openxmlformats.org/officeDocument/2006/relationships/slideMaster" Target="slideMasters/slideMaster19.xml"/><Relationship Id="rId224" Type="http://schemas.openxmlformats.org/officeDocument/2006/relationships/slide" Target="slides/slide157.xml"/><Relationship Id="rId245" Type="http://schemas.openxmlformats.org/officeDocument/2006/relationships/slide" Target="slides/slide178.xml"/><Relationship Id="rId266" Type="http://schemas.openxmlformats.org/officeDocument/2006/relationships/slide" Target="slides/slide199.xml"/><Relationship Id="rId287" Type="http://schemas.openxmlformats.org/officeDocument/2006/relationships/slide" Target="slides/slide220.xml"/><Relationship Id="rId30" Type="http://schemas.openxmlformats.org/officeDocument/2006/relationships/slideMaster" Target="slideMasters/slideMaster30.xml"/><Relationship Id="rId105" Type="http://schemas.openxmlformats.org/officeDocument/2006/relationships/slide" Target="slides/slide38.xml"/><Relationship Id="rId126" Type="http://schemas.openxmlformats.org/officeDocument/2006/relationships/slide" Target="slides/slide59.xml"/><Relationship Id="rId147" Type="http://schemas.openxmlformats.org/officeDocument/2006/relationships/slide" Target="slides/slide80.xml"/><Relationship Id="rId168" Type="http://schemas.openxmlformats.org/officeDocument/2006/relationships/slide" Target="slides/slide101.xml"/><Relationship Id="rId312" Type="http://schemas.openxmlformats.org/officeDocument/2006/relationships/slide" Target="slides/slide245.xml"/><Relationship Id="rId333" Type="http://schemas.openxmlformats.org/officeDocument/2006/relationships/slide" Target="slides/slide266.xml"/><Relationship Id="rId354" Type="http://schemas.openxmlformats.org/officeDocument/2006/relationships/slide" Target="slides/slide287.xml"/><Relationship Id="rId51" Type="http://schemas.openxmlformats.org/officeDocument/2006/relationships/slideMaster" Target="slideMasters/slideMaster51.xml"/><Relationship Id="rId72" Type="http://schemas.openxmlformats.org/officeDocument/2006/relationships/slide" Target="slides/slide5.xml"/><Relationship Id="rId93" Type="http://schemas.openxmlformats.org/officeDocument/2006/relationships/slide" Target="slides/slide26.xml"/><Relationship Id="rId189" Type="http://schemas.openxmlformats.org/officeDocument/2006/relationships/slide" Target="slides/slide122.xml"/><Relationship Id="rId3" Type="http://schemas.openxmlformats.org/officeDocument/2006/relationships/slideMaster" Target="slideMasters/slideMaster3.xml"/><Relationship Id="rId214" Type="http://schemas.openxmlformats.org/officeDocument/2006/relationships/slide" Target="slides/slide147.xml"/><Relationship Id="rId235" Type="http://schemas.openxmlformats.org/officeDocument/2006/relationships/slide" Target="slides/slide168.xml"/><Relationship Id="rId256" Type="http://schemas.openxmlformats.org/officeDocument/2006/relationships/slide" Target="slides/slide189.xml"/><Relationship Id="rId277" Type="http://schemas.openxmlformats.org/officeDocument/2006/relationships/slide" Target="slides/slide210.xml"/><Relationship Id="rId298" Type="http://schemas.openxmlformats.org/officeDocument/2006/relationships/slide" Target="slides/slide231.xml"/><Relationship Id="rId116" Type="http://schemas.openxmlformats.org/officeDocument/2006/relationships/slide" Target="slides/slide49.xml"/><Relationship Id="rId137" Type="http://schemas.openxmlformats.org/officeDocument/2006/relationships/slide" Target="slides/slide70.xml"/><Relationship Id="rId158" Type="http://schemas.openxmlformats.org/officeDocument/2006/relationships/slide" Target="slides/slide91.xml"/><Relationship Id="rId302" Type="http://schemas.openxmlformats.org/officeDocument/2006/relationships/slide" Target="slides/slide235.xml"/><Relationship Id="rId323" Type="http://schemas.openxmlformats.org/officeDocument/2006/relationships/slide" Target="slides/slide256.xml"/><Relationship Id="rId344" Type="http://schemas.openxmlformats.org/officeDocument/2006/relationships/slide" Target="slides/slide277.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 Target="slides/slide16.xml"/><Relationship Id="rId179" Type="http://schemas.openxmlformats.org/officeDocument/2006/relationships/slide" Target="slides/slide112.xml"/><Relationship Id="rId365" Type="http://schemas.openxmlformats.org/officeDocument/2006/relationships/theme" Target="theme/theme1.xml"/><Relationship Id="rId190" Type="http://schemas.openxmlformats.org/officeDocument/2006/relationships/slide" Target="slides/slide123.xml"/><Relationship Id="rId204" Type="http://schemas.openxmlformats.org/officeDocument/2006/relationships/slide" Target="slides/slide137.xml"/><Relationship Id="rId225" Type="http://schemas.openxmlformats.org/officeDocument/2006/relationships/slide" Target="slides/slide158.xml"/><Relationship Id="rId246" Type="http://schemas.openxmlformats.org/officeDocument/2006/relationships/slide" Target="slides/slide179.xml"/><Relationship Id="rId267" Type="http://schemas.openxmlformats.org/officeDocument/2006/relationships/slide" Target="slides/slide200.xml"/><Relationship Id="rId288" Type="http://schemas.openxmlformats.org/officeDocument/2006/relationships/slide" Target="slides/slide221.xml"/><Relationship Id="rId106" Type="http://schemas.openxmlformats.org/officeDocument/2006/relationships/slide" Target="slides/slide39.xml"/><Relationship Id="rId127" Type="http://schemas.openxmlformats.org/officeDocument/2006/relationships/slide" Target="slides/slide60.xml"/><Relationship Id="rId313" Type="http://schemas.openxmlformats.org/officeDocument/2006/relationships/slide" Target="slides/slide246.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6.xml"/><Relationship Id="rId94" Type="http://schemas.openxmlformats.org/officeDocument/2006/relationships/slide" Target="slides/slide27.xml"/><Relationship Id="rId148" Type="http://schemas.openxmlformats.org/officeDocument/2006/relationships/slide" Target="slides/slide81.xml"/><Relationship Id="rId169" Type="http://schemas.openxmlformats.org/officeDocument/2006/relationships/slide" Target="slides/slide102.xml"/><Relationship Id="rId334" Type="http://schemas.openxmlformats.org/officeDocument/2006/relationships/slide" Target="slides/slide267.xml"/><Relationship Id="rId355" Type="http://schemas.openxmlformats.org/officeDocument/2006/relationships/slide" Target="slides/slide288.xml"/><Relationship Id="rId4" Type="http://schemas.openxmlformats.org/officeDocument/2006/relationships/slideMaster" Target="slideMasters/slideMaster4.xml"/><Relationship Id="rId180" Type="http://schemas.openxmlformats.org/officeDocument/2006/relationships/slide" Target="slides/slide113.xml"/><Relationship Id="rId215" Type="http://schemas.openxmlformats.org/officeDocument/2006/relationships/slide" Target="slides/slide148.xml"/><Relationship Id="rId236" Type="http://schemas.openxmlformats.org/officeDocument/2006/relationships/slide" Target="slides/slide169.xml"/><Relationship Id="rId257" Type="http://schemas.openxmlformats.org/officeDocument/2006/relationships/slide" Target="slides/slide190.xml"/><Relationship Id="rId278" Type="http://schemas.openxmlformats.org/officeDocument/2006/relationships/slide" Target="slides/slide211.xml"/><Relationship Id="rId303" Type="http://schemas.openxmlformats.org/officeDocument/2006/relationships/slide" Target="slides/slide236.xml"/><Relationship Id="rId42" Type="http://schemas.openxmlformats.org/officeDocument/2006/relationships/slideMaster" Target="slideMasters/slideMaster42.xml"/><Relationship Id="rId84" Type="http://schemas.openxmlformats.org/officeDocument/2006/relationships/slide" Target="slides/slide17.xml"/><Relationship Id="rId138" Type="http://schemas.openxmlformats.org/officeDocument/2006/relationships/slide" Target="slides/slide71.xml"/><Relationship Id="rId345" Type="http://schemas.openxmlformats.org/officeDocument/2006/relationships/slide" Target="slides/slide278.xml"/><Relationship Id="rId191" Type="http://schemas.openxmlformats.org/officeDocument/2006/relationships/slide" Target="slides/slide124.xml"/><Relationship Id="rId205" Type="http://schemas.openxmlformats.org/officeDocument/2006/relationships/slide" Target="slides/slide138.xml"/><Relationship Id="rId247" Type="http://schemas.openxmlformats.org/officeDocument/2006/relationships/slide" Target="slides/slide180.xml"/><Relationship Id="rId107" Type="http://schemas.openxmlformats.org/officeDocument/2006/relationships/slide" Target="slides/slide40.xml"/><Relationship Id="rId289" Type="http://schemas.openxmlformats.org/officeDocument/2006/relationships/slide" Target="slides/slide222.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82.xml"/><Relationship Id="rId314" Type="http://schemas.openxmlformats.org/officeDocument/2006/relationships/slide" Target="slides/slide247.xml"/><Relationship Id="rId356" Type="http://schemas.openxmlformats.org/officeDocument/2006/relationships/slide" Target="slides/slide289.xml"/><Relationship Id="rId95" Type="http://schemas.openxmlformats.org/officeDocument/2006/relationships/slide" Target="slides/slide28.xml"/><Relationship Id="rId160" Type="http://schemas.openxmlformats.org/officeDocument/2006/relationships/slide" Target="slides/slide93.xml"/><Relationship Id="rId216" Type="http://schemas.openxmlformats.org/officeDocument/2006/relationships/slide" Target="slides/slide149.xml"/><Relationship Id="rId258" Type="http://schemas.openxmlformats.org/officeDocument/2006/relationships/slide" Target="slides/slide191.xml"/><Relationship Id="rId22" Type="http://schemas.openxmlformats.org/officeDocument/2006/relationships/slideMaster" Target="slideMasters/slideMaster22.xml"/><Relationship Id="rId64" Type="http://schemas.openxmlformats.org/officeDocument/2006/relationships/slideMaster" Target="slideMasters/slideMaster64.xml"/><Relationship Id="rId118" Type="http://schemas.openxmlformats.org/officeDocument/2006/relationships/slide" Target="slides/slide51.xml"/><Relationship Id="rId325" Type="http://schemas.openxmlformats.org/officeDocument/2006/relationships/slide" Target="slides/slide258.xml"/><Relationship Id="rId171" Type="http://schemas.openxmlformats.org/officeDocument/2006/relationships/slide" Target="slides/slide104.xml"/><Relationship Id="rId227" Type="http://schemas.openxmlformats.org/officeDocument/2006/relationships/slide" Target="slides/slide160.xml"/><Relationship Id="rId269" Type="http://schemas.openxmlformats.org/officeDocument/2006/relationships/slide" Target="slides/slide202.xml"/><Relationship Id="rId33" Type="http://schemas.openxmlformats.org/officeDocument/2006/relationships/slideMaster" Target="slideMasters/slideMaster33.xml"/><Relationship Id="rId129" Type="http://schemas.openxmlformats.org/officeDocument/2006/relationships/slide" Target="slides/slide62.xml"/><Relationship Id="rId280" Type="http://schemas.openxmlformats.org/officeDocument/2006/relationships/slide" Target="slides/slide213.xml"/><Relationship Id="rId336" Type="http://schemas.openxmlformats.org/officeDocument/2006/relationships/slide" Target="slides/slide269.xml"/><Relationship Id="rId75" Type="http://schemas.openxmlformats.org/officeDocument/2006/relationships/slide" Target="slides/slide8.xml"/><Relationship Id="rId140" Type="http://schemas.openxmlformats.org/officeDocument/2006/relationships/slide" Target="slides/slide73.xml"/><Relationship Id="rId182" Type="http://schemas.openxmlformats.org/officeDocument/2006/relationships/slide" Target="slides/slide115.xml"/><Relationship Id="rId6" Type="http://schemas.openxmlformats.org/officeDocument/2006/relationships/slideMaster" Target="slideMasters/slideMaster6.xml"/><Relationship Id="rId238" Type="http://schemas.openxmlformats.org/officeDocument/2006/relationships/slide" Target="slides/slide171.xml"/><Relationship Id="rId291" Type="http://schemas.openxmlformats.org/officeDocument/2006/relationships/slide" Target="slides/slide224.xml"/><Relationship Id="rId305" Type="http://schemas.openxmlformats.org/officeDocument/2006/relationships/slide" Target="slides/slide238.xml"/><Relationship Id="rId347" Type="http://schemas.openxmlformats.org/officeDocument/2006/relationships/slide" Target="slides/slide280.xml"/><Relationship Id="rId44" Type="http://schemas.openxmlformats.org/officeDocument/2006/relationships/slideMaster" Target="slideMasters/slideMaster44.xml"/><Relationship Id="rId86" Type="http://schemas.openxmlformats.org/officeDocument/2006/relationships/slide" Target="slides/slide19.xml"/><Relationship Id="rId151" Type="http://schemas.openxmlformats.org/officeDocument/2006/relationships/slide" Target="slides/slide84.xml"/><Relationship Id="rId193" Type="http://schemas.openxmlformats.org/officeDocument/2006/relationships/slide" Target="slides/slide126.xml"/><Relationship Id="rId207" Type="http://schemas.openxmlformats.org/officeDocument/2006/relationships/slide" Target="slides/slide140.xml"/><Relationship Id="rId249" Type="http://schemas.openxmlformats.org/officeDocument/2006/relationships/slide" Target="slides/slide182.xml"/><Relationship Id="rId13" Type="http://schemas.openxmlformats.org/officeDocument/2006/relationships/slideMaster" Target="slideMasters/slideMaster13.xml"/><Relationship Id="rId109" Type="http://schemas.openxmlformats.org/officeDocument/2006/relationships/slide" Target="slides/slide42.xml"/><Relationship Id="rId260" Type="http://schemas.openxmlformats.org/officeDocument/2006/relationships/slide" Target="slides/slide193.xml"/><Relationship Id="rId316" Type="http://schemas.openxmlformats.org/officeDocument/2006/relationships/slide" Target="slides/slide249.xml"/><Relationship Id="rId55" Type="http://schemas.openxmlformats.org/officeDocument/2006/relationships/slideMaster" Target="slideMasters/slideMaster55.xml"/><Relationship Id="rId97" Type="http://schemas.openxmlformats.org/officeDocument/2006/relationships/slide" Target="slides/slide30.xml"/><Relationship Id="rId120" Type="http://schemas.openxmlformats.org/officeDocument/2006/relationships/slide" Target="slides/slide53.xml"/><Relationship Id="rId358" Type="http://schemas.openxmlformats.org/officeDocument/2006/relationships/slide" Target="slides/slide291.xml"/><Relationship Id="rId162" Type="http://schemas.openxmlformats.org/officeDocument/2006/relationships/slide" Target="slides/slide95.xml"/><Relationship Id="rId218" Type="http://schemas.openxmlformats.org/officeDocument/2006/relationships/slide" Target="slides/slide151.xml"/><Relationship Id="rId271" Type="http://schemas.openxmlformats.org/officeDocument/2006/relationships/slide" Target="slides/slide204.xml"/><Relationship Id="rId24" Type="http://schemas.openxmlformats.org/officeDocument/2006/relationships/slideMaster" Target="slideMasters/slideMaster24.xml"/><Relationship Id="rId66" Type="http://schemas.openxmlformats.org/officeDocument/2006/relationships/slideMaster" Target="slideMasters/slideMaster66.xml"/><Relationship Id="rId131" Type="http://schemas.openxmlformats.org/officeDocument/2006/relationships/slide" Target="slides/slide64.xml"/><Relationship Id="rId327" Type="http://schemas.openxmlformats.org/officeDocument/2006/relationships/slide" Target="slides/slide260.xml"/><Relationship Id="rId173" Type="http://schemas.openxmlformats.org/officeDocument/2006/relationships/slide" Target="slides/slide106.xml"/><Relationship Id="rId229" Type="http://schemas.openxmlformats.org/officeDocument/2006/relationships/slide" Target="slides/slide162.xml"/><Relationship Id="rId240" Type="http://schemas.openxmlformats.org/officeDocument/2006/relationships/slide" Target="slides/slide173.xml"/><Relationship Id="rId35" Type="http://schemas.openxmlformats.org/officeDocument/2006/relationships/slideMaster" Target="slideMasters/slideMaster35.xml"/><Relationship Id="rId77" Type="http://schemas.openxmlformats.org/officeDocument/2006/relationships/slide" Target="slides/slide10.xml"/><Relationship Id="rId100" Type="http://schemas.openxmlformats.org/officeDocument/2006/relationships/slide" Target="slides/slide33.xml"/><Relationship Id="rId282" Type="http://schemas.openxmlformats.org/officeDocument/2006/relationships/slide" Target="slides/slide215.xml"/><Relationship Id="rId338" Type="http://schemas.openxmlformats.org/officeDocument/2006/relationships/slide" Target="slides/slide271.xml"/><Relationship Id="rId8" Type="http://schemas.openxmlformats.org/officeDocument/2006/relationships/slideMaster" Target="slideMasters/slideMaster8.xml"/><Relationship Id="rId142" Type="http://schemas.openxmlformats.org/officeDocument/2006/relationships/slide" Target="slides/slide75.xml"/><Relationship Id="rId184" Type="http://schemas.openxmlformats.org/officeDocument/2006/relationships/slide" Target="slides/slide117.xml"/><Relationship Id="rId251" Type="http://schemas.openxmlformats.org/officeDocument/2006/relationships/slide" Target="slides/slide184.xml"/><Relationship Id="rId46" Type="http://schemas.openxmlformats.org/officeDocument/2006/relationships/slideMaster" Target="slideMasters/slideMaster46.xml"/><Relationship Id="rId293" Type="http://schemas.openxmlformats.org/officeDocument/2006/relationships/slide" Target="slides/slide226.xml"/><Relationship Id="rId307" Type="http://schemas.openxmlformats.org/officeDocument/2006/relationships/slide" Target="slides/slide240.xml"/><Relationship Id="rId349" Type="http://schemas.openxmlformats.org/officeDocument/2006/relationships/slide" Target="slides/slide282.xml"/><Relationship Id="rId88" Type="http://schemas.openxmlformats.org/officeDocument/2006/relationships/slide" Target="slides/slide21.xml"/><Relationship Id="rId111" Type="http://schemas.openxmlformats.org/officeDocument/2006/relationships/slide" Target="slides/slide44.xml"/><Relationship Id="rId153" Type="http://schemas.openxmlformats.org/officeDocument/2006/relationships/slide" Target="slides/slide86.xml"/><Relationship Id="rId195" Type="http://schemas.openxmlformats.org/officeDocument/2006/relationships/slide" Target="slides/slide128.xml"/><Relationship Id="rId209" Type="http://schemas.openxmlformats.org/officeDocument/2006/relationships/slide" Target="slides/slide142.xml"/><Relationship Id="rId360" Type="http://schemas.openxmlformats.org/officeDocument/2006/relationships/notesMaster" Target="notesMasters/notes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10-11T17:29:47.141" idx="2">
    <p:pos x="5754" y="63"/>
    <p:text>Why is this orange in the previous slide but red here?
</p:text>
    <p:extLst>
      <p:ext uri="{C676402C-5697-4E1C-873F-D02D1690AC5C}">
        <p15:threadingInfo xmlns:p15="http://schemas.microsoft.com/office/powerpoint/2012/main" timeZoneBias="42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6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C167E78-EA36-40A1-A9A0-B443C6CB1F60}" type="datetimeFigureOut">
              <a:rPr lang="en-US" smtClean="0"/>
              <a:pPr/>
              <a:t>4/29/22</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1E401BE2-F7AC-4C50-A6E5-F6C806E13D7E}" type="slidenum">
              <a:rPr lang="en-US" smtClean="0"/>
              <a:pPr/>
              <a:t>‹#›</a:t>
            </a:fld>
            <a:endParaRPr lang="en-US"/>
          </a:p>
        </p:txBody>
      </p:sp>
    </p:spTree>
    <p:extLst>
      <p:ext uri="{BB962C8B-B14F-4D97-AF65-F5344CB8AC3E}">
        <p14:creationId xmlns:p14="http://schemas.microsoft.com/office/powerpoint/2010/main" val="1046298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8D89EF4-2B2A-4F54-A6DD-1EB35DCF17B3}" type="datetimeFigureOut">
              <a:rPr lang="en-US" smtClean="0"/>
              <a:pPr/>
              <a:t>4/29/22</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B959945-7217-484B-8E74-88DC87A74BB0}" type="slidenum">
              <a:rPr lang="en-US" smtClean="0"/>
              <a:pPr/>
              <a:t>‹#›</a:t>
            </a:fld>
            <a:endParaRPr lang="en-US"/>
          </a:p>
        </p:txBody>
      </p:sp>
    </p:spTree>
    <p:extLst>
      <p:ext uri="{BB962C8B-B14F-4D97-AF65-F5344CB8AC3E}">
        <p14:creationId xmlns:p14="http://schemas.microsoft.com/office/powerpoint/2010/main" val="3558070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985336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demonstrate the</a:t>
            </a:r>
            <a:r>
              <a:rPr lang="en-US" baseline="0" dirty="0"/>
              <a:t> errors on multiple x86 systems. </a:t>
            </a:r>
            <a:r>
              <a:rPr lang="en-US" dirty="0"/>
              <a:t>Shown to the bottom-left is a</a:t>
            </a:r>
            <a:r>
              <a:rPr lang="en-US" baseline="0" dirty="0"/>
              <a:t> “disturbance kernel”. When executed, it forces two rows to be opened and closed one after the other – over and over again. Consequently</a:t>
            </a:r>
            <a:r>
              <a:rPr lang="en-US" dirty="0"/>
              <a:t>, it induces many errors in the module.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AB90D-FD29-4A5F-A91F-CD65CF7CAC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4671776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LinLibertineTI"/>
              </a:rPr>
              <a:t>The second question we want to answer is "Are some data patterns more effective in inducing </a:t>
            </a:r>
            <a:r>
              <a:rPr lang="en-US" sz="1200" dirty="0" err="1">
                <a:latin typeface="LinLibertineTI"/>
              </a:rPr>
              <a:t>RowHammer</a:t>
            </a:r>
            <a:r>
              <a:rPr lang="en-US" sz="1200" dirty="0">
                <a:latin typeface="LinLibertineTI"/>
              </a:rPr>
              <a:t> bit flips than others?"</a:t>
            </a:r>
          </a:p>
          <a:p>
            <a:endParaRPr lang="en-US" sz="1200" dirty="0">
              <a:latin typeface="LinLibertineTI"/>
            </a:endParaRPr>
          </a:p>
          <a:p>
            <a:r>
              <a:rPr lang="en-US" sz="1200" dirty="0">
                <a:latin typeface="LinLibertineTI"/>
              </a:rPr>
              <a:t>[CLICK] We test several data patterns that are typically examined in prior work to identify the worst-case data pattern for inducing </a:t>
            </a:r>
            <a:r>
              <a:rPr lang="en-US" sz="1200" dirty="0" err="1">
                <a:latin typeface="LinLibertineTI"/>
              </a:rPr>
              <a:t>RowHammer</a:t>
            </a:r>
            <a:r>
              <a:rPr lang="en-US" sz="1200" dirty="0">
                <a:latin typeface="LinLibertineTI"/>
              </a:rPr>
              <a:t> bit flips</a:t>
            </a:r>
          </a:p>
          <a:p>
            <a:endParaRPr lang="en-US" sz="1200" dirty="0">
              <a:latin typeface="LinLibertineTI"/>
            </a:endParaRPr>
          </a:p>
          <a:p>
            <a:r>
              <a:rPr lang="en-US" sz="1200" dirty="0">
                <a:latin typeface="LinLibertineTI"/>
              </a:rPr>
              <a:t>[CLICK] We find that the worst-case data pattern is consistent across chips of the same manufacturer and DRAM type-node configuration</a:t>
            </a:r>
          </a:p>
          <a:p>
            <a:endParaRPr lang="en-US" sz="1200" dirty="0">
              <a:latin typeface="LinLibertineTI"/>
            </a:endParaRPr>
          </a:p>
          <a:p>
            <a:r>
              <a:rPr lang="en-US" sz="1200" dirty="0">
                <a:latin typeface="LinLibertineTI"/>
              </a:rPr>
              <a:t>[CLICK] and we use the worst-case data pattern per DRAM chip to characterize each chip at worst-case conditions and minimize the extensive testing time </a:t>
            </a:r>
          </a:p>
          <a:p>
            <a:endParaRPr lang="en-US" sz="1200" dirty="0">
              <a:latin typeface="LinLibertineTI"/>
            </a:endParaRPr>
          </a:p>
          <a:p>
            <a:r>
              <a:rPr lang="en-US" sz="1200" dirty="0">
                <a:latin typeface="LinLibertineTI"/>
              </a:rPr>
              <a:t>[CLICK] We refer to our paper for more detail </a:t>
            </a:r>
          </a:p>
          <a:p>
            <a:endParaRPr lang="en-US" sz="1200" dirty="0">
              <a:latin typeface="LinLibertineTI"/>
            </a:endParaRPr>
          </a:p>
          <a:p>
            <a:endParaRPr lang="en-US" sz="1200" dirty="0">
              <a:latin typeface="LinLibertineT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991815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third question we want to answer is "How does the Hammer Count affect the number of bit flips induced?"</a:t>
            </a:r>
          </a:p>
          <a:p>
            <a:endParaRPr lang="en-US" dirty="0"/>
          </a:p>
          <a:p>
            <a:r>
              <a:rPr lang="en-US" dirty="0"/>
              <a:t>[CLICK] We plot the </a:t>
            </a:r>
            <a:r>
              <a:rPr lang="en-US" dirty="0" err="1"/>
              <a:t>RowHammer</a:t>
            </a:r>
            <a:r>
              <a:rPr lang="en-US" dirty="0"/>
              <a:t> bit flip rate (or the number of observed </a:t>
            </a:r>
            <a:r>
              <a:rPr lang="en-US" dirty="0" err="1"/>
              <a:t>RowHammer</a:t>
            </a:r>
            <a:r>
              <a:rPr lang="en-US" dirty="0"/>
              <a:t> bit flips to the total number of bits in the tested DRAM rows) on the y-axis as a function of the hammer count on the x-axis for DDR4-new chips of </a:t>
            </a:r>
            <a:r>
              <a:rPr lang="en-US" dirty="0" err="1"/>
              <a:t>Mfr</a:t>
            </a:r>
            <a:r>
              <a:rPr lang="en-US" dirty="0"/>
              <a:t> A as an example.</a:t>
            </a:r>
          </a:p>
          <a:p>
            <a:endParaRPr lang="en-US" dirty="0"/>
          </a:p>
          <a:p>
            <a:r>
              <a:rPr lang="en-US" dirty="0"/>
              <a:t>[CLICK] Remember that Hammer Count is defined as two accesses. One access to each of the two adjacent rows.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199988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question we want to answer is "Where do </a:t>
            </a:r>
            <a:r>
              <a:rPr lang="en-US" dirty="0" err="1"/>
              <a:t>RowHammer</a:t>
            </a:r>
            <a:r>
              <a:rPr lang="en-US" dirty="0"/>
              <a:t> bit flips occur relative to aggressor rows?"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We plot the fraction of </a:t>
            </a:r>
            <a:r>
              <a:rPr lang="en-US" dirty="0" err="1"/>
              <a:t>RowHammer</a:t>
            </a:r>
            <a:r>
              <a:rPr lang="en-US" dirty="0"/>
              <a:t> bit flips that occur in a given row offset from the victim row out of all observed </a:t>
            </a:r>
            <a:r>
              <a:rPr lang="en-US" dirty="0" err="1"/>
              <a:t>RowHammer</a:t>
            </a:r>
            <a:r>
              <a:rPr lang="en-US" dirty="0"/>
              <a:t> bit flips for DDR4-old chips of </a:t>
            </a:r>
            <a:r>
              <a:rPr lang="en-US" dirty="0" err="1"/>
              <a:t>Mfr</a:t>
            </a:r>
            <a:r>
              <a:rPr lang="en-US" dirty="0"/>
              <a:t> A as an example.</a:t>
            </a:r>
          </a:p>
          <a:p>
            <a:r>
              <a:rPr lang="en-US" dirty="0"/>
              <a:t>[CLICK] The aggressor rows at offsets 1 and -1 are marked and the error bars show the standard deviation of the distribution across our tested chips. </a:t>
            </a:r>
          </a:p>
          <a:p>
            <a:endParaRPr lang="en-US" dirty="0"/>
          </a:p>
          <a:p>
            <a:r>
              <a:rPr lang="en-US" dirty="0"/>
              <a:t>[CLICK] We find that the number of </a:t>
            </a:r>
            <a:r>
              <a:rPr lang="en-US" dirty="0" err="1"/>
              <a:t>RowHammer</a:t>
            </a:r>
            <a:r>
              <a:rPr lang="en-US" dirty="0"/>
              <a:t> bit flips that occur in a given row decreases as the distance from the victim row (or row 0) increases. This is because row 0 is being hammered from both sides with a double-sided hammer, while rows 2 and -2 are only being "hammered" from a single side each.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831079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first normalize the data we get across our different chips by inducing a </a:t>
            </a:r>
            <a:r>
              <a:rPr lang="en-US" dirty="0" err="1"/>
              <a:t>RowHammer</a:t>
            </a:r>
            <a:r>
              <a:rPr lang="en-US" dirty="0"/>
              <a:t> bit flip rate of 10-6 in each chip and studying the resulting bit flips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And plot representative distributions for different DRAM type-node configurations ordered from top to bottom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we find that DRAM chips of newer DRAM technology nodes can exhibit </a:t>
            </a:r>
            <a:r>
              <a:rPr lang="en-US" dirty="0" err="1"/>
              <a:t>RowHammer</a:t>
            </a:r>
            <a:r>
              <a:rPr lang="en-US" dirty="0"/>
              <a:t> bit flips in more rows and also farther away from the victim rows.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166273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plot results for each group of chips from each DRAM type-node configuration per manufacturer in the paper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LinLibertineTI"/>
              </a:rPr>
              <a:t>And we provide more analysis on these results in the paper </a:t>
            </a:r>
          </a:p>
          <a:p>
            <a:endParaRPr lang="en-US" dirty="0"/>
          </a:p>
          <a:p>
            <a:r>
              <a:rPr lang="en-US" dirty="0"/>
              <a: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397458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a:t>The next question we want to answer is ”How are </a:t>
            </a:r>
            <a:r>
              <a:rPr lang="en-US" dirty="0" err="1"/>
              <a:t>RowHammer</a:t>
            </a:r>
            <a:r>
              <a:rPr lang="en-US" dirty="0"/>
              <a:t> bit flips spatially distributed across a chip?" </a:t>
            </a:r>
          </a:p>
          <a:p>
            <a:endParaRPr lang="en-US" dirty="0"/>
          </a:p>
          <a:p>
            <a:endParaRPr lang="en-US" dirty="0"/>
          </a:p>
          <a:p>
            <a:r>
              <a:rPr lang="en-US" dirty="0"/>
              <a:t>[CLICK] we first normalize the data we get across our different chips by inducing a </a:t>
            </a:r>
            <a:r>
              <a:rPr lang="en-US" dirty="0" err="1"/>
              <a:t>RowHammer</a:t>
            </a:r>
            <a:r>
              <a:rPr lang="en-US" dirty="0"/>
              <a:t> bit flip rate of 10-6 in each chip and studying the resulting bit flips</a:t>
            </a:r>
          </a:p>
          <a:p>
            <a:endParaRPr lang="en-US" dirty="0"/>
          </a:p>
          <a:p>
            <a:r>
              <a:rPr lang="en-US" dirty="0"/>
              <a:t>[CLICK] We plot the distribution of 64-bit words containing x </a:t>
            </a:r>
            <a:r>
              <a:rPr lang="en-US" dirty="0" err="1"/>
              <a:t>RowHammer</a:t>
            </a:r>
            <a:r>
              <a:rPr lang="en-US" dirty="0"/>
              <a:t> bit flips across our tested DRAM chips. We find the proportion of 64-bit words containing x </a:t>
            </a:r>
            <a:r>
              <a:rPr lang="en-US" dirty="0" err="1"/>
              <a:t>RowHammer</a:t>
            </a:r>
            <a:r>
              <a:rPr lang="en-US" dirty="0"/>
              <a:t> bit flips out of all 64-bit words in each chip containing any </a:t>
            </a:r>
            <a:r>
              <a:rPr lang="en-US" dirty="0" err="1"/>
              <a:t>RowHammer</a:t>
            </a:r>
            <a:r>
              <a:rPr lang="en-US" dirty="0"/>
              <a:t> bit flip and plot the distribution as a bar chart with error bars for each x value </a:t>
            </a:r>
          </a:p>
          <a:p>
            <a:endParaRPr lang="en-US" dirty="0"/>
          </a:p>
          <a:p>
            <a:r>
              <a:rPr lang="en-US" dirty="0"/>
              <a:t>[CLICK] we find that this plot is representative of the results from our DDR3 and DDR4 chips. </a:t>
            </a:r>
          </a:p>
          <a:p>
            <a:endParaRPr lang="en-US" dirty="0"/>
          </a:p>
          <a:p>
            <a:r>
              <a:rPr lang="en-US" dirty="0"/>
              <a:t>[CLICK] we next plot data that is representative of our LPDDR4 chips.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LinLibertineTI"/>
              </a:rPr>
              <a:t>[CLICK] We find that the distribution of </a:t>
            </a:r>
            <a:r>
              <a:rPr lang="en-US" dirty="0" err="1">
                <a:latin typeface="LinLibertineTI"/>
              </a:rPr>
              <a:t>RowHammer</a:t>
            </a:r>
            <a:r>
              <a:rPr lang="en-US" dirty="0">
                <a:latin typeface="LinLibertineTI"/>
              </a:rPr>
              <a:t> bit flip density per word changes significantly in LPDDR4 chips compared to other DRAM types.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LinLibertineTI"/>
              </a:rPr>
              <a:t>We believe this is due to the interaction of </a:t>
            </a:r>
            <a:r>
              <a:rPr lang="en-US" dirty="0" err="1">
                <a:latin typeface="LinLibertineTI"/>
              </a:rPr>
              <a:t>RowHammer</a:t>
            </a:r>
            <a:r>
              <a:rPr lang="en-US" dirty="0">
                <a:latin typeface="LinLibertineTI"/>
              </a:rPr>
              <a:t> bit flips and the on-die ECC that is implemented in the LPDDR4 chips we test.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LinLibertineT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LinLibertineTI"/>
              </a:rPr>
              <a:t>[CLICK] We find that at a bit flip rate of 10^-6, a 64-bit word can contain up to 4 bit flips. This indicates that even at this relatively low bit flip rate, </a:t>
            </a:r>
            <a:r>
              <a:rPr lang="en-US" sz="1200" kern="1200" dirty="0">
                <a:solidFill>
                  <a:schemeClr val="tx1"/>
                </a:solidFill>
                <a:effectLst/>
                <a:latin typeface="+mn-lt"/>
                <a:ea typeface="+mn-ea"/>
                <a:cs typeface="+mn-cs"/>
              </a:rPr>
              <a:t>a DRAM chip can only be protected from </a:t>
            </a:r>
            <a:r>
              <a:rPr lang="en-US" sz="1200" kern="1200" dirty="0" err="1">
                <a:solidFill>
                  <a:schemeClr val="tx1"/>
                </a:solidFill>
                <a:effectLst/>
                <a:latin typeface="+mn-lt"/>
                <a:ea typeface="+mn-ea"/>
                <a:cs typeface="+mn-cs"/>
              </a:rPr>
              <a:t>RowHammer</a:t>
            </a:r>
            <a:r>
              <a:rPr lang="en-US" sz="1200" kern="1200" dirty="0">
                <a:solidFill>
                  <a:schemeClr val="tx1"/>
                </a:solidFill>
                <a:effectLst/>
                <a:latin typeface="+mn-lt"/>
                <a:ea typeface="+mn-ea"/>
                <a:cs typeface="+mn-cs"/>
              </a:rPr>
              <a:t> bit flips with a very strong ECC code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LinLibertineTI"/>
              </a:rPr>
              <a:t> </a:t>
            </a:r>
            <a:endParaRPr lang="en-US" dirty="0"/>
          </a:p>
          <a:p>
            <a:endParaRPr lang="en-US" dirty="0"/>
          </a:p>
          <a:p>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979136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LinLibertineTI"/>
              </a:rPr>
              <a:t>We show the results for each DRAM type-node configuration per manufacturer as is in the paper.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LinLibertineT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LinLibertineTI"/>
              </a:rPr>
              <a:t>And we provide more analysis on these plots in the paper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494799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next want to answer the question "What is the minimum hammer count required to cause </a:t>
            </a:r>
            <a:r>
              <a:rPr lang="en-US" dirty="0" err="1"/>
              <a:t>RowHammer</a:t>
            </a:r>
            <a:r>
              <a:rPr lang="en-US" dirty="0"/>
              <a:t> bit flips in a chip?" We refer to this value as HC first</a:t>
            </a:r>
          </a:p>
          <a:p>
            <a:endParaRPr lang="en-US" dirty="0"/>
          </a:p>
          <a:p>
            <a:r>
              <a:rPr lang="en-US" dirty="0"/>
              <a:t>[CLICK] For each DRAM chip we find the lowest number of hammers required to induce a </a:t>
            </a:r>
            <a:r>
              <a:rPr lang="en-US" dirty="0" err="1"/>
              <a:t>RowHammer</a:t>
            </a:r>
            <a:r>
              <a:rPr lang="en-US" dirty="0"/>
              <a:t> bit flip in that chip, and we plot the distribution of those values across each chip in a given DRAM type-node configuration (on the x-axis). We use results from Manufacturer C as an example. </a:t>
            </a:r>
          </a:p>
          <a:p>
            <a:endParaRPr lang="en-US" dirty="0"/>
          </a:p>
          <a:p>
            <a:r>
              <a:rPr lang="en-US" dirty="0"/>
              <a:t>We plot these distribution as box-and-whisker plots, where</a:t>
            </a:r>
          </a:p>
          <a:p>
            <a:r>
              <a:rPr lang="en-US" dirty="0"/>
              <a:t>[CLICK] the center line indicates the median, </a:t>
            </a:r>
          </a:p>
          <a:p>
            <a:r>
              <a:rPr lang="en-US" dirty="0"/>
              <a:t>[CLICK] the box edges represent the Q1 and Q3 points,</a:t>
            </a:r>
          </a:p>
          <a:p>
            <a:r>
              <a:rPr lang="en-US" dirty="0"/>
              <a:t>[CLICK] </a:t>
            </a:r>
            <a:r>
              <a:rPr lang="en-US" b="0" dirty="0"/>
              <a:t>the whiskers extend 1.5 times the difference between Q3 and Q1 beyond Q3 and Q1 and </a:t>
            </a:r>
          </a:p>
          <a:p>
            <a:r>
              <a:rPr lang="en-US" b="1" dirty="0"/>
              <a:t>[CLICK] </a:t>
            </a:r>
            <a:r>
              <a:rPr lang="en-US" b="0" dirty="0"/>
              <a:t>Any point outside of the whiskers are  outliers and are shown with plus signs. </a:t>
            </a:r>
          </a:p>
          <a:p>
            <a:endParaRPr lang="en-US" b="0" dirty="0"/>
          </a:p>
          <a:p>
            <a:endParaRPr lang="en-US" b="0" dirty="0"/>
          </a:p>
          <a:p>
            <a:r>
              <a:rPr lang="en-US" b="0"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772940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We use </a:t>
            </a:r>
            <a:r>
              <a:rPr lang="en-US" dirty="0" err="1"/>
              <a:t>ramulator</a:t>
            </a:r>
            <a:r>
              <a:rPr lang="en-US" dirty="0"/>
              <a:t>, a cycle-level DRAM simulator with a simple core model to examine 48 8-core workload mixes drawn from SPEC CPU2006 with last level cache misses per kilo-instruction or MPKI values ranging between 10 and 740. We note that there could be other workloads with which mitigation mechanisms exhibit higher performance overheads, but we did not try to maximize the overhead experienced by workloads by biasing the workload construction in any way. </a:t>
            </a:r>
          </a:p>
          <a:p>
            <a:endParaRPr lang="en-US" dirty="0"/>
          </a:p>
          <a:p>
            <a:r>
              <a:rPr lang="en-US" dirty="0"/>
              <a:t>[CLICK] We use two metrics to evaluate our mechanisms</a:t>
            </a:r>
          </a:p>
          <a:p>
            <a:r>
              <a:rPr lang="en-US" dirty="0"/>
              <a:t>[CLICK] First, we use DRAM Bandwidth overhead, which is the fraction of the total system DRAM bandwidth consumption coming from the </a:t>
            </a:r>
            <a:r>
              <a:rPr lang="en-US" dirty="0" err="1"/>
              <a:t>RowHammer</a:t>
            </a:r>
            <a:r>
              <a:rPr lang="en-US" dirty="0"/>
              <a:t> mitigation mechanism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Second, we use Normalized System Performance, </a:t>
            </a:r>
            <a:r>
              <a:rPr lang="en-US" sz="1200" kern="1200" dirty="0">
                <a:solidFill>
                  <a:schemeClr val="tx1"/>
                </a:solidFill>
                <a:effectLst/>
                <a:latin typeface="+mn-lt"/>
                <a:ea typeface="+mn-ea"/>
                <a:cs typeface="+mn-cs"/>
              </a:rPr>
              <a:t>which is the weighted speedup metric normalized to the baseline value, which we denote as 100%. We find that when using </a:t>
            </a:r>
            <a:r>
              <a:rPr lang="en-US" sz="1200" kern="1200" dirty="0" err="1">
                <a:solidFill>
                  <a:schemeClr val="tx1"/>
                </a:solidFill>
                <a:effectLst/>
                <a:latin typeface="+mn-lt"/>
                <a:ea typeface="+mn-ea"/>
                <a:cs typeface="+mn-cs"/>
              </a:rPr>
              <a:t>RowHammer</a:t>
            </a:r>
            <a:r>
              <a:rPr lang="en-US" sz="1200" kern="1200" dirty="0">
                <a:solidFill>
                  <a:schemeClr val="tx1"/>
                </a:solidFill>
                <a:effectLst/>
                <a:latin typeface="+mn-lt"/>
                <a:ea typeface="+mn-ea"/>
                <a:cs typeface="+mn-cs"/>
              </a:rPr>
              <a:t> mitigation mechanisms, most values appear below the baseline. Therefore, for clarity, we refer to normalized weighted speedup as normalized system performance in our evaluations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[CLICK] While we present the results of both metrics in the paper, we focus on our Normalized system performance results in this talk as they are highly correlated </a:t>
            </a:r>
          </a:p>
          <a:p>
            <a:endParaRPr lang="en-US" dirty="0"/>
          </a:p>
          <a:p>
            <a:endParaRPr lang="en-US" dirty="0"/>
          </a:p>
          <a:p>
            <a:r>
              <a:rPr lang="en-US"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07187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[CLICK] We evaluate five state-of-the-art mitigation mechanisms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[CLICK] and one ideal refresh-based mitigation mechanism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[CLICK] Please refer to our paper and the respective original publications for more detailed descriptions of each mechanism, and how we scale each mechanism to DRAM chips that are more vulnerable to </a:t>
            </a:r>
            <a:r>
              <a:rPr lang="en-US" sz="1200" kern="1200" dirty="0" err="1">
                <a:solidFill>
                  <a:schemeClr val="tx1"/>
                </a:solidFill>
                <a:effectLst/>
                <a:latin typeface="+mn-lt"/>
                <a:ea typeface="+mn-ea"/>
                <a:cs typeface="+mn-cs"/>
              </a:rPr>
              <a:t>RowHammer</a:t>
            </a:r>
            <a:r>
              <a:rPr lang="en-US" sz="1200" kern="1200" dirty="0">
                <a:solidFill>
                  <a:schemeClr val="tx1"/>
                </a:solidFill>
                <a:effectLst/>
                <a:latin typeface="+mn-lt"/>
                <a:ea typeface="+mn-ea"/>
                <a:cs typeface="+mn-cs"/>
              </a:rPr>
              <a:t> or that require a lower hammer count to induce the first </a:t>
            </a:r>
            <a:r>
              <a:rPr lang="en-US" sz="1200" kern="1200" dirty="0" err="1">
                <a:solidFill>
                  <a:schemeClr val="tx1"/>
                </a:solidFill>
                <a:effectLst/>
                <a:latin typeface="+mn-lt"/>
                <a:ea typeface="+mn-ea"/>
                <a:cs typeface="+mn-cs"/>
              </a:rPr>
              <a:t>RowHammer</a:t>
            </a:r>
            <a:r>
              <a:rPr lang="en-US" sz="1200" kern="1200" dirty="0">
                <a:solidFill>
                  <a:schemeClr val="tx1"/>
                </a:solidFill>
                <a:effectLst/>
                <a:latin typeface="+mn-lt"/>
                <a:ea typeface="+mn-ea"/>
                <a:cs typeface="+mn-cs"/>
              </a:rPr>
              <a:t> bit flip in the chip. As a reminder, we refer to this value as </a:t>
            </a:r>
            <a:r>
              <a:rPr lang="en-US" sz="1200" kern="1200" dirty="0" err="1">
                <a:solidFill>
                  <a:schemeClr val="tx1"/>
                </a:solidFill>
                <a:effectLst/>
                <a:latin typeface="+mn-lt"/>
                <a:ea typeface="+mn-ea"/>
                <a:cs typeface="+mn-cs"/>
              </a:rPr>
              <a:t>HCfirst</a:t>
            </a:r>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39358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a:t>
            </a:r>
            <a:r>
              <a:rPr lang="en-US" baseline="0" dirty="0"/>
              <a:t> we executed the code on four different processors, all four of them yielded errors. Intel </a:t>
            </a:r>
            <a:r>
              <a:rPr lang="en-US" baseline="0" dirty="0" err="1"/>
              <a:t>Haswell</a:t>
            </a:r>
            <a:r>
              <a:rPr lang="en-US" baseline="0" dirty="0"/>
              <a:t> has the most errors, at 23 thousand, because it has the highest rate of accessing DRAM.</a:t>
            </a:r>
          </a:p>
          <a:p>
            <a:endParaRPr lang="en-US" baseline="0" dirty="0"/>
          </a:p>
          <a:p>
            <a:r>
              <a:rPr lang="en-US" baseline="0" dirty="0"/>
              <a:t>Later on, I’ll show that we can induce as many as ten million disturbance errors in a more controlled environment.</a:t>
            </a:r>
          </a:p>
          <a:p>
            <a:endParaRPr lang="en-US" baseline="0" dirty="0"/>
          </a:p>
          <a:p>
            <a:r>
              <a:rPr lang="en-US" baseline="0" dirty="0"/>
              <a:t>From this, we conclude that disturbance errors are a serious reliability issue.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3059295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plot normalized system performance as a function of </a:t>
            </a:r>
            <a:r>
              <a:rPr lang="en-US" dirty="0" err="1"/>
              <a:t>HCfirst</a:t>
            </a:r>
            <a:r>
              <a:rPr lang="en-US" dirty="0"/>
              <a:t>, or the number of hammers required to induce the first </a:t>
            </a:r>
            <a:r>
              <a:rPr lang="en-US" dirty="0" err="1"/>
              <a:t>RowHammer</a:t>
            </a:r>
            <a:r>
              <a:rPr lang="en-US" dirty="0"/>
              <a:t> bit flip in a chip. A Lower y value corresponds to worse system performance and we sweep </a:t>
            </a:r>
            <a:r>
              <a:rPr lang="en-US" dirty="0" err="1"/>
              <a:t>HCfirst</a:t>
            </a:r>
            <a:r>
              <a:rPr lang="en-US" dirty="0"/>
              <a:t> between 200k and 64. </a:t>
            </a:r>
          </a:p>
          <a:p>
            <a:endParaRPr lang="en-US" dirty="0"/>
          </a:p>
          <a:p>
            <a:r>
              <a:rPr lang="en-US" dirty="0"/>
              <a:t>[CLICK] We first plot the results for the increased refresh rate mechanism.</a:t>
            </a:r>
          </a:p>
          <a:p>
            <a:r>
              <a:rPr lang="en-US" dirty="0"/>
              <a:t>[CLICK] we note that there is substantial overhead even at high </a:t>
            </a:r>
            <a:r>
              <a:rPr lang="en-US" dirty="0" err="1"/>
              <a:t>HCfirst</a:t>
            </a:r>
            <a:r>
              <a:rPr lang="en-US" dirty="0"/>
              <a:t> values and that it does not scale under </a:t>
            </a:r>
            <a:r>
              <a:rPr lang="en-US" dirty="0" err="1"/>
              <a:t>HCfirst</a:t>
            </a:r>
            <a:r>
              <a:rPr lang="en-US" dirty="0"/>
              <a:t> values of 32k due to prohibitively high refresh rates required for mitigating </a:t>
            </a:r>
            <a:r>
              <a:rPr lang="en-US" dirty="0" err="1"/>
              <a:t>RowHammer</a:t>
            </a:r>
            <a:r>
              <a:rPr lang="en-US" dirty="0"/>
              <a:t> bit flips. </a:t>
            </a:r>
          </a:p>
          <a:p>
            <a:endParaRPr lang="en-US" dirty="0"/>
          </a:p>
          <a:p>
            <a:endParaRPr lang="en-US" dirty="0"/>
          </a:p>
          <a:p>
            <a:endParaRPr lang="en-US" dirty="0"/>
          </a:p>
          <a:p>
            <a:r>
              <a:rPr lang="en-US" dirty="0"/>
              <a:t>========</a:t>
            </a:r>
          </a:p>
          <a:p>
            <a:r>
              <a:rPr lang="en-US" dirty="0"/>
              <a:t>Title mention the mechanism evaluated </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966959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next plot the results for PARA and find that it [CLICK] results in reasonable normalized system performance until around the point where </a:t>
            </a:r>
            <a:r>
              <a:rPr lang="en-US" dirty="0" err="1"/>
              <a:t>HCfirst</a:t>
            </a:r>
            <a:r>
              <a:rPr lang="en-US" dirty="0"/>
              <a:t> is 4000, at which point the system performance quickly reduces. </a:t>
            </a:r>
          </a:p>
          <a:p>
            <a:r>
              <a:rPr lang="en-US" dirty="0"/>
              <a:t>[CLICK] When </a:t>
            </a:r>
            <a:r>
              <a:rPr lang="en-US" dirty="0" err="1"/>
              <a:t>HCfirst</a:t>
            </a:r>
            <a:r>
              <a:rPr lang="en-US" dirty="0"/>
              <a:t> is 128, the system suffers 80% performance loss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146232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next plot </a:t>
            </a:r>
            <a:r>
              <a:rPr lang="en-US" dirty="0" err="1"/>
              <a:t>ProHIT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4806207"/>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a:t>
            </a:r>
            <a:r>
              <a:rPr lang="en-US" dirty="0" err="1"/>
              <a:t>MRLoc</a:t>
            </a:r>
            <a:r>
              <a:rPr lang="en-US" dirty="0"/>
              <a:t> for a single data point of </a:t>
            </a:r>
            <a:r>
              <a:rPr lang="en-US" dirty="0" err="1"/>
              <a:t>HCfirst</a:t>
            </a:r>
            <a:r>
              <a:rPr lang="en-US" dirty="0"/>
              <a:t> = 2000.[CLICK] We only plot a single data point, since both of </a:t>
            </a:r>
            <a:r>
              <a:rPr lang="en-US" sz="1200" kern="1200" dirty="0">
                <a:solidFill>
                  <a:schemeClr val="tx1"/>
                </a:solidFill>
                <a:effectLst/>
                <a:latin typeface="+mn-lt"/>
                <a:ea typeface="+mn-ea"/>
                <a:cs typeface="+mn-cs"/>
              </a:rPr>
              <a:t>these works do not provide models for scaling their mechanisms to lower </a:t>
            </a:r>
            <a:r>
              <a:rPr lang="en-US" sz="1200" kern="1200" dirty="0" err="1">
                <a:solidFill>
                  <a:schemeClr val="tx1"/>
                </a:solidFill>
                <a:effectLst/>
                <a:latin typeface="+mn-lt"/>
                <a:ea typeface="+mn-ea"/>
                <a:cs typeface="+mn-cs"/>
              </a:rPr>
              <a:t>HCfirst</a:t>
            </a:r>
            <a:r>
              <a:rPr lang="en-US" sz="1200" kern="1200" dirty="0">
                <a:solidFill>
                  <a:schemeClr val="tx1"/>
                </a:solidFill>
                <a:effectLst/>
                <a:latin typeface="+mn-lt"/>
                <a:ea typeface="+mn-ea"/>
                <a:cs typeface="+mn-cs"/>
              </a:rPr>
              <a:t> values and how to do so is not intuitive.</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036254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next plot the results for </a:t>
            </a:r>
            <a:r>
              <a:rPr lang="en-US" dirty="0" err="1"/>
              <a:t>TWiCe</a:t>
            </a:r>
            <a:r>
              <a:rPr lang="en-US" dirty="0"/>
              <a:t> with a solid line, which has high normalized system performance for </a:t>
            </a:r>
            <a:r>
              <a:rPr lang="en-US" dirty="0" err="1"/>
              <a:t>HCfirst</a:t>
            </a:r>
            <a:r>
              <a:rPr lang="en-US" dirty="0"/>
              <a:t> values that it supports. </a:t>
            </a:r>
          </a:p>
          <a:p>
            <a:r>
              <a:rPr lang="en-US" dirty="0"/>
              <a:t>[CLICK] In its current form, </a:t>
            </a:r>
            <a:r>
              <a:rPr lang="en-US" dirty="0" err="1"/>
              <a:t>TWiCe</a:t>
            </a:r>
            <a:r>
              <a:rPr lang="en-US" dirty="0"/>
              <a:t> does not support </a:t>
            </a:r>
            <a:r>
              <a:rPr lang="en-US" dirty="0" err="1"/>
              <a:t>HCfirst</a:t>
            </a:r>
            <a:r>
              <a:rPr lang="en-US" dirty="0"/>
              <a:t> values under 32k, but we evaluate an ideal version that we refer to as </a:t>
            </a:r>
            <a:r>
              <a:rPr lang="en-US" dirty="0" err="1"/>
              <a:t>TWiCe</a:t>
            </a:r>
            <a:r>
              <a:rPr lang="en-US" dirty="0"/>
              <a:t>-ideal assuming that it solves two critical design issues in scaling. </a:t>
            </a:r>
            <a:r>
              <a:rPr lang="en-US" dirty="0" err="1"/>
              <a:t>TWiCe</a:t>
            </a:r>
            <a:r>
              <a:rPr lang="en-US" dirty="0"/>
              <a:t>-ideal is drawn with a dashed line. We note that </a:t>
            </a:r>
            <a:r>
              <a:rPr lang="en-US" dirty="0" err="1"/>
              <a:t>TWiCe</a:t>
            </a:r>
            <a:r>
              <a:rPr lang="en-US" dirty="0"/>
              <a:t>-ideal has the potential to provide a higher normalized system performance compared to PARA for all </a:t>
            </a:r>
            <a:r>
              <a:rPr lang="en-US" dirty="0" err="1"/>
              <a:t>HCfirst</a:t>
            </a:r>
            <a:r>
              <a:rPr lang="en-US" dirty="0"/>
              <a:t> values, but only if it is able to overcome the critical design issues. We discuss these issues in more detail in the paper </a:t>
            </a:r>
          </a:p>
          <a:p>
            <a:endParaRPr lang="en-US" dirty="0"/>
          </a:p>
          <a:p>
            <a:r>
              <a:rPr lang="en-US"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0974233"/>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next plot the ideal refresh-based mitigation mechanism in green. </a:t>
            </a:r>
          </a:p>
          <a:p>
            <a:endParaRPr lang="en-US" dirty="0"/>
          </a:p>
          <a:p>
            <a:r>
              <a:rPr lang="en-US" dirty="0"/>
              <a:t>[CLICK] The ideal mechanism works by tracking every single activation and issuing a refresh command to a row only right before it can potentially experience a </a:t>
            </a:r>
            <a:r>
              <a:rPr lang="en-US" dirty="0" err="1"/>
              <a:t>RowHammer</a:t>
            </a:r>
            <a:r>
              <a:rPr lang="en-US" dirty="0"/>
              <a:t> bit flip. </a:t>
            </a:r>
          </a:p>
          <a:p>
            <a:endParaRPr lang="en-US" dirty="0"/>
          </a:p>
          <a:p>
            <a:r>
              <a:rPr lang="en-US" dirty="0"/>
              <a:t>We find that the ideal mechanism provides reasonably high normalized system performance across all tested </a:t>
            </a:r>
            <a:r>
              <a:rPr lang="en-US" dirty="0" err="1"/>
              <a:t>HCfirst</a:t>
            </a:r>
            <a:r>
              <a:rPr lang="en-US" dirty="0"/>
              <a:t> values. However, there is still opportunity for exceeding the scalability of the ideal refresh-based mechanism, which [CLICK] results in 6% performance loss when </a:t>
            </a:r>
            <a:r>
              <a:rPr lang="en-US" dirty="0" err="1"/>
              <a:t>HCfirst</a:t>
            </a:r>
            <a:r>
              <a:rPr lang="en-US" dirty="0"/>
              <a:t> is 128. </a:t>
            </a:r>
          </a:p>
          <a:p>
            <a:endParaRPr lang="en-US" dirty="0"/>
          </a:p>
          <a:p>
            <a:endParaRPr lang="en-US" dirty="0"/>
          </a:p>
          <a:p>
            <a:endParaRPr lang="en-US" dirty="0"/>
          </a:p>
          <a:p>
            <a:r>
              <a:rPr lang="en-US"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4593758"/>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additional details in the paper including:</a:t>
            </a:r>
          </a:p>
          <a:p>
            <a:r>
              <a:rPr lang="en-US" dirty="0"/>
              <a:t>[CLICK] a study on the single-cell </a:t>
            </a:r>
            <a:r>
              <a:rPr lang="en-US" dirty="0" err="1"/>
              <a:t>RowHammer</a:t>
            </a:r>
            <a:r>
              <a:rPr lang="en-US" dirty="0"/>
              <a:t> bit flip probability </a:t>
            </a:r>
          </a:p>
          <a:p>
            <a:r>
              <a:rPr lang="en-US" dirty="0"/>
              <a:t>[CLICK] more details on our data pattern dependence study</a:t>
            </a:r>
          </a:p>
          <a:p>
            <a:r>
              <a:rPr lang="en-US" dirty="0"/>
              <a:t>[CLICK] an analysis of Error Correcting Codes (ECC) in mitigating </a:t>
            </a:r>
            <a:r>
              <a:rPr lang="en-US" dirty="0" err="1"/>
              <a:t>RowHammer</a:t>
            </a:r>
            <a:r>
              <a:rPr lang="en-US" dirty="0"/>
              <a:t> bit flips </a:t>
            </a:r>
          </a:p>
          <a:p>
            <a:r>
              <a:rPr lang="en-US" dirty="0"/>
              <a:t>[CLICK] additional observations on our data</a:t>
            </a:r>
          </a:p>
          <a:p>
            <a:r>
              <a:rPr lang="en-US" dirty="0"/>
              <a:t>[CLICK] methodology details for characterizing DRAM </a:t>
            </a:r>
          </a:p>
          <a:p>
            <a:r>
              <a:rPr lang="en-US" dirty="0"/>
              <a:t>[CLICK] further discussion on comparing data across different infrastructures and a</a:t>
            </a:r>
          </a:p>
          <a:p>
            <a:r>
              <a:rPr lang="en-US" dirty="0"/>
              <a:t>[CLICK] discussion on scaling each mitigation mechanism </a:t>
            </a:r>
          </a:p>
          <a:p>
            <a:endParaRPr lang="en-US" dirty="0"/>
          </a:p>
          <a:p>
            <a:endParaRPr lang="en-US" dirty="0"/>
          </a:p>
          <a:p>
            <a:r>
              <a:rPr lang="en-US" dirty="0"/>
              <a: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5017369"/>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243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577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125211014"/>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248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577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3525650385"/>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276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577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1291861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 from the article:</a:t>
            </a:r>
          </a:p>
          <a:p>
            <a:r>
              <a:rPr lang="en-US" dirty="0"/>
              <a:t>http://</a:t>
            </a:r>
            <a:r>
              <a:rPr lang="en-US" dirty="0" err="1"/>
              <a:t>thehackernews.com</a:t>
            </a:r>
            <a:r>
              <a:rPr lang="en-US" dirty="0"/>
              <a:t>/2015/03/dram-</a:t>
            </a:r>
            <a:r>
              <a:rPr lang="en-US" dirty="0" err="1"/>
              <a:t>rowhammer</a:t>
            </a:r>
            <a:r>
              <a:rPr lang="en-US" dirty="0"/>
              <a:t>-</a:t>
            </a:r>
            <a:r>
              <a:rPr lang="en-US" dirty="0" err="1"/>
              <a:t>vulnerability.html</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67985776"/>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279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577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2275674932"/>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In addition, they have serious implications for security</a:t>
            </a:r>
          </a:p>
          <a:p>
            <a:endParaRPr lang="en-US" baseline="0" dirty="0"/>
          </a:p>
          <a:p>
            <a:r>
              <a:rPr lang="en-US" baseline="0" dirty="0"/>
              <a:t>When disturbance errors occur, they could breach memory protection. This is because an OS page fits inside a DRAM row. So an error in a different DRAM row means an error in a different OS page.</a:t>
            </a:r>
          </a:p>
          <a:p>
            <a:endParaRPr lang="en-US" baseline="0" dirty="0"/>
          </a:p>
          <a:p>
            <a:r>
              <a:rPr lang="en-US" baseline="0" dirty="0"/>
              <a:t>This opens up a vulnerability to disturbance attacks. Just by accessing its own page, a malicious program could corrupt pages belonging to another program.</a:t>
            </a:r>
          </a:p>
          <a:p>
            <a:endParaRPr lang="en-US" baseline="0" dirty="0"/>
          </a:p>
          <a:p>
            <a:r>
              <a:rPr lang="en-US" baseline="0" dirty="0"/>
              <a:t>And, as shown previously, we constructed a proof-of-concept using only user-level instructions.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493825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 from the article:</a:t>
            </a:r>
          </a:p>
          <a:p>
            <a:r>
              <a:rPr lang="en-US" dirty="0"/>
              <a:t>http://</a:t>
            </a:r>
            <a:r>
              <a:rPr lang="en-US" dirty="0" err="1"/>
              <a:t>thehackernews.com</a:t>
            </a:r>
            <a:r>
              <a:rPr lang="en-US" dirty="0"/>
              <a:t>/2015/03/dram-</a:t>
            </a:r>
            <a:r>
              <a:rPr lang="en-US" dirty="0" err="1"/>
              <a:t>rowhammer</a:t>
            </a:r>
            <a:r>
              <a:rPr lang="en-US" dirty="0"/>
              <a:t>-</a:t>
            </a:r>
            <a:r>
              <a:rPr lang="en-US" dirty="0" err="1"/>
              <a:t>vulnerability.html</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113723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9426712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 will present the characterization</a:t>
            </a:r>
            <a:r>
              <a:rPr lang="en-US" baseline="0" dirty="0"/>
              <a:t> results, one-by-one.</a:t>
            </a:r>
          </a:p>
          <a:p>
            <a:endParaRPr lang="en-US" baseline="0" dirty="0"/>
          </a:p>
          <a:p>
            <a:r>
              <a:rPr lang="en-US" baseline="0" dirty="0"/>
              <a:t>First, I show that most modules are at risk. Second, I show the number of errors in a module as a function of the manufacture date. Third, I show that the errors are symptomatic of charge loss. Fourth, I show that an aggressor induces errors in adjacent rows. Fifth, I show several sensitivity studies. And, finally, I briefly describe other results in the paper.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373692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the x-axis is</a:t>
            </a:r>
            <a:r>
              <a:rPr lang="en-US" baseline="0" dirty="0"/>
              <a:t> the</a:t>
            </a:r>
            <a:r>
              <a:rPr lang="en-US" dirty="0"/>
              <a:t> row-address difference</a:t>
            </a:r>
            <a:r>
              <a:rPr lang="en-US" baseline="0" dirty="0"/>
              <a:t> between an aggressor and its victims. And the y-axis is the number of victim-aggressor pairs that correspond to the row-address difference. For all three modules, we see strong peaks at plus/minus 1. This implies that aggressors and victims have consecutive row-addresses, in other words, they are adjacent.</a:t>
            </a:r>
          </a:p>
          <a:p>
            <a:endParaRPr lang="en-US" baseline="0" dirty="0"/>
          </a:p>
          <a:p>
            <a:r>
              <a:rPr lang="en-US" baseline="0" dirty="0"/>
              <a:t>However, the figure also shows some victims that are not adjacent to the aggressor. We believe this could be caused by two reasons. First, depending on the mapping, two rows that are physically adjacent within the DRAM chip may not have consecutive row-addresses. Second, fault rows are often re-mapped to spare rows that may reside on a different portion of the DRAM chip.</a:t>
            </a:r>
          </a:p>
          <a:p>
            <a:endParaRPr lang="en-US" baseline="0" dirty="0"/>
          </a:p>
          <a:p>
            <a:r>
              <a:rPr lang="en-US" baseline="0" dirty="0"/>
              <a:t>Nevertheless, we conclude that the vast majority of aggressors &amp; victims are adjacent.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673293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the x-axis</a:t>
            </a:r>
            <a:r>
              <a:rPr lang="en-US" baseline="0" dirty="0"/>
              <a:t> is the interval at which we access the aggressor. And the y-axis is the number of errors. To comply with the DRAM standard, we employ a default value of 55ns in our experiments. However, as we increase the access-interval, we see that the number of errors decreases. In particular, at 500ns, there are no errors for all three modules.</a:t>
            </a:r>
          </a:p>
          <a:p>
            <a:endParaRPr lang="en-US" baseline="0" dirty="0"/>
          </a:p>
          <a:p>
            <a:r>
              <a:rPr lang="en-US" baseline="0" dirty="0"/>
              <a:t>From this, we conclude that less frequent accesses induce fewer errors.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665763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the x-axis</a:t>
            </a:r>
            <a:r>
              <a:rPr lang="en-US" baseline="0" dirty="0"/>
              <a:t> is the refresh-interval. And the y-axis is the number of errors. To comply with the DRAM standard, we employ a default value of 64ms in our experiments. However, as we decrease the refresh-interval, we see that the number of errors decreases. In particular, when the refresh is shortened by 7x, there are no errors for all three modules.</a:t>
            </a:r>
          </a:p>
          <a:p>
            <a:endParaRPr lang="en-US" baseline="0" dirty="0"/>
          </a:p>
          <a:p>
            <a:r>
              <a:rPr lang="en-US" baseline="0" dirty="0"/>
              <a:t>From this, we conclude that more frequent accesses induce fewer errors.</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076280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tested the modules with four different data-patterns:</a:t>
            </a:r>
            <a:r>
              <a:rPr lang="en-US" baseline="0" dirty="0"/>
              <a:t> Solid, inverse Solid, </a:t>
            </a:r>
            <a:r>
              <a:rPr lang="en-US" baseline="0" dirty="0" err="1"/>
              <a:t>RowStripe</a:t>
            </a:r>
            <a:r>
              <a:rPr lang="en-US" baseline="0" dirty="0"/>
              <a:t>, and inverse </a:t>
            </a:r>
            <a:r>
              <a:rPr lang="en-US" baseline="0" dirty="0" err="1"/>
              <a:t>RowStripe</a:t>
            </a:r>
            <a:r>
              <a:rPr lang="en-US" baseline="0" dirty="0"/>
              <a:t>. Solid and inverse Solid give us full coverage since each cell is tested with both 1s and 0s. And the same applies to </a:t>
            </a:r>
            <a:r>
              <a:rPr lang="en-US" baseline="0" dirty="0" err="1"/>
              <a:t>RowStripe</a:t>
            </a:r>
            <a:r>
              <a:rPr lang="en-US" baseline="0" dirty="0"/>
              <a:t> and its inverse.</a:t>
            </a:r>
          </a:p>
          <a:p>
            <a:endParaRPr lang="en-US" baseline="0" dirty="0"/>
          </a:p>
          <a:p>
            <a:r>
              <a:rPr lang="en-US" baseline="0" dirty="0"/>
              <a:t>However, we found that the </a:t>
            </a:r>
            <a:r>
              <a:rPr lang="en-US" baseline="0" dirty="0" err="1"/>
              <a:t>rowstripe</a:t>
            </a:r>
            <a:r>
              <a:rPr lang="en-US" baseline="0" dirty="0"/>
              <a:t> pattern had 10 times as more errors than the solid pattern. We also tested many other data-patterns, including random, but found </a:t>
            </a:r>
            <a:r>
              <a:rPr lang="en-US" baseline="0" dirty="0" err="1"/>
              <a:t>RowStripe</a:t>
            </a:r>
            <a:r>
              <a:rPr lang="en-US" baseline="0" dirty="0"/>
              <a:t> to induce the most errors.</a:t>
            </a:r>
          </a:p>
          <a:p>
            <a:endParaRPr lang="en-US" baseline="0" dirty="0"/>
          </a:p>
          <a:p>
            <a:r>
              <a:rPr lang="en-US" baseline="0" dirty="0"/>
              <a:t>Therefore, we conclude that errors are affected by data stored in other cells due to differences in coupling effects between the cells.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918169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577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36048913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a:t>
            </a:r>
            <a:r>
              <a:rPr lang="en-US" baseline="0" dirty="0"/>
              <a:t> we show that victim cells are not weak cells, which are cells that are inherently leaky. According to our experiments, we saw almost no overlap between them.</a:t>
            </a:r>
          </a:p>
          <a:p>
            <a:endParaRPr lang="en-US" baseline="0" dirty="0"/>
          </a:p>
          <a:p>
            <a:r>
              <a:rPr lang="en-US" baseline="0" dirty="0"/>
              <a:t>Second, we show that errors are not strongly affected by temperature. In all of the tests so far, we set the temperature to 50 degrees Celsius. But even when we changed the temperature by 20 degrees, the number of errors changed by less than 15 percent.</a:t>
            </a:r>
          </a:p>
          <a:p>
            <a:endParaRPr lang="en-US" baseline="0" dirty="0"/>
          </a:p>
          <a:p>
            <a:r>
              <a:rPr lang="en-US" baseline="0" dirty="0"/>
              <a:t>Third, we show that errors are repeatable. Across ten iterations of testing, more than 70% of victim cells had errors in every iteration.</a:t>
            </a:r>
          </a:p>
          <a:p>
            <a:r>
              <a:rPr lang="en-US" baseline="0" dirty="0"/>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635270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4758074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a:t>
            </a:r>
            <a:r>
              <a:rPr lang="en-US" baseline="0" dirty="0"/>
              <a:t> a list of four potential solutions to disturbance errors: making better DRAM chips, refreshing more frequently, employing sophisticated ECC schemes, and using hardware counters to track the number of accesses to different rows.</a:t>
            </a:r>
          </a:p>
          <a:p>
            <a:endParaRPr lang="en-US" baseline="0" dirty="0"/>
          </a:p>
          <a:p>
            <a:r>
              <a:rPr lang="en-US" baseline="0" dirty="0"/>
              <a:t>However, all of these solutions incur a large overhead in terms cost, power, performance, and/or complexity.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651094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
            </a:r>
            <a:r>
              <a:rPr lang="en-US" baseline="0" dirty="0"/>
              <a:t> provide a more efficient solution, called PARA,</a:t>
            </a:r>
            <a:r>
              <a:rPr lang="en-US" dirty="0"/>
              <a:t> which stands for probabilistic adjacent row activation.</a:t>
            </a:r>
          </a:p>
          <a:p>
            <a:endParaRPr lang="en-US" dirty="0"/>
          </a:p>
          <a:p>
            <a:r>
              <a:rPr lang="en-US" dirty="0"/>
              <a:t>The</a:t>
            </a:r>
            <a:r>
              <a:rPr lang="en-US" baseline="0" dirty="0"/>
              <a:t> key idea is thus: after closing a row, we activate (i.e., refresh) one of its neighbors with a low probability, for example, p equal to 0.005.</a:t>
            </a:r>
          </a:p>
          <a:p>
            <a:endParaRPr lang="en-US" baseline="0" dirty="0"/>
          </a:p>
          <a:p>
            <a:r>
              <a:rPr lang="en-US" baseline="0" dirty="0"/>
              <a:t>PARA provides a strong reliability guarantee even under the worst-case access patterns to DRAM. When we set p to 0.005, the expected number of errors in one year is 9.4 times 10 to the negative 14. This probability is much lower the failure rate of other hardware components, for example, the hard-disk drive.</a:t>
            </a:r>
          </a:p>
          <a:p>
            <a:endParaRPr lang="en-US" baseline="0" dirty="0"/>
          </a:p>
          <a:p>
            <a:r>
              <a:rPr lang="en-US" baseline="0" dirty="0"/>
              <a:t>And by adjusting the value of p, PARA can provide an arbitrarily strong-degree of protection against errors.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421907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PARA has many</a:t>
            </a:r>
            <a:r>
              <a:rPr lang="en-US" baseline="0" dirty="0"/>
              <a:t> advantages. Since it refreshes row infrequently, it has low power and low performance-overhead. Simulated across 29 benchmarks, we saw an average of only 0.2% slowdown and a maximum of only 0.75% slowdown.</a:t>
            </a:r>
          </a:p>
          <a:p>
            <a:endParaRPr lang="en-US" baseline="0" dirty="0"/>
          </a:p>
          <a:p>
            <a:r>
              <a:rPr lang="en-US" baseline="0" dirty="0"/>
              <a:t>In addition, due to its stateless nature, PARA has low cost and complexity.</a:t>
            </a:r>
          </a:p>
          <a:p>
            <a:endParaRPr lang="en-US" baseline="0" dirty="0"/>
          </a:p>
          <a:p>
            <a:r>
              <a:rPr lang="en-US" baseline="0" dirty="0"/>
              <a:t>Therefore, PARA is an effective and low-overhead solution to prevent disturbance errors.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704946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35046916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39095230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reiterate our three key takeaways from our experimental characterization, we find that </a:t>
            </a:r>
          </a:p>
          <a:p>
            <a:endParaRPr lang="en-US" dirty="0"/>
          </a:p>
          <a:p>
            <a:r>
              <a:rPr lang="en-US" dirty="0"/>
              <a:t>[CLICK] First, chips of newer DRAM technology nodes are more vulnerable to </a:t>
            </a:r>
            <a:r>
              <a:rPr lang="en-US" dirty="0" err="1"/>
              <a:t>RowHammer</a:t>
            </a:r>
            <a:endParaRPr lang="en-US" dirty="0"/>
          </a:p>
          <a:p>
            <a:endParaRPr lang="en-US" dirty="0"/>
          </a:p>
          <a:p>
            <a:r>
              <a:rPr lang="en-US" dirty="0"/>
              <a:t>[CLICK] Second,  there are chips today whose weakest cells fail after only 4800 hammers </a:t>
            </a:r>
          </a:p>
          <a:p>
            <a:endParaRPr lang="en-US" dirty="0"/>
          </a:p>
          <a:p>
            <a:r>
              <a:rPr lang="en-US" dirty="0"/>
              <a:t>[CLICK] Third, chips of newer DRAM technology nodes can exhibit </a:t>
            </a:r>
            <a:r>
              <a:rPr lang="en-US" dirty="0" err="1"/>
              <a:t>RowHammer</a:t>
            </a:r>
            <a:r>
              <a:rPr lang="en-US" dirty="0"/>
              <a:t> bit flips in more rows and farther away from the victim row</a:t>
            </a:r>
          </a:p>
          <a:p>
            <a:endParaRPr lang="en-US" dirty="0"/>
          </a:p>
          <a:p>
            <a:endParaRPr lang="en-US" dirty="0"/>
          </a:p>
          <a:p>
            <a:endParaRPr lang="en-US" dirty="0"/>
          </a:p>
          <a:p>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16506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use three separate testing infrastructures for each DRAM standard or type that we characterize in this work. </a:t>
            </a:r>
          </a:p>
          <a:p>
            <a:r>
              <a:rPr lang="en-US" dirty="0"/>
              <a:t>We use one FPGA-based </a:t>
            </a:r>
            <a:r>
              <a:rPr lang="en-US" dirty="0" err="1"/>
              <a:t>SoftMC</a:t>
            </a:r>
            <a:r>
              <a:rPr lang="en-US" dirty="0"/>
              <a:t> infrastructure for DDR3 chips and another for DDR4 chips. </a:t>
            </a:r>
          </a:p>
          <a:p>
            <a:r>
              <a:rPr lang="en-US" dirty="0"/>
              <a:t>We also use an in-house testing hardware infrastructure to examine LPDDR4 chips </a:t>
            </a:r>
          </a:p>
          <a:p>
            <a:endParaRPr lang="en-US" dirty="0"/>
          </a:p>
          <a:p>
            <a:r>
              <a:rPr lang="en-US" dirty="0"/>
              <a:t>Across our infrastructures, we have fine-grained control over DRAM commands, timing parameters, and temperatures </a:t>
            </a:r>
          </a:p>
          <a:p>
            <a:r>
              <a:rPr lang="en-US" dirty="0"/>
              <a:t>Below is an example of our FPGA-based DDR4 testing infrastructure.</a:t>
            </a:r>
          </a:p>
          <a:p>
            <a:endParaRPr lang="en-US" dirty="0"/>
          </a:p>
          <a:p>
            <a:r>
              <a:rPr lang="en-US"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12176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show a table that lists all the DRAM chips that we test</a:t>
            </a:r>
          </a:p>
          <a:p>
            <a:r>
              <a:rPr lang="en-US" dirty="0"/>
              <a:t>[CLICK] We characterize over 1500 DRAM chips from 300 DRAM modules </a:t>
            </a:r>
          </a:p>
          <a:p>
            <a:r>
              <a:rPr lang="en-US" dirty="0"/>
              <a:t>[CLICK] spanning the three major DRAM manufacturers which we anonymize as A, B, and C</a:t>
            </a:r>
          </a:p>
          <a:p>
            <a:r>
              <a:rPr lang="en-US" dirty="0"/>
              <a:t>[CLICK] of three DRAM types or standards DDR3, DDR4, and LPDDR4. We note that LPDDR4 chips that we test implement on-die ECC. </a:t>
            </a:r>
          </a:p>
          <a:p>
            <a:r>
              <a:rPr lang="en-US" dirty="0"/>
              <a:t>[CLICK] We identify two technology nodes per DRAM type (old/new, 1x and 1y) , which we categorize based on manufacturing date, datasheet publication date, purchase date, and characterization results</a:t>
            </a:r>
          </a:p>
          <a:p>
            <a:endParaRPr lang="en-US" dirty="0"/>
          </a:p>
          <a:p>
            <a:r>
              <a:rPr lang="en-US" dirty="0"/>
              <a:t>[CLICK] we define the term type-node which refers to the configuration describing a chip’s type and technology node generation. Across the chips we characterize, we identify the 6 DRAM type-node configurations listed</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83264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250882" name="Notes Placeholder 2"/>
          <p:cNvSpPr>
            <a:spLocks noGrp="1"/>
          </p:cNvSpPr>
          <p:nvPr>
            <p:ph type="body" idx="1"/>
          </p:nvPr>
        </p:nvSpPr>
        <p:spPr bwMode="auto">
          <a:noFill/>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atin typeface="Calibri" charset="0"/>
            </a:endParaRPr>
          </a:p>
        </p:txBody>
      </p:sp>
      <p:sp>
        <p:nvSpPr>
          <p:cNvPr id="25088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EFE2350-F2DF-964B-A38F-A60565610F04}"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endParaRPr>
          </a:p>
        </p:txBody>
      </p:sp>
    </p:spTree>
    <p:extLst>
      <p:ext uri="{BB962C8B-B14F-4D97-AF65-F5344CB8AC3E}">
        <p14:creationId xmlns:p14="http://schemas.microsoft.com/office/powerpoint/2010/main" val="23858122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LinLibertineTI"/>
              </a:rPr>
              <a:t>We plot each of these curves across our DRAM type-node configurations per manufacturer</a:t>
            </a:r>
          </a:p>
          <a:p>
            <a:endParaRPr lang="en-US" dirty="0">
              <a:latin typeface="LinLibertineTI"/>
            </a:endParaRPr>
          </a:p>
          <a:p>
            <a:r>
              <a:rPr lang="en-US" dirty="0">
                <a:latin typeface="LinLibertineTI"/>
              </a:rPr>
              <a:t>[CLICK] We find that newer DDR4 DRAM technology nodes show a clear trend of increasing </a:t>
            </a:r>
            <a:r>
              <a:rPr lang="en-US" dirty="0" err="1">
                <a:latin typeface="LinLibertineTI"/>
              </a:rPr>
              <a:t>RowHammer</a:t>
            </a:r>
            <a:r>
              <a:rPr lang="en-US" dirty="0">
                <a:latin typeface="LinLibertineTI"/>
              </a:rPr>
              <a:t> bit flip rates. </a:t>
            </a:r>
          </a:p>
          <a:p>
            <a:r>
              <a:rPr lang="en-US" dirty="0">
                <a:latin typeface="LinLibertineTI"/>
              </a:rPr>
              <a:t>the </a:t>
            </a:r>
            <a:r>
              <a:rPr lang="en-US" dirty="0">
                <a:latin typeface="LinLibertineT"/>
              </a:rPr>
              <a:t>same </a:t>
            </a:r>
            <a:r>
              <a:rPr lang="en-US" dirty="0">
                <a:latin typeface="LinLibertineTI"/>
              </a:rPr>
              <a:t>Hammer count value causes an increased </a:t>
            </a:r>
            <a:r>
              <a:rPr lang="en-US" dirty="0" err="1">
                <a:latin typeface="LinLibertineTI"/>
              </a:rPr>
              <a:t>RowHammer</a:t>
            </a:r>
            <a:r>
              <a:rPr lang="en-US" dirty="0">
                <a:latin typeface="LinLibertineTI"/>
              </a:rPr>
              <a:t> bit flip rate from DDR4-old to DDR4-new DRAM chips of all DRAM manufacturers </a:t>
            </a:r>
          </a:p>
          <a:p>
            <a:endParaRPr lang="en-US" dirty="0">
              <a:latin typeface="LinLibertineTI"/>
            </a:endParaRPr>
          </a:p>
          <a:p>
            <a:r>
              <a:rPr lang="en-US" dirty="0">
                <a:latin typeface="LinLibertineTI"/>
              </a:rPr>
              <a:t>[CLICK] This indicates that </a:t>
            </a:r>
            <a:r>
              <a:rPr lang="en-US" dirty="0" err="1">
                <a:latin typeface="LinLibertineTI"/>
              </a:rPr>
              <a:t>RowHammer</a:t>
            </a:r>
            <a:r>
              <a:rPr lang="en-US" dirty="0">
                <a:latin typeface="LinLibertineTI"/>
              </a:rPr>
              <a:t> bit flip rates are increasing with newer technology node generations.</a:t>
            </a:r>
          </a:p>
          <a:p>
            <a:endParaRPr lang="en-US" dirty="0">
              <a:latin typeface="LinLibertineTI"/>
            </a:endParaRPr>
          </a:p>
          <a:p>
            <a:r>
              <a:rPr lang="en-US" dirty="0">
                <a:latin typeface="LinLibertineTI"/>
              </a:rPr>
              <a:t>=======</a:t>
            </a:r>
          </a:p>
          <a:p>
            <a:r>
              <a:rPr lang="en-US" dirty="0">
                <a:latin typeface="LinLibertineTI"/>
              </a:rPr>
              <a:t>spend more time.</a:t>
            </a:r>
          </a:p>
          <a:p>
            <a:r>
              <a:rPr lang="en-US" dirty="0">
                <a:latin typeface="LinLibertineTI"/>
              </a:rPr>
              <a:t>Stronger second conclusion. Clear from this that rh bit flips increase with technology node generation. and we show DDR4 as an example. </a:t>
            </a:r>
          </a:p>
          <a:p>
            <a:endParaRPr lang="en-US" dirty="0"/>
          </a:p>
          <a:p>
            <a:r>
              <a:rPr lang="en-US" dirty="0" err="1"/>
              <a:t>rowhammer</a:t>
            </a:r>
            <a:r>
              <a:rPr lang="en-US" dirty="0"/>
              <a:t> bit flip rates are increasing when going from old to new DDR4 technology nodes.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40022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LinLibertineTI"/>
              </a:rPr>
              <a:t>We plot these distributions across each DRAM manufacturer.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LinLibertineT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LinLibertineTI"/>
              </a:rPr>
              <a:t> [CLICK] We find that newer chips from a given DRAM manufacturer are more vulnerable to </a:t>
            </a:r>
            <a:r>
              <a:rPr lang="en-US" dirty="0" err="1">
                <a:latin typeface="LinLibertineTI"/>
              </a:rPr>
              <a:t>RowHammer</a:t>
            </a:r>
            <a:r>
              <a:rPr lang="en-US" dirty="0">
                <a:latin typeface="LinLibertineTI"/>
              </a:rPr>
              <a:t>, which is demonstrated by the clear reduction in </a:t>
            </a:r>
            <a:r>
              <a:rPr lang="en-US" dirty="0" err="1">
                <a:latin typeface="LinLibertineTI"/>
              </a:rPr>
              <a:t>HC</a:t>
            </a:r>
            <a:r>
              <a:rPr lang="en-US" sz="500" dirty="0" err="1">
                <a:latin typeface="LinLibertineTI"/>
              </a:rPr>
              <a:t>first</a:t>
            </a:r>
            <a:r>
              <a:rPr lang="en-US" sz="500" dirty="0">
                <a:latin typeface="LinLibertineTI"/>
              </a:rPr>
              <a:t> </a:t>
            </a:r>
            <a:r>
              <a:rPr lang="en-US" dirty="0">
                <a:latin typeface="LinLibertineTI"/>
              </a:rPr>
              <a:t>values from older to newer DRAM generations across most DRAM types</a:t>
            </a:r>
            <a:endParaRPr lang="en-US" dirty="0"/>
          </a:p>
          <a:p>
            <a:endParaRPr lang="en-US" dirty="0"/>
          </a:p>
          <a:p>
            <a:endParaRPr lang="en-US" dirty="0"/>
          </a:p>
          <a:p>
            <a:r>
              <a:rPr lang="en-US" dirty="0"/>
              <a:t>===============</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17406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LinLibertineTI"/>
              </a:rPr>
              <a:t>We plot these distributions across each DRAM manufacturer.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LinLibertineT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LinLibertineTI"/>
              </a:rPr>
              <a:t> [CLICK] We find that newer chips from a given DRAM manufacturer are more vulnerable to </a:t>
            </a:r>
            <a:r>
              <a:rPr lang="en-US" dirty="0" err="1">
                <a:latin typeface="LinLibertineTI"/>
              </a:rPr>
              <a:t>RowHammer</a:t>
            </a:r>
            <a:r>
              <a:rPr lang="en-US" dirty="0">
                <a:latin typeface="LinLibertineTI"/>
              </a:rPr>
              <a:t>, which is demonstrated by the clear reduction in </a:t>
            </a:r>
            <a:r>
              <a:rPr lang="en-US" dirty="0" err="1">
                <a:latin typeface="LinLibertineTI"/>
              </a:rPr>
              <a:t>HC</a:t>
            </a:r>
            <a:r>
              <a:rPr lang="en-US" sz="500" dirty="0" err="1">
                <a:latin typeface="LinLibertineTI"/>
              </a:rPr>
              <a:t>first</a:t>
            </a:r>
            <a:r>
              <a:rPr lang="en-US" sz="500" dirty="0">
                <a:latin typeface="LinLibertineTI"/>
              </a:rPr>
              <a:t> </a:t>
            </a:r>
            <a:r>
              <a:rPr lang="en-US" dirty="0">
                <a:latin typeface="LinLibertineTI"/>
              </a:rPr>
              <a:t>values from older to newer DRAM generations across most DRAM types</a:t>
            </a:r>
            <a:endParaRPr lang="en-US" dirty="0"/>
          </a:p>
          <a:p>
            <a:endParaRPr lang="en-US" dirty="0"/>
          </a:p>
          <a:p>
            <a:endParaRPr lang="en-US" dirty="0"/>
          </a:p>
          <a:p>
            <a:r>
              <a:rPr lang="en-US" dirty="0"/>
              <a:t>===============</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44518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10411319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13565418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30587219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8950" y="857250"/>
            <a:ext cx="3086100" cy="2314575"/>
          </a:xfrm>
        </p:spPr>
      </p:sp>
      <p:sp>
        <p:nvSpPr>
          <p:cNvPr id="3" name="Notes Placeholder 2"/>
          <p:cNvSpPr>
            <a:spLocks noGrp="1"/>
          </p:cNvSpPr>
          <p:nvPr>
            <p:ph type="body" idx="1"/>
          </p:nvPr>
        </p:nvSpPr>
        <p:spPr/>
        <p:txBody>
          <a:bodyPr/>
          <a:lstStyle/>
          <a:p>
            <a:r>
              <a:rPr lang="en-US" sz="500" dirty="0"/>
              <a:t>[CLICK] The RowHammer vulnerability of modern DRAM is a critical reliability and security threat.</a:t>
            </a:r>
          </a:p>
          <a:p>
            <a:r>
              <a:rPr lang="en-US" sz="500" dirty="0"/>
              <a:t>[CLICK] The security guarantees of TRR, which is the commonly used RowHammer protection mechanism, cannot be easily studied as TRR is obscure, undocumented, and proprietary.</a:t>
            </a:r>
          </a:p>
          <a:p>
            <a:endParaRPr lang="en-US" sz="500" dirty="0"/>
          </a:p>
          <a:p>
            <a:r>
              <a:rPr lang="en-US" sz="500" dirty="0"/>
              <a:t>[CLICK] In this work, our main goal is to answer the following questions. Is TRR fully secure? How can we validate the security guarantees of different TRR mechanisms? </a:t>
            </a:r>
          </a:p>
          <a:p>
            <a:endParaRPr lang="en-US" sz="500" dirty="0"/>
          </a:p>
          <a:p>
            <a:r>
              <a:rPr lang="en-US" sz="500" dirty="0"/>
              <a:t>[CLICK] To this end, we propose U-TRR, a new methodology that leverages data retention failures in DRAM to uncover the inner workings of TRR and study its security.</a:t>
            </a:r>
          </a:p>
          <a:p>
            <a:endParaRPr lang="en-US" sz="500" dirty="0"/>
          </a:p>
          <a:p>
            <a:r>
              <a:rPr lang="en-US" sz="500" dirty="0"/>
              <a:t>[CLICK] Using U-TRR, we analyze 15 DDR4 DRAM modules from each of the three major DRAM vendors. </a:t>
            </a:r>
          </a:p>
          <a:p>
            <a:r>
              <a:rPr lang="en-US" sz="500" dirty="0"/>
              <a:t>[CLICK] Through these analyses, we make several observations regarding the TRR mechanisms implemented in these modules and craft new custom RowHammer access patterns that cause RowHammer bit flips in TRR-protected DRAM modules.</a:t>
            </a:r>
          </a:p>
          <a:p>
            <a:r>
              <a:rPr lang="en-US" sz="500" dirty="0"/>
              <a:t>[CLICK] Our results show that: First, all 45 modules that we test across three vendors are vulnerable to our new RowHammer access patterns.</a:t>
            </a:r>
          </a:p>
          <a:p>
            <a:r>
              <a:rPr lang="en-US" sz="500" dirty="0"/>
              <a:t>[CLICK] Second, our access pattern cause at least one bit flip in almost all DRAM rows in many modules. This makes system-level RowHammer attacks easier to mount as the attacker would have the ability to cause bit flips in almost any DRAM row </a:t>
            </a:r>
            <a:br>
              <a:rPr lang="en-US" sz="500" dirty="0"/>
            </a:br>
            <a:r>
              <a:rPr lang="en-US" sz="500" dirty="0"/>
              <a:t>[CLICK] Third, we observe that our access patterns cause up to 7 RowHammer bit flips in an 8-byte </a:t>
            </a:r>
            <a:r>
              <a:rPr lang="en-US" sz="500" dirty="0" err="1"/>
              <a:t>dataword</a:t>
            </a:r>
            <a:r>
              <a:rPr lang="en-US" sz="500" dirty="0"/>
              <a:t>, making ECC ineffective and systems equipped with ECC also susceptible to RowHammer attacks</a:t>
            </a:r>
          </a:p>
          <a:p>
            <a:endParaRPr lang="en-US" sz="5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500" dirty="0"/>
              <a:t>[CLICK] We conclude that TRR does not provide security against RowHammer and can be easily circumvented using the new understanding provided by U-TRR.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500" dirty="0"/>
              <a:t>[CLICK] We believe and hope that U-TRR will facilitate future research by enabling rigorous and open analysis of RowHammer mitigation mechanisms, leading to the development of both new RowHammer attacks and more secure RowHammer protection mechanisms.</a:t>
            </a:r>
          </a:p>
          <a:p>
            <a:endParaRPr lang="en-US" sz="50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147848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8950" y="857250"/>
            <a:ext cx="3086100" cy="2314575"/>
          </a:xfrm>
        </p:spPr>
      </p:sp>
      <p:sp>
        <p:nvSpPr>
          <p:cNvPr id="3" name="Notes Placeholder 2"/>
          <p:cNvSpPr>
            <a:spLocks noGrp="1"/>
          </p:cNvSpPr>
          <p:nvPr>
            <p:ph type="body" idx="1"/>
          </p:nvPr>
        </p:nvSpPr>
        <p:spPr/>
        <p:txBody>
          <a:bodyPr/>
          <a:lstStyle/>
          <a:p>
            <a:r>
              <a:rPr lang="en-US" dirty="0"/>
              <a:t>To this end, we propose U-TRR, a new methodology to uncover the inner workings of TRR.</a:t>
            </a:r>
          </a:p>
          <a:p>
            <a:endParaRPr lang="en-US" dirty="0"/>
          </a:p>
          <a:p>
            <a:r>
              <a:rPr lang="en-US" dirty="0"/>
              <a:t>[CLICK] The key idea of U-TRR is to use data retention failures in DRAM as a side channel to detect when a certain row is refreshed by TRR</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547209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implement U-TRR using SoftMC, an FPGA-based infrastructure with precise temperature control which we enhanced for DDR4</a:t>
            </a:r>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052346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8950" y="857250"/>
            <a:ext cx="3086100" cy="2314575"/>
          </a:xfrm>
        </p:spPr>
      </p:sp>
      <p:sp>
        <p:nvSpPr>
          <p:cNvPr id="3" name="Notes Placeholder 2"/>
          <p:cNvSpPr>
            <a:spLocks noGrp="1"/>
          </p:cNvSpPr>
          <p:nvPr>
            <p:ph type="body" idx="1"/>
          </p:nvPr>
        </p:nvSpPr>
        <p:spPr/>
        <p:txBody>
          <a:bodyPr/>
          <a:lstStyle/>
          <a:p>
            <a:r>
              <a:rPr lang="en-US" dirty="0"/>
              <a:t>Using U-TRR, [CLICK] we analyze 45 DDR4 modules from three major DRAM vendors. [CLICK] Based on the understanding we develop from our analysis, we craft new RowHammer access patterns that circumvent the TRR mechanisms implemented today.</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970161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599759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summary, we find that all 45 modules we test are vulnerable to our new RowHammer access patterns</a:t>
            </a:r>
          </a:p>
          <a:p>
            <a:r>
              <a:rPr lang="en-US" dirty="0"/>
              <a:t>[CLICK] almost all rows in a DRAM bank experience at least one RowHammer bit flip</a:t>
            </a:r>
          </a:p>
          <a:p>
            <a:r>
              <a:rPr lang="en-US" dirty="0"/>
              <a:t>[CLICK] a single 8-byte </a:t>
            </a:r>
            <a:r>
              <a:rPr lang="en-US" dirty="0" err="1"/>
              <a:t>dataword</a:t>
            </a:r>
            <a:r>
              <a:rPr lang="en-US" dirty="0"/>
              <a:t> experiences up to 7 Rowhammer bit flips, making ECC ineffective against our RowHammer access patterns.</a:t>
            </a:r>
            <a:endParaRPr lang="en-CH" dirty="0"/>
          </a:p>
          <a:p>
            <a:r>
              <a:rPr lang="en-US" dirty="0"/>
              <a:t>[CLICK] </a:t>
            </a:r>
            <a:r>
              <a:rPr lang="en-US" sz="1200" b="0" i="0" kern="1200" dirty="0">
                <a:solidFill>
                  <a:schemeClr val="tx1"/>
                </a:solidFill>
                <a:effectLst/>
                <a:latin typeface="+mn-lt"/>
                <a:ea typeface="+mn-ea"/>
                <a:cs typeface="+mn-cs"/>
              </a:rPr>
              <a:t>Our paper has detailed descriptions and analyses of each of the 45 modules and we encourage you to read it and attend our full talk</a:t>
            </a:r>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869464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We find that </a:t>
            </a:r>
            <a:r>
              <a:rPr lang="en-US" sz="1200" dirty="0">
                <a:solidFill>
                  <a:srgbClr val="009900"/>
                </a:solidFill>
              </a:rPr>
              <a:t>all 45 modules </a:t>
            </a:r>
            <a:r>
              <a:rPr lang="en-US" sz="1200" dirty="0">
                <a:solidFill>
                  <a:schemeClr val="tx1">
                    <a:lumMod val="65000"/>
                    <a:lumOff val="35000"/>
                  </a:schemeClr>
                </a:solidFill>
              </a:rPr>
              <a:t>we tested are </a:t>
            </a:r>
            <a:r>
              <a:rPr lang="en-US" sz="1200" dirty="0">
                <a:solidFill>
                  <a:srgbClr val="C00000"/>
                </a:solidFill>
              </a:rPr>
              <a:t>vulnerable</a:t>
            </a:r>
            <a:r>
              <a:rPr lang="en-US" sz="1200" dirty="0">
                <a:solidFill>
                  <a:schemeClr val="tx1">
                    <a:lumMod val="65000"/>
                    <a:lumOff val="35000"/>
                  </a:schemeClr>
                </a:solidFill>
              </a:rPr>
              <a:t> to our new RowHammer access patterns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65000"/>
                    <a:lumOff val="35000"/>
                  </a:schemeClr>
                </a:solidFill>
              </a:rPr>
              <a:t>[CLICK] Further, in 20 of the modules, our RowHammer access patterns cause bit flips in almost all</a:t>
            </a:r>
            <a:r>
              <a:rPr lang="en-US" sz="1200" dirty="0">
                <a:solidFill>
                  <a:srgbClr val="009900"/>
                </a:solidFill>
              </a:rPr>
              <a:t> of the rows</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273376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new RowHammer access patterns cause a lot of RowHammer bit flips. But can conventional DRAM ECC protect against those bit flips?</a:t>
            </a:r>
          </a:p>
          <a:p>
            <a:endParaRPr lang="en-US" dirty="0"/>
          </a:p>
          <a:p>
            <a:r>
              <a:rPr lang="en-US" dirty="0"/>
              <a:t>When we look at how RowHammer bit flips are distributed across 8-byte data chunks, we find that [CLICK] our RowHammer access patterns can cause at least 3 bit flips in modules of all three vendors. Further, [CLICK] we see up to 7 bit flips in many </a:t>
            </a:r>
            <a:r>
              <a:rPr lang="en-US" dirty="0" err="1"/>
              <a:t>datawords</a:t>
            </a:r>
            <a:r>
              <a:rPr lang="en-US" dirty="0"/>
              <a:t>, which the conventional SECDED ECC cannot correct or detect</a:t>
            </a:r>
          </a:p>
          <a:p>
            <a:endParaRPr lang="en-US" dirty="0"/>
          </a:p>
          <a:p>
            <a:r>
              <a:rPr lang="en-US" dirty="0"/>
              <a:t>[CLICK] We conclude that conventional DRAM ECC cannot protect against our new RowHammer patterns</a:t>
            </a:r>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6971350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many </a:t>
            </a:r>
            <a:r>
              <a:rPr lang="en-US" b="0" i="0" dirty="0">
                <a:solidFill>
                  <a:srgbClr val="222222"/>
                </a:solidFill>
                <a:effectLst/>
                <a:latin typeface="Arial" panose="020B0604020202020204" pitchFamily="34" charset="0"/>
              </a:rPr>
              <a:t>other observations and results, we invite you to read our paper.</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3449780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270959441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Our goal in this work is to </a:t>
            </a:r>
            <a:r>
              <a:rPr lang="en-US" sz="2400"/>
              <a:t>Provide </a:t>
            </a:r>
            <a:r>
              <a:rPr lang="en-US" sz="2400" b="1">
                <a:solidFill>
                  <a:srgbClr val="8B278C"/>
                </a:solidFill>
              </a:rPr>
              <a:t>insights into three fundamental properties </a:t>
            </a:r>
            <a:r>
              <a:rPr lang="en-US" sz="2400"/>
              <a:t>of RowHammer</a:t>
            </a:r>
            <a:r>
              <a:rPr lang="en-US" sz="2400" b="1">
                <a:solidFill>
                  <a:srgbClr val="8B278C"/>
                </a:solidFill>
              </a:rPr>
              <a:t>:</a:t>
            </a:r>
            <a:endParaRPr lang="en-US" sz="2400" b="1">
              <a:solidFill>
                <a:srgbClr val="8B278C"/>
              </a:solidFill>
              <a:latin typeface="Cambria"/>
              <a:ea typeface="Cambria" panose="02040503050406030204" pitchFamily="18" charset="0"/>
            </a:endParaRPr>
          </a:p>
          <a:p>
            <a:pPr marL="0" lvl="0" indent="0">
              <a:buNone/>
            </a:pPr>
            <a:r>
              <a:rPr lang="en-US" sz="2400">
                <a:latin typeface="Cambria"/>
                <a:ea typeface="Cambria"/>
              </a:rPr>
              <a:t>Temperature [CLICK]</a:t>
            </a:r>
            <a:endParaRPr lang="en-US" sz="2400">
              <a:latin typeface="Cambria" panose="02040503050406030204" pitchFamily="18" charset="0"/>
              <a:ea typeface="Cambria" panose="02040503050406030204" pitchFamily="18" charset="0"/>
            </a:endParaRPr>
          </a:p>
          <a:p>
            <a:pPr marL="0" lvl="0" indent="0">
              <a:buNone/>
            </a:pPr>
            <a:r>
              <a:rPr lang="en-US" sz="2400">
                <a:latin typeface="Cambria"/>
                <a:ea typeface="Cambria"/>
              </a:rPr>
              <a:t>Aggressor row active time [CLICK]</a:t>
            </a:r>
            <a:endParaRPr lang="en-US" sz="2400">
              <a:latin typeface="Cambria" panose="02040503050406030204" pitchFamily="18" charset="0"/>
              <a:ea typeface="Cambria" panose="02040503050406030204" pitchFamily="18" charset="0"/>
            </a:endParaRPr>
          </a:p>
          <a:p>
            <a:pPr marL="0" lvl="0" indent="0">
              <a:buNone/>
            </a:pPr>
            <a:r>
              <a:rPr lang="en-US" sz="2400">
                <a:latin typeface="Cambria"/>
                <a:ea typeface="Cambria"/>
              </a:rPr>
              <a:t>Victim DRAM cell's physical location [CLICK]</a:t>
            </a:r>
          </a:p>
          <a:p>
            <a:pPr marL="0" lvl="0" indent="0">
              <a:buNone/>
            </a:pPr>
            <a:r>
              <a:rPr lang="en-US" sz="2400">
                <a:latin typeface="Cambria"/>
                <a:ea typeface="Cambria" panose="02040503050406030204" pitchFamily="18" charset="0"/>
              </a:rPr>
              <a:t>By doing so we aim enabling research to find effective and efficient attacks and defenses [CLICK]</a:t>
            </a:r>
            <a:endParaRPr lang="en-US" sz="2400">
              <a:latin typeface="Cambria" panose="02040503050406030204" pitchFamily="18" charset="0"/>
              <a:ea typeface="Cambria" panose="02040503050406030204" pitchFamily="18" charset="0"/>
            </a:endParaRPr>
          </a:p>
          <a:p>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843753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a:t>We use two FPGA-based experimental setups for DDR3 and DDR4 DRAM modules, both programmed with a modified version of </a:t>
            </a:r>
            <a:r>
              <a:rPr lang="en-US" b="0" err="1"/>
              <a:t>SoftMC</a:t>
            </a:r>
            <a:r>
              <a:rPr lang="en-US" b="0"/>
              <a:t> [CLICK]</a:t>
            </a:r>
            <a:endParaRPr lang="en-US"/>
          </a:p>
          <a:p>
            <a:r>
              <a:rPr lang="en-US"/>
              <a:t>We control the chip temperature using a pair of heaters [CLICK] connected to a temperature controller [CLICK]</a:t>
            </a:r>
          </a:p>
          <a:p>
            <a:r>
              <a:rPr lang="en-US"/>
              <a:t>These infrastructures provide fine-grained control over DRAM commands, timing parameters, and temperature [CLICK]</a:t>
            </a:r>
          </a:p>
          <a:p>
            <a:r>
              <a:rPr lang="en-US"/>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50061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In our characterization, [CLICK] </a:t>
            </a:r>
          </a:p>
          <a:p>
            <a:r>
              <a:rPr lang="en-US" b="1">
                <a:cs typeface="Calibri"/>
              </a:rPr>
              <a:t>we test 272 real DRAM chips [CLICK] </a:t>
            </a:r>
          </a:p>
          <a:p>
            <a:r>
              <a:rPr lang="en-US" b="1">
                <a:cs typeface="Calibri"/>
              </a:rPr>
              <a:t>from four major manufacturers,  [CLICK] </a:t>
            </a:r>
          </a:p>
          <a:p>
            <a:r>
              <a:rPr lang="en-US" b="1">
                <a:cs typeface="Calibri"/>
              </a:rPr>
              <a:t>that implement DDR3 and DDR4 DRAM standards [CLICK] </a:t>
            </a:r>
          </a:p>
          <a:p>
            <a:r>
              <a:rPr lang="en-US" b="1">
                <a:cs typeface="Calibri"/>
              </a:rPr>
              <a:t>and with different densities, die revisions, and chip organizations[CLICK]  </a:t>
            </a:r>
          </a:p>
          <a:p>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342698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a:t>Denser DRAM chips are more vulnerable to RowHammer [CLICK]</a:t>
            </a:r>
          </a:p>
          <a:p>
            <a:r>
              <a:rPr lang="en-US" b="0" baseline="0"/>
              <a:t>And Understanding RowHammer is critical to find effective and efficient solutions. However, no rigorous study demonstrates how this vulnerability varies under different conditions [CLICK]</a:t>
            </a:r>
          </a:p>
          <a:p>
            <a:r>
              <a:rPr lang="en-US" b="0" baseline="0"/>
              <a:t>In this work, our goal is to provide insights into three fundamental properties of RowHammer that can be leveraged to design more effective and efficient attacks and defenses These three properties are  [CLICK]</a:t>
            </a:r>
          </a:p>
          <a:p>
            <a:r>
              <a:rPr lang="en-US" b="0" baseline="0"/>
              <a:t>DRAM chip temperature, [CLICK]</a:t>
            </a:r>
          </a:p>
          <a:p>
            <a:r>
              <a:rPr lang="en-US" b="0" baseline="0"/>
              <a:t>The time that an aggressor row stays active [CLICK]</a:t>
            </a:r>
          </a:p>
          <a:p>
            <a:r>
              <a:rPr lang="en-US" b="0" baseline="0"/>
              <a:t>and victim DRAM cell’s physical location [CLICK]</a:t>
            </a:r>
          </a:p>
          <a:p>
            <a:r>
              <a:rPr lang="en-US" b="0" baseline="0"/>
              <a:t>In this study, we test 272 real DRAM chips of DDR3 and DDR4 modules from four major manufacturers [CLICK]</a:t>
            </a:r>
          </a:p>
          <a:p>
            <a:r>
              <a:rPr lang="en-US" b="0" baseline="0"/>
              <a:t>Based on our analyses, we draw 6 key takeaway lessons from 16 novel observations. Among these, we highlight that [CLICK]</a:t>
            </a:r>
          </a:p>
          <a:p>
            <a:r>
              <a:rPr lang="en-US" b="0" baseline="0"/>
              <a:t>A RowHammer bit flip is more likely to occur [CLICK] </a:t>
            </a:r>
          </a:p>
          <a:p>
            <a:r>
              <a:rPr lang="en-US" b="0" baseline="0"/>
              <a:t>in a bounded range of temperature [CLICK]</a:t>
            </a:r>
          </a:p>
          <a:p>
            <a:r>
              <a:rPr lang="en-US" b="0" baseline="0"/>
              <a:t>if the aggressor row is active for longer time [CLICK] </a:t>
            </a:r>
          </a:p>
          <a:p>
            <a:r>
              <a:rPr lang="en-US" b="0" baseline="0"/>
              <a:t>And in certain physical regions of the DRAM module under attack [CLICK]</a:t>
            </a:r>
          </a:p>
          <a:p>
            <a:r>
              <a:rPr lang="en-US" b="0" baseline="0"/>
              <a:t>Based on our findings, we propose several improvements. We believe and hope that our novel observations will inspire and aid future work on crafting more effective attacks and designing more effective and efficient defense mechanisms [END]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256225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the third example, an attacker can leverage the effect of aggressor row active time [CLICK]</a:t>
            </a:r>
          </a:p>
          <a:p>
            <a:r>
              <a:rPr lang="en-US"/>
              <a:t>In this scenario, instead of activating aggressor rows as frequently as possible, [CLICK]</a:t>
            </a:r>
          </a:p>
          <a:p>
            <a:r>
              <a:rPr lang="en-US"/>
              <a:t>the attacker can keep the aggressor rows active for longer time [CLICK]</a:t>
            </a:r>
          </a:p>
          <a:p>
            <a:r>
              <a:rPr lang="en-US"/>
              <a:t>Based on our analyses, </a:t>
            </a:r>
            <a:r>
              <a:rPr lang="en-US" err="1"/>
              <a:t>HCfirst</a:t>
            </a:r>
            <a:r>
              <a:rPr lang="en-US"/>
              <a:t> reduces by 36% on average with the proposed access pattern</a:t>
            </a:r>
          </a:p>
          <a:p>
            <a:r>
              <a:rPr lang="en-US"/>
              <a:t>With this reduction, an attacker can bypass RowHammer defenses that do not account for this reduction [CLICK]</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59876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the x-axis is</a:t>
            </a:r>
            <a:r>
              <a:rPr lang="en-US" baseline="0" dirty="0"/>
              <a:t> the module manufacture date. And the y-axis is the number of errors in a module, normalized to one billion cells. In 2008 and 2009, there are no errors. But, in 2010, we first start to see errors in C modules. After 2010, the errors start to proliferate. For A and B modules, we first start to see errors in 2011. In particular, all modules from 2012 and 2013 are vulnerable.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0714044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In this analysis, we investigate how the RowHammer vulnerability varies based on a victim DRAM cell's physical location</a:t>
            </a:r>
          </a:p>
          <a:p>
            <a:r>
              <a:rPr lang="en-US" b="0"/>
              <a:t>We have two key takeaways from this analysis. [CLICK]</a:t>
            </a:r>
          </a:p>
          <a:p>
            <a:r>
              <a:rPr lang="en-US" b="0"/>
              <a:t>First, The RowHammer vulnerability significantly varies across DRAM rows and columns due to both design induced and manufacturing process induced variation [CLICK]</a:t>
            </a:r>
          </a:p>
          <a:p>
            <a:r>
              <a:rPr lang="en-US" b="0"/>
              <a:t>Second, the distribution of </a:t>
            </a:r>
            <a:r>
              <a:rPr lang="en-US" b="0" err="1"/>
              <a:t>HCfirst</a:t>
            </a:r>
            <a:r>
              <a:rPr lang="en-US" b="0"/>
              <a:t> exhibits </a:t>
            </a:r>
          </a:p>
          <a:p>
            <a:r>
              <a:rPr lang="en-US" b="0"/>
              <a:t>- a diverse set of values within a subarray</a:t>
            </a:r>
          </a:p>
          <a:p>
            <a:r>
              <a:rPr lang="en-US" b="0"/>
              <a:t>- But similar values across subarrays within a DRAM module [CLICK]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400430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do this analysis, we first investigate how </a:t>
            </a:r>
            <a:r>
              <a:rPr lang="en-US" err="1"/>
              <a:t>Hcfirst</a:t>
            </a:r>
            <a:r>
              <a:rPr lang="en-US"/>
              <a:t>, [CLICK] </a:t>
            </a:r>
          </a:p>
          <a:p>
            <a:r>
              <a:rPr lang="en-US"/>
              <a:t>the minimum activation count to observe bit flips, varies [CLICK]</a:t>
            </a:r>
          </a:p>
          <a:p>
            <a:r>
              <a:rPr lang="en-US"/>
              <a:t>across different DRAM rows sorted by reducing </a:t>
            </a:r>
            <a:r>
              <a:rPr lang="en-US" err="1"/>
              <a:t>Hcfirst</a:t>
            </a:r>
            <a:r>
              <a:rPr lang="en-US"/>
              <a:t> value on the x-axis.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Each curve in this plot represents a different DRAM module [CLICK] </a:t>
            </a:r>
          </a:p>
          <a:p>
            <a:r>
              <a:rPr lang="en-US"/>
              <a:t>We observe that </a:t>
            </a:r>
            <a:r>
              <a:rPr lang="en-US" err="1"/>
              <a:t>Hcfirst</a:t>
            </a:r>
            <a:r>
              <a:rPr lang="en-US"/>
              <a:t> values and thus the RowHammer vulnerability significantly varies across DRAM rows, as we highlight [CLICK]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695079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significant variation can be observed on modules from all four manufacturers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31220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Zooming into the most vulnerable DRAM rows, [CLICK] </a:t>
            </a:r>
          </a:p>
          <a:p>
            <a:r>
              <a:rPr lang="en-US"/>
              <a:t>We observe that the most vulnerable 10% of the rows experience bit flips at activation counts about half the </a:t>
            </a:r>
            <a:r>
              <a:rPr lang="en-US" err="1"/>
              <a:t>Hcfirst</a:t>
            </a:r>
            <a:r>
              <a:rPr lang="en-US"/>
              <a:t> of the other rows [CLICK]</a:t>
            </a:r>
          </a:p>
          <a:p>
            <a:r>
              <a:rPr lang="en-US"/>
              <a:t>Therefore, we conclude that a small fraction of DRAM rows are significantly more vulnerable to RowHammer than the vast majority of the rows [CLICK]</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318399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investigate how the RowHammer vulnerability varies across columns, we generate a heatmap plot of [CLICK]</a:t>
            </a:r>
          </a:p>
          <a:p>
            <a:r>
              <a:rPr lang="en-US"/>
              <a:t>bit error rates [CLICK]</a:t>
            </a:r>
          </a:p>
          <a:p>
            <a:r>
              <a:rPr lang="en-US"/>
              <a:t>across columns [CLICK] </a:t>
            </a:r>
          </a:p>
          <a:p>
            <a:r>
              <a:rPr lang="en-US"/>
              <a:t>and chips [CLICK]</a:t>
            </a:r>
          </a:p>
          <a:p>
            <a:r>
              <a:rPr lang="en-US"/>
              <a:t>We observe that bit errors concentrate on certain DRAM columns more than others, implying that certain columns are significantly more vulnerable to RowHammer than other columns [CLICK]</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016752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 will also explain two improvements for defense mechanisms in this slide, but you can find more in the paper [CLICK]</a:t>
            </a:r>
          </a:p>
          <a:p>
            <a:r>
              <a:rPr lang="en-US"/>
              <a:t>The first improvement leverages the variation across rows [CLICK]</a:t>
            </a:r>
          </a:p>
          <a:p>
            <a:r>
              <a:rPr lang="en-US"/>
              <a:t>We observe that 90% of the rows do not experience bit flips until the activation count reaches the double </a:t>
            </a:r>
            <a:r>
              <a:rPr lang="en-US" err="1"/>
              <a:t>Hcfirst</a:t>
            </a:r>
            <a:r>
              <a:rPr lang="en-US"/>
              <a:t> of the 10% of the rows.[CLICK]</a:t>
            </a:r>
          </a:p>
          <a:p>
            <a:endParaRPr lang="en-US"/>
          </a:p>
          <a:p>
            <a:r>
              <a:rPr lang="en-US"/>
              <a:t>Therefore, we can reduce the aggressiveness of defense mechanisms for 90% of the rows, which can reduce the area overheads of state-of-the-art defense mechanisms: [CLICK] BlockHammer and [CLICK] Graphene, by 33 and 80%, respectively [CLICK]</a:t>
            </a:r>
          </a:p>
          <a:p>
            <a:endParaRPr lang="en-US"/>
          </a:p>
          <a:p>
            <a:r>
              <a:rPr lang="en-US"/>
              <a:t>The second example leverages the variation in RowHammer vulnerability with temperature [CLICK]</a:t>
            </a:r>
          </a:p>
          <a:p>
            <a:r>
              <a:rPr lang="en-US"/>
              <a:t>We show that DRAM cells experience bit flips in bounded temperature ranges [CLICK]</a:t>
            </a:r>
          </a:p>
          <a:p>
            <a:r>
              <a:rPr lang="en-US"/>
              <a:t>To avoid bit flips, A DRAM row can be disabled when its cells are vulnerable to RowHammer at the current operating temperature [CLICK]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666845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138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123378223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141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237698076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four high-level RowHammer mitigation approaches. </a:t>
            </a:r>
          </a:p>
          <a:p>
            <a:r>
              <a:rPr lang="en-US" b="1" dirty="0"/>
              <a:t>[CLICK] </a:t>
            </a:r>
            <a:r>
              <a:rPr lang="en-US" b="0" dirty="0"/>
              <a:t>The first approach is to increase refresh rate </a:t>
            </a:r>
          </a:p>
          <a:p>
            <a:r>
              <a:rPr lang="en-US" b="1" dirty="0"/>
              <a:t>[CLICK]</a:t>
            </a:r>
            <a:r>
              <a:rPr lang="en-US" b="0" dirty="0"/>
              <a:t> which reduces the refresh window,</a:t>
            </a:r>
          </a:p>
          <a:p>
            <a:r>
              <a:rPr lang="en-US" b="1" dirty="0"/>
              <a:t>[CLICK]</a:t>
            </a:r>
            <a:r>
              <a:rPr lang="en-US" b="0" dirty="0"/>
              <a:t> and thus the activation count that an attacker can reach in a refresh window.</a:t>
            </a:r>
          </a:p>
          <a:p>
            <a:r>
              <a:rPr lang="en-US" b="1" dirty="0"/>
              <a:t>[CLICK] </a:t>
            </a:r>
            <a:r>
              <a:rPr lang="en-US" b="0" dirty="0"/>
              <a:t>The second approach is to physically isolate </a:t>
            </a:r>
          </a:p>
          <a:p>
            <a:r>
              <a:rPr lang="en-US" b="1" dirty="0"/>
              <a:t>[CLICK] </a:t>
            </a:r>
            <a:r>
              <a:rPr lang="en-US" b="0" dirty="0"/>
              <a:t>potential victim rows with sensitive data</a:t>
            </a:r>
          </a:p>
          <a:p>
            <a:r>
              <a:rPr lang="en-US" b="1" dirty="0"/>
              <a:t>[CLICK]</a:t>
            </a:r>
            <a:r>
              <a:rPr lang="en-US" b="0" dirty="0"/>
              <a:t> from aggressor rows that a potential attacker can hammer</a:t>
            </a:r>
          </a:p>
          <a:p>
            <a:r>
              <a:rPr lang="en-US" b="1" dirty="0"/>
              <a:t>[CLICK] </a:t>
            </a:r>
            <a:r>
              <a:rPr lang="en-US" b="0" dirty="0"/>
              <a:t>by allocating isolation rows in between</a:t>
            </a:r>
          </a:p>
          <a:p>
            <a:r>
              <a:rPr lang="en-US" b="0" dirty="0"/>
              <a:t>such that the attacker cannot disturb sensitive data by performing RowHammer attack.</a:t>
            </a:r>
          </a:p>
          <a:p>
            <a:r>
              <a:rPr lang="en-US" b="1" dirty="0"/>
              <a:t>[CLICK] </a:t>
            </a:r>
            <a:r>
              <a:rPr lang="en-US" b="0" dirty="0"/>
              <a:t>The third approach is reactive refresh.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 </a:t>
            </a:r>
            <a:r>
              <a:rPr lang="en-US" b="0" dirty="0"/>
              <a:t>In this approach, when an aggressor row is hammered </a:t>
            </a:r>
          </a:p>
          <a:p>
            <a:r>
              <a:rPr lang="en-US" b="1" dirty="0"/>
              <a:t>[CLICK]</a:t>
            </a:r>
            <a:r>
              <a:rPr lang="en-US" b="0" dirty="0"/>
              <a:t> potential victim rows are refreshed to avoid bit-flips. </a:t>
            </a:r>
          </a:p>
          <a:p>
            <a:r>
              <a:rPr lang="en-US" b="1" dirty="0"/>
              <a:t>[CLICK]</a:t>
            </a:r>
            <a:r>
              <a:rPr lang="en-US" b="0" dirty="0"/>
              <a:t> Finally the fourth approach suggests </a:t>
            </a:r>
          </a:p>
          <a:p>
            <a:r>
              <a:rPr lang="en-US" b="1" dirty="0"/>
              <a:t>[CLICK]</a:t>
            </a:r>
            <a:r>
              <a:rPr lang="en-US" b="0" dirty="0"/>
              <a:t> throttling or slowing down memory accesses proactively such that no row’s activation rate can reach RowHammer threshold.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34" charset="-128"/>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353256202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Unfortunately, existing mechanisms face two key challenges. </a:t>
            </a:r>
          </a:p>
          <a:p>
            <a:r>
              <a:rPr lang="en-US" dirty="0"/>
              <a:t>[CLICK] Let's begin with the scalability challenge.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44437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demonstrate the</a:t>
            </a:r>
            <a:r>
              <a:rPr lang="en-US" baseline="0" dirty="0"/>
              <a:t> errors on multiple x86 systems. </a:t>
            </a:r>
            <a:r>
              <a:rPr lang="en-US" dirty="0"/>
              <a:t>Shown to the bottom-left is a</a:t>
            </a:r>
            <a:r>
              <a:rPr lang="en-US" baseline="0" dirty="0"/>
              <a:t> “disturbance kernel”. When executed, it forces two rows to be opened and closed one after the other – over and over again. Consequently</a:t>
            </a:r>
            <a:r>
              <a:rPr lang="en-US" dirty="0"/>
              <a:t>, it induces many errors in the module.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AB90D-FD29-4A5F-A91F-CD65CF7CAC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497689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To address these two challenges,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OUR GOAL in this paper is to prevent </a:t>
            </a:r>
            <a:r>
              <a:rPr lang="en-US" sz="1200" b="0" dirty="0"/>
              <a:t>RowHammer </a:t>
            </a:r>
            <a:r>
              <a:rPr lang="en-US" sz="1200" b="1" dirty="0">
                <a:solidFill>
                  <a:srgbClr val="00B050"/>
                </a:solidFill>
              </a:rPr>
              <a:t>efficiently</a:t>
            </a:r>
            <a:r>
              <a:rPr lang="en-US" sz="1200" b="0" dirty="0"/>
              <a:t> and </a:t>
            </a:r>
            <a:r>
              <a:rPr lang="en-US" sz="1200" b="1" dirty="0">
                <a:solidFill>
                  <a:srgbClr val="00B050"/>
                </a:solidFill>
              </a:rPr>
              <a:t>scalably</a:t>
            </a:r>
            <a:r>
              <a:rPr lang="en-US" sz="1200" b="0" dirty="0"/>
              <a:t> </a:t>
            </a:r>
            <a:r>
              <a:rPr lang="en-US" sz="1200" b="1" i="1" u="sng" dirty="0"/>
              <a:t>without</a:t>
            </a:r>
            <a:r>
              <a:rPr lang="en-US" sz="1200" b="0" u="sng" dirty="0"/>
              <a:t> </a:t>
            </a:r>
            <a:r>
              <a:rPr lang="en-US" sz="1200" b="1" u="sng" dirty="0"/>
              <a:t>knowledge</a:t>
            </a:r>
            <a:r>
              <a:rPr lang="en-US" sz="1200" b="0" u="sng" dirty="0"/>
              <a:t> of or </a:t>
            </a:r>
            <a:r>
              <a:rPr lang="en-US" sz="1200" b="1" u="sng" dirty="0"/>
              <a:t>modification</a:t>
            </a:r>
            <a:r>
              <a:rPr lang="en-US" sz="1200" b="0" u="sng" dirty="0"/>
              <a:t> to</a:t>
            </a:r>
            <a:r>
              <a:rPr lang="en-US" sz="1200" b="0" dirty="0"/>
              <a:t> DRAM internals.</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33764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BlockHammer's key idea is to selectively throttle memory accesses </a:t>
            </a:r>
          </a:p>
          <a:p>
            <a:r>
              <a:rPr lang="en-US" dirty="0"/>
              <a:t>that may cause RowHammer bit-flips.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872462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BlockHammer consists of two mechanisms </a:t>
            </a:r>
            <a:r>
              <a:rPr lang="en-US" b="1" dirty="0"/>
              <a:t>[CLICK] </a:t>
            </a:r>
            <a:r>
              <a:rPr lang="en-US" dirty="0" err="1"/>
              <a:t>RowBlocker</a:t>
            </a:r>
            <a:r>
              <a:rPr lang="en-US" dirty="0"/>
              <a:t> </a:t>
            </a:r>
            <a:r>
              <a:rPr lang="en-US" b="1" dirty="0"/>
              <a:t>[CLICK] </a:t>
            </a:r>
            <a:r>
              <a:rPr lang="en-US" dirty="0"/>
              <a:t>and </a:t>
            </a:r>
            <a:r>
              <a:rPr lang="en-US" dirty="0" err="1"/>
              <a:t>AttackThrottler</a:t>
            </a:r>
            <a:r>
              <a:rPr lang="en-US" dirty="0"/>
              <a:t>.</a:t>
            </a:r>
          </a:p>
          <a:p>
            <a:endParaRPr lang="en-US" dirty="0"/>
          </a:p>
          <a:p>
            <a:r>
              <a:rPr lang="en-US" dirty="0" err="1"/>
              <a:t>RowBlocker</a:t>
            </a:r>
            <a:r>
              <a:rPr lang="en-US" dirty="0"/>
              <a:t> </a:t>
            </a:r>
            <a:r>
              <a:rPr lang="en-US" b="1" dirty="0"/>
              <a:t>[CLICK] </a:t>
            </a:r>
            <a:r>
              <a:rPr lang="en-US" dirty="0"/>
              <a:t>tracks </a:t>
            </a:r>
            <a:r>
              <a:rPr lang="en-US" b="1" dirty="0"/>
              <a:t>ROW ACTIVATION RATES </a:t>
            </a:r>
            <a:r>
              <a:rPr lang="en-US" dirty="0"/>
              <a:t>using area-efficient Bloom filters </a:t>
            </a:r>
          </a:p>
          <a:p>
            <a:r>
              <a:rPr lang="en-US" b="1" dirty="0"/>
              <a:t>[CLICK] BLACKLISTS </a:t>
            </a:r>
            <a:r>
              <a:rPr lang="en-US" b="0" dirty="0"/>
              <a:t>rows that are activated at a high rate</a:t>
            </a:r>
          </a:p>
          <a:p>
            <a:r>
              <a:rPr lang="en-US" b="1" dirty="0"/>
              <a:t>[CLICK]</a:t>
            </a:r>
            <a:r>
              <a:rPr lang="en-US" b="0" dirty="0"/>
              <a:t> </a:t>
            </a:r>
            <a:r>
              <a:rPr lang="en-US" b="1" dirty="0"/>
              <a:t>THROTTLES </a:t>
            </a:r>
            <a:r>
              <a:rPr lang="en-US" b="0" dirty="0"/>
              <a:t>(or enforces a certain delay between) activations targeting a blacklisted row. </a:t>
            </a:r>
          </a:p>
          <a:p>
            <a:r>
              <a:rPr lang="en-US" b="1" dirty="0"/>
              <a:t>[CLICK] </a:t>
            </a:r>
            <a:r>
              <a:rPr lang="en-US" b="0" dirty="0"/>
              <a:t>By doing so, </a:t>
            </a:r>
            <a:r>
              <a:rPr lang="en-US" b="0" dirty="0" err="1"/>
              <a:t>RowBlocker</a:t>
            </a:r>
            <a:r>
              <a:rPr lang="en-US" b="0" dirty="0"/>
              <a:t> ensures that </a:t>
            </a:r>
            <a:r>
              <a:rPr lang="en-US" b="1" dirty="0"/>
              <a:t>NO ROW</a:t>
            </a:r>
            <a:r>
              <a:rPr lang="en-US" b="0" dirty="0"/>
              <a:t> can be activated at a high enough rate to induce RowHammer bit-flips. </a:t>
            </a:r>
          </a:p>
          <a:p>
            <a:r>
              <a:rPr lang="en-US" b="1" dirty="0"/>
              <a:t>[CLICK] </a:t>
            </a:r>
            <a:r>
              <a:rPr lang="en-US" b="0" dirty="0" err="1"/>
              <a:t>AttackThrottler</a:t>
            </a:r>
            <a:r>
              <a:rPr lang="en-US" b="0" dirty="0"/>
              <a:t> </a:t>
            </a:r>
            <a:r>
              <a:rPr lang="en-US" b="1" dirty="0"/>
              <a:t>IDENTIFIES</a:t>
            </a:r>
            <a:r>
              <a:rPr lang="en-US" b="0" dirty="0"/>
              <a:t> threads that try activating blacklisted rows. </a:t>
            </a:r>
          </a:p>
          <a:p>
            <a:r>
              <a:rPr lang="en-US" b="0" dirty="0"/>
              <a:t>[CLICK] and reduces their memory bandwidth consumption by throttling their memory requests.</a:t>
            </a:r>
          </a:p>
          <a:p>
            <a:r>
              <a:rPr lang="en-US" b="1" dirty="0"/>
              <a:t>[CLICK] </a:t>
            </a:r>
            <a:r>
              <a:rPr lang="en-US" b="0" dirty="0"/>
              <a:t>By doing so, </a:t>
            </a:r>
            <a:r>
              <a:rPr lang="en-US" b="0" dirty="0" err="1"/>
              <a:t>AttackThrottler</a:t>
            </a:r>
            <a:r>
              <a:rPr lang="en-US" b="0" dirty="0"/>
              <a:t> greatly reduces the performance degradation and energy wastage a RowHammer attack inflicts on a system.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205049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conduct a scalability study with worsening RowHammer vulnerability. </a:t>
            </a:r>
          </a:p>
          <a:p>
            <a:r>
              <a:rPr lang="en-US" dirty="0"/>
              <a:t>[CLICK] again for the cases where there is no RowHammer attack </a:t>
            </a:r>
          </a:p>
          <a:p>
            <a:r>
              <a:rPr lang="en-US" dirty="0"/>
              <a:t>[CLICK] and when there is a RowHammer attack present. </a:t>
            </a:r>
          </a:p>
          <a:p>
            <a:r>
              <a:rPr lang="en-US" dirty="0"/>
              <a:t>We scale the RowHammer threshold from 32K down to 1K.</a:t>
            </a:r>
          </a:p>
          <a:p>
            <a:r>
              <a:rPr lang="en-US" dirty="0"/>
              <a:t>[CLICK] Here are the results for system throughput </a:t>
            </a:r>
          </a:p>
          <a:p>
            <a:r>
              <a:rPr lang="en-US" dirty="0"/>
              <a:t>[CLICK] job turnaround time </a:t>
            </a:r>
          </a:p>
          <a:p>
            <a:r>
              <a:rPr lang="en-US" dirty="0"/>
              <a:t>[CLICK] unfairness </a:t>
            </a:r>
          </a:p>
          <a:p>
            <a:r>
              <a:rPr lang="en-US" dirty="0"/>
              <a:t>[CLICK] and DRAM energy consumption</a:t>
            </a:r>
          </a:p>
          <a:p>
            <a:r>
              <a:rPr lang="en-US" dirty="0"/>
              <a:t>[CLICK] </a:t>
            </a:r>
            <a:r>
              <a:rPr lang="en-US"/>
              <a:t>We observe </a:t>
            </a:r>
            <a:r>
              <a:rPr lang="en-US" dirty="0"/>
              <a:t>that BlockHammer's performance and energy overheads remain negligible even when RowHammer threshold is scaled </a:t>
            </a:r>
            <a:r>
              <a:rPr lang="en-US" dirty="0" err="1"/>
              <a:t>downto</a:t>
            </a:r>
            <a:r>
              <a:rPr lang="en-US" dirty="0"/>
              <a:t> 1K </a:t>
            </a:r>
          </a:p>
          <a:p>
            <a:r>
              <a:rPr lang="en-US" dirty="0"/>
              <a:t>[CLICK] and BlockHammer scalably provides much higher performance and lower energy consumption than state-of-the-art mechanisms when there is a RowHammer attack present.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159786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provide more analyses and implementation details available in the full paper.</a:t>
            </a:r>
          </a:p>
          <a:p>
            <a:r>
              <a:rPr lang="en-US" b="1" dirty="0"/>
              <a:t>[CLICK]</a:t>
            </a:r>
            <a:r>
              <a:rPr lang="en-US" dirty="0"/>
              <a:t> First, the paper shares a security proof where we mathematically represent ALL POSSIBLE access patterns and show that NO ROW can be activated at a high-enough rate to induce bit-flips when BlockHammer is configured correctly.</a:t>
            </a:r>
          </a:p>
          <a:p>
            <a:r>
              <a:rPr lang="en-US" b="1" dirty="0"/>
              <a:t>[CLICK]</a:t>
            </a:r>
            <a:r>
              <a:rPr lang="en-US" dirty="0"/>
              <a:t> Second, the paper explains how BlockHammer addresses many-sided attacks by tuning its thresholds. </a:t>
            </a:r>
          </a:p>
          <a:p>
            <a:r>
              <a:rPr lang="en-US" b="1" dirty="0"/>
              <a:t>[CLICK] </a:t>
            </a:r>
            <a:r>
              <a:rPr lang="en-US" dirty="0"/>
              <a:t>Third, we evaluate all four high-level RowHammer mitigation approaches through analyzing 14 mechanisms from four aspects</a:t>
            </a:r>
          </a:p>
          <a:p>
            <a:r>
              <a:rPr lang="en-US" b="1" dirty="0"/>
              <a:t>[CLICK] </a:t>
            </a:r>
            <a:r>
              <a:rPr lang="en-US" dirty="0"/>
              <a:t>comprehensive protection  </a:t>
            </a:r>
          </a:p>
          <a:p>
            <a:r>
              <a:rPr lang="en-US" b="1" dirty="0"/>
              <a:t>[CLICK] </a:t>
            </a:r>
            <a:r>
              <a:rPr lang="en-US" dirty="0" err="1"/>
              <a:t>compatibiltiy</a:t>
            </a:r>
            <a:r>
              <a:rPr lang="en-US" dirty="0"/>
              <a:t> with commodity DRAM chips </a:t>
            </a:r>
          </a:p>
          <a:p>
            <a:r>
              <a:rPr lang="en-US" b="1" dirty="0"/>
              <a:t>[CLICK] </a:t>
            </a:r>
            <a:r>
              <a:rPr lang="en-US" dirty="0"/>
              <a:t>scalability with worsening RowHammer vulnerability </a:t>
            </a:r>
          </a:p>
          <a:p>
            <a:r>
              <a:rPr lang="en-US" b="1" dirty="0"/>
              <a:t>[CLICK] </a:t>
            </a:r>
            <a:r>
              <a:rPr lang="en-US" dirty="0"/>
              <a:t>and deterministic protection. </a:t>
            </a:r>
          </a:p>
          <a:p>
            <a:r>
              <a:rPr lang="en-US" b="1" dirty="0"/>
              <a:t>[CLICK]</a:t>
            </a:r>
            <a:r>
              <a:rPr lang="en-US" dirty="0"/>
              <a:t> We show that BlockHammer is the only mechanism that satisfies all of them. </a:t>
            </a:r>
          </a:p>
          <a:p>
            <a:r>
              <a:rPr lang="en-US" b="1" dirty="0"/>
              <a:t>[END]</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957854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151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164999830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163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377364654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164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577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231468570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181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65596424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187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577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28920571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demonstrate the</a:t>
            </a:r>
            <a:r>
              <a:rPr lang="en-US" baseline="0" dirty="0"/>
              <a:t> errors on multiple x86 systems. </a:t>
            </a:r>
            <a:r>
              <a:rPr lang="en-US" dirty="0"/>
              <a:t>Shown to the bottom-left is a</a:t>
            </a:r>
            <a:r>
              <a:rPr lang="en-US" baseline="0" dirty="0"/>
              <a:t> “disturbance kernel”. When executed, it forces two rows to be opened and closed one after the other – over and over again. Consequently</a:t>
            </a:r>
            <a:r>
              <a:rPr lang="en-US" dirty="0"/>
              <a:t>, it induces many errors in the module.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AB90D-FD29-4A5F-A91F-CD65CF7CAC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1784094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 from the article:</a:t>
            </a:r>
          </a:p>
          <a:p>
            <a:r>
              <a:rPr lang="en-US" dirty="0"/>
              <a:t>http://</a:t>
            </a:r>
            <a:r>
              <a:rPr lang="en-US" dirty="0" err="1"/>
              <a:t>thehackernews.com</a:t>
            </a:r>
            <a:r>
              <a:rPr lang="en-US" dirty="0"/>
              <a:t>/2015/03/dram-</a:t>
            </a:r>
            <a:r>
              <a:rPr lang="en-US" dirty="0" err="1"/>
              <a:t>rowhammer</a:t>
            </a:r>
            <a:r>
              <a:rPr lang="en-US" dirty="0"/>
              <a:t>-</a:t>
            </a:r>
            <a:r>
              <a:rPr lang="en-US" dirty="0" err="1"/>
              <a:t>vulnerability.html</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7817024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4925138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196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577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192806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197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577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144280419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do the errors occur? We see three possible causes.</a:t>
            </a:r>
          </a:p>
          <a:p>
            <a:endParaRPr lang="en-US" dirty="0"/>
          </a:p>
          <a:p>
            <a:r>
              <a:rPr lang="en-US" dirty="0"/>
              <a:t>First, there could electromagnetic</a:t>
            </a:r>
            <a:r>
              <a:rPr lang="en-US" baseline="0" dirty="0"/>
              <a:t> coupling between adjacent </a:t>
            </a:r>
            <a:r>
              <a:rPr lang="en-US" baseline="0" dirty="0" err="1"/>
              <a:t>wordlines</a:t>
            </a:r>
            <a:r>
              <a:rPr lang="en-US" baseline="0" dirty="0"/>
              <a:t>. When the voltage of one is toggled, it could briefly increase the voltage of the other and facilitate the leakage of charge.</a:t>
            </a:r>
          </a:p>
          <a:p>
            <a:endParaRPr lang="en-US" baseline="0" dirty="0"/>
          </a:p>
          <a:p>
            <a:r>
              <a:rPr lang="en-US" baseline="0" dirty="0"/>
              <a:t>Two other possibilities are conductive bridges and hot-carrier injection.</a:t>
            </a:r>
          </a:p>
          <a:p>
            <a:endParaRPr lang="en-US" baseline="0" dirty="0"/>
          </a:p>
          <a:p>
            <a:r>
              <a:rPr lang="en-US" baseline="0" dirty="0"/>
              <a:t>At least one manufacturer confirmed that these three could play a role in the disturbance errors we see them today.</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3230729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199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577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366274079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on what we learned from the sensitivity studies,</a:t>
            </a:r>
            <a:r>
              <a:rPr lang="en-US" baseline="0" dirty="0"/>
              <a:t> there are two naive solutions that immediately present themselves.</a:t>
            </a:r>
          </a:p>
          <a:p>
            <a:endParaRPr lang="en-US" baseline="0" dirty="0"/>
          </a:p>
          <a:p>
            <a:r>
              <a:rPr lang="en-US" baseline="0" dirty="0"/>
              <a:t>First, we can throttle accesses to the same row. If the access-interval is greater than 500ns, I showed how errors are not induced. We can achieve the same effect by limiting the maximum number of accesses to the same row to be less than 128K, within a refresh interval.</a:t>
            </a:r>
          </a:p>
          <a:p>
            <a:endParaRPr lang="en-US" baseline="0" dirty="0"/>
          </a:p>
          <a:p>
            <a:r>
              <a:rPr lang="en-US" baseline="0" dirty="0"/>
              <a:t>Second, we can refresh the module more frequently. If the refresh-interval is shortened by 7x, I showed how errors can be prevented.</a:t>
            </a:r>
          </a:p>
          <a:p>
            <a:endParaRPr lang="en-US" baseline="0" dirty="0"/>
          </a:p>
          <a:p>
            <a:r>
              <a:rPr lang="en-US" baseline="0" dirty="0"/>
              <a:t>However, both naive solutions introduce significant overhead in both performance and power. Later on, I will propose a much more efficient solution.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9996205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201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88838393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Hello, my name is Jeremie Kim and I will be presenting our work revisiting </a:t>
            </a:r>
            <a:r>
              <a:rPr lang="en-US" baseline="0" dirty="0" err="1"/>
              <a:t>rowhammer</a:t>
            </a:r>
            <a:r>
              <a:rPr lang="en-US" baseline="0" dirty="0"/>
              <a:t>: an experimental analysis of modern devices and mitigation techniques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838953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We characterized over 1500 DRAM chips of different DRAM types, technology nodes and manufacturers</a:t>
            </a:r>
          </a:p>
          <a:p>
            <a:r>
              <a:rPr lang="en-US" b="1" baseline="0" dirty="0"/>
              <a:t>[CLICK] we studied five state-of-the-art </a:t>
            </a:r>
            <a:r>
              <a:rPr lang="en-US" b="1" baseline="0" dirty="0" err="1"/>
              <a:t>RowHammer</a:t>
            </a:r>
            <a:r>
              <a:rPr lang="en-US" b="1" baseline="0" dirty="0"/>
              <a:t> mitigation mechanisms and an ideal refresh-based mechanism</a:t>
            </a:r>
          </a:p>
          <a:p>
            <a:endParaRPr lang="en-US" b="1" baseline="0" dirty="0"/>
          </a:p>
          <a:p>
            <a:r>
              <a:rPr lang="en-US" b="1" baseline="0" dirty="0"/>
              <a:t>[CLICK] and we made two key observations. </a:t>
            </a:r>
          </a:p>
          <a:p>
            <a:r>
              <a:rPr lang="en-US" b="1" baseline="0" dirty="0"/>
              <a:t>[CLICK] First, </a:t>
            </a:r>
            <a:r>
              <a:rPr lang="en-US" b="1" baseline="0" dirty="0" err="1"/>
              <a:t>RowHAmmer</a:t>
            </a:r>
            <a:r>
              <a:rPr lang="en-US" b="1" baseline="0" dirty="0"/>
              <a:t> is getting much worse. It takes much fewer hammers to induce </a:t>
            </a:r>
            <a:r>
              <a:rPr lang="en-US" b="1" baseline="0" dirty="0" err="1"/>
              <a:t>RowHAmmer</a:t>
            </a:r>
            <a:r>
              <a:rPr lang="en-US" b="1" baseline="0" dirty="0"/>
              <a:t> bit flips in newer chips </a:t>
            </a:r>
          </a:p>
          <a:p>
            <a:r>
              <a:rPr lang="en-US" b="1" baseline="0" dirty="0"/>
              <a:t>[CLICK] Second, existing mitigation mechanisms do not scale to DRAM chips that are more vulnerable to </a:t>
            </a:r>
            <a:r>
              <a:rPr lang="en-US" b="1" baseline="0" dirty="0" err="1"/>
              <a:t>RowHammer</a:t>
            </a:r>
            <a:endParaRPr lang="en-US" b="1" baseline="0" dirty="0"/>
          </a:p>
          <a:p>
            <a:endParaRPr lang="en-US" b="1" baseline="0" dirty="0"/>
          </a:p>
          <a:p>
            <a:r>
              <a:rPr lang="en-US" b="1" baseline="0" dirty="0"/>
              <a:t>[CLICK] we conclude that it is critical to do more research on </a:t>
            </a:r>
            <a:r>
              <a:rPr lang="en-US" b="1" baseline="0" dirty="0" err="1"/>
              <a:t>RowHammer</a:t>
            </a:r>
            <a:r>
              <a:rPr lang="en-US" b="1" baseline="0" dirty="0"/>
              <a:t> and develop scalable mitigation mechanisms to prevent </a:t>
            </a:r>
            <a:r>
              <a:rPr lang="en-US" b="1" baseline="0" dirty="0" err="1"/>
              <a:t>RowHammer</a:t>
            </a:r>
            <a:r>
              <a:rPr lang="en-US" b="1" baseline="0" dirty="0"/>
              <a:t> in future systems </a:t>
            </a:r>
          </a:p>
          <a:p>
            <a:endParaRPr lang="en-US" b="1" baseline="0" dirty="0"/>
          </a:p>
          <a:p>
            <a:endParaRPr lang="en-US" b="1" baseline="0" dirty="0"/>
          </a:p>
          <a:p>
            <a:r>
              <a:rPr lang="en-US" b="1" baseline="0"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44343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demonstrate the</a:t>
            </a:r>
            <a:r>
              <a:rPr lang="en-US" baseline="0" dirty="0"/>
              <a:t> errors on multiple x86 systems. </a:t>
            </a:r>
            <a:r>
              <a:rPr lang="en-US" dirty="0"/>
              <a:t>Shown to the bottom-left is a</a:t>
            </a:r>
            <a:r>
              <a:rPr lang="en-US" baseline="0" dirty="0"/>
              <a:t> “disturbance kernel”. When executed, it forces two rows to be opened and closed one after the other – over and over again. Consequently</a:t>
            </a:r>
            <a:r>
              <a:rPr lang="en-US" dirty="0"/>
              <a:t>, it induces many errors in the module.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AB90D-FD29-4A5F-A91F-CD65CF7CAC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9900156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use three separate testing infrastructures for each DRAM standard or type that we characterize in this work. </a:t>
            </a:r>
          </a:p>
          <a:p>
            <a:r>
              <a:rPr lang="en-US" dirty="0"/>
              <a:t>We use one FPGA-based </a:t>
            </a:r>
            <a:r>
              <a:rPr lang="en-US" dirty="0" err="1"/>
              <a:t>SoftMC</a:t>
            </a:r>
            <a:r>
              <a:rPr lang="en-US" dirty="0"/>
              <a:t> infrastructure for DDR3 chips and another for DDR4 chips. </a:t>
            </a:r>
          </a:p>
          <a:p>
            <a:r>
              <a:rPr lang="en-US" dirty="0"/>
              <a:t>We also use an in-house testing hardware infrastructure to examine LPDDR4 chips </a:t>
            </a:r>
          </a:p>
          <a:p>
            <a:endParaRPr lang="en-US" dirty="0"/>
          </a:p>
          <a:p>
            <a:r>
              <a:rPr lang="en-US" dirty="0"/>
              <a:t>Across our infrastructures, we have fine-grained control over DRAM commands, timing parameters, and temperatures </a:t>
            </a:r>
          </a:p>
          <a:p>
            <a:r>
              <a:rPr lang="en-US" dirty="0"/>
              <a:t>Below is an example of our FPGA-based DDR4 testing infrastructure.</a:t>
            </a:r>
          </a:p>
          <a:p>
            <a:endParaRPr lang="en-US" dirty="0"/>
          </a:p>
          <a:p>
            <a:r>
              <a:rPr lang="en-US"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258812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show a table that lists all the DRAM chips that we test</a:t>
            </a:r>
          </a:p>
          <a:p>
            <a:r>
              <a:rPr lang="en-US" dirty="0"/>
              <a:t>[CLICK] We characterize over 1500 DRAM chips from 300 DRAM modules </a:t>
            </a:r>
          </a:p>
          <a:p>
            <a:r>
              <a:rPr lang="en-US" dirty="0"/>
              <a:t>[CLICK] spanning the three major DRAM manufacturers which we anonymize as A, B, and C</a:t>
            </a:r>
          </a:p>
          <a:p>
            <a:r>
              <a:rPr lang="en-US" dirty="0"/>
              <a:t>[CLICK] of three DRAM types or standards DDR3, DDR4, and LPDDR4. We note that LPDDR4 chips that we test implement on-die ECC. </a:t>
            </a:r>
          </a:p>
          <a:p>
            <a:r>
              <a:rPr lang="en-US" dirty="0"/>
              <a:t>[CLICK] We identify two technology nodes per DRAM type (old/new, 1x and 1y) , which we categorize based on manufacturing date, datasheet publication date, purchase date, and characterization results</a:t>
            </a:r>
          </a:p>
          <a:p>
            <a:endParaRPr lang="en-US" dirty="0"/>
          </a:p>
          <a:p>
            <a:r>
              <a:rPr lang="en-US" dirty="0"/>
              <a:t>[CLICK] we define the term type-node which refers to the configuration describing a chip’s type and technology node generation. Across the chips we characterize, we identify the 6 DRAM type-node configurations listed</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07939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LinLibertineTI"/>
              </a:rPr>
              <a:t>We plot each of these curves across our DRAM type-node configurations per manufacturer</a:t>
            </a:r>
          </a:p>
          <a:p>
            <a:endParaRPr lang="en-US" dirty="0">
              <a:latin typeface="LinLibertineTI"/>
            </a:endParaRPr>
          </a:p>
          <a:p>
            <a:r>
              <a:rPr lang="en-US" dirty="0">
                <a:latin typeface="LinLibertineTI"/>
              </a:rPr>
              <a:t>[CLICK] We find that newer DDR4 DRAM technology nodes show a clear trend of increasing </a:t>
            </a:r>
            <a:r>
              <a:rPr lang="en-US" dirty="0" err="1">
                <a:latin typeface="LinLibertineTI"/>
              </a:rPr>
              <a:t>RowHammer</a:t>
            </a:r>
            <a:r>
              <a:rPr lang="en-US" dirty="0">
                <a:latin typeface="LinLibertineTI"/>
              </a:rPr>
              <a:t> bit flip rates. </a:t>
            </a:r>
          </a:p>
          <a:p>
            <a:r>
              <a:rPr lang="en-US" dirty="0">
                <a:latin typeface="LinLibertineTI"/>
              </a:rPr>
              <a:t>the </a:t>
            </a:r>
            <a:r>
              <a:rPr lang="en-US" dirty="0">
                <a:latin typeface="LinLibertineT"/>
              </a:rPr>
              <a:t>same </a:t>
            </a:r>
            <a:r>
              <a:rPr lang="en-US" dirty="0">
                <a:latin typeface="LinLibertineTI"/>
              </a:rPr>
              <a:t>Hammer count value causes an increased </a:t>
            </a:r>
            <a:r>
              <a:rPr lang="en-US" dirty="0" err="1">
                <a:latin typeface="LinLibertineTI"/>
              </a:rPr>
              <a:t>RowHammer</a:t>
            </a:r>
            <a:r>
              <a:rPr lang="en-US" dirty="0">
                <a:latin typeface="LinLibertineTI"/>
              </a:rPr>
              <a:t> bit flip rate from DDR4-old to DDR4-new DRAM chips of all DRAM manufacturers </a:t>
            </a:r>
          </a:p>
          <a:p>
            <a:endParaRPr lang="en-US" dirty="0">
              <a:latin typeface="LinLibertineTI"/>
            </a:endParaRPr>
          </a:p>
          <a:p>
            <a:r>
              <a:rPr lang="en-US" dirty="0">
                <a:latin typeface="LinLibertineTI"/>
              </a:rPr>
              <a:t>[CLICK] This indicates that </a:t>
            </a:r>
            <a:r>
              <a:rPr lang="en-US" dirty="0" err="1">
                <a:latin typeface="LinLibertineTI"/>
              </a:rPr>
              <a:t>RowHammer</a:t>
            </a:r>
            <a:r>
              <a:rPr lang="en-US" dirty="0">
                <a:latin typeface="LinLibertineTI"/>
              </a:rPr>
              <a:t> bit flip rates are increasing with newer technology node generations.</a:t>
            </a:r>
          </a:p>
          <a:p>
            <a:endParaRPr lang="en-US" dirty="0">
              <a:latin typeface="LinLibertineTI"/>
            </a:endParaRPr>
          </a:p>
          <a:p>
            <a:r>
              <a:rPr lang="en-US" dirty="0">
                <a:latin typeface="LinLibertineTI"/>
              </a:rPr>
              <a:t>=======</a:t>
            </a:r>
          </a:p>
          <a:p>
            <a:r>
              <a:rPr lang="en-US" dirty="0">
                <a:latin typeface="LinLibertineTI"/>
              </a:rPr>
              <a:t>spend more time.</a:t>
            </a:r>
          </a:p>
          <a:p>
            <a:r>
              <a:rPr lang="en-US" dirty="0">
                <a:latin typeface="LinLibertineTI"/>
              </a:rPr>
              <a:t>Stronger second conclusion. Clear from this that rh bit flips increase with technology node generation. and we show DDR4 as an example. </a:t>
            </a:r>
          </a:p>
          <a:p>
            <a:endParaRPr lang="en-US" dirty="0"/>
          </a:p>
          <a:p>
            <a:r>
              <a:rPr lang="en-US" dirty="0" err="1"/>
              <a:t>rowhammer</a:t>
            </a:r>
            <a:r>
              <a:rPr lang="en-US" dirty="0"/>
              <a:t> bit flip rates are increasing when going from old to new DDR4 technology nodes.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106964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We note the different DRAM types on the x-axis: DDR3, DDR4, and LPDDR4, and subdivide the plots with vertical lines.</a:t>
            </a:r>
          </a:p>
          <a:p>
            <a:endParaRPr lang="en-US" b="0" dirty="0"/>
          </a:p>
          <a:p>
            <a:r>
              <a:rPr lang="en-US" b="0" dirty="0"/>
              <a:t>We focus on trends across chips of the same DRAM type but different technology node generations to draw conclusions. </a:t>
            </a:r>
          </a:p>
          <a:p>
            <a:endParaRPr lang="en-US" b="0" dirty="0"/>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368134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LinLibertineTI"/>
              </a:rPr>
              <a:t>We plot these distributions across each DRAM manufacturer.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LinLibertineT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LinLibertineTI"/>
              </a:rPr>
              <a:t> [CLICK] We find that newer chips from a given DRAM manufacturer are more vulnerable to </a:t>
            </a:r>
            <a:r>
              <a:rPr lang="en-US" dirty="0" err="1">
                <a:latin typeface="LinLibertineTI"/>
              </a:rPr>
              <a:t>RowHammer</a:t>
            </a:r>
            <a:r>
              <a:rPr lang="en-US" dirty="0">
                <a:latin typeface="LinLibertineTI"/>
              </a:rPr>
              <a:t>, which is demonstrated by the clear reduction in </a:t>
            </a:r>
            <a:r>
              <a:rPr lang="en-US" dirty="0" err="1">
                <a:latin typeface="LinLibertineTI"/>
              </a:rPr>
              <a:t>HC</a:t>
            </a:r>
            <a:r>
              <a:rPr lang="en-US" sz="500" dirty="0" err="1">
                <a:latin typeface="LinLibertineTI"/>
              </a:rPr>
              <a:t>first</a:t>
            </a:r>
            <a:r>
              <a:rPr lang="en-US" sz="500" dirty="0">
                <a:latin typeface="LinLibertineTI"/>
              </a:rPr>
              <a:t> </a:t>
            </a:r>
            <a:r>
              <a:rPr lang="en-US" dirty="0">
                <a:latin typeface="LinLibertineTI"/>
              </a:rPr>
              <a:t>values from older to newer DRAM generations across most DRAM types</a:t>
            </a:r>
            <a:endParaRPr lang="en-US" dirty="0"/>
          </a:p>
          <a:p>
            <a:endParaRPr lang="en-US" dirty="0"/>
          </a:p>
          <a:p>
            <a:endParaRPr lang="en-US" dirty="0"/>
          </a:p>
          <a:p>
            <a:r>
              <a:rPr lang="en-US" dirty="0"/>
              <a:t>===============</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482217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LinLibertineTI"/>
              </a:rPr>
              <a:t>We plot these distributions across each DRAM manufacturer.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LinLibertineT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LinLibertineTI"/>
              </a:rPr>
              <a:t> [CLICK] We find that newer chips from a given DRAM manufacturer are more vulnerable to </a:t>
            </a:r>
            <a:r>
              <a:rPr lang="en-US" dirty="0" err="1">
                <a:latin typeface="LinLibertineTI"/>
              </a:rPr>
              <a:t>RowHammer</a:t>
            </a:r>
            <a:r>
              <a:rPr lang="en-US" dirty="0">
                <a:latin typeface="LinLibertineTI"/>
              </a:rPr>
              <a:t>, which is demonstrated by the clear reduction in </a:t>
            </a:r>
            <a:r>
              <a:rPr lang="en-US" dirty="0" err="1">
                <a:latin typeface="LinLibertineTI"/>
              </a:rPr>
              <a:t>HC</a:t>
            </a:r>
            <a:r>
              <a:rPr lang="en-US" sz="500" dirty="0" err="1">
                <a:latin typeface="LinLibertineTI"/>
              </a:rPr>
              <a:t>first</a:t>
            </a:r>
            <a:r>
              <a:rPr lang="en-US" sz="500" dirty="0">
                <a:latin typeface="LinLibertineTI"/>
              </a:rPr>
              <a:t> </a:t>
            </a:r>
            <a:r>
              <a:rPr lang="en-US" dirty="0">
                <a:latin typeface="LinLibertineTI"/>
              </a:rPr>
              <a:t>values from older to newer DRAM generations across most DRAM types</a:t>
            </a:r>
            <a:endParaRPr lang="en-US" dirty="0"/>
          </a:p>
          <a:p>
            <a:endParaRPr lang="en-US" dirty="0"/>
          </a:p>
          <a:p>
            <a:endParaRPr lang="en-US" dirty="0"/>
          </a:p>
          <a:p>
            <a:r>
              <a:rPr lang="en-US" dirty="0"/>
              <a:t>===============</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421221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reiterate our three key takeaways from our experimental characterization, we find that </a:t>
            </a:r>
          </a:p>
          <a:p>
            <a:endParaRPr lang="en-US" dirty="0"/>
          </a:p>
          <a:p>
            <a:r>
              <a:rPr lang="en-US" dirty="0"/>
              <a:t>[CLICK] First, chips of newer DRAM technology nodes are more vulnerable to </a:t>
            </a:r>
            <a:r>
              <a:rPr lang="en-US" dirty="0" err="1"/>
              <a:t>RowHammer</a:t>
            </a:r>
            <a:endParaRPr lang="en-US" dirty="0"/>
          </a:p>
          <a:p>
            <a:endParaRPr lang="en-US" dirty="0"/>
          </a:p>
          <a:p>
            <a:r>
              <a:rPr lang="en-US" dirty="0"/>
              <a:t>[CLICK] Second,  there are chips today whose weakest cells fail after only 4800 hammers </a:t>
            </a:r>
          </a:p>
          <a:p>
            <a:endParaRPr lang="en-US" dirty="0"/>
          </a:p>
          <a:p>
            <a:r>
              <a:rPr lang="en-US" dirty="0"/>
              <a:t>[CLICK] Third, chips of newer DRAM technology nodes can exhibit </a:t>
            </a:r>
            <a:r>
              <a:rPr lang="en-US" dirty="0" err="1"/>
              <a:t>RowHammer</a:t>
            </a:r>
            <a:r>
              <a:rPr lang="en-US" dirty="0"/>
              <a:t> bit flips in more rows and farther away from the victim row</a:t>
            </a:r>
          </a:p>
          <a:p>
            <a:endParaRPr lang="en-US" dirty="0"/>
          </a:p>
          <a:p>
            <a:endParaRPr lang="en-US" dirty="0"/>
          </a:p>
          <a:p>
            <a:endParaRPr lang="en-US" dirty="0"/>
          </a:p>
          <a:p>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507420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We next overlay the lowest </a:t>
            </a:r>
            <a:r>
              <a:rPr lang="en-US" dirty="0" err="1"/>
              <a:t>HCfirst</a:t>
            </a:r>
            <a:r>
              <a:rPr lang="en-US" dirty="0"/>
              <a:t> values observed across all chips of a given DRAM type-node configuration, to show exactly how each mechanism would affect a system's performance when used on a system using a particular DRAM type-node configuration  </a:t>
            </a:r>
          </a:p>
          <a:p>
            <a:endParaRPr lang="en-US" dirty="0"/>
          </a:p>
          <a:p>
            <a:r>
              <a:rPr lang="en-US" dirty="0"/>
              <a:t>[CLICK] We find that PARA, </a:t>
            </a:r>
            <a:r>
              <a:rPr lang="en-US" dirty="0" err="1"/>
              <a:t>ProHIT</a:t>
            </a:r>
            <a:r>
              <a:rPr lang="en-US" dirty="0"/>
              <a:t> and </a:t>
            </a:r>
            <a:r>
              <a:rPr lang="en-US" dirty="0" err="1"/>
              <a:t>MRLoc</a:t>
            </a:r>
            <a:r>
              <a:rPr lang="en-US" dirty="0"/>
              <a:t> are viable options for mitigating </a:t>
            </a:r>
            <a:r>
              <a:rPr lang="en-US" dirty="0" err="1"/>
              <a:t>RowHammer</a:t>
            </a:r>
            <a:r>
              <a:rPr lang="en-US" dirty="0"/>
              <a:t> bit flips in the worst chips that we tested today with reasonable system performance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993842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only PARA’s design scales to low </a:t>
            </a:r>
            <a:r>
              <a:rPr lang="en-US" dirty="0" err="1"/>
              <a:t>HCfirst</a:t>
            </a:r>
            <a:r>
              <a:rPr lang="en-US" dirty="0"/>
              <a:t> values that we are likely to see in future DRAM chips but has very low normalized system performance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460547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find that the ideal refresh-based mitigation mechanism is significantly better than any existing mechanism as </a:t>
            </a:r>
            <a:r>
              <a:rPr lang="en-US" dirty="0" err="1"/>
              <a:t>HCFirst</a:t>
            </a:r>
            <a:r>
              <a:rPr lang="en-US" dirty="0"/>
              <a:t> reduces below 1024 .</a:t>
            </a:r>
          </a:p>
          <a:p>
            <a:endParaRPr lang="en-US" dirty="0"/>
          </a:p>
          <a:p>
            <a:r>
              <a:rPr lang="en-US" dirty="0"/>
              <a:t>[CLICK] And this indicates significant opportunity for developing a </a:t>
            </a:r>
            <a:r>
              <a:rPr lang="en-US" dirty="0" err="1"/>
              <a:t>RowHammer</a:t>
            </a:r>
            <a:r>
              <a:rPr lang="en-US" dirty="0"/>
              <a:t> solution with low performance overhead that also scales to low </a:t>
            </a:r>
            <a:r>
              <a:rPr lang="en-US" dirty="0" err="1"/>
              <a:t>HCFirst</a:t>
            </a:r>
            <a:r>
              <a:rPr lang="en-US" dirty="0"/>
              <a:t> values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32550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demonstrate the</a:t>
            </a:r>
            <a:r>
              <a:rPr lang="en-US" baseline="0" dirty="0"/>
              <a:t> errors on multiple x86 systems. </a:t>
            </a:r>
            <a:r>
              <a:rPr lang="en-US" dirty="0"/>
              <a:t>Shown to the bottom-left is a</a:t>
            </a:r>
            <a:r>
              <a:rPr lang="en-US" baseline="0" dirty="0"/>
              <a:t> “disturbance kernel”. When executed, it forces two rows to be opened and closed one after the other – over and over again. Consequently</a:t>
            </a:r>
            <a:r>
              <a:rPr lang="en-US" dirty="0"/>
              <a:t>, it induces many errors in the module.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AB90D-FD29-4A5F-A91F-CD65CF7CAC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9452464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our evaluation of mitigation mechanisms</a:t>
            </a:r>
          </a:p>
          <a:p>
            <a:r>
              <a:rPr lang="en-US" dirty="0"/>
              <a:t>[CLICK] we find that existing </a:t>
            </a:r>
            <a:r>
              <a:rPr lang="en-US" dirty="0" err="1"/>
              <a:t>RowHammer</a:t>
            </a:r>
            <a:r>
              <a:rPr lang="en-US" dirty="0"/>
              <a:t> mitigation mechanisms can prevent </a:t>
            </a:r>
            <a:r>
              <a:rPr lang="en-US" dirty="0" err="1"/>
              <a:t>RowHammer</a:t>
            </a:r>
            <a:r>
              <a:rPr lang="en-US" dirty="0"/>
              <a:t> attacks with reasonable system performance overhead in DRAM chips today</a:t>
            </a:r>
          </a:p>
          <a:p>
            <a:endParaRPr lang="en-US" dirty="0"/>
          </a:p>
          <a:p>
            <a:r>
              <a:rPr lang="en-US" dirty="0"/>
              <a:t>[CLICK] However, existing mitigation mechanisms do not scale well to DRAM chips that are more vulnerable to </a:t>
            </a:r>
            <a:r>
              <a:rPr lang="en-US" dirty="0" err="1"/>
              <a:t>RowHammer</a:t>
            </a:r>
            <a:r>
              <a:rPr lang="en-US" dirty="0"/>
              <a:t> </a:t>
            </a:r>
          </a:p>
          <a:p>
            <a:endParaRPr lang="en-US" dirty="0"/>
          </a:p>
          <a:p>
            <a:r>
              <a:rPr lang="en-US" dirty="0"/>
              <a:t>[CLICK] and there is still significant opportunity for developing a mechanism that is scalable with low overhead</a:t>
            </a:r>
          </a:p>
          <a:p>
            <a:endParaRPr lang="en-US" dirty="0"/>
          </a:p>
          <a:p>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069004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t>We identify two promising directions for new </a:t>
            </a:r>
            <a:r>
              <a:rPr lang="en-US" dirty="0" err="1"/>
              <a:t>RowHammer</a:t>
            </a:r>
            <a:r>
              <a:rPr lang="en-US" dirty="0"/>
              <a:t> solutions</a:t>
            </a:r>
          </a:p>
          <a:p>
            <a:r>
              <a:rPr lang="en-US" dirty="0"/>
              <a:t>[CLICK] First, we believe that the [CLICK] DRAM and system should cooperate more to provide a holistic approach that can prevent </a:t>
            </a:r>
            <a:r>
              <a:rPr lang="en-US" dirty="0" err="1"/>
              <a:t>RowHammer</a:t>
            </a:r>
            <a:r>
              <a:rPr lang="en-US" dirty="0"/>
              <a:t> at low cost </a:t>
            </a:r>
          </a:p>
          <a:p>
            <a:endParaRPr lang="en-US" dirty="0"/>
          </a:p>
          <a:p>
            <a:r>
              <a:rPr lang="en-US" dirty="0"/>
              <a:t>[CLICK] Second, we believe that a profile-guided approach can provide significant benefits. </a:t>
            </a:r>
          </a:p>
          <a:p>
            <a:r>
              <a:rPr lang="en-US" dirty="0"/>
              <a:t>[CLICK] Accurately profiling </a:t>
            </a:r>
            <a:r>
              <a:rPr lang="en-US" dirty="0" err="1"/>
              <a:t>RowHammer</a:t>
            </a:r>
            <a:r>
              <a:rPr lang="en-US" dirty="0"/>
              <a:t>-susceptible cells in DRAM provides a powerful substrate for building target </a:t>
            </a:r>
            <a:r>
              <a:rPr lang="en-US" dirty="0" err="1"/>
              <a:t>RowHammer</a:t>
            </a:r>
            <a:r>
              <a:rPr lang="en-US" dirty="0"/>
              <a:t> solutions. For Example:</a:t>
            </a:r>
          </a:p>
          <a:p>
            <a:r>
              <a:rPr lang="en-US" dirty="0"/>
              <a:t>[CLICK] in the Increasing refresh rate mechanism, the DRAM bandwidth overhead could be reduced by only increasing the refresh rate for rows containing </a:t>
            </a:r>
            <a:r>
              <a:rPr lang="en-US" dirty="0" err="1"/>
              <a:t>RowHammer</a:t>
            </a:r>
            <a:r>
              <a:rPr lang="en-US" dirty="0"/>
              <a:t>-susceptible cells </a:t>
            </a:r>
          </a:p>
          <a:p>
            <a:r>
              <a:rPr lang="en-US" dirty="0"/>
              <a:t>[CLICK] We believe that a fast and accurate profiling mechanism is a key research challenge for developing low-overhead and scalable </a:t>
            </a:r>
            <a:r>
              <a:rPr lang="en-US" dirty="0" err="1"/>
              <a:t>RowHammer</a:t>
            </a:r>
            <a:r>
              <a:rPr lang="en-US" dirty="0"/>
              <a:t> solutions </a:t>
            </a:r>
          </a:p>
          <a:p>
            <a:endParaRPr lang="en-US" dirty="0"/>
          </a:p>
          <a:p>
            <a:endParaRPr lang="en-US" dirty="0"/>
          </a:p>
          <a:p>
            <a:r>
              <a:rPr lang="en-US" dirty="0"/>
              <a: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In mechanisms that use DRAM access counters, we could lower the area overhead by only counting accesses to rows containing </a:t>
            </a:r>
            <a:r>
              <a:rPr lang="en-US" dirty="0" err="1"/>
              <a:t>RowHammer</a:t>
            </a:r>
            <a:r>
              <a:rPr lang="en-US" dirty="0"/>
              <a:t>-susceptible cells. </a:t>
            </a:r>
          </a:p>
          <a:p>
            <a:endParaRPr lang="en-US" dirty="0"/>
          </a:p>
          <a:p>
            <a:endParaRPr lang="en-US" dirty="0"/>
          </a:p>
          <a:p>
            <a:endParaRPr lang="en-US" dirty="0"/>
          </a:p>
          <a:p>
            <a:r>
              <a:rPr lang="en-US" dirty="0"/>
              <a:t>beautify. Maybe reduce and save time. DRAM system should cooperate more. Details in the paper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975042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This concludes my talk . Thank you for your time and attention. For many more details, I invite you to read our ISCA 2020 paper.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804815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b="1" baseline="0" dirty="0"/>
              <a:t> I will first begin with an executive summary</a:t>
            </a:r>
          </a:p>
          <a:p>
            <a:endParaRPr lang="en-US" b="1" baseline="0" dirty="0"/>
          </a:p>
          <a:p>
            <a:r>
              <a:rPr lang="en-US" b="1" baseline="0" dirty="0"/>
              <a:t>[CLICK] Denser DRAM chips are more vulnerable to </a:t>
            </a:r>
            <a:r>
              <a:rPr lang="en-US" b="1" baseline="0" dirty="0" err="1"/>
              <a:t>RowHammer</a:t>
            </a:r>
            <a:r>
              <a:rPr lang="en-US" b="1" baseline="0" dirty="0"/>
              <a:t> but there is no characterization-based study that demonstrates how exactly the vulnerability scales</a:t>
            </a:r>
          </a:p>
          <a:p>
            <a:endParaRPr lang="en-US" b="1" baseline="0" dirty="0"/>
          </a:p>
          <a:p>
            <a:r>
              <a:rPr lang="en-US" b="1" baseline="0" dirty="0"/>
              <a:t>[CLICK] The problem is that it is unclear whether current mitigation mechanisms will remain viable for future DRAM chips that are likely to be more vulnerable to </a:t>
            </a:r>
            <a:r>
              <a:rPr lang="en-US" b="1" baseline="0" dirty="0" err="1"/>
              <a:t>RowHammer</a:t>
            </a:r>
            <a:endParaRPr lang="en-US" b="1" baseline="0" dirty="0"/>
          </a:p>
          <a:p>
            <a:endParaRPr lang="en-US" b="1" baseline="0" dirty="0"/>
          </a:p>
          <a:p>
            <a:r>
              <a:rPr lang="en-US" b="1" baseline="0" dirty="0"/>
              <a:t>[CLICK] The goal of this work is to [CLICK] first experimentally demonstrate how vulnerable modern DRAM chips are to </a:t>
            </a:r>
            <a:r>
              <a:rPr lang="en-US" b="1" baseline="0" dirty="0" err="1"/>
              <a:t>RowHammer</a:t>
            </a:r>
            <a:r>
              <a:rPr lang="en-US" b="1" baseline="0" dirty="0"/>
              <a:t> and study how this vulnerability will scale going forward</a:t>
            </a:r>
          </a:p>
          <a:p>
            <a:endParaRPr lang="en-US" b="1" baseline="0" dirty="0"/>
          </a:p>
          <a:p>
            <a:r>
              <a:rPr lang="en-US" b="1" baseline="0" dirty="0"/>
              <a:t>[CLICK] Secondly, we want to study the viability of current mitigation mechanisms on more vulnerable chips</a:t>
            </a:r>
          </a:p>
          <a:p>
            <a:endParaRPr lang="en-US" b="1" baseline="0" dirty="0"/>
          </a:p>
          <a:p>
            <a:r>
              <a:rPr lang="en-US" b="1" baseline="0" dirty="0"/>
              <a:t>[CLICK] We are the first experimental study to present a rigorous </a:t>
            </a:r>
            <a:r>
              <a:rPr lang="en-US" b="1" baseline="0" dirty="0" err="1"/>
              <a:t>RowHammer</a:t>
            </a:r>
            <a:r>
              <a:rPr lang="en-US" b="1" baseline="0" dirty="0"/>
              <a:t> failure characterization study across a broad range of DRAM chips </a:t>
            </a:r>
          </a:p>
          <a:p>
            <a:endParaRPr lang="en-US" b="1" baseline="0" dirty="0"/>
          </a:p>
          <a:p>
            <a:r>
              <a:rPr lang="en-US" b="1" baseline="0" dirty="0"/>
              <a:t>[CLICK] We characterize 1580 DRAM chips across different DRAM types and technology node generations, across the three major DRAM manufacturers</a:t>
            </a:r>
          </a:p>
          <a:p>
            <a:endParaRPr lang="en-US" b="1" baseline="0" dirty="0"/>
          </a:p>
          <a:p>
            <a:r>
              <a:rPr lang="en-US" b="1" baseline="0" dirty="0"/>
              <a:t>[CLICK] And we demonstrate that the </a:t>
            </a:r>
            <a:r>
              <a:rPr lang="en-US" b="1" baseline="0" dirty="0" err="1"/>
              <a:t>RowHammer</a:t>
            </a:r>
            <a:r>
              <a:rPr lang="en-US" b="1" baseline="0" dirty="0"/>
              <a:t> vulnerability worsens in newer chips</a:t>
            </a:r>
          </a:p>
          <a:p>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[CLICK] We also study </a:t>
            </a:r>
            <a:r>
              <a:rPr lang="en-US" b="1" baseline="0" dirty="0" err="1"/>
              <a:t>RowHammer</a:t>
            </a:r>
            <a:r>
              <a:rPr lang="en-US" b="1" baseline="0" dirty="0"/>
              <a:t> mitigation mechanisms in simulation and show how 5 state-of-the-art mechanisms are affected by a worsening </a:t>
            </a:r>
            <a:r>
              <a:rPr lang="en-US" b="1" baseline="0" dirty="0" err="1"/>
              <a:t>RowHammer</a:t>
            </a:r>
            <a:r>
              <a:rPr lang="en-US" b="1" baseline="0" dirty="0"/>
              <a:t> vulnerability</a:t>
            </a:r>
          </a:p>
          <a:p>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[CLICK] We find that these mitigation mechanisms have reasonable performance loss on modern DRAM chips, but [CLICK] scale poorly to more vulnerable DRAM chips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[CLICK] We conclude that it is critical to research more effective solutions to </a:t>
            </a:r>
            <a:r>
              <a:rPr lang="en-US" b="1" baseline="0" dirty="0" err="1"/>
              <a:t>RowHammer</a:t>
            </a:r>
            <a:r>
              <a:rPr lang="en-US" b="1" baseline="0" dirty="0"/>
              <a:t> for future DRAM chips that will likely be even more vulnerable to </a:t>
            </a:r>
            <a:r>
              <a:rPr lang="en-US" b="1" baseline="0" dirty="0" err="1"/>
              <a:t>RowHammer</a:t>
            </a:r>
            <a:endParaRPr lang="en-US" b="1" baseline="0" dirty="0"/>
          </a:p>
          <a:p>
            <a:endParaRPr lang="en-US" b="1" baseline="0" dirty="0"/>
          </a:p>
          <a:p>
            <a:r>
              <a:rPr lang="en-US" b="1" baseline="0" dirty="0"/>
              <a:t>=============</a:t>
            </a:r>
          </a:p>
          <a:p>
            <a:r>
              <a:rPr lang="en-US" b="1" baseline="0" dirty="0"/>
              <a:t>reduce text on this slide.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528459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motivation for this study is that </a:t>
            </a:r>
          </a:p>
          <a:p>
            <a:r>
              <a:rPr lang="en-US" dirty="0"/>
              <a:t>[CLICK] denser DRAM chips are more vulnerable to </a:t>
            </a:r>
            <a:r>
              <a:rPr lang="en-US" dirty="0" err="1"/>
              <a:t>RowHammer</a:t>
            </a:r>
            <a:endParaRPr lang="en-US" dirty="0"/>
          </a:p>
          <a:p>
            <a:r>
              <a:rPr lang="en-US" dirty="0"/>
              <a:t>[CLICK] Three prior works provide </a:t>
            </a:r>
            <a:r>
              <a:rPr lang="en-US" dirty="0" err="1"/>
              <a:t>RowHammer</a:t>
            </a:r>
            <a:r>
              <a:rPr lang="en-US" dirty="0"/>
              <a:t> characterization data on real DRAM chips. </a:t>
            </a:r>
          </a:p>
          <a:p>
            <a:r>
              <a:rPr lang="en-US" dirty="0"/>
              <a:t>[CLICK] However, there is no comprehensive experimental study that demonstrates how the </a:t>
            </a:r>
            <a:r>
              <a:rPr lang="en-US" dirty="0" err="1"/>
              <a:t>RowHammer</a:t>
            </a:r>
            <a:r>
              <a:rPr lang="en-US" dirty="0"/>
              <a:t> vulnerability scales across DRAM types and technology node generations and as DRAM chips become more dense </a:t>
            </a:r>
          </a:p>
          <a:p>
            <a:r>
              <a:rPr lang="en-US" dirty="0"/>
              <a:t>[CLICK] Therefore it is hard to identify whether current mitigation mechanisms will remain viable for future DRAM chips that are likely to be more vulnerable to </a:t>
            </a:r>
            <a:r>
              <a:rPr lang="en-US" dirty="0" err="1"/>
              <a:t>RowHammer</a:t>
            </a:r>
            <a:r>
              <a:rPr lang="en-US" dirty="0"/>
              <a:t>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767854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goal of this work is to </a:t>
            </a:r>
          </a:p>
          <a:p>
            <a:r>
              <a:rPr lang="en-US" dirty="0"/>
              <a:t>[CLICK] First, experimentally demonstrate how vulnerable modern DRAM chips are to </a:t>
            </a:r>
            <a:r>
              <a:rPr lang="en-US" dirty="0" err="1"/>
              <a:t>RowHammer</a:t>
            </a:r>
            <a:r>
              <a:rPr lang="en-US" dirty="0"/>
              <a:t> and predict how this vulnerability will scale going forward and</a:t>
            </a:r>
          </a:p>
          <a:p>
            <a:r>
              <a:rPr lang="en-US" dirty="0"/>
              <a:t>[CLICK] Second, we want to study the viability of current mitigation mechanisms on more vulnerable chips.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256517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dirty="0"/>
              <a:t>[CLICK] To characterize our DRAM chips at worst-case conditions we take two measures: </a:t>
            </a:r>
          </a:p>
          <a:p>
            <a:r>
              <a:rPr lang="en-US" dirty="0"/>
              <a:t>[CLICK] First, we prevent external sources of interference such that the core loop of testing (or the code sequence that repeatedly activates rows) can run consistently as desired and without interruptions </a:t>
            </a:r>
          </a:p>
          <a:p>
            <a:r>
              <a:rPr lang="en-US" dirty="0"/>
              <a:t>[CLICK] During the core loop of testing, we disable </a:t>
            </a:r>
          </a:p>
          <a:p>
            <a:r>
              <a:rPr lang="en-US" dirty="0"/>
              <a:t>[CLICK] DRAM refresh so the victim rows are not refreshed during a </a:t>
            </a:r>
            <a:r>
              <a:rPr lang="en-US" dirty="0" err="1"/>
              <a:t>RowHammer</a:t>
            </a:r>
            <a:r>
              <a:rPr lang="en-US" dirty="0"/>
              <a:t> test, </a:t>
            </a:r>
          </a:p>
          <a:p>
            <a:r>
              <a:rPr lang="en-US" dirty="0"/>
              <a:t>[CLICK] DRAM calibration events to minimize variation in test timings</a:t>
            </a:r>
          </a:p>
          <a:p>
            <a:r>
              <a:rPr lang="en-US" dirty="0"/>
              <a:t>[CLICK] and </a:t>
            </a:r>
            <a:r>
              <a:rPr lang="en-US" dirty="0" err="1"/>
              <a:t>RowHammer</a:t>
            </a:r>
            <a:r>
              <a:rPr lang="en-US" dirty="0"/>
              <a:t> mitigation mechanisms to ensure that we can directly observe circuit-level bit flips such that we can make conclusions about DRAM vulnerability to </a:t>
            </a:r>
            <a:r>
              <a:rPr lang="en-US" dirty="0" err="1"/>
              <a:t>RowHammer</a:t>
            </a:r>
            <a:r>
              <a:rPr lang="en-US" dirty="0"/>
              <a:t> at the circuit technology level rather than the system level. </a:t>
            </a:r>
          </a:p>
          <a:p>
            <a:r>
              <a:rPr lang="en-US" dirty="0"/>
              <a:t>[CLICK] we also ensure that the core loop of our test runs for shorter than the refresh window to prevent retention failures from interfering with our results</a:t>
            </a:r>
          </a:p>
          <a:p>
            <a:r>
              <a:rPr lang="en-US" dirty="0"/>
              <a:t>[CLICK] Second, we try to issue the worst-case access sequence for inducing </a:t>
            </a:r>
            <a:r>
              <a:rPr lang="en-US" dirty="0" err="1"/>
              <a:t>RowHammer</a:t>
            </a:r>
            <a:r>
              <a:rPr lang="en-US" dirty="0"/>
              <a:t> bit flips</a:t>
            </a:r>
          </a:p>
          <a:p>
            <a:r>
              <a:rPr lang="en-US" dirty="0"/>
              <a:t>[CLICK] we construct the worst-case access sequence based on observations from prior work</a:t>
            </a:r>
          </a:p>
          <a:p>
            <a:r>
              <a:rPr lang="en-US" dirty="0"/>
              <a:t>[CLICK] Using these observations, we test each row’s worst-case vulnerability to </a:t>
            </a:r>
            <a:r>
              <a:rPr lang="en-US" dirty="0" err="1"/>
              <a:t>RowHammer</a:t>
            </a:r>
            <a:r>
              <a:rPr lang="en-US" dirty="0"/>
              <a:t> by repeatedly accessing the two directly physically-adjacent rows as fast as possible</a:t>
            </a:r>
          </a:p>
          <a:p>
            <a:r>
              <a:rPr lang="en-US" dirty="0"/>
              <a:t>[CLICK] We refer to our paper for more details on the worst-case access sequence </a:t>
            </a:r>
          </a:p>
          <a:p>
            <a:endParaRPr lang="en-US" dirty="0"/>
          </a:p>
          <a:p>
            <a:endParaRPr lang="en-US" dirty="0"/>
          </a:p>
          <a:p>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172739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describe our </a:t>
            </a:r>
            <a:r>
              <a:rPr lang="en-US" dirty="0" err="1"/>
              <a:t>RowHammer</a:t>
            </a:r>
            <a:r>
              <a:rPr lang="en-US" dirty="0"/>
              <a:t> characterization test using a DRAM diagram and a snippet of pseudocode.</a:t>
            </a:r>
          </a:p>
          <a:p>
            <a:r>
              <a:rPr lang="en-US" dirty="0"/>
              <a:t>To test each row in DRAM, we run the following sequence</a:t>
            </a:r>
          </a:p>
          <a:p>
            <a:r>
              <a:rPr lang="en-US" dirty="0"/>
              <a:t>[CLICK] first we set that row as the victim row in which we will induce </a:t>
            </a:r>
            <a:r>
              <a:rPr lang="en-US" dirty="0" err="1"/>
              <a:t>RowHammer</a:t>
            </a:r>
            <a:r>
              <a:rPr lang="en-US" dirty="0"/>
              <a:t> bit flips</a:t>
            </a:r>
          </a:p>
          <a:p>
            <a:r>
              <a:rPr lang="en-US" dirty="0"/>
              <a:t>[CLICK] we then select the two physically-adjacent rows as aggressor rows which we will repeatedly access </a:t>
            </a:r>
          </a:p>
          <a:p>
            <a:r>
              <a:rPr lang="en-US" dirty="0"/>
              <a:t>[CLICK] we then disable refresh to prevent interruptions in the core loop of our test from refresh operations</a:t>
            </a:r>
          </a:p>
          <a:p>
            <a:r>
              <a:rPr lang="en-US" dirty="0"/>
              <a:t>[CLICK] We then refresh the victim row so that we are inducing </a:t>
            </a:r>
            <a:r>
              <a:rPr lang="en-US" dirty="0" err="1"/>
              <a:t>RowHammer</a:t>
            </a:r>
            <a:r>
              <a:rPr lang="en-US" dirty="0"/>
              <a:t> bit flips on a fully charged row and minimizing interference from charge variation in the cells</a:t>
            </a:r>
          </a:p>
          <a:p>
            <a:r>
              <a:rPr lang="en-US" dirty="0"/>
              <a:t>[CLICK] </a:t>
            </a:r>
          </a:p>
          <a:p>
            <a:endParaRPr lang="en-US" dirty="0"/>
          </a:p>
          <a:p>
            <a:endParaRPr lang="en-US" dirty="0"/>
          </a:p>
          <a:p>
            <a:endParaRPr lang="en-US" dirty="0"/>
          </a:p>
          <a:p>
            <a:r>
              <a:rPr lang="en-US" dirty="0"/>
              <a:t>=======</a:t>
            </a:r>
          </a:p>
          <a:p>
            <a:r>
              <a:rPr lang="en-US" dirty="0"/>
              <a:t>HC defined more clearly somewhere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860071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[FORTH&amp;BACK] then induce </a:t>
            </a:r>
            <a:r>
              <a:rPr lang="en-US" dirty="0" err="1"/>
              <a:t>RowHammer</a:t>
            </a:r>
            <a:r>
              <a:rPr lang="en-US" dirty="0"/>
              <a:t> bit flips in our core test loop by alternating accesses to the aggressor rows </a:t>
            </a:r>
          </a:p>
          <a:p>
            <a:r>
              <a:rPr lang="en-US" dirty="0"/>
              <a:t>[CLICK]  note that 1 hammer, which we call HC, refers to two accesses. One to each of the aggressors</a:t>
            </a:r>
          </a:p>
          <a:p>
            <a:r>
              <a:rPr lang="en-US" dirty="0"/>
              <a:t>[CLICK] After hammering a prescribed number of times. We then enable DRAM refresh to prevent further retention failures</a:t>
            </a:r>
          </a:p>
          <a:p>
            <a:r>
              <a:rPr lang="en-US" dirty="0"/>
              <a:t>[CLICK] and record the resulting </a:t>
            </a:r>
            <a:r>
              <a:rPr lang="en-US" dirty="0" err="1"/>
              <a:t>RowHammer</a:t>
            </a:r>
            <a:r>
              <a:rPr lang="en-US" dirty="0"/>
              <a:t> bit flips for analysis</a:t>
            </a:r>
          </a:p>
          <a:p>
            <a:r>
              <a:rPr lang="en-US" dirty="0"/>
              <a:t>[CLICK] Finally, we restore the bit flips to their original values</a:t>
            </a:r>
          </a:p>
          <a:p>
            <a:r>
              <a:rPr lang="en-US" dirty="0"/>
              <a:t>[CLICK]</a:t>
            </a:r>
          </a:p>
          <a:p>
            <a:r>
              <a:rPr lang="en-US" dirty="0"/>
              <a:t>[CLICK] We repeat this sequence for all rows in the DRAM chip</a:t>
            </a:r>
          </a:p>
          <a:p>
            <a:r>
              <a:rPr lang="en-US" dirty="0"/>
              <a:t>[CLICK]</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721965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mbria" panose="02040503050406030204" pitchFamily="18" charset="0"/>
              </a:rPr>
              <a:t>The first question we want to answer is "Can we induce </a:t>
            </a:r>
            <a:r>
              <a:rPr lang="en-US" sz="1200" b="1" dirty="0" err="1">
                <a:latin typeface="Cambria" panose="02040503050406030204" pitchFamily="18" charset="0"/>
              </a:rPr>
              <a:t>RowHammer</a:t>
            </a:r>
            <a:r>
              <a:rPr lang="en-US" sz="1200" b="1" dirty="0">
                <a:latin typeface="Cambria" panose="02040503050406030204" pitchFamily="18" charset="0"/>
              </a:rPr>
              <a:t> bit flips in all of our DRAM chips?"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latin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mbria" panose="02040503050406030204" pitchFamily="18" charset="0"/>
              </a:rPr>
              <a:t>[CLICK] We find that we are able to induce </a:t>
            </a:r>
            <a:r>
              <a:rPr lang="en-US" sz="1200" b="1" dirty="0" err="1">
                <a:latin typeface="Cambria" panose="02040503050406030204" pitchFamily="18" charset="0"/>
              </a:rPr>
              <a:t>RowHammer</a:t>
            </a:r>
            <a:r>
              <a:rPr lang="en-US" sz="1200" b="1" dirty="0">
                <a:latin typeface="Cambria" panose="02040503050406030204" pitchFamily="18" charset="0"/>
              </a:rPr>
              <a:t> bit flips in all chips we test except many DDR3 DRAM chips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latin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mbria" panose="02040503050406030204" pitchFamily="18" charset="0"/>
              </a:rPr>
              <a:t>[CLICK] We find that of the total set of chips, 84% are vulnerable. The remaining 16% are of DDR3 DRAM types.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latin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mbria" panose="02040503050406030204" pitchFamily="18" charset="0"/>
              </a:rPr>
              <a:t>[CLICK] </a:t>
            </a:r>
            <a:r>
              <a:rPr lang="en-US" sz="1200" b="1" dirty="0" err="1">
                <a:latin typeface="Cambria" panose="02040503050406030204" pitchFamily="18" charset="0"/>
              </a:rPr>
              <a:t>Wtihin</a:t>
            </a:r>
            <a:r>
              <a:rPr lang="en-US" sz="1200" b="1" dirty="0">
                <a:latin typeface="Cambria" panose="02040503050406030204" pitchFamily="18" charset="0"/>
              </a:rPr>
              <a:t> DDR3-old chips, we find only 12% of chips to be vulnerable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mbria" panose="02040503050406030204" pitchFamily="18" charset="0"/>
              </a:rPr>
              <a:t>[CLICK] Within DDR3-new chips, we find 65% of chips to be vulnerable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latin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mbria" panose="02040503050406030204" pitchFamily="18" charset="0"/>
              </a:rPr>
              <a:t>[CLICK] we conclude that Newer DRAM chips are more vulnerable to </a:t>
            </a:r>
            <a:r>
              <a:rPr lang="en-US" sz="1200" b="1" dirty="0" err="1">
                <a:latin typeface="Cambria" panose="02040503050406030204" pitchFamily="18" charset="0"/>
              </a:rPr>
              <a:t>RowHammer</a:t>
            </a:r>
            <a:r>
              <a:rPr lang="en-US" sz="1200" b="1" dirty="0">
                <a:latin typeface="Cambria" panose="02040503050406030204" pitchFamily="18" charset="0"/>
              </a:rPr>
              <a:t> </a:t>
            </a:r>
            <a:r>
              <a:rPr lang="en-US" sz="1200" b="0" i="0" kern="1200" dirty="0">
                <a:solidFill>
                  <a:schemeClr val="tx1"/>
                </a:solidFill>
                <a:effectLst/>
                <a:latin typeface="+mn-lt"/>
                <a:ea typeface="+mn-ea"/>
                <a:cs typeface="+mn-cs"/>
              </a:rPr>
              <a:t>based on the increasing percentage from DDR3-old to DDR3-new, the fact that all other newer chips are vulnerable</a:t>
            </a:r>
            <a:r>
              <a:rPr lang="en-US" sz="1200" dirty="0">
                <a:latin typeface="Cambria" panose="02040503050406030204" pitchFamily="18" charset="0"/>
              </a:rPr>
              <a:t>, and also as we will show later.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latin typeface="Cambria" charset="0"/>
              <a:ea typeface="Cambria" charset="0"/>
              <a:cs typeface="Cambria"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mbria" charset="0"/>
                <a:ea typeface="Cambria" charset="0"/>
                <a:cs typeface="Cambria" charset="0"/>
              </a:rPr>
              <a:t>In the remaining characterization results, we </a:t>
            </a:r>
            <a:r>
              <a:rPr lang="en-US" sz="1200" b="1" dirty="0">
                <a:solidFill>
                  <a:schemeClr val="accent5">
                    <a:lumMod val="75000"/>
                  </a:schemeClr>
                </a:solidFill>
                <a:latin typeface="Cambria" charset="0"/>
                <a:ea typeface="Cambria" charset="0"/>
                <a:cs typeface="Cambria" charset="0"/>
              </a:rPr>
              <a:t>only</a:t>
            </a:r>
            <a:r>
              <a:rPr lang="en-US" sz="1200" b="1" dirty="0">
                <a:latin typeface="Cambria" charset="0"/>
                <a:ea typeface="Cambria" charset="0"/>
                <a:cs typeface="Cambria" charset="0"/>
              </a:rPr>
              <a:t> show results for chips that we can induce </a:t>
            </a:r>
            <a:r>
              <a:rPr lang="en-US" sz="1200" b="1" dirty="0">
                <a:solidFill>
                  <a:schemeClr val="accent5">
                    <a:lumMod val="75000"/>
                  </a:schemeClr>
                </a:solidFill>
                <a:latin typeface="Cambria" charset="0"/>
                <a:ea typeface="Cambria" charset="0"/>
                <a:cs typeface="Cambria" charset="0"/>
              </a:rPr>
              <a:t>enough</a:t>
            </a:r>
            <a:r>
              <a:rPr lang="en-US" sz="1200" b="1" dirty="0">
                <a:latin typeface="Cambria" charset="0"/>
                <a:ea typeface="Cambria" charset="0"/>
                <a:cs typeface="Cambria" charset="0"/>
              </a:rPr>
              <a:t> </a:t>
            </a:r>
            <a:r>
              <a:rPr lang="en-US" sz="1200" b="1" dirty="0" err="1">
                <a:latin typeface="Cambria" charset="0"/>
                <a:ea typeface="Cambria" charset="0"/>
                <a:cs typeface="Cambria" charset="0"/>
              </a:rPr>
              <a:t>RowHammer</a:t>
            </a:r>
            <a:r>
              <a:rPr lang="en-US" sz="1200" b="1" dirty="0">
                <a:latin typeface="Cambria" charset="0"/>
                <a:ea typeface="Cambria" charset="0"/>
                <a:cs typeface="Cambria" charset="0"/>
              </a:rPr>
              <a:t> bit flips 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Potentially describe the outlier </a:t>
            </a:r>
            <a:r>
              <a:rPr lang="en-US" dirty="0" err="1"/>
              <a:t>mfr</a:t>
            </a:r>
            <a:r>
              <a:rPr lang="en-US" dirty="0"/>
              <a:t> a.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3244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7.xml"/></Relationships>
</file>

<file path=ppt/slideLayouts/_rels/slideLayout50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8.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7.xml"/><Relationship Id="rId4" Type="http://schemas.openxmlformats.org/officeDocument/2006/relationships/image" Target="../media/image5.emf"/></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3.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4.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0.xml"/></Relationships>
</file>

<file path=ppt/slideLayouts/_rels/slideLayout63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61.xml"/></Relationships>
</file>

<file path=ppt/slideLayouts/_rels/slideLayout63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61.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4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62.xml"/></Relationships>
</file>

<file path=ppt/slideLayouts/_rels/slideLayout64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62.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3.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4.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6820733"/>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2077888"/>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2606719"/>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9601064"/>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7941158"/>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2369188"/>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461306"/>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63792512"/>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0236361"/>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6666256"/>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785251"/>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3190055"/>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6774506"/>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r>
              <a:rPr lang="en-US" altLang="en-US" dirty="0">
                <a:solidFill>
                  <a:srgbClr val="000000"/>
                </a:solidFill>
              </a:rPr>
              <a:t>CHIPPER: HPCA 2011</a:t>
            </a: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546172"/>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395310"/>
          </a:xfrm>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2110258"/>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4919528"/>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1959976"/>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0789655"/>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2437517"/>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7983940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737585"/>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838992"/>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9253517"/>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2485112"/>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5939329"/>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7987462"/>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67334739"/>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974618"/>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2148924"/>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6244487"/>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777686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594966"/>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9915277"/>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83009747"/>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938578"/>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996562"/>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9823875"/>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6627791"/>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4908108"/>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4252285"/>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481355"/>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2680472"/>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3963788"/>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15242114"/>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9464020"/>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6771237"/>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4381690"/>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5737539"/>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5964383"/>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7102026"/>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1157730"/>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8104299"/>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9900483"/>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0197620"/>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3385155"/>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2013795"/>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2506705"/>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6184746"/>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9774164"/>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9804165"/>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5264924"/>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4588555"/>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7595845"/>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486560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4914348"/>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9087117"/>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6221515"/>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3218779"/>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9316749"/>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9382393"/>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1510711"/>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736569"/>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4059779"/>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974614"/>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8307966"/>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0563103"/>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0766992"/>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769532"/>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8072713"/>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840216"/>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3551887"/>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12893416"/>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5623611"/>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1074657"/>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4777081"/>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287891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0163028"/>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0489629"/>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5560"/>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5459952"/>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123489"/>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8066245"/>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9883743"/>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224853"/>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2647908"/>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0390558"/>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403745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6337853"/>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p>
        </p:txBody>
      </p:sp>
      <p:sp>
        <p:nvSpPr>
          <p:cNvPr id="6" name="Rectangle 1030"/>
          <p:cNvSpPr>
            <a:spLocks noGrp="1" noChangeArrowheads="1"/>
          </p:cNvSpPr>
          <p:nvPr>
            <p:ph type="sldNum" sz="quarter" idx="11"/>
          </p:nvPr>
        </p:nvSpPr>
        <p:spPr/>
        <p:txBody>
          <a:bodyPr/>
          <a:lstStyle>
            <a:lvl1pPr>
              <a:defRPr/>
            </a:lvl1pPr>
          </a:lstStyle>
          <a:p>
            <a:pPr>
              <a:defRPr/>
            </a:pPr>
            <a:fld id="{02CDD642-5717-9C43-BCF7-E4F88A58C1C2}" type="slidenum">
              <a:rPr lang="en-US"/>
              <a:pPr>
                <a:defRPr/>
              </a:pPr>
              <a:t>‹#›</a:t>
            </a:fld>
            <a:endParaRPr lang="en-US"/>
          </a:p>
        </p:txBody>
      </p:sp>
    </p:spTree>
    <p:extLst>
      <p:ext uri="{BB962C8B-B14F-4D97-AF65-F5344CB8AC3E}">
        <p14:creationId xmlns:p14="http://schemas.microsoft.com/office/powerpoint/2010/main" val="1254422593"/>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FD84AC23-9DE4-C746-BC02-D3085298AE85}" type="slidenum">
              <a:rPr lang="en-US"/>
              <a:pPr>
                <a:defRPr/>
              </a:pPr>
              <a:t>‹#›</a:t>
            </a:fld>
            <a:endParaRPr lang="en-US"/>
          </a:p>
        </p:txBody>
      </p:sp>
    </p:spTree>
    <p:extLst>
      <p:ext uri="{BB962C8B-B14F-4D97-AF65-F5344CB8AC3E}">
        <p14:creationId xmlns:p14="http://schemas.microsoft.com/office/powerpoint/2010/main" val="3369825448"/>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39065027-C458-0F45-A175-76C38D629A02}" type="slidenum">
              <a:rPr lang="en-US"/>
              <a:pPr>
                <a:defRPr/>
              </a:pPr>
              <a:t>‹#›</a:t>
            </a:fld>
            <a:endParaRPr lang="en-US"/>
          </a:p>
        </p:txBody>
      </p:sp>
    </p:spTree>
    <p:extLst>
      <p:ext uri="{BB962C8B-B14F-4D97-AF65-F5344CB8AC3E}">
        <p14:creationId xmlns:p14="http://schemas.microsoft.com/office/powerpoint/2010/main" val="4240962719"/>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0B3F2552-3716-B24B-9F3D-FF7B024E8C3A}" type="slidenum">
              <a:rPr lang="en-US"/>
              <a:pPr>
                <a:defRPr/>
              </a:pPr>
              <a:t>‹#›</a:t>
            </a:fld>
            <a:endParaRPr lang="en-US"/>
          </a:p>
        </p:txBody>
      </p:sp>
    </p:spTree>
    <p:extLst>
      <p:ext uri="{BB962C8B-B14F-4D97-AF65-F5344CB8AC3E}">
        <p14:creationId xmlns:p14="http://schemas.microsoft.com/office/powerpoint/2010/main" val="3349633555"/>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p>
        </p:txBody>
      </p:sp>
      <p:sp>
        <p:nvSpPr>
          <p:cNvPr id="8" name="Rectangle 1030"/>
          <p:cNvSpPr>
            <a:spLocks noGrp="1" noChangeArrowheads="1"/>
          </p:cNvSpPr>
          <p:nvPr>
            <p:ph type="sldNum" sz="quarter" idx="11"/>
          </p:nvPr>
        </p:nvSpPr>
        <p:spPr>
          <a:ln/>
        </p:spPr>
        <p:txBody>
          <a:bodyPr/>
          <a:lstStyle>
            <a:lvl1pPr>
              <a:defRPr/>
            </a:lvl1pPr>
          </a:lstStyle>
          <a:p>
            <a:pPr>
              <a:defRPr/>
            </a:pPr>
            <a:fld id="{C07D5230-971F-2E41-8CFA-14A60A5B226D}" type="slidenum">
              <a:rPr lang="en-US"/>
              <a:pPr>
                <a:defRPr/>
              </a:pPr>
              <a:t>‹#›</a:t>
            </a:fld>
            <a:endParaRPr lang="en-US"/>
          </a:p>
        </p:txBody>
      </p:sp>
    </p:spTree>
    <p:extLst>
      <p:ext uri="{BB962C8B-B14F-4D97-AF65-F5344CB8AC3E}">
        <p14:creationId xmlns:p14="http://schemas.microsoft.com/office/powerpoint/2010/main" val="686320648"/>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1"/>
          </p:nvPr>
        </p:nvSpPr>
        <p:spPr>
          <a:ln/>
        </p:spPr>
        <p:txBody>
          <a:bodyPr/>
          <a:lstStyle>
            <a:lvl1pPr>
              <a:defRPr/>
            </a:lvl1pPr>
          </a:lstStyle>
          <a:p>
            <a:pPr>
              <a:defRPr/>
            </a:pPr>
            <a:fld id="{380DEAA0-2A78-7C4C-AC1D-0745BDD65952}" type="slidenum">
              <a:rPr lang="en-US"/>
              <a:pPr>
                <a:defRPr/>
              </a:pPr>
              <a:t>‹#›</a:t>
            </a:fld>
            <a:endParaRPr lang="en-US"/>
          </a:p>
        </p:txBody>
      </p:sp>
    </p:spTree>
    <p:extLst>
      <p:ext uri="{BB962C8B-B14F-4D97-AF65-F5344CB8AC3E}">
        <p14:creationId xmlns:p14="http://schemas.microsoft.com/office/powerpoint/2010/main" val="1329154556"/>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p>
        </p:txBody>
      </p:sp>
      <p:sp>
        <p:nvSpPr>
          <p:cNvPr id="3" name="Rectangle 1030"/>
          <p:cNvSpPr>
            <a:spLocks noGrp="1" noChangeArrowheads="1"/>
          </p:cNvSpPr>
          <p:nvPr>
            <p:ph type="sldNum" sz="quarter" idx="11"/>
          </p:nvPr>
        </p:nvSpPr>
        <p:spPr>
          <a:ln/>
        </p:spPr>
        <p:txBody>
          <a:bodyPr/>
          <a:lstStyle>
            <a:lvl1pPr>
              <a:defRPr/>
            </a:lvl1pPr>
          </a:lstStyle>
          <a:p>
            <a:pPr>
              <a:defRPr/>
            </a:pPr>
            <a:fld id="{A4DA15DC-7DB6-2E4F-8E40-D436CE9278D6}" type="slidenum">
              <a:rPr lang="en-US"/>
              <a:pPr>
                <a:defRPr/>
              </a:pPr>
              <a:t>‹#›</a:t>
            </a:fld>
            <a:endParaRPr lang="en-US"/>
          </a:p>
        </p:txBody>
      </p:sp>
    </p:spTree>
    <p:extLst>
      <p:ext uri="{BB962C8B-B14F-4D97-AF65-F5344CB8AC3E}">
        <p14:creationId xmlns:p14="http://schemas.microsoft.com/office/powerpoint/2010/main" val="1328609927"/>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B69972F1-201A-1341-A138-68D5169749F5}" type="slidenum">
              <a:rPr lang="en-US"/>
              <a:pPr>
                <a:defRPr/>
              </a:pPr>
              <a:t>‹#›</a:t>
            </a:fld>
            <a:endParaRPr lang="en-US"/>
          </a:p>
        </p:txBody>
      </p:sp>
    </p:spTree>
    <p:extLst>
      <p:ext uri="{BB962C8B-B14F-4D97-AF65-F5344CB8AC3E}">
        <p14:creationId xmlns:p14="http://schemas.microsoft.com/office/powerpoint/2010/main" val="3583802723"/>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4E7A4686-03CC-5744-B2F1-C7CFBAB9DD97}" type="slidenum">
              <a:rPr lang="en-US"/>
              <a:pPr>
                <a:defRPr/>
              </a:pPr>
              <a:t>‹#›</a:t>
            </a:fld>
            <a:endParaRPr lang="en-US"/>
          </a:p>
        </p:txBody>
      </p:sp>
    </p:spTree>
    <p:extLst>
      <p:ext uri="{BB962C8B-B14F-4D97-AF65-F5344CB8AC3E}">
        <p14:creationId xmlns:p14="http://schemas.microsoft.com/office/powerpoint/2010/main" val="511547140"/>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D4A60323-C27F-274D-98DD-E8A584096F1A}" type="slidenum">
              <a:rPr lang="en-US"/>
              <a:pPr>
                <a:defRPr/>
              </a:pPr>
              <a:t>‹#›</a:t>
            </a:fld>
            <a:endParaRPr lang="en-US"/>
          </a:p>
        </p:txBody>
      </p:sp>
    </p:spTree>
    <p:extLst>
      <p:ext uri="{BB962C8B-B14F-4D97-AF65-F5344CB8AC3E}">
        <p14:creationId xmlns:p14="http://schemas.microsoft.com/office/powerpoint/2010/main" val="284224628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1889560"/>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0198D1A2-8B05-D448-BEED-1DCCC56698B6}" type="slidenum">
              <a:rPr lang="en-US"/>
              <a:pPr>
                <a:defRPr/>
              </a:pPr>
              <a:t>‹#›</a:t>
            </a:fld>
            <a:endParaRPr lang="en-US"/>
          </a:p>
        </p:txBody>
      </p:sp>
    </p:spTree>
    <p:extLst>
      <p:ext uri="{BB962C8B-B14F-4D97-AF65-F5344CB8AC3E}">
        <p14:creationId xmlns:p14="http://schemas.microsoft.com/office/powerpoint/2010/main" val="276210459"/>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70B2FA06-CF86-2545-AF2A-570D639DE5A2}" type="slidenum">
              <a:rPr lang="en-US"/>
              <a:pPr>
                <a:defRPr/>
              </a:pPr>
              <a:t>‹#›</a:t>
            </a:fld>
            <a:endParaRPr lang="en-US"/>
          </a:p>
        </p:txBody>
      </p:sp>
    </p:spTree>
    <p:extLst>
      <p:ext uri="{BB962C8B-B14F-4D97-AF65-F5344CB8AC3E}">
        <p14:creationId xmlns:p14="http://schemas.microsoft.com/office/powerpoint/2010/main" val="2828830028"/>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0461737"/>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sz="28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3977340"/>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8964163"/>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4227174"/>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3425256"/>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0028508"/>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1796304"/>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9483577"/>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7858197"/>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01788"/>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9848879"/>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6933164"/>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4599387"/>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560067"/>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234862"/>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3120778"/>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7624576"/>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8977436"/>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9739623"/>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2321076"/>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0802086"/>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7001118"/>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3235911"/>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948123"/>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9193878"/>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31185237"/>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3883693"/>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9650700"/>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0384331"/>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33802"/>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5399281"/>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9577748"/>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759025"/>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220365"/>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7159023"/>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9583518"/>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4/29/22</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956466987"/>
      </p:ext>
    </p:extLst>
  </p:cSld>
  <p:clrMapOvr>
    <a:overrideClrMapping bg1="lt1" tx1="dk1" bg2="lt2" tx2="dk2" accent1="accent1" accent2="accent2" accent3="accent3" accent4="accent4" accent5="accent5" accent6="accent6" hlink="hlink" folHlink="folHlink"/>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4/29/22</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041047578"/>
      </p:ext>
    </p:extLst>
  </p:cSld>
  <p:clrMapOvr>
    <a:overrideClrMapping bg1="lt1" tx1="dk1" bg2="lt2" tx2="dk2" accent1="accent1" accent2="accent2" accent3="accent3" accent4="accent4" accent5="accent5" accent6="accent6" hlink="hlink" folHlink="folHlink"/>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4/29/22</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77459128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4/29/22</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49753903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4/29/22</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3445957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49994594"/>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4/29/22</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3077432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4/29/22</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68654668"/>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4/29/22</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955635"/>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4/29/22</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2829144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4/29/22</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2058623853"/>
      </p:ext>
    </p:extLst>
  </p:cSld>
  <p:clrMapOvr>
    <a:overrideClrMapping bg1="dk1" tx1="lt1" bg2="dk2" tx2="lt2" accent1="accent1" accent2="accent2" accent3="accent3" accent4="accent4" accent5="accent5" accent6="accent6" hlink="hlink" folHlink="folHlink"/>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4/29/22</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262987500"/>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4/29/22</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8876931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1175784"/>
      </p:ext>
    </p:extLst>
  </p:cSld>
  <p:clrMapOvr>
    <a:masterClrMapping/>
  </p:clrMapOvr>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7124249"/>
      </p:ext>
    </p:extLst>
  </p:cSld>
  <p:clrMapOvr>
    <a:masterClrMapping/>
  </p:clrMapOvr>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7265628"/>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493300"/>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76231"/>
      </p:ext>
    </p:extLst>
  </p:cSld>
  <p:clrMapOvr>
    <a:masterClrMapping/>
  </p:clrMapOvr>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1575383"/>
      </p:ext>
    </p:extLst>
  </p:cSld>
  <p:clrMapOvr>
    <a:masterClrMapping/>
  </p:clrMapOvr>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5011113"/>
      </p:ext>
    </p:extLst>
  </p:cSld>
  <p:clrMapOvr>
    <a:masterClrMapping/>
  </p:clrMapOvr>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1265468"/>
      </p:ext>
    </p:extLst>
  </p:cSld>
  <p:clrMapOvr>
    <a:masterClrMapping/>
  </p:clrMapOvr>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4952016"/>
      </p:ext>
    </p:extLst>
  </p:cSld>
  <p:clrMapOvr>
    <a:masterClrMapping/>
  </p:clrMapOvr>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4853053"/>
      </p:ext>
    </p:extLst>
  </p:cSld>
  <p:clrMapOvr>
    <a:masterClrMapping/>
  </p:clrMapOvr>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292141"/>
      </p:ext>
    </p:extLst>
  </p:cSld>
  <p:clrMapOvr>
    <a:masterClrMapping/>
  </p:clrMapOvr>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273888"/>
      </p:ext>
    </p:extLst>
  </p:cSld>
  <p:clrMapOvr>
    <a:masterClrMapping/>
  </p:clrMapOvr>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9410633"/>
      </p:ext>
    </p:extLst>
  </p:cSld>
  <p:clrMapOvr>
    <a:masterClrMapping/>
  </p:clrMapOvr>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1844824"/>
            <a:ext cx="7772400" cy="1470025"/>
          </a:xfrm>
        </p:spPr>
        <p:txBody>
          <a:bodyPr anchor="ctr"/>
          <a:lstStyle/>
          <a:p>
            <a:r>
              <a:rPr lang="ko-KR" altLang="en-US" dirty="0"/>
              <a:t>마스터 제목 스타일 편집</a:t>
            </a:r>
          </a:p>
        </p:txBody>
      </p:sp>
      <p:sp>
        <p:nvSpPr>
          <p:cNvPr id="3" name="부제목 2"/>
          <p:cNvSpPr>
            <a:spLocks noGrp="1"/>
          </p:cNvSpPr>
          <p:nvPr>
            <p:ph type="subTitle" idx="1"/>
          </p:nvPr>
        </p:nvSpPr>
        <p:spPr>
          <a:xfrm>
            <a:off x="1371600" y="4149080"/>
            <a:ext cx="6400800" cy="1656184"/>
          </a:xfrm>
        </p:spPr>
        <p:txBody>
          <a:bodyPr/>
          <a:lstStyle>
            <a:lvl1pPr marL="0" indent="0" algn="ctr">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a:t>마스터 부제목 스타일 편집</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2022. 4. 29.</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2694508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053959205"/>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dirty="0"/>
              <a:t>마스터 제목 스타일 편집</a:t>
            </a:r>
          </a:p>
        </p:txBody>
      </p:sp>
      <p:sp>
        <p:nvSpPr>
          <p:cNvPr id="3" name="내용 개체 틀 2"/>
          <p:cNvSpPr>
            <a:spLocks noGrp="1"/>
          </p:cNvSpPr>
          <p:nvPr>
            <p:ph idx="1"/>
          </p:nvPr>
        </p:nvSpPr>
        <p:spPr>
          <a:xfrm>
            <a:off x="457200" y="1340768"/>
            <a:ext cx="8229600" cy="4968552"/>
          </a:xfrm>
        </p:spPr>
        <p:txBody>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2022. 4. 29.</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39307237"/>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a:t>마스터 제목 스타일 편집</a:t>
            </a:r>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a:t>마스터 텍스트 스타일을 편집합니다</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2022. 4. 29.</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118285041"/>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내용 개체 틀 2"/>
          <p:cNvSpPr>
            <a:spLocks noGrp="1"/>
          </p:cNvSpPr>
          <p:nvPr>
            <p:ph sz="half" idx="1"/>
          </p:nvPr>
        </p:nvSpPr>
        <p:spPr>
          <a:xfrm>
            <a:off x="457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4648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날짜 개체 틀 4"/>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2022. 4. 29.</a:t>
            </a:fld>
            <a:endParaRPr lang="ko-KR" altLang="en-US">
              <a:solidFill>
                <a:prstClr val="black">
                  <a:tint val="75000"/>
                </a:prstClr>
              </a:solidFill>
              <a:latin typeface="Calibri"/>
              <a:ea typeface="나눔고딕"/>
            </a:endParaRPr>
          </a:p>
        </p:txBody>
      </p:sp>
      <p:sp>
        <p:nvSpPr>
          <p:cNvPr id="6" name="바닥글 개체 틀 5"/>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7" name="슬라이드 번호 개체 틀 6"/>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0" name="직선 연결선 9"/>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91429036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lvl1pPr>
              <a:defRPr/>
            </a:lvl1pPr>
          </a:lstStyle>
          <a:p>
            <a:r>
              <a:rPr lang="ko-KR" altLang="en-US"/>
              <a:t>마스터 제목 스타일 편집</a:t>
            </a:r>
          </a:p>
        </p:txBody>
      </p:sp>
      <p:sp>
        <p:nvSpPr>
          <p:cNvPr id="3" name="텍스트 개체 틀 2"/>
          <p:cNvSpPr>
            <a:spLocks noGrp="1"/>
          </p:cNvSpPr>
          <p:nvPr>
            <p:ph type="body" idx="1"/>
          </p:nvPr>
        </p:nvSpPr>
        <p:spPr>
          <a:xfrm>
            <a:off x="457200" y="1340768"/>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dirty="0"/>
              <a:t>마스터 텍스트 스타일을 편집합니다</a:t>
            </a:r>
          </a:p>
        </p:txBody>
      </p:sp>
      <p:sp>
        <p:nvSpPr>
          <p:cNvPr id="4" name="내용 개체 틀 3"/>
          <p:cNvSpPr>
            <a:spLocks noGrp="1"/>
          </p:cNvSpPr>
          <p:nvPr>
            <p:ph sz="half" idx="2"/>
          </p:nvPr>
        </p:nvSpPr>
        <p:spPr>
          <a:xfrm>
            <a:off x="457200" y="1988840"/>
            <a:ext cx="4040188"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4645025" y="1340768"/>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6" name="내용 개체 틀 5"/>
          <p:cNvSpPr>
            <a:spLocks noGrp="1"/>
          </p:cNvSpPr>
          <p:nvPr>
            <p:ph sz="quarter" idx="4"/>
          </p:nvPr>
        </p:nvSpPr>
        <p:spPr>
          <a:xfrm>
            <a:off x="4645025" y="1988840"/>
            <a:ext cx="4041775"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날짜 개체 틀 6"/>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2022. 4. 29.</a:t>
            </a:fld>
            <a:endParaRPr lang="ko-KR" altLang="en-US">
              <a:solidFill>
                <a:prstClr val="black">
                  <a:tint val="75000"/>
                </a:prstClr>
              </a:solidFill>
              <a:latin typeface="Calibri"/>
              <a:ea typeface="나눔고딕"/>
            </a:endParaRPr>
          </a:p>
        </p:txBody>
      </p:sp>
      <p:sp>
        <p:nvSpPr>
          <p:cNvPr id="8" name="바닥글 개체 틀 7"/>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9" name="슬라이드 번호 개체 틀 8"/>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2" name="직선 연결선 11"/>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28857536"/>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날짜 개체 틀 2"/>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2022. 4. 29.</a:t>
            </a:fld>
            <a:endParaRPr lang="ko-KR" altLang="en-US">
              <a:solidFill>
                <a:prstClr val="black">
                  <a:tint val="75000"/>
                </a:prstClr>
              </a:solidFill>
              <a:latin typeface="Calibri"/>
              <a:ea typeface="나눔고딕"/>
            </a:endParaRPr>
          </a:p>
        </p:txBody>
      </p:sp>
      <p:sp>
        <p:nvSpPr>
          <p:cNvPr id="4" name="바닥글 개체 틀 3"/>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5" name="슬라이드 번호 개체 틀 4"/>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43871302"/>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2022. 4. 29.</a:t>
            </a:fld>
            <a:endParaRPr lang="ko-KR" altLang="en-US">
              <a:solidFill>
                <a:prstClr val="black">
                  <a:tint val="75000"/>
                </a:prstClr>
              </a:solidFill>
              <a:latin typeface="Calibri"/>
              <a:ea typeface="나눔고딕"/>
            </a:endParaRPr>
          </a:p>
        </p:txBody>
      </p:sp>
      <p:sp>
        <p:nvSpPr>
          <p:cNvPr id="3" name="바닥글 개체 틀 2"/>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4" name="슬라이드 번호 개체 틀 3"/>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3560198658"/>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9479520"/>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0556325"/>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0379847"/>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9572035"/>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pic>
        <p:nvPicPr>
          <p:cNvPr id="9" name="Picture 8"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31580221"/>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8566681"/>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8079462"/>
      </p:ext>
    </p:extLst>
  </p:cSld>
  <p:clrMapOvr>
    <a:masterClrMapping/>
  </p:clrMapOvr>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5569968"/>
      </p:ext>
    </p:extLst>
  </p:cSld>
  <p:clrMapOvr>
    <a:masterClrMapping/>
  </p:clrMapOvr>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9015984"/>
      </p:ext>
    </p:extLst>
  </p:cSld>
  <p:clrMapOvr>
    <a:masterClrMapping/>
  </p:clrMapOvr>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7952"/>
      </p:ext>
    </p:extLst>
  </p:cSld>
  <p:clrMapOvr>
    <a:masterClrMapping/>
  </p:clrMapOvr>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5945983"/>
      </p:ext>
    </p:extLst>
  </p:cSld>
  <p:clrMapOvr>
    <a:masterClrMapping/>
  </p:clrMapOvr>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2225097"/>
      </p:ext>
    </p:extLst>
  </p:cSld>
  <p:clrMapOvr>
    <a:masterClrMapping/>
  </p:clrMapOvr>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869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7515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12952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pic>
        <p:nvPicPr>
          <p:cNvPr id="5" name="Picture 4"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66332104"/>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52414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1336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326171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55898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85745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015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8012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511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0E240D94-E5C6-2B45-92EB-F7FCCB9B6116}" type="slidenum">
              <a:rPr lang="en-US" altLang="en-US"/>
              <a:pPr>
                <a:defRPr/>
              </a:pPr>
              <a:t>‹#›</a:t>
            </a:fld>
            <a:endParaRPr lang="en-US" altLang="en-US"/>
          </a:p>
        </p:txBody>
      </p:sp>
    </p:spTree>
    <p:extLst>
      <p:ext uri="{BB962C8B-B14F-4D97-AF65-F5344CB8AC3E}">
        <p14:creationId xmlns:p14="http://schemas.microsoft.com/office/powerpoint/2010/main" val="1439261544"/>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7B2952-2F74-D544-92BC-FBFBE9A340CC}" type="slidenum">
              <a:rPr lang="en-US" altLang="en-US"/>
              <a:pPr>
                <a:defRPr/>
              </a:pPr>
              <a:t>‹#›</a:t>
            </a:fld>
            <a:endParaRPr lang="en-US" altLang="en-US"/>
          </a:p>
        </p:txBody>
      </p:sp>
    </p:spTree>
    <p:extLst>
      <p:ext uri="{BB962C8B-B14F-4D97-AF65-F5344CB8AC3E}">
        <p14:creationId xmlns:p14="http://schemas.microsoft.com/office/powerpoint/2010/main" val="1244734131"/>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pic>
        <p:nvPicPr>
          <p:cNvPr id="4" name="Picture 3"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36326866"/>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F9F7682-838C-D145-8DB5-B49C18A130F8}" type="slidenum">
              <a:rPr lang="en-US" altLang="en-US"/>
              <a:pPr>
                <a:defRPr/>
              </a:pPr>
              <a:t>‹#›</a:t>
            </a:fld>
            <a:endParaRPr lang="en-US" altLang="en-US"/>
          </a:p>
        </p:txBody>
      </p:sp>
    </p:spTree>
    <p:extLst>
      <p:ext uri="{BB962C8B-B14F-4D97-AF65-F5344CB8AC3E}">
        <p14:creationId xmlns:p14="http://schemas.microsoft.com/office/powerpoint/2010/main" val="3758153688"/>
      </p:ext>
    </p:extLst>
  </p:cSld>
  <p:clrMapOvr>
    <a:masterClrMapping/>
  </p:clrMapOvr>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E01938C-1825-4C47-ADAA-667501E8BB2D}" type="slidenum">
              <a:rPr lang="en-US" altLang="en-US"/>
              <a:pPr>
                <a:defRPr/>
              </a:pPr>
              <a:t>‹#›</a:t>
            </a:fld>
            <a:endParaRPr lang="en-US" altLang="en-US"/>
          </a:p>
        </p:txBody>
      </p:sp>
    </p:spTree>
    <p:extLst>
      <p:ext uri="{BB962C8B-B14F-4D97-AF65-F5344CB8AC3E}">
        <p14:creationId xmlns:p14="http://schemas.microsoft.com/office/powerpoint/2010/main" val="3906725712"/>
      </p:ext>
    </p:extLst>
  </p:cSld>
  <p:clrMapOvr>
    <a:masterClrMapping/>
  </p:clrMapOvr>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2E44CBD-17AA-1C44-8BA0-F0313DF1E03A}" type="slidenum">
              <a:rPr lang="en-US" altLang="en-US"/>
              <a:pPr>
                <a:defRPr/>
              </a:pPr>
              <a:t>‹#›</a:t>
            </a:fld>
            <a:endParaRPr lang="en-US" altLang="en-US"/>
          </a:p>
        </p:txBody>
      </p:sp>
    </p:spTree>
    <p:extLst>
      <p:ext uri="{BB962C8B-B14F-4D97-AF65-F5344CB8AC3E}">
        <p14:creationId xmlns:p14="http://schemas.microsoft.com/office/powerpoint/2010/main" val="4069638184"/>
      </p:ext>
    </p:extLst>
  </p:cSld>
  <p:clrMapOvr>
    <a:masterClrMapping/>
  </p:clrMapOvr>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14E6E70-902E-8E4C-B56A-EB171DB5C34A}" type="slidenum">
              <a:rPr lang="en-US" altLang="en-US"/>
              <a:pPr>
                <a:defRPr/>
              </a:pPr>
              <a:t>‹#›</a:t>
            </a:fld>
            <a:endParaRPr lang="en-US" altLang="en-US"/>
          </a:p>
        </p:txBody>
      </p:sp>
    </p:spTree>
    <p:extLst>
      <p:ext uri="{BB962C8B-B14F-4D97-AF65-F5344CB8AC3E}">
        <p14:creationId xmlns:p14="http://schemas.microsoft.com/office/powerpoint/2010/main" val="4280595539"/>
      </p:ext>
    </p:extLst>
  </p:cSld>
  <p:clrMapOvr>
    <a:masterClrMapping/>
  </p:clrMapOvr>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1920B83-E5C7-4748-945F-F9585594732C}" type="slidenum">
              <a:rPr lang="en-US" altLang="en-US"/>
              <a:pPr>
                <a:defRPr/>
              </a:pPr>
              <a:t>‹#›</a:t>
            </a:fld>
            <a:endParaRPr lang="en-US" altLang="en-US"/>
          </a:p>
        </p:txBody>
      </p:sp>
    </p:spTree>
    <p:extLst>
      <p:ext uri="{BB962C8B-B14F-4D97-AF65-F5344CB8AC3E}">
        <p14:creationId xmlns:p14="http://schemas.microsoft.com/office/powerpoint/2010/main" val="2174433047"/>
      </p:ext>
    </p:extLst>
  </p:cSld>
  <p:clrMapOvr>
    <a:masterClrMapping/>
  </p:clrMapOvr>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84C42A7-D582-E24E-B2AD-361121256527}" type="slidenum">
              <a:rPr lang="en-US" altLang="en-US"/>
              <a:pPr>
                <a:defRPr/>
              </a:pPr>
              <a:t>‹#›</a:t>
            </a:fld>
            <a:endParaRPr lang="en-US" altLang="en-US"/>
          </a:p>
        </p:txBody>
      </p:sp>
    </p:spTree>
    <p:extLst>
      <p:ext uri="{BB962C8B-B14F-4D97-AF65-F5344CB8AC3E}">
        <p14:creationId xmlns:p14="http://schemas.microsoft.com/office/powerpoint/2010/main" val="895594660"/>
      </p:ext>
    </p:extLst>
  </p:cSld>
  <p:clrMapOvr>
    <a:masterClrMapping/>
  </p:clrMapOvr>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45B44AF-607F-D14C-BF32-685CA37DFF41}" type="slidenum">
              <a:rPr lang="en-US" altLang="en-US"/>
              <a:pPr>
                <a:defRPr/>
              </a:pPr>
              <a:t>‹#›</a:t>
            </a:fld>
            <a:endParaRPr lang="en-US" altLang="en-US"/>
          </a:p>
        </p:txBody>
      </p:sp>
    </p:spTree>
    <p:extLst>
      <p:ext uri="{BB962C8B-B14F-4D97-AF65-F5344CB8AC3E}">
        <p14:creationId xmlns:p14="http://schemas.microsoft.com/office/powerpoint/2010/main" val="3598801899"/>
      </p:ext>
    </p:extLst>
  </p:cSld>
  <p:clrMapOvr>
    <a:masterClrMapping/>
  </p:clrMapOvr>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DCDFAA6-D8FF-694C-834A-ACCCD8522248}" type="slidenum">
              <a:rPr lang="en-US" altLang="en-US"/>
              <a:pPr>
                <a:defRPr/>
              </a:pPr>
              <a:t>‹#›</a:t>
            </a:fld>
            <a:endParaRPr lang="en-US" altLang="en-US"/>
          </a:p>
        </p:txBody>
      </p:sp>
    </p:spTree>
    <p:extLst>
      <p:ext uri="{BB962C8B-B14F-4D97-AF65-F5344CB8AC3E}">
        <p14:creationId xmlns:p14="http://schemas.microsoft.com/office/powerpoint/2010/main" val="1823007646"/>
      </p:ext>
    </p:extLst>
  </p:cSld>
  <p:clrMapOvr>
    <a:masterClrMapping/>
  </p:clrMapOvr>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923AAA-1C55-7E45-B953-D9BFED328DD6}" type="slidenum">
              <a:rPr lang="en-US" altLang="en-US"/>
              <a:pPr>
                <a:defRPr/>
              </a:pPr>
              <a:t>‹#›</a:t>
            </a:fld>
            <a:endParaRPr lang="en-US" altLang="en-US"/>
          </a:p>
        </p:txBody>
      </p:sp>
    </p:spTree>
    <p:extLst>
      <p:ext uri="{BB962C8B-B14F-4D97-AF65-F5344CB8AC3E}">
        <p14:creationId xmlns:p14="http://schemas.microsoft.com/office/powerpoint/2010/main" val="2692791579"/>
      </p:ext>
    </p:extLst>
  </p:cSld>
  <p:clrMapOvr>
    <a:masterClrMapping/>
  </p:clrMapOvr>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4/29/22</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6940971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19171892"/>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4/29/22</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50198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4/29/22</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485014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4/29/22</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104253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4/29/22</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2803178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4/29/22</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97954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4/29/22</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0494547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4/29/22</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249070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4/29/22</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6683859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8.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4/29/22</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35443808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4/29/22</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536627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2755826"/>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4/29/22</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86644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C668BF9C-93BB-B548-912F-BE2A1331A62B}" type="slidenum">
              <a:rPr lang="en-US" altLang="en-US"/>
              <a:pPr>
                <a:defRPr/>
              </a:pPr>
              <a:t>‹#›</a:t>
            </a:fld>
            <a:endParaRPr lang="en-US" altLang="en-US"/>
          </a:p>
        </p:txBody>
      </p:sp>
    </p:spTree>
    <p:extLst>
      <p:ext uri="{BB962C8B-B14F-4D97-AF65-F5344CB8AC3E}">
        <p14:creationId xmlns:p14="http://schemas.microsoft.com/office/powerpoint/2010/main" val="31592919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60F4C6C-A4AD-634C-B2AA-5823E85646AB}" type="slidenum">
              <a:rPr lang="en-US" altLang="en-US"/>
              <a:pPr>
                <a:defRPr/>
              </a:pPr>
              <a:t>‹#›</a:t>
            </a:fld>
            <a:endParaRPr lang="en-US" altLang="en-US"/>
          </a:p>
        </p:txBody>
      </p:sp>
    </p:spTree>
    <p:extLst>
      <p:ext uri="{BB962C8B-B14F-4D97-AF65-F5344CB8AC3E}">
        <p14:creationId xmlns:p14="http://schemas.microsoft.com/office/powerpoint/2010/main" val="2064879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E9D27D4-CF21-B743-868C-38D13B2F42B4}" type="slidenum">
              <a:rPr lang="en-US" altLang="en-US"/>
              <a:pPr>
                <a:defRPr/>
              </a:pPr>
              <a:t>‹#›</a:t>
            </a:fld>
            <a:endParaRPr lang="en-US" altLang="en-US"/>
          </a:p>
        </p:txBody>
      </p:sp>
    </p:spTree>
    <p:extLst>
      <p:ext uri="{BB962C8B-B14F-4D97-AF65-F5344CB8AC3E}">
        <p14:creationId xmlns:p14="http://schemas.microsoft.com/office/powerpoint/2010/main" val="2367538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8F35F6C-2FE9-E643-BA9E-744EBFA979FE}" type="slidenum">
              <a:rPr lang="en-US" altLang="en-US"/>
              <a:pPr>
                <a:defRPr/>
              </a:pPr>
              <a:t>‹#›</a:t>
            </a:fld>
            <a:endParaRPr lang="en-US" altLang="en-US"/>
          </a:p>
        </p:txBody>
      </p:sp>
    </p:spTree>
    <p:extLst>
      <p:ext uri="{BB962C8B-B14F-4D97-AF65-F5344CB8AC3E}">
        <p14:creationId xmlns:p14="http://schemas.microsoft.com/office/powerpoint/2010/main" val="33246108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36820D8-511C-334B-9255-32401B223793}" type="slidenum">
              <a:rPr lang="en-US" altLang="en-US"/>
              <a:pPr>
                <a:defRPr/>
              </a:pPr>
              <a:t>‹#›</a:t>
            </a:fld>
            <a:endParaRPr lang="en-US" altLang="en-US"/>
          </a:p>
        </p:txBody>
      </p:sp>
    </p:spTree>
    <p:extLst>
      <p:ext uri="{BB962C8B-B14F-4D97-AF65-F5344CB8AC3E}">
        <p14:creationId xmlns:p14="http://schemas.microsoft.com/office/powerpoint/2010/main" val="18274512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42E3693-D302-D64D-8335-04DBBDCAC3E8}" type="slidenum">
              <a:rPr lang="en-US" altLang="en-US"/>
              <a:pPr>
                <a:defRPr/>
              </a:pPr>
              <a:t>‹#›</a:t>
            </a:fld>
            <a:endParaRPr lang="en-US" altLang="en-US"/>
          </a:p>
        </p:txBody>
      </p:sp>
    </p:spTree>
    <p:extLst>
      <p:ext uri="{BB962C8B-B14F-4D97-AF65-F5344CB8AC3E}">
        <p14:creationId xmlns:p14="http://schemas.microsoft.com/office/powerpoint/2010/main" val="36584765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0C3B91E-9495-5D4C-A473-89DD744F318C}" type="slidenum">
              <a:rPr lang="en-US" altLang="en-US"/>
              <a:pPr>
                <a:defRPr/>
              </a:pPr>
              <a:t>‹#›</a:t>
            </a:fld>
            <a:endParaRPr lang="en-US" altLang="en-US"/>
          </a:p>
        </p:txBody>
      </p:sp>
    </p:spTree>
    <p:extLst>
      <p:ext uri="{BB962C8B-B14F-4D97-AF65-F5344CB8AC3E}">
        <p14:creationId xmlns:p14="http://schemas.microsoft.com/office/powerpoint/2010/main" val="17564904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E317DB17-6DD3-1D47-9DC7-29C718BD885A}" type="slidenum">
              <a:rPr lang="en-US" altLang="en-US"/>
              <a:pPr>
                <a:defRPr/>
              </a:pPr>
              <a:t>‹#›</a:t>
            </a:fld>
            <a:endParaRPr lang="en-US" altLang="en-US"/>
          </a:p>
        </p:txBody>
      </p:sp>
    </p:spTree>
    <p:extLst>
      <p:ext uri="{BB962C8B-B14F-4D97-AF65-F5344CB8AC3E}">
        <p14:creationId xmlns:p14="http://schemas.microsoft.com/office/powerpoint/2010/main" val="33704642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8B564A7-2749-BD47-ACBB-5E9A7893C5B7}" type="slidenum">
              <a:rPr lang="en-US" altLang="en-US"/>
              <a:pPr>
                <a:defRPr/>
              </a:pPr>
              <a:t>‹#›</a:t>
            </a:fld>
            <a:endParaRPr lang="en-US" altLang="en-US"/>
          </a:p>
        </p:txBody>
      </p:sp>
    </p:spTree>
    <p:extLst>
      <p:ext uri="{BB962C8B-B14F-4D97-AF65-F5344CB8AC3E}">
        <p14:creationId xmlns:p14="http://schemas.microsoft.com/office/powerpoint/2010/main" val="15538328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5857697"/>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53FA10DE-9244-444C-BB66-013E28A2DDD9}" type="slidenum">
              <a:rPr lang="en-US" altLang="en-US"/>
              <a:pPr>
                <a:defRPr/>
              </a:pPr>
              <a:t>‹#›</a:t>
            </a:fld>
            <a:endParaRPr lang="en-US" altLang="en-US"/>
          </a:p>
        </p:txBody>
      </p:sp>
    </p:spTree>
    <p:extLst>
      <p:ext uri="{BB962C8B-B14F-4D97-AF65-F5344CB8AC3E}">
        <p14:creationId xmlns:p14="http://schemas.microsoft.com/office/powerpoint/2010/main" val="1064697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E2563C0-B5B3-BE4C-AFD7-D5025596D7E3}" type="slidenum">
              <a:rPr lang="en-US" altLang="en-US"/>
              <a:pPr>
                <a:defRPr/>
              </a:pPr>
              <a:t>‹#›</a:t>
            </a:fld>
            <a:endParaRPr lang="en-US" altLang="en-US"/>
          </a:p>
        </p:txBody>
      </p:sp>
    </p:spTree>
    <p:extLst>
      <p:ext uri="{BB962C8B-B14F-4D97-AF65-F5344CB8AC3E}">
        <p14:creationId xmlns:p14="http://schemas.microsoft.com/office/powerpoint/2010/main" val="3950607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2858821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12474162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15245025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1673744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4094090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2375012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29608593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19668169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73851008"/>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2146915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2272325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2139914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4742916"/>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6561647"/>
      </p:ext>
    </p:extLst>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8418393"/>
      </p:ext>
    </p:extLst>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350">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sz="1350">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sz="900"/>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idx="1"/>
          </p:nvPr>
        </p:nvSpPr>
        <p:spPr/>
        <p:txBody>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lstStyle>
            <a:lvl1pPr algn="l">
              <a:defRPr sz="3000" b="1" cap="all"/>
            </a:lvl1pPr>
          </a:lstStyle>
          <a:p>
            <a:r>
              <a:rPr lang="en-US" altLang="zh-TW"/>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0556249"/>
      </p:ext>
    </p:extLst>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Text Placeholder 4"/>
          <p:cNvSpPr>
            <a:spLocks noGrp="1"/>
          </p:cNvSpPr>
          <p:nvPr>
            <p:ph type="body" sz="quarter" idx="3"/>
          </p:nvPr>
        </p:nvSpPr>
        <p:spPr>
          <a:xfrm>
            <a:off x="4645035"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6" name="Content Placeholder 5"/>
          <p:cNvSpPr>
            <a:spLocks noGrp="1"/>
          </p:cNvSpPr>
          <p:nvPr>
            <p:ph sz="quarter" idx="4"/>
          </p:nvPr>
        </p:nvSpPr>
        <p:spPr>
          <a:xfrm>
            <a:off x="4645035"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a:t>Click to edit Master title style</a:t>
            </a:r>
            <a:endParaRPr lang="en-US"/>
          </a:p>
        </p:txBody>
      </p:sp>
      <p:sp>
        <p:nvSpPr>
          <p:cNvPr id="3" name="Content Placeholder 2"/>
          <p:cNvSpPr>
            <a:spLocks noGrp="1"/>
          </p:cNvSpPr>
          <p:nvPr>
            <p:ph idx="1"/>
          </p:nvPr>
        </p:nvSpPr>
        <p:spPr>
          <a:xfrm>
            <a:off x="3575050" y="273070"/>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prstClr val="black"/>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prstClr val="black"/>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930401317"/>
      </p:ext>
    </p:extLst>
  </p:cSld>
  <p:clrMapOvr>
    <a:masterClrMapping/>
  </p:clrMapOvr>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40768776"/>
      </p:ext>
    </p:extLst>
  </p:cSld>
  <p:clrMapOvr>
    <a:masterClrMapping/>
  </p:clrMapOvr>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260511931"/>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4934606"/>
      </p:ext>
    </p:extLst>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986174166"/>
      </p:ext>
    </p:extLst>
  </p:cSld>
  <p:clrMapOvr>
    <a:masterClrMapping/>
  </p:clrMapOvr>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89919389"/>
      </p:ext>
    </p:extLst>
  </p:cSld>
  <p:clrMapOvr>
    <a:masterClrMapping/>
  </p:clrMapOvr>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05318677"/>
      </p:ext>
    </p:extLst>
  </p:cSld>
  <p:clrMapOvr>
    <a:masterClrMapping/>
  </p:clrMapOvr>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77374766"/>
      </p:ext>
    </p:extLst>
  </p:cSld>
  <p:clrMapOvr>
    <a:masterClrMapping/>
  </p:clrMapOvr>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68041354"/>
      </p:ext>
    </p:extLst>
  </p:cSld>
  <p:clrMapOvr>
    <a:masterClrMapping/>
  </p:clrMapOvr>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43398135"/>
      </p:ext>
    </p:extLst>
  </p:cSld>
  <p:clrMapOvr>
    <a:masterClrMapping/>
  </p:clrMapOvr>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629488110"/>
      </p:ext>
    </p:extLst>
  </p:cSld>
  <p:clrMapOvr>
    <a:masterClrMapping/>
  </p:clrMapOvr>
  <p:transition/>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533301839"/>
      </p:ext>
    </p:extLst>
  </p:cSld>
  <p:clrMapOvr>
    <a:masterClrMapping/>
  </p:clrMapOvr>
  <p:transition/>
</p:sldLayout>
</file>

<file path=ppt/slideLayouts/slideLayout3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234625789"/>
      </p:ext>
    </p:extLst>
  </p:cSld>
  <p:clrMapOvr>
    <a:masterClrMapping/>
  </p:clrMapOvr>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588409016"/>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7983501"/>
      </p:ext>
    </p:extLst>
  </p:cSld>
  <p:clrMapOvr>
    <a:masterClrMapping/>
  </p:clrMapOv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3816495892"/>
      </p:ext>
    </p:extLst>
  </p:cSld>
  <p:clrMapOvr>
    <a:masterClrMapping/>
  </p:clrMapOvr>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4031889725"/>
      </p:ext>
    </p:extLst>
  </p:cSld>
  <p:clrMapOvr>
    <a:masterClrMapping/>
  </p:clrMapOvr>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043419311"/>
      </p:ext>
    </p:extLst>
  </p:cSld>
  <p:clrMapOvr>
    <a:masterClrMapping/>
  </p:clrMapOvr>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3287196653"/>
      </p:ext>
    </p:extLst>
  </p:cSld>
  <p:clrMapOvr>
    <a:masterClrMapping/>
  </p:clrMapOvr>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443399964"/>
      </p:ext>
    </p:extLst>
  </p:cSld>
  <p:clrMapOvr>
    <a:masterClrMapping/>
  </p:clrMapOvr>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491952778"/>
      </p:ext>
    </p:extLst>
  </p:cSld>
  <p:clrMapOvr>
    <a:masterClrMapping/>
  </p:clrMapOvr>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3665507306"/>
      </p:ext>
    </p:extLst>
  </p:cSld>
  <p:clrMapOvr>
    <a:masterClrMapping/>
  </p:clrMapOvr>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182677281"/>
      </p:ext>
    </p:extLst>
  </p:cSld>
  <p:clrMapOvr>
    <a:masterClrMapping/>
  </p:clrMapOvr>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3820621740"/>
      </p:ext>
    </p:extLst>
  </p:cSld>
  <p:clrMapOvr>
    <a:masterClrMapping/>
  </p:clrMapOvr>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47456820"/>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9333776"/>
      </p:ext>
    </p:extLst>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4926908"/>
      </p:ext>
    </p:extLst>
  </p:cSld>
  <p:clrMapOvr>
    <a:masterClrMapping/>
  </p:clrMapOvr>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56354275"/>
      </p:ext>
    </p:extLst>
  </p:cSld>
  <p:clrMapOvr>
    <a:masterClrMapping/>
  </p:clrMapOvr>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63248345"/>
      </p:ext>
    </p:extLst>
  </p:cSld>
  <p:clrMapOvr>
    <a:masterClrMapping/>
  </p:clrMapOvr>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9797984"/>
      </p:ext>
    </p:extLst>
  </p:cSld>
  <p:clrMapOvr>
    <a:masterClrMapping/>
  </p:clrMapOvr>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6771066"/>
      </p:ext>
    </p:extLst>
  </p:cSld>
  <p:clrMapOvr>
    <a:masterClrMapping/>
  </p:clrMapOvr>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46128682"/>
      </p:ext>
    </p:extLst>
  </p:cSld>
  <p:clrMapOvr>
    <a:masterClrMapping/>
  </p:clrMapOvr>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6798312"/>
      </p:ext>
    </p:extLst>
  </p:cSld>
  <p:clrMapOvr>
    <a:masterClrMapping/>
  </p:clrMapOvr>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9677376"/>
      </p:ext>
    </p:extLst>
  </p:cSld>
  <p:clrMapOvr>
    <a:masterClrMapping/>
  </p:clrMapOvr>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6940184"/>
      </p:ext>
    </p:extLst>
  </p:cSld>
  <p:clrMapOvr>
    <a:masterClrMapping/>
  </p:clrMapOvr>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98021759"/>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2799048"/>
      </p:ext>
    </p:extLst>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3203901821"/>
      </p:ext>
    </p:extLst>
  </p:cSld>
  <p:clrMapOvr>
    <a:masterClrMapping/>
  </p:clrMapOvr>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267730834"/>
      </p:ext>
    </p:extLst>
  </p:cSld>
  <p:clrMapOvr>
    <a:masterClrMapping/>
  </p:clrMapOvr>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2540527275"/>
      </p:ext>
    </p:extLst>
  </p:cSld>
  <p:clrMapOvr>
    <a:masterClrMapping/>
  </p:clrMapOvr>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3017648820"/>
      </p:ext>
    </p:extLst>
  </p:cSld>
  <p:clrMapOvr>
    <a:masterClrMapping/>
  </p:clrMapOvr>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2279419781"/>
      </p:ext>
    </p:extLst>
  </p:cSld>
  <p:clrMapOvr>
    <a:masterClrMapping/>
  </p:clrMapOvr>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2474137854"/>
      </p:ext>
    </p:extLst>
  </p:cSld>
  <p:clrMapOvr>
    <a:masterClrMapping/>
  </p:clrMapOvr>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632813152"/>
      </p:ext>
    </p:extLst>
  </p:cSld>
  <p:clrMapOvr>
    <a:masterClrMapping/>
  </p:clrMapOvr>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2941838040"/>
      </p:ext>
    </p:extLst>
  </p:cSld>
  <p:clrMapOvr>
    <a:masterClrMapping/>
  </p:clrMapOvr>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3014844562"/>
      </p:ext>
    </p:extLst>
  </p:cSld>
  <p:clrMapOvr>
    <a:masterClrMapping/>
  </p:clrMapOvr>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953445669"/>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9270323"/>
      </p:ext>
    </p:extLst>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976890436"/>
      </p:ext>
    </p:extLst>
  </p:cSld>
  <p:clrMapOvr>
    <a:masterClrMapping/>
  </p:clrMapOvr>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CDC00C90-2B48-774D-9D10-ACD2AA1FABF5}"/>
              </a:ext>
            </a:extLst>
          </p:cNvPr>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99AEA994-74D3-F245-934E-07CD18FA44C3}"/>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503ED410-A9AE-8449-9FA1-D23B9ED458F9}"/>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C5096B33-C878-B64E-8604-BF7B8540464E}"/>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D5E56938-326F-5F44-80B6-62A0071E3E54}"/>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2C0A28E5-8C47-A644-82FE-3D3608916BE2}"/>
              </a:ext>
            </a:extLst>
          </p:cNvPr>
          <p:cNvSpPr>
            <a:spLocks noGrp="1" noChangeArrowheads="1"/>
          </p:cNvSpPr>
          <p:nvPr>
            <p:ph type="sldNum" sz="quarter" idx="12"/>
          </p:nvPr>
        </p:nvSpPr>
        <p:spPr/>
        <p:txBody>
          <a:bodyPr/>
          <a:lstStyle>
            <a:lvl1pPr>
              <a:defRPr sz="1200"/>
            </a:lvl1pPr>
          </a:lstStyle>
          <a:p>
            <a:pPr>
              <a:defRPr/>
            </a:pPr>
            <a:fld id="{25068BFD-CE97-1846-81A4-E105DC1B4DBA}" type="slidenum">
              <a:rPr lang="en-US" altLang="en-US"/>
              <a:pPr>
                <a:defRPr/>
              </a:pPr>
              <a:t>‹#›</a:t>
            </a:fld>
            <a:endParaRPr lang="en-US" altLang="en-US"/>
          </a:p>
        </p:txBody>
      </p:sp>
    </p:spTree>
    <p:extLst>
      <p:ext uri="{BB962C8B-B14F-4D97-AF65-F5344CB8AC3E}">
        <p14:creationId xmlns:p14="http://schemas.microsoft.com/office/powerpoint/2010/main" val="200818213"/>
      </p:ext>
    </p:extLst>
  </p:cSld>
  <p:clrMapOvr>
    <a:masterClrMapping/>
  </p:clrMapOvr>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2C7EF4DF-9854-0047-B390-FE284708696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15A02980-DCD2-954D-8D11-E3B6E3D1C240}"/>
              </a:ext>
            </a:extLst>
          </p:cNvPr>
          <p:cNvSpPr>
            <a:spLocks noGrp="1" noChangeArrowheads="1"/>
          </p:cNvSpPr>
          <p:nvPr>
            <p:ph type="sldNum" sz="quarter" idx="11"/>
          </p:nvPr>
        </p:nvSpPr>
        <p:spPr>
          <a:ln/>
        </p:spPr>
        <p:txBody>
          <a:bodyPr/>
          <a:lstStyle>
            <a:lvl1pPr>
              <a:defRPr/>
            </a:lvl1pPr>
          </a:lstStyle>
          <a:p>
            <a:pPr>
              <a:defRPr/>
            </a:pPr>
            <a:fld id="{696CF17A-3047-224B-BC46-DD606BE3B229}" type="slidenum">
              <a:rPr lang="en-US" altLang="en-US"/>
              <a:pPr>
                <a:defRPr/>
              </a:pPr>
              <a:t>‹#›</a:t>
            </a:fld>
            <a:endParaRPr lang="en-US" altLang="en-US"/>
          </a:p>
        </p:txBody>
      </p:sp>
    </p:spTree>
    <p:extLst>
      <p:ext uri="{BB962C8B-B14F-4D97-AF65-F5344CB8AC3E}">
        <p14:creationId xmlns:p14="http://schemas.microsoft.com/office/powerpoint/2010/main" val="588175249"/>
      </p:ext>
    </p:extLst>
  </p:cSld>
  <p:clrMapOvr>
    <a:masterClrMapping/>
  </p:clrMapOvr>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CE49ADBD-06B6-8446-AA68-DEB60554B86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0FB0AD4B-F99D-A04F-AFEA-C26A531657EF}"/>
              </a:ext>
            </a:extLst>
          </p:cNvPr>
          <p:cNvSpPr>
            <a:spLocks noGrp="1" noChangeArrowheads="1"/>
          </p:cNvSpPr>
          <p:nvPr>
            <p:ph type="sldNum" sz="quarter" idx="11"/>
          </p:nvPr>
        </p:nvSpPr>
        <p:spPr>
          <a:ln/>
        </p:spPr>
        <p:txBody>
          <a:bodyPr/>
          <a:lstStyle>
            <a:lvl1pPr>
              <a:defRPr/>
            </a:lvl1pPr>
          </a:lstStyle>
          <a:p>
            <a:pPr>
              <a:defRPr/>
            </a:pPr>
            <a:fld id="{480945C1-562E-0B43-8BA6-CECFB3DB6883}" type="slidenum">
              <a:rPr lang="en-US" altLang="en-US"/>
              <a:pPr>
                <a:defRPr/>
              </a:pPr>
              <a:t>‹#›</a:t>
            </a:fld>
            <a:endParaRPr lang="en-US" altLang="en-US"/>
          </a:p>
        </p:txBody>
      </p:sp>
    </p:spTree>
    <p:extLst>
      <p:ext uri="{BB962C8B-B14F-4D97-AF65-F5344CB8AC3E}">
        <p14:creationId xmlns:p14="http://schemas.microsoft.com/office/powerpoint/2010/main" val="3692350468"/>
      </p:ext>
    </p:extLst>
  </p:cSld>
  <p:clrMapOvr>
    <a:masterClrMapping/>
  </p:clrMapOvr>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7B0B1CC9-3AFE-3B4A-916B-FD0123FECDB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D0ADB426-B89D-CE46-AC70-3C1BF392FD2A}"/>
              </a:ext>
            </a:extLst>
          </p:cNvPr>
          <p:cNvSpPr>
            <a:spLocks noGrp="1" noChangeArrowheads="1"/>
          </p:cNvSpPr>
          <p:nvPr>
            <p:ph type="sldNum" sz="quarter" idx="11"/>
          </p:nvPr>
        </p:nvSpPr>
        <p:spPr>
          <a:ln/>
        </p:spPr>
        <p:txBody>
          <a:bodyPr/>
          <a:lstStyle>
            <a:lvl1pPr>
              <a:defRPr/>
            </a:lvl1pPr>
          </a:lstStyle>
          <a:p>
            <a:pPr>
              <a:defRPr/>
            </a:pPr>
            <a:fld id="{FD41BB3E-5830-2B45-BB27-0294365D18EF}" type="slidenum">
              <a:rPr lang="en-US" altLang="en-US"/>
              <a:pPr>
                <a:defRPr/>
              </a:pPr>
              <a:t>‹#›</a:t>
            </a:fld>
            <a:endParaRPr lang="en-US" altLang="en-US"/>
          </a:p>
        </p:txBody>
      </p:sp>
    </p:spTree>
    <p:extLst>
      <p:ext uri="{BB962C8B-B14F-4D97-AF65-F5344CB8AC3E}">
        <p14:creationId xmlns:p14="http://schemas.microsoft.com/office/powerpoint/2010/main" val="2210170322"/>
      </p:ext>
    </p:extLst>
  </p:cSld>
  <p:clrMapOvr>
    <a:masterClrMapping/>
  </p:clrMapOvr>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38422B8E-BA55-FE4A-81E9-8B46CBC0B31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2E94FC70-3D31-9340-9E6C-A712F6C3A501}"/>
              </a:ext>
            </a:extLst>
          </p:cNvPr>
          <p:cNvSpPr>
            <a:spLocks noGrp="1" noChangeArrowheads="1"/>
          </p:cNvSpPr>
          <p:nvPr>
            <p:ph type="sldNum" sz="quarter" idx="11"/>
          </p:nvPr>
        </p:nvSpPr>
        <p:spPr>
          <a:ln/>
        </p:spPr>
        <p:txBody>
          <a:bodyPr/>
          <a:lstStyle>
            <a:lvl1pPr>
              <a:defRPr/>
            </a:lvl1pPr>
          </a:lstStyle>
          <a:p>
            <a:pPr>
              <a:defRPr/>
            </a:pPr>
            <a:fld id="{ACEFB2BF-590A-6A48-A02A-D30AA854250D}" type="slidenum">
              <a:rPr lang="en-US" altLang="en-US"/>
              <a:pPr>
                <a:defRPr/>
              </a:pPr>
              <a:t>‹#›</a:t>
            </a:fld>
            <a:endParaRPr lang="en-US" altLang="en-US"/>
          </a:p>
        </p:txBody>
      </p:sp>
    </p:spTree>
    <p:extLst>
      <p:ext uri="{BB962C8B-B14F-4D97-AF65-F5344CB8AC3E}">
        <p14:creationId xmlns:p14="http://schemas.microsoft.com/office/powerpoint/2010/main" val="337355694"/>
      </p:ext>
    </p:extLst>
  </p:cSld>
  <p:clrMapOvr>
    <a:masterClrMapping/>
  </p:clrMapOvr>
  <p:transition/>
</p:sldLayout>
</file>

<file path=ppt/slideLayouts/slideLayout4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25F3CC42-0BD2-394C-8B7F-5631AD30E6A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4679DEDC-0C3A-3C44-A2D5-4BD3691757A9}"/>
              </a:ext>
            </a:extLst>
          </p:cNvPr>
          <p:cNvSpPr>
            <a:spLocks noGrp="1" noChangeArrowheads="1"/>
          </p:cNvSpPr>
          <p:nvPr>
            <p:ph type="sldNum" sz="quarter" idx="11"/>
          </p:nvPr>
        </p:nvSpPr>
        <p:spPr>
          <a:ln/>
        </p:spPr>
        <p:txBody>
          <a:bodyPr/>
          <a:lstStyle>
            <a:lvl1pPr>
              <a:defRPr/>
            </a:lvl1pPr>
          </a:lstStyle>
          <a:p>
            <a:pPr>
              <a:defRPr/>
            </a:pPr>
            <a:fld id="{CF03530E-84F0-4E4D-97EC-F41FDF532921}" type="slidenum">
              <a:rPr lang="en-US" altLang="en-US"/>
              <a:pPr>
                <a:defRPr/>
              </a:pPr>
              <a:t>‹#›</a:t>
            </a:fld>
            <a:endParaRPr lang="en-US" altLang="en-US"/>
          </a:p>
        </p:txBody>
      </p:sp>
    </p:spTree>
    <p:extLst>
      <p:ext uri="{BB962C8B-B14F-4D97-AF65-F5344CB8AC3E}">
        <p14:creationId xmlns:p14="http://schemas.microsoft.com/office/powerpoint/2010/main" val="2251634437"/>
      </p:ext>
    </p:extLst>
  </p:cSld>
  <p:clrMapOvr>
    <a:masterClrMapping/>
  </p:clrMapOvr>
  <p:transition/>
</p:sldLayout>
</file>

<file path=ppt/slideLayouts/slideLayout4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E18DF1E5-E2E8-6947-99AF-7738B051BC7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9663BC53-9B1F-B146-8B0E-991A3099170E}"/>
              </a:ext>
            </a:extLst>
          </p:cNvPr>
          <p:cNvSpPr>
            <a:spLocks noGrp="1" noChangeArrowheads="1"/>
          </p:cNvSpPr>
          <p:nvPr>
            <p:ph type="sldNum" sz="quarter" idx="11"/>
          </p:nvPr>
        </p:nvSpPr>
        <p:spPr>
          <a:ln/>
        </p:spPr>
        <p:txBody>
          <a:bodyPr/>
          <a:lstStyle>
            <a:lvl1pPr>
              <a:defRPr/>
            </a:lvl1pPr>
          </a:lstStyle>
          <a:p>
            <a:pPr>
              <a:defRPr/>
            </a:pPr>
            <a:fld id="{AF3C5C33-E6A1-4847-95A7-3EBF9E8B9CAD}" type="slidenum">
              <a:rPr lang="en-US" altLang="en-US"/>
              <a:pPr>
                <a:defRPr/>
              </a:pPr>
              <a:t>‹#›</a:t>
            </a:fld>
            <a:endParaRPr lang="en-US" altLang="en-US"/>
          </a:p>
        </p:txBody>
      </p:sp>
    </p:spTree>
    <p:extLst>
      <p:ext uri="{BB962C8B-B14F-4D97-AF65-F5344CB8AC3E}">
        <p14:creationId xmlns:p14="http://schemas.microsoft.com/office/powerpoint/2010/main" val="1421923686"/>
      </p:ext>
    </p:extLst>
  </p:cSld>
  <p:clrMapOvr>
    <a:masterClrMapping/>
  </p:clrMapOvr>
  <p:transition/>
</p:sldLayout>
</file>

<file path=ppt/slideLayouts/slideLayout4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3E7E5B98-DD40-5A4E-A09F-1A9E05C90B7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C4051EDA-0257-094E-A24D-0D703F040B2B}"/>
              </a:ext>
            </a:extLst>
          </p:cNvPr>
          <p:cNvSpPr>
            <a:spLocks noGrp="1" noChangeArrowheads="1"/>
          </p:cNvSpPr>
          <p:nvPr>
            <p:ph type="sldNum" sz="quarter" idx="11"/>
          </p:nvPr>
        </p:nvSpPr>
        <p:spPr>
          <a:ln/>
        </p:spPr>
        <p:txBody>
          <a:bodyPr/>
          <a:lstStyle>
            <a:lvl1pPr>
              <a:defRPr/>
            </a:lvl1pPr>
          </a:lstStyle>
          <a:p>
            <a:pPr>
              <a:defRPr/>
            </a:pPr>
            <a:fld id="{96F1F150-A575-9E40-AA2B-9458DBEC6D59}" type="slidenum">
              <a:rPr lang="en-US" altLang="en-US"/>
              <a:pPr>
                <a:defRPr/>
              </a:pPr>
              <a:t>‹#›</a:t>
            </a:fld>
            <a:endParaRPr lang="en-US" altLang="en-US"/>
          </a:p>
        </p:txBody>
      </p:sp>
    </p:spTree>
    <p:extLst>
      <p:ext uri="{BB962C8B-B14F-4D97-AF65-F5344CB8AC3E}">
        <p14:creationId xmlns:p14="http://schemas.microsoft.com/office/powerpoint/2010/main" val="3640584503"/>
      </p:ext>
    </p:extLst>
  </p:cSld>
  <p:clrMapOvr>
    <a:masterClrMapping/>
  </p:clrMapOvr>
  <p:transition/>
</p:sldLayout>
</file>

<file path=ppt/slideLayouts/slideLayout4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F7DFFAD8-B4E9-194F-A4BA-01659826153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9D408619-7AF3-7B4F-BD18-D47A85A5592E}"/>
              </a:ext>
            </a:extLst>
          </p:cNvPr>
          <p:cNvSpPr>
            <a:spLocks noGrp="1" noChangeArrowheads="1"/>
          </p:cNvSpPr>
          <p:nvPr>
            <p:ph type="sldNum" sz="quarter" idx="11"/>
          </p:nvPr>
        </p:nvSpPr>
        <p:spPr>
          <a:ln/>
        </p:spPr>
        <p:txBody>
          <a:bodyPr/>
          <a:lstStyle>
            <a:lvl1pPr>
              <a:defRPr/>
            </a:lvl1pPr>
          </a:lstStyle>
          <a:p>
            <a:pPr>
              <a:defRPr/>
            </a:pPr>
            <a:fld id="{E844B256-FDB8-A24A-BC54-E455A5EB84A9}" type="slidenum">
              <a:rPr lang="en-US" altLang="en-US"/>
              <a:pPr>
                <a:defRPr/>
              </a:pPr>
              <a:t>‹#›</a:t>
            </a:fld>
            <a:endParaRPr lang="en-US" altLang="en-US"/>
          </a:p>
        </p:txBody>
      </p:sp>
    </p:spTree>
    <p:extLst>
      <p:ext uri="{BB962C8B-B14F-4D97-AF65-F5344CB8AC3E}">
        <p14:creationId xmlns:p14="http://schemas.microsoft.com/office/powerpoint/2010/main" val="3707385572"/>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8098509"/>
      </p:ext>
    </p:extLst>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29E45739-2222-874D-9ADA-D29F4ED43FB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E334804F-BD3E-3B41-A0D1-E466DD49F22E}"/>
              </a:ext>
            </a:extLst>
          </p:cNvPr>
          <p:cNvSpPr>
            <a:spLocks noGrp="1" noChangeArrowheads="1"/>
          </p:cNvSpPr>
          <p:nvPr>
            <p:ph type="sldNum" sz="quarter" idx="11"/>
          </p:nvPr>
        </p:nvSpPr>
        <p:spPr>
          <a:ln/>
        </p:spPr>
        <p:txBody>
          <a:bodyPr/>
          <a:lstStyle>
            <a:lvl1pPr>
              <a:defRPr/>
            </a:lvl1pPr>
          </a:lstStyle>
          <a:p>
            <a:pPr>
              <a:defRPr/>
            </a:pPr>
            <a:fld id="{18BB26D8-7164-314F-AD57-1692E7A0EDBC}" type="slidenum">
              <a:rPr lang="en-US" altLang="en-US"/>
              <a:pPr>
                <a:defRPr/>
              </a:pPr>
              <a:t>‹#›</a:t>
            </a:fld>
            <a:endParaRPr lang="en-US" altLang="en-US"/>
          </a:p>
        </p:txBody>
      </p:sp>
    </p:spTree>
    <p:extLst>
      <p:ext uri="{BB962C8B-B14F-4D97-AF65-F5344CB8AC3E}">
        <p14:creationId xmlns:p14="http://schemas.microsoft.com/office/powerpoint/2010/main" val="3596234934"/>
      </p:ext>
    </p:extLst>
  </p:cSld>
  <p:clrMapOvr>
    <a:masterClrMapping/>
  </p:clrMapOvr>
  <p:transition/>
</p:sldLayout>
</file>

<file path=ppt/slideLayouts/slideLayout4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82887B67-9E93-F84F-9444-CEA91BB1C946}"/>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69B68B1E-88E7-FB46-BF5C-290B340EEA78}"/>
              </a:ext>
            </a:extLst>
          </p:cNvPr>
          <p:cNvSpPr>
            <a:spLocks noGrp="1" noChangeArrowheads="1"/>
          </p:cNvSpPr>
          <p:nvPr>
            <p:ph type="sldNum" sz="quarter" idx="11"/>
          </p:nvPr>
        </p:nvSpPr>
        <p:spPr>
          <a:ln/>
        </p:spPr>
        <p:txBody>
          <a:bodyPr/>
          <a:lstStyle>
            <a:lvl1pPr>
              <a:defRPr/>
            </a:lvl1pPr>
          </a:lstStyle>
          <a:p>
            <a:pPr>
              <a:defRPr/>
            </a:pPr>
            <a:fld id="{67BFF8DB-66A4-8F4B-9ECB-5597B3DAFE8A}" type="slidenum">
              <a:rPr lang="en-US" altLang="en-US"/>
              <a:pPr>
                <a:defRPr/>
              </a:pPr>
              <a:t>‹#›</a:t>
            </a:fld>
            <a:endParaRPr lang="en-US" altLang="en-US"/>
          </a:p>
        </p:txBody>
      </p:sp>
    </p:spTree>
    <p:extLst>
      <p:ext uri="{BB962C8B-B14F-4D97-AF65-F5344CB8AC3E}">
        <p14:creationId xmlns:p14="http://schemas.microsoft.com/office/powerpoint/2010/main" val="2335779007"/>
      </p:ext>
    </p:extLst>
  </p:cSld>
  <p:clrMapOvr>
    <a:masterClrMapping/>
  </p:clrMapOvr>
  <p:transition/>
</p:sldLayout>
</file>

<file path=ppt/slideLayouts/slideLayout43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55F49D8D-996B-D84B-BAC3-E81FCC0D2491}"/>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B64841AC-0C79-4A4E-B268-24574D71519A}"/>
              </a:ext>
            </a:extLst>
          </p:cNvPr>
          <p:cNvSpPr>
            <a:spLocks noGrp="1" noChangeArrowheads="1"/>
          </p:cNvSpPr>
          <p:nvPr>
            <p:ph type="sldNum" sz="quarter" idx="11"/>
          </p:nvPr>
        </p:nvSpPr>
        <p:spPr>
          <a:ln/>
        </p:spPr>
        <p:txBody>
          <a:bodyPr/>
          <a:lstStyle>
            <a:lvl1pPr>
              <a:defRPr/>
            </a:lvl1pPr>
          </a:lstStyle>
          <a:p>
            <a:pPr>
              <a:defRPr/>
            </a:pPr>
            <a:fld id="{1299FE76-E591-2347-A8E7-E38782B1C689}" type="slidenum">
              <a:rPr lang="en-US" altLang="en-US"/>
              <a:pPr>
                <a:defRPr/>
              </a:pPr>
              <a:t>‹#›</a:t>
            </a:fld>
            <a:endParaRPr lang="en-US" altLang="en-US"/>
          </a:p>
        </p:txBody>
      </p:sp>
    </p:spTree>
    <p:extLst>
      <p:ext uri="{BB962C8B-B14F-4D97-AF65-F5344CB8AC3E}">
        <p14:creationId xmlns:p14="http://schemas.microsoft.com/office/powerpoint/2010/main" val="1827719916"/>
      </p:ext>
    </p:extLst>
  </p:cSld>
  <p:clrMapOvr>
    <a:masterClrMapping/>
  </p:clrMapOvr>
  <p:transition/>
</p:sldLayout>
</file>

<file path=ppt/slideLayouts/slideLayout4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Tree>
    <p:extLst>
      <p:ext uri="{BB962C8B-B14F-4D97-AF65-F5344CB8AC3E}">
        <p14:creationId xmlns:p14="http://schemas.microsoft.com/office/powerpoint/2010/main" val="2487540259"/>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p:cNvSpPr>
            <a:spLocks noGrp="1"/>
          </p:cNvSpPr>
          <p:nvPr>
            <p:ph type="sldNum" sz="quarter" idx="10"/>
          </p:nvPr>
        </p:nvSpPr>
        <p:spPr>
          <a:xfrm>
            <a:off x="8077200" y="6340475"/>
            <a:ext cx="685800" cy="365125"/>
          </a:xfrm>
        </p:spPr>
        <p:txBody>
          <a:bodyPr wrap="square" numCol="1" anchorCtr="0" compatLnSpc="1">
            <a:prstTxWarp prst="textNoShape">
              <a:avLst/>
            </a:prstTxWarp>
          </a:bodyPr>
          <a:lstStyle>
            <a:lvl1pPr fontAlgn="base">
              <a:spcBef>
                <a:spcPct val="0"/>
              </a:spcBef>
              <a:spcAft>
                <a:spcPct val="0"/>
              </a:spcAft>
              <a:defRPr sz="2000">
                <a:solidFill>
                  <a:srgbClr val="898989"/>
                </a:solidFill>
                <a:latin typeface="Cambria Math" charset="0"/>
                <a:ea typeface="ＭＳ Ｐゴシック" charset="0"/>
                <a:cs typeface="Cambria Math" charset="0"/>
              </a:defRPr>
            </a:lvl1pPr>
          </a:lstStyle>
          <a:p>
            <a:fld id="{2F9AB1DC-1F54-3E4A-95A3-3C4F38B38287}" type="slidenum">
              <a:rPr lang="en-US"/>
              <a:pPr/>
              <a:t>‹#›</a:t>
            </a:fld>
            <a:endParaRPr lang="en-US"/>
          </a:p>
        </p:txBody>
      </p:sp>
    </p:spTree>
    <p:extLst>
      <p:ext uri="{BB962C8B-B14F-4D97-AF65-F5344CB8AC3E}">
        <p14:creationId xmlns:p14="http://schemas.microsoft.com/office/powerpoint/2010/main" val="1068701455"/>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0D5ABD69-D797-204B-8AF8-3D380E6914CA}" type="slidenum">
              <a:rPr lang="en-US"/>
              <a:pPr>
                <a:defRPr/>
              </a:pPr>
              <a:t>‹#›</a:t>
            </a:fld>
            <a:endParaRPr lang="en-US"/>
          </a:p>
        </p:txBody>
      </p:sp>
    </p:spTree>
    <p:extLst>
      <p:ext uri="{BB962C8B-B14F-4D97-AF65-F5344CB8AC3E}">
        <p14:creationId xmlns:p14="http://schemas.microsoft.com/office/powerpoint/2010/main" val="3125096622"/>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D4167CB6-3B08-5F41-8B2C-916DD676D121}" type="slidenum">
              <a:rPr lang="en-US"/>
              <a:pPr>
                <a:defRPr/>
              </a:pPr>
              <a:t>‹#›</a:t>
            </a:fld>
            <a:endParaRPr lang="en-US"/>
          </a:p>
        </p:txBody>
      </p:sp>
    </p:spTree>
    <p:extLst>
      <p:ext uri="{BB962C8B-B14F-4D97-AF65-F5344CB8AC3E}">
        <p14:creationId xmlns:p14="http://schemas.microsoft.com/office/powerpoint/2010/main" val="2361056219"/>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A0D681A-F5B4-9644-896C-61B2B0FDE4AA}" type="slidenum">
              <a:rPr lang="en-US"/>
              <a:pPr>
                <a:defRPr/>
              </a:pPr>
              <a:t>‹#›</a:t>
            </a:fld>
            <a:endParaRPr lang="en-US"/>
          </a:p>
        </p:txBody>
      </p:sp>
    </p:spTree>
    <p:extLst>
      <p:ext uri="{BB962C8B-B14F-4D97-AF65-F5344CB8AC3E}">
        <p14:creationId xmlns:p14="http://schemas.microsoft.com/office/powerpoint/2010/main" val="2849738876"/>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E9EE30A7-2F09-2442-8BD0-04F2DD3C2603}" type="slidenum">
              <a:rPr lang="en-US"/>
              <a:pPr>
                <a:defRPr/>
              </a:pPr>
              <a:t>‹#›</a:t>
            </a:fld>
            <a:endParaRPr lang="en-US"/>
          </a:p>
        </p:txBody>
      </p:sp>
    </p:spTree>
    <p:extLst>
      <p:ext uri="{BB962C8B-B14F-4D97-AF65-F5344CB8AC3E}">
        <p14:creationId xmlns:p14="http://schemas.microsoft.com/office/powerpoint/2010/main" val="1730105784"/>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56C5735-7F4B-8947-B422-F91141E3F4AD}" type="slidenum">
              <a:rPr lang="en-US"/>
              <a:pPr>
                <a:defRPr/>
              </a:pPr>
              <a:t>‹#›</a:t>
            </a:fld>
            <a:endParaRPr lang="en-US"/>
          </a:p>
        </p:txBody>
      </p:sp>
    </p:spTree>
    <p:extLst>
      <p:ext uri="{BB962C8B-B14F-4D97-AF65-F5344CB8AC3E}">
        <p14:creationId xmlns:p14="http://schemas.microsoft.com/office/powerpoint/2010/main" val="6992434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1487723"/>
      </p:ext>
    </p:extLst>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9E84826-6BA8-884D-A601-2AAB8825DBC3}" type="slidenum">
              <a:rPr lang="en-US"/>
              <a:pPr>
                <a:defRPr/>
              </a:pPr>
              <a:t>‹#›</a:t>
            </a:fld>
            <a:endParaRPr lang="en-US"/>
          </a:p>
        </p:txBody>
      </p:sp>
    </p:spTree>
    <p:extLst>
      <p:ext uri="{BB962C8B-B14F-4D97-AF65-F5344CB8AC3E}">
        <p14:creationId xmlns:p14="http://schemas.microsoft.com/office/powerpoint/2010/main" val="419215612"/>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6531BACC-C330-6040-8E9C-315FB8A2D4F3}" type="slidenum">
              <a:rPr lang="en-US"/>
              <a:pPr>
                <a:defRPr/>
              </a:pPr>
              <a:t>‹#›</a:t>
            </a:fld>
            <a:endParaRPr lang="en-US"/>
          </a:p>
        </p:txBody>
      </p:sp>
    </p:spTree>
    <p:extLst>
      <p:ext uri="{BB962C8B-B14F-4D97-AF65-F5344CB8AC3E}">
        <p14:creationId xmlns:p14="http://schemas.microsoft.com/office/powerpoint/2010/main" val="3582800304"/>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CA13EE9E-551C-B04A-8AEF-33C040418E39}" type="slidenum">
              <a:rPr lang="en-US"/>
              <a:pPr>
                <a:defRPr/>
              </a:pPr>
              <a:t>‹#›</a:t>
            </a:fld>
            <a:endParaRPr lang="en-US"/>
          </a:p>
        </p:txBody>
      </p:sp>
    </p:spTree>
    <p:extLst>
      <p:ext uri="{BB962C8B-B14F-4D97-AF65-F5344CB8AC3E}">
        <p14:creationId xmlns:p14="http://schemas.microsoft.com/office/powerpoint/2010/main" val="1011862081"/>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200974D-7775-EC48-B655-6C7A7623F53B}" type="slidenum">
              <a:rPr lang="en-US"/>
              <a:pPr>
                <a:defRPr/>
              </a:pPr>
              <a:t>‹#›</a:t>
            </a:fld>
            <a:endParaRPr lang="en-US"/>
          </a:p>
        </p:txBody>
      </p:sp>
    </p:spTree>
    <p:extLst>
      <p:ext uri="{BB962C8B-B14F-4D97-AF65-F5344CB8AC3E}">
        <p14:creationId xmlns:p14="http://schemas.microsoft.com/office/powerpoint/2010/main" val="1750947599"/>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3908563395"/>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12"/>
          </p:nvPr>
        </p:nvSpPr>
        <p:spPr>
          <a:xfrm>
            <a:off x="8077200" y="6340475"/>
            <a:ext cx="685800" cy="365125"/>
          </a:xfrm>
        </p:spPr>
        <p:txBody>
          <a:bodyPr/>
          <a:lstStyle>
            <a:lvl1pPr>
              <a:defRPr sz="2000">
                <a:latin typeface="Cambria Math" panose="02040503050406030204" pitchFamily="18" charset="0"/>
                <a:ea typeface="Cambria Math" panose="02040503050406030204" pitchFamily="18" charset="0"/>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0093446"/>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0195510"/>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9565894"/>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9810199"/>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817092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685800" y="1524000"/>
            <a:ext cx="7924800" cy="1752600"/>
          </a:xfrm>
        </p:spPr>
        <p:txBody>
          <a:bodyPr/>
          <a:lstStyle>
            <a:lvl1pPr algn="ctr">
              <a:defRPr sz="4800"/>
            </a:lvl1pPr>
          </a:lstStyle>
          <a:p>
            <a:r>
              <a:rPr lang="en-US" altLang="en-US" dirty="0"/>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85159992"/>
      </p:ext>
    </p:extLst>
  </p:cSld>
  <p:clrMapOvr>
    <a:masterClrMapping/>
  </p:clrMapOvr>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3847220"/>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9786921"/>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5397083"/>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1214776"/>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426014"/>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r>
              <a:rPr lang="en-US">
                <a:solidFill>
                  <a:prstClr val="black">
                    <a:tint val="75000"/>
                  </a:prstClr>
                </a:solidFill>
              </a:rPr>
              <a:t>/4</a:t>
            </a:r>
          </a:p>
        </p:txBody>
      </p:sp>
    </p:spTree>
    <p:extLst>
      <p:ext uri="{BB962C8B-B14F-4D97-AF65-F5344CB8AC3E}">
        <p14:creationId xmlns:p14="http://schemas.microsoft.com/office/powerpoint/2010/main" val="2108148459"/>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p:cNvSpPr>
            <a:spLocks noGrp="1"/>
          </p:cNvSpPr>
          <p:nvPr>
            <p:ph type="sldNum" sz="quarter" idx="4"/>
          </p:nvPr>
        </p:nvSpPr>
        <p:spPr>
          <a:xfrm>
            <a:off x="6858000" y="6188075"/>
            <a:ext cx="2057400" cy="365125"/>
          </a:xfrm>
          <a:prstGeom prst="rect">
            <a:avLst/>
          </a:prstGeom>
        </p:spPr>
        <p:txBody>
          <a:bodyPr vert="horz" lIns="91440" tIns="45720" rIns="91440" bIns="45720" rtlCol="0" anchor="ctr"/>
          <a:lstStyle>
            <a:lvl1pPr algn="r">
              <a:defRPr sz="2400">
                <a:solidFill>
                  <a:schemeClr val="tx1">
                    <a:tint val="75000"/>
                  </a:schemeClr>
                </a:solidFill>
                <a:latin typeface="+mj-lt"/>
              </a:defRPr>
            </a:lvl1pPr>
          </a:lstStyle>
          <a:p>
            <a:fld id="{D4D2B188-1D62-4FCA-8363-938AD4629BBB}" type="slidenum">
              <a:rPr lang="en-US" smtClean="0">
                <a:solidFill>
                  <a:prstClr val="black">
                    <a:tint val="75000"/>
                  </a:prstClr>
                </a:solidFill>
              </a:rPr>
              <a:pPr/>
              <a:t>‹#›</a:t>
            </a:fld>
            <a:r>
              <a:rPr lang="en-US">
                <a:solidFill>
                  <a:prstClr val="black">
                    <a:tint val="75000"/>
                  </a:prstClr>
                </a:solidFill>
              </a:rPr>
              <a:t>/4</a:t>
            </a:r>
          </a:p>
        </p:txBody>
      </p:sp>
    </p:spTree>
    <p:extLst>
      <p:ext uri="{BB962C8B-B14F-4D97-AF65-F5344CB8AC3E}">
        <p14:creationId xmlns:p14="http://schemas.microsoft.com/office/powerpoint/2010/main" val="504919702"/>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Tree>
    <p:extLst>
      <p:ext uri="{BB962C8B-B14F-4D97-AF65-F5344CB8AC3E}">
        <p14:creationId xmlns:p14="http://schemas.microsoft.com/office/powerpoint/2010/main" val="2938229741"/>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5602641"/>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59454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marL="669925" indent="-325438">
              <a:buFont typeface="Wingdings" charset="2"/>
              <a:buChar char="q"/>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cxnSp>
        <p:nvCxnSpPr>
          <p:cNvPr id="6" name="Straight Connector 5"/>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7884214"/>
      </p:ext>
    </p:extLst>
  </p:cSld>
  <p:clrMapOvr>
    <a:masterClrMapping/>
  </p:clrMapOvr>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8464301"/>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7667524"/>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4825712"/>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7977531"/>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8320877"/>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8260264"/>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cs typeface="ＭＳ Ｐゴシック" charset="0"/>
              </a:defRPr>
            </a:lvl1pPr>
          </a:lstStyle>
          <a:p>
            <a:pPr>
              <a:defRPr/>
            </a:pPr>
            <a:fld id="{2B0615E8-B7BA-A94F-8CD8-59ABAB50F7E7}" type="slidenum">
              <a:rPr lang="en-US"/>
              <a:pPr>
                <a:defRPr/>
              </a:pPr>
              <a:t>‹#›</a:t>
            </a:fld>
            <a:endParaRPr lang="en-US"/>
          </a:p>
        </p:txBody>
      </p:sp>
    </p:spTree>
    <p:extLst>
      <p:ext uri="{BB962C8B-B14F-4D97-AF65-F5344CB8AC3E}">
        <p14:creationId xmlns:p14="http://schemas.microsoft.com/office/powerpoint/2010/main" val="3240852434"/>
      </p:ext>
    </p:extLst>
  </p:cSld>
  <p:clrMapOvr>
    <a:masterClrMapping/>
  </p:clrMapOvr>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8E574D81-B5DE-384D-B24B-566C679AE608}" type="slidenum">
              <a:rPr lang="en-US"/>
              <a:pPr>
                <a:defRPr/>
              </a:pPr>
              <a:t>‹#›</a:t>
            </a:fld>
            <a:endParaRPr lang="en-US"/>
          </a:p>
        </p:txBody>
      </p:sp>
    </p:spTree>
    <p:extLst>
      <p:ext uri="{BB962C8B-B14F-4D97-AF65-F5344CB8AC3E}">
        <p14:creationId xmlns:p14="http://schemas.microsoft.com/office/powerpoint/2010/main" val="497454746"/>
      </p:ext>
    </p:extLst>
  </p:cSld>
  <p:clrMapOvr>
    <a:masterClrMapping/>
  </p:clrMapOvr>
  <p:transition/>
</p:sldLayout>
</file>

<file path=ppt/slideLayouts/slideLayout4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7F718DBD-A8C3-BF41-B930-E6F09B914FC3}" type="slidenum">
              <a:rPr lang="en-US"/>
              <a:pPr>
                <a:defRPr/>
              </a:pPr>
              <a:t>‹#›</a:t>
            </a:fld>
            <a:endParaRPr lang="en-US"/>
          </a:p>
        </p:txBody>
      </p:sp>
    </p:spTree>
    <p:extLst>
      <p:ext uri="{BB962C8B-B14F-4D97-AF65-F5344CB8AC3E}">
        <p14:creationId xmlns:p14="http://schemas.microsoft.com/office/powerpoint/2010/main" val="2296187725"/>
      </p:ext>
    </p:extLst>
  </p:cSld>
  <p:clrMapOvr>
    <a:masterClrMapping/>
  </p:clrMapOvr>
  <p:transition/>
</p:sldLayout>
</file>

<file path=ppt/slideLayouts/slideLayout4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79E6F74A-33AD-9C44-A652-5BC058E44322}" type="slidenum">
              <a:rPr lang="en-US"/>
              <a:pPr>
                <a:defRPr/>
              </a:pPr>
              <a:t>‹#›</a:t>
            </a:fld>
            <a:endParaRPr lang="en-US"/>
          </a:p>
        </p:txBody>
      </p:sp>
    </p:spTree>
    <p:extLst>
      <p:ext uri="{BB962C8B-B14F-4D97-AF65-F5344CB8AC3E}">
        <p14:creationId xmlns:p14="http://schemas.microsoft.com/office/powerpoint/2010/main" val="829955878"/>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490275371"/>
      </p:ext>
    </p:extLst>
  </p:cSld>
  <p:clrMapOvr>
    <a:masterClrMapping/>
  </p:clrMapOvr>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a:defRPr>
                <a:cs typeface="ＭＳ Ｐゴシック" charset="0"/>
              </a:defRPr>
            </a:lvl1pPr>
          </a:lstStyle>
          <a:p>
            <a:pPr>
              <a:defRPr/>
            </a:pPr>
            <a:fld id="{2FE313B9-34D2-9B4F-924F-705E340D7A3C}" type="slidenum">
              <a:rPr lang="en-US"/>
              <a:pPr>
                <a:defRPr/>
              </a:pPr>
              <a:t>‹#›</a:t>
            </a:fld>
            <a:endParaRPr lang="en-US"/>
          </a:p>
        </p:txBody>
      </p:sp>
    </p:spTree>
    <p:extLst>
      <p:ext uri="{BB962C8B-B14F-4D97-AF65-F5344CB8AC3E}">
        <p14:creationId xmlns:p14="http://schemas.microsoft.com/office/powerpoint/2010/main" val="3155835060"/>
      </p:ext>
    </p:extLst>
  </p:cSld>
  <p:clrMapOvr>
    <a:masterClrMapping/>
  </p:clrMapOvr>
  <p:transition/>
</p:sldLayout>
</file>

<file path=ppt/slideLayouts/slideLayout4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a:defRPr>
                <a:cs typeface="ＭＳ Ｐゴシック" charset="0"/>
              </a:defRPr>
            </a:lvl1pPr>
          </a:lstStyle>
          <a:p>
            <a:pPr>
              <a:defRPr/>
            </a:pPr>
            <a:fld id="{272681F7-101F-CD48-BD26-A7C1DB38DD72}" type="slidenum">
              <a:rPr lang="en-US"/>
              <a:pPr>
                <a:defRPr/>
              </a:pPr>
              <a:t>‹#›</a:t>
            </a:fld>
            <a:endParaRPr lang="en-US"/>
          </a:p>
        </p:txBody>
      </p:sp>
    </p:spTree>
    <p:extLst>
      <p:ext uri="{BB962C8B-B14F-4D97-AF65-F5344CB8AC3E}">
        <p14:creationId xmlns:p14="http://schemas.microsoft.com/office/powerpoint/2010/main" val="2728713538"/>
      </p:ext>
    </p:extLst>
  </p:cSld>
  <p:clrMapOvr>
    <a:masterClrMapping/>
  </p:clrMapOvr>
  <p:transition/>
</p:sldLayout>
</file>

<file path=ppt/slideLayouts/slideLayout4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a:defRPr>
                <a:cs typeface="ＭＳ Ｐゴシック" charset="0"/>
              </a:defRPr>
            </a:lvl1pPr>
          </a:lstStyle>
          <a:p>
            <a:pPr>
              <a:defRPr/>
            </a:pPr>
            <a:fld id="{4DA22FE8-1BF1-7945-858E-9EDF18117A7F}" type="slidenum">
              <a:rPr lang="en-US"/>
              <a:pPr>
                <a:defRPr/>
              </a:pPr>
              <a:t>‹#›</a:t>
            </a:fld>
            <a:endParaRPr lang="en-US"/>
          </a:p>
        </p:txBody>
      </p:sp>
    </p:spTree>
    <p:extLst>
      <p:ext uri="{BB962C8B-B14F-4D97-AF65-F5344CB8AC3E}">
        <p14:creationId xmlns:p14="http://schemas.microsoft.com/office/powerpoint/2010/main" val="166025643"/>
      </p:ext>
    </p:extLst>
  </p:cSld>
  <p:clrMapOvr>
    <a:masterClrMapping/>
  </p:clrMapOvr>
  <p:transition/>
</p:sldLayout>
</file>

<file path=ppt/slideLayouts/slideLayout4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EDECFB72-9437-4E43-B6E9-A86EC5F84799}" type="slidenum">
              <a:rPr lang="en-US"/>
              <a:pPr>
                <a:defRPr/>
              </a:pPr>
              <a:t>‹#›</a:t>
            </a:fld>
            <a:endParaRPr lang="en-US"/>
          </a:p>
        </p:txBody>
      </p:sp>
    </p:spTree>
    <p:extLst>
      <p:ext uri="{BB962C8B-B14F-4D97-AF65-F5344CB8AC3E}">
        <p14:creationId xmlns:p14="http://schemas.microsoft.com/office/powerpoint/2010/main" val="2685998032"/>
      </p:ext>
    </p:extLst>
  </p:cSld>
  <p:clrMapOvr>
    <a:masterClrMapping/>
  </p:clrMapOvr>
  <p:transition/>
</p:sldLayout>
</file>

<file path=ppt/slideLayouts/slideLayout4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9F1BB03A-AA9C-3441-BB02-8D748B0FE787}" type="slidenum">
              <a:rPr lang="en-US"/>
              <a:pPr>
                <a:defRPr/>
              </a:pPr>
              <a:t>‹#›</a:t>
            </a:fld>
            <a:endParaRPr lang="en-US"/>
          </a:p>
        </p:txBody>
      </p:sp>
    </p:spTree>
    <p:extLst>
      <p:ext uri="{BB962C8B-B14F-4D97-AF65-F5344CB8AC3E}">
        <p14:creationId xmlns:p14="http://schemas.microsoft.com/office/powerpoint/2010/main" val="1998175995"/>
      </p:ext>
    </p:extLst>
  </p:cSld>
  <p:clrMapOvr>
    <a:masterClrMapping/>
  </p:clrMapOvr>
  <p:transition/>
</p:sldLayout>
</file>

<file path=ppt/slideLayouts/slideLayout4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F09218E9-1586-4840-9706-4250AB6924DC}" type="slidenum">
              <a:rPr lang="en-US"/>
              <a:pPr>
                <a:defRPr/>
              </a:pPr>
              <a:t>‹#›</a:t>
            </a:fld>
            <a:endParaRPr lang="en-US"/>
          </a:p>
        </p:txBody>
      </p:sp>
    </p:spTree>
    <p:extLst>
      <p:ext uri="{BB962C8B-B14F-4D97-AF65-F5344CB8AC3E}">
        <p14:creationId xmlns:p14="http://schemas.microsoft.com/office/powerpoint/2010/main" val="423964186"/>
      </p:ext>
    </p:extLst>
  </p:cSld>
  <p:clrMapOvr>
    <a:masterClrMapping/>
  </p:clrMapOvr>
  <p:transition/>
</p:sldLayout>
</file>

<file path=ppt/slideLayouts/slideLayout4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0C7C5289-DED0-BF4F-8007-4B3A361AC980}" type="slidenum">
              <a:rPr lang="en-US"/>
              <a:pPr>
                <a:defRPr/>
              </a:pPr>
              <a:t>‹#›</a:t>
            </a:fld>
            <a:endParaRPr lang="en-US"/>
          </a:p>
        </p:txBody>
      </p:sp>
    </p:spTree>
    <p:extLst>
      <p:ext uri="{BB962C8B-B14F-4D97-AF65-F5344CB8AC3E}">
        <p14:creationId xmlns:p14="http://schemas.microsoft.com/office/powerpoint/2010/main" val="434178507"/>
      </p:ext>
    </p:extLst>
  </p:cSld>
  <p:clrMapOvr>
    <a:masterClrMapping/>
  </p:clrMapOvr>
  <p:transition/>
</p:sldLayout>
</file>

<file path=ppt/slideLayouts/slideLayout47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177E2285-5DCA-104D-A461-AF822D41BD2E}" type="slidenum">
              <a:rPr lang="en-US"/>
              <a:pPr>
                <a:defRPr/>
              </a:pPr>
              <a:t>‹#›</a:t>
            </a:fld>
            <a:endParaRPr lang="en-US"/>
          </a:p>
        </p:txBody>
      </p:sp>
    </p:spTree>
    <p:extLst>
      <p:ext uri="{BB962C8B-B14F-4D97-AF65-F5344CB8AC3E}">
        <p14:creationId xmlns:p14="http://schemas.microsoft.com/office/powerpoint/2010/main" val="3149472191"/>
      </p:ext>
    </p:extLst>
  </p:cSld>
  <p:clrMapOvr>
    <a:masterClrMapping/>
  </p:clrMapOvr>
  <p:transition/>
</p:sldLayout>
</file>

<file path=ppt/slideLayouts/slideLayout4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714B2CC6-BCAC-1643-AB78-C2ADF490D950}"/>
              </a:ext>
            </a:extLst>
          </p:cNvPr>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0751B17A-BF36-4842-B734-E23F1865B0C4}"/>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28F08601-02AD-6D40-B66A-AFD9E5D60950}"/>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8055B2BB-4A1A-D34E-80ED-672CDAF1ADB7}"/>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6F15F5C2-BAE1-1849-939C-51DA7DCD9ABF}"/>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7013B461-D351-8C4C-8D06-99189598BB72}"/>
              </a:ext>
            </a:extLst>
          </p:cNvPr>
          <p:cNvSpPr>
            <a:spLocks noGrp="1" noChangeArrowheads="1"/>
          </p:cNvSpPr>
          <p:nvPr>
            <p:ph type="sldNum" sz="quarter" idx="12"/>
          </p:nvPr>
        </p:nvSpPr>
        <p:spPr/>
        <p:txBody>
          <a:bodyPr/>
          <a:lstStyle>
            <a:lvl1pPr>
              <a:defRPr sz="1200"/>
            </a:lvl1pPr>
          </a:lstStyle>
          <a:p>
            <a:fld id="{DE858C0F-DBE4-7F41-93EF-EEDB90BFFB25}" type="slidenum">
              <a:rPr lang="en-US" altLang="en-US"/>
              <a:pPr/>
              <a:t>‹#›</a:t>
            </a:fld>
            <a:endParaRPr lang="en-US" altLang="en-US"/>
          </a:p>
        </p:txBody>
      </p:sp>
    </p:spTree>
    <p:extLst>
      <p:ext uri="{BB962C8B-B14F-4D97-AF65-F5344CB8AC3E}">
        <p14:creationId xmlns:p14="http://schemas.microsoft.com/office/powerpoint/2010/main" val="526753725"/>
      </p:ext>
    </p:extLst>
  </p:cSld>
  <p:clrMapOvr>
    <a:masterClrMapping/>
  </p:clrMapOvr>
  <p:transition/>
</p:sldLayout>
</file>

<file path=ppt/slideLayouts/slideLayout4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1320C456-BAB2-674B-9279-F74D1E6BAEB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87C3D555-B1CA-AC40-8B14-51B307E08C9C}"/>
              </a:ext>
            </a:extLst>
          </p:cNvPr>
          <p:cNvSpPr>
            <a:spLocks noGrp="1" noChangeArrowheads="1"/>
          </p:cNvSpPr>
          <p:nvPr>
            <p:ph type="sldNum" sz="quarter" idx="11"/>
          </p:nvPr>
        </p:nvSpPr>
        <p:spPr>
          <a:ln/>
        </p:spPr>
        <p:txBody>
          <a:bodyPr/>
          <a:lstStyle>
            <a:lvl1pPr>
              <a:defRPr/>
            </a:lvl1pPr>
          </a:lstStyle>
          <a:p>
            <a:fld id="{1BBEC082-DB60-894D-A65F-EC5CC660E7FA}" type="slidenum">
              <a:rPr lang="en-US" altLang="en-US"/>
              <a:pPr/>
              <a:t>‹#›</a:t>
            </a:fld>
            <a:endParaRPr lang="en-US" altLang="en-US"/>
          </a:p>
        </p:txBody>
      </p:sp>
    </p:spTree>
    <p:extLst>
      <p:ext uri="{BB962C8B-B14F-4D97-AF65-F5344CB8AC3E}">
        <p14:creationId xmlns:p14="http://schemas.microsoft.com/office/powerpoint/2010/main" val="3755590041"/>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cxnSp>
        <p:nvCxnSpPr>
          <p:cNvPr id="7" name="Straight Connector 6"/>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9941544"/>
      </p:ext>
    </p:extLst>
  </p:cSld>
  <p:clrMapOvr>
    <a:masterClrMapping/>
  </p:clrMapOvr>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5D8824E4-CBD0-324D-B203-16810E3CD229}"/>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9883843B-4311-F64D-ABF4-8C528A440053}"/>
              </a:ext>
            </a:extLst>
          </p:cNvPr>
          <p:cNvSpPr>
            <a:spLocks noGrp="1" noChangeArrowheads="1"/>
          </p:cNvSpPr>
          <p:nvPr>
            <p:ph type="sldNum" sz="quarter" idx="11"/>
          </p:nvPr>
        </p:nvSpPr>
        <p:spPr>
          <a:ln/>
        </p:spPr>
        <p:txBody>
          <a:bodyPr/>
          <a:lstStyle>
            <a:lvl1pPr>
              <a:defRPr/>
            </a:lvl1pPr>
          </a:lstStyle>
          <a:p>
            <a:fld id="{9BFABF82-8CD4-944F-9794-F4BB55EAA671}" type="slidenum">
              <a:rPr lang="en-US" altLang="en-US"/>
              <a:pPr/>
              <a:t>‹#›</a:t>
            </a:fld>
            <a:endParaRPr lang="en-US" altLang="en-US"/>
          </a:p>
        </p:txBody>
      </p:sp>
    </p:spTree>
    <p:extLst>
      <p:ext uri="{BB962C8B-B14F-4D97-AF65-F5344CB8AC3E}">
        <p14:creationId xmlns:p14="http://schemas.microsoft.com/office/powerpoint/2010/main" val="2755846712"/>
      </p:ext>
    </p:extLst>
  </p:cSld>
  <p:clrMapOvr>
    <a:masterClrMapping/>
  </p:clrMapOvr>
  <p:transition/>
</p:sldLayout>
</file>

<file path=ppt/slideLayouts/slideLayout4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BFDEB397-DCF4-E046-9CEF-3C1373D51AA2}"/>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0E8B1ECD-5EF8-C347-8080-250C48299511}"/>
              </a:ext>
            </a:extLst>
          </p:cNvPr>
          <p:cNvSpPr>
            <a:spLocks noGrp="1" noChangeArrowheads="1"/>
          </p:cNvSpPr>
          <p:nvPr>
            <p:ph type="sldNum" sz="quarter" idx="11"/>
          </p:nvPr>
        </p:nvSpPr>
        <p:spPr>
          <a:ln/>
        </p:spPr>
        <p:txBody>
          <a:bodyPr/>
          <a:lstStyle>
            <a:lvl1pPr>
              <a:defRPr/>
            </a:lvl1pPr>
          </a:lstStyle>
          <a:p>
            <a:fld id="{BB7531F1-CE42-F44C-9E97-BCF6159B0BFB}" type="slidenum">
              <a:rPr lang="en-US" altLang="en-US"/>
              <a:pPr/>
              <a:t>‹#›</a:t>
            </a:fld>
            <a:endParaRPr lang="en-US" altLang="en-US"/>
          </a:p>
        </p:txBody>
      </p:sp>
    </p:spTree>
    <p:extLst>
      <p:ext uri="{BB962C8B-B14F-4D97-AF65-F5344CB8AC3E}">
        <p14:creationId xmlns:p14="http://schemas.microsoft.com/office/powerpoint/2010/main" val="3948776450"/>
      </p:ext>
    </p:extLst>
  </p:cSld>
  <p:clrMapOvr>
    <a:masterClrMapping/>
  </p:clrMapOvr>
  <p:transition/>
</p:sldLayout>
</file>

<file path=ppt/slideLayouts/slideLayout4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A77F40A4-3E89-1B45-BEBF-0AA9EDBC37F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7B6CB434-7272-F144-B3EB-748B298E8A16}"/>
              </a:ext>
            </a:extLst>
          </p:cNvPr>
          <p:cNvSpPr>
            <a:spLocks noGrp="1" noChangeArrowheads="1"/>
          </p:cNvSpPr>
          <p:nvPr>
            <p:ph type="sldNum" sz="quarter" idx="11"/>
          </p:nvPr>
        </p:nvSpPr>
        <p:spPr>
          <a:ln/>
        </p:spPr>
        <p:txBody>
          <a:bodyPr/>
          <a:lstStyle>
            <a:lvl1pPr>
              <a:defRPr/>
            </a:lvl1pPr>
          </a:lstStyle>
          <a:p>
            <a:fld id="{4BF0034D-4554-BD42-802B-E49E3DC77C97}" type="slidenum">
              <a:rPr lang="en-US" altLang="en-US"/>
              <a:pPr/>
              <a:t>‹#›</a:t>
            </a:fld>
            <a:endParaRPr lang="en-US" altLang="en-US"/>
          </a:p>
        </p:txBody>
      </p:sp>
    </p:spTree>
    <p:extLst>
      <p:ext uri="{BB962C8B-B14F-4D97-AF65-F5344CB8AC3E}">
        <p14:creationId xmlns:p14="http://schemas.microsoft.com/office/powerpoint/2010/main" val="2717013872"/>
      </p:ext>
    </p:extLst>
  </p:cSld>
  <p:clrMapOvr>
    <a:masterClrMapping/>
  </p:clrMapOvr>
  <p:transition/>
</p:sldLayout>
</file>

<file path=ppt/slideLayouts/slideLayout4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533EA543-58EC-1145-A87A-818F11E2CBD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17CD2823-E242-7D44-9F36-68BECE5A08D6}"/>
              </a:ext>
            </a:extLst>
          </p:cNvPr>
          <p:cNvSpPr>
            <a:spLocks noGrp="1" noChangeArrowheads="1"/>
          </p:cNvSpPr>
          <p:nvPr>
            <p:ph type="sldNum" sz="quarter" idx="11"/>
          </p:nvPr>
        </p:nvSpPr>
        <p:spPr>
          <a:ln/>
        </p:spPr>
        <p:txBody>
          <a:bodyPr/>
          <a:lstStyle>
            <a:lvl1pPr>
              <a:defRPr/>
            </a:lvl1pPr>
          </a:lstStyle>
          <a:p>
            <a:fld id="{28AF0954-8371-A644-8944-406A45A852A9}" type="slidenum">
              <a:rPr lang="en-US" altLang="en-US"/>
              <a:pPr/>
              <a:t>‹#›</a:t>
            </a:fld>
            <a:endParaRPr lang="en-US" altLang="en-US"/>
          </a:p>
        </p:txBody>
      </p:sp>
    </p:spTree>
    <p:extLst>
      <p:ext uri="{BB962C8B-B14F-4D97-AF65-F5344CB8AC3E}">
        <p14:creationId xmlns:p14="http://schemas.microsoft.com/office/powerpoint/2010/main" val="3637623411"/>
      </p:ext>
    </p:extLst>
  </p:cSld>
  <p:clrMapOvr>
    <a:masterClrMapping/>
  </p:clrMapOvr>
  <p:transition/>
</p:sldLayout>
</file>

<file path=ppt/slideLayouts/slideLayout4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D401DBD6-0D40-914C-A4A9-0E1A05620945}"/>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8D2885C7-A8DE-944D-A733-91FB1D23A917}"/>
              </a:ext>
            </a:extLst>
          </p:cNvPr>
          <p:cNvSpPr>
            <a:spLocks noGrp="1" noChangeArrowheads="1"/>
          </p:cNvSpPr>
          <p:nvPr>
            <p:ph type="sldNum" sz="quarter" idx="11"/>
          </p:nvPr>
        </p:nvSpPr>
        <p:spPr>
          <a:ln/>
        </p:spPr>
        <p:txBody>
          <a:bodyPr/>
          <a:lstStyle>
            <a:lvl1pPr>
              <a:defRPr/>
            </a:lvl1pPr>
          </a:lstStyle>
          <a:p>
            <a:fld id="{1BBB2226-A9FA-DB47-9CF0-2E287A38960E}" type="slidenum">
              <a:rPr lang="en-US" altLang="en-US"/>
              <a:pPr/>
              <a:t>‹#›</a:t>
            </a:fld>
            <a:endParaRPr lang="en-US" altLang="en-US"/>
          </a:p>
        </p:txBody>
      </p:sp>
    </p:spTree>
    <p:extLst>
      <p:ext uri="{BB962C8B-B14F-4D97-AF65-F5344CB8AC3E}">
        <p14:creationId xmlns:p14="http://schemas.microsoft.com/office/powerpoint/2010/main" val="3739090214"/>
      </p:ext>
    </p:extLst>
  </p:cSld>
  <p:clrMapOvr>
    <a:masterClrMapping/>
  </p:clrMapOvr>
  <p:transition/>
</p:sldLayout>
</file>

<file path=ppt/slideLayouts/slideLayout4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6F3099B0-B9D2-8449-B33E-AE3FA8363DE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8D5B7DF8-5103-1B42-996C-8AA394272AE5}"/>
              </a:ext>
            </a:extLst>
          </p:cNvPr>
          <p:cNvSpPr>
            <a:spLocks noGrp="1" noChangeArrowheads="1"/>
          </p:cNvSpPr>
          <p:nvPr>
            <p:ph type="sldNum" sz="quarter" idx="11"/>
          </p:nvPr>
        </p:nvSpPr>
        <p:spPr>
          <a:ln/>
        </p:spPr>
        <p:txBody>
          <a:bodyPr/>
          <a:lstStyle>
            <a:lvl1pPr>
              <a:defRPr/>
            </a:lvl1pPr>
          </a:lstStyle>
          <a:p>
            <a:fld id="{FF674C63-9CEC-E640-98D8-DC688D3DD9E4}" type="slidenum">
              <a:rPr lang="en-US" altLang="en-US"/>
              <a:pPr/>
              <a:t>‹#›</a:t>
            </a:fld>
            <a:endParaRPr lang="en-US" altLang="en-US"/>
          </a:p>
        </p:txBody>
      </p:sp>
    </p:spTree>
    <p:extLst>
      <p:ext uri="{BB962C8B-B14F-4D97-AF65-F5344CB8AC3E}">
        <p14:creationId xmlns:p14="http://schemas.microsoft.com/office/powerpoint/2010/main" val="3729029505"/>
      </p:ext>
    </p:extLst>
  </p:cSld>
  <p:clrMapOvr>
    <a:masterClrMapping/>
  </p:clrMapOvr>
  <p:transition/>
</p:sldLayout>
</file>

<file path=ppt/slideLayouts/slideLayout4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A500CE77-FA0E-B448-AA17-55A6703F6BA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9B609F3A-95A7-5841-8128-4F348A5B515C}"/>
              </a:ext>
            </a:extLst>
          </p:cNvPr>
          <p:cNvSpPr>
            <a:spLocks noGrp="1" noChangeArrowheads="1"/>
          </p:cNvSpPr>
          <p:nvPr>
            <p:ph type="sldNum" sz="quarter" idx="11"/>
          </p:nvPr>
        </p:nvSpPr>
        <p:spPr>
          <a:ln/>
        </p:spPr>
        <p:txBody>
          <a:bodyPr/>
          <a:lstStyle>
            <a:lvl1pPr>
              <a:defRPr/>
            </a:lvl1pPr>
          </a:lstStyle>
          <a:p>
            <a:fld id="{1DB733DC-D3FD-4841-8A7A-4F4AB73A1310}" type="slidenum">
              <a:rPr lang="en-US" altLang="en-US"/>
              <a:pPr/>
              <a:t>‹#›</a:t>
            </a:fld>
            <a:endParaRPr lang="en-US" altLang="en-US"/>
          </a:p>
        </p:txBody>
      </p:sp>
    </p:spTree>
    <p:extLst>
      <p:ext uri="{BB962C8B-B14F-4D97-AF65-F5344CB8AC3E}">
        <p14:creationId xmlns:p14="http://schemas.microsoft.com/office/powerpoint/2010/main" val="3230924866"/>
      </p:ext>
    </p:extLst>
  </p:cSld>
  <p:clrMapOvr>
    <a:masterClrMapping/>
  </p:clrMapOvr>
  <p:transition/>
</p:sldLayout>
</file>

<file path=ppt/slideLayouts/slideLayout4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2DCD27D1-ECFD-F447-88C4-5B5CD7C64464}"/>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CFB4D705-4483-1248-A730-79BF1918ACC8}"/>
              </a:ext>
            </a:extLst>
          </p:cNvPr>
          <p:cNvSpPr>
            <a:spLocks noGrp="1" noChangeArrowheads="1"/>
          </p:cNvSpPr>
          <p:nvPr>
            <p:ph type="sldNum" sz="quarter" idx="11"/>
          </p:nvPr>
        </p:nvSpPr>
        <p:spPr>
          <a:ln/>
        </p:spPr>
        <p:txBody>
          <a:bodyPr/>
          <a:lstStyle>
            <a:lvl1pPr>
              <a:defRPr/>
            </a:lvl1pPr>
          </a:lstStyle>
          <a:p>
            <a:fld id="{F3317078-9EBE-8343-B263-FE4EDA0B86E1}" type="slidenum">
              <a:rPr lang="en-US" altLang="en-US"/>
              <a:pPr/>
              <a:t>‹#›</a:t>
            </a:fld>
            <a:endParaRPr lang="en-US" altLang="en-US"/>
          </a:p>
        </p:txBody>
      </p:sp>
    </p:spTree>
    <p:extLst>
      <p:ext uri="{BB962C8B-B14F-4D97-AF65-F5344CB8AC3E}">
        <p14:creationId xmlns:p14="http://schemas.microsoft.com/office/powerpoint/2010/main" val="2168816961"/>
      </p:ext>
    </p:extLst>
  </p:cSld>
  <p:clrMapOvr>
    <a:masterClrMapping/>
  </p:clrMapOvr>
  <p:transition/>
</p:sldLayout>
</file>

<file path=ppt/slideLayouts/slideLayout4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67F7E7C7-D54C-7E42-B902-18631D0E50C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B0C1EF86-4B10-0E4B-87A4-4C31410E3E8A}"/>
              </a:ext>
            </a:extLst>
          </p:cNvPr>
          <p:cNvSpPr>
            <a:spLocks noGrp="1" noChangeArrowheads="1"/>
          </p:cNvSpPr>
          <p:nvPr>
            <p:ph type="sldNum" sz="quarter" idx="11"/>
          </p:nvPr>
        </p:nvSpPr>
        <p:spPr>
          <a:ln/>
        </p:spPr>
        <p:txBody>
          <a:bodyPr/>
          <a:lstStyle>
            <a:lvl1pPr>
              <a:defRPr/>
            </a:lvl1pPr>
          </a:lstStyle>
          <a:p>
            <a:fld id="{DAEEAFA2-6AF3-564D-8551-0ACDAB9DDF09}" type="slidenum">
              <a:rPr lang="en-US" altLang="en-US"/>
              <a:pPr/>
              <a:t>‹#›</a:t>
            </a:fld>
            <a:endParaRPr lang="en-US" altLang="en-US"/>
          </a:p>
        </p:txBody>
      </p:sp>
    </p:spTree>
    <p:extLst>
      <p:ext uri="{BB962C8B-B14F-4D97-AF65-F5344CB8AC3E}">
        <p14:creationId xmlns:p14="http://schemas.microsoft.com/office/powerpoint/2010/main" val="278909927"/>
      </p:ext>
    </p:extLst>
  </p:cSld>
  <p:clrMapOvr>
    <a:masterClrMapping/>
  </p:clrMapOvr>
  <p:transition/>
</p:sldLayout>
</file>

<file path=ppt/slideLayouts/slideLayout48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2C90C948-2B96-0640-82B2-1E954D9CB72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2E2E6134-7558-6D42-88BC-6E9B9E7448A4}"/>
              </a:ext>
            </a:extLst>
          </p:cNvPr>
          <p:cNvSpPr>
            <a:spLocks noGrp="1" noChangeArrowheads="1"/>
          </p:cNvSpPr>
          <p:nvPr>
            <p:ph type="sldNum" sz="quarter" idx="11"/>
          </p:nvPr>
        </p:nvSpPr>
        <p:spPr>
          <a:ln/>
        </p:spPr>
        <p:txBody>
          <a:bodyPr/>
          <a:lstStyle>
            <a:lvl1pPr>
              <a:defRPr/>
            </a:lvl1pPr>
          </a:lstStyle>
          <a:p>
            <a:fld id="{F0A436F3-25BF-5246-8097-CFB6BF81F56B}" type="slidenum">
              <a:rPr lang="en-US" altLang="en-US"/>
              <a:pPr/>
              <a:t>‹#›</a:t>
            </a:fld>
            <a:endParaRPr lang="en-US" altLang="en-US"/>
          </a:p>
        </p:txBody>
      </p:sp>
    </p:spTree>
    <p:extLst>
      <p:ext uri="{BB962C8B-B14F-4D97-AF65-F5344CB8AC3E}">
        <p14:creationId xmlns:p14="http://schemas.microsoft.com/office/powerpoint/2010/main" val="3903000976"/>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513969514"/>
      </p:ext>
    </p:extLst>
  </p:cSld>
  <p:clrMapOvr>
    <a:masterClrMapping/>
  </p:clrMapOvr>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Tree>
    <p:extLst>
      <p:ext uri="{BB962C8B-B14F-4D97-AF65-F5344CB8AC3E}">
        <p14:creationId xmlns:p14="http://schemas.microsoft.com/office/powerpoint/2010/main" val="3273472398"/>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12"/>
          </p:nvPr>
        </p:nvSpPr>
        <p:spPr>
          <a:xfrm>
            <a:off x="8077200" y="6340475"/>
            <a:ext cx="685800" cy="365125"/>
          </a:xfrm>
        </p:spPr>
        <p:txBody>
          <a:bodyPr/>
          <a:lstStyle>
            <a:lvl1pPr>
              <a:defRPr sz="2000">
                <a:latin typeface="Cambria Math" panose="02040503050406030204" pitchFamily="18" charset="0"/>
                <a:ea typeface="Cambria Math" panose="02040503050406030204" pitchFamily="18" charset="0"/>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1107444"/>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92843481"/>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13524661"/>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98394677"/>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57329264"/>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46328688"/>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22440802"/>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18495119"/>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280517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429205284"/>
      </p:ext>
    </p:extLst>
  </p:cSld>
  <p:clrMapOvr>
    <a:masterClrMapping/>
  </p:clrMapOvr>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30623583"/>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3675529"/>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991" y="73723"/>
            <a:ext cx="8987622" cy="740193"/>
          </a:xfrm>
          <a:prstGeom prst="rect">
            <a:avLst/>
          </a:prstGeom>
        </p:spPr>
        <p:txBody>
          <a:bodyPr/>
          <a:lstStyle>
            <a:lvl1pPr>
              <a:defRPr sz="4800">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911224"/>
            <a:ext cx="8987622" cy="5318753"/>
          </a:xfrm>
          <a:prstGeom prst="rect">
            <a:avLst/>
          </a:prstGeom>
        </p:spPr>
        <p:txBody>
          <a:bodyPr/>
          <a:lstStyle>
            <a:lvl1pPr>
              <a:defRPr sz="3600">
                <a:latin typeface="Cambria" panose="02040503050406030204" pitchFamily="18" charset="0"/>
              </a:defRPr>
            </a:lvl1pPr>
            <a:lvl2pPr marL="685800" indent="-228600">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safari.png"/>
          <p:cNvPicPr>
            <a:picLocks noChangeAspect="1"/>
          </p:cNvPicPr>
          <p:nvPr userDrawn="1"/>
        </p:nvPicPr>
        <p:blipFill>
          <a:blip r:embed="rId2" cstate="print"/>
          <a:stretch>
            <a:fillRect/>
          </a:stretch>
        </p:blipFill>
        <p:spPr>
          <a:xfrm>
            <a:off x="189560" y="6413144"/>
            <a:ext cx="1080120" cy="312522"/>
          </a:xfrm>
          <a:prstGeom prst="rect">
            <a:avLst/>
          </a:prstGeom>
        </p:spPr>
      </p:pic>
    </p:spTree>
    <p:extLst>
      <p:ext uri="{BB962C8B-B14F-4D97-AF65-F5344CB8AC3E}">
        <p14:creationId xmlns:p14="http://schemas.microsoft.com/office/powerpoint/2010/main" val="4289723005"/>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246669"/>
      </p:ext>
    </p:extLst>
  </p:cSld>
  <p:clrMapOvr>
    <a:masterClrMapping/>
  </p:clrMapOvr>
  <p:transition/>
</p:sldLayout>
</file>

<file path=ppt/slideLayouts/slideLayout5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3427143"/>
      </p:ext>
    </p:extLst>
  </p:cSld>
  <p:clrMapOvr>
    <a:masterClrMapping/>
  </p:clrMapOvr>
  <p:transition/>
</p:sldLayout>
</file>

<file path=ppt/slideLayouts/slideLayout5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8216545"/>
      </p:ext>
    </p:extLst>
  </p:cSld>
  <p:clrMapOvr>
    <a:masterClrMapping/>
  </p:clrMapOvr>
  <p:transition/>
</p:sldLayout>
</file>

<file path=ppt/slideLayouts/slideLayout5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0479234"/>
      </p:ext>
    </p:extLst>
  </p:cSld>
  <p:clrMapOvr>
    <a:masterClrMapping/>
  </p:clrMapOvr>
  <p:transition/>
</p:sldLayout>
</file>

<file path=ppt/slideLayouts/slideLayout5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6005631"/>
      </p:ext>
    </p:extLst>
  </p:cSld>
  <p:clrMapOvr>
    <a:masterClrMapping/>
  </p:clrMapOvr>
  <p:transition/>
</p:sldLayout>
</file>

<file path=ppt/slideLayouts/slideLayout5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64059742"/>
      </p:ext>
    </p:extLst>
  </p:cSld>
  <p:clrMapOvr>
    <a:masterClrMapping/>
  </p:clrMapOvr>
  <p:transition/>
</p:sldLayout>
</file>

<file path=ppt/slideLayouts/slideLayout5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8456836"/>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670808844"/>
      </p:ext>
    </p:extLst>
  </p:cSld>
  <p:clrMapOvr>
    <a:masterClrMapping/>
  </p:clrMapOvr>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6509234"/>
      </p:ext>
    </p:extLst>
  </p:cSld>
  <p:clrMapOvr>
    <a:masterClrMapping/>
  </p:clrMapOvr>
  <p:transition/>
</p:sldLayout>
</file>

<file path=ppt/slideLayouts/slideLayout5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21778681"/>
      </p:ext>
    </p:extLst>
  </p:cSld>
  <p:clrMapOvr>
    <a:masterClrMapping/>
  </p:clrMapOvr>
  <p:transition/>
</p:sldLayout>
</file>

<file path=ppt/slideLayouts/slideLayout5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4249916"/>
      </p:ext>
    </p:extLst>
  </p:cSld>
  <p:clrMapOvr>
    <a:masterClrMapping/>
  </p:clrMapOvr>
  <p:transition/>
</p:sldLayout>
</file>

<file path=ppt/slideLayouts/slideLayout5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75321418"/>
      </p:ext>
    </p:extLst>
  </p:cSld>
  <p:clrMapOvr>
    <a:masterClrMapping/>
  </p:clrMapOvr>
  <p:transition/>
</p:sldLayout>
</file>

<file path=ppt/slideLayouts/slideLayout51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18252736"/>
      </p:ext>
    </p:extLst>
  </p:cSld>
  <p:clrMapOvr>
    <a:masterClrMapping/>
  </p:clrMapOvr>
  <p:transition/>
</p:sldLayout>
</file>

<file path=ppt/slideLayouts/slideLayout5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714B2CC6-BCAC-1643-AB78-C2ADF490D950}"/>
              </a:ext>
            </a:extLst>
          </p:cNvPr>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0751B17A-BF36-4842-B734-E23F1865B0C4}"/>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28F08601-02AD-6D40-B66A-AFD9E5D60950}"/>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8055B2BB-4A1A-D34E-80ED-672CDAF1ADB7}"/>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a:defRPr/>
            </a:pPr>
            <a:endParaRPr lang="en-US"/>
          </a:p>
        </p:txBody>
      </p:sp>
      <p:sp>
        <p:nvSpPr>
          <p:cNvPr id="8" name="Rectangle 5">
            <a:extLst>
              <a:ext uri="{FF2B5EF4-FFF2-40B4-BE49-F238E27FC236}">
                <a16:creationId xmlns:a16="http://schemas.microsoft.com/office/drawing/2014/main" id="{6F15F5C2-BAE1-1849-939C-51DA7DCD9ABF}"/>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7013B461-D351-8C4C-8D06-99189598BB72}"/>
              </a:ext>
            </a:extLst>
          </p:cNvPr>
          <p:cNvSpPr>
            <a:spLocks noGrp="1" noChangeArrowheads="1"/>
          </p:cNvSpPr>
          <p:nvPr>
            <p:ph type="sldNum" sz="quarter" idx="12"/>
          </p:nvPr>
        </p:nvSpPr>
        <p:spPr/>
        <p:txBody>
          <a:bodyPr/>
          <a:lstStyle>
            <a:lvl1pPr>
              <a:defRPr sz="1200"/>
            </a:lvl1pPr>
          </a:lstStyle>
          <a:p>
            <a:fld id="{DE858C0F-DBE4-7F41-93EF-EEDB90BFFB25}" type="slidenum">
              <a:rPr lang="en-US" altLang="en-US"/>
              <a:pPr/>
              <a:t>‹#›</a:t>
            </a:fld>
            <a:endParaRPr lang="en-US" altLang="en-US"/>
          </a:p>
        </p:txBody>
      </p:sp>
    </p:spTree>
    <p:extLst>
      <p:ext uri="{BB962C8B-B14F-4D97-AF65-F5344CB8AC3E}">
        <p14:creationId xmlns:p14="http://schemas.microsoft.com/office/powerpoint/2010/main" val="1710638959"/>
      </p:ext>
    </p:extLst>
  </p:cSld>
  <p:clrMapOvr>
    <a:masterClrMapping/>
  </p:clrMapOvr>
  <p:transition/>
</p:sldLayout>
</file>

<file path=ppt/slideLayouts/slideLayout5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1320C456-BAB2-674B-9279-F74D1E6BAEB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87C3D555-B1CA-AC40-8B14-51B307E08C9C}"/>
              </a:ext>
            </a:extLst>
          </p:cNvPr>
          <p:cNvSpPr>
            <a:spLocks noGrp="1" noChangeArrowheads="1"/>
          </p:cNvSpPr>
          <p:nvPr>
            <p:ph type="sldNum" sz="quarter" idx="11"/>
          </p:nvPr>
        </p:nvSpPr>
        <p:spPr>
          <a:ln/>
        </p:spPr>
        <p:txBody>
          <a:bodyPr/>
          <a:lstStyle>
            <a:lvl1pPr>
              <a:defRPr/>
            </a:lvl1pPr>
          </a:lstStyle>
          <a:p>
            <a:fld id="{1BBEC082-DB60-894D-A65F-EC5CC660E7FA}" type="slidenum">
              <a:rPr lang="en-US" altLang="en-US"/>
              <a:pPr/>
              <a:t>‹#›</a:t>
            </a:fld>
            <a:endParaRPr lang="en-US" altLang="en-US"/>
          </a:p>
        </p:txBody>
      </p:sp>
    </p:spTree>
    <p:extLst>
      <p:ext uri="{BB962C8B-B14F-4D97-AF65-F5344CB8AC3E}">
        <p14:creationId xmlns:p14="http://schemas.microsoft.com/office/powerpoint/2010/main" val="905915271"/>
      </p:ext>
    </p:extLst>
  </p:cSld>
  <p:clrMapOvr>
    <a:masterClrMapping/>
  </p:clrMapOvr>
  <p:transition/>
</p:sldLayout>
</file>

<file path=ppt/slideLayouts/slideLayout5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5D8824E4-CBD0-324D-B203-16810E3CD229}"/>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9883843B-4311-F64D-ABF4-8C528A440053}"/>
              </a:ext>
            </a:extLst>
          </p:cNvPr>
          <p:cNvSpPr>
            <a:spLocks noGrp="1" noChangeArrowheads="1"/>
          </p:cNvSpPr>
          <p:nvPr>
            <p:ph type="sldNum" sz="quarter" idx="11"/>
          </p:nvPr>
        </p:nvSpPr>
        <p:spPr>
          <a:ln/>
        </p:spPr>
        <p:txBody>
          <a:bodyPr/>
          <a:lstStyle>
            <a:lvl1pPr>
              <a:defRPr/>
            </a:lvl1pPr>
          </a:lstStyle>
          <a:p>
            <a:fld id="{9BFABF82-8CD4-944F-9794-F4BB55EAA671}" type="slidenum">
              <a:rPr lang="en-US" altLang="en-US"/>
              <a:pPr/>
              <a:t>‹#›</a:t>
            </a:fld>
            <a:endParaRPr lang="en-US" altLang="en-US"/>
          </a:p>
        </p:txBody>
      </p:sp>
    </p:spTree>
    <p:extLst>
      <p:ext uri="{BB962C8B-B14F-4D97-AF65-F5344CB8AC3E}">
        <p14:creationId xmlns:p14="http://schemas.microsoft.com/office/powerpoint/2010/main" val="1318672197"/>
      </p:ext>
    </p:extLst>
  </p:cSld>
  <p:clrMapOvr>
    <a:masterClrMapping/>
  </p:clrMapOvr>
  <p:transition/>
</p:sldLayout>
</file>

<file path=ppt/slideLayouts/slideLayout5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BFDEB397-DCF4-E046-9CEF-3C1373D51AA2}"/>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0E8B1ECD-5EF8-C347-8080-250C48299511}"/>
              </a:ext>
            </a:extLst>
          </p:cNvPr>
          <p:cNvSpPr>
            <a:spLocks noGrp="1" noChangeArrowheads="1"/>
          </p:cNvSpPr>
          <p:nvPr>
            <p:ph type="sldNum" sz="quarter" idx="11"/>
          </p:nvPr>
        </p:nvSpPr>
        <p:spPr>
          <a:ln/>
        </p:spPr>
        <p:txBody>
          <a:bodyPr/>
          <a:lstStyle>
            <a:lvl1pPr>
              <a:defRPr/>
            </a:lvl1pPr>
          </a:lstStyle>
          <a:p>
            <a:fld id="{BB7531F1-CE42-F44C-9E97-BCF6159B0BFB}" type="slidenum">
              <a:rPr lang="en-US" altLang="en-US"/>
              <a:pPr/>
              <a:t>‹#›</a:t>
            </a:fld>
            <a:endParaRPr lang="en-US" altLang="en-US"/>
          </a:p>
        </p:txBody>
      </p:sp>
    </p:spTree>
    <p:extLst>
      <p:ext uri="{BB962C8B-B14F-4D97-AF65-F5344CB8AC3E}">
        <p14:creationId xmlns:p14="http://schemas.microsoft.com/office/powerpoint/2010/main" val="428648936"/>
      </p:ext>
    </p:extLst>
  </p:cSld>
  <p:clrMapOvr>
    <a:masterClrMapping/>
  </p:clrMapOvr>
  <p:transition/>
</p:sldLayout>
</file>

<file path=ppt/slideLayouts/slideLayout5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A77F40A4-3E89-1B45-BEBF-0AA9EDBC37F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7B6CB434-7272-F144-B3EB-748B298E8A16}"/>
              </a:ext>
            </a:extLst>
          </p:cNvPr>
          <p:cNvSpPr>
            <a:spLocks noGrp="1" noChangeArrowheads="1"/>
          </p:cNvSpPr>
          <p:nvPr>
            <p:ph type="sldNum" sz="quarter" idx="11"/>
          </p:nvPr>
        </p:nvSpPr>
        <p:spPr>
          <a:ln/>
        </p:spPr>
        <p:txBody>
          <a:bodyPr/>
          <a:lstStyle>
            <a:lvl1pPr>
              <a:defRPr/>
            </a:lvl1pPr>
          </a:lstStyle>
          <a:p>
            <a:fld id="{4BF0034D-4554-BD42-802B-E49E3DC77C97}" type="slidenum">
              <a:rPr lang="en-US" altLang="en-US"/>
              <a:pPr/>
              <a:t>‹#›</a:t>
            </a:fld>
            <a:endParaRPr lang="en-US" altLang="en-US"/>
          </a:p>
        </p:txBody>
      </p:sp>
    </p:spTree>
    <p:extLst>
      <p:ext uri="{BB962C8B-B14F-4D97-AF65-F5344CB8AC3E}">
        <p14:creationId xmlns:p14="http://schemas.microsoft.com/office/powerpoint/2010/main" val="1833215026"/>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12475374"/>
      </p:ext>
    </p:extLst>
  </p:cSld>
  <p:clrMapOvr>
    <a:masterClrMapping/>
  </p:clrMapOvr>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533EA543-58EC-1145-A87A-818F11E2CBD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17CD2823-E242-7D44-9F36-68BECE5A08D6}"/>
              </a:ext>
            </a:extLst>
          </p:cNvPr>
          <p:cNvSpPr>
            <a:spLocks noGrp="1" noChangeArrowheads="1"/>
          </p:cNvSpPr>
          <p:nvPr>
            <p:ph type="sldNum" sz="quarter" idx="11"/>
          </p:nvPr>
        </p:nvSpPr>
        <p:spPr>
          <a:ln/>
        </p:spPr>
        <p:txBody>
          <a:bodyPr/>
          <a:lstStyle>
            <a:lvl1pPr>
              <a:defRPr/>
            </a:lvl1pPr>
          </a:lstStyle>
          <a:p>
            <a:fld id="{28AF0954-8371-A644-8944-406A45A852A9}" type="slidenum">
              <a:rPr lang="en-US" altLang="en-US"/>
              <a:pPr/>
              <a:t>‹#›</a:t>
            </a:fld>
            <a:endParaRPr lang="en-US" altLang="en-US"/>
          </a:p>
        </p:txBody>
      </p:sp>
    </p:spTree>
    <p:extLst>
      <p:ext uri="{BB962C8B-B14F-4D97-AF65-F5344CB8AC3E}">
        <p14:creationId xmlns:p14="http://schemas.microsoft.com/office/powerpoint/2010/main" val="3294302546"/>
      </p:ext>
    </p:extLst>
  </p:cSld>
  <p:clrMapOvr>
    <a:masterClrMapping/>
  </p:clrMapOvr>
  <p:transition/>
</p:sldLayout>
</file>

<file path=ppt/slideLayouts/slideLayout5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D401DBD6-0D40-914C-A4A9-0E1A05620945}"/>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8D2885C7-A8DE-944D-A733-91FB1D23A917}"/>
              </a:ext>
            </a:extLst>
          </p:cNvPr>
          <p:cNvSpPr>
            <a:spLocks noGrp="1" noChangeArrowheads="1"/>
          </p:cNvSpPr>
          <p:nvPr>
            <p:ph type="sldNum" sz="quarter" idx="11"/>
          </p:nvPr>
        </p:nvSpPr>
        <p:spPr>
          <a:ln/>
        </p:spPr>
        <p:txBody>
          <a:bodyPr/>
          <a:lstStyle>
            <a:lvl1pPr>
              <a:defRPr/>
            </a:lvl1pPr>
          </a:lstStyle>
          <a:p>
            <a:fld id="{1BBB2226-A9FA-DB47-9CF0-2E287A38960E}" type="slidenum">
              <a:rPr lang="en-US" altLang="en-US"/>
              <a:pPr/>
              <a:t>‹#›</a:t>
            </a:fld>
            <a:endParaRPr lang="en-US" altLang="en-US"/>
          </a:p>
        </p:txBody>
      </p:sp>
    </p:spTree>
    <p:extLst>
      <p:ext uri="{BB962C8B-B14F-4D97-AF65-F5344CB8AC3E}">
        <p14:creationId xmlns:p14="http://schemas.microsoft.com/office/powerpoint/2010/main" val="3706370895"/>
      </p:ext>
    </p:extLst>
  </p:cSld>
  <p:clrMapOvr>
    <a:masterClrMapping/>
  </p:clrMapOvr>
  <p:transition/>
</p:sldLayout>
</file>

<file path=ppt/slideLayouts/slideLayout5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6F3099B0-B9D2-8449-B33E-AE3FA8363DE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8D5B7DF8-5103-1B42-996C-8AA394272AE5}"/>
              </a:ext>
            </a:extLst>
          </p:cNvPr>
          <p:cNvSpPr>
            <a:spLocks noGrp="1" noChangeArrowheads="1"/>
          </p:cNvSpPr>
          <p:nvPr>
            <p:ph type="sldNum" sz="quarter" idx="11"/>
          </p:nvPr>
        </p:nvSpPr>
        <p:spPr>
          <a:ln/>
        </p:spPr>
        <p:txBody>
          <a:bodyPr/>
          <a:lstStyle>
            <a:lvl1pPr>
              <a:defRPr/>
            </a:lvl1pPr>
          </a:lstStyle>
          <a:p>
            <a:fld id="{FF674C63-9CEC-E640-98D8-DC688D3DD9E4}" type="slidenum">
              <a:rPr lang="en-US" altLang="en-US"/>
              <a:pPr/>
              <a:t>‹#›</a:t>
            </a:fld>
            <a:endParaRPr lang="en-US" altLang="en-US"/>
          </a:p>
        </p:txBody>
      </p:sp>
    </p:spTree>
    <p:extLst>
      <p:ext uri="{BB962C8B-B14F-4D97-AF65-F5344CB8AC3E}">
        <p14:creationId xmlns:p14="http://schemas.microsoft.com/office/powerpoint/2010/main" val="3485875374"/>
      </p:ext>
    </p:extLst>
  </p:cSld>
  <p:clrMapOvr>
    <a:masterClrMapping/>
  </p:clrMapOvr>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A500CE77-FA0E-B448-AA17-55A6703F6BA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9B609F3A-95A7-5841-8128-4F348A5B515C}"/>
              </a:ext>
            </a:extLst>
          </p:cNvPr>
          <p:cNvSpPr>
            <a:spLocks noGrp="1" noChangeArrowheads="1"/>
          </p:cNvSpPr>
          <p:nvPr>
            <p:ph type="sldNum" sz="quarter" idx="11"/>
          </p:nvPr>
        </p:nvSpPr>
        <p:spPr>
          <a:ln/>
        </p:spPr>
        <p:txBody>
          <a:bodyPr/>
          <a:lstStyle>
            <a:lvl1pPr>
              <a:defRPr/>
            </a:lvl1pPr>
          </a:lstStyle>
          <a:p>
            <a:fld id="{1DB733DC-D3FD-4841-8A7A-4F4AB73A1310}" type="slidenum">
              <a:rPr lang="en-US" altLang="en-US"/>
              <a:pPr/>
              <a:t>‹#›</a:t>
            </a:fld>
            <a:endParaRPr lang="en-US" altLang="en-US"/>
          </a:p>
        </p:txBody>
      </p:sp>
    </p:spTree>
    <p:extLst>
      <p:ext uri="{BB962C8B-B14F-4D97-AF65-F5344CB8AC3E}">
        <p14:creationId xmlns:p14="http://schemas.microsoft.com/office/powerpoint/2010/main" val="3569113650"/>
      </p:ext>
    </p:extLst>
  </p:cSld>
  <p:clrMapOvr>
    <a:masterClrMapping/>
  </p:clrMapOvr>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2DCD27D1-ECFD-F447-88C4-5B5CD7C64464}"/>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CFB4D705-4483-1248-A730-79BF1918ACC8}"/>
              </a:ext>
            </a:extLst>
          </p:cNvPr>
          <p:cNvSpPr>
            <a:spLocks noGrp="1" noChangeArrowheads="1"/>
          </p:cNvSpPr>
          <p:nvPr>
            <p:ph type="sldNum" sz="quarter" idx="11"/>
          </p:nvPr>
        </p:nvSpPr>
        <p:spPr>
          <a:ln/>
        </p:spPr>
        <p:txBody>
          <a:bodyPr/>
          <a:lstStyle>
            <a:lvl1pPr>
              <a:defRPr/>
            </a:lvl1pPr>
          </a:lstStyle>
          <a:p>
            <a:fld id="{F3317078-9EBE-8343-B263-FE4EDA0B86E1}" type="slidenum">
              <a:rPr lang="en-US" altLang="en-US"/>
              <a:pPr/>
              <a:t>‹#›</a:t>
            </a:fld>
            <a:endParaRPr lang="en-US" altLang="en-US"/>
          </a:p>
        </p:txBody>
      </p:sp>
    </p:spTree>
    <p:extLst>
      <p:ext uri="{BB962C8B-B14F-4D97-AF65-F5344CB8AC3E}">
        <p14:creationId xmlns:p14="http://schemas.microsoft.com/office/powerpoint/2010/main" val="4201661761"/>
      </p:ext>
    </p:extLst>
  </p:cSld>
  <p:clrMapOvr>
    <a:masterClrMapping/>
  </p:clrMapOvr>
  <p:transition/>
</p:sldLayout>
</file>

<file path=ppt/slideLayouts/slideLayout5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67F7E7C7-D54C-7E42-B902-18631D0E50C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B0C1EF86-4B10-0E4B-87A4-4C31410E3E8A}"/>
              </a:ext>
            </a:extLst>
          </p:cNvPr>
          <p:cNvSpPr>
            <a:spLocks noGrp="1" noChangeArrowheads="1"/>
          </p:cNvSpPr>
          <p:nvPr>
            <p:ph type="sldNum" sz="quarter" idx="11"/>
          </p:nvPr>
        </p:nvSpPr>
        <p:spPr>
          <a:ln/>
        </p:spPr>
        <p:txBody>
          <a:bodyPr/>
          <a:lstStyle>
            <a:lvl1pPr>
              <a:defRPr/>
            </a:lvl1pPr>
          </a:lstStyle>
          <a:p>
            <a:fld id="{DAEEAFA2-6AF3-564D-8551-0ACDAB9DDF09}" type="slidenum">
              <a:rPr lang="en-US" altLang="en-US"/>
              <a:pPr/>
              <a:t>‹#›</a:t>
            </a:fld>
            <a:endParaRPr lang="en-US" altLang="en-US"/>
          </a:p>
        </p:txBody>
      </p:sp>
    </p:spTree>
    <p:extLst>
      <p:ext uri="{BB962C8B-B14F-4D97-AF65-F5344CB8AC3E}">
        <p14:creationId xmlns:p14="http://schemas.microsoft.com/office/powerpoint/2010/main" val="1508254345"/>
      </p:ext>
    </p:extLst>
  </p:cSld>
  <p:clrMapOvr>
    <a:masterClrMapping/>
  </p:clrMapOvr>
  <p:transition/>
</p:sldLayout>
</file>

<file path=ppt/slideLayouts/slideLayout52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2C90C948-2B96-0640-82B2-1E954D9CB72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2E2E6134-7558-6D42-88BC-6E9B9E7448A4}"/>
              </a:ext>
            </a:extLst>
          </p:cNvPr>
          <p:cNvSpPr>
            <a:spLocks noGrp="1" noChangeArrowheads="1"/>
          </p:cNvSpPr>
          <p:nvPr>
            <p:ph type="sldNum" sz="quarter" idx="11"/>
          </p:nvPr>
        </p:nvSpPr>
        <p:spPr>
          <a:ln/>
        </p:spPr>
        <p:txBody>
          <a:bodyPr/>
          <a:lstStyle>
            <a:lvl1pPr>
              <a:defRPr/>
            </a:lvl1pPr>
          </a:lstStyle>
          <a:p>
            <a:fld id="{F0A436F3-25BF-5246-8097-CFB6BF81F56B}" type="slidenum">
              <a:rPr lang="en-US" altLang="en-US"/>
              <a:pPr/>
              <a:t>‹#›</a:t>
            </a:fld>
            <a:endParaRPr lang="en-US" altLang="en-US"/>
          </a:p>
        </p:txBody>
      </p:sp>
    </p:spTree>
    <p:extLst>
      <p:ext uri="{BB962C8B-B14F-4D97-AF65-F5344CB8AC3E}">
        <p14:creationId xmlns:p14="http://schemas.microsoft.com/office/powerpoint/2010/main" val="1082435512"/>
      </p:ext>
    </p:extLst>
  </p:cSld>
  <p:clrMapOvr>
    <a:masterClrMapping/>
  </p:clrMapOvr>
  <p:transition/>
</p:sldLayout>
</file>

<file path=ppt/slideLayouts/slideLayout5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720B3560-CF21-8947-8133-FDB047FA167F}"/>
              </a:ext>
            </a:extLst>
          </p:cNvPr>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31B592F0-643C-E746-9C6B-02C884DC2C52}"/>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960D7440-FB56-4446-ADC5-3A9F6A1ADABE}"/>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DC7E03E5-6D65-C34C-BA2B-971F087AC2AB}"/>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791E84BB-5A68-8C42-8D80-1D2E9B8E5500}"/>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B1F71244-1093-8044-BAE9-60278058B4B8}"/>
              </a:ext>
            </a:extLst>
          </p:cNvPr>
          <p:cNvSpPr>
            <a:spLocks noGrp="1" noChangeArrowheads="1"/>
          </p:cNvSpPr>
          <p:nvPr>
            <p:ph type="sldNum" sz="quarter" idx="12"/>
          </p:nvPr>
        </p:nvSpPr>
        <p:spPr/>
        <p:txBody>
          <a:bodyPr/>
          <a:lstStyle>
            <a:lvl1pPr>
              <a:defRPr sz="1200"/>
            </a:lvl1pPr>
          </a:lstStyle>
          <a:p>
            <a:pPr>
              <a:defRPr/>
            </a:pPr>
            <a:fld id="{14FCC962-4257-6142-A569-9AA89093BC26}" type="slidenum">
              <a:rPr lang="en-US" altLang="en-US"/>
              <a:pPr>
                <a:defRPr/>
              </a:pPr>
              <a:t>‹#›</a:t>
            </a:fld>
            <a:endParaRPr lang="en-US" altLang="en-US"/>
          </a:p>
        </p:txBody>
      </p:sp>
    </p:spTree>
    <p:extLst>
      <p:ext uri="{BB962C8B-B14F-4D97-AF65-F5344CB8AC3E}">
        <p14:creationId xmlns:p14="http://schemas.microsoft.com/office/powerpoint/2010/main" val="106227793"/>
      </p:ext>
    </p:extLst>
  </p:cSld>
  <p:clrMapOvr>
    <a:masterClrMapping/>
  </p:clrMapOvr>
  <p:transition/>
</p:sldLayout>
</file>

<file path=ppt/slideLayouts/slideLayout5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E1D280C7-68E3-6442-A561-EB561DEC7C25}"/>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2EDD1F31-CE79-E34C-A457-FCC3E513E843}"/>
              </a:ext>
            </a:extLst>
          </p:cNvPr>
          <p:cNvSpPr>
            <a:spLocks noGrp="1" noChangeArrowheads="1"/>
          </p:cNvSpPr>
          <p:nvPr>
            <p:ph type="sldNum" sz="quarter" idx="11"/>
          </p:nvPr>
        </p:nvSpPr>
        <p:spPr>
          <a:ln/>
        </p:spPr>
        <p:txBody>
          <a:bodyPr/>
          <a:lstStyle>
            <a:lvl1pPr>
              <a:defRPr/>
            </a:lvl1pPr>
          </a:lstStyle>
          <a:p>
            <a:pPr>
              <a:defRPr/>
            </a:pPr>
            <a:fld id="{8414F10F-450F-4D42-AE87-B50754B38A67}" type="slidenum">
              <a:rPr lang="en-US" altLang="en-US"/>
              <a:pPr>
                <a:defRPr/>
              </a:pPr>
              <a:t>‹#›</a:t>
            </a:fld>
            <a:endParaRPr lang="en-US" altLang="en-US"/>
          </a:p>
        </p:txBody>
      </p:sp>
    </p:spTree>
    <p:extLst>
      <p:ext uri="{BB962C8B-B14F-4D97-AF65-F5344CB8AC3E}">
        <p14:creationId xmlns:p14="http://schemas.microsoft.com/office/powerpoint/2010/main" val="3592016116"/>
      </p:ext>
    </p:extLst>
  </p:cSld>
  <p:clrMapOvr>
    <a:masterClrMapping/>
  </p:clrMapOvr>
  <p:transition/>
</p:sldLayout>
</file>

<file path=ppt/slideLayouts/slideLayout5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7A903F41-FE37-DC48-AC7B-2EF6E77896E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D8B15C67-71B5-B440-9877-46CD1CECC9CA}"/>
              </a:ext>
            </a:extLst>
          </p:cNvPr>
          <p:cNvSpPr>
            <a:spLocks noGrp="1" noChangeArrowheads="1"/>
          </p:cNvSpPr>
          <p:nvPr>
            <p:ph type="sldNum" sz="quarter" idx="11"/>
          </p:nvPr>
        </p:nvSpPr>
        <p:spPr>
          <a:ln/>
        </p:spPr>
        <p:txBody>
          <a:bodyPr/>
          <a:lstStyle>
            <a:lvl1pPr>
              <a:defRPr/>
            </a:lvl1pPr>
          </a:lstStyle>
          <a:p>
            <a:pPr>
              <a:defRPr/>
            </a:pPr>
            <a:fld id="{525BB441-19B0-EB42-A367-3270C8B89085}" type="slidenum">
              <a:rPr lang="en-US" altLang="en-US"/>
              <a:pPr>
                <a:defRPr/>
              </a:pPr>
              <a:t>‹#›</a:t>
            </a:fld>
            <a:endParaRPr lang="en-US" altLang="en-US"/>
          </a:p>
        </p:txBody>
      </p:sp>
    </p:spTree>
    <p:extLst>
      <p:ext uri="{BB962C8B-B14F-4D97-AF65-F5344CB8AC3E}">
        <p14:creationId xmlns:p14="http://schemas.microsoft.com/office/powerpoint/2010/main" val="3965466547"/>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38178713"/>
      </p:ext>
    </p:extLst>
  </p:cSld>
  <p:clrMapOvr>
    <a:masterClrMapping/>
  </p:clrMapOvr>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02BFD052-92FF-F543-9137-39E35DAA9D44}"/>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0485C752-27E3-5144-8894-393C521E7B12}"/>
              </a:ext>
            </a:extLst>
          </p:cNvPr>
          <p:cNvSpPr>
            <a:spLocks noGrp="1" noChangeArrowheads="1"/>
          </p:cNvSpPr>
          <p:nvPr>
            <p:ph type="sldNum" sz="quarter" idx="11"/>
          </p:nvPr>
        </p:nvSpPr>
        <p:spPr>
          <a:ln/>
        </p:spPr>
        <p:txBody>
          <a:bodyPr/>
          <a:lstStyle>
            <a:lvl1pPr>
              <a:defRPr/>
            </a:lvl1pPr>
          </a:lstStyle>
          <a:p>
            <a:pPr>
              <a:defRPr/>
            </a:pPr>
            <a:fld id="{56AEF749-97F2-2549-AC24-4DC4FEF73A35}" type="slidenum">
              <a:rPr lang="en-US" altLang="en-US"/>
              <a:pPr>
                <a:defRPr/>
              </a:pPr>
              <a:t>‹#›</a:t>
            </a:fld>
            <a:endParaRPr lang="en-US" altLang="en-US"/>
          </a:p>
        </p:txBody>
      </p:sp>
    </p:spTree>
    <p:extLst>
      <p:ext uri="{BB962C8B-B14F-4D97-AF65-F5344CB8AC3E}">
        <p14:creationId xmlns:p14="http://schemas.microsoft.com/office/powerpoint/2010/main" val="2152969502"/>
      </p:ext>
    </p:extLst>
  </p:cSld>
  <p:clrMapOvr>
    <a:masterClrMapping/>
  </p:clrMapOvr>
  <p:transition/>
</p:sldLayout>
</file>

<file path=ppt/slideLayouts/slideLayout5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C18A0A9A-89C1-2441-B78A-0239AA17EF5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79155714-34D3-DA4A-BEFF-65BECB09AE96}"/>
              </a:ext>
            </a:extLst>
          </p:cNvPr>
          <p:cNvSpPr>
            <a:spLocks noGrp="1" noChangeArrowheads="1"/>
          </p:cNvSpPr>
          <p:nvPr>
            <p:ph type="sldNum" sz="quarter" idx="11"/>
          </p:nvPr>
        </p:nvSpPr>
        <p:spPr>
          <a:ln/>
        </p:spPr>
        <p:txBody>
          <a:bodyPr/>
          <a:lstStyle>
            <a:lvl1pPr>
              <a:defRPr/>
            </a:lvl1pPr>
          </a:lstStyle>
          <a:p>
            <a:pPr>
              <a:defRPr/>
            </a:pPr>
            <a:fld id="{C082634B-D4D6-0B45-9BEF-5C821DA8C470}" type="slidenum">
              <a:rPr lang="en-US" altLang="en-US"/>
              <a:pPr>
                <a:defRPr/>
              </a:pPr>
              <a:t>‹#›</a:t>
            </a:fld>
            <a:endParaRPr lang="en-US" altLang="en-US"/>
          </a:p>
        </p:txBody>
      </p:sp>
    </p:spTree>
    <p:extLst>
      <p:ext uri="{BB962C8B-B14F-4D97-AF65-F5344CB8AC3E}">
        <p14:creationId xmlns:p14="http://schemas.microsoft.com/office/powerpoint/2010/main" val="4220860928"/>
      </p:ext>
    </p:extLst>
  </p:cSld>
  <p:clrMapOvr>
    <a:masterClrMapping/>
  </p:clrMapOvr>
  <p:transition/>
</p:sldLayout>
</file>

<file path=ppt/slideLayouts/slideLayout5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3BDF51A0-B85E-BC4F-BD9D-835EFAFBED1E}"/>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DD42FE46-697A-B84C-BAC2-BA0E396A77F1}"/>
              </a:ext>
            </a:extLst>
          </p:cNvPr>
          <p:cNvSpPr>
            <a:spLocks noGrp="1" noChangeArrowheads="1"/>
          </p:cNvSpPr>
          <p:nvPr>
            <p:ph type="sldNum" sz="quarter" idx="11"/>
          </p:nvPr>
        </p:nvSpPr>
        <p:spPr>
          <a:ln/>
        </p:spPr>
        <p:txBody>
          <a:bodyPr/>
          <a:lstStyle>
            <a:lvl1pPr>
              <a:defRPr/>
            </a:lvl1pPr>
          </a:lstStyle>
          <a:p>
            <a:pPr>
              <a:defRPr/>
            </a:pPr>
            <a:fld id="{F2638C93-DDC8-324B-8909-FA14536BF70B}" type="slidenum">
              <a:rPr lang="en-US" altLang="en-US"/>
              <a:pPr>
                <a:defRPr/>
              </a:pPr>
              <a:t>‹#›</a:t>
            </a:fld>
            <a:endParaRPr lang="en-US" altLang="en-US"/>
          </a:p>
        </p:txBody>
      </p:sp>
    </p:spTree>
    <p:extLst>
      <p:ext uri="{BB962C8B-B14F-4D97-AF65-F5344CB8AC3E}">
        <p14:creationId xmlns:p14="http://schemas.microsoft.com/office/powerpoint/2010/main" val="2355088705"/>
      </p:ext>
    </p:extLst>
  </p:cSld>
  <p:clrMapOvr>
    <a:masterClrMapping/>
  </p:clrMapOvr>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26798E86-C759-A64B-A5C6-F7CA0B2A3706}"/>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176EA255-1582-3248-912A-DD0818719D2C}"/>
              </a:ext>
            </a:extLst>
          </p:cNvPr>
          <p:cNvSpPr>
            <a:spLocks noGrp="1" noChangeArrowheads="1"/>
          </p:cNvSpPr>
          <p:nvPr>
            <p:ph type="sldNum" sz="quarter" idx="11"/>
          </p:nvPr>
        </p:nvSpPr>
        <p:spPr>
          <a:ln/>
        </p:spPr>
        <p:txBody>
          <a:bodyPr/>
          <a:lstStyle>
            <a:lvl1pPr>
              <a:defRPr/>
            </a:lvl1pPr>
          </a:lstStyle>
          <a:p>
            <a:pPr>
              <a:defRPr/>
            </a:pPr>
            <a:fld id="{09B1F434-1C1C-7A4A-B3CB-C1B2BBB9A818}" type="slidenum">
              <a:rPr lang="en-US" altLang="en-US"/>
              <a:pPr>
                <a:defRPr/>
              </a:pPr>
              <a:t>‹#›</a:t>
            </a:fld>
            <a:endParaRPr lang="en-US" altLang="en-US"/>
          </a:p>
        </p:txBody>
      </p:sp>
    </p:spTree>
    <p:extLst>
      <p:ext uri="{BB962C8B-B14F-4D97-AF65-F5344CB8AC3E}">
        <p14:creationId xmlns:p14="http://schemas.microsoft.com/office/powerpoint/2010/main" val="3309841681"/>
      </p:ext>
    </p:extLst>
  </p:cSld>
  <p:clrMapOvr>
    <a:masterClrMapping/>
  </p:clrMapOvr>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46F777E1-95D1-B64D-860C-B36DCA2932E4}"/>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927BEA45-658A-FF4B-8C02-3C2191782C7B}"/>
              </a:ext>
            </a:extLst>
          </p:cNvPr>
          <p:cNvSpPr>
            <a:spLocks noGrp="1" noChangeArrowheads="1"/>
          </p:cNvSpPr>
          <p:nvPr>
            <p:ph type="sldNum" sz="quarter" idx="11"/>
          </p:nvPr>
        </p:nvSpPr>
        <p:spPr>
          <a:ln/>
        </p:spPr>
        <p:txBody>
          <a:bodyPr/>
          <a:lstStyle>
            <a:lvl1pPr>
              <a:defRPr/>
            </a:lvl1pPr>
          </a:lstStyle>
          <a:p>
            <a:pPr>
              <a:defRPr/>
            </a:pPr>
            <a:fld id="{3080B99E-26C8-A54A-B4B8-57D0E71B4426}" type="slidenum">
              <a:rPr lang="en-US" altLang="en-US"/>
              <a:pPr>
                <a:defRPr/>
              </a:pPr>
              <a:t>‹#›</a:t>
            </a:fld>
            <a:endParaRPr lang="en-US" altLang="en-US"/>
          </a:p>
        </p:txBody>
      </p:sp>
    </p:spTree>
    <p:extLst>
      <p:ext uri="{BB962C8B-B14F-4D97-AF65-F5344CB8AC3E}">
        <p14:creationId xmlns:p14="http://schemas.microsoft.com/office/powerpoint/2010/main" val="910091173"/>
      </p:ext>
    </p:extLst>
  </p:cSld>
  <p:clrMapOvr>
    <a:masterClrMapping/>
  </p:clrMapOvr>
  <p:transition/>
</p:sldLayout>
</file>

<file path=ppt/slideLayouts/slideLayout5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AF0CC16D-4E85-904A-84DC-A76A7BB44BC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892B96B3-1576-9B4C-BA9F-49EFE210E9B1}"/>
              </a:ext>
            </a:extLst>
          </p:cNvPr>
          <p:cNvSpPr>
            <a:spLocks noGrp="1" noChangeArrowheads="1"/>
          </p:cNvSpPr>
          <p:nvPr>
            <p:ph type="sldNum" sz="quarter" idx="11"/>
          </p:nvPr>
        </p:nvSpPr>
        <p:spPr>
          <a:ln/>
        </p:spPr>
        <p:txBody>
          <a:bodyPr/>
          <a:lstStyle>
            <a:lvl1pPr>
              <a:defRPr/>
            </a:lvl1pPr>
          </a:lstStyle>
          <a:p>
            <a:pPr>
              <a:defRPr/>
            </a:pPr>
            <a:fld id="{54AF3157-837A-FE49-B4CF-FBE9A56481DC}" type="slidenum">
              <a:rPr lang="en-US" altLang="en-US"/>
              <a:pPr>
                <a:defRPr/>
              </a:pPr>
              <a:t>‹#›</a:t>
            </a:fld>
            <a:endParaRPr lang="en-US" altLang="en-US"/>
          </a:p>
        </p:txBody>
      </p:sp>
    </p:spTree>
    <p:extLst>
      <p:ext uri="{BB962C8B-B14F-4D97-AF65-F5344CB8AC3E}">
        <p14:creationId xmlns:p14="http://schemas.microsoft.com/office/powerpoint/2010/main" val="1525630567"/>
      </p:ext>
    </p:extLst>
  </p:cSld>
  <p:clrMapOvr>
    <a:masterClrMapping/>
  </p:clrMapOvr>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8C7EDAAD-FB09-BE44-9DFA-7569CBA296D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8FF3B55E-D9B5-6D44-A77F-C37586151793}"/>
              </a:ext>
            </a:extLst>
          </p:cNvPr>
          <p:cNvSpPr>
            <a:spLocks noGrp="1" noChangeArrowheads="1"/>
          </p:cNvSpPr>
          <p:nvPr>
            <p:ph type="sldNum" sz="quarter" idx="11"/>
          </p:nvPr>
        </p:nvSpPr>
        <p:spPr>
          <a:ln/>
        </p:spPr>
        <p:txBody>
          <a:bodyPr/>
          <a:lstStyle>
            <a:lvl1pPr>
              <a:defRPr/>
            </a:lvl1pPr>
          </a:lstStyle>
          <a:p>
            <a:pPr>
              <a:defRPr/>
            </a:pPr>
            <a:fld id="{292E0B19-EF9C-CD4B-9975-80E3C8554623}" type="slidenum">
              <a:rPr lang="en-US" altLang="en-US"/>
              <a:pPr>
                <a:defRPr/>
              </a:pPr>
              <a:t>‹#›</a:t>
            </a:fld>
            <a:endParaRPr lang="en-US" altLang="en-US"/>
          </a:p>
        </p:txBody>
      </p:sp>
    </p:spTree>
    <p:extLst>
      <p:ext uri="{BB962C8B-B14F-4D97-AF65-F5344CB8AC3E}">
        <p14:creationId xmlns:p14="http://schemas.microsoft.com/office/powerpoint/2010/main" val="797014551"/>
      </p:ext>
    </p:extLst>
  </p:cSld>
  <p:clrMapOvr>
    <a:masterClrMapping/>
  </p:clrMapOvr>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4269343C-14F3-A647-83B8-695624A45249}"/>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930D5E00-5512-B54F-AC20-76C22603A109}"/>
              </a:ext>
            </a:extLst>
          </p:cNvPr>
          <p:cNvSpPr>
            <a:spLocks noGrp="1" noChangeArrowheads="1"/>
          </p:cNvSpPr>
          <p:nvPr>
            <p:ph type="sldNum" sz="quarter" idx="11"/>
          </p:nvPr>
        </p:nvSpPr>
        <p:spPr>
          <a:ln/>
        </p:spPr>
        <p:txBody>
          <a:bodyPr/>
          <a:lstStyle>
            <a:lvl1pPr>
              <a:defRPr/>
            </a:lvl1pPr>
          </a:lstStyle>
          <a:p>
            <a:pPr>
              <a:defRPr/>
            </a:pPr>
            <a:fld id="{6C17DC18-27FF-C841-A741-FB375DAE5133}" type="slidenum">
              <a:rPr lang="en-US" altLang="en-US"/>
              <a:pPr>
                <a:defRPr/>
              </a:pPr>
              <a:t>‹#›</a:t>
            </a:fld>
            <a:endParaRPr lang="en-US" altLang="en-US"/>
          </a:p>
        </p:txBody>
      </p:sp>
    </p:spTree>
    <p:extLst>
      <p:ext uri="{BB962C8B-B14F-4D97-AF65-F5344CB8AC3E}">
        <p14:creationId xmlns:p14="http://schemas.microsoft.com/office/powerpoint/2010/main" val="3159041161"/>
      </p:ext>
    </p:extLst>
  </p:cSld>
  <p:clrMapOvr>
    <a:masterClrMapping/>
  </p:clrMapOvr>
  <p:transition/>
</p:sldLayout>
</file>

<file path=ppt/slideLayouts/slideLayout53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F86903FA-8A3E-2745-9AD6-3E41E4071F6B}"/>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1001DD57-9D82-9F4B-BF82-42E911921B23}"/>
              </a:ext>
            </a:extLst>
          </p:cNvPr>
          <p:cNvSpPr>
            <a:spLocks noGrp="1" noChangeArrowheads="1"/>
          </p:cNvSpPr>
          <p:nvPr>
            <p:ph type="sldNum" sz="quarter" idx="11"/>
          </p:nvPr>
        </p:nvSpPr>
        <p:spPr>
          <a:ln/>
        </p:spPr>
        <p:txBody>
          <a:bodyPr/>
          <a:lstStyle>
            <a:lvl1pPr>
              <a:defRPr/>
            </a:lvl1pPr>
          </a:lstStyle>
          <a:p>
            <a:pPr>
              <a:defRPr/>
            </a:pPr>
            <a:fld id="{3F84B218-4F08-C548-8041-2CC38A2C2F0A}" type="slidenum">
              <a:rPr lang="en-US" altLang="en-US"/>
              <a:pPr>
                <a:defRPr/>
              </a:pPr>
              <a:t>‹#›</a:t>
            </a:fld>
            <a:endParaRPr lang="en-US" altLang="en-US"/>
          </a:p>
        </p:txBody>
      </p:sp>
    </p:spTree>
    <p:extLst>
      <p:ext uri="{BB962C8B-B14F-4D97-AF65-F5344CB8AC3E}">
        <p14:creationId xmlns:p14="http://schemas.microsoft.com/office/powerpoint/2010/main" val="2197513977"/>
      </p:ext>
    </p:extLst>
  </p:cSld>
  <p:clrMapOvr>
    <a:masterClrMapping/>
  </p:clrMapOvr>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20814032"/>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178834339"/>
      </p:ext>
    </p:extLst>
  </p:cSld>
  <p:clrMapOvr>
    <a:masterClrMapping/>
  </p:clrMapOvr>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6472953"/>
      </p:ext>
    </p:extLst>
  </p:cSld>
  <p:clrMapOvr>
    <a:masterClrMapping/>
  </p:clrMapOvr>
  <p:transition/>
</p:sldLayout>
</file>

<file path=ppt/slideLayouts/slideLayout5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418771"/>
      </p:ext>
    </p:extLst>
  </p:cSld>
  <p:clrMapOvr>
    <a:masterClrMapping/>
  </p:clrMapOvr>
  <p:transition/>
</p:sldLayout>
</file>

<file path=ppt/slideLayouts/slideLayout5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4428024"/>
      </p:ext>
    </p:extLst>
  </p:cSld>
  <p:clrMapOvr>
    <a:masterClrMapping/>
  </p:clrMapOvr>
  <p:transition/>
</p:sldLayout>
</file>

<file path=ppt/slideLayouts/slideLayout5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2594141"/>
      </p:ext>
    </p:extLst>
  </p:cSld>
  <p:clrMapOvr>
    <a:masterClrMapping/>
  </p:clrMapOvr>
  <p:transition/>
</p:sldLayout>
</file>

<file path=ppt/slideLayouts/slideLayout5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2042843"/>
      </p:ext>
    </p:extLst>
  </p:cSld>
  <p:clrMapOvr>
    <a:masterClrMapping/>
  </p:clrMapOvr>
  <p:transition/>
</p:sldLayout>
</file>

<file path=ppt/slideLayouts/slideLayout5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02647555"/>
      </p:ext>
    </p:extLst>
  </p:cSld>
  <p:clrMapOvr>
    <a:masterClrMapping/>
  </p:clrMapOvr>
  <p:transition/>
</p:sldLayout>
</file>

<file path=ppt/slideLayouts/slideLayout5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95058283"/>
      </p:ext>
    </p:extLst>
  </p:cSld>
  <p:clrMapOvr>
    <a:masterClrMapping/>
  </p:clrMapOvr>
  <p:transition/>
</p:sldLayout>
</file>

<file path=ppt/slideLayouts/slideLayout5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92304284"/>
      </p:ext>
    </p:extLst>
  </p:cSld>
  <p:clrMapOvr>
    <a:masterClrMapping/>
  </p:clrMapOvr>
  <p:transition/>
</p:sldLayout>
</file>

<file path=ppt/slideLayouts/slideLayout5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2091051"/>
      </p:ext>
    </p:extLst>
  </p:cSld>
  <p:clrMapOvr>
    <a:masterClrMapping/>
  </p:clrMapOvr>
  <p:transition/>
</p:sldLayout>
</file>

<file path=ppt/slideLayouts/slideLayout5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54711831"/>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06403914"/>
      </p:ext>
    </p:extLst>
  </p:cSld>
  <p:clrMapOvr>
    <a:masterClrMapping/>
  </p:clrMapOvr>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endParaRPr 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cs typeface="ＭＳ Ｐゴシック" charset="0"/>
              </a:defRPr>
            </a:lvl1pPr>
          </a:lstStyle>
          <a:p>
            <a:pPr>
              <a:defRPr/>
            </a:pPr>
            <a:fld id="{2B0615E8-B7BA-A94F-8CD8-59ABAB50F7E7}" type="slidenum">
              <a:rPr lang="en-US"/>
              <a:pPr>
                <a:defRPr/>
              </a:pPr>
              <a:t>‹#›</a:t>
            </a:fld>
            <a:endParaRPr lang="en-US"/>
          </a:p>
        </p:txBody>
      </p:sp>
    </p:spTree>
    <p:extLst>
      <p:ext uri="{BB962C8B-B14F-4D97-AF65-F5344CB8AC3E}">
        <p14:creationId xmlns:p14="http://schemas.microsoft.com/office/powerpoint/2010/main" val="3947209896"/>
      </p:ext>
    </p:extLst>
  </p:cSld>
  <p:clrMapOvr>
    <a:masterClrMapping/>
  </p:clrMapOvr>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8E574D81-B5DE-384D-B24B-566C679AE608}" type="slidenum">
              <a:rPr lang="en-US"/>
              <a:pPr>
                <a:defRPr/>
              </a:pPr>
              <a:t>‹#›</a:t>
            </a:fld>
            <a:endParaRPr lang="en-US"/>
          </a:p>
        </p:txBody>
      </p:sp>
    </p:spTree>
    <p:extLst>
      <p:ext uri="{BB962C8B-B14F-4D97-AF65-F5344CB8AC3E}">
        <p14:creationId xmlns:p14="http://schemas.microsoft.com/office/powerpoint/2010/main" val="602501082"/>
      </p:ext>
    </p:extLst>
  </p:cSld>
  <p:clrMapOvr>
    <a:masterClrMapping/>
  </p:clrMapOvr>
  <p:transition/>
</p:sldLayout>
</file>

<file path=ppt/slideLayouts/slideLayout5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7F718DBD-A8C3-BF41-B930-E6F09B914FC3}" type="slidenum">
              <a:rPr lang="en-US"/>
              <a:pPr>
                <a:defRPr/>
              </a:pPr>
              <a:t>‹#›</a:t>
            </a:fld>
            <a:endParaRPr lang="en-US"/>
          </a:p>
        </p:txBody>
      </p:sp>
    </p:spTree>
    <p:extLst>
      <p:ext uri="{BB962C8B-B14F-4D97-AF65-F5344CB8AC3E}">
        <p14:creationId xmlns:p14="http://schemas.microsoft.com/office/powerpoint/2010/main" val="3804379928"/>
      </p:ext>
    </p:extLst>
  </p:cSld>
  <p:clrMapOvr>
    <a:masterClrMapping/>
  </p:clrMapOvr>
  <p:transition/>
</p:sldLayout>
</file>

<file path=ppt/slideLayouts/slideLayout5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79E6F74A-33AD-9C44-A652-5BC058E44322}" type="slidenum">
              <a:rPr lang="en-US"/>
              <a:pPr>
                <a:defRPr/>
              </a:pPr>
              <a:t>‹#›</a:t>
            </a:fld>
            <a:endParaRPr lang="en-US"/>
          </a:p>
        </p:txBody>
      </p:sp>
    </p:spTree>
    <p:extLst>
      <p:ext uri="{BB962C8B-B14F-4D97-AF65-F5344CB8AC3E}">
        <p14:creationId xmlns:p14="http://schemas.microsoft.com/office/powerpoint/2010/main" val="42608281"/>
      </p:ext>
    </p:extLst>
  </p:cSld>
  <p:clrMapOvr>
    <a:masterClrMapping/>
  </p:clrMapOvr>
  <p:transition/>
</p:sldLayout>
</file>

<file path=ppt/slideLayouts/slideLayout5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a:defRPr>
                <a:cs typeface="ＭＳ Ｐゴシック" charset="0"/>
              </a:defRPr>
            </a:lvl1pPr>
          </a:lstStyle>
          <a:p>
            <a:pPr>
              <a:defRPr/>
            </a:pPr>
            <a:fld id="{2FE313B9-34D2-9B4F-924F-705E340D7A3C}" type="slidenum">
              <a:rPr lang="en-US"/>
              <a:pPr>
                <a:defRPr/>
              </a:pPr>
              <a:t>‹#›</a:t>
            </a:fld>
            <a:endParaRPr lang="en-US"/>
          </a:p>
        </p:txBody>
      </p:sp>
    </p:spTree>
    <p:extLst>
      <p:ext uri="{BB962C8B-B14F-4D97-AF65-F5344CB8AC3E}">
        <p14:creationId xmlns:p14="http://schemas.microsoft.com/office/powerpoint/2010/main" val="2158496196"/>
      </p:ext>
    </p:extLst>
  </p:cSld>
  <p:clrMapOvr>
    <a:masterClrMapping/>
  </p:clrMapOvr>
  <p:transition/>
</p:sldLayout>
</file>

<file path=ppt/slideLayouts/slideLayout5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a:defRPr>
                <a:cs typeface="ＭＳ Ｐゴシック" charset="0"/>
              </a:defRPr>
            </a:lvl1pPr>
          </a:lstStyle>
          <a:p>
            <a:pPr>
              <a:defRPr/>
            </a:pPr>
            <a:fld id="{272681F7-101F-CD48-BD26-A7C1DB38DD72}" type="slidenum">
              <a:rPr lang="en-US"/>
              <a:pPr>
                <a:defRPr/>
              </a:pPr>
              <a:t>‹#›</a:t>
            </a:fld>
            <a:endParaRPr lang="en-US"/>
          </a:p>
        </p:txBody>
      </p:sp>
    </p:spTree>
    <p:extLst>
      <p:ext uri="{BB962C8B-B14F-4D97-AF65-F5344CB8AC3E}">
        <p14:creationId xmlns:p14="http://schemas.microsoft.com/office/powerpoint/2010/main" val="1085850892"/>
      </p:ext>
    </p:extLst>
  </p:cSld>
  <p:clrMapOvr>
    <a:masterClrMapping/>
  </p:clrMapOvr>
  <p:transition/>
</p:sldLayout>
</file>

<file path=ppt/slideLayouts/slideLayout5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a:defRPr>
                <a:cs typeface="ＭＳ Ｐゴシック" charset="0"/>
              </a:defRPr>
            </a:lvl1pPr>
          </a:lstStyle>
          <a:p>
            <a:pPr>
              <a:defRPr/>
            </a:pPr>
            <a:fld id="{4DA22FE8-1BF1-7945-858E-9EDF18117A7F}" type="slidenum">
              <a:rPr lang="en-US"/>
              <a:pPr>
                <a:defRPr/>
              </a:pPr>
              <a:t>‹#›</a:t>
            </a:fld>
            <a:endParaRPr lang="en-US"/>
          </a:p>
        </p:txBody>
      </p:sp>
    </p:spTree>
    <p:extLst>
      <p:ext uri="{BB962C8B-B14F-4D97-AF65-F5344CB8AC3E}">
        <p14:creationId xmlns:p14="http://schemas.microsoft.com/office/powerpoint/2010/main" val="790780036"/>
      </p:ext>
    </p:extLst>
  </p:cSld>
  <p:clrMapOvr>
    <a:masterClrMapping/>
  </p:clrMapOvr>
  <p:transition/>
</p:sldLayout>
</file>

<file path=ppt/slideLayouts/slideLayout5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EDECFB72-9437-4E43-B6E9-A86EC5F84799}" type="slidenum">
              <a:rPr lang="en-US"/>
              <a:pPr>
                <a:defRPr/>
              </a:pPr>
              <a:t>‹#›</a:t>
            </a:fld>
            <a:endParaRPr lang="en-US"/>
          </a:p>
        </p:txBody>
      </p:sp>
    </p:spTree>
    <p:extLst>
      <p:ext uri="{BB962C8B-B14F-4D97-AF65-F5344CB8AC3E}">
        <p14:creationId xmlns:p14="http://schemas.microsoft.com/office/powerpoint/2010/main" val="370818544"/>
      </p:ext>
    </p:extLst>
  </p:cSld>
  <p:clrMapOvr>
    <a:masterClrMapping/>
  </p:clrMapOvr>
  <p:transition/>
</p:sldLayout>
</file>

<file path=ppt/slideLayouts/slideLayout5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9F1BB03A-AA9C-3441-BB02-8D748B0FE787}" type="slidenum">
              <a:rPr lang="en-US"/>
              <a:pPr>
                <a:defRPr/>
              </a:pPr>
              <a:t>‹#›</a:t>
            </a:fld>
            <a:endParaRPr lang="en-US"/>
          </a:p>
        </p:txBody>
      </p:sp>
    </p:spTree>
    <p:extLst>
      <p:ext uri="{BB962C8B-B14F-4D97-AF65-F5344CB8AC3E}">
        <p14:creationId xmlns:p14="http://schemas.microsoft.com/office/powerpoint/2010/main" val="3285934770"/>
      </p:ext>
    </p:extLst>
  </p:cSld>
  <p:clrMapOvr>
    <a:masterClrMapping/>
  </p:clrMapOvr>
  <p:transition/>
</p:sldLayout>
</file>

<file path=ppt/slideLayouts/slideLayout5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F09218E9-1586-4840-9706-4250AB6924DC}" type="slidenum">
              <a:rPr lang="en-US"/>
              <a:pPr>
                <a:defRPr/>
              </a:pPr>
              <a:t>‹#›</a:t>
            </a:fld>
            <a:endParaRPr lang="en-US"/>
          </a:p>
        </p:txBody>
      </p:sp>
    </p:spTree>
    <p:extLst>
      <p:ext uri="{BB962C8B-B14F-4D97-AF65-F5344CB8AC3E}">
        <p14:creationId xmlns:p14="http://schemas.microsoft.com/office/powerpoint/2010/main" val="2411541097"/>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black&amp;w.png"/>
          <p:cNvPicPr>
            <a:picLocks noChangeAspect="1"/>
          </p:cNvPicPr>
          <p:nvPr userDrawn="1"/>
        </p:nvPicPr>
        <p:blipFill>
          <a:blip r:embed="rId2"/>
          <a:srcRect t="-30672"/>
          <a:stretch>
            <a:fillRect/>
          </a:stretch>
        </p:blipFill>
        <p:spPr>
          <a:xfrm>
            <a:off x="-1" y="0"/>
            <a:ext cx="9144001" cy="6858000"/>
          </a:xfrm>
          <a:prstGeom prst="rect">
            <a:avLst/>
          </a:prstGeom>
          <a:solidFill>
            <a:schemeClr val="bg1"/>
          </a:solidFill>
        </p:spPr>
      </p:pic>
      <p:sp>
        <p:nvSpPr>
          <p:cNvPr id="2" name="Title 1"/>
          <p:cNvSpPr>
            <a:spLocks noGrp="1"/>
          </p:cNvSpPr>
          <p:nvPr>
            <p:ph type="ctrTitle"/>
          </p:nvPr>
        </p:nvSpPr>
        <p:spPr>
          <a:xfrm>
            <a:off x="386494" y="469200"/>
            <a:ext cx="7772400" cy="1308232"/>
          </a:xfrm>
          <a:prstGeom prst="rect">
            <a:avLst/>
          </a:prstGeom>
        </p:spPr>
        <p:txBody>
          <a:bodyPr anchor="t"/>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386494" y="1941516"/>
            <a:ext cx="5009103" cy="1752600"/>
          </a:xfrm>
          <a:prstGeom prst="rect">
            <a:avLst/>
          </a:prstGeom>
        </p:spPr>
        <p:txBody>
          <a:bodyPr/>
          <a:lstStyle>
            <a:lvl1pPr marL="0" indent="0" algn="l">
              <a:buNone/>
              <a:defRPr sz="2800">
                <a:solidFill>
                  <a:schemeClr val="accent1"/>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Rectangle 7"/>
          <p:cNvSpPr/>
          <p:nvPr userDrawn="1"/>
        </p:nvSpPr>
        <p:spPr>
          <a:xfrm>
            <a:off x="-1" y="5967630"/>
            <a:ext cx="9144001" cy="890370"/>
          </a:xfrm>
          <a:prstGeom prst="rect">
            <a:avLst/>
          </a:prstGeom>
          <a:solidFill>
            <a:srgbClr val="FFFFFF">
              <a:alpha val="6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pic>
        <p:nvPicPr>
          <p:cNvPr id="9" name="Picture 8" descr="ecelogorb.psd"/>
          <p:cNvPicPr>
            <a:picLocks noChangeAspect="1"/>
          </p:cNvPicPr>
          <p:nvPr userDrawn="1"/>
        </p:nvPicPr>
        <p:blipFill>
          <a:blip r:embed="rId3">
            <a:lum bright="-8000"/>
          </a:blip>
          <a:stretch>
            <a:fillRect/>
          </a:stretch>
        </p:blipFill>
        <p:spPr>
          <a:xfrm>
            <a:off x="252528" y="6080245"/>
            <a:ext cx="3275179" cy="655036"/>
          </a:xfrm>
          <a:prstGeom prst="rect">
            <a:avLst/>
          </a:prstGeom>
          <a:effectLst/>
        </p:spPr>
      </p:pic>
      <p:pic>
        <p:nvPicPr>
          <p:cNvPr id="10" name="Picture 9" descr="CMU_logo_horiz_black.eps"/>
          <p:cNvPicPr>
            <a:picLocks noChangeAspect="1"/>
          </p:cNvPicPr>
          <p:nvPr userDrawn="1"/>
        </p:nvPicPr>
        <p:blipFill>
          <a:blip r:embed="rId4"/>
          <a:stretch>
            <a:fillRect/>
          </a:stretch>
        </p:blipFill>
        <p:spPr>
          <a:xfrm>
            <a:off x="5108519" y="6259200"/>
            <a:ext cx="3895838" cy="354413"/>
          </a:xfrm>
          <a:prstGeom prst="rect">
            <a:avLst/>
          </a:prstGeom>
          <a:effectLst/>
        </p:spPr>
      </p:pic>
    </p:spTree>
    <p:extLst>
      <p:ext uri="{BB962C8B-B14F-4D97-AF65-F5344CB8AC3E}">
        <p14:creationId xmlns:p14="http://schemas.microsoft.com/office/powerpoint/2010/main" val="1412859093"/>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0C7C5289-DED0-BF4F-8007-4B3A361AC980}" type="slidenum">
              <a:rPr lang="en-US"/>
              <a:pPr>
                <a:defRPr/>
              </a:pPr>
              <a:t>‹#›</a:t>
            </a:fld>
            <a:endParaRPr lang="en-US"/>
          </a:p>
        </p:txBody>
      </p:sp>
    </p:spTree>
    <p:extLst>
      <p:ext uri="{BB962C8B-B14F-4D97-AF65-F5344CB8AC3E}">
        <p14:creationId xmlns:p14="http://schemas.microsoft.com/office/powerpoint/2010/main" val="2606584595"/>
      </p:ext>
    </p:extLst>
  </p:cSld>
  <p:clrMapOvr>
    <a:masterClrMapping/>
  </p:clrMapOvr>
  <p:transition/>
</p:sldLayout>
</file>

<file path=ppt/slideLayouts/slideLayout56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177E2285-5DCA-104D-A461-AF822D41BD2E}" type="slidenum">
              <a:rPr lang="en-US"/>
              <a:pPr>
                <a:defRPr/>
              </a:pPr>
              <a:t>‹#›</a:t>
            </a:fld>
            <a:endParaRPr lang="en-US"/>
          </a:p>
        </p:txBody>
      </p:sp>
    </p:spTree>
    <p:extLst>
      <p:ext uri="{BB962C8B-B14F-4D97-AF65-F5344CB8AC3E}">
        <p14:creationId xmlns:p14="http://schemas.microsoft.com/office/powerpoint/2010/main" val="2120546842"/>
      </p:ext>
    </p:extLst>
  </p:cSld>
  <p:clrMapOvr>
    <a:masterClrMapping/>
  </p:clrMapOvr>
  <p:transition/>
</p:sldLayout>
</file>

<file path=ppt/slideLayouts/slideLayout5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1322402"/>
      </p:ext>
    </p:extLst>
  </p:cSld>
  <p:clrMapOvr>
    <a:masterClrMapping/>
  </p:clrMapOvr>
  <p:transition/>
</p:sldLayout>
</file>

<file path=ppt/slideLayouts/slideLayout5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6779478"/>
      </p:ext>
    </p:extLst>
  </p:cSld>
  <p:clrMapOvr>
    <a:masterClrMapping/>
  </p:clrMapOvr>
  <p:transition/>
</p:sldLayout>
</file>

<file path=ppt/slideLayouts/slideLayout5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58335820"/>
      </p:ext>
    </p:extLst>
  </p:cSld>
  <p:clrMapOvr>
    <a:masterClrMapping/>
  </p:clrMapOvr>
  <p:transition/>
</p:sldLayout>
</file>

<file path=ppt/slideLayouts/slideLayout5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7174844"/>
      </p:ext>
    </p:extLst>
  </p:cSld>
  <p:clrMapOvr>
    <a:masterClrMapping/>
  </p:clrMapOvr>
  <p:transition/>
</p:sldLayout>
</file>

<file path=ppt/slideLayouts/slideLayout5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70757198"/>
      </p:ext>
    </p:extLst>
  </p:cSld>
  <p:clrMapOvr>
    <a:masterClrMapping/>
  </p:clrMapOvr>
  <p:transition/>
</p:sldLayout>
</file>

<file path=ppt/slideLayouts/slideLayout5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336351"/>
      </p:ext>
    </p:extLst>
  </p:cSld>
  <p:clrMapOvr>
    <a:masterClrMapping/>
  </p:clrMapOvr>
  <p:transition/>
</p:sldLayout>
</file>

<file path=ppt/slideLayouts/slideLayout5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56170048"/>
      </p:ext>
    </p:extLst>
  </p:cSld>
  <p:clrMapOvr>
    <a:masterClrMapping/>
  </p:clrMapOvr>
  <p:transition/>
</p:sldLayout>
</file>

<file path=ppt/slideLayouts/slideLayout5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0095121"/>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34327"/>
          </a:xfrm>
          <a:prstGeom prst="rect">
            <a:avLst/>
          </a:prstGeom>
        </p:spPr>
        <p:txBody>
          <a:bodyPr/>
          <a:lstStyle>
            <a:lvl1pPr>
              <a:defRPr>
                <a:latin typeface="Arial"/>
              </a:defRPr>
            </a:lvl1pPr>
          </a:lstStyle>
          <a:p>
            <a:r>
              <a:rPr lang="en-US" dirty="0"/>
              <a:t>Click to edit Master title style</a:t>
            </a:r>
          </a:p>
        </p:txBody>
      </p:sp>
      <p:sp>
        <p:nvSpPr>
          <p:cNvPr id="3" name="Content Placeholder 2"/>
          <p:cNvSpPr>
            <a:spLocks noGrp="1"/>
          </p:cNvSpPr>
          <p:nvPr>
            <p:ph idx="1"/>
          </p:nvPr>
        </p:nvSpPr>
        <p:spPr>
          <a:xfrm>
            <a:off x="457200" y="1079500"/>
            <a:ext cx="8229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4999452"/>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22538187"/>
      </p:ext>
    </p:extLst>
  </p:cSld>
  <p:clrMapOvr>
    <a:masterClrMapping/>
  </p:clrMapOvr>
  <p:transition/>
</p:sldLayout>
</file>

<file path=ppt/slideLayouts/slideLayout5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6764840"/>
      </p:ext>
    </p:extLst>
  </p:cSld>
  <p:clrMapOvr>
    <a:masterClrMapping/>
  </p:clrMapOvr>
  <p:transition/>
</p:sldLayout>
</file>

<file path=ppt/slideLayouts/slideLayout5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55939625"/>
      </p:ext>
    </p:extLst>
  </p:cSld>
  <p:clrMapOvr>
    <a:masterClrMapping/>
  </p:clrMapOvr>
  <p:transition/>
</p:sldLayout>
</file>

<file path=ppt/slideLayouts/slideLayout57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11759679"/>
      </p:ext>
    </p:extLst>
  </p:cSld>
  <p:clrMapOvr>
    <a:masterClrMapping/>
  </p:clrMapOvr>
  <p:transition/>
</p:sldLayout>
</file>

<file path=ppt/slideLayouts/slideLayout57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90559102"/>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991" y="73723"/>
            <a:ext cx="8987622" cy="740193"/>
          </a:xfrm>
          <a:prstGeom prst="rect">
            <a:avLst/>
          </a:prstGeom>
        </p:spPr>
        <p:txBody>
          <a:bodyPr/>
          <a:lstStyle>
            <a:lvl1pPr>
              <a:defRPr sz="4800">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911224"/>
            <a:ext cx="8987622" cy="5318753"/>
          </a:xfrm>
          <a:prstGeom prst="rect">
            <a:avLst/>
          </a:prstGeom>
        </p:spPr>
        <p:txBody>
          <a:bodyPr/>
          <a:lstStyle>
            <a:lvl1pPr>
              <a:defRPr sz="3600">
                <a:latin typeface="Cambria" panose="02040503050406030204" pitchFamily="18" charset="0"/>
              </a:defRPr>
            </a:lvl1pPr>
            <a:lvl2pPr marL="685800" indent="-228600">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txBox="1">
            <a:spLocks/>
          </p:cNvSpPr>
          <p:nvPr userDrawn="1"/>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pPr/>
              <a:t>‹#›</a:t>
            </a:fld>
            <a:endParaRPr lang="en-US" dirty="0"/>
          </a:p>
        </p:txBody>
      </p:sp>
      <p:pic>
        <p:nvPicPr>
          <p:cNvPr id="9" name="Picture 8" descr="safari.png"/>
          <p:cNvPicPr>
            <a:picLocks noChangeAspect="1"/>
          </p:cNvPicPr>
          <p:nvPr userDrawn="1"/>
        </p:nvPicPr>
        <p:blipFill>
          <a:blip r:embed="rId2" cstate="print"/>
          <a:stretch>
            <a:fillRect/>
          </a:stretch>
        </p:blipFill>
        <p:spPr>
          <a:xfrm>
            <a:off x="189560" y="6413144"/>
            <a:ext cx="1080120" cy="312522"/>
          </a:xfrm>
          <a:prstGeom prst="rect">
            <a:avLst/>
          </a:prstGeom>
        </p:spPr>
      </p:pic>
    </p:spTree>
    <p:extLst>
      <p:ext uri="{BB962C8B-B14F-4D97-AF65-F5344CB8AC3E}">
        <p14:creationId xmlns:p14="http://schemas.microsoft.com/office/powerpoint/2010/main" val="1180960550"/>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3599489223"/>
      </p:ext>
    </p:extLst>
  </p:cSld>
  <p:clrMapOvr>
    <a:masterClrMapping/>
  </p:clrMapOvr>
  <p:transition/>
</p:sldLayout>
</file>

<file path=ppt/slideLayouts/slideLayout5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653498353"/>
      </p:ext>
    </p:extLst>
  </p:cSld>
  <p:clrMapOvr>
    <a:masterClrMapping/>
  </p:clrMapOvr>
  <p:transition/>
</p:sldLayout>
</file>

<file path=ppt/slideLayouts/slideLayout5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980308751"/>
      </p:ext>
    </p:extLst>
  </p:cSld>
  <p:clrMapOvr>
    <a:masterClrMapping/>
  </p:clrMapOvr>
  <p:transition/>
</p:sldLayout>
</file>

<file path=ppt/slideLayouts/slideLayout5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2446164491"/>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800">
                <a:solidFill>
                  <a:schemeClr val="accent2"/>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647485846"/>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591570176"/>
      </p:ext>
    </p:extLst>
  </p:cSld>
  <p:clrMapOvr>
    <a:masterClrMapping/>
  </p:clrMapOvr>
  <p:transition/>
</p:sldLayout>
</file>

<file path=ppt/slideLayouts/slideLayout5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3301110811"/>
      </p:ext>
    </p:extLst>
  </p:cSld>
  <p:clrMapOvr>
    <a:masterClrMapping/>
  </p:clrMapOvr>
  <p:transition/>
</p:sldLayout>
</file>

<file path=ppt/slideLayouts/slideLayout5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2072588907"/>
      </p:ext>
    </p:extLst>
  </p:cSld>
  <p:clrMapOvr>
    <a:masterClrMapping/>
  </p:clrMapOvr>
  <p:transition/>
</p:sldLayout>
</file>

<file path=ppt/slideLayouts/slideLayout5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2704176062"/>
      </p:ext>
    </p:extLst>
  </p:cSld>
  <p:clrMapOvr>
    <a:masterClrMapping/>
  </p:clrMapOvr>
  <p:transition/>
</p:sldLayout>
</file>

<file path=ppt/slideLayouts/slideLayout5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529724688"/>
      </p:ext>
    </p:extLst>
  </p:cSld>
  <p:clrMapOvr>
    <a:masterClrMapping/>
  </p:clrMapOvr>
  <p:transition/>
</p:sldLayout>
</file>

<file path=ppt/slideLayouts/slideLayout5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894485052"/>
      </p:ext>
    </p:extLst>
  </p:cSld>
  <p:clrMapOvr>
    <a:masterClrMapping/>
  </p:clrMapOvr>
  <p:transition/>
</p:sldLayout>
</file>

<file path=ppt/slideLayouts/slideLayout5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583815345"/>
      </p:ext>
    </p:extLst>
  </p:cSld>
  <p:clrMapOvr>
    <a:masterClrMapping/>
  </p:clrMapOvr>
  <p:transition/>
</p:sldLayout>
</file>

<file path=ppt/slideLayouts/slideLayout58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eaLnBrk="1" hangingPunct="1">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53EC4547-E2B1-9B4F-845F-F274F3C623A5}" type="slidenum">
              <a:rPr lang="en-US"/>
              <a:pPr>
                <a:defRPr/>
              </a:pPr>
              <a:t>‹#›</a:t>
            </a:fld>
            <a:endParaRPr lang="en-US"/>
          </a:p>
        </p:txBody>
      </p:sp>
    </p:spTree>
    <p:extLst>
      <p:ext uri="{BB962C8B-B14F-4D97-AF65-F5344CB8AC3E}">
        <p14:creationId xmlns:p14="http://schemas.microsoft.com/office/powerpoint/2010/main" val="2752845386"/>
      </p:ext>
    </p:extLst>
  </p:cSld>
  <p:clrMapOvr>
    <a:masterClrMapping/>
  </p:clrMapOvr>
  <p:transition/>
</p:sldLayout>
</file>

<file path=ppt/slideLayouts/slideLayout5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76BB4180-6920-9C42-9DA1-4829E0437063}" type="slidenum">
              <a:rPr lang="en-US"/>
              <a:pPr>
                <a:defRPr/>
              </a:pPr>
              <a:t>‹#›</a:t>
            </a:fld>
            <a:endParaRPr lang="en-US"/>
          </a:p>
        </p:txBody>
      </p:sp>
    </p:spTree>
    <p:extLst>
      <p:ext uri="{BB962C8B-B14F-4D97-AF65-F5344CB8AC3E}">
        <p14:creationId xmlns:p14="http://schemas.microsoft.com/office/powerpoint/2010/main" val="2211069836"/>
      </p:ext>
    </p:extLst>
  </p:cSld>
  <p:clrMapOvr>
    <a:masterClrMapping/>
  </p:clrMapOvr>
  <p:transition/>
</p:sldLayout>
</file>

<file path=ppt/slideLayouts/slideLayout5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B4330D3C-7D80-0940-9C38-883CA56758D1}" type="slidenum">
              <a:rPr lang="en-US"/>
              <a:pPr>
                <a:defRPr/>
              </a:pPr>
              <a:t>‹#›</a:t>
            </a:fld>
            <a:endParaRPr lang="en-US"/>
          </a:p>
        </p:txBody>
      </p:sp>
    </p:spTree>
    <p:extLst>
      <p:ext uri="{BB962C8B-B14F-4D97-AF65-F5344CB8AC3E}">
        <p14:creationId xmlns:p14="http://schemas.microsoft.com/office/powerpoint/2010/main" val="61672553"/>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Content Placeholder 2"/>
          <p:cNvSpPr>
            <a:spLocks noGrp="1"/>
          </p:cNvSpPr>
          <p:nvPr>
            <p:ph idx="13"/>
          </p:nvPr>
        </p:nvSpPr>
        <p:spPr>
          <a:xfrm>
            <a:off x="457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57200" y="274638"/>
            <a:ext cx="8229600" cy="532719"/>
          </a:xfrm>
          <a:prstGeom prst="rect">
            <a:avLst/>
          </a:prstGeom>
        </p:spPr>
        <p:txBody>
          <a:bodyPr/>
          <a:lstStyle>
            <a:lvl1pPr>
              <a:defRPr>
                <a:latin typeface="Arial"/>
              </a:defRPr>
            </a:lvl1pPr>
          </a:lstStyle>
          <a:p>
            <a:r>
              <a:rPr lang="en-US" dirty="0"/>
              <a:t>Click to edit Master title style</a:t>
            </a:r>
          </a:p>
        </p:txBody>
      </p:sp>
      <p:sp>
        <p:nvSpPr>
          <p:cNvPr id="10" name="Content Placeholder 2"/>
          <p:cNvSpPr>
            <a:spLocks noGrp="1"/>
          </p:cNvSpPr>
          <p:nvPr>
            <p:ph idx="14"/>
          </p:nvPr>
        </p:nvSpPr>
        <p:spPr>
          <a:xfrm>
            <a:off x="4648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0542122"/>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7649F32B-3CEF-984C-BBF2-963F764B3663}" type="slidenum">
              <a:rPr lang="en-US"/>
              <a:pPr>
                <a:defRPr/>
              </a:pPr>
              <a:t>‹#›</a:t>
            </a:fld>
            <a:endParaRPr lang="en-US"/>
          </a:p>
        </p:txBody>
      </p:sp>
    </p:spTree>
    <p:extLst>
      <p:ext uri="{BB962C8B-B14F-4D97-AF65-F5344CB8AC3E}">
        <p14:creationId xmlns:p14="http://schemas.microsoft.com/office/powerpoint/2010/main" val="3574000017"/>
      </p:ext>
    </p:extLst>
  </p:cSld>
  <p:clrMapOvr>
    <a:masterClrMapping/>
  </p:clrMapOvr>
  <p:transition/>
</p:sldLayout>
</file>

<file path=ppt/slideLayouts/slideLayout5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68434898-7376-D942-82A4-9987F9AC7C42}" type="slidenum">
              <a:rPr lang="en-US"/>
              <a:pPr>
                <a:defRPr/>
              </a:pPr>
              <a:t>‹#›</a:t>
            </a:fld>
            <a:endParaRPr lang="en-US"/>
          </a:p>
        </p:txBody>
      </p:sp>
    </p:spTree>
    <p:extLst>
      <p:ext uri="{BB962C8B-B14F-4D97-AF65-F5344CB8AC3E}">
        <p14:creationId xmlns:p14="http://schemas.microsoft.com/office/powerpoint/2010/main" val="3755427201"/>
      </p:ext>
    </p:extLst>
  </p:cSld>
  <p:clrMapOvr>
    <a:masterClrMapping/>
  </p:clrMapOvr>
  <p:transition/>
</p:sldLayout>
</file>

<file path=ppt/slideLayouts/slideLayout5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BDAE4D29-6AD3-F447-89DA-A4F13DC75D38}" type="slidenum">
              <a:rPr lang="en-US"/>
              <a:pPr>
                <a:defRPr/>
              </a:pPr>
              <a:t>‹#›</a:t>
            </a:fld>
            <a:endParaRPr lang="en-US"/>
          </a:p>
        </p:txBody>
      </p:sp>
    </p:spTree>
    <p:extLst>
      <p:ext uri="{BB962C8B-B14F-4D97-AF65-F5344CB8AC3E}">
        <p14:creationId xmlns:p14="http://schemas.microsoft.com/office/powerpoint/2010/main" val="3292261257"/>
      </p:ext>
    </p:extLst>
  </p:cSld>
  <p:clrMapOvr>
    <a:masterClrMapping/>
  </p:clrMapOvr>
  <p:transition/>
</p:sldLayout>
</file>

<file path=ppt/slideLayouts/slideLayout5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5C9A4055-98B6-5F49-80DA-F6F7DEF7F674}" type="slidenum">
              <a:rPr lang="en-US"/>
              <a:pPr>
                <a:defRPr/>
              </a:pPr>
              <a:t>‹#›</a:t>
            </a:fld>
            <a:endParaRPr lang="en-US"/>
          </a:p>
        </p:txBody>
      </p:sp>
    </p:spTree>
    <p:extLst>
      <p:ext uri="{BB962C8B-B14F-4D97-AF65-F5344CB8AC3E}">
        <p14:creationId xmlns:p14="http://schemas.microsoft.com/office/powerpoint/2010/main" val="1596598144"/>
      </p:ext>
    </p:extLst>
  </p:cSld>
  <p:clrMapOvr>
    <a:masterClrMapping/>
  </p:clrMapOvr>
  <p:transition/>
</p:sldLayout>
</file>

<file path=ppt/slideLayouts/slideLayout5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4C89ECD9-3D5F-7F4F-998D-56B78CDEA664}" type="slidenum">
              <a:rPr lang="en-US"/>
              <a:pPr>
                <a:defRPr/>
              </a:pPr>
              <a:t>‹#›</a:t>
            </a:fld>
            <a:endParaRPr lang="en-US"/>
          </a:p>
        </p:txBody>
      </p:sp>
    </p:spTree>
    <p:extLst>
      <p:ext uri="{BB962C8B-B14F-4D97-AF65-F5344CB8AC3E}">
        <p14:creationId xmlns:p14="http://schemas.microsoft.com/office/powerpoint/2010/main" val="2882967204"/>
      </p:ext>
    </p:extLst>
  </p:cSld>
  <p:clrMapOvr>
    <a:masterClrMapping/>
  </p:clrMapOvr>
  <p:transition/>
</p:sldLayout>
</file>

<file path=ppt/slideLayouts/slideLayout5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EFA65131-7DE5-1D4D-A3CF-3D0607171E1C}" type="slidenum">
              <a:rPr lang="en-US"/>
              <a:pPr>
                <a:defRPr/>
              </a:pPr>
              <a:t>‹#›</a:t>
            </a:fld>
            <a:endParaRPr lang="en-US"/>
          </a:p>
        </p:txBody>
      </p:sp>
    </p:spTree>
    <p:extLst>
      <p:ext uri="{BB962C8B-B14F-4D97-AF65-F5344CB8AC3E}">
        <p14:creationId xmlns:p14="http://schemas.microsoft.com/office/powerpoint/2010/main" val="1662081154"/>
      </p:ext>
    </p:extLst>
  </p:cSld>
  <p:clrMapOvr>
    <a:masterClrMapping/>
  </p:clrMapOvr>
  <p:transition/>
</p:sldLayout>
</file>

<file path=ppt/slideLayouts/slideLayout5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FC0B6F9A-1324-4947-8B68-D47C27442892}" type="slidenum">
              <a:rPr lang="en-US"/>
              <a:pPr>
                <a:defRPr/>
              </a:pPr>
              <a:t>‹#›</a:t>
            </a:fld>
            <a:endParaRPr lang="en-US"/>
          </a:p>
        </p:txBody>
      </p:sp>
    </p:spTree>
    <p:extLst>
      <p:ext uri="{BB962C8B-B14F-4D97-AF65-F5344CB8AC3E}">
        <p14:creationId xmlns:p14="http://schemas.microsoft.com/office/powerpoint/2010/main" val="3956528179"/>
      </p:ext>
    </p:extLst>
  </p:cSld>
  <p:clrMapOvr>
    <a:masterClrMapping/>
  </p:clrMapOvr>
  <p:transition/>
</p:sldLayout>
</file>

<file path=ppt/slideLayouts/slideLayout5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4A0D1EA7-F64C-644A-BE34-B5A402A870E5}" type="slidenum">
              <a:rPr lang="en-US"/>
              <a:pPr>
                <a:defRPr/>
              </a:pPr>
              <a:t>‹#›</a:t>
            </a:fld>
            <a:endParaRPr lang="en-US"/>
          </a:p>
        </p:txBody>
      </p:sp>
    </p:spTree>
    <p:extLst>
      <p:ext uri="{BB962C8B-B14F-4D97-AF65-F5344CB8AC3E}">
        <p14:creationId xmlns:p14="http://schemas.microsoft.com/office/powerpoint/2010/main" val="1014613038"/>
      </p:ext>
    </p:extLst>
  </p:cSld>
  <p:clrMapOvr>
    <a:masterClrMapping/>
  </p:clrMapOvr>
  <p:transition/>
</p:sldLayout>
</file>

<file path=ppt/slideLayouts/slideLayout59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1E6C4A1C-A8E8-3C42-88AB-792537E5FFC6}" type="slidenum">
              <a:rPr lang="en-US"/>
              <a:pPr>
                <a:defRPr/>
              </a:pPr>
              <a:t>‹#›</a:t>
            </a:fld>
            <a:endParaRPr lang="en-US"/>
          </a:p>
        </p:txBody>
      </p:sp>
    </p:spTree>
    <p:extLst>
      <p:ext uri="{BB962C8B-B14F-4D97-AF65-F5344CB8AC3E}">
        <p14:creationId xmlns:p14="http://schemas.microsoft.com/office/powerpoint/2010/main" val="3054774010"/>
      </p:ext>
    </p:extLst>
  </p:cSld>
  <p:clrMapOvr>
    <a:masterClrMapping/>
  </p:clrMapOvr>
  <p:transition/>
</p:sldLayout>
</file>

<file path=ppt/slideLayouts/slideLayout59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3900492511"/>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Text Placeholder 2"/>
          <p:cNvSpPr>
            <a:spLocks noGrp="1"/>
          </p:cNvSpPr>
          <p:nvPr>
            <p:ph type="body" idx="1"/>
          </p:nvPr>
        </p:nvSpPr>
        <p:spPr>
          <a:xfrm>
            <a:off x="457200" y="1170214"/>
            <a:ext cx="4040188"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4645025" y="1170214"/>
            <a:ext cx="4041775"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Picture Placeholder 10"/>
          <p:cNvSpPr>
            <a:spLocks noGrp="1"/>
          </p:cNvSpPr>
          <p:nvPr>
            <p:ph type="pic" sz="quarter" idx="13"/>
          </p:nvPr>
        </p:nvSpPr>
        <p:spPr>
          <a:xfrm>
            <a:off x="457200"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
        <p:nvSpPr>
          <p:cNvPr id="12" name="Picture Placeholder 10"/>
          <p:cNvSpPr>
            <a:spLocks noGrp="1"/>
          </p:cNvSpPr>
          <p:nvPr>
            <p:ph type="pic" sz="quarter" idx="14"/>
          </p:nvPr>
        </p:nvSpPr>
        <p:spPr>
          <a:xfrm>
            <a:off x="4649788"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Tree>
    <p:extLst>
      <p:ext uri="{BB962C8B-B14F-4D97-AF65-F5344CB8AC3E}">
        <p14:creationId xmlns:p14="http://schemas.microsoft.com/office/powerpoint/2010/main" val="1284382925"/>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86464953"/>
      </p:ext>
    </p:extLst>
  </p:cSld>
  <p:clrMapOvr>
    <a:masterClrMapping/>
  </p:clrMapOvr>
  <p:transition/>
</p:sldLayout>
</file>

<file path=ppt/slideLayouts/slideLayout6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1852794155"/>
      </p:ext>
    </p:extLst>
  </p:cSld>
  <p:clrMapOvr>
    <a:masterClrMapping/>
  </p:clrMapOvr>
  <p:transition/>
</p:sldLayout>
</file>

<file path=ppt/slideLayouts/slideLayout6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3247412127"/>
      </p:ext>
    </p:extLst>
  </p:cSld>
  <p:clrMapOvr>
    <a:masterClrMapping/>
  </p:clrMapOvr>
  <p:transition/>
</p:sldLayout>
</file>

<file path=ppt/slideLayouts/slideLayout6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2692800710"/>
      </p:ext>
    </p:extLst>
  </p:cSld>
  <p:clrMapOvr>
    <a:masterClrMapping/>
  </p:clrMapOvr>
  <p:transition/>
</p:sldLayout>
</file>

<file path=ppt/slideLayouts/slideLayout6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559445917"/>
      </p:ext>
    </p:extLst>
  </p:cSld>
  <p:clrMapOvr>
    <a:masterClrMapping/>
  </p:clrMapOvr>
  <p:transition/>
</p:sldLayout>
</file>

<file path=ppt/slideLayouts/slideLayout6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1981689618"/>
      </p:ext>
    </p:extLst>
  </p:cSld>
  <p:clrMapOvr>
    <a:masterClrMapping/>
  </p:clrMapOvr>
  <p:transition/>
</p:sldLayout>
</file>

<file path=ppt/slideLayouts/slideLayout6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801125024"/>
      </p:ext>
    </p:extLst>
  </p:cSld>
  <p:clrMapOvr>
    <a:masterClrMapping/>
  </p:clrMapOvr>
  <p:transition/>
</p:sldLayout>
</file>

<file path=ppt/slideLayouts/slideLayout6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2987164133"/>
      </p:ext>
    </p:extLst>
  </p:cSld>
  <p:clrMapOvr>
    <a:masterClrMapping/>
  </p:clrMapOvr>
  <p:transition/>
</p:sldLayout>
</file>

<file path=ppt/slideLayouts/slideLayout6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1371870553"/>
      </p:ext>
    </p:extLst>
  </p:cSld>
  <p:clrMapOvr>
    <a:masterClrMapping/>
  </p:clrMapOvr>
  <p:transition/>
</p:sldLayout>
</file>

<file path=ppt/slideLayouts/slideLayout6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2348159384"/>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756813581"/>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1868192"/>
      </p:ext>
    </p:extLst>
  </p:cSld>
  <p:clrMapOvr>
    <a:masterClrMapping/>
  </p:clrMapOvr>
  <p:transition/>
</p:sldLayout>
</file>

<file path=ppt/slideLayouts/slideLayout6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90235539"/>
      </p:ext>
    </p:extLst>
  </p:cSld>
  <p:clrMapOvr>
    <a:masterClrMapping/>
  </p:clrMapOvr>
  <p:transition/>
</p:sldLayout>
</file>

<file path=ppt/slideLayouts/slideLayout6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5264898"/>
      </p:ext>
    </p:extLst>
  </p:cSld>
  <p:clrMapOvr>
    <a:masterClrMapping/>
  </p:clrMapOvr>
  <p:transition/>
</p:sldLayout>
</file>

<file path=ppt/slideLayouts/slideLayout6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87980696"/>
      </p:ext>
    </p:extLst>
  </p:cSld>
  <p:clrMapOvr>
    <a:masterClrMapping/>
  </p:clrMapOvr>
  <p:transition/>
</p:sldLayout>
</file>

<file path=ppt/slideLayouts/slideLayout6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17364428"/>
      </p:ext>
    </p:extLst>
  </p:cSld>
  <p:clrMapOvr>
    <a:masterClrMapping/>
  </p:clrMapOvr>
  <p:transition/>
</p:sldLayout>
</file>

<file path=ppt/slideLayouts/slideLayout6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4657393"/>
      </p:ext>
    </p:extLst>
  </p:cSld>
  <p:clrMapOvr>
    <a:masterClrMapping/>
  </p:clrMapOvr>
  <p:transition/>
</p:sldLayout>
</file>

<file path=ppt/slideLayouts/slideLayout6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73301116"/>
      </p:ext>
    </p:extLst>
  </p:cSld>
  <p:clrMapOvr>
    <a:masterClrMapping/>
  </p:clrMapOvr>
  <p:transition/>
</p:sldLayout>
</file>

<file path=ppt/slideLayouts/slideLayout6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9577367"/>
      </p:ext>
    </p:extLst>
  </p:cSld>
  <p:clrMapOvr>
    <a:masterClrMapping/>
  </p:clrMapOvr>
  <p:transition/>
</p:sldLayout>
</file>

<file path=ppt/slideLayouts/slideLayout6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06712333"/>
      </p:ext>
    </p:extLst>
  </p:cSld>
  <p:clrMapOvr>
    <a:masterClrMapping/>
  </p:clrMapOvr>
  <p:transition/>
</p:sldLayout>
</file>

<file path=ppt/slideLayouts/slideLayout6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93899224"/>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256587941"/>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2062081"/>
      </p:ext>
    </p:extLst>
  </p:cSld>
  <p:clrMapOvr>
    <a:masterClrMapping/>
  </p:clrMapOvr>
  <p:transition/>
</p:sldLayout>
</file>

<file path=ppt/slideLayouts/slideLayout6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231EE152-1659-8D42-9CA0-5FF63AEBB813}"/>
              </a:ext>
            </a:extLst>
          </p:cNvPr>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9E5635DA-784E-6D4C-8136-7C74616169D3}"/>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7CB9712E-C73A-1945-B011-5C4D0C9348A3}"/>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68DB3E6D-EC3A-004E-A886-A3A430BAA072}"/>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8B21DC63-E09E-CC44-A17B-5BEFDC4A402F}"/>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03E0385D-6C4C-D346-82EE-DB2A28D58D8D}"/>
              </a:ext>
            </a:extLst>
          </p:cNvPr>
          <p:cNvSpPr>
            <a:spLocks noGrp="1" noChangeArrowheads="1"/>
          </p:cNvSpPr>
          <p:nvPr>
            <p:ph type="sldNum" sz="quarter" idx="12"/>
          </p:nvPr>
        </p:nvSpPr>
        <p:spPr/>
        <p:txBody>
          <a:bodyPr/>
          <a:lstStyle>
            <a:lvl1pPr>
              <a:defRPr sz="1200"/>
            </a:lvl1pPr>
          </a:lstStyle>
          <a:p>
            <a:pPr>
              <a:defRPr/>
            </a:pPr>
            <a:fld id="{7C9A786F-A3BB-2147-8F1A-670657404FB7}" type="slidenum">
              <a:rPr lang="en-US" altLang="en-US"/>
              <a:pPr>
                <a:defRPr/>
              </a:pPr>
              <a:t>‹#›</a:t>
            </a:fld>
            <a:endParaRPr lang="en-US" altLang="en-US"/>
          </a:p>
        </p:txBody>
      </p:sp>
    </p:spTree>
    <p:extLst>
      <p:ext uri="{BB962C8B-B14F-4D97-AF65-F5344CB8AC3E}">
        <p14:creationId xmlns:p14="http://schemas.microsoft.com/office/powerpoint/2010/main" val="2160942309"/>
      </p:ext>
    </p:extLst>
  </p:cSld>
  <p:clrMapOvr>
    <a:masterClrMapping/>
  </p:clrMapOvr>
  <p:transition/>
</p:sldLayout>
</file>

<file path=ppt/slideLayouts/slideLayout6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5B192E21-A78C-2747-9E41-E3F2F5658D8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71F64205-2D1C-C643-9409-828641918C15}"/>
              </a:ext>
            </a:extLst>
          </p:cNvPr>
          <p:cNvSpPr>
            <a:spLocks noGrp="1" noChangeArrowheads="1"/>
          </p:cNvSpPr>
          <p:nvPr>
            <p:ph type="sldNum" sz="quarter" idx="11"/>
          </p:nvPr>
        </p:nvSpPr>
        <p:spPr>
          <a:ln/>
        </p:spPr>
        <p:txBody>
          <a:bodyPr/>
          <a:lstStyle>
            <a:lvl1pPr>
              <a:defRPr/>
            </a:lvl1pPr>
          </a:lstStyle>
          <a:p>
            <a:pPr>
              <a:defRPr/>
            </a:pPr>
            <a:fld id="{0A1A696D-AE0C-9446-A38B-FCAFD25E7DF6}" type="slidenum">
              <a:rPr lang="en-US" altLang="en-US"/>
              <a:pPr>
                <a:defRPr/>
              </a:pPr>
              <a:t>‹#›</a:t>
            </a:fld>
            <a:endParaRPr lang="en-US" altLang="en-US"/>
          </a:p>
        </p:txBody>
      </p:sp>
    </p:spTree>
    <p:extLst>
      <p:ext uri="{BB962C8B-B14F-4D97-AF65-F5344CB8AC3E}">
        <p14:creationId xmlns:p14="http://schemas.microsoft.com/office/powerpoint/2010/main" val="1349824172"/>
      </p:ext>
    </p:extLst>
  </p:cSld>
  <p:clrMapOvr>
    <a:masterClrMapping/>
  </p:clrMapOvr>
  <p:transition/>
</p:sldLayout>
</file>

<file path=ppt/slideLayouts/slideLayout6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B9F7B4CA-3896-5A49-BD24-13B4552CA6AE}"/>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78454FCF-6D7A-C34A-A0F5-C70BCBE369FA}"/>
              </a:ext>
            </a:extLst>
          </p:cNvPr>
          <p:cNvSpPr>
            <a:spLocks noGrp="1" noChangeArrowheads="1"/>
          </p:cNvSpPr>
          <p:nvPr>
            <p:ph type="sldNum" sz="quarter" idx="11"/>
          </p:nvPr>
        </p:nvSpPr>
        <p:spPr>
          <a:ln/>
        </p:spPr>
        <p:txBody>
          <a:bodyPr/>
          <a:lstStyle>
            <a:lvl1pPr>
              <a:defRPr/>
            </a:lvl1pPr>
          </a:lstStyle>
          <a:p>
            <a:pPr>
              <a:defRPr/>
            </a:pPr>
            <a:fld id="{C9E297E7-4D30-214E-B98B-FCD031CD24BB}" type="slidenum">
              <a:rPr lang="en-US" altLang="en-US"/>
              <a:pPr>
                <a:defRPr/>
              </a:pPr>
              <a:t>‹#›</a:t>
            </a:fld>
            <a:endParaRPr lang="en-US" altLang="en-US"/>
          </a:p>
        </p:txBody>
      </p:sp>
    </p:spTree>
    <p:extLst>
      <p:ext uri="{BB962C8B-B14F-4D97-AF65-F5344CB8AC3E}">
        <p14:creationId xmlns:p14="http://schemas.microsoft.com/office/powerpoint/2010/main" val="2122505139"/>
      </p:ext>
    </p:extLst>
  </p:cSld>
  <p:clrMapOvr>
    <a:masterClrMapping/>
  </p:clrMapOvr>
  <p:transition/>
</p:sldLayout>
</file>

<file path=ppt/slideLayouts/slideLayout6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A5CCE1EF-FB0D-C340-A7CE-F6B5CC766B3E}"/>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B66406B3-FFA9-D244-8DF5-262DA5B8CC11}"/>
              </a:ext>
            </a:extLst>
          </p:cNvPr>
          <p:cNvSpPr>
            <a:spLocks noGrp="1" noChangeArrowheads="1"/>
          </p:cNvSpPr>
          <p:nvPr>
            <p:ph type="sldNum" sz="quarter" idx="11"/>
          </p:nvPr>
        </p:nvSpPr>
        <p:spPr>
          <a:ln/>
        </p:spPr>
        <p:txBody>
          <a:bodyPr/>
          <a:lstStyle>
            <a:lvl1pPr>
              <a:defRPr/>
            </a:lvl1pPr>
          </a:lstStyle>
          <a:p>
            <a:pPr>
              <a:defRPr/>
            </a:pPr>
            <a:fld id="{6EF08FE2-77D4-CB42-9802-DC8513815FCF}" type="slidenum">
              <a:rPr lang="en-US" altLang="en-US"/>
              <a:pPr>
                <a:defRPr/>
              </a:pPr>
              <a:t>‹#›</a:t>
            </a:fld>
            <a:endParaRPr lang="en-US" altLang="en-US"/>
          </a:p>
        </p:txBody>
      </p:sp>
    </p:spTree>
    <p:extLst>
      <p:ext uri="{BB962C8B-B14F-4D97-AF65-F5344CB8AC3E}">
        <p14:creationId xmlns:p14="http://schemas.microsoft.com/office/powerpoint/2010/main" val="3580422831"/>
      </p:ext>
    </p:extLst>
  </p:cSld>
  <p:clrMapOvr>
    <a:masterClrMapping/>
  </p:clrMapOvr>
  <p:transition/>
</p:sldLayout>
</file>

<file path=ppt/slideLayouts/slideLayout6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E29E6A82-B671-A94A-B4CF-568FE2963CEF}"/>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795E87C3-EE11-A442-ACF4-79BFAA22D801}"/>
              </a:ext>
            </a:extLst>
          </p:cNvPr>
          <p:cNvSpPr>
            <a:spLocks noGrp="1" noChangeArrowheads="1"/>
          </p:cNvSpPr>
          <p:nvPr>
            <p:ph type="sldNum" sz="quarter" idx="11"/>
          </p:nvPr>
        </p:nvSpPr>
        <p:spPr>
          <a:ln/>
        </p:spPr>
        <p:txBody>
          <a:bodyPr/>
          <a:lstStyle>
            <a:lvl1pPr>
              <a:defRPr/>
            </a:lvl1pPr>
          </a:lstStyle>
          <a:p>
            <a:pPr>
              <a:defRPr/>
            </a:pPr>
            <a:fld id="{9EB8F5EE-DF3C-8044-A8A5-BE4FE93149AE}" type="slidenum">
              <a:rPr lang="en-US" altLang="en-US"/>
              <a:pPr>
                <a:defRPr/>
              </a:pPr>
              <a:t>‹#›</a:t>
            </a:fld>
            <a:endParaRPr lang="en-US" altLang="en-US"/>
          </a:p>
        </p:txBody>
      </p:sp>
    </p:spTree>
    <p:extLst>
      <p:ext uri="{BB962C8B-B14F-4D97-AF65-F5344CB8AC3E}">
        <p14:creationId xmlns:p14="http://schemas.microsoft.com/office/powerpoint/2010/main" val="3563327340"/>
      </p:ext>
    </p:extLst>
  </p:cSld>
  <p:clrMapOvr>
    <a:masterClrMapping/>
  </p:clrMapOvr>
  <p:transition/>
</p:sldLayout>
</file>

<file path=ppt/slideLayouts/slideLayout6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CD0BB4E9-4628-3F43-BCD0-2C8E83D3A59F}"/>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8FBFC350-5A5F-BC4F-AA3D-60EEC10E4EC6}"/>
              </a:ext>
            </a:extLst>
          </p:cNvPr>
          <p:cNvSpPr>
            <a:spLocks noGrp="1" noChangeArrowheads="1"/>
          </p:cNvSpPr>
          <p:nvPr>
            <p:ph type="sldNum" sz="quarter" idx="11"/>
          </p:nvPr>
        </p:nvSpPr>
        <p:spPr>
          <a:ln/>
        </p:spPr>
        <p:txBody>
          <a:bodyPr/>
          <a:lstStyle>
            <a:lvl1pPr>
              <a:defRPr/>
            </a:lvl1pPr>
          </a:lstStyle>
          <a:p>
            <a:pPr>
              <a:defRPr/>
            </a:pPr>
            <a:fld id="{4EF4DBC9-7B0B-5B41-930D-4ADA0808F194}" type="slidenum">
              <a:rPr lang="en-US" altLang="en-US"/>
              <a:pPr>
                <a:defRPr/>
              </a:pPr>
              <a:t>‹#›</a:t>
            </a:fld>
            <a:endParaRPr lang="en-US" altLang="en-US"/>
          </a:p>
        </p:txBody>
      </p:sp>
    </p:spTree>
    <p:extLst>
      <p:ext uri="{BB962C8B-B14F-4D97-AF65-F5344CB8AC3E}">
        <p14:creationId xmlns:p14="http://schemas.microsoft.com/office/powerpoint/2010/main" val="557403479"/>
      </p:ext>
    </p:extLst>
  </p:cSld>
  <p:clrMapOvr>
    <a:masterClrMapping/>
  </p:clrMapOvr>
  <p:transition/>
</p:sldLayout>
</file>

<file path=ppt/slideLayouts/slideLayout6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ED7C6559-6CD8-9F41-B9AC-F56D4FC62C39}"/>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96F68078-0F0C-7D4E-B89F-4D1294BD29C0}"/>
              </a:ext>
            </a:extLst>
          </p:cNvPr>
          <p:cNvSpPr>
            <a:spLocks noGrp="1" noChangeArrowheads="1"/>
          </p:cNvSpPr>
          <p:nvPr>
            <p:ph type="sldNum" sz="quarter" idx="11"/>
          </p:nvPr>
        </p:nvSpPr>
        <p:spPr>
          <a:ln/>
        </p:spPr>
        <p:txBody>
          <a:bodyPr/>
          <a:lstStyle>
            <a:lvl1pPr>
              <a:defRPr/>
            </a:lvl1pPr>
          </a:lstStyle>
          <a:p>
            <a:pPr>
              <a:defRPr/>
            </a:pPr>
            <a:fld id="{8D349F5C-2E7D-434D-82E4-5F8D4750FB06}" type="slidenum">
              <a:rPr lang="en-US" altLang="en-US"/>
              <a:pPr>
                <a:defRPr/>
              </a:pPr>
              <a:t>‹#›</a:t>
            </a:fld>
            <a:endParaRPr lang="en-US" altLang="en-US"/>
          </a:p>
        </p:txBody>
      </p:sp>
    </p:spTree>
    <p:extLst>
      <p:ext uri="{BB962C8B-B14F-4D97-AF65-F5344CB8AC3E}">
        <p14:creationId xmlns:p14="http://schemas.microsoft.com/office/powerpoint/2010/main" val="760680945"/>
      </p:ext>
    </p:extLst>
  </p:cSld>
  <p:clrMapOvr>
    <a:masterClrMapping/>
  </p:clrMapOvr>
  <p:transition/>
</p:sldLayout>
</file>

<file path=ppt/slideLayouts/slideLayout6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2123B2FD-B99C-0948-8BF2-7CC177BDF66B}"/>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A7D08DC1-BCB7-4542-BB2D-5D88A8284824}"/>
              </a:ext>
            </a:extLst>
          </p:cNvPr>
          <p:cNvSpPr>
            <a:spLocks noGrp="1" noChangeArrowheads="1"/>
          </p:cNvSpPr>
          <p:nvPr>
            <p:ph type="sldNum" sz="quarter" idx="11"/>
          </p:nvPr>
        </p:nvSpPr>
        <p:spPr>
          <a:ln/>
        </p:spPr>
        <p:txBody>
          <a:bodyPr/>
          <a:lstStyle>
            <a:lvl1pPr>
              <a:defRPr/>
            </a:lvl1pPr>
          </a:lstStyle>
          <a:p>
            <a:pPr>
              <a:defRPr/>
            </a:pPr>
            <a:fld id="{B8075E26-D0AF-AA4C-ABEE-75647DB5BBEF}" type="slidenum">
              <a:rPr lang="en-US" altLang="en-US"/>
              <a:pPr>
                <a:defRPr/>
              </a:pPr>
              <a:t>‹#›</a:t>
            </a:fld>
            <a:endParaRPr lang="en-US" altLang="en-US"/>
          </a:p>
        </p:txBody>
      </p:sp>
    </p:spTree>
    <p:extLst>
      <p:ext uri="{BB962C8B-B14F-4D97-AF65-F5344CB8AC3E}">
        <p14:creationId xmlns:p14="http://schemas.microsoft.com/office/powerpoint/2010/main" val="2777730527"/>
      </p:ext>
    </p:extLst>
  </p:cSld>
  <p:clrMapOvr>
    <a:masterClrMapping/>
  </p:clrMapOvr>
  <p:transition/>
</p:sldLayout>
</file>

<file path=ppt/slideLayouts/slideLayout6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4B004AE6-43D5-884E-A7E0-3E2C9D3CE6F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9C929CE5-E563-D646-8865-4D2828E8704A}"/>
              </a:ext>
            </a:extLst>
          </p:cNvPr>
          <p:cNvSpPr>
            <a:spLocks noGrp="1" noChangeArrowheads="1"/>
          </p:cNvSpPr>
          <p:nvPr>
            <p:ph type="sldNum" sz="quarter" idx="11"/>
          </p:nvPr>
        </p:nvSpPr>
        <p:spPr>
          <a:ln/>
        </p:spPr>
        <p:txBody>
          <a:bodyPr/>
          <a:lstStyle>
            <a:lvl1pPr>
              <a:defRPr/>
            </a:lvl1pPr>
          </a:lstStyle>
          <a:p>
            <a:pPr>
              <a:defRPr/>
            </a:pPr>
            <a:fld id="{5FCA2A97-836E-1141-BF2F-9B24D430D832}" type="slidenum">
              <a:rPr lang="en-US" altLang="en-US"/>
              <a:pPr>
                <a:defRPr/>
              </a:pPr>
              <a:t>‹#›</a:t>
            </a:fld>
            <a:endParaRPr lang="en-US" altLang="en-US"/>
          </a:p>
        </p:txBody>
      </p:sp>
    </p:spTree>
    <p:extLst>
      <p:ext uri="{BB962C8B-B14F-4D97-AF65-F5344CB8AC3E}">
        <p14:creationId xmlns:p14="http://schemas.microsoft.com/office/powerpoint/2010/main" val="2708939779"/>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atin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700729064"/>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D2B5205C-2CCA-C049-95CF-5AF8FC2154EE}"/>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91A54E58-7997-8949-B909-338AEDA8B5B8}"/>
              </a:ext>
            </a:extLst>
          </p:cNvPr>
          <p:cNvSpPr>
            <a:spLocks noGrp="1" noChangeArrowheads="1"/>
          </p:cNvSpPr>
          <p:nvPr>
            <p:ph type="sldNum" sz="quarter" idx="11"/>
          </p:nvPr>
        </p:nvSpPr>
        <p:spPr>
          <a:ln/>
        </p:spPr>
        <p:txBody>
          <a:bodyPr/>
          <a:lstStyle>
            <a:lvl1pPr>
              <a:defRPr/>
            </a:lvl1pPr>
          </a:lstStyle>
          <a:p>
            <a:pPr>
              <a:defRPr/>
            </a:pPr>
            <a:fld id="{776414D7-0FAE-E247-A4B6-F1F16DAA1728}" type="slidenum">
              <a:rPr lang="en-US" altLang="en-US"/>
              <a:pPr>
                <a:defRPr/>
              </a:pPr>
              <a:t>‹#›</a:t>
            </a:fld>
            <a:endParaRPr lang="en-US" altLang="en-US"/>
          </a:p>
        </p:txBody>
      </p:sp>
    </p:spTree>
    <p:extLst>
      <p:ext uri="{BB962C8B-B14F-4D97-AF65-F5344CB8AC3E}">
        <p14:creationId xmlns:p14="http://schemas.microsoft.com/office/powerpoint/2010/main" val="4042000791"/>
      </p:ext>
    </p:extLst>
  </p:cSld>
  <p:clrMapOvr>
    <a:masterClrMapping/>
  </p:clrMapOvr>
  <p:transition/>
</p:sldLayout>
</file>

<file path=ppt/slideLayouts/slideLayout6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E01DF80F-C15D-B14D-A3CE-8989D4F3B26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7EFEADDB-6402-5F4F-859C-743CE630D34A}"/>
              </a:ext>
            </a:extLst>
          </p:cNvPr>
          <p:cNvSpPr>
            <a:spLocks noGrp="1" noChangeArrowheads="1"/>
          </p:cNvSpPr>
          <p:nvPr>
            <p:ph type="sldNum" sz="quarter" idx="11"/>
          </p:nvPr>
        </p:nvSpPr>
        <p:spPr>
          <a:ln/>
        </p:spPr>
        <p:txBody>
          <a:bodyPr/>
          <a:lstStyle>
            <a:lvl1pPr>
              <a:defRPr/>
            </a:lvl1pPr>
          </a:lstStyle>
          <a:p>
            <a:pPr>
              <a:defRPr/>
            </a:pPr>
            <a:fld id="{F1137034-9C31-3647-AE1C-00BAB89F781E}" type="slidenum">
              <a:rPr lang="en-US" altLang="en-US"/>
              <a:pPr>
                <a:defRPr/>
              </a:pPr>
              <a:t>‹#›</a:t>
            </a:fld>
            <a:endParaRPr lang="en-US" altLang="en-US"/>
          </a:p>
        </p:txBody>
      </p:sp>
    </p:spTree>
    <p:extLst>
      <p:ext uri="{BB962C8B-B14F-4D97-AF65-F5344CB8AC3E}">
        <p14:creationId xmlns:p14="http://schemas.microsoft.com/office/powerpoint/2010/main" val="1711346189"/>
      </p:ext>
    </p:extLst>
  </p:cSld>
  <p:clrMapOvr>
    <a:masterClrMapping/>
  </p:clrMapOvr>
  <p:transition/>
</p:sldLayout>
</file>

<file path=ppt/slideLayouts/slideLayout63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21444DCE-203B-184C-8A99-DFDE506A3C0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48497C19-44B3-A346-9C79-B9BFA759E0BE}"/>
              </a:ext>
            </a:extLst>
          </p:cNvPr>
          <p:cNvSpPr>
            <a:spLocks noGrp="1" noChangeArrowheads="1"/>
          </p:cNvSpPr>
          <p:nvPr>
            <p:ph type="sldNum" sz="quarter" idx="11"/>
          </p:nvPr>
        </p:nvSpPr>
        <p:spPr>
          <a:ln/>
        </p:spPr>
        <p:txBody>
          <a:bodyPr/>
          <a:lstStyle>
            <a:lvl1pPr>
              <a:defRPr/>
            </a:lvl1pPr>
          </a:lstStyle>
          <a:p>
            <a:pPr>
              <a:defRPr/>
            </a:pPr>
            <a:fld id="{977B51B5-5BFA-F54D-BFFF-307CEF6CBD80}" type="slidenum">
              <a:rPr lang="en-US" altLang="en-US"/>
              <a:pPr>
                <a:defRPr/>
              </a:pPr>
              <a:t>‹#›</a:t>
            </a:fld>
            <a:endParaRPr lang="en-US" altLang="en-US"/>
          </a:p>
        </p:txBody>
      </p:sp>
    </p:spTree>
    <p:extLst>
      <p:ext uri="{BB962C8B-B14F-4D97-AF65-F5344CB8AC3E}">
        <p14:creationId xmlns:p14="http://schemas.microsoft.com/office/powerpoint/2010/main" val="1576112448"/>
      </p:ext>
    </p:extLst>
  </p:cSld>
  <p:clrMapOvr>
    <a:masterClrMapping/>
  </p:clrMapOvr>
  <p:transition/>
</p:sldLayout>
</file>

<file path=ppt/slideLayouts/slideLayout6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3342977"/>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991" y="73723"/>
            <a:ext cx="8987622" cy="740193"/>
          </a:xfrm>
          <a:prstGeom prst="rect">
            <a:avLst/>
          </a:prstGeom>
        </p:spPr>
        <p:txBody>
          <a:bodyPr/>
          <a:lstStyle>
            <a:lvl1pPr>
              <a:defRPr sz="4800">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911224"/>
            <a:ext cx="8987622" cy="5318753"/>
          </a:xfrm>
          <a:prstGeom prst="rect">
            <a:avLst/>
          </a:prstGeom>
        </p:spPr>
        <p:txBody>
          <a:bodyPr/>
          <a:lstStyle>
            <a:lvl1pPr>
              <a:defRPr sz="3600">
                <a:latin typeface="Cambria" panose="02040503050406030204" pitchFamily="18" charset="0"/>
              </a:defRPr>
            </a:lvl1pPr>
            <a:lvl2pPr marL="685800" indent="-228600">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txBox="1">
            <a:spLocks/>
          </p:cNvSpPr>
          <p:nvPr userDrawn="1"/>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pPr/>
              <a:t>‹#›</a:t>
            </a:fld>
            <a:endParaRPr lang="en-US" dirty="0"/>
          </a:p>
        </p:txBody>
      </p:sp>
      <p:pic>
        <p:nvPicPr>
          <p:cNvPr id="9" name="Picture 8"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9560" y="6413144"/>
            <a:ext cx="1080120" cy="312522"/>
          </a:xfrm>
          <a:prstGeom prst="rect">
            <a:avLst/>
          </a:prstGeom>
        </p:spPr>
      </p:pic>
    </p:spTree>
    <p:extLst>
      <p:ext uri="{BB962C8B-B14F-4D97-AF65-F5344CB8AC3E}">
        <p14:creationId xmlns:p14="http://schemas.microsoft.com/office/powerpoint/2010/main" val="3291052496"/>
      </p:ext>
    </p:extLst>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pic>
        <p:nvPicPr>
          <p:cNvPr id="7" name="Graphic 6">
            <a:extLst>
              <a:ext uri="{FF2B5EF4-FFF2-40B4-BE49-F238E27FC236}">
                <a16:creationId xmlns:a16="http://schemas.microsoft.com/office/drawing/2014/main" id="{BB1F2B07-B85D-4032-9BF3-4A168EF59FB1}"/>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318" y="6629400"/>
            <a:ext cx="861689" cy="198098"/>
          </a:xfrm>
          <a:prstGeom prst="rect">
            <a:avLst/>
          </a:prstGeom>
        </p:spPr>
      </p:pic>
    </p:spTree>
    <p:extLst>
      <p:ext uri="{BB962C8B-B14F-4D97-AF65-F5344CB8AC3E}">
        <p14:creationId xmlns:p14="http://schemas.microsoft.com/office/powerpoint/2010/main" val="127107193"/>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4544345-E5DE-4E3E-945C-52D006461350}"/>
              </a:ext>
            </a:extLst>
          </p:cNvPr>
          <p:cNvSpPr/>
          <p:nvPr userDrawn="1"/>
        </p:nvSpPr>
        <p:spPr>
          <a:xfrm>
            <a:off x="0" y="0"/>
            <a:ext cx="9144000" cy="762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 name="Title 1"/>
          <p:cNvSpPr>
            <a:spLocks noGrp="1"/>
          </p:cNvSpPr>
          <p:nvPr>
            <p:ph type="title"/>
          </p:nvPr>
        </p:nvSpPr>
        <p:spPr>
          <a:xfrm>
            <a:off x="152400" y="0"/>
            <a:ext cx="8991600" cy="762000"/>
          </a:xfrm>
          <a:noFill/>
        </p:spPr>
        <p:txBody>
          <a:bodyPr/>
          <a:lstStyle>
            <a:lvl1pPr algn="l">
              <a:defRPr b="1">
                <a:solidFill>
                  <a:schemeClr val="accent5">
                    <a:lumMod val="40000"/>
                    <a:lumOff val="60000"/>
                  </a:schemeClr>
                </a:solidFill>
              </a:defRPr>
            </a:lvl1pPr>
          </a:lstStyle>
          <a:p>
            <a:r>
              <a:rPr lang="en-US" dirty="0"/>
              <a:t>Click to edit Master title style</a:t>
            </a:r>
          </a:p>
        </p:txBody>
      </p:sp>
      <p:sp>
        <p:nvSpPr>
          <p:cNvPr id="3" name="Content Placeholder 2"/>
          <p:cNvSpPr>
            <a:spLocks noGrp="1"/>
          </p:cNvSpPr>
          <p:nvPr>
            <p:ph idx="1"/>
          </p:nvPr>
        </p:nvSpPr>
        <p:spPr>
          <a:xfrm>
            <a:off x="152400" y="1143000"/>
            <a:ext cx="8839200" cy="49529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4/29/22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Slide Number Placeholder 5">
            <a:extLst>
              <a:ext uri="{FF2B5EF4-FFF2-40B4-BE49-F238E27FC236}">
                <a16:creationId xmlns:a16="http://schemas.microsoft.com/office/drawing/2014/main" id="{837DF481-5AC7-4454-ABD2-5F888C479294}"/>
              </a:ext>
            </a:extLst>
          </p:cNvPr>
          <p:cNvSpPr txBox="1">
            <a:spLocks/>
          </p:cNvSpPr>
          <p:nvPr userDrawn="1"/>
        </p:nvSpPr>
        <p:spPr>
          <a:xfrm>
            <a:off x="8229600" y="6355717"/>
            <a:ext cx="685800" cy="365125"/>
          </a:xfrm>
          <a:prstGeom prst="rect">
            <a:avLst/>
          </a:prstGeom>
        </p:spPr>
        <p:txBody>
          <a:bodyPr vert="horz" lIns="68580" tIns="34290" rIns="68580" bIns="3429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z="1500" smtClean="0"/>
              <a:pPr/>
              <a:t>‹#›</a:t>
            </a:fld>
            <a:endParaRPr lang="en-US" sz="1500" dirty="0"/>
          </a:p>
        </p:txBody>
      </p:sp>
      <p:pic>
        <p:nvPicPr>
          <p:cNvPr id="10" name="Graphic 9">
            <a:extLst>
              <a:ext uri="{FF2B5EF4-FFF2-40B4-BE49-F238E27FC236}">
                <a16:creationId xmlns:a16="http://schemas.microsoft.com/office/drawing/2014/main" id="{A9660ADE-2500-47B1-8D64-CD76FD566440}"/>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318" y="6629400"/>
            <a:ext cx="861689" cy="198098"/>
          </a:xfrm>
          <a:prstGeom prst="rect">
            <a:avLst/>
          </a:prstGeom>
        </p:spPr>
      </p:pic>
    </p:spTree>
    <p:extLst>
      <p:ext uri="{BB962C8B-B14F-4D97-AF65-F5344CB8AC3E}">
        <p14:creationId xmlns:p14="http://schemas.microsoft.com/office/powerpoint/2010/main" val="3464889144"/>
      </p:ext>
    </p:extLst>
  </p:cSld>
  <p:clrMapOvr>
    <a:masterClrMapping/>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2994182577"/>
      </p:ext>
    </p:extLst>
  </p:cSld>
  <p:clrMapOvr>
    <a:masterClrMapping/>
  </p:clrMapOvr>
  <p:hf hdr="0" ftr="0" dt="0"/>
</p:sldLayout>
</file>

<file path=ppt/slideLayouts/slideLayout6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2488827995"/>
      </p:ext>
    </p:extLst>
  </p:cSld>
  <p:clrMapOvr>
    <a:masterClrMapping/>
  </p:clrMapOvr>
  <p:hf hdr="0" ftr="0" dt="0"/>
</p:sldLayout>
</file>

<file path=ppt/slideLayouts/slideLayout6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4263502455"/>
      </p:ext>
    </p:extLst>
  </p:cSld>
  <p:clrMapOvr>
    <a:masterClrMapping/>
  </p:clrMapOvr>
  <p:hf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
        <p:nvSpPr>
          <p:cNvPr id="6" name="Text Placeholder 2"/>
          <p:cNvSpPr>
            <a:spLocks noGrp="1"/>
          </p:cNvSpPr>
          <p:nvPr>
            <p:ph idx="1" hasCustomPrompt="1"/>
          </p:nvPr>
        </p:nvSpPr>
        <p:spPr>
          <a:xfrm>
            <a:off x="457200" y="1161143"/>
            <a:ext cx="8229600" cy="452596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latin typeface="Arial"/>
              </a:defRPr>
            </a:lvl1pPr>
            <a:lvl2pPr>
              <a:defRPr>
                <a:latin typeface="Arial"/>
              </a:defRPr>
            </a:lvl2pPr>
            <a:lvl3pPr>
              <a:defRPr>
                <a:latin typeface="Arial"/>
              </a:defRPr>
            </a:lvl3pPr>
          </a:lstStyle>
          <a:p>
            <a:pPr marL="342900" marR="0" lvl="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pPr>
            <a:r>
              <a:rPr kumimoji="0" lang="en-US" sz="2800" b="0" i="0" u="none" strike="noStrike" kern="1200" cap="none" spc="0" normalizeH="0" baseline="0" noProof="0" dirty="0">
                <a:ln>
                  <a:noFill/>
                </a:ln>
                <a:solidFill>
                  <a:srgbClr val="585858"/>
                </a:solidFill>
                <a:effectLst/>
                <a:uLnTx/>
                <a:uFillTx/>
                <a:latin typeface="Arial"/>
                <a:ea typeface="+mn-ea"/>
                <a:cs typeface="+mn-cs"/>
              </a:rPr>
              <a:t>Click to edit Master text styles</a:t>
            </a:r>
          </a:p>
          <a:p>
            <a:pPr marL="742950" marR="0" lvl="1" indent="-28575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400" b="0" i="0" u="none" strike="noStrike" kern="1200" cap="none" spc="0" normalizeH="0" baseline="0" noProof="0" dirty="0">
                <a:ln>
                  <a:noFill/>
                </a:ln>
                <a:solidFill>
                  <a:srgbClr val="A1A1A1"/>
                </a:solidFill>
                <a:effectLst/>
                <a:uLnTx/>
                <a:uFillTx/>
                <a:latin typeface="Arial"/>
                <a:ea typeface="+mn-ea"/>
                <a:cs typeface="+mn-cs"/>
              </a:rPr>
              <a:t>Second level</a:t>
            </a:r>
          </a:p>
          <a:p>
            <a:pPr marL="1143000" marR="0" lvl="2" indent="-2286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Third level</a:t>
            </a:r>
          </a:p>
        </p:txBody>
      </p:sp>
    </p:spTree>
    <p:extLst>
      <p:ext uri="{BB962C8B-B14F-4D97-AF65-F5344CB8AC3E}">
        <p14:creationId xmlns:p14="http://schemas.microsoft.com/office/powerpoint/2010/main" val="634875511"/>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2399622096"/>
      </p:ext>
    </p:extLst>
  </p:cSld>
  <p:clrMapOvr>
    <a:masterClrMapping/>
  </p:clrMapOvr>
  <p:hf hdr="0" ftr="0" dt="0"/>
</p:sldLayout>
</file>

<file path=ppt/slideLayouts/slideLayout6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1650451331"/>
      </p:ext>
    </p:extLst>
  </p:cSld>
  <p:clrMapOvr>
    <a:masterClrMapping/>
  </p:clrMapOvr>
  <p:hf hdr="0" ftr="0" dt="0"/>
</p:sldLayout>
</file>

<file path=ppt/slideLayouts/slideLayout6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2955540904"/>
      </p:ext>
    </p:extLst>
  </p:cSld>
  <p:clrMapOvr>
    <a:masterClrMapping/>
  </p:clrMapOvr>
</p:sldLayout>
</file>

<file path=ppt/slideLayouts/slideLayout6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1608031994"/>
      </p:ext>
    </p:extLst>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1524606667"/>
      </p:ext>
    </p:extLst>
  </p:cSld>
  <p:clrMapOvr>
    <a:masterClrMapping/>
  </p:clrMapOvr>
</p:sldLayout>
</file>

<file path=ppt/slideLayouts/slideLayout6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3224681113"/>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pic>
        <p:nvPicPr>
          <p:cNvPr id="7" name="Graphic 6">
            <a:extLst>
              <a:ext uri="{FF2B5EF4-FFF2-40B4-BE49-F238E27FC236}">
                <a16:creationId xmlns:a16="http://schemas.microsoft.com/office/drawing/2014/main" id="{ADB56874-CBEE-477D-88E2-7C335B4ADD93}"/>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318" y="6606468"/>
            <a:ext cx="861689" cy="221030"/>
          </a:xfrm>
          <a:prstGeom prst="rect">
            <a:avLst/>
          </a:prstGeom>
        </p:spPr>
      </p:pic>
    </p:spTree>
    <p:extLst>
      <p:ext uri="{BB962C8B-B14F-4D97-AF65-F5344CB8AC3E}">
        <p14:creationId xmlns:p14="http://schemas.microsoft.com/office/powerpoint/2010/main" val="399532189"/>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742861"/>
          </a:xfrm>
          <a:solidFill>
            <a:schemeClr val="tx1">
              <a:lumMod val="65000"/>
              <a:lumOff val="35000"/>
            </a:schemeClr>
          </a:solidFill>
        </p:spPr>
        <p:txBody>
          <a:bodyPr/>
          <a:lstStyle>
            <a:lvl1pPr>
              <a:defRPr b="1">
                <a:solidFill>
                  <a:srgbClr val="91C9F7"/>
                </a:solidFill>
              </a:defRPr>
            </a:lvl1pPr>
          </a:lstStyle>
          <a:p>
            <a:r>
              <a:rPr lang="en-US" dirty="0"/>
              <a:t>Click to edit Master title style</a:t>
            </a:r>
          </a:p>
        </p:txBody>
      </p:sp>
      <p:sp>
        <p:nvSpPr>
          <p:cNvPr id="3" name="Content Placeholder 2"/>
          <p:cNvSpPr>
            <a:spLocks noGrp="1"/>
          </p:cNvSpPr>
          <p:nvPr>
            <p:ph idx="1"/>
          </p:nvPr>
        </p:nvSpPr>
        <p:spPr>
          <a:xfrm>
            <a:off x="152400" y="1253330"/>
            <a:ext cx="8839200" cy="48426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4/29/22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Slide Number Placeholder 5">
            <a:extLst>
              <a:ext uri="{FF2B5EF4-FFF2-40B4-BE49-F238E27FC236}">
                <a16:creationId xmlns:a16="http://schemas.microsoft.com/office/drawing/2014/main" id="{A051F504-DFD3-4983-A334-FD154A78D5BD}"/>
              </a:ext>
            </a:extLst>
          </p:cNvPr>
          <p:cNvSpPr txBox="1">
            <a:spLocks/>
          </p:cNvSpPr>
          <p:nvPr userDrawn="1"/>
        </p:nvSpPr>
        <p:spPr>
          <a:xfrm>
            <a:off x="8229600" y="6355717"/>
            <a:ext cx="685800" cy="365125"/>
          </a:xfrm>
          <a:prstGeom prst="rect">
            <a:avLst/>
          </a:prstGeom>
        </p:spPr>
        <p:txBody>
          <a:bodyPr vert="horz" lIns="68580" tIns="34290" rIns="68580" bIns="3429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z="1500" smtClean="0"/>
              <a:pPr/>
              <a:t>‹#›</a:t>
            </a:fld>
            <a:endParaRPr lang="en-US" sz="1500" dirty="0"/>
          </a:p>
        </p:txBody>
      </p:sp>
      <p:pic>
        <p:nvPicPr>
          <p:cNvPr id="8" name="Graphic 7">
            <a:extLst>
              <a:ext uri="{FF2B5EF4-FFF2-40B4-BE49-F238E27FC236}">
                <a16:creationId xmlns:a16="http://schemas.microsoft.com/office/drawing/2014/main" id="{EBAB07A6-6F80-47FF-97DF-29D1F7ADBA94}"/>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318" y="6606468"/>
            <a:ext cx="861689" cy="221030"/>
          </a:xfrm>
          <a:prstGeom prst="rect">
            <a:avLst/>
          </a:prstGeom>
        </p:spPr>
      </p:pic>
    </p:spTree>
    <p:extLst>
      <p:ext uri="{BB962C8B-B14F-4D97-AF65-F5344CB8AC3E}">
        <p14:creationId xmlns:p14="http://schemas.microsoft.com/office/powerpoint/2010/main" val="1847382469"/>
      </p:ext>
    </p:extLst>
  </p:cSld>
  <p:clrMapOvr>
    <a:masterClrMapping/>
  </p:clrMapOvr>
</p:sldLayout>
</file>

<file path=ppt/slideLayouts/slideLayout6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1104578138"/>
      </p:ext>
    </p:extLst>
  </p:cSld>
  <p:clrMapOvr>
    <a:masterClrMapping/>
  </p:clrMapOvr>
  <p:hf hdr="0" ftr="0" dt="0"/>
</p:sldLayout>
</file>

<file path=ppt/slideLayouts/slideLayout6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1623956470"/>
      </p:ext>
    </p:extLst>
  </p:cSld>
  <p:clrMapOvr>
    <a:masterClrMapping/>
  </p:clrMapOvr>
  <p:hf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400">
                <a:solidFill>
                  <a:schemeClr val="accent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343345180"/>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2884012846"/>
      </p:ext>
    </p:extLst>
  </p:cSld>
  <p:clrMapOvr>
    <a:masterClrMapping/>
  </p:clrMapOvr>
  <p:hf hdr="0" ftr="0" dt="0"/>
</p:sldLayout>
</file>

<file path=ppt/slideLayouts/slideLayout6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2363322645"/>
      </p:ext>
    </p:extLst>
  </p:cSld>
  <p:clrMapOvr>
    <a:masterClrMapping/>
  </p:clrMapOvr>
  <p:hf hdr="0" ftr="0" dt="0"/>
</p:sldLayout>
</file>

<file path=ppt/slideLayouts/slideLayout6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1587903897"/>
      </p:ext>
    </p:extLst>
  </p:cSld>
  <p:clrMapOvr>
    <a:masterClrMapping/>
  </p:clrMapOvr>
  <p:hf hdr="0" ftr="0" dt="0"/>
</p:sldLayout>
</file>

<file path=ppt/slideLayouts/slideLayout6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1665359063"/>
      </p:ext>
    </p:extLst>
  </p:cSld>
  <p:clrMapOvr>
    <a:masterClrMapping/>
  </p:clrMapOvr>
</p:sldLayout>
</file>

<file path=ppt/slideLayouts/slideLayout6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3792575045"/>
      </p:ext>
    </p:extLst>
  </p:cSld>
  <p:clrMapOvr>
    <a:masterClrMapping/>
  </p:clrMapOvr>
</p:sldLayout>
</file>

<file path=ppt/slideLayouts/slideLayout6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615714083"/>
      </p:ext>
    </p:extLst>
  </p:cSld>
  <p:clrMapOvr>
    <a:masterClrMapping/>
  </p:clrMapOvr>
</p:sldLayout>
</file>

<file path=ppt/slideLayouts/slideLayout6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3721656610"/>
      </p:ext>
    </p:extLst>
  </p:cSld>
  <p:clrMapOvr>
    <a:masterClrMapping/>
  </p:clrMapOvr>
</p:sldLayout>
</file>

<file path=ppt/slideLayouts/slideLayout65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9647915"/>
      </p:ext>
    </p:extLst>
  </p:cSld>
  <p:clrMapOvr>
    <a:masterClrMapping/>
  </p:clrMapOvr>
</p:sldLayout>
</file>

<file path=ppt/slideLayouts/slideLayout65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9560" y="0"/>
            <a:ext cx="8798061" cy="770467"/>
          </a:xfrm>
          <a:prstGeom prst="rect">
            <a:avLst/>
          </a:prstGeom>
        </p:spPr>
        <p:txBody>
          <a:bodyPr anchor="ctr"/>
          <a:lstStyle>
            <a:lvl1pPr>
              <a:lnSpc>
                <a:spcPct val="100000"/>
              </a:lnSpc>
              <a:spcAft>
                <a:spcPts val="600"/>
              </a:spcAft>
              <a:defRPr sz="3200" b="1">
                <a:solidFill>
                  <a:schemeClr val="accent5">
                    <a:lumMod val="75000"/>
                  </a:schemeClr>
                </a:solidFill>
                <a:latin typeface="Cambria" panose="02040503050406030204" pitchFamily="18" charset="0"/>
              </a:defRPr>
            </a:lvl1pPr>
          </a:lstStyle>
          <a:p>
            <a:r>
              <a:rPr lang="en-US"/>
              <a:t>Click to edit Master title style</a:t>
            </a:r>
          </a:p>
        </p:txBody>
      </p:sp>
      <p:sp>
        <p:nvSpPr>
          <p:cNvPr id="3" name="Content Placeholder 2"/>
          <p:cNvSpPr>
            <a:spLocks noGrp="1"/>
          </p:cNvSpPr>
          <p:nvPr>
            <p:ph idx="1"/>
          </p:nvPr>
        </p:nvSpPr>
        <p:spPr>
          <a:xfrm>
            <a:off x="75991" y="770468"/>
            <a:ext cx="8987622" cy="5585248"/>
          </a:xfrm>
          <a:prstGeom prst="rect">
            <a:avLst/>
          </a:prstGeom>
        </p:spPr>
        <p:txBody>
          <a:bodyPr/>
          <a:lstStyle>
            <a:lvl1pPr marL="133350" indent="-133350">
              <a:tabLst/>
              <a:defRPr sz="2400">
                <a:latin typeface="Cambria" panose="02040503050406030204" pitchFamily="18" charset="0"/>
              </a:defRPr>
            </a:lvl1pPr>
            <a:lvl2pPr marL="311150" indent="-133350">
              <a:buFont typeface="Cambria" panose="02040503050406030204" pitchFamily="18" charset="0"/>
              <a:buChar char="-"/>
              <a:tabLst/>
              <a:defRPr sz="2000">
                <a:latin typeface="Cambria" panose="02040503050406030204" pitchFamily="18" charset="0"/>
              </a:defRPr>
            </a:lvl2pPr>
            <a:lvl3pPr marL="533400" indent="-177800">
              <a:tabLst/>
              <a:defRPr sz="2000">
                <a:latin typeface="Cambria" panose="02040503050406030204" pitchFamily="18" charset="0"/>
              </a:defRPr>
            </a:lvl3pPr>
            <a:lvl4pPr>
              <a:defRPr sz="2000">
                <a:latin typeface="Cambria" panose="02040503050406030204" pitchFamily="18" charset="0"/>
              </a:defRPr>
            </a:lvl4pPr>
            <a:lvl5pPr>
              <a:defRPr sz="2000">
                <a:latin typeface="Cambria" panose="02040503050406030204" pitchFamily="18"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p:cNvSpPr txBox="1">
            <a:spLocks/>
          </p:cNvSpPr>
          <p:nvPr userDrawn="1"/>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pPr/>
              <a:t>‹#›</a:t>
            </a:fld>
            <a:endParaRPr lang="en-US"/>
          </a:p>
        </p:txBody>
      </p:sp>
      <p:pic>
        <p:nvPicPr>
          <p:cNvPr id="9" name="Picture 8" descr="safari.png"/>
          <p:cNvPicPr>
            <a:picLocks noChangeAspect="1"/>
          </p:cNvPicPr>
          <p:nvPr userDrawn="1"/>
        </p:nvPicPr>
        <p:blipFill>
          <a:blip r:embed="rId2" cstate="print"/>
          <a:stretch>
            <a:fillRect/>
          </a:stretch>
        </p:blipFill>
        <p:spPr>
          <a:xfrm>
            <a:off x="189560" y="6413144"/>
            <a:ext cx="1080120" cy="312522"/>
          </a:xfrm>
          <a:prstGeom prst="rect">
            <a:avLst/>
          </a:prstGeom>
        </p:spPr>
      </p:pic>
    </p:spTree>
    <p:extLst>
      <p:ext uri="{BB962C8B-B14F-4D97-AF65-F5344CB8AC3E}">
        <p14:creationId xmlns:p14="http://schemas.microsoft.com/office/powerpoint/2010/main" val="3189477413"/>
      </p:ext>
    </p:extLst>
  </p:cSld>
  <p:clrMapOvr>
    <a:masterClrMapping/>
  </p:clrMapOvr>
</p:sldLayout>
</file>

<file path=ppt/slideLayouts/slideLayout65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5524984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137557"/>
            <a:ext cx="5486400" cy="4114800"/>
          </a:xfrm>
          <a:prstGeom prst="rect">
            <a:avLst/>
          </a:prstGeom>
        </p:spPr>
        <p:txBody>
          <a:bodyPr/>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252357"/>
            <a:ext cx="5486400" cy="804862"/>
          </a:xfrm>
          <a:prstGeom prst="rect">
            <a:avLst/>
          </a:prstGeom>
        </p:spPr>
        <p:txBody>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1733082049"/>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991" y="50573"/>
            <a:ext cx="6915118" cy="1141619"/>
          </a:xfrm>
          <a:prstGeom prst="rect">
            <a:avLst/>
          </a:prstGeom>
        </p:spPr>
        <p:txBody>
          <a:bodyPr anchor="ctr"/>
          <a:lstStyle>
            <a:lvl1pPr>
              <a:lnSpc>
                <a:spcPct val="100000"/>
              </a:lnSpc>
              <a:spcAft>
                <a:spcPts val="600"/>
              </a:spcAft>
              <a:defRPr sz="3200" b="1">
                <a:solidFill>
                  <a:schemeClr val="tx2">
                    <a:lumMod val="75000"/>
                  </a:schemeClr>
                </a:solidFill>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1215342"/>
            <a:ext cx="8987622" cy="5140373"/>
          </a:xfrm>
          <a:prstGeom prst="rect">
            <a:avLst/>
          </a:prstGeom>
        </p:spPr>
        <p:txBody>
          <a:bodyPr/>
          <a:lstStyle>
            <a:lvl1pPr>
              <a:defRPr sz="3600">
                <a:latin typeface="Cambria" panose="02040503050406030204" pitchFamily="18" charset="0"/>
              </a:defRPr>
            </a:lvl1pPr>
            <a:lvl2pPr marL="685800" indent="-228600">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txBox="1">
            <a:spLocks/>
          </p:cNvSpPr>
          <p:nvPr userDrawn="1"/>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pPr/>
              <a:t>‹#›</a:t>
            </a:fld>
            <a:endParaRPr lang="en-US" dirty="0"/>
          </a:p>
        </p:txBody>
      </p:sp>
      <p:pic>
        <p:nvPicPr>
          <p:cNvPr id="9" name="Picture 8" descr="safari.png"/>
          <p:cNvPicPr>
            <a:picLocks noChangeAspect="1"/>
          </p:cNvPicPr>
          <p:nvPr userDrawn="1"/>
        </p:nvPicPr>
        <p:blipFill>
          <a:blip r:embed="rId2" cstate="print"/>
          <a:stretch>
            <a:fillRect/>
          </a:stretch>
        </p:blipFill>
        <p:spPr>
          <a:xfrm>
            <a:off x="189560" y="6413144"/>
            <a:ext cx="1080120" cy="312522"/>
          </a:xfrm>
          <a:prstGeom prst="rect">
            <a:avLst/>
          </a:prstGeom>
        </p:spPr>
      </p:pic>
      <p:sp>
        <p:nvSpPr>
          <p:cNvPr id="6" name="Picture Placeholder 5">
            <a:extLst>
              <a:ext uri="{FF2B5EF4-FFF2-40B4-BE49-F238E27FC236}">
                <a16:creationId xmlns:a16="http://schemas.microsoft.com/office/drawing/2014/main" id="{DA7A8B87-AFDB-FD4D-ACE1-4633C0FC8DD3}"/>
              </a:ext>
            </a:extLst>
          </p:cNvPr>
          <p:cNvSpPr>
            <a:spLocks noGrp="1"/>
          </p:cNvSpPr>
          <p:nvPr>
            <p:ph type="pic" sz="quarter" idx="10" hasCustomPrompt="1"/>
          </p:nvPr>
        </p:nvSpPr>
        <p:spPr>
          <a:xfrm>
            <a:off x="7026274" y="-1"/>
            <a:ext cx="2117725" cy="1203767"/>
          </a:xfrm>
          <a:prstGeom prst="rect">
            <a:avLst/>
          </a:prstGeom>
        </p:spPr>
        <p:txBody>
          <a:bodyPr anchor="ctr"/>
          <a:lstStyle>
            <a:lvl1pPr marL="0" indent="0" algn="ctr">
              <a:buNone/>
              <a:defRPr/>
            </a:lvl1pPr>
          </a:lstStyle>
          <a:p>
            <a:r>
              <a:rPr lang="en-US" dirty="0"/>
              <a:t>Webcam Here</a:t>
            </a:r>
          </a:p>
        </p:txBody>
      </p:sp>
    </p:spTree>
    <p:extLst>
      <p:ext uri="{BB962C8B-B14F-4D97-AF65-F5344CB8AC3E}">
        <p14:creationId xmlns:p14="http://schemas.microsoft.com/office/powerpoint/2010/main" val="85067690"/>
      </p:ext>
    </p:extLst>
  </p:cSld>
  <p:clrMapOvr>
    <a:masterClrMapping/>
  </p:clrMapOvr>
</p:sldLayout>
</file>

<file path=ppt/slideLayouts/slideLayout66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AF4A5797-4A52-3C47-A60F-384E101789BB}" type="slidenum">
              <a:rPr lang="en-US"/>
              <a:pPr>
                <a:defRPr/>
              </a:pPr>
              <a:t>‹#›</a:t>
            </a:fld>
            <a:endParaRPr lang="en-US"/>
          </a:p>
        </p:txBody>
      </p:sp>
    </p:spTree>
    <p:extLst>
      <p:ext uri="{BB962C8B-B14F-4D97-AF65-F5344CB8AC3E}">
        <p14:creationId xmlns:p14="http://schemas.microsoft.com/office/powerpoint/2010/main" val="3713538425"/>
      </p:ext>
    </p:extLst>
  </p:cSld>
  <p:clrMapOvr>
    <a:masterClrMapping/>
  </p:clrMapOvr>
  <p:transition/>
</p:sldLayout>
</file>

<file path=ppt/slideLayouts/slideLayout6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5A4FB91F-8620-9C4D-8A32-1AD02BFD54B1}" type="slidenum">
              <a:rPr lang="en-US"/>
              <a:pPr>
                <a:defRPr/>
              </a:pPr>
              <a:t>‹#›</a:t>
            </a:fld>
            <a:endParaRPr lang="en-US"/>
          </a:p>
        </p:txBody>
      </p:sp>
    </p:spTree>
    <p:extLst>
      <p:ext uri="{BB962C8B-B14F-4D97-AF65-F5344CB8AC3E}">
        <p14:creationId xmlns:p14="http://schemas.microsoft.com/office/powerpoint/2010/main" val="3801436504"/>
      </p:ext>
    </p:extLst>
  </p:cSld>
  <p:clrMapOvr>
    <a:masterClrMapping/>
  </p:clrMapOvr>
  <p:transition/>
</p:sldLayout>
</file>

<file path=ppt/slideLayouts/slideLayout6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073B9C50-E303-F947-B3E2-3E825F48C7D2}" type="slidenum">
              <a:rPr lang="en-US"/>
              <a:pPr>
                <a:defRPr/>
              </a:pPr>
              <a:t>‹#›</a:t>
            </a:fld>
            <a:endParaRPr lang="en-US"/>
          </a:p>
        </p:txBody>
      </p:sp>
    </p:spTree>
    <p:extLst>
      <p:ext uri="{BB962C8B-B14F-4D97-AF65-F5344CB8AC3E}">
        <p14:creationId xmlns:p14="http://schemas.microsoft.com/office/powerpoint/2010/main" val="382135285"/>
      </p:ext>
    </p:extLst>
  </p:cSld>
  <p:clrMapOvr>
    <a:masterClrMapping/>
  </p:clrMapOvr>
  <p:transition/>
</p:sldLayout>
</file>

<file path=ppt/slideLayouts/slideLayout6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220808B7-3DFC-6D40-89A2-98C67E53C3E2}" type="slidenum">
              <a:rPr lang="en-US"/>
              <a:pPr>
                <a:defRPr/>
              </a:pPr>
              <a:t>‹#›</a:t>
            </a:fld>
            <a:endParaRPr lang="en-US"/>
          </a:p>
        </p:txBody>
      </p:sp>
    </p:spTree>
    <p:extLst>
      <p:ext uri="{BB962C8B-B14F-4D97-AF65-F5344CB8AC3E}">
        <p14:creationId xmlns:p14="http://schemas.microsoft.com/office/powerpoint/2010/main" val="1828568646"/>
      </p:ext>
    </p:extLst>
  </p:cSld>
  <p:clrMapOvr>
    <a:masterClrMapping/>
  </p:clrMapOvr>
  <p:transition/>
</p:sldLayout>
</file>

<file path=ppt/slideLayouts/slideLayout6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FA78E456-01DF-094D-8CFB-DA5FA9E8BD10}" type="slidenum">
              <a:rPr lang="en-US"/>
              <a:pPr>
                <a:defRPr/>
              </a:pPr>
              <a:t>‹#›</a:t>
            </a:fld>
            <a:endParaRPr lang="en-US"/>
          </a:p>
        </p:txBody>
      </p:sp>
    </p:spTree>
    <p:extLst>
      <p:ext uri="{BB962C8B-B14F-4D97-AF65-F5344CB8AC3E}">
        <p14:creationId xmlns:p14="http://schemas.microsoft.com/office/powerpoint/2010/main" val="1805132622"/>
      </p:ext>
    </p:extLst>
  </p:cSld>
  <p:clrMapOvr>
    <a:masterClrMapping/>
  </p:clrMapOvr>
  <p:transition/>
</p:sldLayout>
</file>

<file path=ppt/slideLayouts/slideLayout6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428B0D83-FC11-C440-9D61-A92EDF7AC339}" type="slidenum">
              <a:rPr lang="en-US"/>
              <a:pPr>
                <a:defRPr/>
              </a:pPr>
              <a:t>‹#›</a:t>
            </a:fld>
            <a:endParaRPr lang="en-US"/>
          </a:p>
        </p:txBody>
      </p:sp>
    </p:spTree>
    <p:extLst>
      <p:ext uri="{BB962C8B-B14F-4D97-AF65-F5344CB8AC3E}">
        <p14:creationId xmlns:p14="http://schemas.microsoft.com/office/powerpoint/2010/main" val="3205085087"/>
      </p:ext>
    </p:extLst>
  </p:cSld>
  <p:clrMapOvr>
    <a:masterClrMapping/>
  </p:clrMapOvr>
  <p:transition/>
</p:sldLayout>
</file>

<file path=ppt/slideLayouts/slideLayout6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293D0A55-7789-CF47-ACA7-2311AFA1B98E}" type="slidenum">
              <a:rPr lang="en-US"/>
              <a:pPr>
                <a:defRPr/>
              </a:pPr>
              <a:t>‹#›</a:t>
            </a:fld>
            <a:endParaRPr lang="en-US"/>
          </a:p>
        </p:txBody>
      </p:sp>
    </p:spTree>
    <p:extLst>
      <p:ext uri="{BB962C8B-B14F-4D97-AF65-F5344CB8AC3E}">
        <p14:creationId xmlns:p14="http://schemas.microsoft.com/office/powerpoint/2010/main" val="3382278577"/>
      </p:ext>
    </p:extLst>
  </p:cSld>
  <p:clrMapOvr>
    <a:masterClrMapping/>
  </p:clrMapOvr>
  <p:transition/>
</p:sldLayout>
</file>

<file path=ppt/slideLayouts/slideLayout6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DE99BBE6-A637-304C-B5B7-9A7E3C08C57E}" type="slidenum">
              <a:rPr lang="en-US"/>
              <a:pPr>
                <a:defRPr/>
              </a:pPr>
              <a:t>‹#›</a:t>
            </a:fld>
            <a:endParaRPr lang="en-US"/>
          </a:p>
        </p:txBody>
      </p:sp>
    </p:spTree>
    <p:extLst>
      <p:ext uri="{BB962C8B-B14F-4D97-AF65-F5344CB8AC3E}">
        <p14:creationId xmlns:p14="http://schemas.microsoft.com/office/powerpoint/2010/main" val="3512162935"/>
      </p:ext>
    </p:extLst>
  </p:cSld>
  <p:clrMapOvr>
    <a:masterClrMapping/>
  </p:clrMapOvr>
  <p:transition/>
</p:sldLayout>
</file>

<file path=ppt/slideLayouts/slideLayout6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E35BCF56-964A-F947-93A6-92ACEE6C7F5E}" type="slidenum">
              <a:rPr lang="en-US"/>
              <a:pPr>
                <a:defRPr/>
              </a:pPr>
              <a:t>‹#›</a:t>
            </a:fld>
            <a:endParaRPr lang="en-US"/>
          </a:p>
        </p:txBody>
      </p:sp>
    </p:spTree>
    <p:extLst>
      <p:ext uri="{BB962C8B-B14F-4D97-AF65-F5344CB8AC3E}">
        <p14:creationId xmlns:p14="http://schemas.microsoft.com/office/powerpoint/2010/main" val="2162872749"/>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defRPr>
            </a:lvl1pPr>
          </a:lstStyle>
          <a:p>
            <a:r>
              <a:rPr lang="en-US" dirty="0"/>
              <a:t>Click to edit Master title style</a:t>
            </a:r>
          </a:p>
        </p:txBody>
      </p:sp>
      <p:sp>
        <p:nvSpPr>
          <p:cNvPr id="7" name="Picture Placeholder 2"/>
          <p:cNvSpPr>
            <a:spLocks noGrp="1"/>
          </p:cNvSpPr>
          <p:nvPr>
            <p:ph type="pic" idx="1"/>
          </p:nvPr>
        </p:nvSpPr>
        <p:spPr>
          <a:xfrm>
            <a:off x="3316288" y="1070426"/>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Text Placeholder 3"/>
          <p:cNvSpPr>
            <a:spLocks noGrp="1"/>
          </p:cNvSpPr>
          <p:nvPr>
            <p:ph type="body" sz="half" idx="2"/>
          </p:nvPr>
        </p:nvSpPr>
        <p:spPr>
          <a:xfrm>
            <a:off x="3316288" y="5185226"/>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3"/>
          <p:cNvSpPr>
            <a:spLocks noGrp="1"/>
          </p:cNvSpPr>
          <p:nvPr>
            <p:ph type="body" sz="half" idx="10"/>
          </p:nvPr>
        </p:nvSpPr>
        <p:spPr>
          <a:xfrm>
            <a:off x="457201" y="1070426"/>
            <a:ext cx="2859088" cy="49196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08640885"/>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AF1CA570-B74D-4749-94AD-86C253965FD8}" type="slidenum">
              <a:rPr lang="en-US"/>
              <a:pPr>
                <a:defRPr/>
              </a:pPr>
              <a:t>‹#›</a:t>
            </a:fld>
            <a:endParaRPr lang="en-US"/>
          </a:p>
        </p:txBody>
      </p:sp>
    </p:spTree>
    <p:extLst>
      <p:ext uri="{BB962C8B-B14F-4D97-AF65-F5344CB8AC3E}">
        <p14:creationId xmlns:p14="http://schemas.microsoft.com/office/powerpoint/2010/main" val="2919598386"/>
      </p:ext>
    </p:extLst>
  </p:cSld>
  <p:clrMapOvr>
    <a:masterClrMapping/>
  </p:clrMapOvr>
  <p:transition/>
</p:sldLayout>
</file>

<file path=ppt/slideLayouts/slideLayout6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20CE11DC-2133-4F4D-8A86-82695C13466E}" type="slidenum">
              <a:rPr lang="en-US"/>
              <a:pPr>
                <a:defRPr/>
              </a:pPr>
              <a:t>‹#›</a:t>
            </a:fld>
            <a:endParaRPr lang="en-US"/>
          </a:p>
        </p:txBody>
      </p:sp>
    </p:spTree>
    <p:extLst>
      <p:ext uri="{BB962C8B-B14F-4D97-AF65-F5344CB8AC3E}">
        <p14:creationId xmlns:p14="http://schemas.microsoft.com/office/powerpoint/2010/main" val="3790992000"/>
      </p:ext>
    </p:extLst>
  </p:cSld>
  <p:clrMapOvr>
    <a:masterClrMapping/>
  </p:clrMapOvr>
  <p:transition/>
</p:sldLayout>
</file>

<file path=ppt/slideLayouts/slideLayout67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26D320AC-71F7-B345-A8F3-275013FA312A}" type="slidenum">
              <a:rPr lang="en-US"/>
              <a:pPr>
                <a:defRPr/>
              </a:pPr>
              <a:t>‹#›</a:t>
            </a:fld>
            <a:endParaRPr lang="en-US"/>
          </a:p>
        </p:txBody>
      </p:sp>
    </p:spTree>
    <p:extLst>
      <p:ext uri="{BB962C8B-B14F-4D97-AF65-F5344CB8AC3E}">
        <p14:creationId xmlns:p14="http://schemas.microsoft.com/office/powerpoint/2010/main" val="2190565042"/>
      </p:ext>
    </p:extLst>
  </p:cSld>
  <p:clrMapOvr>
    <a:masterClrMapping/>
  </p:clrMapOvr>
  <p:transition/>
</p:sldLayout>
</file>

<file path=ppt/slideLayouts/slideLayout6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256808865"/>
      </p:ext>
    </p:extLst>
  </p:cSld>
  <p:clrMapOvr>
    <a:masterClrMapping/>
  </p:clrMapOvr>
</p:sldLayout>
</file>

<file path=ppt/slideLayouts/slideLayout6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12"/>
          </p:nvPr>
        </p:nvSpPr>
        <p:spPr>
          <a:xfrm>
            <a:off x="8077200" y="6340475"/>
            <a:ext cx="685800" cy="365125"/>
          </a:xfrm>
        </p:spPr>
        <p:txBody>
          <a:bodyPr/>
          <a:lstStyle>
            <a:lvl1pPr>
              <a:defRPr sz="2000">
                <a:latin typeface="Cambria Math" panose="02040503050406030204" pitchFamily="18" charset="0"/>
                <a:ea typeface="Cambria Math" panose="02040503050406030204" pitchFamily="18" charset="0"/>
              </a:defRPr>
            </a:lvl1pPr>
          </a:lstStyle>
          <a:p>
            <a:fld id="{D4D2B188-1D62-4FCA-8363-938AD4629BBB}" type="slidenum">
              <a:rPr lang="en-US" smtClean="0"/>
              <a:pPr/>
              <a:t>‹#›</a:t>
            </a:fld>
            <a:endParaRPr lang="en-US"/>
          </a:p>
        </p:txBody>
      </p:sp>
    </p:spTree>
    <p:extLst>
      <p:ext uri="{BB962C8B-B14F-4D97-AF65-F5344CB8AC3E}">
        <p14:creationId xmlns:p14="http://schemas.microsoft.com/office/powerpoint/2010/main" val="3057348648"/>
      </p:ext>
    </p:extLst>
  </p:cSld>
  <p:clrMapOvr>
    <a:masterClrMapping/>
  </p:clrMapOvr>
</p:sldLayout>
</file>

<file path=ppt/slideLayouts/slideLayout6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2140315542"/>
      </p:ext>
    </p:extLst>
  </p:cSld>
  <p:clrMapOvr>
    <a:masterClrMapping/>
  </p:clrMapOvr>
</p:sldLayout>
</file>

<file path=ppt/slideLayouts/slideLayout6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2768983651"/>
      </p:ext>
    </p:extLst>
  </p:cSld>
  <p:clrMapOvr>
    <a:masterClrMapping/>
  </p:clrMapOvr>
</p:sldLayout>
</file>

<file path=ppt/slideLayouts/slideLayout6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3081977016"/>
      </p:ext>
    </p:extLst>
  </p:cSld>
  <p:clrMapOvr>
    <a:masterClrMapping/>
  </p:clrMapOvr>
</p:sldLayout>
</file>

<file path=ppt/slideLayouts/slideLayout6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3330582188"/>
      </p:ext>
    </p:extLst>
  </p:cSld>
  <p:clrMapOvr>
    <a:masterClrMapping/>
  </p:clrMapOvr>
</p:sldLayout>
</file>

<file path=ppt/slideLayouts/slideLayout6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11273930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Rectangle 6"/>
          <p:cNvSpPr/>
          <p:nvPr userDrawn="1"/>
        </p:nvSpPr>
        <p:spPr>
          <a:xfrm>
            <a:off x="3184071" y="145143"/>
            <a:ext cx="5959929" cy="7710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3558354292"/>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3235248014"/>
      </p:ext>
    </p:extLst>
  </p:cSld>
  <p:clrMapOvr>
    <a:masterClrMapping/>
  </p:clrMapOvr>
</p:sldLayout>
</file>

<file path=ppt/slideLayouts/slideLayout6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4191361915"/>
      </p:ext>
    </p:extLst>
  </p:cSld>
  <p:clrMapOvr>
    <a:masterClrMapping/>
  </p:clrMapOvr>
</p:sldLayout>
</file>

<file path=ppt/slideLayouts/slideLayout6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4019624210"/>
      </p:ext>
    </p:extLst>
  </p:cSld>
  <p:clrMapOvr>
    <a:masterClrMapping/>
  </p:clrMapOvr>
</p:sldLayout>
</file>

<file path=ppt/slideLayouts/slideLayout6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857681302"/>
      </p:ext>
    </p:extLst>
  </p:cSld>
  <p:clrMapOvr>
    <a:masterClrMapping/>
  </p:clrMapOvr>
</p:sldLayout>
</file>

<file path=ppt/slideLayouts/slideLayout68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1000 h 1000"/>
              <a:gd name="T2" fmla="*/ 0 w 1000"/>
              <a:gd name="T3" fmla="*/ 0 h 1000"/>
              <a:gd name="T4" fmla="*/ 1000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endParaRPr 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smtClean="0"/>
            </a:lvl1pPr>
          </a:lstStyle>
          <a:p>
            <a:pPr>
              <a:defRPr/>
            </a:pPr>
            <a:fld id="{9FB45B89-AB63-004A-9B1A-E0C3D2F13ACC}" type="slidenum">
              <a:rPr lang="en-US"/>
              <a:pPr>
                <a:defRPr/>
              </a:pPr>
              <a:t>‹#›</a:t>
            </a:fld>
            <a:endParaRPr lang="en-US"/>
          </a:p>
        </p:txBody>
      </p:sp>
    </p:spTree>
    <p:extLst>
      <p:ext uri="{BB962C8B-B14F-4D97-AF65-F5344CB8AC3E}">
        <p14:creationId xmlns:p14="http://schemas.microsoft.com/office/powerpoint/2010/main" val="30687806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00786FF2-CC60-CB43-AE88-3EA463621049}" type="slidenum">
              <a:rPr lang="en-US"/>
              <a:pPr>
                <a:defRPr/>
              </a:pPr>
              <a:t>‹#›</a:t>
            </a:fld>
            <a:endParaRPr lang="en-US"/>
          </a:p>
        </p:txBody>
      </p:sp>
    </p:spTree>
    <p:extLst>
      <p:ext uri="{BB962C8B-B14F-4D97-AF65-F5344CB8AC3E}">
        <p14:creationId xmlns:p14="http://schemas.microsoft.com/office/powerpoint/2010/main" val="4707709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CFEB67D9-EDEC-A741-9DF5-EF32C3580949}" type="slidenum">
              <a:rPr lang="en-US"/>
              <a:pPr>
                <a:defRPr/>
              </a:pPr>
              <a:t>‹#›</a:t>
            </a:fld>
            <a:endParaRPr lang="en-US"/>
          </a:p>
        </p:txBody>
      </p:sp>
    </p:spTree>
    <p:extLst>
      <p:ext uri="{BB962C8B-B14F-4D97-AF65-F5344CB8AC3E}">
        <p14:creationId xmlns:p14="http://schemas.microsoft.com/office/powerpoint/2010/main" val="29965153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413BCFC6-A067-DE42-860E-A89FDCFE54D5}" type="slidenum">
              <a:rPr lang="en-US"/>
              <a:pPr>
                <a:defRPr/>
              </a:pPr>
              <a:t>‹#›</a:t>
            </a:fld>
            <a:endParaRPr lang="en-US"/>
          </a:p>
        </p:txBody>
      </p:sp>
    </p:spTree>
    <p:extLst>
      <p:ext uri="{BB962C8B-B14F-4D97-AF65-F5344CB8AC3E}">
        <p14:creationId xmlns:p14="http://schemas.microsoft.com/office/powerpoint/2010/main" val="32275043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A0223650-6670-2E4B-9173-7024E06776E6}" type="slidenum">
              <a:rPr lang="en-US"/>
              <a:pPr>
                <a:defRPr/>
              </a:pPr>
              <a:t>‹#›</a:t>
            </a:fld>
            <a:endParaRPr lang="en-US"/>
          </a:p>
        </p:txBody>
      </p:sp>
    </p:spTree>
    <p:extLst>
      <p:ext uri="{BB962C8B-B14F-4D97-AF65-F5344CB8AC3E}">
        <p14:creationId xmlns:p14="http://schemas.microsoft.com/office/powerpoint/2010/main" val="38246043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4B2A2B-D58C-424B-8C52-1450A618CAFB}" type="slidenum">
              <a:rPr lang="en-US"/>
              <a:pPr>
                <a:defRPr/>
              </a:pPr>
              <a:t>‹#›</a:t>
            </a:fld>
            <a:endParaRPr lang="en-US"/>
          </a:p>
        </p:txBody>
      </p:sp>
    </p:spTree>
    <p:extLst>
      <p:ext uri="{BB962C8B-B14F-4D97-AF65-F5344CB8AC3E}">
        <p14:creationId xmlns:p14="http://schemas.microsoft.com/office/powerpoint/2010/main" val="23080012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8330788"/>
      </p:ext>
    </p:extLst>
  </p:cSld>
  <p:clrMapOvr>
    <a:masterClrMapping/>
  </p:clrMapOvr>
  <p:transition/>
</p:sldLayout>
</file>

<file path=ppt/slideLayouts/slideLayout6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3A3E46E6-5633-1B44-A976-C771A1908B49}" type="slidenum">
              <a:rPr lang="en-US"/>
              <a:pPr>
                <a:defRPr/>
              </a:pPr>
              <a:t>‹#›</a:t>
            </a:fld>
            <a:endParaRPr lang="en-US"/>
          </a:p>
        </p:txBody>
      </p:sp>
    </p:spTree>
    <p:extLst>
      <p:ext uri="{BB962C8B-B14F-4D97-AF65-F5344CB8AC3E}">
        <p14:creationId xmlns:p14="http://schemas.microsoft.com/office/powerpoint/2010/main" val="23552421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90086F1B-3148-F148-9013-DC5732F6004C}" type="slidenum">
              <a:rPr lang="en-US"/>
              <a:pPr>
                <a:defRPr/>
              </a:pPr>
              <a:t>‹#›</a:t>
            </a:fld>
            <a:endParaRPr lang="en-US"/>
          </a:p>
        </p:txBody>
      </p:sp>
    </p:spTree>
    <p:extLst>
      <p:ext uri="{BB962C8B-B14F-4D97-AF65-F5344CB8AC3E}">
        <p14:creationId xmlns:p14="http://schemas.microsoft.com/office/powerpoint/2010/main" val="7783561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79E40FF2-2A47-D34E-800A-BBFD5AFD8EF8}" type="slidenum">
              <a:rPr lang="en-US"/>
              <a:pPr>
                <a:defRPr/>
              </a:pPr>
              <a:t>‹#›</a:t>
            </a:fld>
            <a:endParaRPr lang="en-US"/>
          </a:p>
        </p:txBody>
      </p:sp>
    </p:spTree>
    <p:extLst>
      <p:ext uri="{BB962C8B-B14F-4D97-AF65-F5344CB8AC3E}">
        <p14:creationId xmlns:p14="http://schemas.microsoft.com/office/powerpoint/2010/main" val="17277324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D610C54-8025-3243-9501-A3ADC0E8EC58}" type="slidenum">
              <a:rPr lang="en-US"/>
              <a:pPr>
                <a:defRPr/>
              </a:pPr>
              <a:t>‹#›</a:t>
            </a:fld>
            <a:endParaRPr lang="en-US"/>
          </a:p>
        </p:txBody>
      </p:sp>
    </p:spTree>
    <p:extLst>
      <p:ext uri="{BB962C8B-B14F-4D97-AF65-F5344CB8AC3E}">
        <p14:creationId xmlns:p14="http://schemas.microsoft.com/office/powerpoint/2010/main" val="33585210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927B42F1-5ED6-294A-9030-184DABF84916}" type="slidenum">
              <a:rPr lang="en-US"/>
              <a:pPr>
                <a:defRPr/>
              </a:pPr>
              <a:t>‹#›</a:t>
            </a:fld>
            <a:endParaRPr lang="en-US"/>
          </a:p>
        </p:txBody>
      </p:sp>
    </p:spTree>
    <p:extLst>
      <p:ext uri="{BB962C8B-B14F-4D97-AF65-F5344CB8AC3E}">
        <p14:creationId xmlns:p14="http://schemas.microsoft.com/office/powerpoint/2010/main" val="16290351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9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846BCC2-B275-B743-80E7-C5A7F3F4E023}" type="slidenum">
              <a:rPr lang="en-US"/>
              <a:pPr>
                <a:defRPr/>
              </a:pPr>
              <a:t>‹#›</a:t>
            </a:fld>
            <a:endParaRPr lang="en-US"/>
          </a:p>
        </p:txBody>
      </p:sp>
    </p:spTree>
    <p:extLst>
      <p:ext uri="{BB962C8B-B14F-4D97-AF65-F5344CB8AC3E}">
        <p14:creationId xmlns:p14="http://schemas.microsoft.com/office/powerpoint/2010/main" val="13082755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8626753"/>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2073927"/>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6813583"/>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2685609"/>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252787"/>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1690549"/>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0113194"/>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0437132"/>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2594476"/>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701378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1700649"/>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690191"/>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5754154"/>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7945867"/>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637371"/>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6877408"/>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9029212"/>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8838355"/>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5256693"/>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3062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1494368"/>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8396810"/>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678932"/>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1486633"/>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42156"/>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9204901"/>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1634217"/>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4237537"/>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7247826"/>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4798383"/>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image" Target="../media/image1.png"/><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10.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image" Target="../media/image1.png"/><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1.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image" Target="../media/image1.png"/><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2.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image" Target="../media/image1.png"/><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3.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4.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image" Target="../media/image1.png"/><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15.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theme" Target="../theme/theme16.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image" Target="../media/image1.png"/><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7.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6.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heme" Target="../theme/theme18.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7.xml"/><Relationship Id="rId13" Type="http://schemas.openxmlformats.org/officeDocument/2006/relationships/theme" Target="../theme/theme19.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slideLayout" Target="../slideLayouts/slideLayout201.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9.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theme" Target="../theme/theme20.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0.xml"/><Relationship Id="rId13" Type="http://schemas.openxmlformats.org/officeDocument/2006/relationships/image" Target="../media/image1.png"/><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theme" Target="../theme/theme21.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1.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theme" Target="../theme/theme22.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2.xml"/><Relationship Id="rId13" Type="http://schemas.openxmlformats.org/officeDocument/2006/relationships/theme" Target="../theme/theme23.xml"/><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slideLayout" Target="../slideLayouts/slideLayout246.xml"/><Relationship Id="rId2" Type="http://schemas.openxmlformats.org/officeDocument/2006/relationships/slideLayout" Target="../slideLayouts/slideLayout236.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4.xml"/><Relationship Id="rId13" Type="http://schemas.openxmlformats.org/officeDocument/2006/relationships/theme" Target="../theme/theme24.xml"/><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slideLayout" Target="../slideLayouts/slideLayout258.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 Id="rId14" Type="http://schemas.openxmlformats.org/officeDocument/2006/relationships/image" Target="../media/image1.png"/></Relationships>
</file>

<file path=ppt/slideMasters/_rels/slideMaster25.xml.rels><?xml version="1.0" encoding="UTF-8" standalone="yes"?>
<Relationships xmlns="http://schemas.openxmlformats.org/package/2006/relationships"><Relationship Id="rId8" Type="http://schemas.openxmlformats.org/officeDocument/2006/relationships/theme" Target="../theme/theme25.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5" Type="http://schemas.openxmlformats.org/officeDocument/2006/relationships/slideLayout" Target="../slideLayouts/slideLayout263.xml"/><Relationship Id="rId4" Type="http://schemas.openxmlformats.org/officeDocument/2006/relationships/slideLayout" Target="../slideLayouts/slideLayout262.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73.xml"/><Relationship Id="rId13" Type="http://schemas.openxmlformats.org/officeDocument/2006/relationships/image" Target="../media/image1.png"/><Relationship Id="rId3" Type="http://schemas.openxmlformats.org/officeDocument/2006/relationships/slideLayout" Target="../slideLayouts/slideLayout268.xml"/><Relationship Id="rId7" Type="http://schemas.openxmlformats.org/officeDocument/2006/relationships/slideLayout" Target="../slideLayouts/slideLayout272.xml"/><Relationship Id="rId12" Type="http://schemas.openxmlformats.org/officeDocument/2006/relationships/theme" Target="../theme/theme26.xml"/><Relationship Id="rId2" Type="http://schemas.openxmlformats.org/officeDocument/2006/relationships/slideLayout" Target="../slideLayouts/slideLayout267.xml"/><Relationship Id="rId1" Type="http://schemas.openxmlformats.org/officeDocument/2006/relationships/slideLayout" Target="../slideLayouts/slideLayout266.xml"/><Relationship Id="rId6" Type="http://schemas.openxmlformats.org/officeDocument/2006/relationships/slideLayout" Target="../slideLayouts/slideLayout271.xml"/><Relationship Id="rId11" Type="http://schemas.openxmlformats.org/officeDocument/2006/relationships/slideLayout" Target="../slideLayouts/slideLayout276.xml"/><Relationship Id="rId5" Type="http://schemas.openxmlformats.org/officeDocument/2006/relationships/slideLayout" Target="../slideLayouts/slideLayout270.xml"/><Relationship Id="rId10" Type="http://schemas.openxmlformats.org/officeDocument/2006/relationships/slideLayout" Target="../slideLayouts/slideLayout275.xml"/><Relationship Id="rId4" Type="http://schemas.openxmlformats.org/officeDocument/2006/relationships/slideLayout" Target="../slideLayouts/slideLayout269.xml"/><Relationship Id="rId9" Type="http://schemas.openxmlformats.org/officeDocument/2006/relationships/slideLayout" Target="../slideLayouts/slideLayout27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84.xml"/><Relationship Id="rId13" Type="http://schemas.openxmlformats.org/officeDocument/2006/relationships/image" Target="../media/image1.png"/><Relationship Id="rId3" Type="http://schemas.openxmlformats.org/officeDocument/2006/relationships/slideLayout" Target="../slideLayouts/slideLayout279.xml"/><Relationship Id="rId7" Type="http://schemas.openxmlformats.org/officeDocument/2006/relationships/slideLayout" Target="../slideLayouts/slideLayout283.xml"/><Relationship Id="rId12" Type="http://schemas.openxmlformats.org/officeDocument/2006/relationships/theme" Target="../theme/theme27.xml"/><Relationship Id="rId2" Type="http://schemas.openxmlformats.org/officeDocument/2006/relationships/slideLayout" Target="../slideLayouts/slideLayout278.xml"/><Relationship Id="rId1" Type="http://schemas.openxmlformats.org/officeDocument/2006/relationships/slideLayout" Target="../slideLayouts/slideLayout277.xml"/><Relationship Id="rId6" Type="http://schemas.openxmlformats.org/officeDocument/2006/relationships/slideLayout" Target="../slideLayouts/slideLayout282.xml"/><Relationship Id="rId11" Type="http://schemas.openxmlformats.org/officeDocument/2006/relationships/slideLayout" Target="../slideLayouts/slideLayout287.xml"/><Relationship Id="rId5" Type="http://schemas.openxmlformats.org/officeDocument/2006/relationships/slideLayout" Target="../slideLayouts/slideLayout281.xml"/><Relationship Id="rId10" Type="http://schemas.openxmlformats.org/officeDocument/2006/relationships/slideLayout" Target="../slideLayouts/slideLayout286.xml"/><Relationship Id="rId4" Type="http://schemas.openxmlformats.org/officeDocument/2006/relationships/slideLayout" Target="../slideLayouts/slideLayout280.xml"/><Relationship Id="rId9" Type="http://schemas.openxmlformats.org/officeDocument/2006/relationships/slideLayout" Target="../slideLayouts/slideLayout285.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95.xml"/><Relationship Id="rId13" Type="http://schemas.openxmlformats.org/officeDocument/2006/relationships/image" Target="../media/image1.png"/><Relationship Id="rId3" Type="http://schemas.openxmlformats.org/officeDocument/2006/relationships/slideLayout" Target="../slideLayouts/slideLayout290.xml"/><Relationship Id="rId7" Type="http://schemas.openxmlformats.org/officeDocument/2006/relationships/slideLayout" Target="../slideLayouts/slideLayout294.xml"/><Relationship Id="rId12" Type="http://schemas.openxmlformats.org/officeDocument/2006/relationships/theme" Target="../theme/theme28.xml"/><Relationship Id="rId2" Type="http://schemas.openxmlformats.org/officeDocument/2006/relationships/slideLayout" Target="../slideLayouts/slideLayout289.xml"/><Relationship Id="rId1" Type="http://schemas.openxmlformats.org/officeDocument/2006/relationships/slideLayout" Target="../slideLayouts/slideLayout288.xml"/><Relationship Id="rId6" Type="http://schemas.openxmlformats.org/officeDocument/2006/relationships/slideLayout" Target="../slideLayouts/slideLayout293.xml"/><Relationship Id="rId11" Type="http://schemas.openxmlformats.org/officeDocument/2006/relationships/slideLayout" Target="../slideLayouts/slideLayout298.xml"/><Relationship Id="rId5" Type="http://schemas.openxmlformats.org/officeDocument/2006/relationships/slideLayout" Target="../slideLayouts/slideLayout292.xml"/><Relationship Id="rId10" Type="http://schemas.openxmlformats.org/officeDocument/2006/relationships/slideLayout" Target="../slideLayouts/slideLayout297.xml"/><Relationship Id="rId4" Type="http://schemas.openxmlformats.org/officeDocument/2006/relationships/slideLayout" Target="../slideLayouts/slideLayout291.xml"/><Relationship Id="rId9" Type="http://schemas.openxmlformats.org/officeDocument/2006/relationships/slideLayout" Target="../slideLayouts/slideLayout296.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06.xml"/><Relationship Id="rId13" Type="http://schemas.openxmlformats.org/officeDocument/2006/relationships/theme" Target="../theme/theme29.xml"/><Relationship Id="rId3" Type="http://schemas.openxmlformats.org/officeDocument/2006/relationships/slideLayout" Target="../slideLayouts/slideLayout301.xml"/><Relationship Id="rId7" Type="http://schemas.openxmlformats.org/officeDocument/2006/relationships/slideLayout" Target="../slideLayouts/slideLayout305.xml"/><Relationship Id="rId12" Type="http://schemas.openxmlformats.org/officeDocument/2006/relationships/slideLayout" Target="../slideLayouts/slideLayout310.xml"/><Relationship Id="rId2" Type="http://schemas.openxmlformats.org/officeDocument/2006/relationships/slideLayout" Target="../slideLayouts/slideLayout300.xml"/><Relationship Id="rId1" Type="http://schemas.openxmlformats.org/officeDocument/2006/relationships/slideLayout" Target="../slideLayouts/slideLayout299.xml"/><Relationship Id="rId6" Type="http://schemas.openxmlformats.org/officeDocument/2006/relationships/slideLayout" Target="../slideLayouts/slideLayout304.xml"/><Relationship Id="rId11" Type="http://schemas.openxmlformats.org/officeDocument/2006/relationships/slideLayout" Target="../slideLayouts/slideLayout309.xml"/><Relationship Id="rId5" Type="http://schemas.openxmlformats.org/officeDocument/2006/relationships/slideLayout" Target="../slideLayouts/slideLayout303.xml"/><Relationship Id="rId10" Type="http://schemas.openxmlformats.org/officeDocument/2006/relationships/slideLayout" Target="../slideLayouts/slideLayout308.xml"/><Relationship Id="rId4" Type="http://schemas.openxmlformats.org/officeDocument/2006/relationships/slideLayout" Target="../slideLayouts/slideLayout302.xml"/><Relationship Id="rId9" Type="http://schemas.openxmlformats.org/officeDocument/2006/relationships/slideLayout" Target="../slideLayouts/slideLayout30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18.xml"/><Relationship Id="rId13" Type="http://schemas.openxmlformats.org/officeDocument/2006/relationships/image" Target="../media/image1.png"/><Relationship Id="rId3" Type="http://schemas.openxmlformats.org/officeDocument/2006/relationships/slideLayout" Target="../slideLayouts/slideLayout313.xml"/><Relationship Id="rId7" Type="http://schemas.openxmlformats.org/officeDocument/2006/relationships/slideLayout" Target="../slideLayouts/slideLayout317.xml"/><Relationship Id="rId12" Type="http://schemas.openxmlformats.org/officeDocument/2006/relationships/theme" Target="../theme/theme30.xml"/><Relationship Id="rId2" Type="http://schemas.openxmlformats.org/officeDocument/2006/relationships/slideLayout" Target="../slideLayouts/slideLayout312.xml"/><Relationship Id="rId1" Type="http://schemas.openxmlformats.org/officeDocument/2006/relationships/slideLayout" Target="../slideLayouts/slideLayout311.xml"/><Relationship Id="rId6" Type="http://schemas.openxmlformats.org/officeDocument/2006/relationships/slideLayout" Target="../slideLayouts/slideLayout316.xml"/><Relationship Id="rId11" Type="http://schemas.openxmlformats.org/officeDocument/2006/relationships/slideLayout" Target="../slideLayouts/slideLayout321.xml"/><Relationship Id="rId5" Type="http://schemas.openxmlformats.org/officeDocument/2006/relationships/slideLayout" Target="../slideLayouts/slideLayout315.xml"/><Relationship Id="rId10" Type="http://schemas.openxmlformats.org/officeDocument/2006/relationships/slideLayout" Target="../slideLayouts/slideLayout320.xml"/><Relationship Id="rId4" Type="http://schemas.openxmlformats.org/officeDocument/2006/relationships/slideLayout" Target="../slideLayouts/slideLayout314.xml"/><Relationship Id="rId9" Type="http://schemas.openxmlformats.org/officeDocument/2006/relationships/slideLayout" Target="../slideLayouts/slideLayout319.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29.xml"/><Relationship Id="rId3" Type="http://schemas.openxmlformats.org/officeDocument/2006/relationships/slideLayout" Target="../slideLayouts/slideLayout324.xml"/><Relationship Id="rId7" Type="http://schemas.openxmlformats.org/officeDocument/2006/relationships/slideLayout" Target="../slideLayouts/slideLayout328.xml"/><Relationship Id="rId12" Type="http://schemas.openxmlformats.org/officeDocument/2006/relationships/theme" Target="../theme/theme31.xml"/><Relationship Id="rId2" Type="http://schemas.openxmlformats.org/officeDocument/2006/relationships/slideLayout" Target="../slideLayouts/slideLayout323.xml"/><Relationship Id="rId1" Type="http://schemas.openxmlformats.org/officeDocument/2006/relationships/slideLayout" Target="../slideLayouts/slideLayout322.xml"/><Relationship Id="rId6" Type="http://schemas.openxmlformats.org/officeDocument/2006/relationships/slideLayout" Target="../slideLayouts/slideLayout327.xml"/><Relationship Id="rId11" Type="http://schemas.openxmlformats.org/officeDocument/2006/relationships/slideLayout" Target="../slideLayouts/slideLayout332.xml"/><Relationship Id="rId5" Type="http://schemas.openxmlformats.org/officeDocument/2006/relationships/slideLayout" Target="../slideLayouts/slideLayout326.xml"/><Relationship Id="rId10" Type="http://schemas.openxmlformats.org/officeDocument/2006/relationships/slideLayout" Target="../slideLayouts/slideLayout331.xml"/><Relationship Id="rId4" Type="http://schemas.openxmlformats.org/officeDocument/2006/relationships/slideLayout" Target="../slideLayouts/slideLayout325.xml"/><Relationship Id="rId9" Type="http://schemas.openxmlformats.org/officeDocument/2006/relationships/slideLayout" Target="../slideLayouts/slideLayout330.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0.xml"/><Relationship Id="rId13" Type="http://schemas.openxmlformats.org/officeDocument/2006/relationships/image" Target="../media/image1.png"/><Relationship Id="rId3" Type="http://schemas.openxmlformats.org/officeDocument/2006/relationships/slideLayout" Target="../slideLayouts/slideLayout335.xml"/><Relationship Id="rId7" Type="http://schemas.openxmlformats.org/officeDocument/2006/relationships/slideLayout" Target="../slideLayouts/slideLayout339.xml"/><Relationship Id="rId12" Type="http://schemas.openxmlformats.org/officeDocument/2006/relationships/theme" Target="../theme/theme32.xml"/><Relationship Id="rId2" Type="http://schemas.openxmlformats.org/officeDocument/2006/relationships/slideLayout" Target="../slideLayouts/slideLayout334.xml"/><Relationship Id="rId1" Type="http://schemas.openxmlformats.org/officeDocument/2006/relationships/slideLayout" Target="../slideLayouts/slideLayout333.xml"/><Relationship Id="rId6" Type="http://schemas.openxmlformats.org/officeDocument/2006/relationships/slideLayout" Target="../slideLayouts/slideLayout338.xml"/><Relationship Id="rId11" Type="http://schemas.openxmlformats.org/officeDocument/2006/relationships/slideLayout" Target="../slideLayouts/slideLayout343.xml"/><Relationship Id="rId5" Type="http://schemas.openxmlformats.org/officeDocument/2006/relationships/slideLayout" Target="../slideLayouts/slideLayout337.xml"/><Relationship Id="rId10" Type="http://schemas.openxmlformats.org/officeDocument/2006/relationships/slideLayout" Target="../slideLayouts/slideLayout342.xml"/><Relationship Id="rId4" Type="http://schemas.openxmlformats.org/officeDocument/2006/relationships/slideLayout" Target="../slideLayouts/slideLayout336.xml"/><Relationship Id="rId9" Type="http://schemas.openxmlformats.org/officeDocument/2006/relationships/slideLayout" Target="../slideLayouts/slideLayout341.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51.xml"/><Relationship Id="rId13" Type="http://schemas.openxmlformats.org/officeDocument/2006/relationships/image" Target="../media/image1.png"/><Relationship Id="rId3" Type="http://schemas.openxmlformats.org/officeDocument/2006/relationships/slideLayout" Target="../slideLayouts/slideLayout346.xml"/><Relationship Id="rId7" Type="http://schemas.openxmlformats.org/officeDocument/2006/relationships/slideLayout" Target="../slideLayouts/slideLayout350.xml"/><Relationship Id="rId12" Type="http://schemas.openxmlformats.org/officeDocument/2006/relationships/theme" Target="../theme/theme33.xml"/><Relationship Id="rId2" Type="http://schemas.openxmlformats.org/officeDocument/2006/relationships/slideLayout" Target="../slideLayouts/slideLayout345.xml"/><Relationship Id="rId1" Type="http://schemas.openxmlformats.org/officeDocument/2006/relationships/slideLayout" Target="../slideLayouts/slideLayout344.xml"/><Relationship Id="rId6" Type="http://schemas.openxmlformats.org/officeDocument/2006/relationships/slideLayout" Target="../slideLayouts/slideLayout349.xml"/><Relationship Id="rId11" Type="http://schemas.openxmlformats.org/officeDocument/2006/relationships/slideLayout" Target="../slideLayouts/slideLayout354.xml"/><Relationship Id="rId5" Type="http://schemas.openxmlformats.org/officeDocument/2006/relationships/slideLayout" Target="../slideLayouts/slideLayout348.xml"/><Relationship Id="rId10" Type="http://schemas.openxmlformats.org/officeDocument/2006/relationships/slideLayout" Target="../slideLayouts/slideLayout353.xml"/><Relationship Id="rId4" Type="http://schemas.openxmlformats.org/officeDocument/2006/relationships/slideLayout" Target="../slideLayouts/slideLayout347.xml"/><Relationship Id="rId9" Type="http://schemas.openxmlformats.org/officeDocument/2006/relationships/slideLayout" Target="../slideLayouts/slideLayout352.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62.xml"/><Relationship Id="rId13" Type="http://schemas.openxmlformats.org/officeDocument/2006/relationships/image" Target="../media/image1.png"/><Relationship Id="rId3" Type="http://schemas.openxmlformats.org/officeDocument/2006/relationships/slideLayout" Target="../slideLayouts/slideLayout357.xml"/><Relationship Id="rId7" Type="http://schemas.openxmlformats.org/officeDocument/2006/relationships/slideLayout" Target="../slideLayouts/slideLayout361.xml"/><Relationship Id="rId12" Type="http://schemas.openxmlformats.org/officeDocument/2006/relationships/theme" Target="../theme/theme34.xml"/><Relationship Id="rId2" Type="http://schemas.openxmlformats.org/officeDocument/2006/relationships/slideLayout" Target="../slideLayouts/slideLayout356.xml"/><Relationship Id="rId1" Type="http://schemas.openxmlformats.org/officeDocument/2006/relationships/slideLayout" Target="../slideLayouts/slideLayout355.xml"/><Relationship Id="rId6" Type="http://schemas.openxmlformats.org/officeDocument/2006/relationships/slideLayout" Target="../slideLayouts/slideLayout360.xml"/><Relationship Id="rId11" Type="http://schemas.openxmlformats.org/officeDocument/2006/relationships/slideLayout" Target="../slideLayouts/slideLayout365.xml"/><Relationship Id="rId5" Type="http://schemas.openxmlformats.org/officeDocument/2006/relationships/slideLayout" Target="../slideLayouts/slideLayout359.xml"/><Relationship Id="rId10" Type="http://schemas.openxmlformats.org/officeDocument/2006/relationships/slideLayout" Target="../slideLayouts/slideLayout364.xml"/><Relationship Id="rId4" Type="http://schemas.openxmlformats.org/officeDocument/2006/relationships/slideLayout" Target="../slideLayouts/slideLayout358.xml"/><Relationship Id="rId9" Type="http://schemas.openxmlformats.org/officeDocument/2006/relationships/slideLayout" Target="../slideLayouts/slideLayout363.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73.xml"/><Relationship Id="rId13" Type="http://schemas.openxmlformats.org/officeDocument/2006/relationships/image" Target="../media/image1.png"/><Relationship Id="rId3" Type="http://schemas.openxmlformats.org/officeDocument/2006/relationships/slideLayout" Target="../slideLayouts/slideLayout368.xml"/><Relationship Id="rId7" Type="http://schemas.openxmlformats.org/officeDocument/2006/relationships/slideLayout" Target="../slideLayouts/slideLayout372.xml"/><Relationship Id="rId12" Type="http://schemas.openxmlformats.org/officeDocument/2006/relationships/theme" Target="../theme/theme35.xml"/><Relationship Id="rId2" Type="http://schemas.openxmlformats.org/officeDocument/2006/relationships/slideLayout" Target="../slideLayouts/slideLayout367.xml"/><Relationship Id="rId1" Type="http://schemas.openxmlformats.org/officeDocument/2006/relationships/slideLayout" Target="../slideLayouts/slideLayout366.xml"/><Relationship Id="rId6" Type="http://schemas.openxmlformats.org/officeDocument/2006/relationships/slideLayout" Target="../slideLayouts/slideLayout371.xml"/><Relationship Id="rId11" Type="http://schemas.openxmlformats.org/officeDocument/2006/relationships/slideLayout" Target="../slideLayouts/slideLayout376.xml"/><Relationship Id="rId5" Type="http://schemas.openxmlformats.org/officeDocument/2006/relationships/slideLayout" Target="../slideLayouts/slideLayout370.xml"/><Relationship Id="rId10" Type="http://schemas.openxmlformats.org/officeDocument/2006/relationships/slideLayout" Target="../slideLayouts/slideLayout375.xml"/><Relationship Id="rId4" Type="http://schemas.openxmlformats.org/officeDocument/2006/relationships/slideLayout" Target="../slideLayouts/slideLayout369.xml"/><Relationship Id="rId9" Type="http://schemas.openxmlformats.org/officeDocument/2006/relationships/slideLayout" Target="../slideLayouts/slideLayout374.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84.xml"/><Relationship Id="rId3" Type="http://schemas.openxmlformats.org/officeDocument/2006/relationships/slideLayout" Target="../slideLayouts/slideLayout379.xml"/><Relationship Id="rId7" Type="http://schemas.openxmlformats.org/officeDocument/2006/relationships/slideLayout" Target="../slideLayouts/slideLayout383.xml"/><Relationship Id="rId12" Type="http://schemas.openxmlformats.org/officeDocument/2006/relationships/theme" Target="../theme/theme36.xml"/><Relationship Id="rId2" Type="http://schemas.openxmlformats.org/officeDocument/2006/relationships/slideLayout" Target="../slideLayouts/slideLayout378.xml"/><Relationship Id="rId1" Type="http://schemas.openxmlformats.org/officeDocument/2006/relationships/slideLayout" Target="../slideLayouts/slideLayout377.xml"/><Relationship Id="rId6" Type="http://schemas.openxmlformats.org/officeDocument/2006/relationships/slideLayout" Target="../slideLayouts/slideLayout382.xml"/><Relationship Id="rId11" Type="http://schemas.openxmlformats.org/officeDocument/2006/relationships/slideLayout" Target="../slideLayouts/slideLayout387.xml"/><Relationship Id="rId5" Type="http://schemas.openxmlformats.org/officeDocument/2006/relationships/slideLayout" Target="../slideLayouts/slideLayout381.xml"/><Relationship Id="rId10" Type="http://schemas.openxmlformats.org/officeDocument/2006/relationships/slideLayout" Target="../slideLayouts/slideLayout386.xml"/><Relationship Id="rId4" Type="http://schemas.openxmlformats.org/officeDocument/2006/relationships/slideLayout" Target="../slideLayouts/slideLayout380.xml"/><Relationship Id="rId9" Type="http://schemas.openxmlformats.org/officeDocument/2006/relationships/slideLayout" Target="../slideLayouts/slideLayout385.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95.xml"/><Relationship Id="rId3" Type="http://schemas.openxmlformats.org/officeDocument/2006/relationships/slideLayout" Target="../slideLayouts/slideLayout390.xml"/><Relationship Id="rId7" Type="http://schemas.openxmlformats.org/officeDocument/2006/relationships/slideLayout" Target="../slideLayouts/slideLayout394.xml"/><Relationship Id="rId12" Type="http://schemas.openxmlformats.org/officeDocument/2006/relationships/theme" Target="../theme/theme37.xml"/><Relationship Id="rId2" Type="http://schemas.openxmlformats.org/officeDocument/2006/relationships/slideLayout" Target="../slideLayouts/slideLayout389.xml"/><Relationship Id="rId1" Type="http://schemas.openxmlformats.org/officeDocument/2006/relationships/slideLayout" Target="../slideLayouts/slideLayout388.xml"/><Relationship Id="rId6" Type="http://schemas.openxmlformats.org/officeDocument/2006/relationships/slideLayout" Target="../slideLayouts/slideLayout393.xml"/><Relationship Id="rId11" Type="http://schemas.openxmlformats.org/officeDocument/2006/relationships/slideLayout" Target="../slideLayouts/slideLayout398.xml"/><Relationship Id="rId5" Type="http://schemas.openxmlformats.org/officeDocument/2006/relationships/slideLayout" Target="../slideLayouts/slideLayout392.xml"/><Relationship Id="rId10" Type="http://schemas.openxmlformats.org/officeDocument/2006/relationships/slideLayout" Target="../slideLayouts/slideLayout397.xml"/><Relationship Id="rId4" Type="http://schemas.openxmlformats.org/officeDocument/2006/relationships/slideLayout" Target="../slideLayouts/slideLayout391.xml"/><Relationship Id="rId9" Type="http://schemas.openxmlformats.org/officeDocument/2006/relationships/slideLayout" Target="../slideLayouts/slideLayout396.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06.xml"/><Relationship Id="rId13" Type="http://schemas.openxmlformats.org/officeDocument/2006/relationships/image" Target="../media/image1.png"/><Relationship Id="rId3" Type="http://schemas.openxmlformats.org/officeDocument/2006/relationships/slideLayout" Target="../slideLayouts/slideLayout401.xml"/><Relationship Id="rId7" Type="http://schemas.openxmlformats.org/officeDocument/2006/relationships/slideLayout" Target="../slideLayouts/slideLayout405.xml"/><Relationship Id="rId12" Type="http://schemas.openxmlformats.org/officeDocument/2006/relationships/theme" Target="../theme/theme38.xml"/><Relationship Id="rId2" Type="http://schemas.openxmlformats.org/officeDocument/2006/relationships/slideLayout" Target="../slideLayouts/slideLayout400.xml"/><Relationship Id="rId1" Type="http://schemas.openxmlformats.org/officeDocument/2006/relationships/slideLayout" Target="../slideLayouts/slideLayout399.xml"/><Relationship Id="rId6" Type="http://schemas.openxmlformats.org/officeDocument/2006/relationships/slideLayout" Target="../slideLayouts/slideLayout404.xml"/><Relationship Id="rId11" Type="http://schemas.openxmlformats.org/officeDocument/2006/relationships/slideLayout" Target="../slideLayouts/slideLayout409.xml"/><Relationship Id="rId5" Type="http://schemas.openxmlformats.org/officeDocument/2006/relationships/slideLayout" Target="../slideLayouts/slideLayout403.xml"/><Relationship Id="rId10" Type="http://schemas.openxmlformats.org/officeDocument/2006/relationships/slideLayout" Target="../slideLayouts/slideLayout408.xml"/><Relationship Id="rId4" Type="http://schemas.openxmlformats.org/officeDocument/2006/relationships/slideLayout" Target="../slideLayouts/slideLayout402.xml"/><Relationship Id="rId9" Type="http://schemas.openxmlformats.org/officeDocument/2006/relationships/slideLayout" Target="../slideLayouts/slideLayout407.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17.xml"/><Relationship Id="rId13" Type="http://schemas.openxmlformats.org/officeDocument/2006/relationships/image" Target="../media/image1.png"/><Relationship Id="rId3" Type="http://schemas.openxmlformats.org/officeDocument/2006/relationships/slideLayout" Target="../slideLayouts/slideLayout412.xml"/><Relationship Id="rId7" Type="http://schemas.openxmlformats.org/officeDocument/2006/relationships/slideLayout" Target="../slideLayouts/slideLayout416.xml"/><Relationship Id="rId12" Type="http://schemas.openxmlformats.org/officeDocument/2006/relationships/theme" Target="../theme/theme39.xml"/><Relationship Id="rId2" Type="http://schemas.openxmlformats.org/officeDocument/2006/relationships/slideLayout" Target="../slideLayouts/slideLayout411.xml"/><Relationship Id="rId1" Type="http://schemas.openxmlformats.org/officeDocument/2006/relationships/slideLayout" Target="../slideLayouts/slideLayout410.xml"/><Relationship Id="rId6" Type="http://schemas.openxmlformats.org/officeDocument/2006/relationships/slideLayout" Target="../slideLayouts/slideLayout415.xml"/><Relationship Id="rId11" Type="http://schemas.openxmlformats.org/officeDocument/2006/relationships/slideLayout" Target="../slideLayouts/slideLayout420.xml"/><Relationship Id="rId5" Type="http://schemas.openxmlformats.org/officeDocument/2006/relationships/slideLayout" Target="../slideLayouts/slideLayout414.xml"/><Relationship Id="rId10" Type="http://schemas.openxmlformats.org/officeDocument/2006/relationships/slideLayout" Target="../slideLayouts/slideLayout419.xml"/><Relationship Id="rId4" Type="http://schemas.openxmlformats.org/officeDocument/2006/relationships/slideLayout" Target="../slideLayouts/slideLayout413.xml"/><Relationship Id="rId9" Type="http://schemas.openxmlformats.org/officeDocument/2006/relationships/slideLayout" Target="../slideLayouts/slideLayout41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28.xml"/><Relationship Id="rId13" Type="http://schemas.openxmlformats.org/officeDocument/2006/relationships/theme" Target="../theme/theme40.xml"/><Relationship Id="rId3" Type="http://schemas.openxmlformats.org/officeDocument/2006/relationships/slideLayout" Target="../slideLayouts/slideLayout423.xml"/><Relationship Id="rId7" Type="http://schemas.openxmlformats.org/officeDocument/2006/relationships/slideLayout" Target="../slideLayouts/slideLayout427.xml"/><Relationship Id="rId12" Type="http://schemas.openxmlformats.org/officeDocument/2006/relationships/slideLayout" Target="../slideLayouts/slideLayout432.xml"/><Relationship Id="rId2" Type="http://schemas.openxmlformats.org/officeDocument/2006/relationships/slideLayout" Target="../slideLayouts/slideLayout422.xml"/><Relationship Id="rId1" Type="http://schemas.openxmlformats.org/officeDocument/2006/relationships/slideLayout" Target="../slideLayouts/slideLayout421.xml"/><Relationship Id="rId6" Type="http://schemas.openxmlformats.org/officeDocument/2006/relationships/slideLayout" Target="../slideLayouts/slideLayout426.xml"/><Relationship Id="rId11" Type="http://schemas.openxmlformats.org/officeDocument/2006/relationships/slideLayout" Target="../slideLayouts/slideLayout431.xml"/><Relationship Id="rId5" Type="http://schemas.openxmlformats.org/officeDocument/2006/relationships/slideLayout" Target="../slideLayouts/slideLayout425.xml"/><Relationship Id="rId10" Type="http://schemas.openxmlformats.org/officeDocument/2006/relationships/slideLayout" Target="../slideLayouts/slideLayout430.xml"/><Relationship Id="rId4" Type="http://schemas.openxmlformats.org/officeDocument/2006/relationships/slideLayout" Target="../slideLayouts/slideLayout424.xml"/><Relationship Id="rId9" Type="http://schemas.openxmlformats.org/officeDocument/2006/relationships/slideLayout" Target="../slideLayouts/slideLayout429.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40.xml"/><Relationship Id="rId3" Type="http://schemas.openxmlformats.org/officeDocument/2006/relationships/slideLayout" Target="../slideLayouts/slideLayout435.xml"/><Relationship Id="rId7" Type="http://schemas.openxmlformats.org/officeDocument/2006/relationships/slideLayout" Target="../slideLayouts/slideLayout439.xml"/><Relationship Id="rId12" Type="http://schemas.openxmlformats.org/officeDocument/2006/relationships/theme" Target="../theme/theme41.xml"/><Relationship Id="rId2" Type="http://schemas.openxmlformats.org/officeDocument/2006/relationships/slideLayout" Target="../slideLayouts/slideLayout434.xml"/><Relationship Id="rId1" Type="http://schemas.openxmlformats.org/officeDocument/2006/relationships/slideLayout" Target="../slideLayouts/slideLayout433.xml"/><Relationship Id="rId6" Type="http://schemas.openxmlformats.org/officeDocument/2006/relationships/slideLayout" Target="../slideLayouts/slideLayout438.xml"/><Relationship Id="rId11" Type="http://schemas.openxmlformats.org/officeDocument/2006/relationships/slideLayout" Target="../slideLayouts/slideLayout443.xml"/><Relationship Id="rId5" Type="http://schemas.openxmlformats.org/officeDocument/2006/relationships/slideLayout" Target="../slideLayouts/slideLayout437.xml"/><Relationship Id="rId10" Type="http://schemas.openxmlformats.org/officeDocument/2006/relationships/slideLayout" Target="../slideLayouts/slideLayout442.xml"/><Relationship Id="rId4" Type="http://schemas.openxmlformats.org/officeDocument/2006/relationships/slideLayout" Target="../slideLayouts/slideLayout436.xml"/><Relationship Id="rId9" Type="http://schemas.openxmlformats.org/officeDocument/2006/relationships/slideLayout" Target="../slideLayouts/slideLayout441.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51.xml"/><Relationship Id="rId3" Type="http://schemas.openxmlformats.org/officeDocument/2006/relationships/slideLayout" Target="../slideLayouts/slideLayout446.xml"/><Relationship Id="rId7" Type="http://schemas.openxmlformats.org/officeDocument/2006/relationships/slideLayout" Target="../slideLayouts/slideLayout450.xml"/><Relationship Id="rId12" Type="http://schemas.openxmlformats.org/officeDocument/2006/relationships/theme" Target="../theme/theme42.xml"/><Relationship Id="rId2" Type="http://schemas.openxmlformats.org/officeDocument/2006/relationships/slideLayout" Target="../slideLayouts/slideLayout445.xml"/><Relationship Id="rId1" Type="http://schemas.openxmlformats.org/officeDocument/2006/relationships/slideLayout" Target="../slideLayouts/slideLayout444.xml"/><Relationship Id="rId6" Type="http://schemas.openxmlformats.org/officeDocument/2006/relationships/slideLayout" Target="../slideLayouts/slideLayout449.xml"/><Relationship Id="rId11" Type="http://schemas.openxmlformats.org/officeDocument/2006/relationships/slideLayout" Target="../slideLayouts/slideLayout454.xml"/><Relationship Id="rId5" Type="http://schemas.openxmlformats.org/officeDocument/2006/relationships/slideLayout" Target="../slideLayouts/slideLayout448.xml"/><Relationship Id="rId10" Type="http://schemas.openxmlformats.org/officeDocument/2006/relationships/slideLayout" Target="../slideLayouts/slideLayout453.xml"/><Relationship Id="rId4" Type="http://schemas.openxmlformats.org/officeDocument/2006/relationships/slideLayout" Target="../slideLayouts/slideLayout447.xml"/><Relationship Id="rId9" Type="http://schemas.openxmlformats.org/officeDocument/2006/relationships/slideLayout" Target="../slideLayouts/slideLayout452.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62.xml"/><Relationship Id="rId3" Type="http://schemas.openxmlformats.org/officeDocument/2006/relationships/slideLayout" Target="../slideLayouts/slideLayout457.xml"/><Relationship Id="rId7" Type="http://schemas.openxmlformats.org/officeDocument/2006/relationships/slideLayout" Target="../slideLayouts/slideLayout461.xml"/><Relationship Id="rId12" Type="http://schemas.openxmlformats.org/officeDocument/2006/relationships/theme" Target="../theme/theme43.xml"/><Relationship Id="rId2" Type="http://schemas.openxmlformats.org/officeDocument/2006/relationships/slideLayout" Target="../slideLayouts/slideLayout456.xml"/><Relationship Id="rId1" Type="http://schemas.openxmlformats.org/officeDocument/2006/relationships/slideLayout" Target="../slideLayouts/slideLayout455.xml"/><Relationship Id="rId6" Type="http://schemas.openxmlformats.org/officeDocument/2006/relationships/slideLayout" Target="../slideLayouts/slideLayout460.xml"/><Relationship Id="rId11" Type="http://schemas.openxmlformats.org/officeDocument/2006/relationships/slideLayout" Target="../slideLayouts/slideLayout465.xml"/><Relationship Id="rId5" Type="http://schemas.openxmlformats.org/officeDocument/2006/relationships/slideLayout" Target="../slideLayouts/slideLayout459.xml"/><Relationship Id="rId10" Type="http://schemas.openxmlformats.org/officeDocument/2006/relationships/slideLayout" Target="../slideLayouts/slideLayout464.xml"/><Relationship Id="rId4" Type="http://schemas.openxmlformats.org/officeDocument/2006/relationships/slideLayout" Target="../slideLayouts/slideLayout458.xml"/><Relationship Id="rId9" Type="http://schemas.openxmlformats.org/officeDocument/2006/relationships/slideLayout" Target="../slideLayouts/slideLayout463.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73.xml"/><Relationship Id="rId13" Type="http://schemas.openxmlformats.org/officeDocument/2006/relationships/theme" Target="../theme/theme44.xml"/><Relationship Id="rId3" Type="http://schemas.openxmlformats.org/officeDocument/2006/relationships/slideLayout" Target="../slideLayouts/slideLayout468.xml"/><Relationship Id="rId7" Type="http://schemas.openxmlformats.org/officeDocument/2006/relationships/slideLayout" Target="../slideLayouts/slideLayout472.xml"/><Relationship Id="rId12" Type="http://schemas.openxmlformats.org/officeDocument/2006/relationships/slideLayout" Target="../slideLayouts/slideLayout477.xml"/><Relationship Id="rId2" Type="http://schemas.openxmlformats.org/officeDocument/2006/relationships/slideLayout" Target="../slideLayouts/slideLayout467.xml"/><Relationship Id="rId1" Type="http://schemas.openxmlformats.org/officeDocument/2006/relationships/slideLayout" Target="../slideLayouts/slideLayout466.xml"/><Relationship Id="rId6" Type="http://schemas.openxmlformats.org/officeDocument/2006/relationships/slideLayout" Target="../slideLayouts/slideLayout471.xml"/><Relationship Id="rId11" Type="http://schemas.openxmlformats.org/officeDocument/2006/relationships/slideLayout" Target="../slideLayouts/slideLayout476.xml"/><Relationship Id="rId5" Type="http://schemas.openxmlformats.org/officeDocument/2006/relationships/slideLayout" Target="../slideLayouts/slideLayout470.xml"/><Relationship Id="rId10" Type="http://schemas.openxmlformats.org/officeDocument/2006/relationships/slideLayout" Target="../slideLayouts/slideLayout475.xml"/><Relationship Id="rId4" Type="http://schemas.openxmlformats.org/officeDocument/2006/relationships/slideLayout" Target="../slideLayouts/slideLayout469.xml"/><Relationship Id="rId9" Type="http://schemas.openxmlformats.org/officeDocument/2006/relationships/slideLayout" Target="../slideLayouts/slideLayout474.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85.xml"/><Relationship Id="rId13" Type="http://schemas.openxmlformats.org/officeDocument/2006/relationships/theme" Target="../theme/theme45.xml"/><Relationship Id="rId3" Type="http://schemas.openxmlformats.org/officeDocument/2006/relationships/slideLayout" Target="../slideLayouts/slideLayout480.xml"/><Relationship Id="rId7" Type="http://schemas.openxmlformats.org/officeDocument/2006/relationships/slideLayout" Target="../slideLayouts/slideLayout484.xml"/><Relationship Id="rId12" Type="http://schemas.openxmlformats.org/officeDocument/2006/relationships/slideLayout" Target="../slideLayouts/slideLayout489.xml"/><Relationship Id="rId2" Type="http://schemas.openxmlformats.org/officeDocument/2006/relationships/slideLayout" Target="../slideLayouts/slideLayout479.xml"/><Relationship Id="rId1" Type="http://schemas.openxmlformats.org/officeDocument/2006/relationships/slideLayout" Target="../slideLayouts/slideLayout478.xml"/><Relationship Id="rId6" Type="http://schemas.openxmlformats.org/officeDocument/2006/relationships/slideLayout" Target="../slideLayouts/slideLayout483.xml"/><Relationship Id="rId11" Type="http://schemas.openxmlformats.org/officeDocument/2006/relationships/slideLayout" Target="../slideLayouts/slideLayout488.xml"/><Relationship Id="rId5" Type="http://schemas.openxmlformats.org/officeDocument/2006/relationships/slideLayout" Target="../slideLayouts/slideLayout482.xml"/><Relationship Id="rId10" Type="http://schemas.openxmlformats.org/officeDocument/2006/relationships/slideLayout" Target="../slideLayouts/slideLayout487.xml"/><Relationship Id="rId4" Type="http://schemas.openxmlformats.org/officeDocument/2006/relationships/slideLayout" Target="../slideLayouts/slideLayout481.xml"/><Relationship Id="rId9" Type="http://schemas.openxmlformats.org/officeDocument/2006/relationships/slideLayout" Target="../slideLayouts/slideLayout486.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97.xml"/><Relationship Id="rId3" Type="http://schemas.openxmlformats.org/officeDocument/2006/relationships/slideLayout" Target="../slideLayouts/slideLayout492.xml"/><Relationship Id="rId7" Type="http://schemas.openxmlformats.org/officeDocument/2006/relationships/slideLayout" Target="../slideLayouts/slideLayout496.xml"/><Relationship Id="rId12" Type="http://schemas.openxmlformats.org/officeDocument/2006/relationships/theme" Target="../theme/theme46.xml"/><Relationship Id="rId2" Type="http://schemas.openxmlformats.org/officeDocument/2006/relationships/slideLayout" Target="../slideLayouts/slideLayout491.xml"/><Relationship Id="rId1" Type="http://schemas.openxmlformats.org/officeDocument/2006/relationships/slideLayout" Target="../slideLayouts/slideLayout490.xml"/><Relationship Id="rId6" Type="http://schemas.openxmlformats.org/officeDocument/2006/relationships/slideLayout" Target="../slideLayouts/slideLayout495.xml"/><Relationship Id="rId11" Type="http://schemas.openxmlformats.org/officeDocument/2006/relationships/slideLayout" Target="../slideLayouts/slideLayout500.xml"/><Relationship Id="rId5" Type="http://schemas.openxmlformats.org/officeDocument/2006/relationships/slideLayout" Target="../slideLayouts/slideLayout494.xml"/><Relationship Id="rId10" Type="http://schemas.openxmlformats.org/officeDocument/2006/relationships/slideLayout" Target="../slideLayouts/slideLayout499.xml"/><Relationship Id="rId4" Type="http://schemas.openxmlformats.org/officeDocument/2006/relationships/slideLayout" Target="../slideLayouts/slideLayout493.xml"/><Relationship Id="rId9" Type="http://schemas.openxmlformats.org/officeDocument/2006/relationships/slideLayout" Target="../slideLayouts/slideLayout498.xml"/></Relationships>
</file>

<file path=ppt/slideMasters/_rels/slideMaster47.xml.rels><?xml version="1.0" encoding="UTF-8" standalone="yes"?>
<Relationships xmlns="http://schemas.openxmlformats.org/package/2006/relationships"><Relationship Id="rId3" Type="http://schemas.openxmlformats.org/officeDocument/2006/relationships/theme" Target="../theme/theme47.xml"/><Relationship Id="rId2" Type="http://schemas.openxmlformats.org/officeDocument/2006/relationships/slideLayout" Target="../slideLayouts/slideLayout502.xml"/><Relationship Id="rId1" Type="http://schemas.openxmlformats.org/officeDocument/2006/relationships/slideLayout" Target="../slideLayouts/slideLayout501.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10.xml"/><Relationship Id="rId13" Type="http://schemas.openxmlformats.org/officeDocument/2006/relationships/theme" Target="../theme/theme48.xml"/><Relationship Id="rId3" Type="http://schemas.openxmlformats.org/officeDocument/2006/relationships/slideLayout" Target="../slideLayouts/slideLayout505.xml"/><Relationship Id="rId7" Type="http://schemas.openxmlformats.org/officeDocument/2006/relationships/slideLayout" Target="../slideLayouts/slideLayout509.xml"/><Relationship Id="rId12" Type="http://schemas.openxmlformats.org/officeDocument/2006/relationships/slideLayout" Target="../slideLayouts/slideLayout514.xml"/><Relationship Id="rId2" Type="http://schemas.openxmlformats.org/officeDocument/2006/relationships/slideLayout" Target="../slideLayouts/slideLayout504.xml"/><Relationship Id="rId1" Type="http://schemas.openxmlformats.org/officeDocument/2006/relationships/slideLayout" Target="../slideLayouts/slideLayout503.xml"/><Relationship Id="rId6" Type="http://schemas.openxmlformats.org/officeDocument/2006/relationships/slideLayout" Target="../slideLayouts/slideLayout508.xml"/><Relationship Id="rId11" Type="http://schemas.openxmlformats.org/officeDocument/2006/relationships/slideLayout" Target="../slideLayouts/slideLayout513.xml"/><Relationship Id="rId5" Type="http://schemas.openxmlformats.org/officeDocument/2006/relationships/slideLayout" Target="../slideLayouts/slideLayout507.xml"/><Relationship Id="rId10" Type="http://schemas.openxmlformats.org/officeDocument/2006/relationships/slideLayout" Target="../slideLayouts/slideLayout512.xml"/><Relationship Id="rId4" Type="http://schemas.openxmlformats.org/officeDocument/2006/relationships/slideLayout" Target="../slideLayouts/slideLayout506.xml"/><Relationship Id="rId9" Type="http://schemas.openxmlformats.org/officeDocument/2006/relationships/slideLayout" Target="../slideLayouts/slideLayout511.xml"/><Relationship Id="rId14" Type="http://schemas.openxmlformats.org/officeDocument/2006/relationships/image" Target="../media/image1.png"/></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22.xml"/><Relationship Id="rId13" Type="http://schemas.openxmlformats.org/officeDocument/2006/relationships/theme" Target="../theme/theme49.xml"/><Relationship Id="rId3" Type="http://schemas.openxmlformats.org/officeDocument/2006/relationships/slideLayout" Target="../slideLayouts/slideLayout517.xml"/><Relationship Id="rId7" Type="http://schemas.openxmlformats.org/officeDocument/2006/relationships/slideLayout" Target="../slideLayouts/slideLayout521.xml"/><Relationship Id="rId12" Type="http://schemas.openxmlformats.org/officeDocument/2006/relationships/slideLayout" Target="../slideLayouts/slideLayout526.xml"/><Relationship Id="rId2" Type="http://schemas.openxmlformats.org/officeDocument/2006/relationships/slideLayout" Target="../slideLayouts/slideLayout516.xml"/><Relationship Id="rId1" Type="http://schemas.openxmlformats.org/officeDocument/2006/relationships/slideLayout" Target="../slideLayouts/slideLayout515.xml"/><Relationship Id="rId6" Type="http://schemas.openxmlformats.org/officeDocument/2006/relationships/slideLayout" Target="../slideLayouts/slideLayout520.xml"/><Relationship Id="rId11" Type="http://schemas.openxmlformats.org/officeDocument/2006/relationships/slideLayout" Target="../slideLayouts/slideLayout525.xml"/><Relationship Id="rId5" Type="http://schemas.openxmlformats.org/officeDocument/2006/relationships/slideLayout" Target="../slideLayouts/slideLayout519.xml"/><Relationship Id="rId10" Type="http://schemas.openxmlformats.org/officeDocument/2006/relationships/slideLayout" Target="../slideLayouts/slideLayout524.xml"/><Relationship Id="rId4" Type="http://schemas.openxmlformats.org/officeDocument/2006/relationships/slideLayout" Target="../slideLayouts/slideLayout518.xml"/><Relationship Id="rId9" Type="http://schemas.openxmlformats.org/officeDocument/2006/relationships/slideLayout" Target="../slideLayouts/slideLayout52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34.xml"/><Relationship Id="rId13" Type="http://schemas.openxmlformats.org/officeDocument/2006/relationships/theme" Target="../theme/theme50.xml"/><Relationship Id="rId3" Type="http://schemas.openxmlformats.org/officeDocument/2006/relationships/slideLayout" Target="../slideLayouts/slideLayout529.xml"/><Relationship Id="rId7" Type="http://schemas.openxmlformats.org/officeDocument/2006/relationships/slideLayout" Target="../slideLayouts/slideLayout533.xml"/><Relationship Id="rId12" Type="http://schemas.openxmlformats.org/officeDocument/2006/relationships/slideLayout" Target="../slideLayouts/slideLayout538.xml"/><Relationship Id="rId2" Type="http://schemas.openxmlformats.org/officeDocument/2006/relationships/slideLayout" Target="../slideLayouts/slideLayout528.xml"/><Relationship Id="rId1" Type="http://schemas.openxmlformats.org/officeDocument/2006/relationships/slideLayout" Target="../slideLayouts/slideLayout527.xml"/><Relationship Id="rId6" Type="http://schemas.openxmlformats.org/officeDocument/2006/relationships/slideLayout" Target="../slideLayouts/slideLayout532.xml"/><Relationship Id="rId11" Type="http://schemas.openxmlformats.org/officeDocument/2006/relationships/slideLayout" Target="../slideLayouts/slideLayout537.xml"/><Relationship Id="rId5" Type="http://schemas.openxmlformats.org/officeDocument/2006/relationships/slideLayout" Target="../slideLayouts/slideLayout531.xml"/><Relationship Id="rId10" Type="http://schemas.openxmlformats.org/officeDocument/2006/relationships/slideLayout" Target="../slideLayouts/slideLayout536.xml"/><Relationship Id="rId4" Type="http://schemas.openxmlformats.org/officeDocument/2006/relationships/slideLayout" Target="../slideLayouts/slideLayout530.xml"/><Relationship Id="rId9" Type="http://schemas.openxmlformats.org/officeDocument/2006/relationships/slideLayout" Target="../slideLayouts/slideLayout535.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46.xml"/><Relationship Id="rId13" Type="http://schemas.openxmlformats.org/officeDocument/2006/relationships/image" Target="../media/image1.png"/><Relationship Id="rId3" Type="http://schemas.openxmlformats.org/officeDocument/2006/relationships/slideLayout" Target="../slideLayouts/slideLayout541.xml"/><Relationship Id="rId7" Type="http://schemas.openxmlformats.org/officeDocument/2006/relationships/slideLayout" Target="../slideLayouts/slideLayout545.xml"/><Relationship Id="rId12" Type="http://schemas.openxmlformats.org/officeDocument/2006/relationships/theme" Target="../theme/theme51.xml"/><Relationship Id="rId2" Type="http://schemas.openxmlformats.org/officeDocument/2006/relationships/slideLayout" Target="../slideLayouts/slideLayout540.xml"/><Relationship Id="rId1" Type="http://schemas.openxmlformats.org/officeDocument/2006/relationships/slideLayout" Target="../slideLayouts/slideLayout539.xml"/><Relationship Id="rId6" Type="http://schemas.openxmlformats.org/officeDocument/2006/relationships/slideLayout" Target="../slideLayouts/slideLayout544.xml"/><Relationship Id="rId11" Type="http://schemas.openxmlformats.org/officeDocument/2006/relationships/slideLayout" Target="../slideLayouts/slideLayout549.xml"/><Relationship Id="rId5" Type="http://schemas.openxmlformats.org/officeDocument/2006/relationships/slideLayout" Target="../slideLayouts/slideLayout543.xml"/><Relationship Id="rId10" Type="http://schemas.openxmlformats.org/officeDocument/2006/relationships/slideLayout" Target="../slideLayouts/slideLayout548.xml"/><Relationship Id="rId4" Type="http://schemas.openxmlformats.org/officeDocument/2006/relationships/slideLayout" Target="../slideLayouts/slideLayout542.xml"/><Relationship Id="rId9" Type="http://schemas.openxmlformats.org/officeDocument/2006/relationships/slideLayout" Target="../slideLayouts/slideLayout547.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57.xml"/><Relationship Id="rId13" Type="http://schemas.openxmlformats.org/officeDocument/2006/relationships/theme" Target="../theme/theme52.xml"/><Relationship Id="rId3" Type="http://schemas.openxmlformats.org/officeDocument/2006/relationships/slideLayout" Target="../slideLayouts/slideLayout552.xml"/><Relationship Id="rId7" Type="http://schemas.openxmlformats.org/officeDocument/2006/relationships/slideLayout" Target="../slideLayouts/slideLayout556.xml"/><Relationship Id="rId12" Type="http://schemas.openxmlformats.org/officeDocument/2006/relationships/slideLayout" Target="../slideLayouts/slideLayout561.xml"/><Relationship Id="rId2" Type="http://schemas.openxmlformats.org/officeDocument/2006/relationships/slideLayout" Target="../slideLayouts/slideLayout551.xml"/><Relationship Id="rId1" Type="http://schemas.openxmlformats.org/officeDocument/2006/relationships/slideLayout" Target="../slideLayouts/slideLayout550.xml"/><Relationship Id="rId6" Type="http://schemas.openxmlformats.org/officeDocument/2006/relationships/slideLayout" Target="../slideLayouts/slideLayout555.xml"/><Relationship Id="rId11" Type="http://schemas.openxmlformats.org/officeDocument/2006/relationships/slideLayout" Target="../slideLayouts/slideLayout560.xml"/><Relationship Id="rId5" Type="http://schemas.openxmlformats.org/officeDocument/2006/relationships/slideLayout" Target="../slideLayouts/slideLayout554.xml"/><Relationship Id="rId10" Type="http://schemas.openxmlformats.org/officeDocument/2006/relationships/slideLayout" Target="../slideLayouts/slideLayout559.xml"/><Relationship Id="rId4" Type="http://schemas.openxmlformats.org/officeDocument/2006/relationships/slideLayout" Target="../slideLayouts/slideLayout553.xml"/><Relationship Id="rId9" Type="http://schemas.openxmlformats.org/officeDocument/2006/relationships/slideLayout" Target="../slideLayouts/slideLayout558.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69.xml"/><Relationship Id="rId13" Type="http://schemas.openxmlformats.org/officeDocument/2006/relationships/theme" Target="../theme/theme53.xml"/><Relationship Id="rId3" Type="http://schemas.openxmlformats.org/officeDocument/2006/relationships/slideLayout" Target="../slideLayouts/slideLayout564.xml"/><Relationship Id="rId7" Type="http://schemas.openxmlformats.org/officeDocument/2006/relationships/slideLayout" Target="../slideLayouts/slideLayout568.xml"/><Relationship Id="rId12" Type="http://schemas.openxmlformats.org/officeDocument/2006/relationships/slideLayout" Target="../slideLayouts/slideLayout573.xml"/><Relationship Id="rId2" Type="http://schemas.openxmlformats.org/officeDocument/2006/relationships/slideLayout" Target="../slideLayouts/slideLayout563.xml"/><Relationship Id="rId1" Type="http://schemas.openxmlformats.org/officeDocument/2006/relationships/slideLayout" Target="../slideLayouts/slideLayout562.xml"/><Relationship Id="rId6" Type="http://schemas.openxmlformats.org/officeDocument/2006/relationships/slideLayout" Target="../slideLayouts/slideLayout567.xml"/><Relationship Id="rId11" Type="http://schemas.openxmlformats.org/officeDocument/2006/relationships/slideLayout" Target="../slideLayouts/slideLayout572.xml"/><Relationship Id="rId5" Type="http://schemas.openxmlformats.org/officeDocument/2006/relationships/slideLayout" Target="../slideLayouts/slideLayout566.xml"/><Relationship Id="rId10" Type="http://schemas.openxmlformats.org/officeDocument/2006/relationships/slideLayout" Target="../slideLayouts/slideLayout571.xml"/><Relationship Id="rId4" Type="http://schemas.openxmlformats.org/officeDocument/2006/relationships/slideLayout" Target="../slideLayouts/slideLayout565.xml"/><Relationship Id="rId9" Type="http://schemas.openxmlformats.org/officeDocument/2006/relationships/slideLayout" Target="../slideLayouts/slideLayout570.xml"/><Relationship Id="rId14" Type="http://schemas.openxmlformats.org/officeDocument/2006/relationships/image" Target="../media/image1.png"/></Relationships>
</file>

<file path=ppt/slideMasters/_rels/slideMaster54.xml.rels><?xml version="1.0" encoding="UTF-8" standalone="yes"?>
<Relationships xmlns="http://schemas.openxmlformats.org/package/2006/relationships"><Relationship Id="rId3" Type="http://schemas.openxmlformats.org/officeDocument/2006/relationships/theme" Target="../theme/theme54.xml"/><Relationship Id="rId2" Type="http://schemas.openxmlformats.org/officeDocument/2006/relationships/slideLayout" Target="../slideLayouts/slideLayout575.xml"/><Relationship Id="rId1" Type="http://schemas.openxmlformats.org/officeDocument/2006/relationships/slideLayout" Target="../slideLayouts/slideLayout574.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583.xml"/><Relationship Id="rId13" Type="http://schemas.openxmlformats.org/officeDocument/2006/relationships/image" Target="../media/image1.png"/><Relationship Id="rId3" Type="http://schemas.openxmlformats.org/officeDocument/2006/relationships/slideLayout" Target="../slideLayouts/slideLayout578.xml"/><Relationship Id="rId7" Type="http://schemas.openxmlformats.org/officeDocument/2006/relationships/slideLayout" Target="../slideLayouts/slideLayout582.xml"/><Relationship Id="rId12" Type="http://schemas.openxmlformats.org/officeDocument/2006/relationships/theme" Target="../theme/theme55.xml"/><Relationship Id="rId2" Type="http://schemas.openxmlformats.org/officeDocument/2006/relationships/slideLayout" Target="../slideLayouts/slideLayout577.xml"/><Relationship Id="rId1" Type="http://schemas.openxmlformats.org/officeDocument/2006/relationships/slideLayout" Target="../slideLayouts/slideLayout576.xml"/><Relationship Id="rId6" Type="http://schemas.openxmlformats.org/officeDocument/2006/relationships/slideLayout" Target="../slideLayouts/slideLayout581.xml"/><Relationship Id="rId11" Type="http://schemas.openxmlformats.org/officeDocument/2006/relationships/slideLayout" Target="../slideLayouts/slideLayout586.xml"/><Relationship Id="rId5" Type="http://schemas.openxmlformats.org/officeDocument/2006/relationships/slideLayout" Target="../slideLayouts/slideLayout580.xml"/><Relationship Id="rId10" Type="http://schemas.openxmlformats.org/officeDocument/2006/relationships/slideLayout" Target="../slideLayouts/slideLayout585.xml"/><Relationship Id="rId4" Type="http://schemas.openxmlformats.org/officeDocument/2006/relationships/slideLayout" Target="../slideLayouts/slideLayout579.xml"/><Relationship Id="rId9" Type="http://schemas.openxmlformats.org/officeDocument/2006/relationships/slideLayout" Target="../slideLayouts/slideLayout584.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594.xml"/><Relationship Id="rId13" Type="http://schemas.openxmlformats.org/officeDocument/2006/relationships/theme" Target="../theme/theme56.xml"/><Relationship Id="rId3" Type="http://schemas.openxmlformats.org/officeDocument/2006/relationships/slideLayout" Target="../slideLayouts/slideLayout589.xml"/><Relationship Id="rId7" Type="http://schemas.openxmlformats.org/officeDocument/2006/relationships/slideLayout" Target="../slideLayouts/slideLayout593.xml"/><Relationship Id="rId12" Type="http://schemas.openxmlformats.org/officeDocument/2006/relationships/slideLayout" Target="../slideLayouts/slideLayout598.xml"/><Relationship Id="rId2" Type="http://schemas.openxmlformats.org/officeDocument/2006/relationships/slideLayout" Target="../slideLayouts/slideLayout588.xml"/><Relationship Id="rId1" Type="http://schemas.openxmlformats.org/officeDocument/2006/relationships/slideLayout" Target="../slideLayouts/slideLayout587.xml"/><Relationship Id="rId6" Type="http://schemas.openxmlformats.org/officeDocument/2006/relationships/slideLayout" Target="../slideLayouts/slideLayout592.xml"/><Relationship Id="rId11" Type="http://schemas.openxmlformats.org/officeDocument/2006/relationships/slideLayout" Target="../slideLayouts/slideLayout597.xml"/><Relationship Id="rId5" Type="http://schemas.openxmlformats.org/officeDocument/2006/relationships/slideLayout" Target="../slideLayouts/slideLayout591.xml"/><Relationship Id="rId10" Type="http://schemas.openxmlformats.org/officeDocument/2006/relationships/slideLayout" Target="../slideLayouts/slideLayout596.xml"/><Relationship Id="rId4" Type="http://schemas.openxmlformats.org/officeDocument/2006/relationships/slideLayout" Target="../slideLayouts/slideLayout590.xml"/><Relationship Id="rId9" Type="http://schemas.openxmlformats.org/officeDocument/2006/relationships/slideLayout" Target="../slideLayouts/slideLayout595.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606.xml"/><Relationship Id="rId13" Type="http://schemas.openxmlformats.org/officeDocument/2006/relationships/image" Target="../media/image1.png"/><Relationship Id="rId3" Type="http://schemas.openxmlformats.org/officeDocument/2006/relationships/slideLayout" Target="../slideLayouts/slideLayout601.xml"/><Relationship Id="rId7" Type="http://schemas.openxmlformats.org/officeDocument/2006/relationships/slideLayout" Target="../slideLayouts/slideLayout605.xml"/><Relationship Id="rId12" Type="http://schemas.openxmlformats.org/officeDocument/2006/relationships/theme" Target="../theme/theme57.xml"/><Relationship Id="rId2" Type="http://schemas.openxmlformats.org/officeDocument/2006/relationships/slideLayout" Target="../slideLayouts/slideLayout600.xml"/><Relationship Id="rId1" Type="http://schemas.openxmlformats.org/officeDocument/2006/relationships/slideLayout" Target="../slideLayouts/slideLayout599.xml"/><Relationship Id="rId6" Type="http://schemas.openxmlformats.org/officeDocument/2006/relationships/slideLayout" Target="../slideLayouts/slideLayout604.xml"/><Relationship Id="rId11" Type="http://schemas.openxmlformats.org/officeDocument/2006/relationships/slideLayout" Target="../slideLayouts/slideLayout609.xml"/><Relationship Id="rId5" Type="http://schemas.openxmlformats.org/officeDocument/2006/relationships/slideLayout" Target="../slideLayouts/slideLayout603.xml"/><Relationship Id="rId10" Type="http://schemas.openxmlformats.org/officeDocument/2006/relationships/slideLayout" Target="../slideLayouts/slideLayout608.xml"/><Relationship Id="rId4" Type="http://schemas.openxmlformats.org/officeDocument/2006/relationships/slideLayout" Target="../slideLayouts/slideLayout602.xml"/><Relationship Id="rId9" Type="http://schemas.openxmlformats.org/officeDocument/2006/relationships/slideLayout" Target="../slideLayouts/slideLayout607.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617.xml"/><Relationship Id="rId13" Type="http://schemas.openxmlformats.org/officeDocument/2006/relationships/image" Target="../media/image1.png"/><Relationship Id="rId3" Type="http://schemas.openxmlformats.org/officeDocument/2006/relationships/slideLayout" Target="../slideLayouts/slideLayout612.xml"/><Relationship Id="rId7" Type="http://schemas.openxmlformats.org/officeDocument/2006/relationships/slideLayout" Target="../slideLayouts/slideLayout616.xml"/><Relationship Id="rId12" Type="http://schemas.openxmlformats.org/officeDocument/2006/relationships/theme" Target="../theme/theme58.xml"/><Relationship Id="rId2" Type="http://schemas.openxmlformats.org/officeDocument/2006/relationships/slideLayout" Target="../slideLayouts/slideLayout611.xml"/><Relationship Id="rId1" Type="http://schemas.openxmlformats.org/officeDocument/2006/relationships/slideLayout" Target="../slideLayouts/slideLayout610.xml"/><Relationship Id="rId6" Type="http://schemas.openxmlformats.org/officeDocument/2006/relationships/slideLayout" Target="../slideLayouts/slideLayout615.xml"/><Relationship Id="rId11" Type="http://schemas.openxmlformats.org/officeDocument/2006/relationships/slideLayout" Target="../slideLayouts/slideLayout620.xml"/><Relationship Id="rId5" Type="http://schemas.openxmlformats.org/officeDocument/2006/relationships/slideLayout" Target="../slideLayouts/slideLayout614.xml"/><Relationship Id="rId10" Type="http://schemas.openxmlformats.org/officeDocument/2006/relationships/slideLayout" Target="../slideLayouts/slideLayout619.xml"/><Relationship Id="rId4" Type="http://schemas.openxmlformats.org/officeDocument/2006/relationships/slideLayout" Target="../slideLayouts/slideLayout613.xml"/><Relationship Id="rId9" Type="http://schemas.openxmlformats.org/officeDocument/2006/relationships/slideLayout" Target="../slideLayouts/slideLayout618.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628.xml"/><Relationship Id="rId13" Type="http://schemas.openxmlformats.org/officeDocument/2006/relationships/theme" Target="../theme/theme59.xml"/><Relationship Id="rId3" Type="http://schemas.openxmlformats.org/officeDocument/2006/relationships/slideLayout" Target="../slideLayouts/slideLayout623.xml"/><Relationship Id="rId7" Type="http://schemas.openxmlformats.org/officeDocument/2006/relationships/slideLayout" Target="../slideLayouts/slideLayout627.xml"/><Relationship Id="rId12" Type="http://schemas.openxmlformats.org/officeDocument/2006/relationships/slideLayout" Target="../slideLayouts/slideLayout632.xml"/><Relationship Id="rId2" Type="http://schemas.openxmlformats.org/officeDocument/2006/relationships/slideLayout" Target="../slideLayouts/slideLayout622.xml"/><Relationship Id="rId1" Type="http://schemas.openxmlformats.org/officeDocument/2006/relationships/slideLayout" Target="../slideLayouts/slideLayout621.xml"/><Relationship Id="rId6" Type="http://schemas.openxmlformats.org/officeDocument/2006/relationships/slideLayout" Target="../slideLayouts/slideLayout626.xml"/><Relationship Id="rId11" Type="http://schemas.openxmlformats.org/officeDocument/2006/relationships/slideLayout" Target="../slideLayouts/slideLayout631.xml"/><Relationship Id="rId5" Type="http://schemas.openxmlformats.org/officeDocument/2006/relationships/slideLayout" Target="../slideLayouts/slideLayout625.xml"/><Relationship Id="rId10" Type="http://schemas.openxmlformats.org/officeDocument/2006/relationships/slideLayout" Target="../slideLayouts/slideLayout630.xml"/><Relationship Id="rId4" Type="http://schemas.openxmlformats.org/officeDocument/2006/relationships/slideLayout" Target="../slideLayouts/slideLayout624.xml"/><Relationship Id="rId9" Type="http://schemas.openxmlformats.org/officeDocument/2006/relationships/slideLayout" Target="../slideLayouts/slideLayout62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0.xml.rels><?xml version="1.0" encoding="UTF-8" standalone="yes"?>
<Relationships xmlns="http://schemas.openxmlformats.org/package/2006/relationships"><Relationship Id="rId3" Type="http://schemas.openxmlformats.org/officeDocument/2006/relationships/theme" Target="../theme/theme60.xml"/><Relationship Id="rId2" Type="http://schemas.openxmlformats.org/officeDocument/2006/relationships/slideLayout" Target="../slideLayouts/slideLayout634.xml"/><Relationship Id="rId1" Type="http://schemas.openxmlformats.org/officeDocument/2006/relationships/slideLayout" Target="../slideLayouts/slideLayout633.xml"/></Relationships>
</file>

<file path=ppt/slideMasters/_rels/slideMaster61.xml.rels><?xml version="1.0" encoding="UTF-8" standalone="yes"?>
<Relationships xmlns="http://schemas.openxmlformats.org/package/2006/relationships"><Relationship Id="rId8" Type="http://schemas.openxmlformats.org/officeDocument/2006/relationships/slideLayout" Target="../slideLayouts/slideLayout642.xml"/><Relationship Id="rId3" Type="http://schemas.openxmlformats.org/officeDocument/2006/relationships/slideLayout" Target="../slideLayouts/slideLayout637.xml"/><Relationship Id="rId7" Type="http://schemas.openxmlformats.org/officeDocument/2006/relationships/slideLayout" Target="../slideLayouts/slideLayout641.xml"/><Relationship Id="rId12" Type="http://schemas.openxmlformats.org/officeDocument/2006/relationships/theme" Target="../theme/theme61.xml"/><Relationship Id="rId2" Type="http://schemas.openxmlformats.org/officeDocument/2006/relationships/slideLayout" Target="../slideLayouts/slideLayout636.xml"/><Relationship Id="rId1" Type="http://schemas.openxmlformats.org/officeDocument/2006/relationships/slideLayout" Target="../slideLayouts/slideLayout635.xml"/><Relationship Id="rId6" Type="http://schemas.openxmlformats.org/officeDocument/2006/relationships/slideLayout" Target="../slideLayouts/slideLayout640.xml"/><Relationship Id="rId11" Type="http://schemas.openxmlformats.org/officeDocument/2006/relationships/slideLayout" Target="../slideLayouts/slideLayout645.xml"/><Relationship Id="rId5" Type="http://schemas.openxmlformats.org/officeDocument/2006/relationships/slideLayout" Target="../slideLayouts/slideLayout639.xml"/><Relationship Id="rId10" Type="http://schemas.openxmlformats.org/officeDocument/2006/relationships/slideLayout" Target="../slideLayouts/slideLayout644.xml"/><Relationship Id="rId4" Type="http://schemas.openxmlformats.org/officeDocument/2006/relationships/slideLayout" Target="../slideLayouts/slideLayout638.xml"/><Relationship Id="rId9" Type="http://schemas.openxmlformats.org/officeDocument/2006/relationships/slideLayout" Target="../slideLayouts/slideLayout643.xml"/></Relationships>
</file>

<file path=ppt/slideMasters/_rels/slideMaster62.xml.rels><?xml version="1.0" encoding="UTF-8" standalone="yes"?>
<Relationships xmlns="http://schemas.openxmlformats.org/package/2006/relationships"><Relationship Id="rId8" Type="http://schemas.openxmlformats.org/officeDocument/2006/relationships/slideLayout" Target="../slideLayouts/slideLayout653.xml"/><Relationship Id="rId3" Type="http://schemas.openxmlformats.org/officeDocument/2006/relationships/slideLayout" Target="../slideLayouts/slideLayout648.xml"/><Relationship Id="rId7" Type="http://schemas.openxmlformats.org/officeDocument/2006/relationships/slideLayout" Target="../slideLayouts/slideLayout652.xml"/><Relationship Id="rId12" Type="http://schemas.openxmlformats.org/officeDocument/2006/relationships/theme" Target="../theme/theme62.xml"/><Relationship Id="rId2" Type="http://schemas.openxmlformats.org/officeDocument/2006/relationships/slideLayout" Target="../slideLayouts/slideLayout647.xml"/><Relationship Id="rId1" Type="http://schemas.openxmlformats.org/officeDocument/2006/relationships/slideLayout" Target="../slideLayouts/slideLayout646.xml"/><Relationship Id="rId6" Type="http://schemas.openxmlformats.org/officeDocument/2006/relationships/slideLayout" Target="../slideLayouts/slideLayout651.xml"/><Relationship Id="rId11" Type="http://schemas.openxmlformats.org/officeDocument/2006/relationships/slideLayout" Target="../slideLayouts/slideLayout656.xml"/><Relationship Id="rId5" Type="http://schemas.openxmlformats.org/officeDocument/2006/relationships/slideLayout" Target="../slideLayouts/slideLayout650.xml"/><Relationship Id="rId10" Type="http://schemas.openxmlformats.org/officeDocument/2006/relationships/slideLayout" Target="../slideLayouts/slideLayout655.xml"/><Relationship Id="rId4" Type="http://schemas.openxmlformats.org/officeDocument/2006/relationships/slideLayout" Target="../slideLayouts/slideLayout649.xml"/><Relationship Id="rId9" Type="http://schemas.openxmlformats.org/officeDocument/2006/relationships/slideLayout" Target="../slideLayouts/slideLayout654.xml"/></Relationships>
</file>

<file path=ppt/slideMasters/_rels/slideMaster63.xml.rels><?xml version="1.0" encoding="UTF-8" standalone="yes"?>
<Relationships xmlns="http://schemas.openxmlformats.org/package/2006/relationships"><Relationship Id="rId3" Type="http://schemas.openxmlformats.org/officeDocument/2006/relationships/theme" Target="../theme/theme63.xml"/><Relationship Id="rId2" Type="http://schemas.openxmlformats.org/officeDocument/2006/relationships/slideLayout" Target="../slideLayouts/slideLayout658.xml"/><Relationship Id="rId1" Type="http://schemas.openxmlformats.org/officeDocument/2006/relationships/slideLayout" Target="../slideLayouts/slideLayout657.xml"/></Relationships>
</file>

<file path=ppt/slideMasters/_rels/slideMaster64.xml.rels><?xml version="1.0" encoding="UTF-8" standalone="yes"?>
<Relationships xmlns="http://schemas.openxmlformats.org/package/2006/relationships"><Relationship Id="rId3" Type="http://schemas.openxmlformats.org/officeDocument/2006/relationships/theme" Target="../theme/theme64.xml"/><Relationship Id="rId2" Type="http://schemas.openxmlformats.org/officeDocument/2006/relationships/slideLayout" Target="../slideLayouts/slideLayout660.xml"/><Relationship Id="rId1" Type="http://schemas.openxmlformats.org/officeDocument/2006/relationships/slideLayout" Target="../slideLayouts/slideLayout659.xml"/></Relationships>
</file>

<file path=ppt/slideMasters/_rels/slideMaster65.xml.rels><?xml version="1.0" encoding="UTF-8" standalone="yes"?>
<Relationships xmlns="http://schemas.openxmlformats.org/package/2006/relationships"><Relationship Id="rId8" Type="http://schemas.openxmlformats.org/officeDocument/2006/relationships/slideLayout" Target="../slideLayouts/slideLayout668.xml"/><Relationship Id="rId13" Type="http://schemas.openxmlformats.org/officeDocument/2006/relationships/theme" Target="../theme/theme65.xml"/><Relationship Id="rId3" Type="http://schemas.openxmlformats.org/officeDocument/2006/relationships/slideLayout" Target="../slideLayouts/slideLayout663.xml"/><Relationship Id="rId7" Type="http://schemas.openxmlformats.org/officeDocument/2006/relationships/slideLayout" Target="../slideLayouts/slideLayout667.xml"/><Relationship Id="rId12" Type="http://schemas.openxmlformats.org/officeDocument/2006/relationships/slideLayout" Target="../slideLayouts/slideLayout672.xml"/><Relationship Id="rId2" Type="http://schemas.openxmlformats.org/officeDocument/2006/relationships/slideLayout" Target="../slideLayouts/slideLayout662.xml"/><Relationship Id="rId1" Type="http://schemas.openxmlformats.org/officeDocument/2006/relationships/slideLayout" Target="../slideLayouts/slideLayout661.xml"/><Relationship Id="rId6" Type="http://schemas.openxmlformats.org/officeDocument/2006/relationships/slideLayout" Target="../slideLayouts/slideLayout666.xml"/><Relationship Id="rId11" Type="http://schemas.openxmlformats.org/officeDocument/2006/relationships/slideLayout" Target="../slideLayouts/slideLayout671.xml"/><Relationship Id="rId5" Type="http://schemas.openxmlformats.org/officeDocument/2006/relationships/slideLayout" Target="../slideLayouts/slideLayout665.xml"/><Relationship Id="rId10" Type="http://schemas.openxmlformats.org/officeDocument/2006/relationships/slideLayout" Target="../slideLayouts/slideLayout670.xml"/><Relationship Id="rId4" Type="http://schemas.openxmlformats.org/officeDocument/2006/relationships/slideLayout" Target="../slideLayouts/slideLayout664.xml"/><Relationship Id="rId9" Type="http://schemas.openxmlformats.org/officeDocument/2006/relationships/slideLayout" Target="../slideLayouts/slideLayout669.xml"/></Relationships>
</file>

<file path=ppt/slideMasters/_rels/slideMaster66.xml.rels><?xml version="1.0" encoding="UTF-8" standalone="yes"?>
<Relationships xmlns="http://schemas.openxmlformats.org/package/2006/relationships"><Relationship Id="rId8" Type="http://schemas.openxmlformats.org/officeDocument/2006/relationships/slideLayout" Target="../slideLayouts/slideLayout680.xml"/><Relationship Id="rId3" Type="http://schemas.openxmlformats.org/officeDocument/2006/relationships/slideLayout" Target="../slideLayouts/slideLayout675.xml"/><Relationship Id="rId7" Type="http://schemas.openxmlformats.org/officeDocument/2006/relationships/slideLayout" Target="../slideLayouts/slideLayout679.xml"/><Relationship Id="rId12" Type="http://schemas.openxmlformats.org/officeDocument/2006/relationships/theme" Target="../theme/theme66.xml"/><Relationship Id="rId2" Type="http://schemas.openxmlformats.org/officeDocument/2006/relationships/slideLayout" Target="../slideLayouts/slideLayout674.xml"/><Relationship Id="rId1" Type="http://schemas.openxmlformats.org/officeDocument/2006/relationships/slideLayout" Target="../slideLayouts/slideLayout673.xml"/><Relationship Id="rId6" Type="http://schemas.openxmlformats.org/officeDocument/2006/relationships/slideLayout" Target="../slideLayouts/slideLayout678.xml"/><Relationship Id="rId11" Type="http://schemas.openxmlformats.org/officeDocument/2006/relationships/slideLayout" Target="../slideLayouts/slideLayout683.xml"/><Relationship Id="rId5" Type="http://schemas.openxmlformats.org/officeDocument/2006/relationships/slideLayout" Target="../slideLayouts/slideLayout677.xml"/><Relationship Id="rId10" Type="http://schemas.openxmlformats.org/officeDocument/2006/relationships/slideLayout" Target="../slideLayouts/slideLayout682.xml"/><Relationship Id="rId4" Type="http://schemas.openxmlformats.org/officeDocument/2006/relationships/slideLayout" Target="../slideLayouts/slideLayout676.xml"/><Relationship Id="rId9" Type="http://schemas.openxmlformats.org/officeDocument/2006/relationships/slideLayout" Target="../slideLayouts/slideLayout681.xml"/></Relationships>
</file>

<file path=ppt/slideMasters/_rels/slideMaster67.xml.rels><?xml version="1.0" encoding="UTF-8" standalone="yes"?>
<Relationships xmlns="http://schemas.openxmlformats.org/package/2006/relationships"><Relationship Id="rId8" Type="http://schemas.openxmlformats.org/officeDocument/2006/relationships/slideLayout" Target="../slideLayouts/slideLayout691.xml"/><Relationship Id="rId13" Type="http://schemas.openxmlformats.org/officeDocument/2006/relationships/theme" Target="../theme/theme67.xml"/><Relationship Id="rId3" Type="http://schemas.openxmlformats.org/officeDocument/2006/relationships/slideLayout" Target="../slideLayouts/slideLayout686.xml"/><Relationship Id="rId7" Type="http://schemas.openxmlformats.org/officeDocument/2006/relationships/slideLayout" Target="../slideLayouts/slideLayout690.xml"/><Relationship Id="rId12" Type="http://schemas.openxmlformats.org/officeDocument/2006/relationships/slideLayout" Target="../slideLayouts/slideLayout695.xml"/><Relationship Id="rId2" Type="http://schemas.openxmlformats.org/officeDocument/2006/relationships/slideLayout" Target="../slideLayouts/slideLayout685.xml"/><Relationship Id="rId1" Type="http://schemas.openxmlformats.org/officeDocument/2006/relationships/slideLayout" Target="../slideLayouts/slideLayout684.xml"/><Relationship Id="rId6" Type="http://schemas.openxmlformats.org/officeDocument/2006/relationships/slideLayout" Target="../slideLayouts/slideLayout689.xml"/><Relationship Id="rId11" Type="http://schemas.openxmlformats.org/officeDocument/2006/relationships/slideLayout" Target="../slideLayouts/slideLayout694.xml"/><Relationship Id="rId5" Type="http://schemas.openxmlformats.org/officeDocument/2006/relationships/slideLayout" Target="../slideLayouts/slideLayout688.xml"/><Relationship Id="rId10" Type="http://schemas.openxmlformats.org/officeDocument/2006/relationships/slideLayout" Target="../slideLayouts/slideLayout693.xml"/><Relationship Id="rId4" Type="http://schemas.openxmlformats.org/officeDocument/2006/relationships/slideLayout" Target="../slideLayouts/slideLayout687.xml"/><Relationship Id="rId9" Type="http://schemas.openxmlformats.org/officeDocument/2006/relationships/slideLayout" Target="../slideLayouts/slideLayout69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image" Target="../media/image5.emf"/><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image" Target="../media/image4.png"/><Relationship Id="rId2" Type="http://schemas.openxmlformats.org/officeDocument/2006/relationships/slideLayout" Target="../slideLayouts/slideLayout57.xml"/><Relationship Id="rId16" Type="http://schemas.openxmlformats.org/officeDocument/2006/relationships/image" Target="../media/image3.pn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2.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1.pn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1.pn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9.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941076515"/>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4174514676"/>
      </p:ext>
    </p:extLst>
  </p:cSld>
  <p:clrMap bg1="lt1" tx1="dk1" bg2="lt2" tx2="dk2" accent1="accent1" accent2="accent2" accent3="accent3" accent4="accent4" accent5="accent5" accent6="accent6" hlink="hlink" folHlink="folHlink"/>
  <p:sldLayoutIdLst>
    <p:sldLayoutId id="2147484282" r:id="rId1"/>
    <p:sldLayoutId id="2147484283" r:id="rId2"/>
    <p:sldLayoutId id="2147484284" r:id="rId3"/>
    <p:sldLayoutId id="2147484285" r:id="rId4"/>
    <p:sldLayoutId id="2147484286" r:id="rId5"/>
    <p:sldLayoutId id="2147484287" r:id="rId6"/>
    <p:sldLayoutId id="2147484288" r:id="rId7"/>
    <p:sldLayoutId id="2147484289" r:id="rId8"/>
    <p:sldLayoutId id="2147484290" r:id="rId9"/>
    <p:sldLayoutId id="2147484291" r:id="rId10"/>
    <p:sldLayoutId id="214748429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r>
              <a:rPr lang="en-US" altLang="en-US" dirty="0">
                <a:solidFill>
                  <a:srgbClr val="000000"/>
                </a:solidFill>
              </a:rPr>
              <a:t>CHIPPER: HPCA 2011</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285720" y="6357958"/>
            <a:ext cx="1347679" cy="389938"/>
          </a:xfrm>
          <a:prstGeom prst="rect">
            <a:avLst/>
          </a:prstGeom>
        </p:spPr>
      </p:pic>
    </p:spTree>
    <p:extLst>
      <p:ext uri="{BB962C8B-B14F-4D97-AF65-F5344CB8AC3E}">
        <p14:creationId xmlns:p14="http://schemas.microsoft.com/office/powerpoint/2010/main" val="2503778565"/>
      </p:ext>
    </p:extLst>
  </p:cSld>
  <p:clrMap bg1="lt1" tx1="dk1" bg2="lt2" tx2="dk2" accent1="accent1" accent2="accent2" accent3="accent3" accent4="accent4" accent5="accent5" accent6="accent6" hlink="hlink" folHlink="folHlink"/>
  <p:sldLayoutIdLst>
    <p:sldLayoutId id="2147484523" r:id="rId1"/>
    <p:sldLayoutId id="2147484524" r:id="rId2"/>
    <p:sldLayoutId id="2147484525" r:id="rId3"/>
    <p:sldLayoutId id="2147484526" r:id="rId4"/>
    <p:sldLayoutId id="2147484527" r:id="rId5"/>
    <p:sldLayoutId id="2147484528" r:id="rId6"/>
    <p:sldLayoutId id="2147484529" r:id="rId7"/>
    <p:sldLayoutId id="2147484530" r:id="rId8"/>
    <p:sldLayoutId id="2147484531" r:id="rId9"/>
    <p:sldLayoutId id="2147484532" r:id="rId10"/>
    <p:sldLayoutId id="214748453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2586202913"/>
      </p:ext>
    </p:extLst>
  </p:cSld>
  <p:clrMap bg1="lt1" tx1="dk1" bg2="lt2" tx2="dk2" accent1="accent1" accent2="accent2" accent3="accent3" accent4="accent4" accent5="accent5" accent6="accent6" hlink="hlink" folHlink="folHlink"/>
  <p:sldLayoutIdLst>
    <p:sldLayoutId id="2147484572" r:id="rId1"/>
    <p:sldLayoutId id="2147484573" r:id="rId2"/>
    <p:sldLayoutId id="2147484574" r:id="rId3"/>
    <p:sldLayoutId id="2147484575" r:id="rId4"/>
    <p:sldLayoutId id="2147484576" r:id="rId5"/>
    <p:sldLayoutId id="2147484577" r:id="rId6"/>
    <p:sldLayoutId id="2147484578" r:id="rId7"/>
    <p:sldLayoutId id="2147484579" r:id="rId8"/>
    <p:sldLayoutId id="2147484580" r:id="rId9"/>
    <p:sldLayoutId id="2147484581" r:id="rId10"/>
    <p:sldLayoutId id="214748458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4272753442"/>
      </p:ext>
    </p:extLst>
  </p:cSld>
  <p:clrMap bg1="lt1" tx1="dk1" bg2="lt2" tx2="dk2" accent1="accent1" accent2="accent2" accent3="accent3" accent4="accent4" accent5="accent5" accent6="accent6" hlink="hlink" folHlink="folHlink"/>
  <p:sldLayoutIdLst>
    <p:sldLayoutId id="2147484778" r:id="rId1"/>
    <p:sldLayoutId id="2147484779" r:id="rId2"/>
    <p:sldLayoutId id="2147484780" r:id="rId3"/>
    <p:sldLayoutId id="2147484781" r:id="rId4"/>
    <p:sldLayoutId id="2147484782" r:id="rId5"/>
    <p:sldLayoutId id="2147484783" r:id="rId6"/>
    <p:sldLayoutId id="2147484784" r:id="rId7"/>
    <p:sldLayoutId id="2147484785" r:id="rId8"/>
    <p:sldLayoutId id="2147484786" r:id="rId9"/>
    <p:sldLayoutId id="2147484787" r:id="rId10"/>
    <p:sldLayoutId id="214748478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27860052"/>
      </p:ext>
    </p:extLst>
  </p:cSld>
  <p:clrMap bg1="lt1" tx1="dk1" bg2="lt2" tx2="dk2" accent1="accent1" accent2="accent2" accent3="accent3" accent4="accent4" accent5="accent5" accent6="accent6" hlink="hlink" folHlink="folHlink"/>
  <p:sldLayoutIdLst>
    <p:sldLayoutId id="2147484838" r:id="rId1"/>
    <p:sldLayoutId id="2147484839" r:id="rId2"/>
    <p:sldLayoutId id="2147484840" r:id="rId3"/>
    <p:sldLayoutId id="2147484841" r:id="rId4"/>
    <p:sldLayoutId id="2147484842" r:id="rId5"/>
    <p:sldLayoutId id="2147484843" r:id="rId6"/>
    <p:sldLayoutId id="2147484844" r:id="rId7"/>
    <p:sldLayoutId id="2147484845" r:id="rId8"/>
    <p:sldLayoutId id="2147484846" r:id="rId9"/>
    <p:sldLayoutId id="2147484847" r:id="rId10"/>
    <p:sldLayoutId id="214748484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2151711694"/>
      </p:ext>
    </p:extLst>
  </p:cSld>
  <p:clrMap bg1="lt1" tx1="dk1" bg2="lt2" tx2="dk2" accent1="accent1" accent2="accent2" accent3="accent3" accent4="accent4" accent5="accent5" accent6="accent6" hlink="hlink" folHlink="folHlink"/>
  <p:sldLayoutIdLst>
    <p:sldLayoutId id="2147484850" r:id="rId1"/>
    <p:sldLayoutId id="2147484851" r:id="rId2"/>
    <p:sldLayoutId id="2147484852" r:id="rId3"/>
    <p:sldLayoutId id="2147484853" r:id="rId4"/>
    <p:sldLayoutId id="2147484854" r:id="rId5"/>
    <p:sldLayoutId id="2147484855" r:id="rId6"/>
    <p:sldLayoutId id="2147484856" r:id="rId7"/>
    <p:sldLayoutId id="2147484857" r:id="rId8"/>
    <p:sldLayoutId id="2147484858" r:id="rId9"/>
    <p:sldLayoutId id="2147484859" r:id="rId10"/>
    <p:sldLayoutId id="214748486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3691673417"/>
      </p:ext>
    </p:extLst>
  </p:cSld>
  <p:clrMap bg1="lt1" tx1="dk1" bg2="lt2" tx2="dk2" accent1="accent1" accent2="accent2" accent3="accent3" accent4="accent4" accent5="accent5" accent6="accent6" hlink="hlink" folHlink="folHlink"/>
  <p:sldLayoutIdLst>
    <p:sldLayoutId id="2147484862" r:id="rId1"/>
    <p:sldLayoutId id="2147484863" r:id="rId2"/>
    <p:sldLayoutId id="2147484864" r:id="rId3"/>
    <p:sldLayoutId id="2147484865" r:id="rId4"/>
    <p:sldLayoutId id="2147484866" r:id="rId5"/>
    <p:sldLayoutId id="2147484867" r:id="rId6"/>
    <p:sldLayoutId id="2147484868" r:id="rId7"/>
    <p:sldLayoutId id="2147484869" r:id="rId8"/>
    <p:sldLayoutId id="2147484870" r:id="rId9"/>
    <p:sldLayoutId id="2147484871" r:id="rId10"/>
    <p:sldLayoutId id="214748487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1079760595"/>
      </p:ext>
    </p:extLst>
  </p:cSld>
  <p:clrMap bg1="lt1" tx1="dk1" bg2="lt2" tx2="dk2" accent1="accent1" accent2="accent2" accent3="accent3" accent4="accent4" accent5="accent5" accent6="accent6" hlink="hlink" folHlink="folHlink"/>
  <p:sldLayoutIdLst>
    <p:sldLayoutId id="2147484874" r:id="rId1"/>
    <p:sldLayoutId id="2147484875" r:id="rId2"/>
    <p:sldLayoutId id="2147484876" r:id="rId3"/>
    <p:sldLayoutId id="2147484877" r:id="rId4"/>
    <p:sldLayoutId id="2147484878" r:id="rId5"/>
    <p:sldLayoutId id="2147484879" r:id="rId6"/>
    <p:sldLayoutId id="2147484880" r:id="rId7"/>
    <p:sldLayoutId id="2147484881" r:id="rId8"/>
    <p:sldLayoutId id="2147484882" r:id="rId9"/>
    <p:sldLayoutId id="2147484883" r:id="rId10"/>
    <p:sldLayoutId id="214748488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62"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63"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defRPr/>
            </a:pPr>
            <a:fld id="{12B59C95-9F24-CC4B-832C-1D8C21792A43}"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
        <p:nvSpPr>
          <p:cNvPr id="143366"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367"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43368"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5159085"/>
      </p:ext>
    </p:extLst>
  </p:cSld>
  <p:clrMap bg1="lt1" tx1="dk1" bg2="lt2" tx2="dk2" accent1="accent1" accent2="accent2" accent3="accent3" accent4="accent4" accent5="accent5" accent6="accent6" hlink="hlink" folHlink="folHlink"/>
  <p:sldLayoutIdLst>
    <p:sldLayoutId id="2147484970" r:id="rId1"/>
    <p:sldLayoutId id="2147484971" r:id="rId2"/>
    <p:sldLayoutId id="2147484972" r:id="rId3"/>
    <p:sldLayoutId id="2147484973" r:id="rId4"/>
    <p:sldLayoutId id="2147484974" r:id="rId5"/>
    <p:sldLayoutId id="2147484975" r:id="rId6"/>
    <p:sldLayoutId id="2147484976" r:id="rId7"/>
    <p:sldLayoutId id="2147484977" r:id="rId8"/>
    <p:sldLayoutId id="2147484978" r:id="rId9"/>
    <p:sldLayoutId id="2147484979" r:id="rId10"/>
    <p:sldLayoutId id="2147484980" r:id="rId11"/>
    <p:sldLayoutId id="214748498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858009255"/>
      </p:ext>
    </p:extLst>
  </p:cSld>
  <p:clrMap bg1="lt1" tx1="dk1" bg2="lt2" tx2="dk2" accent1="accent1" accent2="accent2" accent3="accent3" accent4="accent4" accent5="accent5" accent6="accent6" hlink="hlink" folHlink="folHlink"/>
  <p:sldLayoutIdLst>
    <p:sldLayoutId id="2147485411" r:id="rId1"/>
    <p:sldLayoutId id="2147485412" r:id="rId2"/>
    <p:sldLayoutId id="2147485413" r:id="rId3"/>
    <p:sldLayoutId id="2147485414" r:id="rId4"/>
    <p:sldLayoutId id="2147485415" r:id="rId5"/>
    <p:sldLayoutId id="2147485416" r:id="rId6"/>
    <p:sldLayoutId id="2147485417" r:id="rId7"/>
    <p:sldLayoutId id="2147485418" r:id="rId8"/>
    <p:sldLayoutId id="2147485419" r:id="rId9"/>
    <p:sldLayoutId id="2147485420" r:id="rId10"/>
    <p:sldLayoutId id="214748542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15848122"/>
      </p:ext>
    </p:extLst>
  </p:cSld>
  <p:clrMap bg1="lt1" tx1="dk1" bg2="lt2" tx2="dk2" accent1="accent1" accent2="accent2" accent3="accent3" accent4="accent4" accent5="accent5" accent6="accent6" hlink="hlink" folHlink="folHlink"/>
  <p:sldLayoutIdLst>
    <p:sldLayoutId id="2147485521" r:id="rId1"/>
    <p:sldLayoutId id="2147485522" r:id="rId2"/>
    <p:sldLayoutId id="2147485523" r:id="rId3"/>
    <p:sldLayoutId id="2147485524" r:id="rId4"/>
    <p:sldLayoutId id="2147485525" r:id="rId5"/>
    <p:sldLayoutId id="2147485526" r:id="rId6"/>
    <p:sldLayoutId id="2147485527" r:id="rId7"/>
    <p:sldLayoutId id="2147485528" r:id="rId8"/>
    <p:sldLayoutId id="2147485529" r:id="rId9"/>
    <p:sldLayoutId id="2147485530" r:id="rId10"/>
    <p:sldLayoutId id="21474855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75632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1921638257"/>
      </p:ext>
    </p:extLst>
  </p:cSld>
  <p:clrMap bg1="lt1" tx1="dk1" bg2="lt2" tx2="dk2" accent1="accent1" accent2="accent2" accent3="accent3" accent4="accent4" accent5="accent5" accent6="accent6" hlink="hlink" folHlink="folHlink"/>
  <p:sldLayoutIdLst>
    <p:sldLayoutId id="2147485533" r:id="rId1"/>
    <p:sldLayoutId id="2147485534" r:id="rId2"/>
    <p:sldLayoutId id="2147485535" r:id="rId3"/>
    <p:sldLayoutId id="2147485536" r:id="rId4"/>
    <p:sldLayoutId id="2147485537" r:id="rId5"/>
    <p:sldLayoutId id="2147485538" r:id="rId6"/>
    <p:sldLayoutId id="2147485539" r:id="rId7"/>
    <p:sldLayoutId id="2147485540" r:id="rId8"/>
    <p:sldLayoutId id="2147485541" r:id="rId9"/>
    <p:sldLayoutId id="2147485542" r:id="rId10"/>
    <p:sldLayoutId id="214748554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4/29/22</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2826778"/>
      </p:ext>
    </p:extLst>
  </p:cSld>
  <p:clrMap bg1="lt1" tx1="dk1" bg2="lt2" tx2="dk2" accent1="accent1" accent2="accent2" accent3="accent3" accent4="accent4" accent5="accent5" accent6="accent6" hlink="hlink" folHlink="folHlink"/>
  <p:sldLayoutIdLst>
    <p:sldLayoutId id="2147485666" r:id="rId1"/>
    <p:sldLayoutId id="2147485667" r:id="rId2"/>
    <p:sldLayoutId id="2147485668" r:id="rId3"/>
    <p:sldLayoutId id="2147485669" r:id="rId4"/>
    <p:sldLayoutId id="2147485670" r:id="rId5"/>
    <p:sldLayoutId id="2147485671" r:id="rId6"/>
    <p:sldLayoutId id="2147485672" r:id="rId7"/>
    <p:sldLayoutId id="2147485673" r:id="rId8"/>
    <p:sldLayoutId id="2147485674" r:id="rId9"/>
    <p:sldLayoutId id="2147485675" r:id="rId10"/>
    <p:sldLayoutId id="2147485676" r:id="rId11"/>
    <p:sldLayoutId id="2147485677" r:id="rId12"/>
  </p:sldLayoutIdLs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8738813"/>
      </p:ext>
    </p:extLst>
  </p:cSld>
  <p:clrMap bg1="lt1" tx1="dk1" bg2="lt2" tx2="dk2" accent1="accent1" accent2="accent2" accent3="accent3" accent4="accent4" accent5="accent5" accent6="accent6" hlink="hlink" folHlink="folHlink"/>
  <p:sldLayoutIdLst>
    <p:sldLayoutId id="2147485715" r:id="rId1"/>
    <p:sldLayoutId id="2147485716" r:id="rId2"/>
    <p:sldLayoutId id="2147485717" r:id="rId3"/>
    <p:sldLayoutId id="2147485718" r:id="rId4"/>
    <p:sldLayoutId id="2147485719" r:id="rId5"/>
    <p:sldLayoutId id="2147485720" r:id="rId6"/>
    <p:sldLayoutId id="2147485721" r:id="rId7"/>
    <p:sldLayoutId id="2147485722" r:id="rId8"/>
    <p:sldLayoutId id="2147485723" r:id="rId9"/>
    <p:sldLayoutId id="2147485724" r:id="rId10"/>
    <p:sldLayoutId id="2147485725" r:id="rId11"/>
    <p:sldLayoutId id="214748572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dirty="0"/>
              <a:t>마스터 제목 스타일 편집</a:t>
            </a:r>
          </a:p>
        </p:txBody>
      </p:sp>
      <p:sp>
        <p:nvSpPr>
          <p:cNvPr id="3" name="텍스트 개체 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2"/>
          </p:nvPr>
        </p:nvSpPr>
        <p:spPr>
          <a:xfrm>
            <a:off x="457200" y="6453336"/>
            <a:ext cx="2133600" cy="268139"/>
          </a:xfrm>
          <a:prstGeom prst="rect">
            <a:avLst/>
          </a:prstGeom>
        </p:spPr>
        <p:txBody>
          <a:bodyPr vert="horz" lIns="91440" tIns="45720" rIns="91440" bIns="45720" rtlCol="0" anchor="ctr"/>
          <a:lstStyle>
            <a:lvl1pPr algn="l">
              <a:defRPr sz="1200">
                <a:solidFill>
                  <a:schemeClr val="tx1">
                    <a:tint val="75000"/>
                  </a:schemeClr>
                </a:solidFill>
              </a:defRPr>
            </a:lvl1pPr>
          </a:lstStyle>
          <a:p>
            <a:pPr latinLnBrk="1"/>
            <a:fld id="{FB30EDBD-1C2D-4C1E-B459-B60219FAB484}" type="datetimeFigureOut">
              <a:rPr lang="ko-KR" altLang="en-US" smtClean="0">
                <a:solidFill>
                  <a:prstClr val="black">
                    <a:tint val="75000"/>
                  </a:prstClr>
                </a:solidFill>
                <a:latin typeface="Calibri"/>
                <a:ea typeface="나눔고딕"/>
              </a:rPr>
              <a:pPr latinLnBrk="1"/>
              <a:t>2022. 4. 29.</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3"/>
          </p:nvPr>
        </p:nvSpPr>
        <p:spPr>
          <a:xfrm>
            <a:off x="3124200" y="6453336"/>
            <a:ext cx="2895600" cy="268139"/>
          </a:xfrm>
          <a:prstGeom prst="rect">
            <a:avLst/>
          </a:prstGeom>
        </p:spPr>
        <p:txBody>
          <a:bodyPr vert="horz" lIns="91440" tIns="45720" rIns="91440" bIns="45720" rtlCol="0" anchor="ctr"/>
          <a:lstStyle>
            <a:lvl1pPr algn="ctr">
              <a:defRPr sz="1200">
                <a:solidFill>
                  <a:schemeClr val="tx1">
                    <a:tint val="75000"/>
                  </a:schemeClr>
                </a:solidFill>
              </a:defRPr>
            </a:lvl1pPr>
          </a:lstStyle>
          <a:p>
            <a:pPr latinLnBrk="1"/>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4"/>
          </p:nvPr>
        </p:nvSpPr>
        <p:spPr>
          <a:xfrm>
            <a:off x="6553200" y="6453336"/>
            <a:ext cx="2133600" cy="268139"/>
          </a:xfrm>
          <a:prstGeom prst="rect">
            <a:avLst/>
          </a:prstGeom>
        </p:spPr>
        <p:txBody>
          <a:bodyPr vert="horz" lIns="91440" tIns="45720" rIns="91440" bIns="45720" rtlCol="0" anchor="ctr"/>
          <a:lstStyle>
            <a:lvl1pPr algn="r">
              <a:defRPr sz="1200">
                <a:solidFill>
                  <a:schemeClr val="tx1">
                    <a:tint val="75000"/>
                  </a:schemeClr>
                </a:solidFill>
              </a:defRPr>
            </a:lvl1pPr>
          </a:lstStyle>
          <a:p>
            <a:pPr latinLnBrk="1"/>
            <a:fld id="{4BEDD84E-25D4-4983-8AA1-2863C96F08D9}" type="slidenum">
              <a:rPr lang="ko-KR" altLang="en-US" smtClean="0">
                <a:solidFill>
                  <a:prstClr val="black">
                    <a:tint val="75000"/>
                  </a:prstClr>
                </a:solidFill>
                <a:latin typeface="Calibri"/>
                <a:ea typeface="나눔고딕"/>
              </a:rPr>
              <a:pPr latinLnBrk="1"/>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377926446"/>
      </p:ext>
    </p:extLst>
  </p:cSld>
  <p:clrMap bg1="lt1" tx1="dk1" bg2="lt2" tx2="dk2" accent1="accent1" accent2="accent2" accent3="accent3" accent4="accent4" accent5="accent5" accent6="accent6" hlink="hlink" folHlink="folHlink"/>
  <p:sldLayoutIdLst>
    <p:sldLayoutId id="2147486473" r:id="rId1"/>
    <p:sldLayoutId id="2147486474" r:id="rId2"/>
    <p:sldLayoutId id="2147486475" r:id="rId3"/>
    <p:sldLayoutId id="2147486476" r:id="rId4"/>
    <p:sldLayoutId id="2147486477" r:id="rId5"/>
    <p:sldLayoutId id="2147486478" r:id="rId6"/>
    <p:sldLayoutId id="2147486479" r:id="rId7"/>
  </p:sldLayoutIdLst>
  <p:txStyles>
    <p:titleStyle>
      <a:lvl1pPr algn="ctr" defTabSz="914400" rtl="0" eaLnBrk="1" latinLnBrk="1"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218258153"/>
      </p:ext>
    </p:extLst>
  </p:cSld>
  <p:clrMap bg1="lt1" tx1="dk1" bg2="lt2" tx2="dk2" accent1="accent1" accent2="accent2" accent3="accent3" accent4="accent4" accent5="accent5" accent6="accent6" hlink="hlink" folHlink="folHlink"/>
  <p:sldLayoutIdLst>
    <p:sldLayoutId id="2147486595" r:id="rId1"/>
    <p:sldLayoutId id="2147486596" r:id="rId2"/>
    <p:sldLayoutId id="2147486597" r:id="rId3"/>
    <p:sldLayoutId id="2147486598" r:id="rId4"/>
    <p:sldLayoutId id="2147486599" r:id="rId5"/>
    <p:sldLayoutId id="2147486600" r:id="rId6"/>
    <p:sldLayoutId id="2147486601" r:id="rId7"/>
    <p:sldLayoutId id="2147486602" r:id="rId8"/>
    <p:sldLayoutId id="2147486603" r:id="rId9"/>
    <p:sldLayoutId id="2147486604" r:id="rId10"/>
    <p:sldLayoutId id="214748660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494495"/>
      </p:ext>
    </p:extLst>
  </p:cSld>
  <p:clrMap bg1="lt1" tx1="dk1" bg2="lt2" tx2="dk2" accent1="accent1" accent2="accent2" accent3="accent3" accent4="accent4" accent5="accent5" accent6="accent6" hlink="hlink" folHlink="folHlink"/>
  <p:sldLayoutIdLst>
    <p:sldLayoutId id="2147486872" r:id="rId1"/>
    <p:sldLayoutId id="2147486873" r:id="rId2"/>
    <p:sldLayoutId id="2147486874" r:id="rId3"/>
    <p:sldLayoutId id="2147486875" r:id="rId4"/>
    <p:sldLayoutId id="2147486876" r:id="rId5"/>
    <p:sldLayoutId id="2147486877" r:id="rId6"/>
    <p:sldLayoutId id="2147486878" r:id="rId7"/>
    <p:sldLayoutId id="2147486879" r:id="rId8"/>
    <p:sldLayoutId id="2147486880" r:id="rId9"/>
    <p:sldLayoutId id="2147486881" r:id="rId10"/>
    <p:sldLayoutId id="2147486882"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107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3107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B223C560-0E5F-EA4E-BC8F-576A57968152}" type="slidenum">
              <a:rPr lang="en-US" altLang="en-US"/>
              <a:pPr>
                <a:defRPr/>
              </a:pPr>
              <a:t>‹#›</a:t>
            </a:fld>
            <a:endParaRPr lang="en-US" altLang="en-US"/>
          </a:p>
        </p:txBody>
      </p:sp>
      <p:sp>
        <p:nvSpPr>
          <p:cNvPr id="13107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3107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31080" name="Picture 7"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9388" y="6453188"/>
            <a:ext cx="1079500" cy="312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3472234"/>
      </p:ext>
    </p:extLst>
  </p:cSld>
  <p:clrMap bg1="lt1" tx1="dk1" bg2="lt2" tx2="dk2" accent1="accent1" accent2="accent2" accent3="accent3" accent4="accent4" accent5="accent5" accent6="accent6" hlink="hlink" folHlink="folHlink"/>
  <p:sldLayoutIdLst>
    <p:sldLayoutId id="2147487121" r:id="rId1"/>
    <p:sldLayoutId id="2147487122" r:id="rId2"/>
    <p:sldLayoutId id="2147487123" r:id="rId3"/>
    <p:sldLayoutId id="2147487124" r:id="rId4"/>
    <p:sldLayoutId id="2147487125" r:id="rId5"/>
    <p:sldLayoutId id="2147487126" r:id="rId6"/>
    <p:sldLayoutId id="2147487127" r:id="rId7"/>
    <p:sldLayoutId id="2147487128" r:id="rId8"/>
    <p:sldLayoutId id="2147487129" r:id="rId9"/>
    <p:sldLayoutId id="2147487130" r:id="rId10"/>
    <p:sldLayoutId id="21474871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4/29/22</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929406329"/>
      </p:ext>
    </p:extLst>
  </p:cSld>
  <p:clrMap bg1="lt1" tx1="dk1" bg2="lt2" tx2="dk2" accent1="accent1" accent2="accent2" accent3="accent3" accent4="accent4" accent5="accent5" accent6="accent6" hlink="hlink" folHlink="folHlink"/>
  <p:sldLayoutIdLst>
    <p:sldLayoutId id="2147487145" r:id="rId1"/>
    <p:sldLayoutId id="2147487146" r:id="rId2"/>
    <p:sldLayoutId id="2147487147" r:id="rId3"/>
    <p:sldLayoutId id="2147487148" r:id="rId4"/>
    <p:sldLayoutId id="2147487149" r:id="rId5"/>
    <p:sldLayoutId id="2147487150" r:id="rId6"/>
    <p:sldLayoutId id="2147487151" r:id="rId7"/>
    <p:sldLayoutId id="2147487152" r:id="rId8"/>
    <p:sldLayoutId id="2147487153" r:id="rId9"/>
    <p:sldLayoutId id="2147487154" r:id="rId10"/>
    <p:sldLayoutId id="2147487155" r:id="rId11"/>
    <p:sldLayoutId id="2147487156" r:id="rId12"/>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48319655"/>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998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69987"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EFC36330-171D-874A-B302-CA3D70443983}" type="slidenum">
              <a:rPr lang="en-US" altLang="en-US"/>
              <a:pPr>
                <a:defRPr/>
              </a:pPr>
              <a:t>‹#›</a:t>
            </a:fld>
            <a:endParaRPr lang="en-US" altLang="en-US"/>
          </a:p>
        </p:txBody>
      </p:sp>
      <p:sp>
        <p:nvSpPr>
          <p:cNvPr id="169990"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69991"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69992" name="Picture 7"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9388" y="6453188"/>
            <a:ext cx="1079500" cy="312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560839"/>
      </p:ext>
    </p:extLst>
  </p:cSld>
  <p:clrMap bg1="lt1" tx1="dk1" bg2="lt2" tx2="dk2" accent1="accent1" accent2="accent2" accent3="accent3" accent4="accent4" accent5="accent5" accent6="accent6" hlink="hlink" folHlink="folHlink"/>
  <p:sldLayoutIdLst>
    <p:sldLayoutId id="2147487195" r:id="rId1"/>
    <p:sldLayoutId id="2147487196" r:id="rId2"/>
    <p:sldLayoutId id="2147487197" r:id="rId3"/>
    <p:sldLayoutId id="2147487198" r:id="rId4"/>
    <p:sldLayoutId id="2147487199" r:id="rId5"/>
    <p:sldLayoutId id="2147487200" r:id="rId6"/>
    <p:sldLayoutId id="2147487201" r:id="rId7"/>
    <p:sldLayoutId id="2147487202" r:id="rId8"/>
    <p:sldLayoutId id="2147487203" r:id="rId9"/>
    <p:sldLayoutId id="2147487204" r:id="rId10"/>
    <p:sldLayoutId id="214748720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72694B9D-8BFE-654E-8D86-2D1B27ECA5D0}" type="slidenum">
              <a:rPr lang="en-US" altLang="en-US"/>
              <a:pPr>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37550987"/>
      </p:ext>
    </p:extLst>
  </p:cSld>
  <p:clrMap bg1="lt1" tx1="dk1" bg2="lt2" tx2="dk2" accent1="accent1" accent2="accent2" accent3="accent3" accent4="accent4" accent5="accent5" accent6="accent6" hlink="hlink" folHlink="folHlink"/>
  <p:sldLayoutIdLst>
    <p:sldLayoutId id="2147487207" r:id="rId1"/>
    <p:sldLayoutId id="2147487208" r:id="rId2"/>
    <p:sldLayoutId id="2147487209" r:id="rId3"/>
    <p:sldLayoutId id="2147487210" r:id="rId4"/>
    <p:sldLayoutId id="2147487211" r:id="rId5"/>
    <p:sldLayoutId id="2147487212" r:id="rId6"/>
    <p:sldLayoutId id="2147487213" r:id="rId7"/>
    <p:sldLayoutId id="2147487214" r:id="rId8"/>
    <p:sldLayoutId id="2147487215" r:id="rId9"/>
    <p:sldLayoutId id="2147487216" r:id="rId10"/>
    <p:sldLayoutId id="2147487217"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94431041"/>
      </p:ext>
    </p:extLst>
  </p:cSld>
  <p:clrMap bg1="lt1" tx1="dk1" bg2="lt2" tx2="dk2" accent1="accent1" accent2="accent2" accent3="accent3" accent4="accent4" accent5="accent5" accent6="accent6" hlink="hlink" folHlink="folHlink"/>
  <p:sldLayoutIdLst>
    <p:sldLayoutId id="2147487259" r:id="rId1"/>
    <p:sldLayoutId id="2147487260" r:id="rId2"/>
    <p:sldLayoutId id="2147487261" r:id="rId3"/>
    <p:sldLayoutId id="2147487262" r:id="rId4"/>
    <p:sldLayoutId id="2147487263" r:id="rId5"/>
    <p:sldLayoutId id="2147487264" r:id="rId6"/>
    <p:sldLayoutId id="2147487265" r:id="rId7"/>
    <p:sldLayoutId id="2147487266" r:id="rId8"/>
    <p:sldLayoutId id="2147487267" r:id="rId9"/>
    <p:sldLayoutId id="2147487268" r:id="rId10"/>
    <p:sldLayoutId id="214748726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07527537"/>
      </p:ext>
    </p:extLst>
  </p:cSld>
  <p:clrMap bg1="lt1" tx1="dk1" bg2="lt2" tx2="dk2" accent1="accent1" accent2="accent2" accent3="accent3" accent4="accent4" accent5="accent5" accent6="accent6" hlink="hlink" folHlink="folHlink"/>
  <p:sldLayoutIdLst>
    <p:sldLayoutId id="2147487575" r:id="rId1"/>
    <p:sldLayoutId id="2147487576" r:id="rId2"/>
    <p:sldLayoutId id="2147487577" r:id="rId3"/>
    <p:sldLayoutId id="2147487578" r:id="rId4"/>
    <p:sldLayoutId id="2147487579" r:id="rId5"/>
    <p:sldLayoutId id="2147487580" r:id="rId6"/>
    <p:sldLayoutId id="2147487581" r:id="rId7"/>
    <p:sldLayoutId id="2147487582" r:id="rId8"/>
    <p:sldLayoutId id="2147487583" r:id="rId9"/>
    <p:sldLayoutId id="2147487584" r:id="rId10"/>
    <p:sldLayoutId id="214748758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24069023"/>
      </p:ext>
    </p:extLst>
  </p:cSld>
  <p:clrMap bg1="lt1" tx1="dk1" bg2="lt2" tx2="dk2" accent1="accent1" accent2="accent2" accent3="accent3" accent4="accent4" accent5="accent5" accent6="accent6" hlink="hlink" folHlink="folHlink"/>
  <p:sldLayoutIdLst>
    <p:sldLayoutId id="2147487624" r:id="rId1"/>
    <p:sldLayoutId id="2147487625" r:id="rId2"/>
    <p:sldLayoutId id="2147487626" r:id="rId3"/>
    <p:sldLayoutId id="2147487627" r:id="rId4"/>
    <p:sldLayoutId id="2147487628" r:id="rId5"/>
    <p:sldLayoutId id="2147487629" r:id="rId6"/>
    <p:sldLayoutId id="2147487630" r:id="rId7"/>
    <p:sldLayoutId id="2147487631" r:id="rId8"/>
    <p:sldLayoutId id="2147487632" r:id="rId9"/>
    <p:sldLayoutId id="2147487633" r:id="rId10"/>
    <p:sldLayoutId id="214748763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4CAE9295-42F8-0747-9AE1-33958E89C374}" type="slidenum">
              <a:rPr lang="en-US" smtClean="0">
                <a:solidFill>
                  <a:srgbClr val="000000"/>
                </a:solidFill>
              </a:rPr>
              <a:pPr/>
              <a:t>‹#›</a:t>
            </a:fld>
            <a:endParaRPr 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826463370"/>
      </p:ext>
    </p:extLst>
  </p:cSld>
  <p:clrMap bg1="lt1" tx1="dk1" bg2="lt2" tx2="dk2" accent1="accent1" accent2="accent2" accent3="accent3" accent4="accent4" accent5="accent5" accent6="accent6" hlink="hlink" folHlink="folHlink"/>
  <p:sldLayoutIdLst>
    <p:sldLayoutId id="2147487744" r:id="rId1"/>
    <p:sldLayoutId id="2147487745" r:id="rId2"/>
    <p:sldLayoutId id="2147487746" r:id="rId3"/>
    <p:sldLayoutId id="2147487747" r:id="rId4"/>
    <p:sldLayoutId id="2147487748" r:id="rId5"/>
    <p:sldLayoutId id="2147487749" r:id="rId6"/>
    <p:sldLayoutId id="2147487750" r:id="rId7"/>
    <p:sldLayoutId id="2147487751" r:id="rId8"/>
    <p:sldLayoutId id="2147487752" r:id="rId9"/>
    <p:sldLayoutId id="2147487753" r:id="rId10"/>
    <p:sldLayoutId id="2147487754" r:id="rId11"/>
  </p:sldLayoutIdLst>
  <p:transition/>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Tree>
    <p:extLst>
      <p:ext uri="{BB962C8B-B14F-4D97-AF65-F5344CB8AC3E}">
        <p14:creationId xmlns:p14="http://schemas.microsoft.com/office/powerpoint/2010/main" val="230368275"/>
      </p:ext>
    </p:extLst>
  </p:cSld>
  <p:clrMap bg1="lt1" tx1="dk1" bg2="lt2" tx2="dk2" accent1="accent1" accent2="accent2" accent3="accent3" accent4="accent4" accent5="accent5" accent6="accent6" hlink="hlink" folHlink="folHlink"/>
  <p:sldLayoutIdLst>
    <p:sldLayoutId id="2147488086" r:id="rId1"/>
    <p:sldLayoutId id="2147488087" r:id="rId2"/>
    <p:sldLayoutId id="2147488088" r:id="rId3"/>
    <p:sldLayoutId id="2147488089" r:id="rId4"/>
    <p:sldLayoutId id="2147488090" r:id="rId5"/>
    <p:sldLayoutId id="2147488091" r:id="rId6"/>
    <p:sldLayoutId id="2147488092" r:id="rId7"/>
    <p:sldLayoutId id="2147488093" r:id="rId8"/>
    <p:sldLayoutId id="2147488094" r:id="rId9"/>
    <p:sldLayoutId id="2147488095" r:id="rId10"/>
    <p:sldLayoutId id="214748809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spTree>
    <p:extLst>
      <p:ext uri="{BB962C8B-B14F-4D97-AF65-F5344CB8AC3E}">
        <p14:creationId xmlns:p14="http://schemas.microsoft.com/office/powerpoint/2010/main" val="1573160285"/>
      </p:ext>
    </p:extLst>
  </p:cSld>
  <p:clrMap bg1="lt1" tx1="dk1" bg2="lt2" tx2="dk2" accent1="accent1" accent2="accent2" accent3="accent3" accent4="accent4" accent5="accent5" accent6="accent6" hlink="hlink" folHlink="folHlink"/>
  <p:sldLayoutIdLst>
    <p:sldLayoutId id="2147488098" r:id="rId1"/>
    <p:sldLayoutId id="2147488099" r:id="rId2"/>
    <p:sldLayoutId id="2147488100" r:id="rId3"/>
    <p:sldLayoutId id="2147488101" r:id="rId4"/>
    <p:sldLayoutId id="2147488102" r:id="rId5"/>
    <p:sldLayoutId id="2147488103" r:id="rId6"/>
    <p:sldLayoutId id="2147488104" r:id="rId7"/>
    <p:sldLayoutId id="2147488105" r:id="rId8"/>
    <p:sldLayoutId id="2147488106" r:id="rId9"/>
    <p:sldLayoutId id="2147488107" r:id="rId10"/>
    <p:sldLayoutId id="214748810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626765284"/>
      </p:ext>
    </p:extLst>
  </p:cSld>
  <p:clrMap bg1="lt1" tx1="dk1" bg2="lt2" tx2="dk2" accent1="accent1" accent2="accent2" accent3="accent3" accent4="accent4" accent5="accent5" accent6="accent6" hlink="hlink" folHlink="folHlink"/>
  <p:sldLayoutIdLst>
    <p:sldLayoutId id="2147488266" r:id="rId1"/>
    <p:sldLayoutId id="2147488267" r:id="rId2"/>
    <p:sldLayoutId id="2147488268" r:id="rId3"/>
    <p:sldLayoutId id="2147488269" r:id="rId4"/>
    <p:sldLayoutId id="2147488270" r:id="rId5"/>
    <p:sldLayoutId id="2147488271" r:id="rId6"/>
    <p:sldLayoutId id="2147488272" r:id="rId7"/>
    <p:sldLayoutId id="2147488273" r:id="rId8"/>
    <p:sldLayoutId id="2147488274" r:id="rId9"/>
    <p:sldLayoutId id="2147488275" r:id="rId10"/>
    <p:sldLayoutId id="214748827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dirty="0"/>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571615621"/>
      </p:ext>
    </p:extLst>
  </p:cSld>
  <p:clrMap bg1="lt1" tx1="dk1" bg2="lt2" tx2="dk2" accent1="accent1" accent2="accent2" accent3="accent3" accent4="accent4" accent5="accent5" accent6="accent6" hlink="hlink" folHlink="folHlink"/>
  <p:sldLayoutIdLst>
    <p:sldLayoutId id="2147488332" r:id="rId1"/>
    <p:sldLayoutId id="2147488333" r:id="rId2"/>
    <p:sldLayoutId id="2147488334" r:id="rId3"/>
    <p:sldLayoutId id="2147488335" r:id="rId4"/>
    <p:sldLayoutId id="2147488336" r:id="rId5"/>
    <p:sldLayoutId id="2147488337" r:id="rId6"/>
    <p:sldLayoutId id="2147488338" r:id="rId7"/>
    <p:sldLayoutId id="2147488339" r:id="rId8"/>
    <p:sldLayoutId id="2147488340" r:id="rId9"/>
    <p:sldLayoutId id="2147488341" r:id="rId10"/>
    <p:sldLayoutId id="214748834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3951778093"/>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a:extLst>
              <a:ext uri="{FF2B5EF4-FFF2-40B4-BE49-F238E27FC236}">
                <a16:creationId xmlns:a16="http://schemas.microsoft.com/office/drawing/2014/main" id="{50C7FBDD-E441-CD4F-8D0B-986DA964BE68}"/>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a:extLst>
              <a:ext uri="{FF2B5EF4-FFF2-40B4-BE49-F238E27FC236}">
                <a16:creationId xmlns:a16="http://schemas.microsoft.com/office/drawing/2014/main" id="{4C961336-C8C0-B349-AA8E-7AF2E55425BE}"/>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359B2321-3A35-4A4F-B784-F9EB82CDF06A}"/>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803C6AB3-8E66-0C47-9AFC-E6BBCC85987C}"/>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ea typeface="ＭＳ Ｐゴシック" charset="-128"/>
              </a:defRPr>
            </a:lvl1pPr>
          </a:lstStyle>
          <a:p>
            <a:pPr>
              <a:defRPr/>
            </a:pPr>
            <a:fld id="{1D4941C2-832B-CE44-A6CD-6ECEF1806624}" type="slidenum">
              <a:rPr lang="en-US" altLang="en-US"/>
              <a:pPr>
                <a:defRPr/>
              </a:pPr>
              <a:t>‹#›</a:t>
            </a:fld>
            <a:endParaRPr lang="en-US" altLang="en-US"/>
          </a:p>
        </p:txBody>
      </p:sp>
      <p:sp>
        <p:nvSpPr>
          <p:cNvPr id="1030" name="Line 1032">
            <a:extLst>
              <a:ext uri="{FF2B5EF4-FFF2-40B4-BE49-F238E27FC236}">
                <a16:creationId xmlns:a16="http://schemas.microsoft.com/office/drawing/2014/main" id="{84905974-26AA-1845-8C01-E86327ED24C4}"/>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033">
            <a:extLst>
              <a:ext uri="{FF2B5EF4-FFF2-40B4-BE49-F238E27FC236}">
                <a16:creationId xmlns:a16="http://schemas.microsoft.com/office/drawing/2014/main" id="{E18BF5C3-4749-A240-A740-B0558883607B}"/>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1325509241"/>
      </p:ext>
    </p:extLst>
  </p:cSld>
  <p:clrMap bg1="lt1" tx1="dk1" bg2="lt2" tx2="dk2" accent1="accent1" accent2="accent2" accent3="accent3" accent4="accent4" accent5="accent5" accent6="accent6" hlink="hlink" folHlink="folHlink"/>
  <p:sldLayoutIdLst>
    <p:sldLayoutId id="2147488344" r:id="rId1"/>
    <p:sldLayoutId id="2147488345" r:id="rId2"/>
    <p:sldLayoutId id="2147488346" r:id="rId3"/>
    <p:sldLayoutId id="2147488347" r:id="rId4"/>
    <p:sldLayoutId id="2147488348" r:id="rId5"/>
    <p:sldLayoutId id="2147488349" r:id="rId6"/>
    <p:sldLayoutId id="2147488350" r:id="rId7"/>
    <p:sldLayoutId id="2147488351" r:id="rId8"/>
    <p:sldLayoutId id="2147488352" r:id="rId9"/>
    <p:sldLayoutId id="2147488353" r:id="rId10"/>
    <p:sldLayoutId id="2147488354" r:id="rId11"/>
    <p:sldLayoutId id="2147488355"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9810" name="Title Placeholder 1"/>
          <p:cNvSpPr>
            <a:spLocks noGrp="1"/>
          </p:cNvSpPr>
          <p:nvPr>
            <p:ph type="title"/>
          </p:nvPr>
        </p:nvSpPr>
        <p:spPr bwMode="auto">
          <a:xfrm>
            <a:off x="228600" y="152400"/>
            <a:ext cx="86868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9811" name="Text Placeholder 2"/>
          <p:cNvSpPr>
            <a:spLocks noGrp="1"/>
          </p:cNvSpPr>
          <p:nvPr>
            <p:ph type="body" idx="1"/>
          </p:nvPr>
        </p:nvSpPr>
        <p:spPr bwMode="auto">
          <a:xfrm>
            <a:off x="228600" y="1219200"/>
            <a:ext cx="8686800" cy="55022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Calibri"/>
                <a:ea typeface="+mn-ea"/>
                <a:cs typeface="+mn-cs"/>
              </a:defRPr>
            </a:lvl1pPr>
          </a:lstStyle>
          <a:p>
            <a:pPr>
              <a:defRPr/>
            </a:pPr>
            <a:fld id="{04427566-1EA6-5D4B-A5C7-FD3E6A54EA41}" type="slidenum">
              <a:rPr lang="en-US"/>
              <a:pPr>
                <a:defRPr/>
              </a:pPr>
              <a:t>‹#›</a:t>
            </a:fld>
            <a:endParaRPr lang="en-US"/>
          </a:p>
        </p:txBody>
      </p:sp>
    </p:spTree>
    <p:extLst>
      <p:ext uri="{BB962C8B-B14F-4D97-AF65-F5344CB8AC3E}">
        <p14:creationId xmlns:p14="http://schemas.microsoft.com/office/powerpoint/2010/main" val="4128317929"/>
      </p:ext>
    </p:extLst>
  </p:cSld>
  <p:clrMap bg1="lt1" tx1="dk1" bg2="lt2" tx2="dk2" accent1="accent1" accent2="accent2" accent3="accent3" accent4="accent4" accent5="accent5" accent6="accent6" hlink="hlink" folHlink="folHlink"/>
  <p:sldLayoutIdLst>
    <p:sldLayoutId id="2147488382" r:id="rId1"/>
    <p:sldLayoutId id="2147488383" r:id="rId2"/>
    <p:sldLayoutId id="2147488384" r:id="rId3"/>
    <p:sldLayoutId id="2147488385" r:id="rId4"/>
    <p:sldLayoutId id="2147488386" r:id="rId5"/>
    <p:sldLayoutId id="2147488387" r:id="rId6"/>
    <p:sldLayoutId id="2147488388" r:id="rId7"/>
    <p:sldLayoutId id="2147488389" r:id="rId8"/>
    <p:sldLayoutId id="2147488390" r:id="rId9"/>
    <p:sldLayoutId id="2147488391" r:id="rId10"/>
    <p:sldLayoutId id="2147488392" r:id="rId11"/>
  </p:sldLayoutIdLst>
  <p:hf hdr="0" ftr="0" dt="0"/>
  <p:txStyles>
    <p:titleStyle>
      <a:lvl1pPr algn="l" rtl="0" fontAlgn="base">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2pPr>
      <a:lvl3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3pPr>
      <a:lvl4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4pPr>
      <a:lvl5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5pPr>
      <a:lvl6pPr marL="4572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6pPr>
      <a:lvl7pPr marL="9144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7pPr>
      <a:lvl8pPr marL="13716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8pPr>
      <a:lvl9pPr marL="18288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9pPr>
    </p:titleStyle>
    <p:bodyStyle>
      <a:lvl1pPr marL="228600" indent="-228600" algn="l" rtl="0" fontAlgn="base">
        <a:lnSpc>
          <a:spcPct val="90000"/>
        </a:lnSpc>
        <a:spcBef>
          <a:spcPts val="1000"/>
        </a:spcBef>
        <a:spcAft>
          <a:spcPct val="0"/>
        </a:spcAft>
        <a:buFont typeface="Arial" charset="0"/>
        <a:buChar char="•"/>
        <a:defRPr sz="2800" kern="1200">
          <a:solidFill>
            <a:schemeClr val="tx1"/>
          </a:solidFill>
          <a:latin typeface="+mn-lt"/>
          <a:ea typeface="ＭＳ Ｐゴシック" charset="0"/>
          <a:cs typeface="ＭＳ Ｐゴシック" charset="0"/>
        </a:defRPr>
      </a:lvl1pPr>
      <a:lvl2pPr marL="685800" indent="-228600" algn="l" rtl="0" fontAlgn="base">
        <a:lnSpc>
          <a:spcPct val="90000"/>
        </a:lnSpc>
        <a:spcBef>
          <a:spcPts val="500"/>
        </a:spcBef>
        <a:spcAft>
          <a:spcPct val="0"/>
        </a:spcAft>
        <a:buFont typeface="Arial" charset="0"/>
        <a:buChar char="•"/>
        <a:defRPr sz="2400" kern="1200">
          <a:solidFill>
            <a:schemeClr val="tx1"/>
          </a:solidFill>
          <a:latin typeface="+mn-lt"/>
          <a:ea typeface="ＭＳ Ｐゴシック" charset="0"/>
          <a:cs typeface="+mn-cs"/>
        </a:defRPr>
      </a:lvl2pPr>
      <a:lvl3pPr marL="1143000" indent="-228600" algn="l" rtl="0" fontAlgn="base">
        <a:lnSpc>
          <a:spcPct val="90000"/>
        </a:lnSpc>
        <a:spcBef>
          <a:spcPts val="500"/>
        </a:spcBef>
        <a:spcAft>
          <a:spcPct val="0"/>
        </a:spcAft>
        <a:buFont typeface="Arial" charset="0"/>
        <a:buChar char="•"/>
        <a:defRPr sz="2000" kern="1200">
          <a:solidFill>
            <a:schemeClr val="tx1"/>
          </a:solidFill>
          <a:latin typeface="+mn-lt"/>
          <a:ea typeface="ＭＳ Ｐゴシック" charset="0"/>
          <a:cs typeface="+mn-cs"/>
        </a:defRPr>
      </a:lvl3pPr>
      <a:lvl4pPr marL="1600200" indent="-228600" algn="l" rtl="0" fontAlgn="base">
        <a:lnSpc>
          <a:spcPct val="90000"/>
        </a:lnSpc>
        <a:spcBef>
          <a:spcPts val="500"/>
        </a:spcBef>
        <a:spcAft>
          <a:spcPct val="0"/>
        </a:spcAft>
        <a:buFont typeface="Arial" charset="0"/>
        <a:buChar char="•"/>
        <a:defRPr kern="1200">
          <a:solidFill>
            <a:schemeClr val="tx1"/>
          </a:solidFill>
          <a:latin typeface="+mn-lt"/>
          <a:ea typeface="ＭＳ Ｐゴシック" charset="0"/>
          <a:cs typeface="+mn-cs"/>
        </a:defRPr>
      </a:lvl4pPr>
      <a:lvl5pPr marL="2057400" indent="-228600" algn="l" rtl="0" fontAlgn="base">
        <a:lnSpc>
          <a:spcPct val="90000"/>
        </a:lnSpc>
        <a:spcBef>
          <a:spcPts val="500"/>
        </a:spcBef>
        <a:spcAft>
          <a:spcPct val="0"/>
        </a:spcAft>
        <a:buFont typeface="Arial" charset="0"/>
        <a:buChar char="•"/>
        <a:defRPr kern="1200">
          <a:solidFill>
            <a:schemeClr val="tx1"/>
          </a:solidFill>
          <a:latin typeface="+mn-lt"/>
          <a:ea typeface="ＭＳ Ｐゴシック"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1711367"/>
      </p:ext>
    </p:extLst>
  </p:cSld>
  <p:clrMap bg1="lt1" tx1="dk1" bg2="lt2" tx2="dk2" accent1="accent1" accent2="accent2" accent3="accent3" accent4="accent4" accent5="accent5" accent6="accent6" hlink="hlink" folHlink="folHlink"/>
  <p:sldLayoutIdLst>
    <p:sldLayoutId id="2147488394" r:id="rId1"/>
    <p:sldLayoutId id="2147488395" r:id="rId2"/>
    <p:sldLayoutId id="2147488396" r:id="rId3"/>
    <p:sldLayoutId id="2147488397" r:id="rId4"/>
    <p:sldLayoutId id="2147488398" r:id="rId5"/>
    <p:sldLayoutId id="2147488399" r:id="rId6"/>
    <p:sldLayoutId id="2147488400" r:id="rId7"/>
    <p:sldLayoutId id="2147488401" r:id="rId8"/>
    <p:sldLayoutId id="2147488402" r:id="rId9"/>
    <p:sldLayoutId id="2147488403" r:id="rId10"/>
    <p:sldLayoutId id="2147488404"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6858000" y="6356351"/>
            <a:ext cx="2057400" cy="365125"/>
          </a:xfrm>
          <a:prstGeom prst="rect">
            <a:avLst/>
          </a:prstGeom>
        </p:spPr>
        <p:txBody>
          <a:bodyPr vert="horz" lIns="91440" tIns="45720" rIns="91440" bIns="45720" rtlCol="0" anchor="ctr"/>
          <a:lstStyle>
            <a:lvl1pPr algn="r">
              <a:defRPr sz="2000">
                <a:solidFill>
                  <a:schemeClr val="tx1">
                    <a:tint val="75000"/>
                  </a:schemeClr>
                </a:solidFill>
                <a:latin typeface="+mj-lt"/>
              </a:defRPr>
            </a:lvl1pPr>
          </a:lstStyle>
          <a:p>
            <a:fld id="{D4D2B188-1D62-4FCA-8363-938AD4629BBB}" type="slidenum">
              <a:rPr lang="en-US" smtClean="0">
                <a:solidFill>
                  <a:prstClr val="black">
                    <a:tint val="75000"/>
                  </a:prstClr>
                </a:solidFill>
              </a:rPr>
              <a:pPr/>
              <a:t>‹#›</a:t>
            </a:fld>
            <a:r>
              <a:rPr lang="en-US">
                <a:solidFill>
                  <a:prstClr val="black">
                    <a:tint val="75000"/>
                  </a:prstClr>
                </a:solidFill>
              </a:rPr>
              <a:t>/4</a:t>
            </a:r>
          </a:p>
        </p:txBody>
      </p:sp>
    </p:spTree>
    <p:extLst>
      <p:ext uri="{BB962C8B-B14F-4D97-AF65-F5344CB8AC3E}">
        <p14:creationId xmlns:p14="http://schemas.microsoft.com/office/powerpoint/2010/main" val="2276264484"/>
      </p:ext>
    </p:extLst>
  </p:cSld>
  <p:clrMap bg1="lt1" tx1="dk1" bg2="lt2" tx2="dk2" accent1="accent1" accent2="accent2" accent3="accent3" accent4="accent4" accent5="accent5" accent6="accent6" hlink="hlink" folHlink="folHlink"/>
  <p:sldLayoutIdLst>
    <p:sldLayoutId id="2147488406" r:id="rId1"/>
    <p:sldLayoutId id="2147488407" r:id="rId2"/>
    <p:sldLayoutId id="2147488408" r:id="rId3"/>
    <p:sldLayoutId id="2147488409" r:id="rId4"/>
    <p:sldLayoutId id="2147488410" r:id="rId5"/>
    <p:sldLayoutId id="2147488411" r:id="rId6"/>
    <p:sldLayoutId id="2147488412" r:id="rId7"/>
    <p:sldLayoutId id="2147488413" r:id="rId8"/>
    <p:sldLayoutId id="2147488414" r:id="rId9"/>
    <p:sldLayoutId id="2147488415" r:id="rId10"/>
    <p:sldLayoutId id="2147488416"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227335F6-6954-3C40-A4A8-B5A9BB3542FD}"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434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4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75492868"/>
      </p:ext>
    </p:extLst>
  </p:cSld>
  <p:clrMap bg1="lt1" tx1="dk1" bg2="lt2" tx2="dk2" accent1="accent1" accent2="accent2" accent3="accent3" accent4="accent4" accent5="accent5" accent6="accent6" hlink="hlink" folHlink="folHlink"/>
  <p:sldLayoutIdLst>
    <p:sldLayoutId id="2147488418" r:id="rId1"/>
    <p:sldLayoutId id="2147488419" r:id="rId2"/>
    <p:sldLayoutId id="2147488420" r:id="rId3"/>
    <p:sldLayoutId id="2147488421" r:id="rId4"/>
    <p:sldLayoutId id="2147488422" r:id="rId5"/>
    <p:sldLayoutId id="2147488423" r:id="rId6"/>
    <p:sldLayoutId id="2147488424" r:id="rId7"/>
    <p:sldLayoutId id="2147488425" r:id="rId8"/>
    <p:sldLayoutId id="2147488426" r:id="rId9"/>
    <p:sldLayoutId id="2147488427" r:id="rId10"/>
    <p:sldLayoutId id="2147488428" r:id="rId11"/>
    <p:sldLayoutId id="2147488429"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a:extLst>
              <a:ext uri="{FF2B5EF4-FFF2-40B4-BE49-F238E27FC236}">
                <a16:creationId xmlns:a16="http://schemas.microsoft.com/office/drawing/2014/main" id="{E6597FE0-60A1-034A-A636-36595A800F00}"/>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a:extLst>
              <a:ext uri="{FF2B5EF4-FFF2-40B4-BE49-F238E27FC236}">
                <a16:creationId xmlns:a16="http://schemas.microsoft.com/office/drawing/2014/main" id="{D0B67E57-9F41-B942-81B9-9C49558CA570}"/>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23BE90E2-0FA9-C945-9333-68CC9FE4F5D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191BEC63-1DEA-0847-B8BC-002CCC743F2C}"/>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panose="02020404030301010803" pitchFamily="18" charset="0"/>
                <a:cs typeface="Arial" panose="020B0604020202020204" pitchFamily="34" charset="0"/>
              </a:defRPr>
            </a:lvl1pPr>
          </a:lstStyle>
          <a:p>
            <a:fld id="{764B09B3-2352-4B45-BFD9-B15BF150B2F8}" type="slidenum">
              <a:rPr lang="en-US" altLang="en-US"/>
              <a:pPr/>
              <a:t>‹#›</a:t>
            </a:fld>
            <a:endParaRPr lang="en-US" altLang="en-US"/>
          </a:p>
        </p:txBody>
      </p:sp>
      <p:sp>
        <p:nvSpPr>
          <p:cNvPr id="1030" name="Line 1032">
            <a:extLst>
              <a:ext uri="{FF2B5EF4-FFF2-40B4-BE49-F238E27FC236}">
                <a16:creationId xmlns:a16="http://schemas.microsoft.com/office/drawing/2014/main" id="{3B64EC2B-D863-2044-B2D5-E738C6E47F61}"/>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033">
            <a:extLst>
              <a:ext uri="{FF2B5EF4-FFF2-40B4-BE49-F238E27FC236}">
                <a16:creationId xmlns:a16="http://schemas.microsoft.com/office/drawing/2014/main" id="{A5047C56-8C24-0345-894A-0C4BCF3C536F}"/>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384256907"/>
      </p:ext>
    </p:extLst>
  </p:cSld>
  <p:clrMap bg1="lt1" tx1="dk1" bg2="lt2" tx2="dk2" accent1="accent1" accent2="accent2" accent3="accent3" accent4="accent4" accent5="accent5" accent6="accent6" hlink="hlink" folHlink="folHlink"/>
  <p:sldLayoutIdLst>
    <p:sldLayoutId id="2147488443" r:id="rId1"/>
    <p:sldLayoutId id="2147488444" r:id="rId2"/>
    <p:sldLayoutId id="2147488445" r:id="rId3"/>
    <p:sldLayoutId id="2147488446" r:id="rId4"/>
    <p:sldLayoutId id="2147488447" r:id="rId5"/>
    <p:sldLayoutId id="2147488448" r:id="rId6"/>
    <p:sldLayoutId id="2147488449" r:id="rId7"/>
    <p:sldLayoutId id="2147488450" r:id="rId8"/>
    <p:sldLayoutId id="2147488451" r:id="rId9"/>
    <p:sldLayoutId id="2147488452" r:id="rId10"/>
    <p:sldLayoutId id="2147488453" r:id="rId11"/>
    <p:sldLayoutId id="214748845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32944092"/>
      </p:ext>
    </p:extLst>
  </p:cSld>
  <p:clrMap bg1="lt1" tx1="dk1" bg2="lt2" tx2="dk2" accent1="accent1" accent2="accent2" accent3="accent3" accent4="accent4" accent5="accent5" accent6="accent6" hlink="hlink" folHlink="folHlink"/>
  <p:sldLayoutIdLst>
    <p:sldLayoutId id="2147488456" r:id="rId1"/>
    <p:sldLayoutId id="2147488457" r:id="rId2"/>
    <p:sldLayoutId id="2147488458" r:id="rId3"/>
    <p:sldLayoutId id="2147488459" r:id="rId4"/>
    <p:sldLayoutId id="2147488460" r:id="rId5"/>
    <p:sldLayoutId id="2147488461" r:id="rId6"/>
    <p:sldLayoutId id="2147488462" r:id="rId7"/>
    <p:sldLayoutId id="2147488463" r:id="rId8"/>
    <p:sldLayoutId id="2147488464" r:id="rId9"/>
    <p:sldLayoutId id="2147488465" r:id="rId10"/>
    <p:sldLayoutId id="2147488466"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0692851"/>
      </p:ext>
    </p:extLst>
  </p:cSld>
  <p:clrMap bg1="lt1" tx1="dk1" bg2="lt2" tx2="dk2" accent1="accent1" accent2="accent2" accent3="accent3" accent4="accent4" accent5="accent5" accent6="accent6" hlink="hlink" folHlink="folHlink"/>
  <p:sldLayoutIdLst>
    <p:sldLayoutId id="2147488481" r:id="rId1"/>
    <p:sldLayoutId id="214748848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073079405"/>
      </p:ext>
    </p:extLst>
  </p:cSld>
  <p:clrMap bg1="lt1" tx1="dk1" bg2="lt2" tx2="dk2" accent1="accent1" accent2="accent2" accent3="accent3" accent4="accent4" accent5="accent5" accent6="accent6" hlink="hlink" folHlink="folHlink"/>
  <p:sldLayoutIdLst>
    <p:sldLayoutId id="2147488548" r:id="rId1"/>
    <p:sldLayoutId id="2147488549" r:id="rId2"/>
    <p:sldLayoutId id="2147488550" r:id="rId3"/>
    <p:sldLayoutId id="2147488551" r:id="rId4"/>
    <p:sldLayoutId id="2147488552" r:id="rId5"/>
    <p:sldLayoutId id="2147488553" r:id="rId6"/>
    <p:sldLayoutId id="2147488554" r:id="rId7"/>
    <p:sldLayoutId id="2147488555" r:id="rId8"/>
    <p:sldLayoutId id="2147488556" r:id="rId9"/>
    <p:sldLayoutId id="2147488557" r:id="rId10"/>
    <p:sldLayoutId id="2147488558" r:id="rId11"/>
    <p:sldLayoutId id="2147488559" r:id="rId12"/>
  </p:sldLayoutIdLst>
  <p:transition/>
  <p:hf sldNum="0"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a:extLst>
              <a:ext uri="{FF2B5EF4-FFF2-40B4-BE49-F238E27FC236}">
                <a16:creationId xmlns:a16="http://schemas.microsoft.com/office/drawing/2014/main" id="{E6597FE0-60A1-034A-A636-36595A800F00}"/>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a:extLst>
              <a:ext uri="{FF2B5EF4-FFF2-40B4-BE49-F238E27FC236}">
                <a16:creationId xmlns:a16="http://schemas.microsoft.com/office/drawing/2014/main" id="{D0B67E57-9F41-B942-81B9-9C49558CA570}"/>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23BE90E2-0FA9-C945-9333-68CC9FE4F5D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191BEC63-1DEA-0847-B8BC-002CCC743F2C}"/>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panose="02020404030301010803" pitchFamily="18" charset="0"/>
                <a:cs typeface="Arial" panose="020B0604020202020204" pitchFamily="34" charset="0"/>
              </a:defRPr>
            </a:lvl1pPr>
          </a:lstStyle>
          <a:p>
            <a:fld id="{764B09B3-2352-4B45-BFD9-B15BF150B2F8}" type="slidenum">
              <a:rPr lang="en-US" altLang="en-US"/>
              <a:pPr/>
              <a:t>‹#›</a:t>
            </a:fld>
            <a:endParaRPr lang="en-US" altLang="en-US"/>
          </a:p>
        </p:txBody>
      </p:sp>
      <p:sp>
        <p:nvSpPr>
          <p:cNvPr id="1030" name="Line 1032">
            <a:extLst>
              <a:ext uri="{FF2B5EF4-FFF2-40B4-BE49-F238E27FC236}">
                <a16:creationId xmlns:a16="http://schemas.microsoft.com/office/drawing/2014/main" id="{3B64EC2B-D863-2044-B2D5-E738C6E47F61}"/>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033">
            <a:extLst>
              <a:ext uri="{FF2B5EF4-FFF2-40B4-BE49-F238E27FC236}">
                <a16:creationId xmlns:a16="http://schemas.microsoft.com/office/drawing/2014/main" id="{A5047C56-8C24-0345-894A-0C4BCF3C536F}"/>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2706138603"/>
      </p:ext>
    </p:extLst>
  </p:cSld>
  <p:clrMap bg1="lt1" tx1="dk1" bg2="lt2" tx2="dk2" accent1="accent1" accent2="accent2" accent3="accent3" accent4="accent4" accent5="accent5" accent6="accent6" hlink="hlink" folHlink="folHlink"/>
  <p:sldLayoutIdLst>
    <p:sldLayoutId id="2147488561" r:id="rId1"/>
    <p:sldLayoutId id="2147488562" r:id="rId2"/>
    <p:sldLayoutId id="2147488563" r:id="rId3"/>
    <p:sldLayoutId id="2147488564" r:id="rId4"/>
    <p:sldLayoutId id="2147488565" r:id="rId5"/>
    <p:sldLayoutId id="2147488566" r:id="rId6"/>
    <p:sldLayoutId id="2147488567" r:id="rId7"/>
    <p:sldLayoutId id="2147488568" r:id="rId8"/>
    <p:sldLayoutId id="2147488569" r:id="rId9"/>
    <p:sldLayoutId id="2147488570" r:id="rId10"/>
    <p:sldLayoutId id="2147488571" r:id="rId11"/>
    <p:sldLayoutId id="2147488572" r:id="rId12"/>
  </p:sldLayoutIdLst>
  <p:transition/>
  <p:hf sldNum="0"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888125"/>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0290" name="Rectangle 1026">
            <a:extLst>
              <a:ext uri="{FF2B5EF4-FFF2-40B4-BE49-F238E27FC236}">
                <a16:creationId xmlns:a16="http://schemas.microsoft.com/office/drawing/2014/main" id="{E68F537F-60B4-7C4E-B0D5-8C87ED762178}"/>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40291" name="Rectangle 1027">
            <a:extLst>
              <a:ext uri="{FF2B5EF4-FFF2-40B4-BE49-F238E27FC236}">
                <a16:creationId xmlns:a16="http://schemas.microsoft.com/office/drawing/2014/main" id="{F68577C2-BAB2-3F4A-A792-AD66BD27CC12}"/>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031AE77D-7523-3647-BFC1-FFE05EDC34AE}"/>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Garamond"/>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95EBF494-BEE8-5946-9939-58EECA4F69D2}"/>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ea typeface="ＭＳ Ｐゴシック" charset="-128"/>
              </a:defRPr>
            </a:lvl1pPr>
          </a:lstStyle>
          <a:p>
            <a:pPr>
              <a:defRPr/>
            </a:pPr>
            <a:fld id="{AACB492C-3D2D-784F-B6EC-FD22D43971C5}" type="slidenum">
              <a:rPr lang="en-US" altLang="en-US"/>
              <a:pPr>
                <a:defRPr/>
              </a:pPr>
              <a:t>‹#›</a:t>
            </a:fld>
            <a:endParaRPr lang="en-US" altLang="en-US"/>
          </a:p>
        </p:txBody>
      </p:sp>
      <p:sp>
        <p:nvSpPr>
          <p:cNvPr id="140294" name="Line 1032">
            <a:extLst>
              <a:ext uri="{FF2B5EF4-FFF2-40B4-BE49-F238E27FC236}">
                <a16:creationId xmlns:a16="http://schemas.microsoft.com/office/drawing/2014/main" id="{09856ECD-5B7F-1242-AB8B-ACD96E5DA601}"/>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295" name="Line 1033">
            <a:extLst>
              <a:ext uri="{FF2B5EF4-FFF2-40B4-BE49-F238E27FC236}">
                <a16:creationId xmlns:a16="http://schemas.microsoft.com/office/drawing/2014/main" id="{EAFACED0-FFDD-5342-B1A4-F860A77E71E0}"/>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981505813"/>
      </p:ext>
    </p:extLst>
  </p:cSld>
  <p:clrMap bg1="lt1" tx1="dk1" bg2="lt2" tx2="dk2" accent1="accent1" accent2="accent2" accent3="accent3" accent4="accent4" accent5="accent5" accent6="accent6" hlink="hlink" folHlink="folHlink"/>
  <p:sldLayoutIdLst>
    <p:sldLayoutId id="2147488574" r:id="rId1"/>
    <p:sldLayoutId id="2147488575" r:id="rId2"/>
    <p:sldLayoutId id="2147488576" r:id="rId3"/>
    <p:sldLayoutId id="2147488577" r:id="rId4"/>
    <p:sldLayoutId id="2147488578" r:id="rId5"/>
    <p:sldLayoutId id="2147488579" r:id="rId6"/>
    <p:sldLayoutId id="2147488580" r:id="rId7"/>
    <p:sldLayoutId id="2147488581" r:id="rId8"/>
    <p:sldLayoutId id="2147488582" r:id="rId9"/>
    <p:sldLayoutId id="2147488583" r:id="rId10"/>
    <p:sldLayoutId id="2147488584" r:id="rId11"/>
    <p:sldLayoutId id="2147488585"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1520895988"/>
      </p:ext>
    </p:extLst>
  </p:cSld>
  <p:clrMap bg1="lt1" tx1="dk1" bg2="lt2" tx2="dk2" accent1="accent1" accent2="accent2" accent3="accent3" accent4="accent4" accent5="accent5" accent6="accent6" hlink="hlink" folHlink="folHlink"/>
  <p:sldLayoutIdLst>
    <p:sldLayoutId id="2147488600" r:id="rId1"/>
    <p:sldLayoutId id="2147488601" r:id="rId2"/>
    <p:sldLayoutId id="2147488602" r:id="rId3"/>
    <p:sldLayoutId id="2147488603" r:id="rId4"/>
    <p:sldLayoutId id="2147488604" r:id="rId5"/>
    <p:sldLayoutId id="2147488605" r:id="rId6"/>
    <p:sldLayoutId id="2147488606" r:id="rId7"/>
    <p:sldLayoutId id="2147488607" r:id="rId8"/>
    <p:sldLayoutId id="2147488608" r:id="rId9"/>
    <p:sldLayoutId id="2147488609" r:id="rId10"/>
    <p:sldLayoutId id="2147488610"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227335F6-6954-3C40-A4A8-B5A9BB3542FD}"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434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4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600009360"/>
      </p:ext>
    </p:extLst>
  </p:cSld>
  <p:clrMap bg1="lt1" tx1="dk1" bg2="lt2" tx2="dk2" accent1="accent1" accent2="accent2" accent3="accent3" accent4="accent4" accent5="accent5" accent6="accent6" hlink="hlink" folHlink="folHlink"/>
  <p:sldLayoutIdLst>
    <p:sldLayoutId id="2147488662" r:id="rId1"/>
    <p:sldLayoutId id="2147488663" r:id="rId2"/>
    <p:sldLayoutId id="2147488664" r:id="rId3"/>
    <p:sldLayoutId id="2147488665" r:id="rId4"/>
    <p:sldLayoutId id="2147488666" r:id="rId5"/>
    <p:sldLayoutId id="2147488667" r:id="rId6"/>
    <p:sldLayoutId id="2147488668" r:id="rId7"/>
    <p:sldLayoutId id="2147488669" r:id="rId8"/>
    <p:sldLayoutId id="2147488670" r:id="rId9"/>
    <p:sldLayoutId id="2147488671" r:id="rId10"/>
    <p:sldLayoutId id="2147488672" r:id="rId11"/>
    <p:sldLayoutId id="2147488673" r:id="rId12"/>
  </p:sldLayoutIdLst>
  <p:transition/>
  <p:hf sldNum="0"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5400401"/>
      </p:ext>
    </p:extLst>
  </p:cSld>
  <p:clrMap bg1="lt1" tx1="dk1" bg2="lt2" tx2="dk2" accent1="accent1" accent2="accent2" accent3="accent3" accent4="accent4" accent5="accent5" accent6="accent6" hlink="hlink" folHlink="folHlink"/>
  <p:sldLayoutIdLst>
    <p:sldLayoutId id="2147488675" r:id="rId1"/>
    <p:sldLayoutId id="2147488676" r:id="rId2"/>
    <p:sldLayoutId id="2147488677" r:id="rId3"/>
    <p:sldLayoutId id="2147488678" r:id="rId4"/>
    <p:sldLayoutId id="2147488679" r:id="rId5"/>
    <p:sldLayoutId id="2147488680" r:id="rId6"/>
    <p:sldLayoutId id="2147488681" r:id="rId7"/>
    <p:sldLayoutId id="2147488682" r:id="rId8"/>
    <p:sldLayoutId id="2147488683" r:id="rId9"/>
    <p:sldLayoutId id="2147488684" r:id="rId10"/>
    <p:sldLayoutId id="2147488685" r:id="rId11"/>
    <p:sldLayoutId id="214748868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4659102"/>
      </p:ext>
    </p:extLst>
  </p:cSld>
  <p:clrMap bg1="lt1" tx1="dk1" bg2="lt2" tx2="dk2" accent1="accent1" accent2="accent2" accent3="accent3" accent4="accent4" accent5="accent5" accent6="accent6" hlink="hlink" folHlink="folHlink"/>
  <p:sldLayoutIdLst>
    <p:sldLayoutId id="2147488688" r:id="rId1"/>
    <p:sldLayoutId id="2147488689"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34134293"/>
      </p:ext>
    </p:extLst>
  </p:cSld>
  <p:clrMap bg1="lt1" tx1="dk1" bg2="lt2" tx2="dk2" accent1="accent1" accent2="accent2" accent3="accent3" accent4="accent4" accent5="accent5" accent6="accent6" hlink="hlink" folHlink="folHlink"/>
  <p:sldLayoutIdLst>
    <p:sldLayoutId id="2147488714" r:id="rId1"/>
    <p:sldLayoutId id="2147488715" r:id="rId2"/>
    <p:sldLayoutId id="2147488716" r:id="rId3"/>
    <p:sldLayoutId id="2147488717" r:id="rId4"/>
    <p:sldLayoutId id="2147488718" r:id="rId5"/>
    <p:sldLayoutId id="2147488719" r:id="rId6"/>
    <p:sldLayoutId id="2147488720" r:id="rId7"/>
    <p:sldLayoutId id="2147488721" r:id="rId8"/>
    <p:sldLayoutId id="2147488722" r:id="rId9"/>
    <p:sldLayoutId id="2147488723" r:id="rId10"/>
    <p:sldLayoutId id="2147488724"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eaLnBrk="1" hangingPunct="1">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eaLnBrk="1" hangingPunct="1">
              <a:defRPr/>
            </a:pPr>
            <a:fld id="{A22E6346-468B-3E4F-8804-5358276127F2}" type="slidenum">
              <a:rPr lang="en-US">
                <a:ea typeface="ＭＳ Ｐゴシック" charset="0"/>
              </a:rPr>
              <a:pPr eaLnBrk="1" hangingPunct="1">
                <a:defRPr/>
              </a:pPr>
              <a:t>‹#›</a:t>
            </a:fld>
            <a:endParaRPr lang="en-US">
              <a:ea typeface="ＭＳ Ｐゴシック" charset="0"/>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627843226"/>
      </p:ext>
    </p:extLst>
  </p:cSld>
  <p:clrMap bg1="lt1" tx1="dk1" bg2="lt2" tx2="dk2" accent1="accent1" accent2="accent2" accent3="accent3" accent4="accent4" accent5="accent5" accent6="accent6" hlink="hlink" folHlink="folHlink"/>
  <p:sldLayoutIdLst>
    <p:sldLayoutId id="2147488726" r:id="rId1"/>
    <p:sldLayoutId id="2147488727" r:id="rId2"/>
    <p:sldLayoutId id="2147488728" r:id="rId3"/>
    <p:sldLayoutId id="2147488729" r:id="rId4"/>
    <p:sldLayoutId id="2147488730" r:id="rId5"/>
    <p:sldLayoutId id="2147488731" r:id="rId6"/>
    <p:sldLayoutId id="2147488732" r:id="rId7"/>
    <p:sldLayoutId id="2147488733" r:id="rId8"/>
    <p:sldLayoutId id="2147488734" r:id="rId9"/>
    <p:sldLayoutId id="2147488735" r:id="rId10"/>
    <p:sldLayoutId id="2147488736" r:id="rId11"/>
    <p:sldLayoutId id="2147488737"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dirty="0"/>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62062983"/>
      </p:ext>
    </p:extLst>
  </p:cSld>
  <p:clrMap bg1="lt1" tx1="dk1" bg2="lt2" tx2="dk2" accent1="accent1" accent2="accent2" accent3="accent3" accent4="accent4" accent5="accent5" accent6="accent6" hlink="hlink" folHlink="folHlink"/>
  <p:sldLayoutIdLst>
    <p:sldLayoutId id="2147488739" r:id="rId1"/>
    <p:sldLayoutId id="2147488740" r:id="rId2"/>
    <p:sldLayoutId id="2147488741" r:id="rId3"/>
    <p:sldLayoutId id="2147488742" r:id="rId4"/>
    <p:sldLayoutId id="2147488743" r:id="rId5"/>
    <p:sldLayoutId id="2147488744" r:id="rId6"/>
    <p:sldLayoutId id="2147488745" r:id="rId7"/>
    <p:sldLayoutId id="2147488746" r:id="rId8"/>
    <p:sldLayoutId id="2147488747" r:id="rId9"/>
    <p:sldLayoutId id="2147488748" r:id="rId10"/>
    <p:sldLayoutId id="214748874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3270044088"/>
      </p:ext>
    </p:extLst>
  </p:cSld>
  <p:clrMap bg1="lt1" tx1="dk1" bg2="lt2" tx2="dk2" accent1="accent1" accent2="accent2" accent3="accent3" accent4="accent4" accent5="accent5" accent6="accent6" hlink="hlink" folHlink="folHlink"/>
  <p:sldLayoutIdLst>
    <p:sldLayoutId id="2147488751" r:id="rId1"/>
    <p:sldLayoutId id="2147488752" r:id="rId2"/>
    <p:sldLayoutId id="2147488753" r:id="rId3"/>
    <p:sldLayoutId id="2147488754" r:id="rId4"/>
    <p:sldLayoutId id="2147488755" r:id="rId5"/>
    <p:sldLayoutId id="2147488756" r:id="rId6"/>
    <p:sldLayoutId id="2147488757" r:id="rId7"/>
    <p:sldLayoutId id="2147488758" r:id="rId8"/>
    <p:sldLayoutId id="2147488759" r:id="rId9"/>
    <p:sldLayoutId id="2147488760" r:id="rId10"/>
    <p:sldLayoutId id="214748876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a:extLst>
              <a:ext uri="{FF2B5EF4-FFF2-40B4-BE49-F238E27FC236}">
                <a16:creationId xmlns:a16="http://schemas.microsoft.com/office/drawing/2014/main" id="{6564B44D-6DE3-EB4B-BC9E-1D4B34EA7FC3}"/>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a:extLst>
              <a:ext uri="{FF2B5EF4-FFF2-40B4-BE49-F238E27FC236}">
                <a16:creationId xmlns:a16="http://schemas.microsoft.com/office/drawing/2014/main" id="{B4F7CB6D-EB28-0141-B956-330ABBB1DDDA}"/>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D4894F77-4824-1C4D-B980-C0F4BA1A550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57C535B2-C077-3C46-A187-4CBEF0169A1B}"/>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panose="02020404030301010803" pitchFamily="18" charset="0"/>
                <a:cs typeface="Arial" panose="020B0604020202020204" pitchFamily="34" charset="0"/>
              </a:defRPr>
            </a:lvl1pPr>
          </a:lstStyle>
          <a:p>
            <a:pPr>
              <a:defRPr/>
            </a:pPr>
            <a:fld id="{9C2F7CED-A1AD-324A-AB80-C3A766834B59}" type="slidenum">
              <a:rPr lang="en-US" altLang="en-US"/>
              <a:pPr>
                <a:defRPr/>
              </a:pPr>
              <a:t>‹#›</a:t>
            </a:fld>
            <a:endParaRPr lang="en-US" altLang="en-US"/>
          </a:p>
        </p:txBody>
      </p:sp>
      <p:sp>
        <p:nvSpPr>
          <p:cNvPr id="1030" name="Line 1032">
            <a:extLst>
              <a:ext uri="{FF2B5EF4-FFF2-40B4-BE49-F238E27FC236}">
                <a16:creationId xmlns:a16="http://schemas.microsoft.com/office/drawing/2014/main" id="{0227E127-8C49-3F45-972D-92E8C0E8C481}"/>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033">
            <a:extLst>
              <a:ext uri="{FF2B5EF4-FFF2-40B4-BE49-F238E27FC236}">
                <a16:creationId xmlns:a16="http://schemas.microsoft.com/office/drawing/2014/main" id="{6C94FFD6-65B0-9F41-A269-D2A8CA6A349D}"/>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664102871"/>
      </p:ext>
    </p:extLst>
  </p:cSld>
  <p:clrMap bg1="lt1" tx1="dk1" bg2="lt2" tx2="dk2" accent1="accent1" accent2="accent2" accent3="accent3" accent4="accent4" accent5="accent5" accent6="accent6" hlink="hlink" folHlink="folHlink"/>
  <p:sldLayoutIdLst>
    <p:sldLayoutId id="2147488763" r:id="rId1"/>
    <p:sldLayoutId id="2147488764" r:id="rId2"/>
    <p:sldLayoutId id="2147488765" r:id="rId3"/>
    <p:sldLayoutId id="2147488766" r:id="rId4"/>
    <p:sldLayoutId id="2147488767" r:id="rId5"/>
    <p:sldLayoutId id="2147488768" r:id="rId6"/>
    <p:sldLayoutId id="2147488769" r:id="rId7"/>
    <p:sldLayoutId id="2147488770" r:id="rId8"/>
    <p:sldLayoutId id="2147488771" r:id="rId9"/>
    <p:sldLayoutId id="2147488772" r:id="rId10"/>
    <p:sldLayoutId id="2147488773" r:id="rId11"/>
    <p:sldLayoutId id="214748877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pic>
        <p:nvPicPr>
          <p:cNvPr id="6" name="Picture 5"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77287076"/>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ransition/>
  <p:hf hdr="0" ftr="0" dt="0"/>
  <p:txStyles>
    <p:titleStyle>
      <a:lvl1pPr algn="l" rtl="0" eaLnBrk="0" fontAlgn="base" hangingPunct="0">
        <a:spcBef>
          <a:spcPct val="0"/>
        </a:spcBef>
        <a:spcAft>
          <a:spcPct val="0"/>
        </a:spcAft>
        <a:defRPr sz="4000">
          <a:solidFill>
            <a:schemeClr val="tx1"/>
          </a:solidFill>
          <a:latin typeface="Times New Roman"/>
          <a:ea typeface="+mj-ea"/>
          <a:cs typeface="Times New Roman"/>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0843572"/>
      </p:ext>
    </p:extLst>
  </p:cSld>
  <p:clrMap bg1="lt1" tx1="dk1" bg2="lt2" tx2="dk2" accent1="accent1" accent2="accent2" accent3="accent3" accent4="accent4" accent5="accent5" accent6="accent6" hlink="hlink" folHlink="folHlink"/>
  <p:sldLayoutIdLst>
    <p:sldLayoutId id="2147488776" r:id="rId1"/>
    <p:sldLayoutId id="2147488777"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4078237873"/>
      </p:ext>
    </p:extLst>
  </p:cSld>
  <p:clrMap bg1="lt1" tx1="dk1" bg2="lt2" tx2="dk2" accent1="accent1" accent2="accent2" accent3="accent3" accent4="accent4" accent5="accent5" accent6="accent6" hlink="hlink" folHlink="folHlink"/>
  <p:sldLayoutIdLst>
    <p:sldLayoutId id="2147488779" r:id="rId1"/>
    <p:sldLayoutId id="2147488780" r:id="rId2"/>
    <p:sldLayoutId id="2147488781" r:id="rId3"/>
    <p:sldLayoutId id="2147488782" r:id="rId4"/>
    <p:sldLayoutId id="2147488783" r:id="rId5"/>
    <p:sldLayoutId id="2147488784" r:id="rId6"/>
    <p:sldLayoutId id="2147488785" r:id="rId7"/>
    <p:sldLayoutId id="2147488786" r:id="rId8"/>
    <p:sldLayoutId id="2147488787" r:id="rId9"/>
    <p:sldLayoutId id="2147488788" r:id="rId10"/>
    <p:sldLayoutId id="214748878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1299851247"/>
      </p:ext>
    </p:extLst>
  </p:cSld>
  <p:clrMap bg1="lt1" tx1="dk1" bg2="lt2" tx2="dk2" accent1="accent1" accent2="accent2" accent3="accent3" accent4="accent4" accent5="accent5" accent6="accent6" hlink="hlink" folHlink="folHlink"/>
  <p:sldLayoutIdLst>
    <p:sldLayoutId id="2147488791" r:id="rId1"/>
    <p:sldLayoutId id="2147488792" r:id="rId2"/>
    <p:sldLayoutId id="2147488793" r:id="rId3"/>
    <p:sldLayoutId id="2147488794" r:id="rId4"/>
    <p:sldLayoutId id="2147488795" r:id="rId5"/>
    <p:sldLayoutId id="2147488796" r:id="rId6"/>
    <p:sldLayoutId id="2147488797" r:id="rId7"/>
    <p:sldLayoutId id="2147488798" r:id="rId8"/>
    <p:sldLayoutId id="2147488799" r:id="rId9"/>
    <p:sldLayoutId id="2147488800" r:id="rId10"/>
    <p:sldLayoutId id="214748880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6416303"/>
      </p:ext>
    </p:extLst>
  </p:cSld>
  <p:clrMap bg1="lt1" tx1="dk1" bg2="lt2" tx2="dk2" accent1="accent1" accent2="accent2" accent3="accent3" accent4="accent4" accent5="accent5" accent6="accent6" hlink="hlink" folHlink="folHlink"/>
  <p:sldLayoutIdLst>
    <p:sldLayoutId id="2147488803" r:id="rId1"/>
    <p:sldLayoutId id="214748880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4827939"/>
      </p:ext>
    </p:extLst>
  </p:cSld>
  <p:clrMap bg1="lt1" tx1="dk1" bg2="lt2" tx2="dk2" accent1="accent1" accent2="accent2" accent3="accent3" accent4="accent4" accent5="accent5" accent6="accent6" hlink="hlink" folHlink="folHlink"/>
  <p:sldLayoutIdLst>
    <p:sldLayoutId id="2147488806" r:id="rId1"/>
    <p:sldLayoutId id="2147488807"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0BD7560A-9F5D-7742-BEE3-53E7C8CD2AD3}"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223224045"/>
      </p:ext>
    </p:extLst>
  </p:cSld>
  <p:clrMap bg1="lt1" tx1="dk1" bg2="lt2" tx2="dk2" accent1="accent1" accent2="accent2" accent3="accent3" accent4="accent4" accent5="accent5" accent6="accent6" hlink="hlink" folHlink="folHlink"/>
  <p:sldLayoutIdLst>
    <p:sldLayoutId id="2147488809" r:id="rId1"/>
    <p:sldLayoutId id="2147488810" r:id="rId2"/>
    <p:sldLayoutId id="2147488811" r:id="rId3"/>
    <p:sldLayoutId id="2147488812" r:id="rId4"/>
    <p:sldLayoutId id="2147488813" r:id="rId5"/>
    <p:sldLayoutId id="2147488814" r:id="rId6"/>
    <p:sldLayoutId id="2147488815" r:id="rId7"/>
    <p:sldLayoutId id="2147488816" r:id="rId8"/>
    <p:sldLayoutId id="2147488817" r:id="rId9"/>
    <p:sldLayoutId id="2147488818" r:id="rId10"/>
    <p:sldLayoutId id="2147488819" r:id="rId11"/>
    <p:sldLayoutId id="2147488820"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t>‹#›</a:t>
            </a:fld>
            <a:endParaRPr lang="en-US"/>
          </a:p>
        </p:txBody>
      </p:sp>
    </p:spTree>
    <p:extLst>
      <p:ext uri="{BB962C8B-B14F-4D97-AF65-F5344CB8AC3E}">
        <p14:creationId xmlns:p14="http://schemas.microsoft.com/office/powerpoint/2010/main" val="3655869698"/>
      </p:ext>
    </p:extLst>
  </p:cSld>
  <p:clrMap bg1="lt1" tx1="dk1" bg2="lt2" tx2="dk2" accent1="accent1" accent2="accent2" accent3="accent3" accent4="accent4" accent5="accent5" accent6="accent6" hlink="hlink" folHlink="folHlink"/>
  <p:sldLayoutIdLst>
    <p:sldLayoutId id="2147488822" r:id="rId1"/>
    <p:sldLayoutId id="2147488823" r:id="rId2"/>
    <p:sldLayoutId id="2147488824" r:id="rId3"/>
    <p:sldLayoutId id="2147488825" r:id="rId4"/>
    <p:sldLayoutId id="2147488826" r:id="rId5"/>
    <p:sldLayoutId id="2147488827" r:id="rId6"/>
    <p:sldLayoutId id="2147488828" r:id="rId7"/>
    <p:sldLayoutId id="2147488829" r:id="rId8"/>
    <p:sldLayoutId id="2147488830" r:id="rId9"/>
    <p:sldLayoutId id="2147488831" r:id="rId10"/>
    <p:sldLayoutId id="2147488832"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6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smtClean="0">
                <a:solidFill>
                  <a:srgbClr val="000000"/>
                </a:solidFill>
                <a:latin typeface="Garamond" charset="0"/>
                <a:cs typeface="Arial" charset="0"/>
              </a:defRPr>
            </a:lvl1pPr>
          </a:lstStyle>
          <a:p>
            <a:pPr fontAlgn="base">
              <a:spcBef>
                <a:spcPct val="0"/>
              </a:spcBef>
              <a:spcAft>
                <a:spcPct val="0"/>
              </a:spcAft>
              <a:defRPr/>
            </a:pPr>
            <a:fld id="{3FF84C08-C189-5C4C-822D-BCB9DCC3AF18}"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001576106"/>
      </p:ext>
    </p:extLst>
  </p:cSld>
  <p:clrMap bg1="lt1" tx1="dk1" bg2="lt2" tx2="dk2" accent1="accent1" accent2="accent2" accent3="accent3" accent4="accent4" accent5="accent5" accent6="accent6" hlink="hlink" folHlink="folHlink"/>
  <p:sldLayoutIdLst>
    <p:sldLayoutId id="2147488834" r:id="rId1"/>
    <p:sldLayoutId id="2147488835" r:id="rId2"/>
    <p:sldLayoutId id="2147488836" r:id="rId3"/>
    <p:sldLayoutId id="2147488837" r:id="rId4"/>
    <p:sldLayoutId id="2147488838" r:id="rId5"/>
    <p:sldLayoutId id="2147488839" r:id="rId6"/>
    <p:sldLayoutId id="2147488840" r:id="rId7"/>
    <p:sldLayoutId id="2147488841" r:id="rId8"/>
    <p:sldLayoutId id="2147488842" r:id="rId9"/>
    <p:sldLayoutId id="2147488843" r:id="rId10"/>
    <p:sldLayoutId id="2147488844" r:id="rId11"/>
    <p:sldLayoutId id="2147488845" r:id="rId12"/>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sldNum="0"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png"/>
          <p:cNvPicPr>
            <a:picLocks noChangeAspect="1"/>
          </p:cNvPicPr>
          <p:nvPr userDrawn="1"/>
        </p:nvPicPr>
        <p:blipFill>
          <a:blip r:embed="rId15"/>
          <a:stretch>
            <a:fillRect/>
          </a:stretch>
        </p:blipFill>
        <p:spPr>
          <a:xfrm>
            <a:off x="4053359" y="264849"/>
            <a:ext cx="5102012" cy="542508"/>
          </a:xfrm>
          <a:prstGeom prst="rect">
            <a:avLst/>
          </a:prstGeom>
        </p:spPr>
      </p:pic>
      <p:sp>
        <p:nvSpPr>
          <p:cNvPr id="8" name="Title Placeholder 1"/>
          <p:cNvSpPr>
            <a:spLocks noGrp="1"/>
          </p:cNvSpPr>
          <p:nvPr>
            <p:ph type="title"/>
          </p:nvPr>
        </p:nvSpPr>
        <p:spPr>
          <a:xfrm>
            <a:off x="299306" y="274638"/>
            <a:ext cx="8387494" cy="532719"/>
          </a:xfrm>
          <a:prstGeom prst="rect">
            <a:avLst/>
          </a:prstGeom>
        </p:spPr>
        <p:txBody>
          <a:bodyPr vert="horz" lIns="91440" tIns="45720" rIns="91440" bIns="45720" rtlCol="0" anchor="ctr">
            <a:noAutofit/>
          </a:bodyPr>
          <a:lstStyle/>
          <a:p>
            <a:r>
              <a:rPr lang="en-US" dirty="0"/>
              <a:t>Click edit Master title style</a:t>
            </a:r>
          </a:p>
        </p:txBody>
      </p:sp>
      <p:pic>
        <p:nvPicPr>
          <p:cNvPr id="9" name="Picture 8" descr="footer.png"/>
          <p:cNvPicPr>
            <a:picLocks noChangeAspect="1"/>
          </p:cNvPicPr>
          <p:nvPr userDrawn="1"/>
        </p:nvPicPr>
        <p:blipFill>
          <a:blip r:embed="rId16"/>
          <a:stretch>
            <a:fillRect/>
          </a:stretch>
        </p:blipFill>
        <p:spPr>
          <a:xfrm>
            <a:off x="-27215" y="6267135"/>
            <a:ext cx="9189720" cy="611833"/>
          </a:xfrm>
          <a:prstGeom prst="rect">
            <a:avLst/>
          </a:prstGeom>
          <a:ln>
            <a:noFill/>
          </a:ln>
        </p:spPr>
      </p:pic>
      <p:pic>
        <p:nvPicPr>
          <p:cNvPr id="10" name="Picture 9" descr="ecelogorb.psd"/>
          <p:cNvPicPr>
            <a:picLocks noChangeAspect="1"/>
          </p:cNvPicPr>
          <p:nvPr userDrawn="1"/>
        </p:nvPicPr>
        <p:blipFill>
          <a:blip r:embed="rId17">
            <a:lum bright="-8000"/>
          </a:blip>
          <a:stretch>
            <a:fillRect/>
          </a:stretch>
        </p:blipFill>
        <p:spPr>
          <a:xfrm>
            <a:off x="193350" y="6294367"/>
            <a:ext cx="2563296" cy="512659"/>
          </a:xfrm>
          <a:prstGeom prst="rect">
            <a:avLst/>
          </a:prstGeom>
          <a:effectLst/>
        </p:spPr>
      </p:pic>
      <p:pic>
        <p:nvPicPr>
          <p:cNvPr id="11" name="Picture 10" descr="CMU_logo_horiz_black.eps"/>
          <p:cNvPicPr>
            <a:picLocks noChangeAspect="1"/>
          </p:cNvPicPr>
          <p:nvPr userDrawn="1"/>
        </p:nvPicPr>
        <p:blipFill>
          <a:blip r:embed="rId18"/>
          <a:stretch>
            <a:fillRect/>
          </a:stretch>
        </p:blipFill>
        <p:spPr>
          <a:xfrm>
            <a:off x="5263668" y="6393688"/>
            <a:ext cx="3714414" cy="337908"/>
          </a:xfrm>
          <a:prstGeom prst="rect">
            <a:avLst/>
          </a:prstGeom>
          <a:effectLst/>
        </p:spPr>
      </p:pic>
    </p:spTree>
    <p:extLst>
      <p:ext uri="{BB962C8B-B14F-4D97-AF65-F5344CB8AC3E}">
        <p14:creationId xmlns:p14="http://schemas.microsoft.com/office/powerpoint/2010/main" val="1092185447"/>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20" r:id="rId10"/>
    <p:sldLayoutId id="2147483921" r:id="rId11"/>
    <p:sldLayoutId id="2147483922" r:id="rId12"/>
    <p:sldLayoutId id="2147483923" r:id="rId13"/>
  </p:sldLayoutIdLst>
  <p:txStyles>
    <p:titleStyle>
      <a:lvl1pPr algn="l" defTabSz="457200" rtl="0" eaLnBrk="1" latinLnBrk="0" hangingPunct="1">
        <a:spcBef>
          <a:spcPct val="0"/>
        </a:spcBef>
        <a:buNone/>
        <a:defRPr sz="3600" kern="1200">
          <a:solidFill>
            <a:schemeClr val="tx1"/>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44848149"/>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278721475"/>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omutlu@gmail.com" TargetMode="External"/><Relationship Id="rId7"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hyperlink" Target="https://people.inf.ethz.ch/omutlu" TargetMode="External"/></Relationships>
</file>

<file path=ppt/slides/_rels/slide10.xml.rels><?xml version="1.0" encoding="UTF-8" standalone="yes"?>
<Relationships xmlns="http://schemas.openxmlformats.org/package/2006/relationships"><Relationship Id="rId8" Type="http://schemas.openxmlformats.org/officeDocument/2006/relationships/hyperlink" Target="http://users.ece.cmu.edu/~omutlu/pub/avatar-dram-refresh_dsn15.pdf" TargetMode="External"/><Relationship Id="rId3" Type="http://schemas.openxmlformats.org/officeDocument/2006/relationships/image" Target="../media/image20.png"/><Relationship Id="rId7" Type="http://schemas.openxmlformats.org/officeDocument/2006/relationships/hyperlink" Target="http://users.ece.cmu.edu/~omutlu/pub/adaptive-latency-dram_hpca15.pdf" TargetMode="External"/><Relationship Id="rId2" Type="http://schemas.openxmlformats.org/officeDocument/2006/relationships/image" Target="../media/image19.png"/><Relationship Id="rId1" Type="http://schemas.openxmlformats.org/officeDocument/2006/relationships/slideLayout" Target="../slideLayouts/slideLayout13.xml"/><Relationship Id="rId6" Type="http://schemas.openxmlformats.org/officeDocument/2006/relationships/hyperlink" Target="http://users.ece.cmu.edu/~omutlu/pub/dram-row-hammer_isca14.pdf" TargetMode="External"/><Relationship Id="rId5" Type="http://schemas.openxmlformats.org/officeDocument/2006/relationships/hyperlink" Target="http://users.ece.cmu.edu/~omutlu/pub/error-mitigation-for-intermittent-dram-failures_sigmetrics14.pdf" TargetMode="External"/><Relationship Id="rId4" Type="http://schemas.openxmlformats.org/officeDocument/2006/relationships/hyperlink" Target="http://users.ece.cmu.edu/~omutlu/pub/dram-retention-time-characterization_isca13.pdf" TargetMode="External"/></Relationships>
</file>

<file path=ppt/slides/_rels/slide100.xml.rels><?xml version="1.0" encoding="UTF-8" standalone="yes"?>
<Relationships xmlns="http://schemas.openxmlformats.org/package/2006/relationships"><Relationship Id="rId8" Type="http://schemas.openxmlformats.org/officeDocument/2006/relationships/hyperlink" Target="https://www.youtube.com/watch?v=u2C0prK-w7Q" TargetMode="External"/><Relationship Id="rId13" Type="http://schemas.openxmlformats.org/officeDocument/2006/relationships/image" Target="../media/image90.png"/><Relationship Id="rId3" Type="http://schemas.openxmlformats.org/officeDocument/2006/relationships/hyperlink" Target="https://www.ieee-security.org/TC/SP2020/" TargetMode="External"/><Relationship Id="rId7" Type="http://schemas.openxmlformats.org/officeDocument/2006/relationships/hyperlink" Target="https://safari.ethz.ch/architecture/fall2020/lib/exe/fetch.php?media=onur-comparch-fall2020-lecture5a-rowhammerin2020-trrespass-afterlecture.pdf" TargetMode="External"/><Relationship Id="rId12" Type="http://schemas.openxmlformats.org/officeDocument/2006/relationships/hyperlink" Target="https://pwnies.com/winners/" TargetMode="External"/><Relationship Id="rId2" Type="http://schemas.openxmlformats.org/officeDocument/2006/relationships/hyperlink" Target="http://people.inf.ethz.ch/omutlu/pub/rowhammer-TRRespass_ieee_security_privacy20.pdf" TargetMode="External"/><Relationship Id="rId1" Type="http://schemas.openxmlformats.org/officeDocument/2006/relationships/slideLayout" Target="../slideLayouts/slideLayout563.xml"/><Relationship Id="rId6" Type="http://schemas.openxmlformats.org/officeDocument/2006/relationships/hyperlink" Target="https://safari.ethz.ch/architecture/fall2020/lib/exe/fetch.php?media=onur-comparch-fall2020-lecture5a-rowhammerin2020-trrespass-afterlecture.pptx" TargetMode="External"/><Relationship Id="rId11" Type="http://schemas.openxmlformats.org/officeDocument/2006/relationships/hyperlink" Target="https://www.vusec.net/projects/trrespass/" TargetMode="External"/><Relationship Id="rId5" Type="http://schemas.openxmlformats.org/officeDocument/2006/relationships/hyperlink" Target="http://people.inf.ethz.ch/omutlu/pub/rowhammer-TRRespass_ieee_security_privacy20-talk.pdf" TargetMode="External"/><Relationship Id="rId10" Type="http://schemas.openxmlformats.org/officeDocument/2006/relationships/hyperlink" Target="https://github.com/vusec/trrespass" TargetMode="External"/><Relationship Id="rId4" Type="http://schemas.openxmlformats.org/officeDocument/2006/relationships/hyperlink" Target="http://people.inf.ethz.ch/omutlu/pub/rowhammer-TRRespass_ieee_security_privacy20-talk.pptx" TargetMode="External"/><Relationship Id="rId9" Type="http://schemas.openxmlformats.org/officeDocument/2006/relationships/hyperlink" Target="https://www.youtube.com/watch?v=pwRw7QqK_qA" TargetMode="Externa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563.xml"/></Relationships>
</file>

<file path=ppt/slides/_rels/slide10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563.xml"/></Relationships>
</file>

<file path=ppt/slides/_rels/slide10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563.xml"/><Relationship Id="rId4" Type="http://schemas.openxmlformats.org/officeDocument/2006/relationships/image" Target="../media/image94.png"/></Relationships>
</file>

<file path=ppt/slides/_rels/slide104.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563.xml"/></Relationships>
</file>

<file path=ppt/slides/_rels/slide105.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563.xml"/></Relationships>
</file>

<file path=ppt/slides/_rels/slide10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563.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563.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563.xml"/></Relationships>
</file>

<file path=ppt/slides/_rels/slide109.xml.rels><?xml version="1.0" encoding="UTF-8" standalone="yes"?>
<Relationships xmlns="http://schemas.openxmlformats.org/package/2006/relationships"><Relationship Id="rId3" Type="http://schemas.openxmlformats.org/officeDocument/2006/relationships/hyperlink" Target="https://www.youtube.com/onurmutlulectures" TargetMode="External"/><Relationship Id="rId2" Type="http://schemas.openxmlformats.org/officeDocument/2006/relationships/hyperlink" Target="https://www.youtube.com/watch?v=pwRw7QqK_qA&amp;list=PL5Q2soXY2Zi9xidyIgBxUz7xRPS-wisBN&amp;index=9" TargetMode="External"/><Relationship Id="rId1" Type="http://schemas.openxmlformats.org/officeDocument/2006/relationships/slideLayout" Target="../slideLayouts/slideLayout563.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8" Type="http://schemas.openxmlformats.org/officeDocument/2006/relationships/hyperlink" Target="https://www.youtube.com/watch?v=u2C0prK-w7Q" TargetMode="External"/><Relationship Id="rId13" Type="http://schemas.openxmlformats.org/officeDocument/2006/relationships/image" Target="../media/image90.png"/><Relationship Id="rId3" Type="http://schemas.openxmlformats.org/officeDocument/2006/relationships/hyperlink" Target="https://www.ieee-security.org/TC/SP2020/" TargetMode="External"/><Relationship Id="rId7" Type="http://schemas.openxmlformats.org/officeDocument/2006/relationships/hyperlink" Target="https://safari.ethz.ch/architecture/fall2020/lib/exe/fetch.php?media=onur-comparch-fall2020-lecture5a-rowhammerin2020-trrespass-afterlecture.pdf" TargetMode="External"/><Relationship Id="rId12" Type="http://schemas.openxmlformats.org/officeDocument/2006/relationships/hyperlink" Target="https://pwnies.com/winners/" TargetMode="External"/><Relationship Id="rId2" Type="http://schemas.openxmlformats.org/officeDocument/2006/relationships/hyperlink" Target="http://people.inf.ethz.ch/omutlu/pub/rowhammer-TRRespass_ieee_security_privacy20.pdf" TargetMode="External"/><Relationship Id="rId1" Type="http://schemas.openxmlformats.org/officeDocument/2006/relationships/slideLayout" Target="../slideLayouts/slideLayout563.xml"/><Relationship Id="rId6" Type="http://schemas.openxmlformats.org/officeDocument/2006/relationships/hyperlink" Target="https://safari.ethz.ch/architecture/fall2020/lib/exe/fetch.php?media=onur-comparch-fall2020-lecture5a-rowhammerin2020-trrespass-afterlecture.pptx" TargetMode="External"/><Relationship Id="rId11" Type="http://schemas.openxmlformats.org/officeDocument/2006/relationships/hyperlink" Target="https://www.vusec.net/projects/trrespass/" TargetMode="External"/><Relationship Id="rId5" Type="http://schemas.openxmlformats.org/officeDocument/2006/relationships/hyperlink" Target="http://people.inf.ethz.ch/omutlu/pub/rowhammer-TRRespass_ieee_security_privacy20-talk.pdf" TargetMode="External"/><Relationship Id="rId10" Type="http://schemas.openxmlformats.org/officeDocument/2006/relationships/hyperlink" Target="https://github.com/vusec/trrespass" TargetMode="External"/><Relationship Id="rId4" Type="http://schemas.openxmlformats.org/officeDocument/2006/relationships/hyperlink" Target="http://people.inf.ethz.ch/omutlu/pub/rowhammer-TRRespass_ieee_security_privacy20-talk.pptx" TargetMode="External"/><Relationship Id="rId9" Type="http://schemas.openxmlformats.org/officeDocument/2006/relationships/hyperlink" Target="https://www.youtube.com/watch?v=pwRw7QqK_qA" TargetMode="Externa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66.xml"/></Relationships>
</file>

<file path=ppt/slides/_rels/slide112.xml.rels><?xml version="1.0" encoding="UTF-8" standalone="yes"?>
<Relationships xmlns="http://schemas.openxmlformats.org/package/2006/relationships"><Relationship Id="rId3" Type="http://schemas.openxmlformats.org/officeDocument/2006/relationships/hyperlink" Target="https://www.ieee-security.org/TC/SP2020/" TargetMode="External"/><Relationship Id="rId7" Type="http://schemas.openxmlformats.org/officeDocument/2006/relationships/image" Target="../media/image98.png"/><Relationship Id="rId2" Type="http://schemas.openxmlformats.org/officeDocument/2006/relationships/hyperlink" Target="https://people.inf.ethz.ch/omutlu/pub/rowhammer-vulnerability-testing-methodology-for-cloud_ieee_security_privacy20.pdf" TargetMode="External"/><Relationship Id="rId1" Type="http://schemas.openxmlformats.org/officeDocument/2006/relationships/slideLayout" Target="../slideLayouts/slideLayout563.xml"/><Relationship Id="rId6" Type="http://schemas.openxmlformats.org/officeDocument/2006/relationships/hyperlink" Target="https://www.youtube.com/watch?v=XP1SvxmJoHE" TargetMode="External"/><Relationship Id="rId5" Type="http://schemas.openxmlformats.org/officeDocument/2006/relationships/hyperlink" Target="https://people.inf.ethz.ch/omutlu/pub/rowhammer-vulnerability-testing-methodology-for-cloud_ieee_security_privacy20-talk.pdf" TargetMode="External"/><Relationship Id="rId4" Type="http://schemas.openxmlformats.org/officeDocument/2006/relationships/hyperlink" Target="https://people.inf.ethz.ch/omutlu/pub/rowhammer-vulnerability-testing-methodology-for-cloud_ieee_security_privacy20-talk.pptx" TargetMode="Externa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66.xml"/></Relationships>
</file>

<file path=ppt/slides/_rels/slide114.xml.rels><?xml version="1.0" encoding="UTF-8" standalone="yes"?>
<Relationships xmlns="http://schemas.openxmlformats.org/package/2006/relationships"><Relationship Id="rId8" Type="http://schemas.openxmlformats.org/officeDocument/2006/relationships/hyperlink" Target="https://people.inf.ethz.ch/omutlu/pub/U-TRR-uncovering-RowHammer-protection-mechanisms_micro21-lightning-talk.pptx" TargetMode="External"/><Relationship Id="rId13" Type="http://schemas.openxmlformats.org/officeDocument/2006/relationships/image" Target="../media/image99.png"/><Relationship Id="rId3" Type="http://schemas.openxmlformats.org/officeDocument/2006/relationships/hyperlink" Target="http://www.microarch.org/micro54/" TargetMode="External"/><Relationship Id="rId7" Type="http://schemas.openxmlformats.org/officeDocument/2006/relationships/hyperlink" Target="https://people.inf.ethz.ch/omutlu/pub/U-TRR-uncovering-RowHammer-protection-mechanisms_micro21-short-talk.pdf" TargetMode="External"/><Relationship Id="rId12" Type="http://schemas.openxmlformats.org/officeDocument/2006/relationships/hyperlink" Target="https://arxiv.org/abs/2110.10603" TargetMode="External"/><Relationship Id="rId2" Type="http://schemas.openxmlformats.org/officeDocument/2006/relationships/hyperlink" Target="https://people.inf.ethz.ch/omutlu/pub/U-TRR-uncovering-RowHammer-protection-mechanisms_micro21.pdf" TargetMode="External"/><Relationship Id="rId1" Type="http://schemas.openxmlformats.org/officeDocument/2006/relationships/slideLayout" Target="../slideLayouts/slideLayout622.xml"/><Relationship Id="rId6" Type="http://schemas.openxmlformats.org/officeDocument/2006/relationships/hyperlink" Target="https://people.inf.ethz.ch/omutlu/pub/U-TRR-uncovering-RowHammer-protection-mechanisms_micro21-short-talk.pptx" TargetMode="External"/><Relationship Id="rId11" Type="http://schemas.openxmlformats.org/officeDocument/2006/relationships/hyperlink" Target="https://www.youtube.com/watch?v=HHxeuWVqq8w&amp;list=PL5Q2soXY2Zi--0LrXSQ9sST3N0k0bXp51&amp;index=5" TargetMode="External"/><Relationship Id="rId5" Type="http://schemas.openxmlformats.org/officeDocument/2006/relationships/hyperlink" Target="https://people.inf.ethz.ch/omutlu/pub/U-TRR-uncovering-RowHammer-protection-mechanisms_micro21-talk.pdf" TargetMode="External"/><Relationship Id="rId10" Type="http://schemas.openxmlformats.org/officeDocument/2006/relationships/hyperlink" Target="https://www.youtube.com/watch?v=YkBR9yeLHRs&amp;list=PL5Q2soXY2Zi--0LrXSQ9sST3N0k0bXp51&amp;index=11" TargetMode="External"/><Relationship Id="rId4" Type="http://schemas.openxmlformats.org/officeDocument/2006/relationships/hyperlink" Target="https://people.inf.ethz.ch/omutlu/pub/U-TRR-uncovering-RowHammer-protection-mechanisms_micro21-talk.pptx" TargetMode="External"/><Relationship Id="rId9" Type="http://schemas.openxmlformats.org/officeDocument/2006/relationships/hyperlink" Target="https://people.inf.ethz.ch/omutlu/pub/U-TRR-uncovering-RowHammer-protection-mechanisms_micro21-lightning-talk.pdf" TargetMode="External"/></Relationships>
</file>

<file path=ppt/slides/_rels/slide115.xml.rels><?xml version="1.0" encoding="UTF-8" standalone="yes"?>
<Relationships xmlns="http://schemas.openxmlformats.org/package/2006/relationships"><Relationship Id="rId8" Type="http://schemas.openxmlformats.org/officeDocument/2006/relationships/image" Target="../media/image104.png"/><Relationship Id="rId13" Type="http://schemas.openxmlformats.org/officeDocument/2006/relationships/image" Target="../media/image109.svg"/><Relationship Id="rId3" Type="http://schemas.openxmlformats.org/officeDocument/2006/relationships/notesSlide" Target="../notesSlides/notesSlide36.xml"/><Relationship Id="rId7" Type="http://schemas.openxmlformats.org/officeDocument/2006/relationships/image" Target="../media/image103.svg"/><Relationship Id="rId12" Type="http://schemas.openxmlformats.org/officeDocument/2006/relationships/image" Target="../media/image108.png"/><Relationship Id="rId2" Type="http://schemas.openxmlformats.org/officeDocument/2006/relationships/slideLayout" Target="../slideLayouts/slideLayout636.xml"/><Relationship Id="rId1" Type="http://schemas.openxmlformats.org/officeDocument/2006/relationships/tags" Target="../tags/tag1.xml"/><Relationship Id="rId6" Type="http://schemas.openxmlformats.org/officeDocument/2006/relationships/image" Target="../media/image102.png"/><Relationship Id="rId11" Type="http://schemas.openxmlformats.org/officeDocument/2006/relationships/image" Target="../media/image107.svg"/><Relationship Id="rId5" Type="http://schemas.openxmlformats.org/officeDocument/2006/relationships/image" Target="../media/image101.svg"/><Relationship Id="rId10" Type="http://schemas.openxmlformats.org/officeDocument/2006/relationships/image" Target="../media/image106.png"/><Relationship Id="rId4" Type="http://schemas.openxmlformats.org/officeDocument/2006/relationships/image" Target="../media/image100.png"/><Relationship Id="rId9" Type="http://schemas.openxmlformats.org/officeDocument/2006/relationships/image" Target="../media/image105.svg"/></Relationships>
</file>

<file path=ppt/slides/_rels/slide116.xml.rels><?xml version="1.0" encoding="UTF-8" standalone="yes"?>
<Relationships xmlns="http://schemas.openxmlformats.org/package/2006/relationships"><Relationship Id="rId8" Type="http://schemas.openxmlformats.org/officeDocument/2006/relationships/image" Target="../media/image114.emf"/><Relationship Id="rId3" Type="http://schemas.openxmlformats.org/officeDocument/2006/relationships/notesSlide" Target="../notesSlides/notesSlide37.xml"/><Relationship Id="rId7" Type="http://schemas.openxmlformats.org/officeDocument/2006/relationships/image" Target="../media/image113.emf"/><Relationship Id="rId2" Type="http://schemas.openxmlformats.org/officeDocument/2006/relationships/slideLayout" Target="../slideLayouts/slideLayout647.xml"/><Relationship Id="rId1" Type="http://schemas.openxmlformats.org/officeDocument/2006/relationships/tags" Target="../tags/tag2.xml"/><Relationship Id="rId6" Type="http://schemas.openxmlformats.org/officeDocument/2006/relationships/image" Target="../media/image112.emf"/><Relationship Id="rId11" Type="http://schemas.openxmlformats.org/officeDocument/2006/relationships/image" Target="../media/image117.emf"/><Relationship Id="rId5" Type="http://schemas.openxmlformats.org/officeDocument/2006/relationships/image" Target="../media/image111.emf"/><Relationship Id="rId10" Type="http://schemas.openxmlformats.org/officeDocument/2006/relationships/image" Target="../media/image116.emf"/><Relationship Id="rId4" Type="http://schemas.openxmlformats.org/officeDocument/2006/relationships/image" Target="../media/image110.emf"/><Relationship Id="rId9" Type="http://schemas.openxmlformats.org/officeDocument/2006/relationships/image" Target="../media/image115.emf"/></Relationships>
</file>

<file path=ppt/slides/_rels/slide11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38.xml"/><Relationship Id="rId1" Type="http://schemas.openxmlformats.org/officeDocument/2006/relationships/slideLayout" Target="../slideLayouts/slideLayout647.xml"/></Relationships>
</file>

<file path=ppt/slides/_rels/slide118.xml.rels><?xml version="1.0" encoding="UTF-8" standalone="yes"?>
<Relationships xmlns="http://schemas.openxmlformats.org/package/2006/relationships"><Relationship Id="rId8" Type="http://schemas.openxmlformats.org/officeDocument/2006/relationships/image" Target="../media/image104.png"/><Relationship Id="rId13" Type="http://schemas.openxmlformats.org/officeDocument/2006/relationships/image" Target="../media/image109.svg"/><Relationship Id="rId3" Type="http://schemas.openxmlformats.org/officeDocument/2006/relationships/notesSlide" Target="../notesSlides/notesSlide39.xml"/><Relationship Id="rId7" Type="http://schemas.openxmlformats.org/officeDocument/2006/relationships/image" Target="../media/image103.svg"/><Relationship Id="rId12" Type="http://schemas.openxmlformats.org/officeDocument/2006/relationships/image" Target="../media/image108.png"/><Relationship Id="rId2" Type="http://schemas.openxmlformats.org/officeDocument/2006/relationships/slideLayout" Target="../slideLayouts/slideLayout647.xml"/><Relationship Id="rId1" Type="http://schemas.openxmlformats.org/officeDocument/2006/relationships/tags" Target="../tags/tag3.xml"/><Relationship Id="rId6" Type="http://schemas.openxmlformats.org/officeDocument/2006/relationships/image" Target="../media/image102.png"/><Relationship Id="rId11" Type="http://schemas.openxmlformats.org/officeDocument/2006/relationships/image" Target="../media/image107.svg"/><Relationship Id="rId5" Type="http://schemas.openxmlformats.org/officeDocument/2006/relationships/image" Target="../media/image101.svg"/><Relationship Id="rId10" Type="http://schemas.openxmlformats.org/officeDocument/2006/relationships/image" Target="../media/image106.png"/><Relationship Id="rId4" Type="http://schemas.openxmlformats.org/officeDocument/2006/relationships/image" Target="../media/image100.png"/><Relationship Id="rId9" Type="http://schemas.openxmlformats.org/officeDocument/2006/relationships/image" Target="../media/image105.svg"/></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647.xml"/><Relationship Id="rId1" Type="http://schemas.openxmlformats.org/officeDocument/2006/relationships/tags" Target="../tags/tag4.xml"/><Relationship Id="rId4" Type="http://schemas.openxmlformats.org/officeDocument/2006/relationships/image" Target="../media/image119.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people.inf.ethz.ch/omutlu/pub/softMC_hpca17.pdf" TargetMode="Externa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20.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636.xml"/><Relationship Id="rId1" Type="http://schemas.openxmlformats.org/officeDocument/2006/relationships/tags" Target="../tags/tag5.xml"/><Relationship Id="rId4" Type="http://schemas.openxmlformats.org/officeDocument/2006/relationships/image" Target="../media/image120.png"/></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636.xml"/><Relationship Id="rId1" Type="http://schemas.openxmlformats.org/officeDocument/2006/relationships/tags" Target="../tags/tag6.xml"/><Relationship Id="rId4" Type="http://schemas.openxmlformats.org/officeDocument/2006/relationships/image" Target="../media/image121.png"/></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636.xml"/><Relationship Id="rId1" Type="http://schemas.openxmlformats.org/officeDocument/2006/relationships/tags" Target="../tags/tag7.xml"/><Relationship Id="rId4" Type="http://schemas.openxmlformats.org/officeDocument/2006/relationships/image" Target="../media/image122.png"/></Relationships>
</file>

<file path=ppt/slides/_rels/slide123.xml.rels><?xml version="1.0" encoding="UTF-8" standalone="yes"?>
<Relationships xmlns="http://schemas.openxmlformats.org/package/2006/relationships"><Relationship Id="rId8" Type="http://schemas.openxmlformats.org/officeDocument/2006/relationships/hyperlink" Target="https://people.inf.ethz.ch/omutlu/pub/U-TRR-uncovering-RowHammer-protection-mechanisms_micro21-lightning-talk.pptx" TargetMode="External"/><Relationship Id="rId13" Type="http://schemas.openxmlformats.org/officeDocument/2006/relationships/image" Target="../media/image99.png"/><Relationship Id="rId3" Type="http://schemas.openxmlformats.org/officeDocument/2006/relationships/hyperlink" Target="http://www.microarch.org/micro54/" TargetMode="External"/><Relationship Id="rId7" Type="http://schemas.openxmlformats.org/officeDocument/2006/relationships/hyperlink" Target="https://people.inf.ethz.ch/omutlu/pub/U-TRR-uncovering-RowHammer-protection-mechanisms_micro21-short-talk.pdf" TargetMode="External"/><Relationship Id="rId12" Type="http://schemas.openxmlformats.org/officeDocument/2006/relationships/hyperlink" Target="https://arxiv.org/abs/2110.10603" TargetMode="External"/><Relationship Id="rId2" Type="http://schemas.openxmlformats.org/officeDocument/2006/relationships/hyperlink" Target="https://people.inf.ethz.ch/omutlu/pub/U-TRR-uncovering-RowHammer-protection-mechanisms_micro21.pdf" TargetMode="External"/><Relationship Id="rId1" Type="http://schemas.openxmlformats.org/officeDocument/2006/relationships/slideLayout" Target="../slideLayouts/slideLayout622.xml"/><Relationship Id="rId6" Type="http://schemas.openxmlformats.org/officeDocument/2006/relationships/hyperlink" Target="https://people.inf.ethz.ch/omutlu/pub/U-TRR-uncovering-RowHammer-protection-mechanisms_micro21-short-talk.pptx" TargetMode="External"/><Relationship Id="rId11" Type="http://schemas.openxmlformats.org/officeDocument/2006/relationships/hyperlink" Target="https://www.youtube.com/watch?v=HHxeuWVqq8w&amp;list=PL5Q2soXY2Zi--0LrXSQ9sST3N0k0bXp51&amp;index=5" TargetMode="External"/><Relationship Id="rId5" Type="http://schemas.openxmlformats.org/officeDocument/2006/relationships/hyperlink" Target="https://people.inf.ethz.ch/omutlu/pub/U-TRR-uncovering-RowHammer-protection-mechanisms_micro21-talk.pdf" TargetMode="External"/><Relationship Id="rId10" Type="http://schemas.openxmlformats.org/officeDocument/2006/relationships/hyperlink" Target="https://www.youtube.com/watch?v=YkBR9yeLHRs&amp;list=PL5Q2soXY2Zi--0LrXSQ9sST3N0k0bXp51&amp;index=11" TargetMode="External"/><Relationship Id="rId4" Type="http://schemas.openxmlformats.org/officeDocument/2006/relationships/hyperlink" Target="https://people.inf.ethz.ch/omutlu/pub/U-TRR-uncovering-RowHammer-protection-mechanisms_micro21-talk.pptx" TargetMode="External"/><Relationship Id="rId9" Type="http://schemas.openxmlformats.org/officeDocument/2006/relationships/hyperlink" Target="https://people.inf.ethz.ch/omutlu/pub/U-TRR-uncovering-RowHammer-protection-mechanisms_micro21-lightning-talk.pdf" TargetMode="Externa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66.xml"/></Relationships>
</file>

<file path=ppt/slides/_rels/slide125.xml.rels><?xml version="1.0" encoding="UTF-8" standalone="yes"?>
<Relationships xmlns="http://schemas.openxmlformats.org/package/2006/relationships"><Relationship Id="rId8" Type="http://schemas.openxmlformats.org/officeDocument/2006/relationships/hyperlink" Target="https://people.inf.ethz.ch/omutlu/pub/ADeeperLookIntoRowhammer_micro21-lightning-talk.pptx" TargetMode="External"/><Relationship Id="rId13" Type="http://schemas.openxmlformats.org/officeDocument/2006/relationships/image" Target="../media/image77.png"/><Relationship Id="rId3" Type="http://schemas.openxmlformats.org/officeDocument/2006/relationships/hyperlink" Target="http://www.microarch.org/micro54/" TargetMode="External"/><Relationship Id="rId7" Type="http://schemas.openxmlformats.org/officeDocument/2006/relationships/hyperlink" Target="https://people.inf.ethz.ch/omutlu/pub/ADeeperLookIntoRowhammer_micro21-short-talk.pdf" TargetMode="External"/><Relationship Id="rId12" Type="http://schemas.openxmlformats.org/officeDocument/2006/relationships/hyperlink" Target="https://arxiv.org/abs/2110.10291" TargetMode="External"/><Relationship Id="rId2" Type="http://schemas.openxmlformats.org/officeDocument/2006/relationships/hyperlink" Target="https://people.inf.ethz.ch/omutlu/pub/ADeeperLookIntoRowhammer_micro21.pdf" TargetMode="External"/><Relationship Id="rId1" Type="http://schemas.openxmlformats.org/officeDocument/2006/relationships/slideLayout" Target="../slideLayouts/slideLayout622.xml"/><Relationship Id="rId6" Type="http://schemas.openxmlformats.org/officeDocument/2006/relationships/hyperlink" Target="https://people.inf.ethz.ch/omutlu/pub/ADeeperLookIntoRowhammer_micro21-short-talk.pptx" TargetMode="External"/><Relationship Id="rId11" Type="http://schemas.openxmlformats.org/officeDocument/2006/relationships/hyperlink" Target="https://www.youtube.com/watch?v=slFNdmPVD-Q&amp;list=PL5Q2soXY2Zi--0LrXSQ9sST3N0k0bXp51&amp;index=6" TargetMode="External"/><Relationship Id="rId5" Type="http://schemas.openxmlformats.org/officeDocument/2006/relationships/hyperlink" Target="https://people.inf.ethz.ch/omutlu/pub/ADeeperLookIntoRowhammer_micro21-talk.pdf" TargetMode="External"/><Relationship Id="rId10" Type="http://schemas.openxmlformats.org/officeDocument/2006/relationships/hyperlink" Target="https://www.youtube.com/watch?v=fkM32oA0u6U&amp;list=PL5Q2soXY2Zi--0LrXSQ9sST3N0k0bXp51&amp;index=12" TargetMode="External"/><Relationship Id="rId4" Type="http://schemas.openxmlformats.org/officeDocument/2006/relationships/hyperlink" Target="https://people.inf.ethz.ch/omutlu/pub/ADeeperLookIntoRowhammer_micro21-talk.pptx" TargetMode="External"/><Relationship Id="rId9" Type="http://schemas.openxmlformats.org/officeDocument/2006/relationships/hyperlink" Target="https://people.inf.ethz.ch/omutlu/pub/ADeeperLookIntoRowhammer_micro21-lightning-talk.pdf" TargetMode="External"/></Relationships>
</file>

<file path=ppt/slides/_rels/slide12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45.xml"/><Relationship Id="rId1" Type="http://schemas.openxmlformats.org/officeDocument/2006/relationships/slideLayout" Target="../slideLayouts/slideLayout658.xml"/><Relationship Id="rId5" Type="http://schemas.openxmlformats.org/officeDocument/2006/relationships/image" Target="../media/image125.png"/><Relationship Id="rId4" Type="http://schemas.openxmlformats.org/officeDocument/2006/relationships/image" Target="../media/image124.png"/></Relationships>
</file>

<file path=ppt/slides/_rels/slide12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46.xml"/><Relationship Id="rId1" Type="http://schemas.openxmlformats.org/officeDocument/2006/relationships/slideLayout" Target="../slideLayouts/slideLayout658.xml"/></Relationships>
</file>

<file path=ppt/slides/_rels/slide128.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47.xml"/><Relationship Id="rId1" Type="http://schemas.openxmlformats.org/officeDocument/2006/relationships/slideLayout" Target="../slideLayouts/slideLayout658.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58.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github.com/CMU-SAFARI/SoftMC" TargetMode="Externa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58.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58.xml"/></Relationships>
</file>

<file path=ppt/slides/_rels/slide132.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51.xml"/><Relationship Id="rId1" Type="http://schemas.openxmlformats.org/officeDocument/2006/relationships/slideLayout" Target="../slideLayouts/slideLayout658.xml"/></Relationships>
</file>

<file path=ppt/slides/_rels/slide13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52.xml"/><Relationship Id="rId1" Type="http://schemas.openxmlformats.org/officeDocument/2006/relationships/slideLayout" Target="../slideLayouts/slideLayout658.xml"/><Relationship Id="rId4" Type="http://schemas.openxmlformats.org/officeDocument/2006/relationships/comments" Target="../comments/comment1.xml"/></Relationships>
</file>

<file path=ppt/slides/_rels/slide134.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53.xml"/><Relationship Id="rId1" Type="http://schemas.openxmlformats.org/officeDocument/2006/relationships/slideLayout" Target="../slideLayouts/slideLayout658.xml"/></Relationships>
</file>

<file path=ppt/slides/_rels/slide135.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54.xml"/><Relationship Id="rId1" Type="http://schemas.openxmlformats.org/officeDocument/2006/relationships/slideLayout" Target="../slideLayouts/slideLayout658.xml"/></Relationships>
</file>

<file path=ppt/slides/_rels/slide136.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notesSlide" Target="../notesSlides/notesSlide55.xml"/><Relationship Id="rId1" Type="http://schemas.openxmlformats.org/officeDocument/2006/relationships/slideLayout" Target="../slideLayouts/slideLayout658.xml"/></Relationships>
</file>

<file path=ppt/slides/_rels/slide137.xml.rels><?xml version="1.0" encoding="UTF-8" standalone="yes"?>
<Relationships xmlns="http://schemas.openxmlformats.org/package/2006/relationships"><Relationship Id="rId8" Type="http://schemas.openxmlformats.org/officeDocument/2006/relationships/hyperlink" Target="https://people.inf.ethz.ch/omutlu/pub/ADeeperLookIntoRowhammer_micro21-lightning-talk.pptx" TargetMode="External"/><Relationship Id="rId13" Type="http://schemas.openxmlformats.org/officeDocument/2006/relationships/image" Target="../media/image77.png"/><Relationship Id="rId3" Type="http://schemas.openxmlformats.org/officeDocument/2006/relationships/hyperlink" Target="http://www.microarch.org/micro54/" TargetMode="External"/><Relationship Id="rId7" Type="http://schemas.openxmlformats.org/officeDocument/2006/relationships/hyperlink" Target="https://people.inf.ethz.ch/omutlu/pub/ADeeperLookIntoRowhammer_micro21-short-talk.pdf" TargetMode="External"/><Relationship Id="rId12" Type="http://schemas.openxmlformats.org/officeDocument/2006/relationships/hyperlink" Target="https://arxiv.org/abs/2110.10291" TargetMode="External"/><Relationship Id="rId2" Type="http://schemas.openxmlformats.org/officeDocument/2006/relationships/hyperlink" Target="https://people.inf.ethz.ch/omutlu/pub/ADeeperLookIntoRowhammer_micro21.pdf" TargetMode="External"/><Relationship Id="rId1" Type="http://schemas.openxmlformats.org/officeDocument/2006/relationships/slideLayout" Target="../slideLayouts/slideLayout622.xml"/><Relationship Id="rId6" Type="http://schemas.openxmlformats.org/officeDocument/2006/relationships/hyperlink" Target="https://people.inf.ethz.ch/omutlu/pub/ADeeperLookIntoRowhammer_micro21-short-talk.pptx" TargetMode="External"/><Relationship Id="rId11" Type="http://schemas.openxmlformats.org/officeDocument/2006/relationships/hyperlink" Target="https://www.youtube.com/watch?v=slFNdmPVD-Q&amp;list=PL5Q2soXY2Zi--0LrXSQ9sST3N0k0bXp51&amp;index=6" TargetMode="External"/><Relationship Id="rId5" Type="http://schemas.openxmlformats.org/officeDocument/2006/relationships/hyperlink" Target="https://people.inf.ethz.ch/omutlu/pub/ADeeperLookIntoRowhammer_micro21-talk.pdf" TargetMode="External"/><Relationship Id="rId10" Type="http://schemas.openxmlformats.org/officeDocument/2006/relationships/hyperlink" Target="https://www.youtube.com/watch?v=fkM32oA0u6U&amp;list=PL5Q2soXY2Zi--0LrXSQ9sST3N0k0bXp51&amp;index=12" TargetMode="External"/><Relationship Id="rId4" Type="http://schemas.openxmlformats.org/officeDocument/2006/relationships/hyperlink" Target="https://people.inf.ethz.ch/omutlu/pub/ADeeperLookIntoRowhammer_micro21-talk.pptx" TargetMode="External"/><Relationship Id="rId9" Type="http://schemas.openxmlformats.org/officeDocument/2006/relationships/hyperlink" Target="https://people.inf.ethz.ch/omutlu/pub/ADeeperLookIntoRowhammer_micro21-lightning-talk.pdf" TargetMode="Externa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github.com/CMU-SAFARI/SoftMC" TargetMode="Externa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621.xml"/></Relationships>
</file>

<file path=ppt/slides/_rels/slide142.xml.rels><?xml version="1.0" encoding="UTF-8" standalone="yes"?>
<Relationships xmlns="http://schemas.openxmlformats.org/package/2006/relationships"><Relationship Id="rId8" Type="http://schemas.openxmlformats.org/officeDocument/2006/relationships/hyperlink" Target="https://www.youtube.com/watch?v=cWbW4qoDFds" TargetMode="External"/><Relationship Id="rId3" Type="http://schemas.openxmlformats.org/officeDocument/2006/relationships/hyperlink" Target="https://www.hpca-conf.org/2021/" TargetMode="External"/><Relationship Id="rId7" Type="http://schemas.openxmlformats.org/officeDocument/2006/relationships/hyperlink" Target="https://people.inf.ethz.ch/omutlu/pub/BlockHammer-preventing-rowhammer-at-low-cost-by-blacklisting-rapidly-accessed-dram-rows_hpca21-short-talk.pdf" TargetMode="External"/><Relationship Id="rId2" Type="http://schemas.openxmlformats.org/officeDocument/2006/relationships/hyperlink" Target="https://people.inf.ethz.ch/omutlu/pub/BlockHammer_preventing-DRAM-rowhammer-at-low-cost_hpca21.pdf" TargetMode="External"/><Relationship Id="rId1" Type="http://schemas.openxmlformats.org/officeDocument/2006/relationships/slideLayout" Target="../slideLayouts/slideLayout563.xml"/><Relationship Id="rId6" Type="http://schemas.openxmlformats.org/officeDocument/2006/relationships/hyperlink" Target="https://people.inf.ethz.ch/omutlu/pub/BlockHammer-preventing-rowhammer-at-low-cost-by-blacklisting-rapidly-accessed-dram-rows_hpca21-short-talk.pptx" TargetMode="External"/><Relationship Id="rId5" Type="http://schemas.openxmlformats.org/officeDocument/2006/relationships/hyperlink" Target="https://people.inf.ethz.ch/omutlu/pub/BlockHammer-preventing-rowhammer-at-low-cost-by-blacklisting-rapidly-accessed-dram-rows_hpca21-talk.pdf" TargetMode="External"/><Relationship Id="rId10" Type="http://schemas.openxmlformats.org/officeDocument/2006/relationships/image" Target="../media/image132.tiff"/><Relationship Id="rId4" Type="http://schemas.openxmlformats.org/officeDocument/2006/relationships/hyperlink" Target="https://people.inf.ethz.ch/omutlu/pub/BlockHammer-preventing-rowhammer-at-low-cost-by-blacklisting-rapidly-accessed-dram-rows_hpca21-talk.pptx" TargetMode="External"/><Relationship Id="rId9" Type="http://schemas.openxmlformats.org/officeDocument/2006/relationships/hyperlink" Target="https://www.youtube.com/watch?v=40SXSKXW5kY" TargetMode="External"/></Relationships>
</file>

<file path=ppt/slides/_rels/slide143.xml.rels><?xml version="1.0" encoding="UTF-8" standalone="yes"?>
<Relationships xmlns="http://schemas.openxmlformats.org/package/2006/relationships"><Relationship Id="rId3" Type="http://schemas.openxmlformats.org/officeDocument/2006/relationships/image" Target="../media/image133.jpeg"/><Relationship Id="rId7" Type="http://schemas.openxmlformats.org/officeDocument/2006/relationships/image" Target="../media/image137.gif"/><Relationship Id="rId2" Type="http://schemas.openxmlformats.org/officeDocument/2006/relationships/notesSlide" Target="../notesSlides/notesSlide58.xml"/><Relationship Id="rId1" Type="http://schemas.openxmlformats.org/officeDocument/2006/relationships/slideLayout" Target="../slideLayouts/slideLayout660.xml"/><Relationship Id="rId6" Type="http://schemas.openxmlformats.org/officeDocument/2006/relationships/image" Target="../media/image136.gif"/><Relationship Id="rId5" Type="http://schemas.openxmlformats.org/officeDocument/2006/relationships/image" Target="../media/image135.png"/><Relationship Id="rId4" Type="http://schemas.openxmlformats.org/officeDocument/2006/relationships/image" Target="../media/image134.png"/></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660.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660.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660.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660.xml"/></Relationships>
</file>

<file path=ppt/slides/_rels/slide14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63.xml"/><Relationship Id="rId1" Type="http://schemas.openxmlformats.org/officeDocument/2006/relationships/slideLayout" Target="../slideLayouts/slideLayout660.xml"/><Relationship Id="rId4" Type="http://schemas.openxmlformats.org/officeDocument/2006/relationships/image" Target="../media/image139.png"/></Relationships>
</file>

<file path=ppt/slides/_rels/slide149.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64.xml"/><Relationship Id="rId1" Type="http://schemas.openxmlformats.org/officeDocument/2006/relationships/slideLayout" Target="../slideLayouts/slideLayout660.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48.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466.xml"/></Relationships>
</file>

<file path=ppt/slides/_rels/slide152.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563.xml"/></Relationships>
</file>

<file path=ppt/slides/_rels/slide153.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563.xml"/></Relationships>
</file>

<file path=ppt/slides/_rels/slide154.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563.xml"/></Relationships>
</file>

<file path=ppt/slides/_rels/slide155.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563.xml"/></Relationships>
</file>

<file path=ppt/slides/_rels/slide156.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563.xml"/></Relationships>
</file>

<file path=ppt/slides/_rels/slide157.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563.xml"/></Relationships>
</file>

<file path=ppt/slides/_rels/slide158.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563.xml"/></Relationships>
</file>

<file path=ppt/slides/_rels/slide159.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563.xml"/><Relationship Id="rId4" Type="http://schemas.openxmlformats.org/officeDocument/2006/relationships/image" Target="../media/image153.png"/></Relationships>
</file>

<file path=ppt/slides/_rels/slide16.xml.rels><?xml version="1.0" encoding="UTF-8" standalone="yes"?>
<Relationships xmlns="http://schemas.openxmlformats.org/package/2006/relationships"><Relationship Id="rId3" Type="http://schemas.openxmlformats.org/officeDocument/2006/relationships/hyperlink" Target="http://isca2012.ittc.ku.edu/" TargetMode="External"/><Relationship Id="rId2" Type="http://schemas.openxmlformats.org/officeDocument/2006/relationships/hyperlink" Target="http://users.ece.cmu.edu/~omutlu/pub/raidr-dram-refresh_isca12.pdf" TargetMode="External"/><Relationship Id="rId1" Type="http://schemas.openxmlformats.org/officeDocument/2006/relationships/slideLayout" Target="../slideLayouts/slideLayout685.xml"/><Relationship Id="rId5" Type="http://schemas.openxmlformats.org/officeDocument/2006/relationships/image" Target="../media/image26.png"/><Relationship Id="rId4" Type="http://schemas.openxmlformats.org/officeDocument/2006/relationships/hyperlink" Target="http://users.ece.cmu.edu/~omutlu/pub/liu_isca12_talk.pdf" TargetMode="External"/></Relationships>
</file>

<file path=ppt/slides/_rels/slide160.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563.xml"/><Relationship Id="rId5" Type="http://schemas.openxmlformats.org/officeDocument/2006/relationships/image" Target="../media/image157.png"/><Relationship Id="rId4" Type="http://schemas.openxmlformats.org/officeDocument/2006/relationships/image" Target="../media/image156.png"/></Relationships>
</file>

<file path=ppt/slides/_rels/slide161.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image" Target="../media/image158.png"/><Relationship Id="rId1" Type="http://schemas.openxmlformats.org/officeDocument/2006/relationships/slideLayout" Target="../slideLayouts/slideLayout563.xml"/><Relationship Id="rId4" Type="http://schemas.openxmlformats.org/officeDocument/2006/relationships/image" Target="../media/image160.png"/></Relationships>
</file>

<file path=ppt/slides/_rels/slide162.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hyperlink" Target="https://arxiv.org/pdf/2204.10378.pdf" TargetMode="External"/><Relationship Id="rId1" Type="http://schemas.openxmlformats.org/officeDocument/2006/relationships/slideLayout" Target="../slideLayouts/slideLayout563.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66.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466.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48.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611.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467.xml"/></Relationships>
</file>

<file path=ppt/slides/_rels/slide17.xml.rels><?xml version="1.0" encoding="UTF-8" standalone="yes"?>
<Relationships xmlns="http://schemas.openxmlformats.org/package/2006/relationships"><Relationship Id="rId3" Type="http://schemas.openxmlformats.org/officeDocument/2006/relationships/hyperlink" Target="http://isca2013.eew.technion.ac.il/" TargetMode="External"/><Relationship Id="rId2" Type="http://schemas.openxmlformats.org/officeDocument/2006/relationships/hyperlink" Target="http://users.ece.cmu.edu/~omutlu/pub/dram-retention-time-characterization_isca13.pdf" TargetMode="External"/><Relationship Id="rId1" Type="http://schemas.openxmlformats.org/officeDocument/2006/relationships/slideLayout" Target="../slideLayouts/slideLayout248.xml"/><Relationship Id="rId6" Type="http://schemas.openxmlformats.org/officeDocument/2006/relationships/image" Target="../media/image27.png"/><Relationship Id="rId5" Type="http://schemas.openxmlformats.org/officeDocument/2006/relationships/hyperlink" Target="http://users.ece.cmu.edu/~omutlu/pub/mutlu_isca13_talk.pdf" TargetMode="External"/><Relationship Id="rId4" Type="http://schemas.openxmlformats.org/officeDocument/2006/relationships/hyperlink" Target="http://users.ece.cmu.edu/~omutlu/pub/mutlu_isca13_talk.ppt" TargetMode="External"/></Relationships>
</file>

<file path=ppt/slides/_rels/slide17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467.xml"/></Relationships>
</file>

<file path=ppt/slides/_rels/slide17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hyperlink" Target="https://arxiv.org/pdf/1706.08642" TargetMode="External"/><Relationship Id="rId1" Type="http://schemas.openxmlformats.org/officeDocument/2006/relationships/slideLayout" Target="../slideLayouts/slideLayout588.xml"/></Relationships>
</file>

<file path=ppt/slides/_rels/slide17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25.xml"/></Relationships>
</file>

<file path=ppt/slides/_rels/slide174.xml.rels><?xml version="1.0" encoding="UTF-8" standalone="yes"?>
<Relationships xmlns="http://schemas.openxmlformats.org/package/2006/relationships"><Relationship Id="rId2" Type="http://schemas.openxmlformats.org/officeDocument/2006/relationships/image" Target="../media/image162.jpg"/><Relationship Id="rId1" Type="http://schemas.openxmlformats.org/officeDocument/2006/relationships/slideLayout" Target="../slideLayouts/slideLayout125.xml"/></Relationships>
</file>

<file path=ppt/slides/_rels/slide175.xml.rels><?xml version="1.0" encoding="UTF-8" standalone="yes"?>
<Relationships xmlns="http://schemas.openxmlformats.org/package/2006/relationships"><Relationship Id="rId2" Type="http://schemas.openxmlformats.org/officeDocument/2006/relationships/image" Target="../media/image163.jpg"/><Relationship Id="rId1" Type="http://schemas.openxmlformats.org/officeDocument/2006/relationships/slideLayout" Target="../slideLayouts/slideLayout125.xml"/></Relationships>
</file>

<file path=ppt/slides/_rels/slide176.xml.rels><?xml version="1.0" encoding="UTF-8" standalone="yes"?>
<Relationships xmlns="http://schemas.openxmlformats.org/package/2006/relationships"><Relationship Id="rId2" Type="http://schemas.openxmlformats.org/officeDocument/2006/relationships/image" Target="../media/image164.jpg"/><Relationship Id="rId1" Type="http://schemas.openxmlformats.org/officeDocument/2006/relationships/slideLayout" Target="../slideLayouts/slideLayout125.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48.xml"/></Relationships>
</file>

<file path=ppt/slides/_rels/slide178.xml.rels><?xml version="1.0" encoding="UTF-8" standalone="yes"?>
<Relationships xmlns="http://schemas.openxmlformats.org/package/2006/relationships"><Relationship Id="rId8" Type="http://schemas.openxmlformats.org/officeDocument/2006/relationships/hyperlink" Target="https://people.inf.ethz.ch/omutlu/pub/memory-scaling_memcon13.pdf" TargetMode="External"/><Relationship Id="rId3" Type="http://schemas.openxmlformats.org/officeDocument/2006/relationships/hyperlink" Target="http://www.ewh.ieee.org/soc/eds/imw/" TargetMode="External"/><Relationship Id="rId7" Type="http://schemas.openxmlformats.org/officeDocument/2006/relationships/image" Target="../media/image15.png"/><Relationship Id="rId2" Type="http://schemas.openxmlformats.org/officeDocument/2006/relationships/hyperlink" Target="https://people.inf.ethz.ch/omutlu/pub/memory-scaling_imw13.pdf" TargetMode="External"/><Relationship Id="rId1" Type="http://schemas.openxmlformats.org/officeDocument/2006/relationships/slideLayout" Target="../slideLayouts/slideLayout551.xml"/><Relationship Id="rId6" Type="http://schemas.openxmlformats.org/officeDocument/2006/relationships/hyperlink" Target="http://www.eetimes.com/document.asp?doc_id=1280950" TargetMode="External"/><Relationship Id="rId5" Type="http://schemas.openxmlformats.org/officeDocument/2006/relationships/hyperlink" Target="https://people.inf.ethz.ch/omutlu/pub/mutlu_memory-scaling_imw13_invited-talk.pdf" TargetMode="External"/><Relationship Id="rId4" Type="http://schemas.openxmlformats.org/officeDocument/2006/relationships/hyperlink" Target="https://people.inf.ethz.ch/omutlu/pub/mutlu_memory-scaling_imw13_invited-talk.pptx" TargetMode="External"/></Relationships>
</file>

<file path=ppt/slides/_rels/slide179.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248.xml"/></Relationships>
</file>

<file path=ppt/slides/_rels/slide18.xml.rels><?xml version="1.0" encoding="UTF-8" standalone="yes"?>
<Relationships xmlns="http://schemas.openxmlformats.org/package/2006/relationships"><Relationship Id="rId8" Type="http://schemas.openxmlformats.org/officeDocument/2006/relationships/hyperlink" Target="http://www.ece.cmu.edu/~safari/tools/dram-sigmetrics2014-fulldata.html" TargetMode="External"/><Relationship Id="rId3" Type="http://schemas.openxmlformats.org/officeDocument/2006/relationships/hyperlink" Target="http://www.sigmetrics.org/sigmetrics2014/" TargetMode="External"/><Relationship Id="rId7" Type="http://schemas.openxmlformats.org/officeDocument/2006/relationships/hyperlink" Target="http://users.ece.cmu.edu/~omutlu/pub/error-mitigation-for-intermittent-dram-failures_khan_sigmetrics14-poster.pdf" TargetMode="External"/><Relationship Id="rId2" Type="http://schemas.openxmlformats.org/officeDocument/2006/relationships/hyperlink" Target="http://users.ece.cmu.edu/~omutlu/pub/error-mitigation-for-intermittent-dram-failures_sigmetrics14.pdf" TargetMode="External"/><Relationship Id="rId1" Type="http://schemas.openxmlformats.org/officeDocument/2006/relationships/slideLayout" Target="../slideLayouts/slideLayout248.xml"/><Relationship Id="rId6" Type="http://schemas.openxmlformats.org/officeDocument/2006/relationships/hyperlink" Target="http://users.ece.cmu.edu/~omutlu/pub/error-mitigation-for-intermittent-dram-failures_khan_sigmetrics14-poster.pptx" TargetMode="External"/><Relationship Id="rId5" Type="http://schemas.openxmlformats.org/officeDocument/2006/relationships/hyperlink" Target="http://users.ece.cmu.edu/~omutlu/pub/error-mitigation-for-intermittent-dram-failures_khan_sigmetrics14-talk.pdf" TargetMode="External"/><Relationship Id="rId4" Type="http://schemas.openxmlformats.org/officeDocument/2006/relationships/hyperlink" Target="http://users.ece.cmu.edu/~omutlu/pub/error-mitigation-for-intermittent-dram-failures_khan_sigmetrics14-talk.pptx" TargetMode="External"/><Relationship Id="rId9" Type="http://schemas.openxmlformats.org/officeDocument/2006/relationships/image" Target="../media/image28.png"/></Relationships>
</file>

<file path=ppt/slides/_rels/slide180.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248.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466.xml"/></Relationships>
</file>

<file path=ppt/slides/_rels/slide182.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467.xml"/><Relationship Id="rId5" Type="http://schemas.openxmlformats.org/officeDocument/2006/relationships/hyperlink" Target="https://www.cs.princeton.edu/~appel/papers/memerr.pdf" TargetMode="External"/><Relationship Id="rId4" Type="http://schemas.openxmlformats.org/officeDocument/2006/relationships/image" Target="../media/image169.png"/></Relationships>
</file>

<file path=ppt/slides/_rels/slide183.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7.png"/><Relationship Id="rId1" Type="http://schemas.openxmlformats.org/officeDocument/2006/relationships/slideLayout" Target="../slideLayouts/slideLayout467.xml"/><Relationship Id="rId4" Type="http://schemas.openxmlformats.org/officeDocument/2006/relationships/hyperlink" Target="https://www.cs.princeton.edu/~appel/papers/memerr.pdf" TargetMode="External"/></Relationships>
</file>

<file path=ppt/slides/_rels/slide18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48.xml"/></Relationships>
</file>

<file path=ppt/slides/_rels/slide189.xml.rels><?xml version="1.0" encoding="UTF-8" standalone="yes"?>
<Relationships xmlns="http://schemas.openxmlformats.org/package/2006/relationships"><Relationship Id="rId8" Type="http://schemas.openxmlformats.org/officeDocument/2006/relationships/hyperlink" Target="https://www.youtube.com/watch?v=sgd7PHQQ1AI&amp;list=PL5Q2soXY2Zi8D_5MGV6EnXEJHnV2YFBJl&amp;index=39" TargetMode="External"/><Relationship Id="rId3" Type="http://schemas.openxmlformats.org/officeDocument/2006/relationships/hyperlink" Target="https://ieeexplore.ieee.org/xpl/RecentIssue.jsp?punumber=43" TargetMode="External"/><Relationship Id="rId7" Type="http://schemas.openxmlformats.org/officeDocument/2006/relationships/hyperlink" Target="https://people.inf.ethz.ch/omutlu/pub/onur-RowHammer-VLSI-SOC-October-9-2020.pdf" TargetMode="External"/><Relationship Id="rId2" Type="http://schemas.openxmlformats.org/officeDocument/2006/relationships/hyperlink" Target="https://people.inf.ethz.ch/omutlu/pub/RowHammer-Retrospective_ieee_tcad19.pdf" TargetMode="External"/><Relationship Id="rId1" Type="http://schemas.openxmlformats.org/officeDocument/2006/relationships/slideLayout" Target="../slideLayouts/slideLayout248.xml"/><Relationship Id="rId6" Type="http://schemas.openxmlformats.org/officeDocument/2006/relationships/hyperlink" Target="https://people.inf.ethz.ch/omutlu/pub/onur-RowHammer-VLSI-SOC-October-9-2020.pptx" TargetMode="External"/><Relationship Id="rId5" Type="http://schemas.openxmlformats.org/officeDocument/2006/relationships/hyperlink" Target="https://people.inf.ethz.ch/omutlu/pub/onur-RowHammer-COSADE-Keynote-April-4-2019.pptx" TargetMode="External"/><Relationship Id="rId4" Type="http://schemas.openxmlformats.org/officeDocument/2006/relationships/hyperlink" Target="https://arxiv.org/pdf/1904.09724.pdf" TargetMode="External"/><Relationship Id="rId9" Type="http://schemas.openxmlformats.org/officeDocument/2006/relationships/image" Target="../media/image67.png"/></Relationships>
</file>

<file path=ppt/slides/_rels/slide19.xml.rels><?xml version="1.0" encoding="UTF-8" standalone="yes"?>
<Relationships xmlns="http://schemas.openxmlformats.org/package/2006/relationships"><Relationship Id="rId3" Type="http://schemas.openxmlformats.org/officeDocument/2006/relationships/hyperlink" Target="http://2015.dsn.org/" TargetMode="External"/><Relationship Id="rId2" Type="http://schemas.openxmlformats.org/officeDocument/2006/relationships/hyperlink" Target="http://users.ece.cmu.edu/~omutlu/pub/avatar-dram-refresh_dsn15.pdf" TargetMode="External"/><Relationship Id="rId1" Type="http://schemas.openxmlformats.org/officeDocument/2006/relationships/slideLayout" Target="../slideLayouts/slideLayout248.xml"/><Relationship Id="rId6" Type="http://schemas.openxmlformats.org/officeDocument/2006/relationships/image" Target="../media/image29.png"/><Relationship Id="rId5" Type="http://schemas.openxmlformats.org/officeDocument/2006/relationships/hyperlink" Target="http://users.ece.cmu.edu/~omutlu/pub/avatar-dram-refresh_dsn15-talk.pdf" TargetMode="External"/><Relationship Id="rId4" Type="http://schemas.openxmlformats.org/officeDocument/2006/relationships/hyperlink" Target="http://users.ece.cmu.edu/~omutlu/pub/avatar-dram-refresh_dsn15-talk.pptx" TargetMode="External"/></Relationships>
</file>

<file path=ppt/slides/_rels/slide190.xml.rels><?xml version="1.0" encoding="UTF-8" standalone="yes"?>
<Relationships xmlns="http://schemas.openxmlformats.org/package/2006/relationships"><Relationship Id="rId3" Type="http://schemas.openxmlformats.org/officeDocument/2006/relationships/hyperlink" Target="https://www.youtube.com/watch?v=HNd4skQrt6I&amp;list=PL5Q2soXY2Zi-Mnk1PxjEIG32HAGILkTOF&amp;index=6" TargetMode="External"/><Relationship Id="rId2" Type="http://schemas.openxmlformats.org/officeDocument/2006/relationships/hyperlink" Target="https://www.youtube.com/watch?v=7wVKnPj3NVw&amp;list=PL5Q2soXY2Zi-Mnk1PxjEIG32HAGILkTOF&amp;index=5" TargetMode="External"/><Relationship Id="rId1" Type="http://schemas.openxmlformats.org/officeDocument/2006/relationships/slideLayout" Target="../slideLayouts/slideLayout563.xml"/><Relationship Id="rId4" Type="http://schemas.openxmlformats.org/officeDocument/2006/relationships/hyperlink" Target="https://www.youtube.com/onurmutlulectures" TargetMode="External"/></Relationships>
</file>

<file path=ppt/slides/_rels/slide19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0.xml"/><Relationship Id="rId1" Type="http://schemas.openxmlformats.org/officeDocument/2006/relationships/slideLayout" Target="../slideLayouts/slideLayout248.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467.xml"/></Relationships>
</file>

<file path=ppt/slides/_rels/slide193.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hyperlink" Target="http://www.safari.ethz.ch/" TargetMode="External"/><Relationship Id="rId1" Type="http://schemas.openxmlformats.org/officeDocument/2006/relationships/slideLayout" Target="../slideLayouts/slideLayout467.xml"/></Relationships>
</file>

<file path=ppt/slides/_rels/slide194.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hyperlink" Target="https://safari.ethz.ch/safari-newsletter-december-2021/" TargetMode="External"/><Relationship Id="rId1" Type="http://schemas.openxmlformats.org/officeDocument/2006/relationships/slideLayout" Target="../slideLayouts/slideLayout662.xml"/></Relationships>
</file>

<file path=ppt/slides/_rels/slide195.xml.rels><?xml version="1.0" encoding="UTF-8" standalone="yes"?>
<Relationships xmlns="http://schemas.openxmlformats.org/package/2006/relationships"><Relationship Id="rId3" Type="http://schemas.openxmlformats.org/officeDocument/2006/relationships/hyperlink" Target="mailto:omutlu@gmail.com" TargetMode="External"/><Relationship Id="rId7" Type="http://schemas.openxmlformats.org/officeDocument/2006/relationships/image" Target="../media/image1.png"/><Relationship Id="rId2" Type="http://schemas.openxmlformats.org/officeDocument/2006/relationships/notesSlide" Target="../notesSlides/notesSlide71.xml"/><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hyperlink" Target="https://people.inf.ethz.ch/omutlu" TargetMode="Externa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466.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491.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466.xml"/></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5.xml"/></Relationships>
</file>

<file path=ppt/slides/_rels/slide20.xml.rels><?xml version="1.0" encoding="UTF-8" standalone="yes"?>
<Relationships xmlns="http://schemas.openxmlformats.org/package/2006/relationships"><Relationship Id="rId3" Type="http://schemas.openxmlformats.org/officeDocument/2006/relationships/hyperlink" Target="http://2015.dsn.org/" TargetMode="External"/><Relationship Id="rId2" Type="http://schemas.openxmlformats.org/officeDocument/2006/relationships/hyperlink" Target="https://people.inf.ethz.ch/omutlu/pub/parbor-efficient-system-level-test-for-DRAM-failures_dsn16.pdf" TargetMode="External"/><Relationship Id="rId1" Type="http://schemas.openxmlformats.org/officeDocument/2006/relationships/slideLayout" Target="../slideLayouts/slideLayout504.xml"/><Relationship Id="rId6" Type="http://schemas.openxmlformats.org/officeDocument/2006/relationships/image" Target="../media/image30.png"/><Relationship Id="rId5" Type="http://schemas.openxmlformats.org/officeDocument/2006/relationships/hyperlink" Target="https://people.inf.ethz.ch/omutlu/pub/parbor-efficient-system-level-test-for-DRAM-failures_khan_dsn16-talk.pdf" TargetMode="External"/><Relationship Id="rId4" Type="http://schemas.openxmlformats.org/officeDocument/2006/relationships/hyperlink" Target="https://people.inf.ethz.ch/omutlu/pub/parbor-efficient-system-level-test-for-DRAM-failures_khan_dsn16-talk.pptx" TargetMode="Externa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491.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466.xml"/></Relationships>
</file>

<file path=ppt/slides/_rels/slide202.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78.xml"/><Relationship Id="rId1" Type="http://schemas.openxmlformats.org/officeDocument/2006/relationships/slideLayout" Target="../slideLayouts/slideLayout501.xml"/><Relationship Id="rId6" Type="http://schemas.openxmlformats.org/officeDocument/2006/relationships/image" Target="../media/image175.jpeg"/><Relationship Id="rId5" Type="http://schemas.openxmlformats.org/officeDocument/2006/relationships/image" Target="../media/image8.svg"/><Relationship Id="rId4" Type="http://schemas.openxmlformats.org/officeDocument/2006/relationships/image" Target="../media/image174.png"/></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575.xml"/></Relationships>
</file>

<file path=ppt/slides/_rels/slide20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80.xml"/><Relationship Id="rId1" Type="http://schemas.openxmlformats.org/officeDocument/2006/relationships/slideLayout" Target="../slideLayouts/slideLayout575.xml"/></Relationships>
</file>

<file path=ppt/slides/_rels/slide205.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notesSlide" Target="../notesSlides/notesSlide81.xml"/><Relationship Id="rId1" Type="http://schemas.openxmlformats.org/officeDocument/2006/relationships/slideLayout" Target="../slideLayouts/slideLayout575.xml"/></Relationships>
</file>

<file path=ppt/slides/_rels/slide206.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notesSlide" Target="../notesSlides/notesSlide82.xml"/><Relationship Id="rId1" Type="http://schemas.openxmlformats.org/officeDocument/2006/relationships/slideLayout" Target="../slideLayouts/slideLayout575.xml"/></Relationships>
</file>

<file path=ppt/slides/_rels/slide207.xml.rels><?xml version="1.0" encoding="UTF-8" standalone="yes"?>
<Relationships xmlns="http://schemas.openxmlformats.org/package/2006/relationships"><Relationship Id="rId3" Type="http://schemas.openxmlformats.org/officeDocument/2006/relationships/image" Target="../media/image176.emf"/><Relationship Id="rId2" Type="http://schemas.openxmlformats.org/officeDocument/2006/relationships/notesSlide" Target="../notesSlides/notesSlide83.xml"/><Relationship Id="rId1" Type="http://schemas.openxmlformats.org/officeDocument/2006/relationships/slideLayout" Target="../slideLayouts/slideLayout575.xml"/></Relationships>
</file>

<file path=ppt/slides/_rels/slide208.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notesSlide" Target="../notesSlides/notesSlide84.xml"/><Relationship Id="rId1" Type="http://schemas.openxmlformats.org/officeDocument/2006/relationships/slideLayout" Target="../slideLayouts/slideLayout575.xml"/></Relationships>
</file>

<file path=ppt/slides/_rels/slide209.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notesSlide" Target="../notesSlides/notesSlide85.xml"/><Relationship Id="rId1" Type="http://schemas.openxmlformats.org/officeDocument/2006/relationships/slideLayout" Target="../slideLayouts/slideLayout575.xml"/></Relationships>
</file>

<file path=ppt/slides/_rels/slide21.xml.rels><?xml version="1.0" encoding="UTF-8" standalone="yes"?>
<Relationships xmlns="http://schemas.openxmlformats.org/package/2006/relationships"><Relationship Id="rId8" Type="http://schemas.openxmlformats.org/officeDocument/2006/relationships/hyperlink" Target="https://people.inf.ethz.ch/omutlu/pub/MEMCON-system-level-data-dependent-DRAM-failure-detection-mitigation_micro17-poster.pptx" TargetMode="External"/><Relationship Id="rId3" Type="http://schemas.openxmlformats.org/officeDocument/2006/relationships/hyperlink" Target="http://www.microarch.org/micro50/" TargetMode="External"/><Relationship Id="rId7" Type="http://schemas.openxmlformats.org/officeDocument/2006/relationships/hyperlink" Target="https://people.inf.ethz.ch/omutlu/pub/MEMCON-system-level-data-dependent-DRAM-failure-detection-mitigation_micro17-lightning-talk.pdf" TargetMode="External"/><Relationship Id="rId2" Type="http://schemas.openxmlformats.org/officeDocument/2006/relationships/hyperlink" Target="https://people.inf.ethz.ch/omutlu/pub/MEMCON-system-level-data-dependent-DRAM-failure-detection-mitigation_micro17.pdf" TargetMode="External"/><Relationship Id="rId1" Type="http://schemas.openxmlformats.org/officeDocument/2006/relationships/slideLayout" Target="../slideLayouts/slideLayout504.xml"/><Relationship Id="rId6" Type="http://schemas.openxmlformats.org/officeDocument/2006/relationships/hyperlink" Target="https://people.inf.ethz.ch/omutlu/pub/MEMCON-system-level-data-dependent-DRAM-failure-detection-mitigation_micro17-lightning-talk.pptx" TargetMode="External"/><Relationship Id="rId5" Type="http://schemas.openxmlformats.org/officeDocument/2006/relationships/hyperlink" Target="https://people.inf.ethz.ch/omutlu/pub/MEMCON-system-level-data-dependent-DRAM-failure-detection-mitigation_micro17-talk.pdf" TargetMode="External"/><Relationship Id="rId10" Type="http://schemas.openxmlformats.org/officeDocument/2006/relationships/image" Target="../media/image31.tiff"/><Relationship Id="rId4" Type="http://schemas.openxmlformats.org/officeDocument/2006/relationships/hyperlink" Target="https://people.inf.ethz.ch/omutlu/pub/MEMCON-system-level-data-dependent-DRAM-failure-detection-mitigation_micro17-talk.pptx" TargetMode="External"/><Relationship Id="rId9" Type="http://schemas.openxmlformats.org/officeDocument/2006/relationships/hyperlink" Target="https://people.inf.ethz.ch/omutlu/pub/MEMCON-system-level-data-dependent-DRAM-failure-detection-mitigation_micro17-poster.pdf" TargetMode="External"/></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575.xml"/></Relationships>
</file>

<file path=ppt/slides/_rels/slide211.xml.rels><?xml version="1.0" encoding="UTF-8" standalone="yes"?>
<Relationships xmlns="http://schemas.openxmlformats.org/package/2006/relationships"><Relationship Id="rId8" Type="http://schemas.openxmlformats.org/officeDocument/2006/relationships/image" Target="../media/image182.emf"/><Relationship Id="rId3" Type="http://schemas.openxmlformats.org/officeDocument/2006/relationships/image" Target="../media/image177.emf"/><Relationship Id="rId7" Type="http://schemas.openxmlformats.org/officeDocument/2006/relationships/image" Target="../media/image181.emf"/><Relationship Id="rId2" Type="http://schemas.openxmlformats.org/officeDocument/2006/relationships/notesSlide" Target="../notesSlides/notesSlide87.xml"/><Relationship Id="rId1" Type="http://schemas.openxmlformats.org/officeDocument/2006/relationships/slideLayout" Target="../slideLayouts/slideLayout575.xml"/><Relationship Id="rId6" Type="http://schemas.openxmlformats.org/officeDocument/2006/relationships/image" Target="../media/image180.emf"/><Relationship Id="rId11" Type="http://schemas.openxmlformats.org/officeDocument/2006/relationships/image" Target="../media/image185.emf"/><Relationship Id="rId5" Type="http://schemas.openxmlformats.org/officeDocument/2006/relationships/image" Target="../media/image179.emf"/><Relationship Id="rId10" Type="http://schemas.openxmlformats.org/officeDocument/2006/relationships/image" Target="../media/image184.emf"/><Relationship Id="rId4" Type="http://schemas.openxmlformats.org/officeDocument/2006/relationships/image" Target="../media/image178.emf"/><Relationship Id="rId9" Type="http://schemas.openxmlformats.org/officeDocument/2006/relationships/image" Target="../media/image183.emf"/></Relationships>
</file>

<file path=ppt/slides/_rels/slide212.xml.rels><?xml version="1.0" encoding="UTF-8" standalone="yes"?>
<Relationships xmlns="http://schemas.openxmlformats.org/package/2006/relationships"><Relationship Id="rId8" Type="http://schemas.openxmlformats.org/officeDocument/2006/relationships/image" Target="../media/image182.emf"/><Relationship Id="rId3" Type="http://schemas.openxmlformats.org/officeDocument/2006/relationships/image" Target="../media/image177.emf"/><Relationship Id="rId7" Type="http://schemas.openxmlformats.org/officeDocument/2006/relationships/image" Target="../media/image181.emf"/><Relationship Id="rId2" Type="http://schemas.openxmlformats.org/officeDocument/2006/relationships/notesSlide" Target="../notesSlides/notesSlide88.xml"/><Relationship Id="rId1" Type="http://schemas.openxmlformats.org/officeDocument/2006/relationships/slideLayout" Target="../slideLayouts/slideLayout575.xml"/><Relationship Id="rId6" Type="http://schemas.openxmlformats.org/officeDocument/2006/relationships/image" Target="../media/image180.emf"/><Relationship Id="rId11" Type="http://schemas.openxmlformats.org/officeDocument/2006/relationships/image" Target="../media/image185.emf"/><Relationship Id="rId5" Type="http://schemas.openxmlformats.org/officeDocument/2006/relationships/image" Target="../media/image179.emf"/><Relationship Id="rId10" Type="http://schemas.openxmlformats.org/officeDocument/2006/relationships/image" Target="../media/image184.emf"/><Relationship Id="rId4" Type="http://schemas.openxmlformats.org/officeDocument/2006/relationships/image" Target="../media/image178.emf"/><Relationship Id="rId9" Type="http://schemas.openxmlformats.org/officeDocument/2006/relationships/image" Target="../media/image183.emf"/></Relationships>
</file>

<file path=ppt/slides/_rels/slide213.xml.rels><?xml version="1.0" encoding="UTF-8" standalone="yes"?>
<Relationships xmlns="http://schemas.openxmlformats.org/package/2006/relationships"><Relationship Id="rId8" Type="http://schemas.openxmlformats.org/officeDocument/2006/relationships/image" Target="../media/image182.emf"/><Relationship Id="rId3" Type="http://schemas.openxmlformats.org/officeDocument/2006/relationships/image" Target="../media/image177.emf"/><Relationship Id="rId7" Type="http://schemas.openxmlformats.org/officeDocument/2006/relationships/image" Target="../media/image181.emf"/><Relationship Id="rId2" Type="http://schemas.openxmlformats.org/officeDocument/2006/relationships/notesSlide" Target="../notesSlides/notesSlide89.xml"/><Relationship Id="rId1" Type="http://schemas.openxmlformats.org/officeDocument/2006/relationships/slideLayout" Target="../slideLayouts/slideLayout575.xml"/><Relationship Id="rId6" Type="http://schemas.openxmlformats.org/officeDocument/2006/relationships/image" Target="../media/image180.emf"/><Relationship Id="rId11" Type="http://schemas.openxmlformats.org/officeDocument/2006/relationships/image" Target="../media/image185.emf"/><Relationship Id="rId5" Type="http://schemas.openxmlformats.org/officeDocument/2006/relationships/image" Target="../media/image179.emf"/><Relationship Id="rId10" Type="http://schemas.openxmlformats.org/officeDocument/2006/relationships/image" Target="../media/image184.emf"/><Relationship Id="rId4" Type="http://schemas.openxmlformats.org/officeDocument/2006/relationships/image" Target="../media/image178.emf"/><Relationship Id="rId9" Type="http://schemas.openxmlformats.org/officeDocument/2006/relationships/image" Target="../media/image183.emf"/></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575.xml"/></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575.xml"/></Relationships>
</file>

<file path=ppt/slides/_rels/slide216.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92.xml"/><Relationship Id="rId1" Type="http://schemas.openxmlformats.org/officeDocument/2006/relationships/slideLayout" Target="../slideLayouts/slideLayout574.xml"/><Relationship Id="rId6" Type="http://schemas.openxmlformats.org/officeDocument/2006/relationships/image" Target="../media/image175.jpeg"/><Relationship Id="rId5" Type="http://schemas.openxmlformats.org/officeDocument/2006/relationships/image" Target="../media/image8.svg"/><Relationship Id="rId4" Type="http://schemas.openxmlformats.org/officeDocument/2006/relationships/image" Target="../media/image174.png"/></Relationships>
</file>

<file path=ppt/slides/_rels/slide217.xml.rels><?xml version="1.0" encoding="UTF-8" standalone="yes"?>
<Relationships xmlns="http://schemas.openxmlformats.org/package/2006/relationships"><Relationship Id="rId3" Type="http://schemas.openxmlformats.org/officeDocument/2006/relationships/hyperlink" Target="https://www.youtube.com/onurmutlulectures" TargetMode="External"/><Relationship Id="rId2" Type="http://schemas.openxmlformats.org/officeDocument/2006/relationships/hyperlink" Target="https://www.youtube.com/watch?v=gR7XR-Eepcg&amp;list=PL5Q2soXY2Zi9xidyIgBxUz7xRPS-wisBN&amp;index=10" TargetMode="External"/><Relationship Id="rId1" Type="http://schemas.openxmlformats.org/officeDocument/2006/relationships/slideLayout" Target="../slideLayouts/slideLayout563.xml"/></Relationships>
</file>

<file path=ppt/slides/_rels/slide218.xml.rels><?xml version="1.0" encoding="UTF-8" standalone="yes"?>
<Relationships xmlns="http://schemas.openxmlformats.org/package/2006/relationships"><Relationship Id="rId8" Type="http://schemas.openxmlformats.org/officeDocument/2006/relationships/hyperlink" Target="https://youtu.be/Lqxc4_ToMUw" TargetMode="External"/><Relationship Id="rId3" Type="http://schemas.openxmlformats.org/officeDocument/2006/relationships/hyperlink" Target="http://iscaconf.org/isca2020/" TargetMode="External"/><Relationship Id="rId7" Type="http://schemas.openxmlformats.org/officeDocument/2006/relationships/hyperlink" Target="https://people.inf.ethz.ch/omutlu/pub/Revisiting-RowHammer_isca20-lightning-talk.pdf" TargetMode="External"/><Relationship Id="rId2" Type="http://schemas.openxmlformats.org/officeDocument/2006/relationships/hyperlink" Target="https://people.inf.ethz.ch/omutlu/pub/Revisiting-RowHammer_isca20.pdf" TargetMode="External"/><Relationship Id="rId1" Type="http://schemas.openxmlformats.org/officeDocument/2006/relationships/slideLayout" Target="../slideLayouts/slideLayout563.xml"/><Relationship Id="rId6" Type="http://schemas.openxmlformats.org/officeDocument/2006/relationships/hyperlink" Target="https://people.inf.ethz.ch/omutlu/pub/Revisiting-RowHammer_isca20-lightning-talk.pptx" TargetMode="External"/><Relationship Id="rId5" Type="http://schemas.openxmlformats.org/officeDocument/2006/relationships/hyperlink" Target="https://people.inf.ethz.ch/omutlu/pub/Revisiting-RowHammer_isca20-talk.pdf" TargetMode="External"/><Relationship Id="rId10" Type="http://schemas.openxmlformats.org/officeDocument/2006/relationships/image" Target="../media/image76.png"/><Relationship Id="rId4" Type="http://schemas.openxmlformats.org/officeDocument/2006/relationships/hyperlink" Target="https://people.inf.ethz.ch/omutlu/pub/Revisiting-RowHammer_isca20-talk.pptx" TargetMode="External"/><Relationship Id="rId9" Type="http://schemas.openxmlformats.org/officeDocument/2006/relationships/hyperlink" Target="https://youtu.be/wDhqi3f1a3Q" TargetMode="External"/></Relationships>
</file>

<file path=ppt/slides/_rels/slide219.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502.xml"/></Relationships>
</file>

<file path=ppt/slides/_rels/slide22.xml.rels><?xml version="1.0" encoding="UTF-8" standalone="yes"?>
<Relationships xmlns="http://schemas.openxmlformats.org/package/2006/relationships"><Relationship Id="rId8" Type="http://schemas.openxmlformats.org/officeDocument/2006/relationships/hyperlink" Target="https://people.inf.ethz.ch/omutlu/pub/reaper-dram-retention-profiling-lpddr4_isca17-lightning-talk.pdf" TargetMode="External"/><Relationship Id="rId3" Type="http://schemas.openxmlformats.org/officeDocument/2006/relationships/hyperlink" Target="https://people.inf.ethz.ch/omutlu/pub/reaper-dram-retention-profiling-lpddr4_isca17.pdf" TargetMode="External"/><Relationship Id="rId7" Type="http://schemas.openxmlformats.org/officeDocument/2006/relationships/hyperlink" Target="https://people.inf.ethz.ch/omutlu/pub/reaper-dram-retention-profiling-lpddr4_isca17-lightning-talk.pptx" TargetMode="External"/><Relationship Id="rId2" Type="http://schemas.openxmlformats.org/officeDocument/2006/relationships/image" Target="../media/image32.png"/><Relationship Id="rId1" Type="http://schemas.openxmlformats.org/officeDocument/2006/relationships/slideLayout" Target="../slideLayouts/slideLayout504.xml"/><Relationship Id="rId6" Type="http://schemas.openxmlformats.org/officeDocument/2006/relationships/hyperlink" Target="https://people.inf.ethz.ch/omutlu/pub/reaper-dram-retention-profiling-lpddr4_isca17-talk.pdf" TargetMode="External"/><Relationship Id="rId5" Type="http://schemas.openxmlformats.org/officeDocument/2006/relationships/hyperlink" Target="https://people.inf.ethz.ch/omutlu/pub/reaper-dram-retention-profiling-lpddr4_isca17-talk.pptx" TargetMode="External"/><Relationship Id="rId4" Type="http://schemas.openxmlformats.org/officeDocument/2006/relationships/hyperlink" Target="http://isca17.ece.utoronto.ca/doku.php" TargetMode="External"/></Relationships>
</file>

<file path=ppt/slides/_rels/slide220.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575.xml"/></Relationships>
</file>

<file path=ppt/slides/_rels/slide221.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575.xml"/></Relationships>
</file>

<file path=ppt/slides/_rels/slide222.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575.xml"/></Relationships>
</file>

<file path=ppt/slides/_rels/slide223.xml.rels><?xml version="1.0" encoding="UTF-8" standalone="yes"?>
<Relationships xmlns="http://schemas.openxmlformats.org/package/2006/relationships"><Relationship Id="rId3" Type="http://schemas.openxmlformats.org/officeDocument/2006/relationships/image" Target="../media/image186.emf"/><Relationship Id="rId2" Type="http://schemas.openxmlformats.org/officeDocument/2006/relationships/notesSlide" Target="../notesSlides/notesSlide97.xml"/><Relationship Id="rId1" Type="http://schemas.openxmlformats.org/officeDocument/2006/relationships/slideLayout" Target="../slideLayouts/slideLayout575.xml"/><Relationship Id="rId4" Type="http://schemas.openxmlformats.org/officeDocument/2006/relationships/image" Target="../media/image187.emf"/></Relationships>
</file>

<file path=ppt/slides/_rels/slide224.xml.rels><?xml version="1.0" encoding="UTF-8" standalone="yes"?>
<Relationships xmlns="http://schemas.openxmlformats.org/package/2006/relationships"><Relationship Id="rId3" Type="http://schemas.openxmlformats.org/officeDocument/2006/relationships/image" Target="../media/image186.emf"/><Relationship Id="rId2" Type="http://schemas.openxmlformats.org/officeDocument/2006/relationships/notesSlide" Target="../notesSlides/notesSlide98.xml"/><Relationship Id="rId1" Type="http://schemas.openxmlformats.org/officeDocument/2006/relationships/slideLayout" Target="../slideLayouts/slideLayout575.xml"/><Relationship Id="rId4" Type="http://schemas.openxmlformats.org/officeDocument/2006/relationships/image" Target="../media/image187.emf"/></Relationships>
</file>

<file path=ppt/slides/_rels/slide225.xml.rels><?xml version="1.0" encoding="UTF-8" standalone="yes"?>
<Relationships xmlns="http://schemas.openxmlformats.org/package/2006/relationships"><Relationship Id="rId3" Type="http://schemas.openxmlformats.org/officeDocument/2006/relationships/image" Target="../media/image188.emf"/><Relationship Id="rId2" Type="http://schemas.openxmlformats.org/officeDocument/2006/relationships/notesSlide" Target="../notesSlides/notesSlide99.xml"/><Relationship Id="rId1" Type="http://schemas.openxmlformats.org/officeDocument/2006/relationships/slideLayout" Target="../slideLayouts/slideLayout575.xml"/></Relationships>
</file>

<file path=ppt/slides/_rels/slide226.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575.xml"/></Relationships>
</file>

<file path=ppt/slides/_rels/slide227.xml.rels><?xml version="1.0" encoding="UTF-8" standalone="yes"?>
<Relationships xmlns="http://schemas.openxmlformats.org/package/2006/relationships"><Relationship Id="rId3" Type="http://schemas.openxmlformats.org/officeDocument/2006/relationships/image" Target="../media/image189.emf"/><Relationship Id="rId2" Type="http://schemas.openxmlformats.org/officeDocument/2006/relationships/notesSlide" Target="../notesSlides/notesSlide101.xml"/><Relationship Id="rId1" Type="http://schemas.openxmlformats.org/officeDocument/2006/relationships/slideLayout" Target="../slideLayouts/slideLayout575.xml"/></Relationships>
</file>

<file path=ppt/slides/_rels/slide228.xml.rels><?xml version="1.0" encoding="UTF-8" standalone="yes"?>
<Relationships xmlns="http://schemas.openxmlformats.org/package/2006/relationships"><Relationship Id="rId3" Type="http://schemas.openxmlformats.org/officeDocument/2006/relationships/image" Target="../media/image190.emf"/><Relationship Id="rId2" Type="http://schemas.openxmlformats.org/officeDocument/2006/relationships/notesSlide" Target="../notesSlides/notesSlide102.xml"/><Relationship Id="rId1" Type="http://schemas.openxmlformats.org/officeDocument/2006/relationships/slideLayout" Target="../slideLayouts/slideLayout575.xml"/></Relationships>
</file>

<file path=ppt/slides/_rels/slide229.xml.rels><?xml version="1.0" encoding="UTF-8" standalone="yes"?>
<Relationships xmlns="http://schemas.openxmlformats.org/package/2006/relationships"><Relationship Id="rId3" Type="http://schemas.openxmlformats.org/officeDocument/2006/relationships/image" Target="../media/image191.emf"/><Relationship Id="rId2" Type="http://schemas.openxmlformats.org/officeDocument/2006/relationships/notesSlide" Target="../notesSlides/notesSlide103.xml"/><Relationship Id="rId1" Type="http://schemas.openxmlformats.org/officeDocument/2006/relationships/slideLayout" Target="../slideLayouts/slideLayout575.xml"/></Relationships>
</file>

<file path=ppt/slides/_rels/slide23.xml.rels><?xml version="1.0" encoding="UTF-8" standalone="yes"?>
<Relationships xmlns="http://schemas.openxmlformats.org/package/2006/relationships"><Relationship Id="rId3" Type="http://schemas.openxmlformats.org/officeDocument/2006/relationships/hyperlink" Target="http://2019.dsn.org/" TargetMode="External"/><Relationship Id="rId2" Type="http://schemas.openxmlformats.org/officeDocument/2006/relationships/hyperlink" Target="https://people.inf.ethz.ch/omutlu/pub/understanding-and-modeling-in-DRAM-ECC_dsn19.pdf" TargetMode="External"/><Relationship Id="rId1" Type="http://schemas.openxmlformats.org/officeDocument/2006/relationships/slideLayout" Target="../slideLayouts/slideLayout504.xml"/><Relationship Id="rId5" Type="http://schemas.openxmlformats.org/officeDocument/2006/relationships/image" Target="../media/image33.png"/><Relationship Id="rId4" Type="http://schemas.openxmlformats.org/officeDocument/2006/relationships/hyperlink" Target="https://github.com/CMU-SAFARI/EINSim" TargetMode="External"/></Relationships>
</file>

<file path=ppt/slides/_rels/slide230.xml.rels><?xml version="1.0" encoding="UTF-8" standalone="yes"?>
<Relationships xmlns="http://schemas.openxmlformats.org/package/2006/relationships"><Relationship Id="rId3" Type="http://schemas.openxmlformats.org/officeDocument/2006/relationships/image" Target="../media/image191.emf"/><Relationship Id="rId2" Type="http://schemas.openxmlformats.org/officeDocument/2006/relationships/notesSlide" Target="../notesSlides/notesSlide104.xml"/><Relationship Id="rId1" Type="http://schemas.openxmlformats.org/officeDocument/2006/relationships/slideLayout" Target="../slideLayouts/slideLayout575.xml"/></Relationships>
</file>

<file path=ppt/slides/_rels/slide231.xml.rels><?xml version="1.0" encoding="UTF-8" standalone="yes"?>
<Relationships xmlns="http://schemas.openxmlformats.org/package/2006/relationships"><Relationship Id="rId3" Type="http://schemas.openxmlformats.org/officeDocument/2006/relationships/image" Target="../media/image192.emf"/><Relationship Id="rId2" Type="http://schemas.openxmlformats.org/officeDocument/2006/relationships/notesSlide" Target="../notesSlides/notesSlide105.xml"/><Relationship Id="rId1" Type="http://schemas.openxmlformats.org/officeDocument/2006/relationships/slideLayout" Target="../slideLayouts/slideLayout575.xml"/><Relationship Id="rId4" Type="http://schemas.openxmlformats.org/officeDocument/2006/relationships/image" Target="../media/image193.emf"/></Relationships>
</file>

<file path=ppt/slides/_rels/slide232.xml.rels><?xml version="1.0" encoding="UTF-8" standalone="yes"?>
<Relationships xmlns="http://schemas.openxmlformats.org/package/2006/relationships"><Relationship Id="rId3" Type="http://schemas.openxmlformats.org/officeDocument/2006/relationships/image" Target="../media/image193.emf"/><Relationship Id="rId2" Type="http://schemas.openxmlformats.org/officeDocument/2006/relationships/notesSlide" Target="../notesSlides/notesSlide106.xml"/><Relationship Id="rId1" Type="http://schemas.openxmlformats.org/officeDocument/2006/relationships/slideLayout" Target="../slideLayouts/slideLayout575.xml"/></Relationships>
</file>

<file path=ppt/slides/_rels/slide233.xml.rels><?xml version="1.0" encoding="UTF-8" standalone="yes"?>
<Relationships xmlns="http://schemas.openxmlformats.org/package/2006/relationships"><Relationship Id="rId3" Type="http://schemas.openxmlformats.org/officeDocument/2006/relationships/image" Target="../media/image176.emf"/><Relationship Id="rId2" Type="http://schemas.openxmlformats.org/officeDocument/2006/relationships/notesSlide" Target="../notesSlides/notesSlide107.xml"/><Relationship Id="rId1" Type="http://schemas.openxmlformats.org/officeDocument/2006/relationships/slideLayout" Target="../slideLayouts/slideLayout575.xml"/></Relationships>
</file>

<file path=ppt/slides/_rels/slide234.xml.rels><?xml version="1.0" encoding="UTF-8" standalone="yes"?>
<Relationships xmlns="http://schemas.openxmlformats.org/package/2006/relationships"><Relationship Id="rId3" Type="http://schemas.openxmlformats.org/officeDocument/2006/relationships/hyperlink" Target="https://github.com/CMU-SAFARI/ramulator" TargetMode="External"/><Relationship Id="rId2" Type="http://schemas.openxmlformats.org/officeDocument/2006/relationships/notesSlide" Target="../notesSlides/notesSlide108.xml"/><Relationship Id="rId1" Type="http://schemas.openxmlformats.org/officeDocument/2006/relationships/slideLayout" Target="../slideLayouts/slideLayout575.xml"/></Relationships>
</file>

<file path=ppt/slides/_rels/slide235.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575.xml"/></Relationships>
</file>

<file path=ppt/slides/_rels/slide236.xml.rels><?xml version="1.0" encoding="UTF-8" standalone="yes"?>
<Relationships xmlns="http://schemas.openxmlformats.org/package/2006/relationships"><Relationship Id="rId3" Type="http://schemas.openxmlformats.org/officeDocument/2006/relationships/image" Target="../media/image177.emf"/><Relationship Id="rId2" Type="http://schemas.openxmlformats.org/officeDocument/2006/relationships/notesSlide" Target="../notesSlides/notesSlide110.xml"/><Relationship Id="rId1" Type="http://schemas.openxmlformats.org/officeDocument/2006/relationships/slideLayout" Target="../slideLayouts/slideLayout575.xml"/><Relationship Id="rId6" Type="http://schemas.openxmlformats.org/officeDocument/2006/relationships/image" Target="../media/image185.emf"/><Relationship Id="rId5" Type="http://schemas.openxmlformats.org/officeDocument/2006/relationships/image" Target="../media/image184.emf"/><Relationship Id="rId4" Type="http://schemas.openxmlformats.org/officeDocument/2006/relationships/image" Target="../media/image178.emf"/></Relationships>
</file>

<file path=ppt/slides/_rels/slide237.xml.rels><?xml version="1.0" encoding="UTF-8" standalone="yes"?>
<Relationships xmlns="http://schemas.openxmlformats.org/package/2006/relationships"><Relationship Id="rId3" Type="http://schemas.openxmlformats.org/officeDocument/2006/relationships/image" Target="../media/image177.emf"/><Relationship Id="rId7" Type="http://schemas.openxmlformats.org/officeDocument/2006/relationships/image" Target="../media/image184.emf"/><Relationship Id="rId2" Type="http://schemas.openxmlformats.org/officeDocument/2006/relationships/notesSlide" Target="../notesSlides/notesSlide111.xml"/><Relationship Id="rId1" Type="http://schemas.openxmlformats.org/officeDocument/2006/relationships/slideLayout" Target="../slideLayouts/slideLayout575.xml"/><Relationship Id="rId6" Type="http://schemas.openxmlformats.org/officeDocument/2006/relationships/image" Target="../media/image185.emf"/><Relationship Id="rId5" Type="http://schemas.openxmlformats.org/officeDocument/2006/relationships/image" Target="../media/image179.emf"/><Relationship Id="rId4" Type="http://schemas.openxmlformats.org/officeDocument/2006/relationships/image" Target="../media/image178.emf"/></Relationships>
</file>

<file path=ppt/slides/_rels/slide238.xml.rels><?xml version="1.0" encoding="UTF-8" standalone="yes"?>
<Relationships xmlns="http://schemas.openxmlformats.org/package/2006/relationships"><Relationship Id="rId8" Type="http://schemas.openxmlformats.org/officeDocument/2006/relationships/image" Target="../media/image185.emf"/><Relationship Id="rId3" Type="http://schemas.openxmlformats.org/officeDocument/2006/relationships/image" Target="../media/image177.emf"/><Relationship Id="rId7" Type="http://schemas.openxmlformats.org/officeDocument/2006/relationships/image" Target="../media/image184.emf"/><Relationship Id="rId2" Type="http://schemas.openxmlformats.org/officeDocument/2006/relationships/notesSlide" Target="../notesSlides/notesSlide112.xml"/><Relationship Id="rId1" Type="http://schemas.openxmlformats.org/officeDocument/2006/relationships/slideLayout" Target="../slideLayouts/slideLayout575.xml"/><Relationship Id="rId6" Type="http://schemas.openxmlformats.org/officeDocument/2006/relationships/image" Target="../media/image180.emf"/><Relationship Id="rId5" Type="http://schemas.openxmlformats.org/officeDocument/2006/relationships/image" Target="../media/image179.emf"/><Relationship Id="rId4" Type="http://schemas.openxmlformats.org/officeDocument/2006/relationships/image" Target="../media/image178.emf"/></Relationships>
</file>

<file path=ppt/slides/_rels/slide239.xml.rels><?xml version="1.0" encoding="UTF-8" standalone="yes"?>
<Relationships xmlns="http://schemas.openxmlformats.org/package/2006/relationships"><Relationship Id="rId8" Type="http://schemas.openxmlformats.org/officeDocument/2006/relationships/image" Target="../media/image184.emf"/><Relationship Id="rId3" Type="http://schemas.openxmlformats.org/officeDocument/2006/relationships/image" Target="../media/image177.emf"/><Relationship Id="rId7" Type="http://schemas.openxmlformats.org/officeDocument/2006/relationships/image" Target="../media/image181.emf"/><Relationship Id="rId2" Type="http://schemas.openxmlformats.org/officeDocument/2006/relationships/notesSlide" Target="../notesSlides/notesSlide113.xml"/><Relationship Id="rId1" Type="http://schemas.openxmlformats.org/officeDocument/2006/relationships/slideLayout" Target="../slideLayouts/slideLayout575.xml"/><Relationship Id="rId6" Type="http://schemas.openxmlformats.org/officeDocument/2006/relationships/image" Target="../media/image180.emf"/><Relationship Id="rId5" Type="http://schemas.openxmlformats.org/officeDocument/2006/relationships/image" Target="../media/image179.emf"/><Relationship Id="rId4" Type="http://schemas.openxmlformats.org/officeDocument/2006/relationships/image" Target="../media/image178.emf"/><Relationship Id="rId9" Type="http://schemas.openxmlformats.org/officeDocument/2006/relationships/image" Target="../media/image185.emf"/></Relationships>
</file>

<file path=ppt/slides/_rels/slide24.xml.rels><?xml version="1.0" encoding="UTF-8" standalone="yes"?>
<Relationships xmlns="http://schemas.openxmlformats.org/package/2006/relationships"><Relationship Id="rId8" Type="http://schemas.openxmlformats.org/officeDocument/2006/relationships/hyperlink" Target="https://www.youtube.com/watch?v=D97oAbCaJWk" TargetMode="External"/><Relationship Id="rId3" Type="http://schemas.openxmlformats.org/officeDocument/2006/relationships/hyperlink" Target="http://www.microarch.org/micro53/" TargetMode="External"/><Relationship Id="rId7" Type="http://schemas.openxmlformats.org/officeDocument/2006/relationships/hyperlink" Target="https://people.inf.ethz.ch/omutlu/pub/BEER-bit-exact-ECC-recovery_micro20-lightning-talk.pdf" TargetMode="External"/><Relationship Id="rId2" Type="http://schemas.openxmlformats.org/officeDocument/2006/relationships/hyperlink" Target="https://people.inf.ethz.ch/omutlu/pub/BEER-bit-exact-ECC-recovery_micro20.pdf" TargetMode="External"/><Relationship Id="rId1" Type="http://schemas.openxmlformats.org/officeDocument/2006/relationships/slideLayout" Target="../slideLayouts/slideLayout504.xml"/><Relationship Id="rId6" Type="http://schemas.openxmlformats.org/officeDocument/2006/relationships/hyperlink" Target="https://people.inf.ethz.ch/omutlu/pub/BEER-bit-exact-ECC-recovery_micro20-lightning-talk.pptx" TargetMode="External"/><Relationship Id="rId5" Type="http://schemas.openxmlformats.org/officeDocument/2006/relationships/hyperlink" Target="https://people.inf.ethz.ch/omutlu/pub/BEER-bit-exact-ECC-recovery_micro20-talk.pdf" TargetMode="External"/><Relationship Id="rId10" Type="http://schemas.openxmlformats.org/officeDocument/2006/relationships/image" Target="../media/image34.png"/><Relationship Id="rId4" Type="http://schemas.openxmlformats.org/officeDocument/2006/relationships/hyperlink" Target="https://people.inf.ethz.ch/omutlu/pubBEER-bit-exact-ECC-recovery_micro20-talk.pptx" TargetMode="External"/><Relationship Id="rId9" Type="http://schemas.openxmlformats.org/officeDocument/2006/relationships/hyperlink" Target="https://www.youtube.com/watch?v=hgSziiRTUY4" TargetMode="External"/></Relationships>
</file>

<file path=ppt/slides/_rels/slide240.xml.rels><?xml version="1.0" encoding="UTF-8" standalone="yes"?>
<Relationships xmlns="http://schemas.openxmlformats.org/package/2006/relationships"><Relationship Id="rId8" Type="http://schemas.openxmlformats.org/officeDocument/2006/relationships/image" Target="../media/image182.emf"/><Relationship Id="rId3" Type="http://schemas.openxmlformats.org/officeDocument/2006/relationships/image" Target="../media/image177.emf"/><Relationship Id="rId7" Type="http://schemas.openxmlformats.org/officeDocument/2006/relationships/image" Target="../media/image181.emf"/><Relationship Id="rId2" Type="http://schemas.openxmlformats.org/officeDocument/2006/relationships/notesSlide" Target="../notesSlides/notesSlide114.xml"/><Relationship Id="rId1" Type="http://schemas.openxmlformats.org/officeDocument/2006/relationships/slideLayout" Target="../slideLayouts/slideLayout575.xml"/><Relationship Id="rId6" Type="http://schemas.openxmlformats.org/officeDocument/2006/relationships/image" Target="../media/image180.emf"/><Relationship Id="rId5" Type="http://schemas.openxmlformats.org/officeDocument/2006/relationships/image" Target="../media/image179.emf"/><Relationship Id="rId10" Type="http://schemas.openxmlformats.org/officeDocument/2006/relationships/image" Target="../media/image185.emf"/><Relationship Id="rId4" Type="http://schemas.openxmlformats.org/officeDocument/2006/relationships/image" Target="../media/image178.emf"/><Relationship Id="rId9" Type="http://schemas.openxmlformats.org/officeDocument/2006/relationships/image" Target="../media/image184.emf"/></Relationships>
</file>

<file path=ppt/slides/_rels/slide241.xml.rels><?xml version="1.0" encoding="UTF-8" standalone="yes"?>
<Relationships xmlns="http://schemas.openxmlformats.org/package/2006/relationships"><Relationship Id="rId8" Type="http://schemas.openxmlformats.org/officeDocument/2006/relationships/image" Target="../media/image182.emf"/><Relationship Id="rId3" Type="http://schemas.openxmlformats.org/officeDocument/2006/relationships/image" Target="../media/image177.emf"/><Relationship Id="rId7" Type="http://schemas.openxmlformats.org/officeDocument/2006/relationships/image" Target="../media/image181.emf"/><Relationship Id="rId2" Type="http://schemas.openxmlformats.org/officeDocument/2006/relationships/notesSlide" Target="../notesSlides/notesSlide115.xml"/><Relationship Id="rId1" Type="http://schemas.openxmlformats.org/officeDocument/2006/relationships/slideLayout" Target="../slideLayouts/slideLayout575.xml"/><Relationship Id="rId6" Type="http://schemas.openxmlformats.org/officeDocument/2006/relationships/image" Target="../media/image180.emf"/><Relationship Id="rId11" Type="http://schemas.openxmlformats.org/officeDocument/2006/relationships/image" Target="../media/image185.emf"/><Relationship Id="rId5" Type="http://schemas.openxmlformats.org/officeDocument/2006/relationships/image" Target="../media/image179.emf"/><Relationship Id="rId10" Type="http://schemas.openxmlformats.org/officeDocument/2006/relationships/image" Target="../media/image184.emf"/><Relationship Id="rId4" Type="http://schemas.openxmlformats.org/officeDocument/2006/relationships/image" Target="../media/image178.emf"/><Relationship Id="rId9" Type="http://schemas.openxmlformats.org/officeDocument/2006/relationships/image" Target="../media/image183.emf"/></Relationships>
</file>

<file path=ppt/slides/_rels/slide242.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575.xml"/></Relationships>
</file>

<file path=ppt/slides/_rels/slide243.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539.xml"/></Relationships>
</file>

<file path=ppt/slides/_rels/slide244.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94.png"/><Relationship Id="rId1" Type="http://schemas.openxmlformats.org/officeDocument/2006/relationships/slideLayout" Target="../slideLayouts/slideLayout540.xml"/></Relationships>
</file>

<file path=ppt/slides/_rels/slide245.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image" Target="../media/image196.png"/><Relationship Id="rId1" Type="http://schemas.openxmlformats.org/officeDocument/2006/relationships/slideLayout" Target="../slideLayouts/slideLayout540.xml"/><Relationship Id="rId4" Type="http://schemas.openxmlformats.org/officeDocument/2006/relationships/image" Target="../media/image198.png"/></Relationships>
</file>

<file path=ppt/slides/_rels/slide246.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199.png"/><Relationship Id="rId1" Type="http://schemas.openxmlformats.org/officeDocument/2006/relationships/slideLayout" Target="../slideLayouts/slideLayout540.xml"/></Relationships>
</file>

<file path=ppt/slides/_rels/slide247.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image" Target="../media/image201.png"/><Relationship Id="rId1" Type="http://schemas.openxmlformats.org/officeDocument/2006/relationships/slideLayout" Target="../slideLayouts/slideLayout540.xml"/></Relationships>
</file>

<file path=ppt/slides/_rels/slide24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1.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588.xml"/></Relationships>
</file>

<file path=ppt/slides/_rels/slide25.xml.rels><?xml version="1.0" encoding="UTF-8" standalone="yes"?>
<Relationships xmlns="http://schemas.openxmlformats.org/package/2006/relationships"><Relationship Id="rId8" Type="http://schemas.openxmlformats.org/officeDocument/2006/relationships/hyperlink" Target="https://people.inf.ethz.ch/omutlu/pub/HARP-memory-error-profiling_micro21-lightning-talk.pptx" TargetMode="External"/><Relationship Id="rId13" Type="http://schemas.openxmlformats.org/officeDocument/2006/relationships/image" Target="../media/image35.png"/><Relationship Id="rId3" Type="http://schemas.openxmlformats.org/officeDocument/2006/relationships/hyperlink" Target="http://www.microarch.org/micro54/" TargetMode="External"/><Relationship Id="rId7" Type="http://schemas.openxmlformats.org/officeDocument/2006/relationships/hyperlink" Target="https://people.inf.ethz.ch/omutlu/pub/HARP-memory-error-profiling_micro21-short-talk.pdf" TargetMode="External"/><Relationship Id="rId12" Type="http://schemas.openxmlformats.org/officeDocument/2006/relationships/hyperlink" Target="https://github.com/CMU-SAFARI/HARP" TargetMode="External"/><Relationship Id="rId2" Type="http://schemas.openxmlformats.org/officeDocument/2006/relationships/hyperlink" Target="https://people.inf.ethz.ch/omutlu/pub/HARP-memory-error-profiling_micro21.pdf" TargetMode="External"/><Relationship Id="rId1" Type="http://schemas.openxmlformats.org/officeDocument/2006/relationships/slideLayout" Target="../slideLayouts/slideLayout563.xml"/><Relationship Id="rId6" Type="http://schemas.openxmlformats.org/officeDocument/2006/relationships/hyperlink" Target="https://people.inf.ethz.ch/omutlu/pub/HARP-memory-error-profiling_micro21-short-talk.pptx" TargetMode="External"/><Relationship Id="rId11" Type="http://schemas.openxmlformats.org/officeDocument/2006/relationships/hyperlink" Target="https://www.youtube.com/watch?v=2OtBNO4YRyY&amp;list=PL5Q2soXY2Zi--0LrXSQ9sST3N0k0bXp51&amp;index=1" TargetMode="External"/><Relationship Id="rId5" Type="http://schemas.openxmlformats.org/officeDocument/2006/relationships/hyperlink" Target="https://people.inf.ethz.ch/omutlu/pub/HARP-memory-error-profiling_micro21-talk.pdf" TargetMode="External"/><Relationship Id="rId10" Type="http://schemas.openxmlformats.org/officeDocument/2006/relationships/hyperlink" Target="https://www.youtube.com/watch?v=w9OlOYKncKM&amp;list=PL5Q2soXY2Zi--0LrXSQ9sST3N0k0bXp51&amp;index=8" TargetMode="External"/><Relationship Id="rId4" Type="http://schemas.openxmlformats.org/officeDocument/2006/relationships/hyperlink" Target="https://people.inf.ethz.ch/omutlu/pub/HARP-memory-error-profiling_micro21-talk.pptx" TargetMode="External"/><Relationship Id="rId9" Type="http://schemas.openxmlformats.org/officeDocument/2006/relationships/hyperlink" Target="https://people.inf.ethz.ch/omutlu/pub/HARP-memory-error-profiling_micro21-lightning-talk.pdf" TargetMode="External"/></Relationships>
</file>

<file path=ppt/slides/_rels/slide250.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540.xml"/></Relationships>
</file>

<file path=ppt/slides/_rels/slide251.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image" Target="../media/image204.png"/><Relationship Id="rId1" Type="http://schemas.openxmlformats.org/officeDocument/2006/relationships/slideLayout" Target="../slideLayouts/slideLayout540.xml"/></Relationships>
</file>

<file path=ppt/slides/_rels/slide252.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image" Target="../media/image206.png"/><Relationship Id="rId1" Type="http://schemas.openxmlformats.org/officeDocument/2006/relationships/slideLayout" Target="../slideLayouts/slideLayout540.xml"/></Relationships>
</file>

<file path=ppt/slides/_rels/slide253.xml.rels><?xml version="1.0" encoding="UTF-8" standalone="yes"?>
<Relationships xmlns="http://schemas.openxmlformats.org/package/2006/relationships"><Relationship Id="rId2" Type="http://schemas.openxmlformats.org/officeDocument/2006/relationships/image" Target="../media/image208.png"/><Relationship Id="rId1" Type="http://schemas.openxmlformats.org/officeDocument/2006/relationships/slideLayout" Target="../slideLayouts/slideLayout540.xml"/></Relationships>
</file>

<file path=ppt/slides/_rels/slide254.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209.png"/><Relationship Id="rId1" Type="http://schemas.openxmlformats.org/officeDocument/2006/relationships/slideLayout" Target="../slideLayouts/slideLayout540.xml"/></Relationships>
</file>

<file path=ppt/slides/_rels/slide255.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540.xml"/></Relationships>
</file>

<file path=ppt/slides/_rels/slide256.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image" Target="../media/image212.png"/><Relationship Id="rId1" Type="http://schemas.openxmlformats.org/officeDocument/2006/relationships/slideLayout" Target="../slideLayouts/slideLayout540.xml"/></Relationships>
</file>

<file path=ppt/slides/_rels/slide257.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image" Target="../media/image214.png"/><Relationship Id="rId1" Type="http://schemas.openxmlformats.org/officeDocument/2006/relationships/slideLayout" Target="../slideLayouts/slideLayout540.xml"/><Relationship Id="rId4" Type="http://schemas.openxmlformats.org/officeDocument/2006/relationships/image" Target="../media/image216.png"/></Relationships>
</file>

<file path=ppt/slides/_rels/slide258.xml.rels><?xml version="1.0" encoding="UTF-8" standalone="yes"?>
<Relationships xmlns="http://schemas.openxmlformats.org/package/2006/relationships"><Relationship Id="rId2" Type="http://schemas.openxmlformats.org/officeDocument/2006/relationships/image" Target="../media/image217.png"/><Relationship Id="rId1" Type="http://schemas.openxmlformats.org/officeDocument/2006/relationships/slideLayout" Target="../slideLayouts/slideLayout540.xml"/></Relationships>
</file>

<file path=ppt/slides/_rels/slide259.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image" Target="../media/image218.png"/><Relationship Id="rId1" Type="http://schemas.openxmlformats.org/officeDocument/2006/relationships/slideLayout" Target="../slideLayouts/slideLayout540.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www.youtube.com/watch?v=v702wUnaWGE&amp;list=PL5Q2soXY2Zi9xidyIgBxUz7xRPS-wisBN&amp;index=3" TargetMode="External"/><Relationship Id="rId1" Type="http://schemas.openxmlformats.org/officeDocument/2006/relationships/slideLayout" Target="../slideLayouts/slideLayout467.xml"/></Relationships>
</file>

<file path=ppt/slides/_rels/slide260.xml.rels><?xml version="1.0" encoding="UTF-8" standalone="yes"?>
<Relationships xmlns="http://schemas.openxmlformats.org/package/2006/relationships"><Relationship Id="rId2" Type="http://schemas.openxmlformats.org/officeDocument/2006/relationships/image" Target="../media/image220.png"/><Relationship Id="rId1" Type="http://schemas.openxmlformats.org/officeDocument/2006/relationships/slideLayout" Target="../slideLayouts/slideLayout540.xml"/></Relationships>
</file>

<file path=ppt/slides/_rels/slide261.xml.rels><?xml version="1.0" encoding="UTF-8" standalone="yes"?>
<Relationships xmlns="http://schemas.openxmlformats.org/package/2006/relationships"><Relationship Id="rId2" Type="http://schemas.openxmlformats.org/officeDocument/2006/relationships/image" Target="../media/image221.png"/><Relationship Id="rId1" Type="http://schemas.openxmlformats.org/officeDocument/2006/relationships/slideLayout" Target="../slideLayouts/slideLayout540.xml"/></Relationships>
</file>

<file path=ppt/slides/_rels/slide262.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image" Target="../media/image222.png"/><Relationship Id="rId1" Type="http://schemas.openxmlformats.org/officeDocument/2006/relationships/slideLayout" Target="../slideLayouts/slideLayout540.xml"/><Relationship Id="rId4" Type="http://schemas.openxmlformats.org/officeDocument/2006/relationships/image" Target="../media/image224.png"/></Relationships>
</file>

<file path=ppt/slides/_rels/slide263.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image" Target="../media/image225.png"/><Relationship Id="rId1" Type="http://schemas.openxmlformats.org/officeDocument/2006/relationships/slideLayout" Target="../slideLayouts/slideLayout540.xml"/></Relationships>
</file>

<file path=ppt/slides/_rels/slide264.xml.rels><?xml version="1.0" encoding="UTF-8" standalone="yes"?>
<Relationships xmlns="http://schemas.openxmlformats.org/package/2006/relationships"><Relationship Id="rId2" Type="http://schemas.openxmlformats.org/officeDocument/2006/relationships/image" Target="../media/image227.png"/><Relationship Id="rId1" Type="http://schemas.openxmlformats.org/officeDocument/2006/relationships/slideLayout" Target="../slideLayouts/slideLayout540.xml"/></Relationships>
</file>

<file path=ppt/slides/_rels/slide265.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image" Target="../media/image228.png"/><Relationship Id="rId1" Type="http://schemas.openxmlformats.org/officeDocument/2006/relationships/slideLayout" Target="../slideLayouts/slideLayout540.xml"/><Relationship Id="rId5" Type="http://schemas.openxmlformats.org/officeDocument/2006/relationships/image" Target="../media/image231.png"/><Relationship Id="rId4" Type="http://schemas.openxmlformats.org/officeDocument/2006/relationships/image" Target="../media/image230.png"/></Relationships>
</file>

<file path=ppt/slides/_rels/slide266.xml.rels><?xml version="1.0" encoding="UTF-8" standalone="yes"?>
<Relationships xmlns="http://schemas.openxmlformats.org/package/2006/relationships"><Relationship Id="rId2" Type="http://schemas.openxmlformats.org/officeDocument/2006/relationships/image" Target="../media/image232.png"/><Relationship Id="rId1" Type="http://schemas.openxmlformats.org/officeDocument/2006/relationships/slideLayout" Target="../slideLayouts/slideLayout540.xml"/></Relationships>
</file>

<file path=ppt/slides/_rels/slide267.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image" Target="../media/image233.png"/><Relationship Id="rId1" Type="http://schemas.openxmlformats.org/officeDocument/2006/relationships/slideLayout" Target="../slideLayouts/slideLayout540.xml"/></Relationships>
</file>

<file path=ppt/slides/_rels/slide268.xml.rels><?xml version="1.0" encoding="UTF-8" standalone="yes"?>
<Relationships xmlns="http://schemas.openxmlformats.org/package/2006/relationships"><Relationship Id="rId2" Type="http://schemas.openxmlformats.org/officeDocument/2006/relationships/image" Target="../media/image235.png"/><Relationship Id="rId1" Type="http://schemas.openxmlformats.org/officeDocument/2006/relationships/slideLayout" Target="../slideLayouts/slideLayout540.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540.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people.inf.ethz.ch/omutlu/pub/softMC_hpca17.pdf" TargetMode="Externa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70.xml.rels><?xml version="1.0" encoding="UTF-8" standalone="yes"?>
<Relationships xmlns="http://schemas.openxmlformats.org/package/2006/relationships"><Relationship Id="rId3" Type="http://schemas.openxmlformats.org/officeDocument/2006/relationships/hyperlink" Target="https://www.youtube.com/watch?v=tcQ3zZ3JpuA&amp;list=PL5Q2soXY2Zi8D_5MGV6EnXEJHnV2YFBJl&amp;index=15" TargetMode="External"/><Relationship Id="rId2" Type="http://schemas.openxmlformats.org/officeDocument/2006/relationships/hyperlink" Target="https://www.youtube.com/watch?v=8ffSEKZhmvo&amp;list=PL5Q2soXY2Zi_4oP9LdL3cc8G6NIjD2Ydz" TargetMode="External"/><Relationship Id="rId1" Type="http://schemas.openxmlformats.org/officeDocument/2006/relationships/slideLayout" Target="../slideLayouts/slideLayout125.xml"/></Relationships>
</file>

<file path=ppt/slides/_rels/slide271.xml.rels><?xml version="1.0" encoding="UTF-8" standalone="yes"?>
<Relationships xmlns="http://schemas.openxmlformats.org/package/2006/relationships"><Relationship Id="rId8" Type="http://schemas.openxmlformats.org/officeDocument/2006/relationships/hyperlink" Target="https://v.youku.com/v_show/id_XNDI3MjU3MTM0OA" TargetMode="External"/><Relationship Id="rId3" Type="http://schemas.openxmlformats.org/officeDocument/2006/relationships/hyperlink" Target="https://www.sigarch.org/benefit/awards/acm-sigarch-maurice-wilkes-award/" TargetMode="External"/><Relationship Id="rId7" Type="http://schemas.openxmlformats.org/officeDocument/2006/relationships/hyperlink" Target="https://www.youtube.com/watch?v=8ffSEKZhmvo" TargetMode="External"/><Relationship Id="rId12" Type="http://schemas.openxmlformats.org/officeDocument/2006/relationships/hyperlink" Target="https://people.inf.ethz.ch/omutlu/pub/onur-DAC-EarlyCareerWorkshopPanel-ImpactfulResearch-July-19-2020-withbackup-FINAL.pdf" TargetMode="External"/><Relationship Id="rId2" Type="http://schemas.openxmlformats.org/officeDocument/2006/relationships/hyperlink" Target="https://people.inf.ethz.ch/omutlu/pub/onur-MauriceWilkesAward-June-25-2019-FINAL-public.pptx" TargetMode="External"/><Relationship Id="rId1" Type="http://schemas.openxmlformats.org/officeDocument/2006/relationships/slideLayout" Target="../slideLayouts/slideLayout577.xml"/><Relationship Id="rId6" Type="http://schemas.openxmlformats.org/officeDocument/2006/relationships/hyperlink" Target="https://v.youku.com/v_show/id_XNDI3MjU2ODIwNA" TargetMode="External"/><Relationship Id="rId11" Type="http://schemas.openxmlformats.org/officeDocument/2006/relationships/hyperlink" Target="https://sites.google.com/gapp.nthu.edu.tw/dac-ecw20/" TargetMode="External"/><Relationship Id="rId5" Type="http://schemas.openxmlformats.org/officeDocument/2006/relationships/hyperlink" Target="https://www.youtube.com/watch?v=tcQ3zZ3JpuA" TargetMode="External"/><Relationship Id="rId10" Type="http://schemas.openxmlformats.org/officeDocument/2006/relationships/hyperlink" Target="https://people.inf.ethz.ch/omutlu/pub/onur-DAC-EarlyCareerWorkshopPanel-ImpactfulResearch-July-19-2020-withbackup-FINAL.pptx" TargetMode="External"/><Relationship Id="rId4" Type="http://schemas.openxmlformats.org/officeDocument/2006/relationships/hyperlink" Target="https://people.inf.ethz.ch/omutlu/pub/onur-MauriceWilkesAward-June-25-2019-FINAL-public.pdf" TargetMode="External"/><Relationship Id="rId9" Type="http://schemas.openxmlformats.org/officeDocument/2006/relationships/hyperlink" Target="https://inf.ethz.ch/news-and-events/spotlights/2019/06/mutlu-ACM-SIGARCH-award.html" TargetMode="External"/></Relationships>
</file>

<file path=ppt/slides/_rels/slide272.xml.rels><?xml version="1.0" encoding="UTF-8" standalone="yes"?>
<Relationships xmlns="http://schemas.openxmlformats.org/package/2006/relationships"><Relationship Id="rId2" Type="http://schemas.openxmlformats.org/officeDocument/2006/relationships/image" Target="../media/image236.tiff"/><Relationship Id="rId1" Type="http://schemas.openxmlformats.org/officeDocument/2006/relationships/slideLayout" Target="../slideLayouts/slideLayout13.xml"/></Relationships>
</file>

<file path=ppt/slides/_rels/slide273.xml.rels><?xml version="1.0" encoding="UTF-8" standalone="yes"?>
<Relationships xmlns="http://schemas.openxmlformats.org/package/2006/relationships"><Relationship Id="rId2" Type="http://schemas.openxmlformats.org/officeDocument/2006/relationships/image" Target="../media/image237.JPG"/><Relationship Id="rId1" Type="http://schemas.openxmlformats.org/officeDocument/2006/relationships/slideLayout" Target="../slideLayouts/slideLayout588.xml"/></Relationships>
</file>

<file path=ppt/slides/_rels/slide274.xml.rels><?xml version="1.0" encoding="UTF-8" standalone="yes"?>
<Relationships xmlns="http://schemas.openxmlformats.org/package/2006/relationships"><Relationship Id="rId2" Type="http://schemas.openxmlformats.org/officeDocument/2006/relationships/image" Target="../media/image238.JPG"/><Relationship Id="rId1" Type="http://schemas.openxmlformats.org/officeDocument/2006/relationships/slideLayout" Target="../slideLayouts/slideLayout588.xml"/></Relationships>
</file>

<file path=ppt/slides/_rels/slide275.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hyperlink" Target="https://www.livemint.com/science/news/could-einstein-get-published-today-11601014633853.html" TargetMode="External"/><Relationship Id="rId1" Type="http://schemas.openxmlformats.org/officeDocument/2006/relationships/slideLayout" Target="../slideLayouts/slideLayout588.xml"/></Relationships>
</file>

<file path=ppt/slides/_rels/slide276.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539.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528.xml"/></Relationships>
</file>

<file path=ppt/slides/_rels/slide278.xml.rels><?xml version="1.0" encoding="UTF-8" standalone="yes"?>
<Relationships xmlns="http://schemas.openxmlformats.org/package/2006/relationships"><Relationship Id="rId3" Type="http://schemas.openxmlformats.org/officeDocument/2006/relationships/hyperlink" Target="https://dl.acm.org/citation.cfm?id=357176" TargetMode="External"/><Relationship Id="rId2" Type="http://schemas.openxmlformats.org/officeDocument/2006/relationships/image" Target="../media/image240.png"/><Relationship Id="rId1" Type="http://schemas.openxmlformats.org/officeDocument/2006/relationships/slideLayout" Target="../slideLayouts/slideLayout528.xml"/></Relationships>
</file>

<file path=ppt/slides/_rels/slide279.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53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66.xml"/></Relationships>
</file>

<file path=ppt/slides/_rels/slide280.xml.rels><?xml version="1.0" encoding="UTF-8" standalone="yes"?>
<Relationships xmlns="http://schemas.openxmlformats.org/package/2006/relationships"><Relationship Id="rId8" Type="http://schemas.openxmlformats.org/officeDocument/2006/relationships/hyperlink" Target="https://github.com/CMU-SAFARI/rowhammer" TargetMode="External"/><Relationship Id="rId3" Type="http://schemas.openxmlformats.org/officeDocument/2006/relationships/hyperlink" Target="http://cag.engr.uconn.edu/isca2014/" TargetMode="External"/><Relationship Id="rId7" Type="http://schemas.openxmlformats.org/officeDocument/2006/relationships/hyperlink" Target="http://users.ece.cmu.edu/~omutlu/pub/dram-row-hammer_kim_lightning-talk_isca14.pdf" TargetMode="External"/><Relationship Id="rId2" Type="http://schemas.openxmlformats.org/officeDocument/2006/relationships/hyperlink" Target="http://users.ece.cmu.edu/~omutlu/pub/dram-row-hammer_isca14.pdf" TargetMode="External"/><Relationship Id="rId1" Type="http://schemas.openxmlformats.org/officeDocument/2006/relationships/slideLayout" Target="../slideLayouts/slideLayout467.xml"/><Relationship Id="rId6" Type="http://schemas.openxmlformats.org/officeDocument/2006/relationships/hyperlink" Target="http://users.ece.cmu.edu/~omutlu/pub/dram-row-hammer_kim_lightning-talk_isca14.pptx" TargetMode="External"/><Relationship Id="rId5" Type="http://schemas.openxmlformats.org/officeDocument/2006/relationships/hyperlink" Target="http://users.ece.cmu.edu/~omutlu/pub/dram-row-hammer_kim_talk_isca14.pdf" TargetMode="External"/><Relationship Id="rId10" Type="http://schemas.openxmlformats.org/officeDocument/2006/relationships/hyperlink" Target="https://github.com/google/rowhammer-test" TargetMode="External"/><Relationship Id="rId4" Type="http://schemas.openxmlformats.org/officeDocument/2006/relationships/hyperlink" Target="http://users.ece.cmu.edu/~omutlu/pub/dram-row-hammer_kim_talk_isca14.pptx" TargetMode="External"/><Relationship Id="rId9" Type="http://schemas.openxmlformats.org/officeDocument/2006/relationships/hyperlink" Target="http://googleprojectzero.blogspot.com/2015/03/exploiting-dram-rowhammer-bug-to-gain.html" TargetMode="External"/></Relationships>
</file>

<file path=ppt/slides/_rels/slide281.xml.rels><?xml version="1.0" encoding="UTF-8" standalone="yes"?>
<Relationships xmlns="http://schemas.openxmlformats.org/package/2006/relationships"><Relationship Id="rId3" Type="http://schemas.openxmlformats.org/officeDocument/2006/relationships/hyperlink" Target="https://github.com/IAIK/rowhammerjs" TargetMode="External"/><Relationship Id="rId2" Type="http://schemas.openxmlformats.org/officeDocument/2006/relationships/hyperlink" Target="http://arxiv.org/abs/1507.06955" TargetMode="External"/><Relationship Id="rId1" Type="http://schemas.openxmlformats.org/officeDocument/2006/relationships/slideLayout" Target="../slideLayouts/slideLayout467.xml"/><Relationship Id="rId4" Type="http://schemas.openxmlformats.org/officeDocument/2006/relationships/hyperlink" Target="http://dl.acm.org/citation.cfm?doid=2872362.2872390" TargetMode="External"/></Relationships>
</file>

<file path=ppt/slides/_rels/slide282.xml.rels><?xml version="1.0" encoding="UTF-8" standalone="yes"?>
<Relationships xmlns="http://schemas.openxmlformats.org/package/2006/relationships"><Relationship Id="rId3" Type="http://schemas.openxmlformats.org/officeDocument/2006/relationships/hyperlink" Target="https://www.usenix.org/system/files/conference/usenixsecurity17/sec17-brasser.pdf" TargetMode="External"/><Relationship Id="rId2" Type="http://schemas.openxmlformats.org/officeDocument/2006/relationships/hyperlink" Target="https://www.ieee-security.org/TC/SP2016/papers/0824a987.pdf" TargetMode="External"/><Relationship Id="rId1" Type="http://schemas.openxmlformats.org/officeDocument/2006/relationships/slideLayout" Target="../slideLayouts/slideLayout467.xml"/></Relationships>
</file>

<file path=ppt/slides/_rels/slide283.xml.rels><?xml version="1.0" encoding="UTF-8" standalone="yes"?>
<Relationships xmlns="http://schemas.openxmlformats.org/package/2006/relationships"><Relationship Id="rId3" Type="http://schemas.openxmlformats.org/officeDocument/2006/relationships/hyperlink" Target="https://www.usenix.org/system/files/conference/usenixsecurity16/sec16_paper_xiao.pdf" TargetMode="External"/><Relationship Id="rId2" Type="http://schemas.openxmlformats.org/officeDocument/2006/relationships/hyperlink" Target="https://ieeexplore.ieee.org/document/7495576" TargetMode="External"/><Relationship Id="rId1" Type="http://schemas.openxmlformats.org/officeDocument/2006/relationships/slideLayout" Target="../slideLayouts/slideLayout467.xml"/></Relationships>
</file>

<file path=ppt/slides/_rels/slide284.xml.rels><?xml version="1.0" encoding="UTF-8" standalone="yes"?>
<Relationships xmlns="http://schemas.openxmlformats.org/package/2006/relationships"><Relationship Id="rId3" Type="http://schemas.openxmlformats.org/officeDocument/2006/relationships/hyperlink" Target="https://www.usenix.org/system/files/conference/usenixsecurity16/sec16_paper_pessl.pdf" TargetMode="External"/><Relationship Id="rId2" Type="http://schemas.openxmlformats.org/officeDocument/2006/relationships/hyperlink" Target="https://link.springer.com/content/pdf/10.1007/978-3-662-53140-2_29.pdf" TargetMode="External"/><Relationship Id="rId1" Type="http://schemas.openxmlformats.org/officeDocument/2006/relationships/slideLayout" Target="../slideLayouts/slideLayout467.xml"/></Relationships>
</file>

<file path=ppt/slides/_rels/slide285.xml.rels><?xml version="1.0" encoding="UTF-8" standalone="yes"?>
<Relationships xmlns="http://schemas.openxmlformats.org/package/2006/relationships"><Relationship Id="rId3" Type="http://schemas.openxmlformats.org/officeDocument/2006/relationships/hyperlink" Target="http://dl.acm.org/citation.cfm?id=2976749.2978406" TargetMode="External"/><Relationship Id="rId2" Type="http://schemas.openxmlformats.org/officeDocument/2006/relationships/hyperlink" Target="https://www.usenix.org/system/files/conference/usenixsecurity16/sec16_paper_razavi.pdf" TargetMode="External"/><Relationship Id="rId1" Type="http://schemas.openxmlformats.org/officeDocument/2006/relationships/slideLayout" Target="../slideLayouts/slideLayout467.xml"/></Relationships>
</file>

<file path=ppt/slides/_rels/slide286.xml.rels><?xml version="1.0" encoding="UTF-8" standalone="yes"?>
<Relationships xmlns="http://schemas.openxmlformats.org/package/2006/relationships"><Relationship Id="rId3" Type="http://schemas.openxmlformats.org/officeDocument/2006/relationships/hyperlink" Target="https://dl.acm.org/citation.cfm?id=3152709" TargetMode="External"/><Relationship Id="rId2" Type="http://schemas.openxmlformats.org/officeDocument/2006/relationships/hyperlink" Target="https://web.eecs.umich.edu/~misiker/resources/HOST-2017-Misiker.pdf" TargetMode="External"/><Relationship Id="rId1" Type="http://schemas.openxmlformats.org/officeDocument/2006/relationships/slideLayout" Target="../slideLayouts/slideLayout467.xml"/></Relationships>
</file>

<file path=ppt/slides/_rels/slide287.xml.rels><?xml version="1.0" encoding="UTF-8" standalone="yes"?>
<Relationships xmlns="http://schemas.openxmlformats.org/package/2006/relationships"><Relationship Id="rId3" Type="http://schemas.openxmlformats.org/officeDocument/2006/relationships/hyperlink" Target="https://link.springer.com/chapter/10.1007/978-3-319-93411-2_5" TargetMode="External"/><Relationship Id="rId2" Type="http://schemas.openxmlformats.org/officeDocument/2006/relationships/hyperlink" Target="https://arxiv.org/pdf/1710.00551.pdf" TargetMode="External"/><Relationship Id="rId1" Type="http://schemas.openxmlformats.org/officeDocument/2006/relationships/slideLayout" Target="../slideLayouts/slideLayout467.xml"/></Relationships>
</file>

<file path=ppt/slides/_rels/slide288.xml.rels><?xml version="1.0" encoding="UTF-8" standalone="yes"?>
<Relationships xmlns="http://schemas.openxmlformats.org/package/2006/relationships"><Relationship Id="rId3" Type="http://schemas.openxmlformats.org/officeDocument/2006/relationships/hyperlink" Target="https://www.cs.vu.nl/~herbertb/download/papers/throwhammer_atc18.pdf" TargetMode="External"/><Relationship Id="rId2" Type="http://schemas.openxmlformats.org/officeDocument/2006/relationships/hyperlink" Target="https://www.vusec.net/wp-content/uploads/2018/05/glitch.pdf" TargetMode="External"/><Relationship Id="rId1" Type="http://schemas.openxmlformats.org/officeDocument/2006/relationships/slideLayout" Target="../slideLayouts/slideLayout467.xml"/></Relationships>
</file>

<file path=ppt/slides/_rels/slide289.xml.rels><?xml version="1.0" encoding="UTF-8" standalone="yes"?>
<Relationships xmlns="http://schemas.openxmlformats.org/package/2006/relationships"><Relationship Id="rId3" Type="http://schemas.openxmlformats.org/officeDocument/2006/relationships/hyperlink" Target="https://www.usenix.org/system/files/osdi18-konoth.pdf" TargetMode="External"/><Relationship Id="rId2" Type="http://schemas.openxmlformats.org/officeDocument/2006/relationships/hyperlink" Target="https://arxiv.org/pdf/1805.04956.pdf" TargetMode="External"/><Relationship Id="rId1" Type="http://schemas.openxmlformats.org/officeDocument/2006/relationships/slideLayout" Target="../slideLayouts/slideLayout46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0.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hyperlink" Target="https://www.memtest86.com/troubleshooting.htm#hammer" TargetMode="External"/><Relationship Id="rId1" Type="http://schemas.openxmlformats.org/officeDocument/2006/relationships/slideLayout" Target="../slideLayouts/slideLayout467.xml"/><Relationship Id="rId5" Type="http://schemas.openxmlformats.org/officeDocument/2006/relationships/image" Target="../media/image243.png"/><Relationship Id="rId4" Type="http://schemas.openxmlformats.org/officeDocument/2006/relationships/image" Target="../media/image242.png"/></Relationships>
</file>

<file path=ppt/slides/_rels/slide291.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hyperlink" Target="https://www.memtest86.com/troubleshooting.htm#hammer" TargetMode="External"/><Relationship Id="rId1" Type="http://schemas.openxmlformats.org/officeDocument/2006/relationships/slideLayout" Target="../slideLayouts/slideLayout467.xml"/><Relationship Id="rId4" Type="http://schemas.openxmlformats.org/officeDocument/2006/relationships/image" Target="../media/image245.png"/></Relationships>
</file>

<file path=ppt/slides/_rels/slide292.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674.xml"/></Relationships>
</file>

<file path=ppt/slides/_rels/slide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25.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hyperlink" Target="http://users.ece.cmu.edu/~omutlu/pub/dram-row-hammer_isca14.pdf" TargetMode="External"/><Relationship Id="rId2" Type="http://schemas.openxmlformats.org/officeDocument/2006/relationships/notesSlide" Target="../notesSlides/notesSlide3.xml"/><Relationship Id="rId1" Type="http://schemas.openxmlformats.org/officeDocument/2006/relationships/slideLayout" Target="../slideLayouts/slideLayout434.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445.xml"/><Relationship Id="rId5" Type="http://schemas.openxmlformats.org/officeDocument/2006/relationships/hyperlink" Target="http://users.ece.cmu.edu/~omutlu/pub/dram-row-hammer_isca14.pdf" TargetMode="External"/><Relationship Id="rId4" Type="http://schemas.microsoft.com/office/2007/relationships/hdphoto" Target="../media/hdphoto1.wdp"/></Relationships>
</file>

<file path=ppt/slides/_rels/slide3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5.xml"/><Relationship Id="rId1" Type="http://schemas.openxmlformats.org/officeDocument/2006/relationships/slideLayout" Target="../slideLayouts/slideLayout445.xml"/><Relationship Id="rId4" Type="http://schemas.openxmlformats.org/officeDocument/2006/relationships/image" Target="../media/image39.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2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22.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456.xml"/><Relationship Id="rId6" Type="http://schemas.openxmlformats.org/officeDocument/2006/relationships/hyperlink" Target="https://github.com/CMU-SAFARI/rowhammer" TargetMode="External"/><Relationship Id="rId5" Type="http://schemas.openxmlformats.org/officeDocument/2006/relationships/image" Target="../media/image41.jpeg"/><Relationship Id="rId4" Type="http://schemas.microsoft.com/office/2007/relationships/hdphoto" Target="../media/hdphoto1.wdp"/></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456.xml"/><Relationship Id="rId6" Type="http://schemas.openxmlformats.org/officeDocument/2006/relationships/hyperlink" Target="https://github.com/CMU-SAFARI/rowhammer" TargetMode="External"/><Relationship Id="rId5" Type="http://schemas.openxmlformats.org/officeDocument/2006/relationships/image" Target="../media/image41.jpeg"/><Relationship Id="rId4" Type="http://schemas.microsoft.com/office/2007/relationships/hdphoto" Target="../media/hdphoto1.wdp"/></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456.xml"/><Relationship Id="rId6" Type="http://schemas.openxmlformats.org/officeDocument/2006/relationships/hyperlink" Target="https://github.com/CMU-SAFARI/rowhammer" TargetMode="External"/><Relationship Id="rId5" Type="http://schemas.openxmlformats.org/officeDocument/2006/relationships/image" Target="../media/image41.jpeg"/><Relationship Id="rId4" Type="http://schemas.microsoft.com/office/2007/relationships/hdphoto" Target="../media/hdphoto1.wdp"/></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456.xml"/><Relationship Id="rId6" Type="http://schemas.openxmlformats.org/officeDocument/2006/relationships/hyperlink" Target="https://github.com/CMU-SAFARI/rowhammer" TargetMode="External"/><Relationship Id="rId5" Type="http://schemas.openxmlformats.org/officeDocument/2006/relationships/image" Target="../media/image41.jpe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25.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456.xml"/><Relationship Id="rId6" Type="http://schemas.openxmlformats.org/officeDocument/2006/relationships/hyperlink" Target="https://github.com/CMU-SAFARI/rowhammer" TargetMode="External"/><Relationship Id="rId5" Type="http://schemas.openxmlformats.org/officeDocument/2006/relationships/image" Target="../media/image41.jpeg"/><Relationship Id="rId4" Type="http://schemas.microsoft.com/office/2007/relationships/hdphoto" Target="../media/hdphoto1.wdp"/></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45.xm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467.xml"/><Relationship Id="rId6" Type="http://schemas.openxmlformats.org/officeDocument/2006/relationships/hyperlink" Target="http://users.ece.cmu.edu/~omutlu/pub/dram-row-hammer_isca14.pdf" TargetMode="External"/><Relationship Id="rId5" Type="http://schemas.openxmlformats.org/officeDocument/2006/relationships/hyperlink" Target="http://googleprojectzero.blogspot.com/2015/03/exploiting-dram-rowhammer-bug-to-gain.html" TargetMode="External"/><Relationship Id="rId4" Type="http://schemas.openxmlformats.org/officeDocument/2006/relationships/image" Target="../media/image44.png"/></Relationships>
</file>

<file path=ppt/slides/_rels/slide43.xml.rels><?xml version="1.0" encoding="UTF-8" standalone="yes"?>
<Relationships xmlns="http://schemas.openxmlformats.org/package/2006/relationships"><Relationship Id="rId3" Type="http://schemas.openxmlformats.org/officeDocument/2006/relationships/hyperlink" Target="http://googleprojectzero.blogspot.com/2015/03/exploiting-dram-rowhammer-bug-to-gain.html" TargetMode="External"/><Relationship Id="rId2" Type="http://schemas.openxmlformats.org/officeDocument/2006/relationships/hyperlink" Target="http://users.ece.cmu.edu/~omutlu/pub/dram-row-hammer_isca14.pdf" TargetMode="External"/><Relationship Id="rId1" Type="http://schemas.openxmlformats.org/officeDocument/2006/relationships/slideLayout" Target="../slideLayouts/slideLayout467.xml"/></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467.xml"/><Relationship Id="rId4" Type="http://schemas.openxmlformats.org/officeDocument/2006/relationships/image" Target="../media/image46.png"/></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467.xml"/><Relationship Id="rId5" Type="http://schemas.openxmlformats.org/officeDocument/2006/relationships/image" Target="../media/image47.png"/><Relationship Id="rId4" Type="http://schemas.openxmlformats.org/officeDocument/2006/relationships/image" Target="../media/image46.png"/></Relationships>
</file>

<file path=ppt/slides/_rels/slide4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hyperlink" Target="https://lab.dsst.io/32c3-slides/7197.html" TargetMode="External"/><Relationship Id="rId1" Type="http://schemas.openxmlformats.org/officeDocument/2006/relationships/slideLayout" Target="../slideLayouts/slideLayout467.xml"/></Relationships>
</file>

<file path=ppt/slides/_rels/slide4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467.xml"/></Relationships>
</file>

<file path=ppt/slides/_rels/slide4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479.xml"/></Relationships>
</file>

<file path=ppt/slides/_rels/slide4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479.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22.xml"/></Relationships>
</file>

<file path=ppt/slides/_rels/slide5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479.xml"/><Relationship Id="rId4" Type="http://schemas.openxmlformats.org/officeDocument/2006/relationships/image" Target="../media/image56.png"/></Relationships>
</file>

<file path=ppt/slides/_rels/slide5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516.xml"/></Relationships>
</file>

<file path=ppt/slides/_rels/slide5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516.xml"/></Relationships>
</file>

<file path=ppt/slides/_rels/slide5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516.xml"/></Relationships>
</file>

<file path=ppt/slides/_rels/slide5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467.xml"/><Relationship Id="rId4" Type="http://schemas.openxmlformats.org/officeDocument/2006/relationships/image" Target="../media/image65.png"/></Relationships>
</file>

<file path=ppt/slides/_rels/slide5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467.xml"/></Relationships>
</file>

<file path=ppt/slides/_rels/slide56.xml.rels><?xml version="1.0" encoding="UTF-8" standalone="yes"?>
<Relationships xmlns="http://schemas.openxmlformats.org/package/2006/relationships"><Relationship Id="rId8" Type="http://schemas.openxmlformats.org/officeDocument/2006/relationships/hyperlink" Target="https://www.youtube.com/watch?v=sgd7PHQQ1AI&amp;list=PL5Q2soXY2Zi8D_5MGV6EnXEJHnV2YFBJl&amp;index=39" TargetMode="External"/><Relationship Id="rId3" Type="http://schemas.openxmlformats.org/officeDocument/2006/relationships/hyperlink" Target="https://ieeexplore.ieee.org/xpl/RecentIssue.jsp?punumber=43" TargetMode="External"/><Relationship Id="rId7" Type="http://schemas.openxmlformats.org/officeDocument/2006/relationships/hyperlink" Target="https://people.inf.ethz.ch/omutlu/pub/onur-RowHammer-VLSI-SOC-October-9-2020.pdf" TargetMode="External"/><Relationship Id="rId2" Type="http://schemas.openxmlformats.org/officeDocument/2006/relationships/hyperlink" Target="https://people.inf.ethz.ch/omutlu/pub/RowHammer-Retrospective_ieee_tcad19.pdf" TargetMode="External"/><Relationship Id="rId1" Type="http://schemas.openxmlformats.org/officeDocument/2006/relationships/slideLayout" Target="../slideLayouts/slideLayout248.xml"/><Relationship Id="rId6" Type="http://schemas.openxmlformats.org/officeDocument/2006/relationships/hyperlink" Target="https://people.inf.ethz.ch/omutlu/pub/onur-RowHammer-VLSI-SOC-October-9-2020.pptx" TargetMode="External"/><Relationship Id="rId5" Type="http://schemas.openxmlformats.org/officeDocument/2006/relationships/hyperlink" Target="https://people.inf.ethz.ch/omutlu/pub/onur-RowHammer-COSADE-Keynote-April-4-2019.pptx" TargetMode="External"/><Relationship Id="rId4" Type="http://schemas.openxmlformats.org/officeDocument/2006/relationships/hyperlink" Target="https://arxiv.org/pdf/1904.09724.pdf" TargetMode="External"/><Relationship Id="rId9" Type="http://schemas.openxmlformats.org/officeDocument/2006/relationships/image" Target="../media/image67.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66.xml"/></Relationships>
</file>

<file path=ppt/slides/_rels/slide58.xml.rels><?xml version="1.0" encoding="UTF-8" standalone="yes"?>
<Relationships xmlns="http://schemas.openxmlformats.org/package/2006/relationships"><Relationship Id="rId8" Type="http://schemas.openxmlformats.org/officeDocument/2006/relationships/hyperlink" Target="https://people.inf.ethz.ch/omutlu/pub/dram-row-hammer_kim_lightning-talk_isca14.pdf" TargetMode="External"/><Relationship Id="rId3" Type="http://schemas.openxmlformats.org/officeDocument/2006/relationships/hyperlink" Target="https://people.inf.ethz.ch/omutlu/pub/dram-row-hammer_isca14.pdf" TargetMode="External"/><Relationship Id="rId7" Type="http://schemas.openxmlformats.org/officeDocument/2006/relationships/hyperlink" Target="https://people.inf.ethz.ch/omutlu/pub/dram-row-hammer_kim_lightning-talk_isca14.pptx" TargetMode="External"/><Relationship Id="rId2" Type="http://schemas.openxmlformats.org/officeDocument/2006/relationships/image" Target="../media/image68.png"/><Relationship Id="rId1" Type="http://schemas.openxmlformats.org/officeDocument/2006/relationships/slideLayout" Target="../slideLayouts/slideLayout248.xml"/><Relationship Id="rId6" Type="http://schemas.openxmlformats.org/officeDocument/2006/relationships/hyperlink" Target="https://people.inf.ethz.ch/omutlu/pub/dram-row-hammer_kim_talk_isca14.pdf" TargetMode="External"/><Relationship Id="rId11" Type="http://schemas.openxmlformats.org/officeDocument/2006/relationships/hyperlink" Target="https://wp.nyu.edu/toppicksinhardwaresecurity/" TargetMode="External"/><Relationship Id="rId5" Type="http://schemas.openxmlformats.org/officeDocument/2006/relationships/hyperlink" Target="https://people.inf.ethz.ch/omutlu/pub/dram-row-hammer_kim_talk_isca14.pptx" TargetMode="External"/><Relationship Id="rId10" Type="http://schemas.openxmlformats.org/officeDocument/2006/relationships/hyperlink" Target="https://www.youtube.com/watch?v=KDy632z23UE" TargetMode="External"/><Relationship Id="rId4" Type="http://schemas.openxmlformats.org/officeDocument/2006/relationships/hyperlink" Target="http://cag.engr.uconn.edu/isca2014/" TargetMode="External"/><Relationship Id="rId9" Type="http://schemas.openxmlformats.org/officeDocument/2006/relationships/hyperlink" Target="https://github.com/CMU-SAFARI/rowhammer" TargetMode="External"/></Relationships>
</file>

<file path=ppt/slides/_rels/slide5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hyperlink" Target="https://people.inf.ethz.ch/omutlu/pub/memory-scaling_memcon13.pdf" TargetMode="External"/><Relationship Id="rId3" Type="http://schemas.openxmlformats.org/officeDocument/2006/relationships/hyperlink" Target="http://www.ewh.ieee.org/soc/eds/imw/" TargetMode="External"/><Relationship Id="rId7" Type="http://schemas.openxmlformats.org/officeDocument/2006/relationships/image" Target="../media/image15.png"/><Relationship Id="rId2" Type="http://schemas.openxmlformats.org/officeDocument/2006/relationships/hyperlink" Target="https://people.inf.ethz.ch/omutlu/pub/memory-scaling_imw13.pdf" TargetMode="External"/><Relationship Id="rId1" Type="http://schemas.openxmlformats.org/officeDocument/2006/relationships/slideLayout" Target="../slideLayouts/slideLayout551.xml"/><Relationship Id="rId6" Type="http://schemas.openxmlformats.org/officeDocument/2006/relationships/hyperlink" Target="http://www.eetimes.com/document.asp?doc_id=1280950" TargetMode="External"/><Relationship Id="rId5" Type="http://schemas.openxmlformats.org/officeDocument/2006/relationships/hyperlink" Target="https://people.inf.ethz.ch/omutlu/pub/mutlu_memory-scaling_imw13_invited-talk.pdf" TargetMode="External"/><Relationship Id="rId4" Type="http://schemas.openxmlformats.org/officeDocument/2006/relationships/hyperlink" Target="https://people.inf.ethz.ch/omutlu/pub/mutlu_memory-scaling_imw13_invited-talk.pptx" TargetMode="External"/></Relationships>
</file>

<file path=ppt/slides/_rels/slide6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51.xml"/></Relationships>
</file>

<file path=ppt/slides/_rels/slide61.xml.rels><?xml version="1.0" encoding="UTF-8" standalone="yes"?>
<Relationships xmlns="http://schemas.openxmlformats.org/package/2006/relationships"><Relationship Id="rId3" Type="http://schemas.openxmlformats.org/officeDocument/2006/relationships/hyperlink" Target="http://users.ece.cmu.edu/~omutlu/pub/dram-row-hammer_isca14.pdf" TargetMode="External"/><Relationship Id="rId2" Type="http://schemas.openxmlformats.org/officeDocument/2006/relationships/notesSlide" Target="../notesSlides/notesSlide15.xml"/><Relationship Id="rId1" Type="http://schemas.openxmlformats.org/officeDocument/2006/relationships/slideLayout" Target="../slideLayouts/slideLayout491.xml"/></Relationships>
</file>

<file path=ppt/slides/_rels/slide62.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16.xml"/><Relationship Id="rId1" Type="http://schemas.openxmlformats.org/officeDocument/2006/relationships/slideLayout" Target="../slideLayouts/slideLayout491.xml"/><Relationship Id="rId4" Type="http://schemas.openxmlformats.org/officeDocument/2006/relationships/image" Target="../media/image71.jpg"/></Relationships>
</file>

<file path=ppt/slides/_rels/slide63.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17.xml"/><Relationship Id="rId1" Type="http://schemas.openxmlformats.org/officeDocument/2006/relationships/slideLayout" Target="../slideLayouts/slideLayout491.xml"/><Relationship Id="rId4" Type="http://schemas.openxmlformats.org/officeDocument/2006/relationships/image" Target="../media/image73.jpg"/></Relationships>
</file>

<file path=ppt/slides/_rels/slide64.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18.xml"/><Relationship Id="rId1" Type="http://schemas.openxmlformats.org/officeDocument/2006/relationships/slideLayout" Target="../slideLayouts/slideLayout491.xml"/><Relationship Id="rId4" Type="http://schemas.openxmlformats.org/officeDocument/2006/relationships/image" Target="../media/image75.jp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9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91.xml"/></Relationships>
</file>

<file path=ppt/slides/_rels/slide67.xml.rels><?xml version="1.0" encoding="UTF-8" standalone="yes"?>
<Relationships xmlns="http://schemas.openxmlformats.org/package/2006/relationships"><Relationship Id="rId8" Type="http://schemas.openxmlformats.org/officeDocument/2006/relationships/hyperlink" Target="https://people.inf.ethz.ch/omutlu/pub/dram-row-hammer_kim_lightning-talk_isca14.pdf" TargetMode="External"/><Relationship Id="rId3" Type="http://schemas.openxmlformats.org/officeDocument/2006/relationships/hyperlink" Target="https://people.inf.ethz.ch/omutlu/pub/dram-row-hammer_isca14.pdf" TargetMode="External"/><Relationship Id="rId7" Type="http://schemas.openxmlformats.org/officeDocument/2006/relationships/hyperlink" Target="https://people.inf.ethz.ch/omutlu/pub/dram-row-hammer_kim_lightning-talk_isca14.pptx" TargetMode="External"/><Relationship Id="rId2" Type="http://schemas.openxmlformats.org/officeDocument/2006/relationships/image" Target="../media/image68.png"/><Relationship Id="rId1" Type="http://schemas.openxmlformats.org/officeDocument/2006/relationships/slideLayout" Target="../slideLayouts/slideLayout248.xml"/><Relationship Id="rId6" Type="http://schemas.openxmlformats.org/officeDocument/2006/relationships/hyperlink" Target="https://people.inf.ethz.ch/omutlu/pub/dram-row-hammer_kim_talk_isca14.pdf" TargetMode="External"/><Relationship Id="rId11" Type="http://schemas.openxmlformats.org/officeDocument/2006/relationships/hyperlink" Target="https://wp.nyu.edu/toppicksinhardwaresecurity/" TargetMode="External"/><Relationship Id="rId5" Type="http://schemas.openxmlformats.org/officeDocument/2006/relationships/hyperlink" Target="https://people.inf.ethz.ch/omutlu/pub/dram-row-hammer_kim_talk_isca14.pptx" TargetMode="External"/><Relationship Id="rId10" Type="http://schemas.openxmlformats.org/officeDocument/2006/relationships/hyperlink" Target="https://www.youtube.com/watch?v=KDy632z23UE" TargetMode="External"/><Relationship Id="rId4" Type="http://schemas.openxmlformats.org/officeDocument/2006/relationships/hyperlink" Target="http://cag.engr.uconn.edu/isca2014/" TargetMode="External"/><Relationship Id="rId9" Type="http://schemas.openxmlformats.org/officeDocument/2006/relationships/hyperlink" Target="https://github.com/CMU-SAFARI/rowhammer" TargetMode="External"/></Relationships>
</file>

<file path=ppt/slides/_rels/slide68.xml.rels><?xml version="1.0" encoding="UTF-8" standalone="yes"?>
<Relationships xmlns="http://schemas.openxmlformats.org/package/2006/relationships"><Relationship Id="rId8" Type="http://schemas.openxmlformats.org/officeDocument/2006/relationships/hyperlink" Target="https://youtu.be/Lqxc4_ToMUw" TargetMode="External"/><Relationship Id="rId3" Type="http://schemas.openxmlformats.org/officeDocument/2006/relationships/hyperlink" Target="http://iscaconf.org/isca2020/" TargetMode="External"/><Relationship Id="rId7" Type="http://schemas.openxmlformats.org/officeDocument/2006/relationships/hyperlink" Target="https://people.inf.ethz.ch/omutlu/pub/Revisiting-RowHammer_isca20-lightning-talk.pdf" TargetMode="External"/><Relationship Id="rId2" Type="http://schemas.openxmlformats.org/officeDocument/2006/relationships/hyperlink" Target="https://people.inf.ethz.ch/omutlu/pub/Revisiting-RowHammer_isca20.pdf" TargetMode="External"/><Relationship Id="rId1" Type="http://schemas.openxmlformats.org/officeDocument/2006/relationships/slideLayout" Target="../slideLayouts/slideLayout563.xml"/><Relationship Id="rId6" Type="http://schemas.openxmlformats.org/officeDocument/2006/relationships/hyperlink" Target="https://people.inf.ethz.ch/omutlu/pub/Revisiting-RowHammer_isca20-lightning-talk.pptx" TargetMode="External"/><Relationship Id="rId5" Type="http://schemas.openxmlformats.org/officeDocument/2006/relationships/hyperlink" Target="https://people.inf.ethz.ch/omutlu/pub/Revisiting-RowHammer_isca20-talk.pdf" TargetMode="External"/><Relationship Id="rId10" Type="http://schemas.openxmlformats.org/officeDocument/2006/relationships/image" Target="../media/image76.png"/><Relationship Id="rId4" Type="http://schemas.openxmlformats.org/officeDocument/2006/relationships/hyperlink" Target="https://people.inf.ethz.ch/omutlu/pub/Revisiting-RowHammer_isca20-talk.pptx" TargetMode="External"/><Relationship Id="rId9" Type="http://schemas.openxmlformats.org/officeDocument/2006/relationships/hyperlink" Target="https://youtu.be/wDhqi3f1a3Q" TargetMode="External"/></Relationships>
</file>

<file path=ppt/slides/_rels/slide69.xml.rels><?xml version="1.0" encoding="UTF-8" standalone="yes"?>
<Relationships xmlns="http://schemas.openxmlformats.org/package/2006/relationships"><Relationship Id="rId8" Type="http://schemas.openxmlformats.org/officeDocument/2006/relationships/hyperlink" Target="https://people.inf.ethz.ch/omutlu/pub/ADeeperLookIntoRowhammer_micro21-lightning-talk.pptx" TargetMode="External"/><Relationship Id="rId13" Type="http://schemas.openxmlformats.org/officeDocument/2006/relationships/image" Target="../media/image77.png"/><Relationship Id="rId3" Type="http://schemas.openxmlformats.org/officeDocument/2006/relationships/hyperlink" Target="http://www.microarch.org/micro54/" TargetMode="External"/><Relationship Id="rId7" Type="http://schemas.openxmlformats.org/officeDocument/2006/relationships/hyperlink" Target="https://people.inf.ethz.ch/omutlu/pub/ADeeperLookIntoRowhammer_micro21-short-talk.pdf" TargetMode="External"/><Relationship Id="rId12" Type="http://schemas.openxmlformats.org/officeDocument/2006/relationships/hyperlink" Target="https://arxiv.org/abs/2110.10291" TargetMode="External"/><Relationship Id="rId2" Type="http://schemas.openxmlformats.org/officeDocument/2006/relationships/hyperlink" Target="https://people.inf.ethz.ch/omutlu/pub/ADeeperLookIntoRowhammer_micro21.pdf" TargetMode="External"/><Relationship Id="rId1" Type="http://schemas.openxmlformats.org/officeDocument/2006/relationships/slideLayout" Target="../slideLayouts/slideLayout622.xml"/><Relationship Id="rId6" Type="http://schemas.openxmlformats.org/officeDocument/2006/relationships/hyperlink" Target="https://people.inf.ethz.ch/omutlu/pub/ADeeperLookIntoRowhammer_micro21-short-talk.pptx" TargetMode="External"/><Relationship Id="rId11" Type="http://schemas.openxmlformats.org/officeDocument/2006/relationships/hyperlink" Target="https://www.youtube.com/watch?v=slFNdmPVD-Q&amp;list=PL5Q2soXY2Zi--0LrXSQ9sST3N0k0bXp51&amp;index=6" TargetMode="External"/><Relationship Id="rId5" Type="http://schemas.openxmlformats.org/officeDocument/2006/relationships/hyperlink" Target="https://people.inf.ethz.ch/omutlu/pub/ADeeperLookIntoRowhammer_micro21-talk.pdf" TargetMode="External"/><Relationship Id="rId10" Type="http://schemas.openxmlformats.org/officeDocument/2006/relationships/hyperlink" Target="https://www.youtube.com/watch?v=fkM32oA0u6U&amp;list=PL5Q2soXY2Zi--0LrXSQ9sST3N0k0bXp51&amp;index=12" TargetMode="External"/><Relationship Id="rId4" Type="http://schemas.openxmlformats.org/officeDocument/2006/relationships/hyperlink" Target="https://people.inf.ethz.ch/omutlu/pub/ADeeperLookIntoRowhammer_micro21-talk.pptx" TargetMode="External"/><Relationship Id="rId9" Type="http://schemas.openxmlformats.org/officeDocument/2006/relationships/hyperlink" Target="https://people.inf.ethz.ch/omutlu/pub/ADeeperLookIntoRowhammer_micro21-lightning-talk.pdf"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2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6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6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67.xml"/></Relationships>
</file>

<file path=ppt/slides/_rels/slide7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hyperlink" Target="https://support.apple.com/en-gb/HT204934" TargetMode="External"/><Relationship Id="rId1" Type="http://schemas.openxmlformats.org/officeDocument/2006/relationships/slideLayout" Target="../slideLayouts/slideLayout46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45.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9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91.xml"/></Relationships>
</file>

<file path=ppt/slides/_rels/slide78.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hyperlink" Target="https://twitter.com/isislovecruft/status/1021939922754723841" TargetMode="External"/><Relationship Id="rId1" Type="http://schemas.openxmlformats.org/officeDocument/2006/relationships/slideLayout" Target="../slideLayouts/slideLayout248.xml"/></Relationships>
</file>

<file path=ppt/slides/_rels/slide79.xml.rels><?xml version="1.0" encoding="UTF-8" standalone="yes"?>
<Relationships xmlns="http://schemas.openxmlformats.org/package/2006/relationships"><Relationship Id="rId3" Type="http://schemas.openxmlformats.org/officeDocument/2006/relationships/hyperlink" Target="https://twitter.com/isislovecruft/status/1021939922754723841" TargetMode="External"/><Relationship Id="rId2" Type="http://schemas.openxmlformats.org/officeDocument/2006/relationships/image" Target="../media/image81.jpg"/><Relationship Id="rId1" Type="http://schemas.openxmlformats.org/officeDocument/2006/relationships/slideLayout" Target="../slideLayouts/slideLayout248.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8" Type="http://schemas.openxmlformats.org/officeDocument/2006/relationships/hyperlink" Target="https://people.inf.ethz.ch/omutlu/pub/dram-row-hammer_kim_lightning-talk_isca14.pdf" TargetMode="External"/><Relationship Id="rId3" Type="http://schemas.openxmlformats.org/officeDocument/2006/relationships/hyperlink" Target="https://people.inf.ethz.ch/omutlu/pub/dram-row-hammer_isca14.pdf" TargetMode="External"/><Relationship Id="rId7" Type="http://schemas.openxmlformats.org/officeDocument/2006/relationships/hyperlink" Target="https://people.inf.ethz.ch/omutlu/pub/dram-row-hammer_kim_lightning-talk_isca14.pptx" TargetMode="External"/><Relationship Id="rId2" Type="http://schemas.openxmlformats.org/officeDocument/2006/relationships/image" Target="../media/image68.png"/><Relationship Id="rId1" Type="http://schemas.openxmlformats.org/officeDocument/2006/relationships/slideLayout" Target="../slideLayouts/slideLayout248.xml"/><Relationship Id="rId6" Type="http://schemas.openxmlformats.org/officeDocument/2006/relationships/hyperlink" Target="https://people.inf.ethz.ch/omutlu/pub/dram-row-hammer_kim_talk_isca14.pdf" TargetMode="External"/><Relationship Id="rId11" Type="http://schemas.openxmlformats.org/officeDocument/2006/relationships/hyperlink" Target="https://wp.nyu.edu/toppicksinhardwaresecurity/" TargetMode="External"/><Relationship Id="rId5" Type="http://schemas.openxmlformats.org/officeDocument/2006/relationships/hyperlink" Target="https://people.inf.ethz.ch/omutlu/pub/dram-row-hammer_kim_talk_isca14.pptx" TargetMode="External"/><Relationship Id="rId10" Type="http://schemas.openxmlformats.org/officeDocument/2006/relationships/hyperlink" Target="https://www.youtube.com/watch?v=KDy632z23UE" TargetMode="External"/><Relationship Id="rId4" Type="http://schemas.openxmlformats.org/officeDocument/2006/relationships/hyperlink" Target="http://cag.engr.uconn.edu/isca2014/" TargetMode="External"/><Relationship Id="rId9" Type="http://schemas.openxmlformats.org/officeDocument/2006/relationships/hyperlink" Target="https://github.com/CMU-SAFARI/rowhammer" TargetMode="Externa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48.xml"/></Relationships>
</file>

<file path=ppt/slides/_rels/slide8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467.xml"/></Relationships>
</file>

<file path=ppt/slides/_rels/slide83.xml.rels><?xml version="1.0" encoding="UTF-8" standalone="yes"?>
<Relationships xmlns="http://schemas.openxmlformats.org/package/2006/relationships"><Relationship Id="rId3" Type="http://schemas.openxmlformats.org/officeDocument/2006/relationships/hyperlink" Target="https://arxiv.org/pdf/1706.08642" TargetMode="External"/><Relationship Id="rId2" Type="http://schemas.openxmlformats.org/officeDocument/2006/relationships/image" Target="../media/image83.jpeg"/><Relationship Id="rId1" Type="http://schemas.openxmlformats.org/officeDocument/2006/relationships/slideLayout" Target="../slideLayouts/slideLayout467.xml"/><Relationship Id="rId4" Type="http://schemas.openxmlformats.org/officeDocument/2006/relationships/image" Target="../media/image84.png"/></Relationships>
</file>

<file path=ppt/slides/_rels/slide84.xml.rels><?xml version="1.0" encoding="UTF-8" standalone="yes"?>
<Relationships xmlns="http://schemas.openxmlformats.org/package/2006/relationships"><Relationship Id="rId3" Type="http://schemas.openxmlformats.org/officeDocument/2006/relationships/hyperlink" Target="https://www.youtube.com/watch?v=HNd4skQrt6I&amp;list=PL5Q2soXY2Zi-Mnk1PxjEIG32HAGILkTOF&amp;index=6" TargetMode="External"/><Relationship Id="rId2" Type="http://schemas.openxmlformats.org/officeDocument/2006/relationships/hyperlink" Target="https://www.youtube.com/watch?v=7wVKnPj3NVw&amp;list=PL5Q2soXY2Zi-Mnk1PxjEIG32HAGILkTOF&amp;index=5" TargetMode="External"/><Relationship Id="rId1" Type="http://schemas.openxmlformats.org/officeDocument/2006/relationships/slideLayout" Target="../slideLayouts/slideLayout563.xml"/><Relationship Id="rId4" Type="http://schemas.openxmlformats.org/officeDocument/2006/relationships/hyperlink" Target="https://www.youtube.com/onurmutlulectures" TargetMode="External"/></Relationships>
</file>

<file path=ppt/slides/_rels/slide85.xml.rels><?xml version="1.0" encoding="UTF-8" standalone="yes"?>
<Relationships xmlns="http://schemas.openxmlformats.org/package/2006/relationships"><Relationship Id="rId8" Type="http://schemas.openxmlformats.org/officeDocument/2006/relationships/hyperlink" Target="https://people.inf.ethz.ch/omutlu/pub/dram-row-hammer_kim_lightning-talk_isca14.pdf" TargetMode="External"/><Relationship Id="rId3" Type="http://schemas.openxmlformats.org/officeDocument/2006/relationships/hyperlink" Target="https://people.inf.ethz.ch/omutlu/pub/dram-row-hammer_isca14.pdf" TargetMode="External"/><Relationship Id="rId7" Type="http://schemas.openxmlformats.org/officeDocument/2006/relationships/hyperlink" Target="https://people.inf.ethz.ch/omutlu/pub/dram-row-hammer_kim_lightning-talk_isca14.pptx" TargetMode="External"/><Relationship Id="rId2" Type="http://schemas.openxmlformats.org/officeDocument/2006/relationships/image" Target="../media/image68.png"/><Relationship Id="rId1" Type="http://schemas.openxmlformats.org/officeDocument/2006/relationships/slideLayout" Target="../slideLayouts/slideLayout248.xml"/><Relationship Id="rId6" Type="http://schemas.openxmlformats.org/officeDocument/2006/relationships/hyperlink" Target="https://people.inf.ethz.ch/omutlu/pub/dram-row-hammer_kim_talk_isca14.pdf" TargetMode="External"/><Relationship Id="rId11" Type="http://schemas.openxmlformats.org/officeDocument/2006/relationships/hyperlink" Target="https://wp.nyu.edu/toppicksinhardwaresecurity/" TargetMode="External"/><Relationship Id="rId5" Type="http://schemas.openxmlformats.org/officeDocument/2006/relationships/hyperlink" Target="https://people.inf.ethz.ch/omutlu/pub/dram-row-hammer_kim_talk_isca14.pptx" TargetMode="External"/><Relationship Id="rId10" Type="http://schemas.openxmlformats.org/officeDocument/2006/relationships/hyperlink" Target="https://www.youtube.com/watch?v=KDy632z23UE" TargetMode="External"/><Relationship Id="rId4" Type="http://schemas.openxmlformats.org/officeDocument/2006/relationships/hyperlink" Target="http://cag.engr.uconn.edu/isca2014/" TargetMode="External"/><Relationship Id="rId9" Type="http://schemas.openxmlformats.org/officeDocument/2006/relationships/hyperlink" Target="https://github.com/CMU-SAFARI/rowhammer" TargetMode="External"/></Relationships>
</file>

<file path=ppt/slides/_rels/slide86.xml.rels><?xml version="1.0" encoding="UTF-8" standalone="yes"?>
<Relationships xmlns="http://schemas.openxmlformats.org/package/2006/relationships"><Relationship Id="rId3" Type="http://schemas.openxmlformats.org/officeDocument/2006/relationships/hyperlink" Target="https://people.inf.ethz.ch/omutlu/pub/rowhammer-and-other-memory-issues_date17.pdf" TargetMode="External"/><Relationship Id="rId2" Type="http://schemas.openxmlformats.org/officeDocument/2006/relationships/image" Target="../media/image85.png"/><Relationship Id="rId1" Type="http://schemas.openxmlformats.org/officeDocument/2006/relationships/slideLayout" Target="../slideLayouts/slideLayout248.xml"/><Relationship Id="rId6" Type="http://schemas.openxmlformats.org/officeDocument/2006/relationships/hyperlink" Target="https://people.inf.ethz.ch/omutlu/pub/onur-Rowhammer-Memory-Security_date17-invited-talk.pdf" TargetMode="External"/><Relationship Id="rId5" Type="http://schemas.openxmlformats.org/officeDocument/2006/relationships/hyperlink" Target="https://people.inf.ethz.ch/omutlu/pub/onur-Rowhammer-Memory-Security_date17-invited-talk.pptx" TargetMode="External"/><Relationship Id="rId4" Type="http://schemas.openxmlformats.org/officeDocument/2006/relationships/hyperlink" Target="http://www.date-conference.com/" TargetMode="External"/></Relationships>
</file>

<file path=ppt/slides/_rels/slide87.xml.rels><?xml version="1.0" encoding="UTF-8" standalone="yes"?>
<Relationships xmlns="http://schemas.openxmlformats.org/package/2006/relationships"><Relationship Id="rId8" Type="http://schemas.openxmlformats.org/officeDocument/2006/relationships/hyperlink" Target="https://www.youtube.com/watch?v=sgd7PHQQ1AI&amp;list=PL5Q2soXY2Zi8D_5MGV6EnXEJHnV2YFBJl&amp;index=39" TargetMode="External"/><Relationship Id="rId3" Type="http://schemas.openxmlformats.org/officeDocument/2006/relationships/hyperlink" Target="https://ieeexplore.ieee.org/xpl/RecentIssue.jsp?punumber=43" TargetMode="External"/><Relationship Id="rId7" Type="http://schemas.openxmlformats.org/officeDocument/2006/relationships/hyperlink" Target="https://people.inf.ethz.ch/omutlu/pub/onur-RowHammer-VLSI-SOC-October-9-2020.pdf" TargetMode="External"/><Relationship Id="rId2" Type="http://schemas.openxmlformats.org/officeDocument/2006/relationships/hyperlink" Target="https://people.inf.ethz.ch/omutlu/pub/RowHammer-Retrospective_ieee_tcad19.pdf" TargetMode="External"/><Relationship Id="rId1" Type="http://schemas.openxmlformats.org/officeDocument/2006/relationships/slideLayout" Target="../slideLayouts/slideLayout248.xml"/><Relationship Id="rId6" Type="http://schemas.openxmlformats.org/officeDocument/2006/relationships/hyperlink" Target="https://people.inf.ethz.ch/omutlu/pub/onur-RowHammer-VLSI-SOC-October-9-2020.pptx" TargetMode="External"/><Relationship Id="rId5" Type="http://schemas.openxmlformats.org/officeDocument/2006/relationships/hyperlink" Target="https://people.inf.ethz.ch/omutlu/pub/onur-RowHammer-COSADE-Keynote-April-4-2019.pptx" TargetMode="External"/><Relationship Id="rId4" Type="http://schemas.openxmlformats.org/officeDocument/2006/relationships/hyperlink" Target="https://arxiv.org/pdf/1904.09724.pdf" TargetMode="External"/><Relationship Id="rId9" Type="http://schemas.openxmlformats.org/officeDocument/2006/relationships/image" Target="../media/image67.pn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66.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66.xml"/></Relationships>
</file>

<file path=ppt/slides/_rels/slide9.xml.rels><?xml version="1.0" encoding="UTF-8" standalone="yes"?>
<Relationships xmlns="http://schemas.openxmlformats.org/package/2006/relationships"><Relationship Id="rId3" Type="http://schemas.openxmlformats.org/officeDocument/2006/relationships/hyperlink" Target="http://2015.dsn.org/" TargetMode="External"/><Relationship Id="rId7" Type="http://schemas.openxmlformats.org/officeDocument/2006/relationships/image" Target="../media/image18.png"/><Relationship Id="rId2" Type="http://schemas.openxmlformats.org/officeDocument/2006/relationships/hyperlink" Target="http://users.ece.cmu.edu/~omutlu/pub/memory-errors-at-facebook_dsn15.pdf" TargetMode="External"/><Relationship Id="rId1" Type="http://schemas.openxmlformats.org/officeDocument/2006/relationships/slideLayout" Target="../slideLayouts/slideLayout248.xml"/><Relationship Id="rId6" Type="http://schemas.openxmlformats.org/officeDocument/2006/relationships/hyperlink" Target="https://www.ece.cmu.edu/~safari/tools/memerr/index.html" TargetMode="External"/><Relationship Id="rId5" Type="http://schemas.openxmlformats.org/officeDocument/2006/relationships/hyperlink" Target="http://users.ece.cmu.edu/~omutlu/pub/memory-errors-at-facebook_dsn15-talk.pdf" TargetMode="External"/><Relationship Id="rId4" Type="http://schemas.openxmlformats.org/officeDocument/2006/relationships/hyperlink" Target="http://users.ece.cmu.edu/~omutlu/pub/memory-errors-at-facebook_dsn15-talk.pptx" TargetMode="External"/></Relationships>
</file>

<file path=ppt/slides/_rels/slide90.xml.rels><?xml version="1.0" encoding="UTF-8" standalone="yes"?>
<Relationships xmlns="http://schemas.openxmlformats.org/package/2006/relationships"><Relationship Id="rId8" Type="http://schemas.openxmlformats.org/officeDocument/2006/relationships/hyperlink" Target="https://youtu.be/Lqxc4_ToMUw" TargetMode="External"/><Relationship Id="rId3" Type="http://schemas.openxmlformats.org/officeDocument/2006/relationships/hyperlink" Target="http://iscaconf.org/isca2020/" TargetMode="External"/><Relationship Id="rId7" Type="http://schemas.openxmlformats.org/officeDocument/2006/relationships/hyperlink" Target="https://people.inf.ethz.ch/omutlu/pub/Revisiting-RowHammer_isca20-lightning-talk.pdf" TargetMode="External"/><Relationship Id="rId2" Type="http://schemas.openxmlformats.org/officeDocument/2006/relationships/hyperlink" Target="https://people.inf.ethz.ch/omutlu/pub/Revisiting-RowHammer_isca20.pdf" TargetMode="External"/><Relationship Id="rId1" Type="http://schemas.openxmlformats.org/officeDocument/2006/relationships/slideLayout" Target="../slideLayouts/slideLayout563.xml"/><Relationship Id="rId6" Type="http://schemas.openxmlformats.org/officeDocument/2006/relationships/hyperlink" Target="https://people.inf.ethz.ch/omutlu/pub/Revisiting-RowHammer_isca20-lightning-talk.pptx" TargetMode="External"/><Relationship Id="rId5" Type="http://schemas.openxmlformats.org/officeDocument/2006/relationships/hyperlink" Target="https://people.inf.ethz.ch/omutlu/pub/Revisiting-RowHammer_isca20-talk.pdf" TargetMode="External"/><Relationship Id="rId10" Type="http://schemas.openxmlformats.org/officeDocument/2006/relationships/image" Target="../media/image76.png"/><Relationship Id="rId4" Type="http://schemas.openxmlformats.org/officeDocument/2006/relationships/hyperlink" Target="https://people.inf.ethz.ch/omutlu/pub/Revisiting-RowHammer_isca20-talk.pptx" TargetMode="External"/><Relationship Id="rId9" Type="http://schemas.openxmlformats.org/officeDocument/2006/relationships/hyperlink" Target="https://youtu.be/wDhqi3f1a3Q" TargetMode="Externa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34.xml"/></Relationships>
</file>

<file path=ppt/slides/_rels/slide9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8.xml"/><Relationship Id="rId1" Type="http://schemas.openxmlformats.org/officeDocument/2006/relationships/slideLayout" Target="../slideLayouts/slideLayout575.xml"/></Relationships>
</file>

<file path=ppt/slides/_rels/slide93.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notesSlide" Target="../notesSlides/notesSlide29.xml"/><Relationship Id="rId1" Type="http://schemas.openxmlformats.org/officeDocument/2006/relationships/slideLayout" Target="../slideLayouts/slideLayout575.xml"/></Relationships>
</file>

<file path=ppt/slides/_rels/slide94.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notesSlide" Target="../notesSlides/notesSlide30.xml"/><Relationship Id="rId1" Type="http://schemas.openxmlformats.org/officeDocument/2006/relationships/slideLayout" Target="../slideLayouts/slideLayout575.xml"/></Relationships>
</file>

<file path=ppt/slides/_rels/slide95.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notesSlide" Target="../notesSlides/notesSlide31.xml"/><Relationship Id="rId1" Type="http://schemas.openxmlformats.org/officeDocument/2006/relationships/slideLayout" Target="../slideLayouts/slideLayout575.xml"/></Relationships>
</file>

<file path=ppt/slides/_rels/slide96.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notesSlide" Target="../notesSlides/notesSlide32.xml"/><Relationship Id="rId1" Type="http://schemas.openxmlformats.org/officeDocument/2006/relationships/slideLayout" Target="../slideLayouts/slideLayout575.xml"/></Relationships>
</file>

<file path=ppt/slides/_rels/slide97.xml.rels><?xml version="1.0" encoding="UTF-8" standalone="yes"?>
<Relationships xmlns="http://schemas.openxmlformats.org/package/2006/relationships"><Relationship Id="rId8" Type="http://schemas.openxmlformats.org/officeDocument/2006/relationships/hyperlink" Target="https://youtu.be/Lqxc4_ToMUw" TargetMode="External"/><Relationship Id="rId3" Type="http://schemas.openxmlformats.org/officeDocument/2006/relationships/hyperlink" Target="http://iscaconf.org/isca2020/" TargetMode="External"/><Relationship Id="rId7" Type="http://schemas.openxmlformats.org/officeDocument/2006/relationships/hyperlink" Target="https://people.inf.ethz.ch/omutlu/pub/Revisiting-RowHammer_isca20-lightning-talk.pdf" TargetMode="External"/><Relationship Id="rId2" Type="http://schemas.openxmlformats.org/officeDocument/2006/relationships/hyperlink" Target="https://people.inf.ethz.ch/omutlu/pub/Revisiting-RowHammer_isca20.pdf" TargetMode="External"/><Relationship Id="rId1" Type="http://schemas.openxmlformats.org/officeDocument/2006/relationships/slideLayout" Target="../slideLayouts/slideLayout563.xml"/><Relationship Id="rId6" Type="http://schemas.openxmlformats.org/officeDocument/2006/relationships/hyperlink" Target="https://people.inf.ethz.ch/omutlu/pub/Revisiting-RowHammer_isca20-lightning-talk.pptx" TargetMode="External"/><Relationship Id="rId5" Type="http://schemas.openxmlformats.org/officeDocument/2006/relationships/hyperlink" Target="https://people.inf.ethz.ch/omutlu/pub/Revisiting-RowHammer_isca20-talk.pdf" TargetMode="External"/><Relationship Id="rId10" Type="http://schemas.openxmlformats.org/officeDocument/2006/relationships/image" Target="../media/image76.png"/><Relationship Id="rId4" Type="http://schemas.openxmlformats.org/officeDocument/2006/relationships/hyperlink" Target="https://people.inf.ethz.ch/omutlu/pub/Revisiting-RowHammer_isca20-talk.pptx" TargetMode="External"/><Relationship Id="rId9" Type="http://schemas.openxmlformats.org/officeDocument/2006/relationships/hyperlink" Target="https://youtu.be/wDhqi3f1a3Q" TargetMode="External"/></Relationships>
</file>

<file path=ppt/slides/_rels/slide98.xml.rels><?xml version="1.0" encoding="UTF-8" standalone="yes"?>
<Relationships xmlns="http://schemas.openxmlformats.org/package/2006/relationships"><Relationship Id="rId3" Type="http://schemas.openxmlformats.org/officeDocument/2006/relationships/hyperlink" Target="https://www.youtube.com/onurmutlulectures" TargetMode="External"/><Relationship Id="rId2" Type="http://schemas.openxmlformats.org/officeDocument/2006/relationships/hyperlink" Target="https://www.youtube.com/watch?v=gR7XR-Eepcg&amp;list=PL5Q2soXY2Zi9xidyIgBxUz7xRPS-wisBN&amp;index=10" TargetMode="External"/><Relationship Id="rId1" Type="http://schemas.openxmlformats.org/officeDocument/2006/relationships/slideLayout" Target="../slideLayouts/slideLayout563.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6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16024" y="3645024"/>
            <a:ext cx="8794188" cy="614362"/>
          </a:xfrm>
        </p:spPr>
        <p:txBody>
          <a:bodyPr>
            <a:noAutofit/>
          </a:bodyPr>
          <a:lstStyle/>
          <a:p>
            <a:r>
              <a:rPr lang="en-US" sz="2200" dirty="0"/>
              <a:t>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15 May 2022</a:t>
            </a:r>
          </a:p>
          <a:p>
            <a:r>
              <a:rPr lang="en-US" sz="2200" dirty="0"/>
              <a:t>NYU HW Security Class Guest Lecture</a:t>
            </a:r>
          </a:p>
          <a:p>
            <a:pPr algn="l"/>
            <a:endParaRPr lang="en-US" sz="2200" dirty="0"/>
          </a:p>
        </p:txBody>
      </p:sp>
      <p:pic>
        <p:nvPicPr>
          <p:cNvPr id="10" name="Picture 2" descr="ETH Zurich short logo, black"/>
          <p:cNvPicPr>
            <a:picLocks noChangeAspect="1" noChangeArrowheads="1"/>
          </p:cNvPicPr>
          <p:nvPr/>
        </p:nvPicPr>
        <p:blipFill rotWithShape="1">
          <a:blip r:embed="rId5">
            <a:extLst>
              <a:ext uri="{28A0092B-C50C-407E-A947-70E740481C1C}">
                <a14:useLocalDpi xmlns:a14="http://schemas.microsoft.com/office/drawing/2010/main" val="0"/>
              </a:ext>
            </a:extLst>
          </a:blip>
          <a:srcRect l="6982" t="19970" r="7940" b="18111"/>
          <a:stretch/>
        </p:blipFill>
        <p:spPr bwMode="auto">
          <a:xfrm>
            <a:off x="3117609" y="5805264"/>
            <a:ext cx="2750535" cy="783754"/>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7" descr="Burgundy_CMU_JPG_Logo.jpg">
            <a:extLst>
              <a:ext uri="{FF2B5EF4-FFF2-40B4-BE49-F238E27FC236}">
                <a16:creationId xmlns:a16="http://schemas.microsoft.com/office/drawing/2014/main" id="{FDEF4BF8-4C42-2C48-ACA7-CAA3C1B63EDB}"/>
              </a:ext>
            </a:extLst>
          </p:cNvPr>
          <p:cNvPicPr>
            <a:picLocks noChangeAspect="1"/>
          </p:cNvPicPr>
          <p:nvPr/>
        </p:nvPicPr>
        <p:blipFill>
          <a:blip r:embed="rId6" cstate="print"/>
          <a:stretch>
            <a:fillRect/>
          </a:stretch>
        </p:blipFill>
        <p:spPr>
          <a:xfrm>
            <a:off x="6478027" y="5805264"/>
            <a:ext cx="2532185" cy="914400"/>
          </a:xfrm>
          <a:prstGeom prst="rect">
            <a:avLst/>
          </a:prstGeom>
        </p:spPr>
      </p:pic>
      <p:pic>
        <p:nvPicPr>
          <p:cNvPr id="9" name="Picture 8" descr="safari.png">
            <a:extLst>
              <a:ext uri="{FF2B5EF4-FFF2-40B4-BE49-F238E27FC236}">
                <a16:creationId xmlns:a16="http://schemas.microsoft.com/office/drawing/2014/main" id="{979E4862-636A-E34E-B52B-A7AB09A48069}"/>
              </a:ext>
            </a:extLst>
          </p:cNvPr>
          <p:cNvPicPr>
            <a:picLocks noChangeAspect="1"/>
          </p:cNvPicPr>
          <p:nvPr/>
        </p:nvPicPr>
        <p:blipFill>
          <a:blip r:embed="rId7" cstate="print"/>
          <a:stretch>
            <a:fillRect/>
          </a:stretch>
        </p:blipFill>
        <p:spPr>
          <a:xfrm>
            <a:off x="216024" y="5949280"/>
            <a:ext cx="1745138" cy="504938"/>
          </a:xfrm>
          <a:prstGeom prst="rect">
            <a:avLst/>
          </a:prstGeom>
        </p:spPr>
      </p:pic>
      <p:sp>
        <p:nvSpPr>
          <p:cNvPr id="11" name="Title 1">
            <a:extLst>
              <a:ext uri="{FF2B5EF4-FFF2-40B4-BE49-F238E27FC236}">
                <a16:creationId xmlns:a16="http://schemas.microsoft.com/office/drawing/2014/main" id="{EEE75140-2FF7-1A4C-B291-B5B05AC39356}"/>
              </a:ext>
            </a:extLst>
          </p:cNvPr>
          <p:cNvSpPr>
            <a:spLocks noGrp="1"/>
          </p:cNvSpPr>
          <p:nvPr>
            <p:ph type="ctrTitle"/>
          </p:nvPr>
        </p:nvSpPr>
        <p:spPr>
          <a:xfrm>
            <a:off x="395536" y="1412776"/>
            <a:ext cx="8382000" cy="2520280"/>
          </a:xfrm>
        </p:spPr>
        <p:txBody>
          <a:bodyPr>
            <a:normAutofit/>
          </a:bodyPr>
          <a:lstStyle/>
          <a:p>
            <a:pPr algn="ctr"/>
            <a:r>
              <a:rPr lang="en-US" sz="5300" dirty="0"/>
              <a:t>Security Aspects of DRAM</a:t>
            </a:r>
            <a:br>
              <a:rPr lang="en-US" sz="5300" dirty="0"/>
            </a:br>
            <a:r>
              <a:rPr lang="en-US" sz="5300" b="1" dirty="0">
                <a:solidFill>
                  <a:srgbClr val="C00000"/>
                </a:solidFill>
              </a:rPr>
              <a:t>The Story of RowHammer</a:t>
            </a:r>
            <a:br>
              <a:rPr lang="en-US" sz="5300" dirty="0"/>
            </a:br>
            <a:endParaRPr lang="en-US" sz="3800" dirty="0">
              <a:solidFill>
                <a:srgbClr val="FF0000"/>
              </a:solidFill>
            </a:endParaRPr>
          </a:p>
        </p:txBody>
      </p:sp>
    </p:spTree>
    <p:extLst>
      <p:ext uri="{BB962C8B-B14F-4D97-AF65-F5344CB8AC3E}">
        <p14:creationId xmlns:p14="http://schemas.microsoft.com/office/powerpoint/2010/main" val="23023740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Infrastructures to Understand Such Issues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251520" y="1052736"/>
            <a:ext cx="4378369" cy="2520280"/>
          </a:xfrm>
          <a:prstGeom prst="rect">
            <a:avLst/>
          </a:prstGeom>
        </p:spPr>
      </p:pic>
      <p:pic>
        <p:nvPicPr>
          <p:cNvPr id="6" name="Picture 5"/>
          <p:cNvPicPr>
            <a:picLocks noChangeAspect="1"/>
          </p:cNvPicPr>
          <p:nvPr/>
        </p:nvPicPr>
        <p:blipFill>
          <a:blip r:embed="rId3"/>
          <a:stretch>
            <a:fillRect/>
          </a:stretch>
        </p:blipFill>
        <p:spPr>
          <a:xfrm>
            <a:off x="4973630" y="3573016"/>
            <a:ext cx="4170370" cy="2840360"/>
          </a:xfrm>
          <a:prstGeom prst="rect">
            <a:avLst/>
          </a:prstGeom>
        </p:spPr>
      </p:pic>
      <p:sp>
        <p:nvSpPr>
          <p:cNvPr id="7" name="Rectangle 6"/>
          <p:cNvSpPr/>
          <p:nvPr/>
        </p:nvSpPr>
        <p:spPr>
          <a:xfrm>
            <a:off x="4561741" y="980728"/>
            <a:ext cx="4474755" cy="2308324"/>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mn-ea"/>
                <a:cs typeface="+mn-cs"/>
                <a:hlinkClick r:id="rId4"/>
              </a:rPr>
              <a:t>An Experimental Study of Data Retention Behavior in Modern DRAM Devices: Implications for Retention Time Profiling Mechanisms</a:t>
            </a:r>
            <a:r>
              <a:rPr kumimoji="0" lang="en-US" sz="1600" b="0" i="0" u="none" strike="noStrike" kern="1200" cap="none" spc="0" normalizeH="0" baseline="0" noProof="0" dirty="0">
                <a:ln>
                  <a:noFill/>
                </a:ln>
                <a:solidFill>
                  <a:srgbClr val="000000"/>
                </a:solidFill>
                <a:effectLst/>
                <a:uLnTx/>
                <a:uFillTx/>
                <a:latin typeface="Tahoma"/>
                <a:ea typeface="+mn-ea"/>
                <a:cs typeface="+mn-cs"/>
              </a:rPr>
              <a:t> (Liu et al., ISCA 2013)</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hlinkClick r:id="rId5"/>
              </a:rPr>
              <a:t>The Efficacy of Error Mitigation Techniques for DRAM Retention Failures: A Comparative Experimental Study</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(Khan et al., SIGMETRICS 2014)</a:t>
            </a:r>
            <a:endParaRPr kumimoji="0" lang="en-US" sz="1600" b="0" i="0" u="none" strike="noStrike" kern="1200" cap="none" spc="0" normalizeH="0" baseline="0" noProof="0" dirty="0">
              <a:ln>
                <a:noFill/>
              </a:ln>
              <a:solidFill>
                <a:srgbClr val="000000"/>
              </a:solidFill>
              <a:effectLst/>
              <a:uLnTx/>
              <a:uFillTx/>
              <a:latin typeface="Tahoma"/>
              <a:ea typeface="+mn-ea"/>
              <a:cs typeface="+mn-cs"/>
            </a:endParaRPr>
          </a:p>
        </p:txBody>
      </p:sp>
      <p:sp>
        <p:nvSpPr>
          <p:cNvPr id="8" name="Rectangle 7"/>
          <p:cNvSpPr/>
          <p:nvPr/>
        </p:nvSpPr>
        <p:spPr>
          <a:xfrm>
            <a:off x="25237" y="3652570"/>
            <a:ext cx="4690779" cy="2800766"/>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mn-ea"/>
                <a:cs typeface="+mn-cs"/>
                <a:hlinkClick r:id="rId6"/>
              </a:rPr>
              <a:t>Flipping Bits in Memory Without Accessing Them: An Experimental Study of DRAM Disturbance Errors</a:t>
            </a:r>
            <a:r>
              <a:rPr kumimoji="0" lang="en-US" sz="1600" b="0" i="0" u="none" strike="noStrike" kern="1200" cap="none" spc="0" normalizeH="0" baseline="0" noProof="0" dirty="0">
                <a:ln>
                  <a:noFill/>
                </a:ln>
                <a:solidFill>
                  <a:srgbClr val="000000"/>
                </a:solidFill>
                <a:effectLst/>
                <a:uLnTx/>
                <a:uFillTx/>
                <a:latin typeface="Tahoma"/>
                <a:ea typeface="+mn-ea"/>
                <a:cs typeface="+mn-cs"/>
              </a:rPr>
              <a:t> (Kim et al., ISCA 2014)</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hlinkClick r:id="rId7"/>
              </a:rPr>
              <a:t>Adaptive-Latency DRAM: Optimizing DRAM Timing for the Common-Case</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(Lee et al., HPCA 2015)</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hlinkClick r:id="rId8"/>
              </a:rPr>
              <a:t>AVATAR: A Variable-Retention-Time (VRT) Aware Refresh for DRAM Systems</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a:t>
            </a:r>
            <a:r>
              <a:rPr kumimoji="0" lang="en-US" sz="1600" b="0" i="0" u="none" strike="noStrike" kern="1200" cap="none" spc="0" normalizeH="0" baseline="0" noProof="0" dirty="0" err="1">
                <a:ln>
                  <a:noFill/>
                </a:ln>
                <a:solidFill>
                  <a:srgbClr val="000000"/>
                </a:solidFill>
                <a:effectLst/>
                <a:uLnTx/>
                <a:uFillTx/>
                <a:latin typeface="Tahoma"/>
                <a:ea typeface="ＭＳ Ｐゴシック" charset="0"/>
                <a:cs typeface="ＭＳ Ｐゴシック" charset="0"/>
              </a:rPr>
              <a:t>Qureshi</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et al., DSN 2015)</a:t>
            </a:r>
            <a:endParaRPr kumimoji="0" lang="en-US" sz="1600" b="0" i="0" u="none" strike="noStrike" kern="1200" cap="none" spc="0" normalizeH="0" baseline="0" noProof="0" dirty="0">
              <a:ln>
                <a:noFill/>
              </a:ln>
              <a:solidFill>
                <a:srgbClr val="000000"/>
              </a:solidFill>
              <a:effectLst/>
              <a:uLnTx/>
              <a:uFillTx/>
              <a:latin typeface="Tahoma"/>
              <a:ea typeface="+mn-ea"/>
              <a:cs typeface="+mn-cs"/>
            </a:endParaRPr>
          </a:p>
        </p:txBody>
      </p:sp>
      <p:sp>
        <p:nvSpPr>
          <p:cNvPr id="9" name="AutoShape 25">
            <a:extLst>
              <a:ext uri="{FF2B5EF4-FFF2-40B4-BE49-F238E27FC236}">
                <a16:creationId xmlns:a16="http://schemas.microsoft.com/office/drawing/2014/main" id="{7653422F-7A79-CD47-AF16-999CD8F54A9A}"/>
              </a:ext>
            </a:extLst>
          </p:cNvPr>
          <p:cNvSpPr>
            <a:spLocks noChangeArrowheads="1"/>
          </p:cNvSpPr>
          <p:nvPr/>
        </p:nvSpPr>
        <p:spPr bwMode="auto">
          <a:xfrm>
            <a:off x="323528" y="3645025"/>
            <a:ext cx="4248472" cy="864096"/>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19608938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a:xfrm>
            <a:off x="228600" y="152400"/>
            <a:ext cx="8851900" cy="884238"/>
          </a:xfrm>
        </p:spPr>
        <p:txBody>
          <a:bodyPr/>
          <a:lstStyle/>
          <a:p>
            <a:r>
              <a:rPr lang="en-US" altLang="en-US" dirty="0">
                <a:ea typeface="ＭＳ Ｐゴシック" panose="020B0600070205080204" pitchFamily="34" charset="-128"/>
              </a:rPr>
              <a:t>Industry-Adopted Solutions Do Not Work</a:t>
            </a:r>
            <a:endParaRPr lang="en-US" sz="3600" dirty="0"/>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a:xfrm>
            <a:off x="228600" y="964912"/>
            <a:ext cx="8610600" cy="5153025"/>
          </a:xfrm>
        </p:spPr>
        <p:txBody>
          <a:bodyPr/>
          <a:lstStyle/>
          <a:p>
            <a:r>
              <a:rPr lang="en-US" sz="1600" dirty="0"/>
              <a:t>Pietro </a:t>
            </a:r>
            <a:r>
              <a:rPr lang="en-US" sz="1600" dirty="0" err="1"/>
              <a:t>Frigo</a:t>
            </a:r>
            <a:r>
              <a:rPr lang="en-US" sz="1600" dirty="0"/>
              <a:t>, Emanuele </a:t>
            </a:r>
            <a:r>
              <a:rPr lang="en-US" sz="1600" dirty="0" err="1"/>
              <a:t>Vannacci</a:t>
            </a:r>
            <a:r>
              <a:rPr lang="en-US" sz="1600" dirty="0"/>
              <a:t>, Hasan Hassan, Victor van der Veen, Onur Mutlu, Cristiano Giuffrida, Herbert Bos, and Kaveh </a:t>
            </a:r>
            <a:r>
              <a:rPr lang="en-US" sz="1600" dirty="0" err="1"/>
              <a:t>Razavi</a:t>
            </a:r>
            <a:r>
              <a:rPr lang="en-US" sz="1600" dirty="0"/>
              <a:t>,</a:t>
            </a:r>
            <a:br>
              <a:rPr lang="en-US" sz="1600" dirty="0"/>
            </a:br>
            <a:r>
              <a:rPr lang="en-US" sz="1600" b="1" dirty="0">
                <a:solidFill>
                  <a:srgbClr val="0432FF"/>
                </a:solidFill>
                <a:hlinkClick r:id="rId2">
                  <a:extLst>
                    <a:ext uri="{A12FA001-AC4F-418D-AE19-62706E023703}">
                      <ahyp:hlinkClr xmlns:ahyp="http://schemas.microsoft.com/office/drawing/2018/hyperlinkcolor" val="tx"/>
                    </a:ext>
                  </a:extLst>
                </a:hlinkClick>
              </a:rPr>
              <a:t>"TRRespass: Exploiting the Many Sides of Target Row Refresh"</a:t>
            </a:r>
            <a:br>
              <a:rPr lang="en-US" sz="1600" dirty="0">
                <a:solidFill>
                  <a:srgbClr val="0432FF"/>
                </a:solidFill>
              </a:rPr>
            </a:br>
            <a:r>
              <a:rPr lang="en-US" sz="1600" i="1" dirty="0"/>
              <a:t>Proceedings of the </a:t>
            </a:r>
            <a:r>
              <a:rPr lang="en-US" sz="1600" i="1" dirty="0">
                <a:hlinkClick r:id="rId3"/>
              </a:rPr>
              <a:t>41st IEEE Symposium on Security and Privacy</a:t>
            </a:r>
            <a:r>
              <a:rPr lang="en-US" sz="1600" i="1" dirty="0"/>
              <a:t> (</a:t>
            </a:r>
            <a:r>
              <a:rPr lang="en-US" sz="1600" b="1" i="1" dirty="0"/>
              <a:t>S&amp;P</a:t>
            </a:r>
            <a:r>
              <a:rPr lang="en-US" sz="1600" i="1" dirty="0"/>
              <a:t>)</a:t>
            </a:r>
            <a:r>
              <a:rPr lang="en-US" sz="1600" dirty="0"/>
              <a:t>, San Francisco, CA, USA, May 2020.</a:t>
            </a:r>
            <a:br>
              <a:rPr lang="en-US" sz="1600" dirty="0"/>
            </a:br>
            <a:r>
              <a:rPr lang="en-US" sz="1600" dirty="0"/>
              <a:t>[</a:t>
            </a:r>
            <a:r>
              <a:rPr lang="en-US" sz="1600" dirty="0">
                <a:hlinkClick r:id="rId4"/>
              </a:rPr>
              <a:t>Slides (pptx)</a:t>
            </a:r>
            <a:r>
              <a:rPr lang="en-US" sz="1600" dirty="0"/>
              <a:t> </a:t>
            </a:r>
            <a:r>
              <a:rPr lang="en-US" sz="1600" dirty="0">
                <a:hlinkClick r:id="rId5"/>
              </a:rPr>
              <a:t>(pdf)</a:t>
            </a:r>
            <a:r>
              <a:rPr lang="en-US" sz="1600" dirty="0"/>
              <a:t>]</a:t>
            </a:r>
            <a:br>
              <a:rPr lang="en-US" sz="1600" dirty="0"/>
            </a:br>
            <a:r>
              <a:rPr lang="en-US" sz="1600" dirty="0"/>
              <a:t>[</a:t>
            </a:r>
            <a:r>
              <a:rPr lang="en-US" sz="1600" dirty="0">
                <a:hlinkClick r:id="rId6"/>
              </a:rPr>
              <a:t>Lecture Slides (pptx)</a:t>
            </a:r>
            <a:r>
              <a:rPr lang="en-US" sz="1600" dirty="0"/>
              <a:t> </a:t>
            </a:r>
            <a:r>
              <a:rPr lang="en-US" sz="1600" dirty="0">
                <a:hlinkClick r:id="rId7"/>
              </a:rPr>
              <a:t>(pdf)</a:t>
            </a:r>
            <a:r>
              <a:rPr lang="en-US" sz="1600" dirty="0"/>
              <a:t>]</a:t>
            </a:r>
            <a:br>
              <a:rPr lang="en-US" sz="1600" dirty="0"/>
            </a:br>
            <a:r>
              <a:rPr lang="en-US" sz="1600" dirty="0"/>
              <a:t>[</a:t>
            </a:r>
            <a:r>
              <a:rPr lang="en-US" sz="1600" dirty="0">
                <a:hlinkClick r:id="rId8"/>
              </a:rPr>
              <a:t>Talk Video</a:t>
            </a:r>
            <a:r>
              <a:rPr lang="en-US" sz="1600" dirty="0"/>
              <a:t> (17 minutes)]</a:t>
            </a:r>
            <a:br>
              <a:rPr lang="en-US" sz="1600" dirty="0"/>
            </a:br>
            <a:r>
              <a:rPr lang="en-US" sz="1600" dirty="0"/>
              <a:t>[</a:t>
            </a:r>
            <a:r>
              <a:rPr lang="en-US" sz="1600" dirty="0">
                <a:hlinkClick r:id="rId9"/>
              </a:rPr>
              <a:t>Lecture Video</a:t>
            </a:r>
            <a:r>
              <a:rPr lang="en-US" sz="1600" dirty="0"/>
              <a:t> (59 minutes)]</a:t>
            </a:r>
            <a:br>
              <a:rPr lang="en-US" sz="1600" dirty="0"/>
            </a:br>
            <a:r>
              <a:rPr lang="en-US" sz="1600" dirty="0"/>
              <a:t>[</a:t>
            </a:r>
            <a:r>
              <a:rPr lang="en-US" sz="1600" dirty="0">
                <a:hlinkClick r:id="rId10"/>
              </a:rPr>
              <a:t>Source Code</a:t>
            </a:r>
            <a:r>
              <a:rPr lang="en-US" sz="1600" dirty="0"/>
              <a:t>]</a:t>
            </a:r>
            <a:br>
              <a:rPr lang="en-US" sz="1600" dirty="0"/>
            </a:br>
            <a:r>
              <a:rPr lang="en-US" sz="1600" dirty="0"/>
              <a:t>[</a:t>
            </a:r>
            <a:r>
              <a:rPr lang="en-US" sz="1600" dirty="0">
                <a:hlinkClick r:id="rId11"/>
              </a:rPr>
              <a:t>Web Article</a:t>
            </a:r>
            <a:r>
              <a:rPr lang="en-US" sz="1600" dirty="0"/>
              <a:t>]</a:t>
            </a:r>
            <a:br>
              <a:rPr lang="en-US" sz="1600" dirty="0"/>
            </a:br>
            <a:r>
              <a:rPr lang="en-US" sz="1600" b="1" i="1" dirty="0">
                <a:solidFill>
                  <a:srgbClr val="FF0000"/>
                </a:solidFill>
              </a:rPr>
              <a:t>Best paper award.</a:t>
            </a:r>
            <a:br>
              <a:rPr lang="en-US" sz="1600" dirty="0">
                <a:solidFill>
                  <a:srgbClr val="FF0000"/>
                </a:solidFill>
              </a:rPr>
            </a:br>
            <a:r>
              <a:rPr lang="en-US" sz="1600" b="1" i="1" dirty="0" err="1">
                <a:solidFill>
                  <a:srgbClr val="FF0000"/>
                </a:solidFill>
              </a:rPr>
              <a:t>Pwnie</a:t>
            </a:r>
            <a:r>
              <a:rPr lang="en-US" sz="1600" b="1" i="1" dirty="0">
                <a:solidFill>
                  <a:srgbClr val="FF0000"/>
                </a:solidFill>
              </a:rPr>
              <a:t> Award 2020 for Most Innovative Research.</a:t>
            </a:r>
            <a:r>
              <a:rPr lang="en-US" sz="1600" dirty="0">
                <a:solidFill>
                  <a:srgbClr val="FF0000"/>
                </a:solidFill>
              </a:rPr>
              <a:t> </a:t>
            </a:r>
            <a:r>
              <a:rPr lang="en-US" sz="1600" dirty="0">
                <a:hlinkClick r:id="rId12"/>
              </a:rPr>
              <a:t>Pwnie Awards 2020</a:t>
            </a:r>
            <a:endParaRPr lang="en-US" sz="1600"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007B803B-2519-824E-AF70-2C1BC2D5315A}"/>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0" y="4335202"/>
            <a:ext cx="9144000" cy="2595247"/>
          </a:xfrm>
          <a:prstGeom prst="rect">
            <a:avLst/>
          </a:prstGeom>
        </p:spPr>
      </p:pic>
    </p:spTree>
    <p:extLst>
      <p:ext uri="{BB962C8B-B14F-4D97-AF65-F5344CB8AC3E}">
        <p14:creationId xmlns:p14="http://schemas.microsoft.com/office/powerpoint/2010/main" val="1674543350"/>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AB383-3F95-924C-A8F7-FA7A5D620931}"/>
              </a:ext>
            </a:extLst>
          </p:cNvPr>
          <p:cNvSpPr>
            <a:spLocks noGrp="1"/>
          </p:cNvSpPr>
          <p:nvPr>
            <p:ph type="title"/>
          </p:nvPr>
        </p:nvSpPr>
        <p:spPr/>
        <p:txBody>
          <a:bodyPr/>
          <a:lstStyle/>
          <a:p>
            <a:r>
              <a:rPr lang="en-US" dirty="0" err="1"/>
              <a:t>TRRespass</a:t>
            </a:r>
            <a:endParaRPr lang="en-US" dirty="0"/>
          </a:p>
        </p:txBody>
      </p:sp>
      <p:sp>
        <p:nvSpPr>
          <p:cNvPr id="3" name="Content Placeholder 2">
            <a:extLst>
              <a:ext uri="{FF2B5EF4-FFF2-40B4-BE49-F238E27FC236}">
                <a16:creationId xmlns:a16="http://schemas.microsoft.com/office/drawing/2014/main" id="{DE693E5D-BDFC-EE41-BF28-42750C5E576F}"/>
              </a:ext>
            </a:extLst>
          </p:cNvPr>
          <p:cNvSpPr>
            <a:spLocks noGrp="1"/>
          </p:cNvSpPr>
          <p:nvPr>
            <p:ph idx="1"/>
          </p:nvPr>
        </p:nvSpPr>
        <p:spPr>
          <a:xfrm>
            <a:off x="228600" y="908720"/>
            <a:ext cx="8851900" cy="5153025"/>
          </a:xfrm>
        </p:spPr>
        <p:txBody>
          <a:bodyPr/>
          <a:lstStyle/>
          <a:p>
            <a:r>
              <a:rPr lang="en-US" dirty="0"/>
              <a:t>First work to show that </a:t>
            </a:r>
            <a:r>
              <a:rPr lang="en-US" dirty="0">
                <a:solidFill>
                  <a:srgbClr val="0000FF"/>
                </a:solidFill>
              </a:rPr>
              <a:t>TRR-protected DRAM chips are vulnerable to RowHammer</a:t>
            </a:r>
            <a:r>
              <a:rPr lang="en-US" dirty="0"/>
              <a:t> in the field</a:t>
            </a:r>
          </a:p>
          <a:p>
            <a:pPr lvl="1"/>
            <a:r>
              <a:rPr lang="en-US" dirty="0"/>
              <a:t>Mitigations advertised as secure are not secure</a:t>
            </a:r>
          </a:p>
          <a:p>
            <a:pPr lvl="1"/>
            <a:endParaRPr lang="en-US" dirty="0"/>
          </a:p>
          <a:p>
            <a:r>
              <a:rPr lang="en-US" dirty="0"/>
              <a:t>Introduces the </a:t>
            </a:r>
            <a:r>
              <a:rPr lang="en-US" dirty="0">
                <a:solidFill>
                  <a:srgbClr val="0000FF"/>
                </a:solidFill>
              </a:rPr>
              <a:t>Many-sided RowHammer </a:t>
            </a:r>
            <a:r>
              <a:rPr lang="en-US" dirty="0"/>
              <a:t>attack</a:t>
            </a:r>
          </a:p>
          <a:p>
            <a:pPr lvl="1"/>
            <a:r>
              <a:rPr lang="en-US" dirty="0"/>
              <a:t>Idea: </a:t>
            </a:r>
            <a:r>
              <a:rPr lang="en-US" dirty="0">
                <a:solidFill>
                  <a:srgbClr val="FF0000"/>
                </a:solidFill>
              </a:rPr>
              <a:t>Hammer many rows to bypass TRR mitigations </a:t>
            </a:r>
            <a:r>
              <a:rPr lang="en-US" dirty="0"/>
              <a:t>(e.g., by overflowing proprietary TRR tables that detect aggressor rows)</a:t>
            </a:r>
          </a:p>
          <a:p>
            <a:endParaRPr lang="en-US" sz="2200" dirty="0"/>
          </a:p>
          <a:p>
            <a:r>
              <a:rPr lang="en-US" dirty="0"/>
              <a:t>(Partially) </a:t>
            </a:r>
            <a:r>
              <a:rPr lang="en-US" dirty="0">
                <a:solidFill>
                  <a:srgbClr val="0000FF"/>
                </a:solidFill>
              </a:rPr>
              <a:t>reverse-engineers the TRR and </a:t>
            </a:r>
            <a:r>
              <a:rPr lang="en-US" dirty="0" err="1">
                <a:solidFill>
                  <a:srgbClr val="0000FF"/>
                </a:solidFill>
              </a:rPr>
              <a:t>pTRR</a:t>
            </a:r>
            <a:r>
              <a:rPr lang="en-US" dirty="0">
                <a:solidFill>
                  <a:srgbClr val="0000FF"/>
                </a:solidFill>
              </a:rPr>
              <a:t> mitigation mechanisms</a:t>
            </a:r>
            <a:r>
              <a:rPr lang="en-US" dirty="0"/>
              <a:t> implemented in DRAM chips and memory controllers</a:t>
            </a:r>
          </a:p>
          <a:p>
            <a:endParaRPr lang="en-US" sz="2200" dirty="0"/>
          </a:p>
          <a:p>
            <a:r>
              <a:rPr lang="en-US" dirty="0"/>
              <a:t>Provides an </a:t>
            </a:r>
            <a:r>
              <a:rPr lang="en-US" dirty="0">
                <a:solidFill>
                  <a:srgbClr val="0000FF"/>
                </a:solidFill>
              </a:rPr>
              <a:t>automatic tool that can effectively create many-sided RowHammer attacks </a:t>
            </a:r>
            <a:r>
              <a:rPr lang="en-US" dirty="0"/>
              <a:t>in DDR4 and LPDDR4(X) chips</a:t>
            </a:r>
          </a:p>
        </p:txBody>
      </p:sp>
      <p:sp>
        <p:nvSpPr>
          <p:cNvPr id="4" name="Slide Number Placeholder 3">
            <a:extLst>
              <a:ext uri="{FF2B5EF4-FFF2-40B4-BE49-F238E27FC236}">
                <a16:creationId xmlns:a16="http://schemas.microsoft.com/office/drawing/2014/main" id="{A7FE287F-570B-724E-B84B-41C62786B9A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7769252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63682-80F4-BB47-8B57-426D25420386}"/>
              </a:ext>
            </a:extLst>
          </p:cNvPr>
          <p:cNvSpPr>
            <a:spLocks noGrp="1"/>
          </p:cNvSpPr>
          <p:nvPr>
            <p:ph type="title"/>
          </p:nvPr>
        </p:nvSpPr>
        <p:spPr>
          <a:xfrm>
            <a:off x="228600" y="152400"/>
            <a:ext cx="8915400" cy="884238"/>
          </a:xfrm>
        </p:spPr>
        <p:txBody>
          <a:bodyPr/>
          <a:lstStyle/>
          <a:p>
            <a:r>
              <a:rPr lang="en-US" dirty="0"/>
              <a:t>Example Many-Sided Hammering Patterns</a:t>
            </a:r>
          </a:p>
        </p:txBody>
      </p:sp>
      <p:sp>
        <p:nvSpPr>
          <p:cNvPr id="3" name="Content Placeholder 2">
            <a:extLst>
              <a:ext uri="{FF2B5EF4-FFF2-40B4-BE49-F238E27FC236}">
                <a16:creationId xmlns:a16="http://schemas.microsoft.com/office/drawing/2014/main" id="{46CB968C-CBB8-8F46-B15E-4035F4B6D827}"/>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A068FDC8-B7C0-1A4E-9549-CF92FC677F9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8708B635-CC53-0941-9DDF-57CF74698BB3}"/>
              </a:ext>
            </a:extLst>
          </p:cNvPr>
          <p:cNvPicPr>
            <a:picLocks noChangeAspect="1"/>
          </p:cNvPicPr>
          <p:nvPr/>
        </p:nvPicPr>
        <p:blipFill>
          <a:blip r:embed="rId2"/>
          <a:stretch>
            <a:fillRect/>
          </a:stretch>
        </p:blipFill>
        <p:spPr>
          <a:xfrm>
            <a:off x="108570" y="1916832"/>
            <a:ext cx="8850659" cy="3899242"/>
          </a:xfrm>
          <a:prstGeom prst="rect">
            <a:avLst/>
          </a:prstGeom>
        </p:spPr>
      </p:pic>
    </p:spTree>
    <p:extLst>
      <p:ext uri="{BB962C8B-B14F-4D97-AF65-F5344CB8AC3E}">
        <p14:creationId xmlns:p14="http://schemas.microsoft.com/office/powerpoint/2010/main" val="2329877732"/>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29E54-1D0E-8541-B85C-29D60DFEA4AD}"/>
              </a:ext>
            </a:extLst>
          </p:cNvPr>
          <p:cNvSpPr>
            <a:spLocks noGrp="1"/>
          </p:cNvSpPr>
          <p:nvPr>
            <p:ph type="title"/>
          </p:nvPr>
        </p:nvSpPr>
        <p:spPr/>
        <p:txBody>
          <a:bodyPr/>
          <a:lstStyle/>
          <a:p>
            <a:r>
              <a:rPr lang="en-US" dirty="0" err="1"/>
              <a:t>BitFlips</a:t>
            </a:r>
            <a:r>
              <a:rPr lang="en-US" dirty="0"/>
              <a:t> vs. Number of Aggressor Rows</a:t>
            </a:r>
          </a:p>
        </p:txBody>
      </p:sp>
      <p:sp>
        <p:nvSpPr>
          <p:cNvPr id="3" name="Content Placeholder 2">
            <a:extLst>
              <a:ext uri="{FF2B5EF4-FFF2-40B4-BE49-F238E27FC236}">
                <a16:creationId xmlns:a16="http://schemas.microsoft.com/office/drawing/2014/main" id="{0BE71F0B-A20F-644B-AD03-13012403362C}"/>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C9A9FFEB-AC88-A049-BCE8-B49DC0BC275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9EA0A4FA-D0F8-A544-B3E7-1859C688BED7}"/>
              </a:ext>
            </a:extLst>
          </p:cNvPr>
          <p:cNvPicPr>
            <a:picLocks noChangeAspect="1"/>
          </p:cNvPicPr>
          <p:nvPr/>
        </p:nvPicPr>
        <p:blipFill>
          <a:blip r:embed="rId2"/>
          <a:stretch>
            <a:fillRect/>
          </a:stretch>
        </p:blipFill>
        <p:spPr>
          <a:xfrm>
            <a:off x="228600" y="885240"/>
            <a:ext cx="4938780" cy="2898345"/>
          </a:xfrm>
          <a:prstGeom prst="rect">
            <a:avLst/>
          </a:prstGeom>
        </p:spPr>
      </p:pic>
      <p:pic>
        <p:nvPicPr>
          <p:cNvPr id="6" name="Picture 5">
            <a:extLst>
              <a:ext uri="{FF2B5EF4-FFF2-40B4-BE49-F238E27FC236}">
                <a16:creationId xmlns:a16="http://schemas.microsoft.com/office/drawing/2014/main" id="{E77D51A4-3795-3840-83C7-D2CD07D30997}"/>
              </a:ext>
            </a:extLst>
          </p:cNvPr>
          <p:cNvPicPr>
            <a:picLocks noChangeAspect="1"/>
          </p:cNvPicPr>
          <p:nvPr/>
        </p:nvPicPr>
        <p:blipFill>
          <a:blip r:embed="rId3"/>
          <a:stretch>
            <a:fillRect/>
          </a:stretch>
        </p:blipFill>
        <p:spPr>
          <a:xfrm>
            <a:off x="102120" y="3975068"/>
            <a:ext cx="4445460" cy="2452308"/>
          </a:xfrm>
          <a:prstGeom prst="rect">
            <a:avLst/>
          </a:prstGeom>
        </p:spPr>
      </p:pic>
      <p:pic>
        <p:nvPicPr>
          <p:cNvPr id="7" name="Picture 6">
            <a:extLst>
              <a:ext uri="{FF2B5EF4-FFF2-40B4-BE49-F238E27FC236}">
                <a16:creationId xmlns:a16="http://schemas.microsoft.com/office/drawing/2014/main" id="{769A4A23-6175-064C-9E5E-DC8CB2620113}"/>
              </a:ext>
            </a:extLst>
          </p:cNvPr>
          <p:cNvPicPr>
            <a:picLocks noChangeAspect="1"/>
          </p:cNvPicPr>
          <p:nvPr/>
        </p:nvPicPr>
        <p:blipFill>
          <a:blip r:embed="rId4"/>
          <a:stretch>
            <a:fillRect/>
          </a:stretch>
        </p:blipFill>
        <p:spPr>
          <a:xfrm>
            <a:off x="4674060" y="3831997"/>
            <a:ext cx="4330700" cy="2895600"/>
          </a:xfrm>
          <a:prstGeom prst="rect">
            <a:avLst/>
          </a:prstGeom>
        </p:spPr>
      </p:pic>
    </p:spTree>
    <p:extLst>
      <p:ext uri="{BB962C8B-B14F-4D97-AF65-F5344CB8AC3E}">
        <p14:creationId xmlns:p14="http://schemas.microsoft.com/office/powerpoint/2010/main" val="2920318775"/>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C8D4E-FFF9-7A4F-B1CF-D60C6C1869FD}"/>
              </a:ext>
            </a:extLst>
          </p:cNvPr>
          <p:cNvSpPr>
            <a:spLocks noGrp="1"/>
          </p:cNvSpPr>
          <p:nvPr>
            <p:ph type="title"/>
          </p:nvPr>
        </p:nvSpPr>
        <p:spPr/>
        <p:txBody>
          <a:bodyPr/>
          <a:lstStyle/>
          <a:p>
            <a:r>
              <a:rPr lang="en-US" dirty="0" err="1"/>
              <a:t>TRRespass</a:t>
            </a:r>
            <a:r>
              <a:rPr lang="en-US" dirty="0"/>
              <a:t> Vulnerable DRAM Modules</a:t>
            </a:r>
          </a:p>
        </p:txBody>
      </p:sp>
      <p:sp>
        <p:nvSpPr>
          <p:cNvPr id="3" name="Content Placeholder 2">
            <a:extLst>
              <a:ext uri="{FF2B5EF4-FFF2-40B4-BE49-F238E27FC236}">
                <a16:creationId xmlns:a16="http://schemas.microsoft.com/office/drawing/2014/main" id="{837CC59F-9604-7146-9CCB-5C837B1FFD1F}"/>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152758A9-69E0-D64D-83B8-A4AE53DA62D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D85E6514-B908-F349-AE04-0B976A8847F7}"/>
              </a:ext>
            </a:extLst>
          </p:cNvPr>
          <p:cNvPicPr>
            <a:picLocks noChangeAspect="1"/>
          </p:cNvPicPr>
          <p:nvPr/>
        </p:nvPicPr>
        <p:blipFill>
          <a:blip r:embed="rId2"/>
          <a:stretch>
            <a:fillRect/>
          </a:stretch>
        </p:blipFill>
        <p:spPr>
          <a:xfrm>
            <a:off x="827584" y="1036638"/>
            <a:ext cx="7338392" cy="5794118"/>
          </a:xfrm>
          <a:prstGeom prst="rect">
            <a:avLst/>
          </a:prstGeom>
        </p:spPr>
      </p:pic>
    </p:spTree>
    <p:extLst>
      <p:ext uri="{BB962C8B-B14F-4D97-AF65-F5344CB8AC3E}">
        <p14:creationId xmlns:p14="http://schemas.microsoft.com/office/powerpoint/2010/main" val="321039329"/>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17111-29B9-8A42-86EB-E612617A34AD}"/>
              </a:ext>
            </a:extLst>
          </p:cNvPr>
          <p:cNvSpPr>
            <a:spLocks noGrp="1"/>
          </p:cNvSpPr>
          <p:nvPr>
            <p:ph type="title"/>
          </p:nvPr>
        </p:nvSpPr>
        <p:spPr/>
        <p:txBody>
          <a:bodyPr/>
          <a:lstStyle/>
          <a:p>
            <a:r>
              <a:rPr lang="en-US" dirty="0" err="1"/>
              <a:t>TRRespass</a:t>
            </a:r>
            <a:r>
              <a:rPr lang="en-US" dirty="0"/>
              <a:t> Vulnerable Mobile Phones</a:t>
            </a:r>
          </a:p>
        </p:txBody>
      </p:sp>
      <p:sp>
        <p:nvSpPr>
          <p:cNvPr id="3" name="Content Placeholder 2">
            <a:extLst>
              <a:ext uri="{FF2B5EF4-FFF2-40B4-BE49-F238E27FC236}">
                <a16:creationId xmlns:a16="http://schemas.microsoft.com/office/drawing/2014/main" id="{5BBF3855-FA0D-D441-A9F6-3C3EFA1A8A29}"/>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79CDCD16-EB10-5343-8D63-217DDE7AB39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074A0765-42BD-FE42-810A-672DD1316FA1}"/>
              </a:ext>
            </a:extLst>
          </p:cNvPr>
          <p:cNvPicPr>
            <a:picLocks noChangeAspect="1"/>
          </p:cNvPicPr>
          <p:nvPr/>
        </p:nvPicPr>
        <p:blipFill>
          <a:blip r:embed="rId2"/>
          <a:stretch>
            <a:fillRect/>
          </a:stretch>
        </p:blipFill>
        <p:spPr>
          <a:xfrm>
            <a:off x="2038350" y="1036638"/>
            <a:ext cx="4991100" cy="5753288"/>
          </a:xfrm>
          <a:prstGeom prst="rect">
            <a:avLst/>
          </a:prstGeom>
        </p:spPr>
      </p:pic>
    </p:spTree>
    <p:extLst>
      <p:ext uri="{BB962C8B-B14F-4D97-AF65-F5344CB8AC3E}">
        <p14:creationId xmlns:p14="http://schemas.microsoft.com/office/powerpoint/2010/main" val="1443685634"/>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17111-29B9-8A42-86EB-E612617A34AD}"/>
              </a:ext>
            </a:extLst>
          </p:cNvPr>
          <p:cNvSpPr>
            <a:spLocks noGrp="1"/>
          </p:cNvSpPr>
          <p:nvPr>
            <p:ph type="title"/>
          </p:nvPr>
        </p:nvSpPr>
        <p:spPr/>
        <p:txBody>
          <a:bodyPr/>
          <a:lstStyle/>
          <a:p>
            <a:r>
              <a:rPr lang="en-US" dirty="0" err="1"/>
              <a:t>TRRespass</a:t>
            </a:r>
            <a:r>
              <a:rPr lang="en-US" dirty="0"/>
              <a:t> Based RowHammer Attack</a:t>
            </a:r>
          </a:p>
        </p:txBody>
      </p:sp>
      <p:sp>
        <p:nvSpPr>
          <p:cNvPr id="3" name="Content Placeholder 2">
            <a:extLst>
              <a:ext uri="{FF2B5EF4-FFF2-40B4-BE49-F238E27FC236}">
                <a16:creationId xmlns:a16="http://schemas.microsoft.com/office/drawing/2014/main" id="{5BBF3855-FA0D-D441-A9F6-3C3EFA1A8A29}"/>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79CDCD16-EB10-5343-8D63-217DDE7AB39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6" name="Picture 5">
            <a:extLst>
              <a:ext uri="{FF2B5EF4-FFF2-40B4-BE49-F238E27FC236}">
                <a16:creationId xmlns:a16="http://schemas.microsoft.com/office/drawing/2014/main" id="{A3BA9657-385A-2C42-81A0-7D431F48277A}"/>
              </a:ext>
            </a:extLst>
          </p:cNvPr>
          <p:cNvPicPr>
            <a:picLocks noChangeAspect="1"/>
          </p:cNvPicPr>
          <p:nvPr/>
        </p:nvPicPr>
        <p:blipFill>
          <a:blip r:embed="rId2"/>
          <a:stretch>
            <a:fillRect/>
          </a:stretch>
        </p:blipFill>
        <p:spPr>
          <a:xfrm>
            <a:off x="1065210" y="1587500"/>
            <a:ext cx="6841088" cy="4073748"/>
          </a:xfrm>
          <a:prstGeom prst="rect">
            <a:avLst/>
          </a:prstGeom>
        </p:spPr>
      </p:pic>
    </p:spTree>
    <p:extLst>
      <p:ext uri="{BB962C8B-B14F-4D97-AF65-F5344CB8AC3E}">
        <p14:creationId xmlns:p14="http://schemas.microsoft.com/office/powerpoint/2010/main" val="1188112705"/>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79D64-75EB-EB49-9241-E781D95742B6}"/>
              </a:ext>
            </a:extLst>
          </p:cNvPr>
          <p:cNvSpPr>
            <a:spLocks noGrp="1"/>
          </p:cNvSpPr>
          <p:nvPr>
            <p:ph type="title"/>
          </p:nvPr>
        </p:nvSpPr>
        <p:spPr/>
        <p:txBody>
          <a:bodyPr/>
          <a:lstStyle/>
          <a:p>
            <a:r>
              <a:rPr lang="en-US" dirty="0" err="1"/>
              <a:t>TRRespass</a:t>
            </a:r>
            <a:r>
              <a:rPr lang="en-US" dirty="0"/>
              <a:t> Key Results</a:t>
            </a:r>
          </a:p>
        </p:txBody>
      </p:sp>
      <p:sp>
        <p:nvSpPr>
          <p:cNvPr id="3" name="Content Placeholder 2">
            <a:extLst>
              <a:ext uri="{FF2B5EF4-FFF2-40B4-BE49-F238E27FC236}">
                <a16:creationId xmlns:a16="http://schemas.microsoft.com/office/drawing/2014/main" id="{940C175A-48EE-F74D-A6F2-868D105BDE6B}"/>
              </a:ext>
            </a:extLst>
          </p:cNvPr>
          <p:cNvSpPr>
            <a:spLocks noGrp="1"/>
          </p:cNvSpPr>
          <p:nvPr>
            <p:ph idx="1"/>
          </p:nvPr>
        </p:nvSpPr>
        <p:spPr/>
        <p:txBody>
          <a:bodyPr/>
          <a:lstStyle/>
          <a:p>
            <a:r>
              <a:rPr lang="en-US" dirty="0">
                <a:solidFill>
                  <a:srgbClr val="0000FF"/>
                </a:solidFill>
              </a:rPr>
              <a:t>13 out of 42 tested DDR4 DRAM modules are vulnerable</a:t>
            </a:r>
          </a:p>
          <a:p>
            <a:pPr lvl="1"/>
            <a:r>
              <a:rPr lang="en-US" dirty="0"/>
              <a:t>From all 3 major manufacturers</a:t>
            </a:r>
          </a:p>
          <a:p>
            <a:pPr lvl="1"/>
            <a:r>
              <a:rPr lang="en-US" dirty="0"/>
              <a:t>3-, 9-, 10-, 14-, 19-sided hammer attacks needed</a:t>
            </a:r>
          </a:p>
          <a:p>
            <a:pPr lvl="1"/>
            <a:endParaRPr lang="en-US" dirty="0"/>
          </a:p>
          <a:p>
            <a:r>
              <a:rPr lang="en-US" dirty="0">
                <a:solidFill>
                  <a:srgbClr val="0000FF"/>
                </a:solidFill>
              </a:rPr>
              <a:t>5 out of 13 mobile phones tested vulnerable</a:t>
            </a:r>
            <a:endParaRPr lang="en-US" dirty="0"/>
          </a:p>
          <a:p>
            <a:pPr lvl="1"/>
            <a:r>
              <a:rPr lang="en-US" dirty="0"/>
              <a:t>From 4 major manufacturers</a:t>
            </a:r>
          </a:p>
          <a:p>
            <a:pPr lvl="1"/>
            <a:r>
              <a:rPr lang="en-US" dirty="0"/>
              <a:t>With LPDDR4(X) DRAM chips</a:t>
            </a:r>
          </a:p>
          <a:p>
            <a:pPr lvl="1"/>
            <a:endParaRPr lang="en-US" dirty="0"/>
          </a:p>
          <a:p>
            <a:r>
              <a:rPr lang="en-US" dirty="0"/>
              <a:t>These results are scratching the surface</a:t>
            </a:r>
          </a:p>
          <a:p>
            <a:pPr lvl="1"/>
            <a:r>
              <a:rPr lang="en-US" dirty="0" err="1"/>
              <a:t>TRRespass</a:t>
            </a:r>
            <a:r>
              <a:rPr lang="en-US" dirty="0"/>
              <a:t> tool is not exhaustive</a:t>
            </a:r>
          </a:p>
          <a:p>
            <a:pPr lvl="1"/>
            <a:r>
              <a:rPr lang="en-US" dirty="0">
                <a:solidFill>
                  <a:srgbClr val="0000FF"/>
                </a:solidFill>
              </a:rPr>
              <a:t>There is a lot of room for uncovering more vulnerable chips and phones</a:t>
            </a:r>
          </a:p>
        </p:txBody>
      </p:sp>
      <p:sp>
        <p:nvSpPr>
          <p:cNvPr id="4" name="Slide Number Placeholder 3">
            <a:extLst>
              <a:ext uri="{FF2B5EF4-FFF2-40B4-BE49-F238E27FC236}">
                <a16:creationId xmlns:a16="http://schemas.microsoft.com/office/drawing/2014/main" id="{1F15A054-3D67-684A-9B67-38DF40BC1F9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4061707375"/>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dirty="0" err="1"/>
              <a:t>TRRespass</a:t>
            </a:r>
            <a:r>
              <a:rPr lang="en-US" dirty="0"/>
              <a:t> Key Takeaways</a:t>
            </a:r>
          </a:p>
        </p:txBody>
      </p:sp>
      <p:sp>
        <p:nvSpPr>
          <p:cNvPr id="3" name="Content Placeholder 2"/>
          <p:cNvSpPr>
            <a:spLocks noGrp="1"/>
          </p:cNvSpPr>
          <p:nvPr>
            <p:ph idx="1"/>
          </p:nvPr>
        </p:nvSpPr>
        <p:spPr>
          <a:xfrm>
            <a:off x="136056" y="332656"/>
            <a:ext cx="8784976" cy="5193723"/>
          </a:xfrm>
        </p:spPr>
        <p:txBody>
          <a:bodyPr/>
          <a:lstStyle/>
          <a:p>
            <a:pPr marL="0" indent="0" algn="ctr">
              <a:buNone/>
            </a:pPr>
            <a:endParaRPr lang="en-US" sz="5200" dirty="0"/>
          </a:p>
          <a:p>
            <a:pPr marL="0" indent="0" algn="ctr">
              <a:buNone/>
            </a:pPr>
            <a:r>
              <a:rPr lang="en-US" sz="5200" dirty="0">
                <a:solidFill>
                  <a:srgbClr val="0000FF"/>
                </a:solidFill>
              </a:rPr>
              <a:t>RowHammer is still </a:t>
            </a:r>
          </a:p>
          <a:p>
            <a:pPr marL="0" indent="0" algn="ctr">
              <a:buNone/>
            </a:pPr>
            <a:r>
              <a:rPr lang="en-US" sz="5200" dirty="0">
                <a:solidFill>
                  <a:srgbClr val="0000FF"/>
                </a:solidFill>
              </a:rPr>
              <a:t>an open problem</a:t>
            </a:r>
          </a:p>
          <a:p>
            <a:pPr marL="0" indent="0" algn="ctr">
              <a:buNone/>
            </a:pPr>
            <a:endParaRPr lang="en-US" sz="5200" dirty="0">
              <a:solidFill>
                <a:srgbClr val="0000FF"/>
              </a:solidFill>
            </a:endParaRPr>
          </a:p>
          <a:p>
            <a:pPr marL="0" indent="0" algn="ctr">
              <a:buNone/>
            </a:pPr>
            <a:r>
              <a:rPr lang="en-US" sz="5200" dirty="0">
                <a:solidFill>
                  <a:srgbClr val="FF0000"/>
                </a:solidFill>
              </a:rPr>
              <a:t>Security by obscurity </a:t>
            </a:r>
          </a:p>
          <a:p>
            <a:pPr marL="0" indent="0" algn="ctr">
              <a:buNone/>
            </a:pPr>
            <a:r>
              <a:rPr lang="en-US" sz="5200" dirty="0">
                <a:solidFill>
                  <a:srgbClr val="FF0000"/>
                </a:solidFill>
              </a:rPr>
              <a:t>is likely not a good solution</a:t>
            </a:r>
          </a:p>
          <a:p>
            <a:pPr marL="0" indent="0" algn="ctr">
              <a:buNone/>
            </a:pPr>
            <a:endParaRPr lang="en-US" sz="52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spTree>
    <p:extLst>
      <p:ext uri="{BB962C8B-B14F-4D97-AF65-F5344CB8AC3E}">
        <p14:creationId xmlns:p14="http://schemas.microsoft.com/office/powerpoint/2010/main" val="28247025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0937A-8480-B748-AF02-B14403ACF79C}"/>
              </a:ext>
            </a:extLst>
          </p:cNvPr>
          <p:cNvSpPr>
            <a:spLocks noGrp="1"/>
          </p:cNvSpPr>
          <p:nvPr>
            <p:ph type="title"/>
          </p:nvPr>
        </p:nvSpPr>
        <p:spPr/>
        <p:txBody>
          <a:bodyPr/>
          <a:lstStyle/>
          <a:p>
            <a:r>
              <a:rPr lang="en-US" dirty="0"/>
              <a:t>Detailed Lecture on </a:t>
            </a:r>
            <a:r>
              <a:rPr lang="en-US" dirty="0" err="1"/>
              <a:t>TRRespass</a:t>
            </a:r>
            <a:endParaRPr lang="en-US" dirty="0"/>
          </a:p>
        </p:txBody>
      </p:sp>
      <p:sp>
        <p:nvSpPr>
          <p:cNvPr id="3" name="Content Placeholder 2">
            <a:extLst>
              <a:ext uri="{FF2B5EF4-FFF2-40B4-BE49-F238E27FC236}">
                <a16:creationId xmlns:a16="http://schemas.microsoft.com/office/drawing/2014/main" id="{0478BD05-2E95-984E-8F35-2CBFD3B723B3}"/>
              </a:ext>
            </a:extLst>
          </p:cNvPr>
          <p:cNvSpPr>
            <a:spLocks noGrp="1"/>
          </p:cNvSpPr>
          <p:nvPr>
            <p:ph idx="1"/>
          </p:nvPr>
        </p:nvSpPr>
        <p:spPr>
          <a:xfrm>
            <a:off x="228600" y="1268760"/>
            <a:ext cx="8610600" cy="4979640"/>
          </a:xfrm>
        </p:spPr>
        <p:txBody>
          <a:bodyPr/>
          <a:lstStyle/>
          <a:p>
            <a:r>
              <a:rPr lang="en-US" dirty="0">
                <a:solidFill>
                  <a:srgbClr val="FF0000"/>
                </a:solidFill>
              </a:rPr>
              <a:t>Computer Architecture, Fall 2020, Lecture 5a</a:t>
            </a:r>
          </a:p>
          <a:p>
            <a:pPr lvl="1"/>
            <a:r>
              <a:rPr lang="en-US" dirty="0"/>
              <a:t>RowHammer in 2020: </a:t>
            </a:r>
            <a:r>
              <a:rPr lang="en-US" dirty="0" err="1"/>
              <a:t>TRRespass</a:t>
            </a:r>
            <a:r>
              <a:rPr lang="en-US" dirty="0"/>
              <a:t> (ETH Zürich, Fall 2020)</a:t>
            </a:r>
          </a:p>
          <a:p>
            <a:pPr lvl="1"/>
            <a:r>
              <a:rPr lang="en-US" dirty="0">
                <a:solidFill>
                  <a:srgbClr val="0000FF"/>
                </a:solidFill>
                <a:hlinkClick r:id="rId2">
                  <a:extLst>
                    <a:ext uri="{A12FA001-AC4F-418D-AE19-62706E023703}">
                      <ahyp:hlinkClr xmlns:ahyp="http://schemas.microsoft.com/office/drawing/2018/hyperlinkcolor" val="tx"/>
                    </a:ext>
                  </a:extLst>
                </a:hlinkClick>
              </a:rPr>
              <a:t>https://www.youtube.com/watch?v=pwRw7QqK_qA&amp;list=PL5Q2soXY2Zi9xidyIgBxUz7xRPS-wisBN&amp;index=9</a:t>
            </a:r>
            <a:endParaRPr lang="en-US" dirty="0">
              <a:solidFill>
                <a:srgbClr val="0000FF"/>
              </a:solidFill>
            </a:endParaRPr>
          </a:p>
          <a:p>
            <a:pPr marL="0" indent="0">
              <a:buNone/>
            </a:pPr>
            <a:endParaRPr lang="en-US" dirty="0">
              <a:solidFill>
                <a:srgbClr val="0000FF"/>
              </a:solidFill>
            </a:endParaRPr>
          </a:p>
          <a:p>
            <a:pPr marL="0" indent="0">
              <a:buNone/>
            </a:pPr>
            <a:endParaRPr lang="en-US" dirty="0">
              <a:hlinkClick r:id="rId3">
                <a:extLst>
                  <a:ext uri="{A12FA001-AC4F-418D-AE19-62706E023703}">
                    <ahyp:hlinkClr xmlns:ahyp="http://schemas.microsoft.com/office/drawing/2018/hyperlinkcolor" val="tx"/>
                  </a:ext>
                </a:extLst>
              </a:hlinkClick>
            </a:endParaRPr>
          </a:p>
          <a:p>
            <a:pPr marL="0" indent="0">
              <a:buNone/>
            </a:pPr>
            <a:endParaRPr lang="en-US" dirty="0">
              <a:hlinkClick r:id="rId3">
                <a:extLst>
                  <a:ext uri="{A12FA001-AC4F-418D-AE19-62706E023703}">
                    <ahyp:hlinkClr xmlns:ahyp="http://schemas.microsoft.com/office/drawing/2018/hyperlinkcolor" val="tx"/>
                  </a:ext>
                </a:extLst>
              </a:hlinkClick>
            </a:endParaRPr>
          </a:p>
          <a:p>
            <a:pPr marL="0" indent="0" algn="ctr">
              <a:buNone/>
            </a:pPr>
            <a:r>
              <a:rPr lang="en-US" b="1" dirty="0">
                <a:solidFill>
                  <a:srgbClr val="0000FF"/>
                </a:solidFill>
                <a:hlinkClick r:id="rId3">
                  <a:extLst>
                    <a:ext uri="{A12FA001-AC4F-418D-AE19-62706E023703}">
                      <ahyp:hlinkClr xmlns:ahyp="http://schemas.microsoft.com/office/drawing/2018/hyperlinkcolor" val="tx"/>
                    </a:ext>
                  </a:extLst>
                </a:hlinkClick>
              </a:rPr>
              <a:t>https://www.youtube.com/onurmutlulectures</a:t>
            </a:r>
            <a:r>
              <a:rPr lang="en-US" b="1" dirty="0">
                <a:solidFill>
                  <a:srgbClr val="0000FF"/>
                </a:solidFill>
              </a:rPr>
              <a:t> </a:t>
            </a:r>
          </a:p>
          <a:p>
            <a:endParaRPr lang="en-US" dirty="0"/>
          </a:p>
          <a:p>
            <a:pPr lvl="1"/>
            <a:endParaRPr lang="en-US" dirty="0"/>
          </a:p>
        </p:txBody>
      </p:sp>
      <p:sp>
        <p:nvSpPr>
          <p:cNvPr id="4" name="Slide Number Placeholder 3">
            <a:extLst>
              <a:ext uri="{FF2B5EF4-FFF2-40B4-BE49-F238E27FC236}">
                <a16:creationId xmlns:a16="http://schemas.microsoft.com/office/drawing/2014/main" id="{0CDD3B14-C38A-CD43-A830-5A9D1992803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1370873377"/>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Infrastructures to Understand Such Issues</a:t>
            </a:r>
          </a:p>
        </p:txBody>
      </p:sp>
      <p:pic>
        <p:nvPicPr>
          <p:cNvPr id="5" name="Content Placeholder 4" descr="DRAM-new-testing-infrastructure.jpg"/>
          <p:cNvPicPr>
            <a:picLocks noGrp="1" noChangeAspect="1"/>
          </p:cNvPicPr>
          <p:nvPr>
            <p:ph idx="1"/>
          </p:nvPr>
        </p:nvPicPr>
        <p:blipFill>
          <a:blip r:embed="rId2" cstate="print">
            <a:extLst>
              <a:ext uri="{28A0092B-C50C-407E-A947-70E740481C1C}">
                <a14:useLocalDpi xmlns:a14="http://schemas.microsoft.com/office/drawing/2010/main" val="0"/>
              </a:ext>
            </a:extLst>
          </a:blip>
          <a:srcRect t="12242" b="12242"/>
          <a:stretch>
            <a:fillRect/>
          </a:stretch>
        </p:blipFill>
        <p:spPr>
          <a:xfrm>
            <a:off x="228600" y="1144488"/>
            <a:ext cx="8610600" cy="4876800"/>
          </a:xfrm>
          <a:scene3d>
            <a:camera prst="obliqueTopRight">
              <a:rot lat="0" lon="0" rev="10800000"/>
            </a:camera>
            <a:lightRig rig="threePt" dir="t"/>
          </a:scene3d>
        </p:spPr>
      </p:pic>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5"/>
          <p:cNvSpPr/>
          <p:nvPr/>
        </p:nvSpPr>
        <p:spPr>
          <a:xfrm>
            <a:off x="1547664" y="6300608"/>
            <a:ext cx="6696744" cy="584776"/>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Kim+, “</a:t>
            </a:r>
            <a:r>
              <a:rPr kumimoji="0" lang="en-US" sz="1600" b="0" i="0" u="none" strike="noStrike" kern="1200" cap="none" spc="0" normalizeH="0" baseline="0" noProof="0" dirty="0">
                <a:ln>
                  <a:noFill/>
                </a:ln>
                <a:solidFill>
                  <a:srgbClr val="0000FF"/>
                </a:solidFill>
                <a:effectLst/>
                <a:uLnTx/>
                <a:uFillTx/>
                <a:latin typeface="Tahoma"/>
                <a:ea typeface="+mn-ea"/>
                <a:cs typeface="+mn-cs"/>
              </a:rPr>
              <a:t>Flipping Bits in Memory Without Accessing Them: An Experimental Study of DRAM Disturbance Errors</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ISCA 2014.</a:t>
            </a:r>
          </a:p>
        </p:txBody>
      </p:sp>
      <p:sp>
        <p:nvSpPr>
          <p:cNvPr id="7" name="Rectangle 6"/>
          <p:cNvSpPr/>
          <p:nvPr/>
        </p:nvSpPr>
        <p:spPr>
          <a:xfrm>
            <a:off x="107504" y="1466055"/>
            <a:ext cx="2209798" cy="15240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Temperature</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Controller</a:t>
            </a:r>
          </a:p>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8" name="Rectangle 7"/>
          <p:cNvSpPr/>
          <p:nvPr/>
        </p:nvSpPr>
        <p:spPr>
          <a:xfrm>
            <a:off x="107504" y="2990055"/>
            <a:ext cx="2209798" cy="274320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PC</a:t>
            </a:r>
            <a:endPar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9" name="Rectangle 8"/>
          <p:cNvSpPr/>
          <p:nvPr/>
        </p:nvSpPr>
        <p:spPr>
          <a:xfrm>
            <a:off x="4374702" y="1962441"/>
            <a:ext cx="1447800" cy="312274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Heater</a:t>
            </a:r>
          </a:p>
        </p:txBody>
      </p:sp>
      <p:sp>
        <p:nvSpPr>
          <p:cNvPr id="10" name="Rectangle 9"/>
          <p:cNvSpPr/>
          <p:nvPr/>
        </p:nvSpPr>
        <p:spPr>
          <a:xfrm>
            <a:off x="23173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
        <p:nvSpPr>
          <p:cNvPr id="11" name="Rectangle 10"/>
          <p:cNvSpPr/>
          <p:nvPr/>
        </p:nvSpPr>
        <p:spPr>
          <a:xfrm>
            <a:off x="58225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Tree>
    <p:extLst>
      <p:ext uri="{BB962C8B-B14F-4D97-AF65-F5344CB8AC3E}">
        <p14:creationId xmlns:p14="http://schemas.microsoft.com/office/powerpoint/2010/main" val="208148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a:xfrm>
            <a:off x="228600" y="152400"/>
            <a:ext cx="8851900" cy="884238"/>
          </a:xfrm>
        </p:spPr>
        <p:txBody>
          <a:bodyPr/>
          <a:lstStyle/>
          <a:p>
            <a:r>
              <a:rPr lang="en-US" altLang="en-US" dirty="0">
                <a:ea typeface="ＭＳ Ｐゴシック" panose="020B0600070205080204" pitchFamily="34" charset="-128"/>
              </a:rPr>
              <a:t>Industry-Adopted Solutions Do Not Work</a:t>
            </a:r>
            <a:endParaRPr lang="en-US" sz="3600" dirty="0"/>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a:xfrm>
            <a:off x="228600" y="964912"/>
            <a:ext cx="8610600" cy="5153025"/>
          </a:xfrm>
        </p:spPr>
        <p:txBody>
          <a:bodyPr/>
          <a:lstStyle/>
          <a:p>
            <a:r>
              <a:rPr lang="en-US" sz="1600" dirty="0"/>
              <a:t>Pietro </a:t>
            </a:r>
            <a:r>
              <a:rPr lang="en-US" sz="1600" dirty="0" err="1"/>
              <a:t>Frigo</a:t>
            </a:r>
            <a:r>
              <a:rPr lang="en-US" sz="1600" dirty="0"/>
              <a:t>, Emanuele </a:t>
            </a:r>
            <a:r>
              <a:rPr lang="en-US" sz="1600" dirty="0" err="1"/>
              <a:t>Vannacci</a:t>
            </a:r>
            <a:r>
              <a:rPr lang="en-US" sz="1600" dirty="0"/>
              <a:t>, Hasan Hassan, Victor van der Veen, Onur Mutlu, Cristiano Giuffrida, Herbert Bos, and Kaveh </a:t>
            </a:r>
            <a:r>
              <a:rPr lang="en-US" sz="1600" dirty="0" err="1"/>
              <a:t>Razavi</a:t>
            </a:r>
            <a:r>
              <a:rPr lang="en-US" sz="1600" dirty="0"/>
              <a:t>,</a:t>
            </a:r>
            <a:br>
              <a:rPr lang="en-US" sz="1600" dirty="0"/>
            </a:br>
            <a:r>
              <a:rPr lang="en-US" sz="1600" b="1" dirty="0">
                <a:solidFill>
                  <a:srgbClr val="0432FF"/>
                </a:solidFill>
                <a:hlinkClick r:id="rId2">
                  <a:extLst>
                    <a:ext uri="{A12FA001-AC4F-418D-AE19-62706E023703}">
                      <ahyp:hlinkClr xmlns:ahyp="http://schemas.microsoft.com/office/drawing/2018/hyperlinkcolor" val="tx"/>
                    </a:ext>
                  </a:extLst>
                </a:hlinkClick>
              </a:rPr>
              <a:t>"TRRespass: Exploiting the Many Sides of Target Row Refresh"</a:t>
            </a:r>
            <a:br>
              <a:rPr lang="en-US" sz="1600" dirty="0">
                <a:solidFill>
                  <a:srgbClr val="0432FF"/>
                </a:solidFill>
              </a:rPr>
            </a:br>
            <a:r>
              <a:rPr lang="en-US" sz="1600" i="1" dirty="0"/>
              <a:t>Proceedings of the </a:t>
            </a:r>
            <a:r>
              <a:rPr lang="en-US" sz="1600" i="1" dirty="0">
                <a:hlinkClick r:id="rId3"/>
              </a:rPr>
              <a:t>41st IEEE Symposium on Security and Privacy</a:t>
            </a:r>
            <a:r>
              <a:rPr lang="en-US" sz="1600" i="1" dirty="0"/>
              <a:t> (</a:t>
            </a:r>
            <a:r>
              <a:rPr lang="en-US" sz="1600" b="1" i="1" dirty="0"/>
              <a:t>S&amp;P</a:t>
            </a:r>
            <a:r>
              <a:rPr lang="en-US" sz="1600" i="1" dirty="0"/>
              <a:t>)</a:t>
            </a:r>
            <a:r>
              <a:rPr lang="en-US" sz="1600" dirty="0"/>
              <a:t>, San Francisco, CA, USA, May 2020.</a:t>
            </a:r>
            <a:br>
              <a:rPr lang="en-US" sz="1600" dirty="0"/>
            </a:br>
            <a:r>
              <a:rPr lang="en-US" sz="1600" dirty="0"/>
              <a:t>[</a:t>
            </a:r>
            <a:r>
              <a:rPr lang="en-US" sz="1600" dirty="0">
                <a:hlinkClick r:id="rId4"/>
              </a:rPr>
              <a:t>Slides (pptx)</a:t>
            </a:r>
            <a:r>
              <a:rPr lang="en-US" sz="1600" dirty="0"/>
              <a:t> </a:t>
            </a:r>
            <a:r>
              <a:rPr lang="en-US" sz="1600" dirty="0">
                <a:hlinkClick r:id="rId5"/>
              </a:rPr>
              <a:t>(pdf)</a:t>
            </a:r>
            <a:r>
              <a:rPr lang="en-US" sz="1600" dirty="0"/>
              <a:t>]</a:t>
            </a:r>
            <a:br>
              <a:rPr lang="en-US" sz="1600" dirty="0"/>
            </a:br>
            <a:r>
              <a:rPr lang="en-US" sz="1600" dirty="0"/>
              <a:t>[</a:t>
            </a:r>
            <a:r>
              <a:rPr lang="en-US" sz="1600" dirty="0">
                <a:hlinkClick r:id="rId6"/>
              </a:rPr>
              <a:t>Lecture Slides (pptx)</a:t>
            </a:r>
            <a:r>
              <a:rPr lang="en-US" sz="1600" dirty="0"/>
              <a:t> </a:t>
            </a:r>
            <a:r>
              <a:rPr lang="en-US" sz="1600" dirty="0">
                <a:hlinkClick r:id="rId7"/>
              </a:rPr>
              <a:t>(pdf)</a:t>
            </a:r>
            <a:r>
              <a:rPr lang="en-US" sz="1600" dirty="0"/>
              <a:t>]</a:t>
            </a:r>
            <a:br>
              <a:rPr lang="en-US" sz="1600" dirty="0"/>
            </a:br>
            <a:r>
              <a:rPr lang="en-US" sz="1600" dirty="0"/>
              <a:t>[</a:t>
            </a:r>
            <a:r>
              <a:rPr lang="en-US" sz="1600" dirty="0">
                <a:hlinkClick r:id="rId8"/>
              </a:rPr>
              <a:t>Talk Video</a:t>
            </a:r>
            <a:r>
              <a:rPr lang="en-US" sz="1600" dirty="0"/>
              <a:t> (17 minutes)]</a:t>
            </a:r>
            <a:br>
              <a:rPr lang="en-US" sz="1600" dirty="0"/>
            </a:br>
            <a:r>
              <a:rPr lang="en-US" sz="1600" dirty="0"/>
              <a:t>[</a:t>
            </a:r>
            <a:r>
              <a:rPr lang="en-US" sz="1600" dirty="0">
                <a:hlinkClick r:id="rId9"/>
              </a:rPr>
              <a:t>Lecture Video</a:t>
            </a:r>
            <a:r>
              <a:rPr lang="en-US" sz="1600" dirty="0"/>
              <a:t> (59 minutes)]</a:t>
            </a:r>
            <a:br>
              <a:rPr lang="en-US" sz="1600" dirty="0"/>
            </a:br>
            <a:r>
              <a:rPr lang="en-US" sz="1600" dirty="0"/>
              <a:t>[</a:t>
            </a:r>
            <a:r>
              <a:rPr lang="en-US" sz="1600" dirty="0">
                <a:hlinkClick r:id="rId10"/>
              </a:rPr>
              <a:t>Source Code</a:t>
            </a:r>
            <a:r>
              <a:rPr lang="en-US" sz="1600" dirty="0"/>
              <a:t>]</a:t>
            </a:r>
            <a:br>
              <a:rPr lang="en-US" sz="1600" dirty="0"/>
            </a:br>
            <a:r>
              <a:rPr lang="en-US" sz="1600" dirty="0"/>
              <a:t>[</a:t>
            </a:r>
            <a:r>
              <a:rPr lang="en-US" sz="1600" dirty="0">
                <a:hlinkClick r:id="rId11"/>
              </a:rPr>
              <a:t>Web Article</a:t>
            </a:r>
            <a:r>
              <a:rPr lang="en-US" sz="1600" dirty="0"/>
              <a:t>]</a:t>
            </a:r>
            <a:br>
              <a:rPr lang="en-US" sz="1600" dirty="0"/>
            </a:br>
            <a:r>
              <a:rPr lang="en-US" sz="1600" b="1" i="1" dirty="0">
                <a:solidFill>
                  <a:srgbClr val="FF0000"/>
                </a:solidFill>
              </a:rPr>
              <a:t>Best paper award.</a:t>
            </a:r>
            <a:br>
              <a:rPr lang="en-US" sz="1600" dirty="0">
                <a:solidFill>
                  <a:srgbClr val="FF0000"/>
                </a:solidFill>
              </a:rPr>
            </a:br>
            <a:r>
              <a:rPr lang="en-US" sz="1600" b="1" i="1" dirty="0" err="1">
                <a:solidFill>
                  <a:srgbClr val="FF0000"/>
                </a:solidFill>
              </a:rPr>
              <a:t>Pwnie</a:t>
            </a:r>
            <a:r>
              <a:rPr lang="en-US" sz="1600" b="1" i="1" dirty="0">
                <a:solidFill>
                  <a:srgbClr val="FF0000"/>
                </a:solidFill>
              </a:rPr>
              <a:t> Award 2020 for Most Innovative Research.</a:t>
            </a:r>
            <a:r>
              <a:rPr lang="en-US" sz="1600" dirty="0">
                <a:solidFill>
                  <a:srgbClr val="FF0000"/>
                </a:solidFill>
              </a:rPr>
              <a:t> </a:t>
            </a:r>
            <a:r>
              <a:rPr lang="en-US" sz="1600" dirty="0">
                <a:hlinkClick r:id="rId12"/>
              </a:rPr>
              <a:t>Pwnie Awards 2020</a:t>
            </a:r>
            <a:endParaRPr lang="en-US" sz="1600"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007B803B-2519-824E-AF70-2C1BC2D5315A}"/>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0" y="4335202"/>
            <a:ext cx="9144000" cy="2595247"/>
          </a:xfrm>
          <a:prstGeom prst="rect">
            <a:avLst/>
          </a:prstGeom>
        </p:spPr>
      </p:pic>
    </p:spTree>
    <p:extLst>
      <p:ext uri="{BB962C8B-B14F-4D97-AF65-F5344CB8AC3E}">
        <p14:creationId xmlns:p14="http://schemas.microsoft.com/office/powerpoint/2010/main" val="2203900429"/>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96081" y="1484784"/>
            <a:ext cx="8428037" cy="822325"/>
          </a:xfrm>
        </p:spPr>
        <p:txBody>
          <a:bodyPr/>
          <a:lstStyle/>
          <a:p>
            <a:pPr algn="ctr" eaLnBrk="1" hangingPunct="1"/>
            <a:r>
              <a:rPr lang="en-US" sz="5000" dirty="0">
                <a:latin typeface="Garamond" charset="0"/>
              </a:rPr>
              <a:t>How to Guarantee That a Chip is RowHammer-Free?</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3041185481"/>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a:xfrm>
            <a:off x="192658" y="152400"/>
            <a:ext cx="9027542" cy="884238"/>
          </a:xfrm>
        </p:spPr>
        <p:txBody>
          <a:bodyPr/>
          <a:lstStyle/>
          <a:p>
            <a:r>
              <a:rPr lang="en-US" dirty="0">
                <a:solidFill>
                  <a:srgbClr val="006633"/>
                </a:solidFill>
              </a:rPr>
              <a:t>Hard to Guarantee RowHammer-Free Chips </a:t>
            </a:r>
            <a:endParaRPr lang="en-US" sz="3600" dirty="0"/>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a:xfrm>
            <a:off x="228600" y="964912"/>
            <a:ext cx="8610600" cy="5153025"/>
          </a:xfrm>
        </p:spPr>
        <p:txBody>
          <a:bodyPr/>
          <a:lstStyle/>
          <a:p>
            <a:r>
              <a:rPr lang="en-US" sz="2000" dirty="0"/>
              <a:t>Lucian </a:t>
            </a:r>
            <a:r>
              <a:rPr lang="en-US" sz="2000" dirty="0" err="1"/>
              <a:t>Cojocar</a:t>
            </a:r>
            <a:r>
              <a:rPr lang="en-US" sz="2000" dirty="0"/>
              <a:t>, </a:t>
            </a:r>
            <a:r>
              <a:rPr lang="en-US" sz="2000" dirty="0" err="1"/>
              <a:t>Jeremie</a:t>
            </a:r>
            <a:r>
              <a:rPr lang="en-US" sz="2000" dirty="0"/>
              <a:t> Kim, Minesh Patel, Lillian Tsai, Stefan </a:t>
            </a:r>
            <a:r>
              <a:rPr lang="en-US" sz="2000" dirty="0" err="1"/>
              <a:t>Saroiu</a:t>
            </a:r>
            <a:r>
              <a:rPr lang="en-US" sz="2000" dirty="0"/>
              <a:t>, Alec Wolman, and Onur Mutlu,</a:t>
            </a:r>
            <a:br>
              <a:rPr lang="en-US" sz="2000" dirty="0"/>
            </a:br>
            <a:r>
              <a:rPr lang="en-US" sz="2000" b="1" dirty="0">
                <a:solidFill>
                  <a:srgbClr val="0432FF"/>
                </a:solidFill>
                <a:hlinkClick r:id="rId2">
                  <a:extLst>
                    <a:ext uri="{A12FA001-AC4F-418D-AE19-62706E023703}">
                      <ahyp:hlinkClr xmlns:ahyp="http://schemas.microsoft.com/office/drawing/2018/hyperlinkcolor" val="tx"/>
                    </a:ext>
                  </a:extLst>
                </a:hlinkClick>
              </a:rPr>
              <a:t>"Are We Susceptible to Rowhammer? An End-to-End Methodology for Cloud Providers"</a:t>
            </a:r>
            <a:br>
              <a:rPr lang="en-US" sz="2000" dirty="0">
                <a:solidFill>
                  <a:srgbClr val="0432FF"/>
                </a:solidFill>
              </a:rPr>
            </a:br>
            <a:r>
              <a:rPr lang="en-US" sz="2000" i="1" dirty="0"/>
              <a:t>Proceedings of the </a:t>
            </a:r>
            <a:r>
              <a:rPr lang="en-US" sz="2000" i="1" dirty="0">
                <a:hlinkClick r:id="rId3"/>
              </a:rPr>
              <a:t>41st IEEE Symposium on Security and Privacy</a:t>
            </a:r>
            <a:r>
              <a:rPr lang="en-US" sz="2000" i="1" dirty="0"/>
              <a:t> (</a:t>
            </a:r>
            <a:r>
              <a:rPr lang="en-US" sz="2000" b="1" i="1" dirty="0"/>
              <a:t>S&amp;P</a:t>
            </a:r>
            <a:r>
              <a:rPr lang="en-US" sz="2000" i="1" dirty="0"/>
              <a:t>)</a:t>
            </a:r>
            <a:r>
              <a:rPr lang="en-US" sz="2000" dirty="0"/>
              <a:t>, San Francisco, CA, USA, May 2020.</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a:t>
            </a:r>
            <a:br>
              <a:rPr lang="en-US" sz="2000" dirty="0"/>
            </a:br>
            <a:r>
              <a:rPr lang="en-US" sz="2000" dirty="0"/>
              <a:t>[</a:t>
            </a:r>
            <a:r>
              <a:rPr lang="en-US" sz="2000" dirty="0">
                <a:hlinkClick r:id="rId6"/>
              </a:rPr>
              <a:t>Talk Video</a:t>
            </a:r>
            <a:r>
              <a:rPr lang="en-US" sz="2000" dirty="0"/>
              <a:t> (17 minutes)]</a:t>
            </a:r>
          </a:p>
          <a:p>
            <a:pPr marL="0" indent="0">
              <a:buNone/>
            </a:pPr>
            <a:br>
              <a:rPr lang="en-US" sz="2000" dirty="0"/>
            </a:br>
            <a:br>
              <a:rPr lang="en-US" sz="2000" dirty="0"/>
            </a:br>
            <a:br>
              <a:rPr lang="en-US" sz="2000" dirty="0"/>
            </a:br>
            <a:endParaRPr lang="en-US" sz="2000" dirty="0"/>
          </a:p>
          <a:p>
            <a:endParaRPr lang="en-US" sz="2000" dirty="0"/>
          </a:p>
          <a:p>
            <a:endParaRPr lang="en-US" sz="2000"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pic>
        <p:nvPicPr>
          <p:cNvPr id="6" name="Picture 5">
            <a:extLst>
              <a:ext uri="{FF2B5EF4-FFF2-40B4-BE49-F238E27FC236}">
                <a16:creationId xmlns:a16="http://schemas.microsoft.com/office/drawing/2014/main" id="{FCA3E838-8085-B447-B8F6-3CEFA5A1BF16}"/>
              </a:ext>
            </a:extLst>
          </p:cNvPr>
          <p:cNvPicPr>
            <a:picLocks noChangeAspect="1"/>
          </p:cNvPicPr>
          <p:nvPr/>
        </p:nvPicPr>
        <p:blipFill>
          <a:blip r:embed="rId7"/>
          <a:stretch>
            <a:fillRect/>
          </a:stretch>
        </p:blipFill>
        <p:spPr>
          <a:xfrm>
            <a:off x="192658" y="4038671"/>
            <a:ext cx="8887842" cy="2079266"/>
          </a:xfrm>
          <a:prstGeom prst="rect">
            <a:avLst/>
          </a:prstGeom>
        </p:spPr>
      </p:pic>
    </p:spTree>
    <p:extLst>
      <p:ext uri="{BB962C8B-B14F-4D97-AF65-F5344CB8AC3E}">
        <p14:creationId xmlns:p14="http://schemas.microsoft.com/office/powerpoint/2010/main" val="2797568005"/>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96081" y="1454547"/>
            <a:ext cx="8428037" cy="822325"/>
          </a:xfrm>
        </p:spPr>
        <p:txBody>
          <a:bodyPr/>
          <a:lstStyle/>
          <a:p>
            <a:pPr algn="ctr" eaLnBrk="1" hangingPunct="1"/>
            <a:r>
              <a:rPr lang="en-US" sz="5000" dirty="0">
                <a:latin typeface="Garamond" charset="0"/>
              </a:rPr>
              <a:t>Uncovering TRR </a:t>
            </a:r>
            <a:br>
              <a:rPr lang="en-US" sz="5000" dirty="0">
                <a:latin typeface="Garamond" charset="0"/>
              </a:rPr>
            </a:br>
            <a:r>
              <a:rPr lang="en-US" sz="5000" dirty="0">
                <a:latin typeface="Garamond" charset="0"/>
              </a:rPr>
              <a:t>Almost Completely</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1836804763"/>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Title 1">
            <a:extLst>
              <a:ext uri="{FF2B5EF4-FFF2-40B4-BE49-F238E27FC236}">
                <a16:creationId xmlns:a16="http://schemas.microsoft.com/office/drawing/2014/main" id="{CE883138-D9E1-B64B-A156-2ACEF0DD4C1A}"/>
              </a:ext>
            </a:extLst>
          </p:cNvPr>
          <p:cNvSpPr>
            <a:spLocks noGrp="1" noChangeArrowheads="1"/>
          </p:cNvSpPr>
          <p:nvPr>
            <p:ph type="title"/>
          </p:nvPr>
        </p:nvSpPr>
        <p:spPr>
          <a:xfrm>
            <a:off x="228600" y="152400"/>
            <a:ext cx="8763000" cy="1066800"/>
          </a:xfrm>
        </p:spPr>
        <p:txBody>
          <a:bodyPr/>
          <a:lstStyle/>
          <a:p>
            <a:r>
              <a:rPr lang="en-US" altLang="en-US" dirty="0">
                <a:ea typeface="ＭＳ Ｐゴシック" panose="020B0600070205080204" pitchFamily="34" charset="-128"/>
              </a:rPr>
              <a:t>Industry-Adopted Solutions Are Very Poor</a:t>
            </a:r>
          </a:p>
        </p:txBody>
      </p:sp>
      <p:sp>
        <p:nvSpPr>
          <p:cNvPr id="3" name="Content Placeholder 2">
            <a:extLst>
              <a:ext uri="{FF2B5EF4-FFF2-40B4-BE49-F238E27FC236}">
                <a16:creationId xmlns:a16="http://schemas.microsoft.com/office/drawing/2014/main" id="{D05FD6B0-04B1-214B-9BE5-FA9653A85939}"/>
              </a:ext>
            </a:extLst>
          </p:cNvPr>
          <p:cNvSpPr>
            <a:spLocks noGrp="1"/>
          </p:cNvSpPr>
          <p:nvPr>
            <p:ph idx="1"/>
          </p:nvPr>
        </p:nvSpPr>
        <p:spPr>
          <a:xfrm>
            <a:off x="228600" y="1130300"/>
            <a:ext cx="8763000" cy="5194300"/>
          </a:xfrm>
        </p:spPr>
        <p:txBody>
          <a:bodyPr/>
          <a:lstStyle/>
          <a:p>
            <a:r>
              <a:rPr lang="en-US" sz="1700" dirty="0"/>
              <a:t>Hasan Hassan, Yahya Can </a:t>
            </a:r>
            <a:r>
              <a:rPr lang="en-US" sz="1700" dirty="0" err="1"/>
              <a:t>Tugrul</a:t>
            </a:r>
            <a:r>
              <a:rPr lang="en-US" sz="1700" dirty="0"/>
              <a:t>, </a:t>
            </a:r>
            <a:r>
              <a:rPr lang="en-US" sz="1700" dirty="0" err="1"/>
              <a:t>Jeremie</a:t>
            </a:r>
            <a:r>
              <a:rPr lang="en-US" sz="1700" dirty="0"/>
              <a:t> S. Kim, Victor van der Veen, Kaveh </a:t>
            </a:r>
            <a:r>
              <a:rPr lang="en-US" sz="1700" dirty="0" err="1"/>
              <a:t>Razavi</a:t>
            </a:r>
            <a:r>
              <a:rPr lang="en-US" sz="1700" dirty="0"/>
              <a:t>, and Onur Mutlu,</a:t>
            </a:r>
            <a:br>
              <a:rPr lang="en-US" sz="1700" dirty="0"/>
            </a:br>
            <a:r>
              <a:rPr lang="en-US" sz="1700" b="1" dirty="0">
                <a:solidFill>
                  <a:srgbClr val="0432FF"/>
                </a:solidFill>
                <a:hlinkClick r:id="rId2">
                  <a:extLst>
                    <a:ext uri="{A12FA001-AC4F-418D-AE19-62706E023703}">
                      <ahyp:hlinkClr xmlns:ahyp="http://schemas.microsoft.com/office/drawing/2018/hyperlinkcolor" val="tx"/>
                    </a:ext>
                  </a:extLst>
                </a:hlinkClick>
              </a:rPr>
              <a:t>"Uncovering In-DRAM RowHammer Protection Mechanisms: A New Methodology, Custom RowHammer Patterns, and Implications"</a:t>
            </a:r>
            <a:br>
              <a:rPr lang="en-US" sz="1700" dirty="0"/>
            </a:br>
            <a:r>
              <a:rPr lang="en-US" sz="1700" i="1" dirty="0"/>
              <a:t>Proceedings of the </a:t>
            </a:r>
            <a:r>
              <a:rPr lang="en-US" sz="1700" i="1" dirty="0">
                <a:hlinkClick r:id="rId3"/>
              </a:rPr>
              <a:t>54th International Symposium on Microarchitecture</a:t>
            </a:r>
            <a:r>
              <a:rPr lang="en-US" sz="1700" i="1" dirty="0"/>
              <a:t> (</a:t>
            </a:r>
            <a:r>
              <a:rPr lang="en-US" sz="1700" b="1" i="1" dirty="0"/>
              <a:t>MICRO</a:t>
            </a:r>
            <a:r>
              <a:rPr lang="en-US" sz="1700" i="1" dirty="0"/>
              <a:t>)</a:t>
            </a:r>
            <a:r>
              <a:rPr lang="en-US" sz="1700" dirty="0"/>
              <a:t>, Virtual, October 2021.</a:t>
            </a:r>
            <a:br>
              <a:rPr lang="en-US" sz="1700" dirty="0"/>
            </a:br>
            <a:r>
              <a:rPr lang="en-US" sz="1700" dirty="0"/>
              <a:t>[</a:t>
            </a:r>
            <a:r>
              <a:rPr lang="en-US" sz="1700" dirty="0">
                <a:hlinkClick r:id="rId4"/>
              </a:rPr>
              <a:t>Slides (pptx)</a:t>
            </a:r>
            <a:r>
              <a:rPr lang="en-US" sz="1700" dirty="0"/>
              <a:t> </a:t>
            </a:r>
            <a:r>
              <a:rPr lang="en-US" sz="1700" dirty="0">
                <a:hlinkClick r:id="rId5"/>
              </a:rPr>
              <a:t>(pdf)</a:t>
            </a:r>
            <a:r>
              <a:rPr lang="en-US" sz="1700" dirty="0"/>
              <a:t>]</a:t>
            </a:r>
            <a:br>
              <a:rPr lang="en-US" sz="1700" dirty="0"/>
            </a:br>
            <a:r>
              <a:rPr lang="en-US" sz="1700" dirty="0"/>
              <a:t>[</a:t>
            </a:r>
            <a:r>
              <a:rPr lang="en-US" sz="1700" dirty="0">
                <a:hlinkClick r:id="rId6"/>
              </a:rPr>
              <a:t>Short Talk Slides (pptx)</a:t>
            </a:r>
            <a:r>
              <a:rPr lang="en-US" sz="1700" dirty="0"/>
              <a:t> </a:t>
            </a:r>
            <a:r>
              <a:rPr lang="en-US" sz="1700" dirty="0">
                <a:hlinkClick r:id="rId7"/>
              </a:rPr>
              <a:t>(pdf)</a:t>
            </a:r>
            <a:r>
              <a:rPr lang="en-US" sz="1700" dirty="0"/>
              <a:t>]</a:t>
            </a:r>
            <a:br>
              <a:rPr lang="en-US" sz="1700" dirty="0"/>
            </a:br>
            <a:r>
              <a:rPr lang="en-US" sz="1700" dirty="0"/>
              <a:t>[</a:t>
            </a:r>
            <a:r>
              <a:rPr lang="en-US" sz="1700" dirty="0">
                <a:hlinkClick r:id="rId8"/>
              </a:rPr>
              <a:t>Lightning Talk Slides (pptx)</a:t>
            </a:r>
            <a:r>
              <a:rPr lang="en-US" sz="1700" dirty="0"/>
              <a:t> </a:t>
            </a:r>
            <a:r>
              <a:rPr lang="en-US" sz="1700" dirty="0">
                <a:hlinkClick r:id="rId9"/>
              </a:rPr>
              <a:t>(pdf)</a:t>
            </a:r>
            <a:r>
              <a:rPr lang="en-US" sz="1700" dirty="0"/>
              <a:t>]</a:t>
            </a:r>
            <a:br>
              <a:rPr lang="en-US" sz="1700" dirty="0"/>
            </a:br>
            <a:r>
              <a:rPr lang="en-US" sz="1700" dirty="0"/>
              <a:t>[</a:t>
            </a:r>
            <a:r>
              <a:rPr lang="en-US" sz="1700" dirty="0">
                <a:hlinkClick r:id="rId10"/>
              </a:rPr>
              <a:t>Talk Video</a:t>
            </a:r>
            <a:r>
              <a:rPr lang="en-US" sz="1700" dirty="0"/>
              <a:t> (25 minutes)]</a:t>
            </a:r>
            <a:br>
              <a:rPr lang="en-US" sz="1700" dirty="0"/>
            </a:br>
            <a:r>
              <a:rPr lang="en-US" sz="1700" dirty="0"/>
              <a:t>[</a:t>
            </a:r>
            <a:r>
              <a:rPr lang="en-US" sz="1700" dirty="0">
                <a:hlinkClick r:id="rId11"/>
              </a:rPr>
              <a:t>Lightning Talk Video</a:t>
            </a:r>
            <a:r>
              <a:rPr lang="en-US" sz="1700" dirty="0"/>
              <a:t> (100 seconds)]</a:t>
            </a:r>
            <a:br>
              <a:rPr lang="en-US" sz="1700" dirty="0"/>
            </a:br>
            <a:r>
              <a:rPr lang="en-US" sz="1700" dirty="0"/>
              <a:t>[</a:t>
            </a:r>
            <a:r>
              <a:rPr lang="en-US" sz="1700" dirty="0">
                <a:hlinkClick r:id="rId12"/>
              </a:rPr>
              <a:t>arXiv version</a:t>
            </a:r>
            <a:r>
              <a:rPr lang="en-US" sz="1700" dirty="0"/>
              <a:t>]</a:t>
            </a:r>
          </a:p>
          <a:p>
            <a:pPr marL="0" indent="0">
              <a:buNone/>
            </a:pPr>
            <a:br>
              <a:rPr lang="en-US" sz="1500" dirty="0"/>
            </a:br>
            <a:endParaRPr lang="en-US" sz="1500" dirty="0"/>
          </a:p>
        </p:txBody>
      </p:sp>
      <p:sp>
        <p:nvSpPr>
          <p:cNvPr id="214019" name="Slide Number Placeholder 3">
            <a:extLst>
              <a:ext uri="{FF2B5EF4-FFF2-40B4-BE49-F238E27FC236}">
                <a16:creationId xmlns:a16="http://schemas.microsoft.com/office/drawing/2014/main" id="{00E39CF5-4E3D-AB4F-8DB9-1D70653F30E4}"/>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9476484-13C9-A448-B53A-A763F32618D4}"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114</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pic>
        <p:nvPicPr>
          <p:cNvPr id="2" name="Picture 1">
            <a:extLst>
              <a:ext uri="{FF2B5EF4-FFF2-40B4-BE49-F238E27FC236}">
                <a16:creationId xmlns:a16="http://schemas.microsoft.com/office/drawing/2014/main" id="{49B29993-E425-A440-8EFF-4ADA6F21B8A8}"/>
              </a:ext>
            </a:extLst>
          </p:cNvPr>
          <p:cNvPicPr>
            <a:picLocks noChangeAspect="1"/>
          </p:cNvPicPr>
          <p:nvPr/>
        </p:nvPicPr>
        <p:blipFill>
          <a:blip r:embed="rId13"/>
          <a:stretch>
            <a:fillRect/>
          </a:stretch>
        </p:blipFill>
        <p:spPr>
          <a:xfrm>
            <a:off x="0" y="4458663"/>
            <a:ext cx="9144000" cy="1994673"/>
          </a:xfrm>
          <a:prstGeom prst="rect">
            <a:avLst/>
          </a:prstGeom>
        </p:spPr>
      </p:pic>
    </p:spTree>
    <p:extLst>
      <p:ext uri="{BB962C8B-B14F-4D97-AF65-F5344CB8AC3E}">
        <p14:creationId xmlns:p14="http://schemas.microsoft.com/office/powerpoint/2010/main" val="2936190189"/>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3506D-E2CE-416E-8A2A-72F5E4E1C760}"/>
              </a:ext>
            </a:extLst>
          </p:cNvPr>
          <p:cNvSpPr>
            <a:spLocks noGrp="1"/>
          </p:cNvSpPr>
          <p:nvPr>
            <p:ph type="title"/>
          </p:nvPr>
        </p:nvSpPr>
        <p:spPr/>
        <p:txBody>
          <a:bodyPr>
            <a:normAutofit/>
          </a:bodyPr>
          <a:lstStyle/>
          <a:p>
            <a:r>
              <a:rPr lang="en-US" dirty="0"/>
              <a:t>U-TRR Summary &amp; Key Results</a:t>
            </a:r>
          </a:p>
        </p:txBody>
      </p:sp>
      <p:sp>
        <p:nvSpPr>
          <p:cNvPr id="3" name="Content Placeholder 2">
            <a:extLst>
              <a:ext uri="{FF2B5EF4-FFF2-40B4-BE49-F238E27FC236}">
                <a16:creationId xmlns:a16="http://schemas.microsoft.com/office/drawing/2014/main" id="{2D548FDB-30DA-4170-85C7-4CC1E00A523A}"/>
              </a:ext>
            </a:extLst>
          </p:cNvPr>
          <p:cNvSpPr>
            <a:spLocks noGrp="1"/>
          </p:cNvSpPr>
          <p:nvPr>
            <p:ph idx="1"/>
          </p:nvPr>
        </p:nvSpPr>
        <p:spPr>
          <a:xfrm>
            <a:off x="0" y="914400"/>
            <a:ext cx="9144000" cy="640599"/>
          </a:xfrm>
          <a:solidFill>
            <a:srgbClr val="FEECEC"/>
          </a:solidFill>
        </p:spPr>
        <p:txBody>
          <a:bodyPr anchor="ctr">
            <a:noAutofit/>
          </a:bodyPr>
          <a:lstStyle/>
          <a:p>
            <a:pPr marL="0" indent="0" algn="ctr">
              <a:buNone/>
            </a:pPr>
            <a:r>
              <a:rPr lang="en-US" sz="1800" b="1" dirty="0">
                <a:ea typeface="Tahoma" panose="020B0604030504040204" pitchFamily="34" charset="0"/>
                <a:cs typeface="Tahoma" panose="020B0604030504040204" pitchFamily="34" charset="0"/>
              </a:rPr>
              <a:t>Target Row Refresh (TRR): </a:t>
            </a:r>
            <a:br>
              <a:rPr lang="en-US" sz="1800" b="1" dirty="0">
                <a:ea typeface="Tahoma" panose="020B0604030504040204" pitchFamily="34" charset="0"/>
                <a:cs typeface="Tahoma" panose="020B0604030504040204" pitchFamily="34" charset="0"/>
              </a:rPr>
            </a:br>
            <a:r>
              <a:rPr lang="en-US" sz="1800" dirty="0">
                <a:latin typeface="+mj-lt"/>
                <a:ea typeface="Tahoma" panose="020B0604030504040204" pitchFamily="34" charset="0"/>
                <a:cs typeface="Tahoma" panose="020B0604030504040204" pitchFamily="34" charset="0"/>
              </a:rPr>
              <a:t>a set of </a:t>
            </a:r>
            <a:r>
              <a:rPr lang="en-US" sz="1800" dirty="0">
                <a:solidFill>
                  <a:srgbClr val="C00000"/>
                </a:solidFill>
                <a:latin typeface="+mj-lt"/>
                <a:ea typeface="Tahoma" panose="020B0604030504040204" pitchFamily="34" charset="0"/>
                <a:cs typeface="Tahoma" panose="020B0604030504040204" pitchFamily="34" charset="0"/>
              </a:rPr>
              <a:t>obscure</a:t>
            </a:r>
            <a:r>
              <a:rPr lang="en-US" sz="1800" dirty="0">
                <a:latin typeface="+mj-lt"/>
                <a:ea typeface="Tahoma" panose="020B0604030504040204" pitchFamily="34" charset="0"/>
                <a:cs typeface="Tahoma" panose="020B0604030504040204" pitchFamily="34" charset="0"/>
              </a:rPr>
              <a:t>, </a:t>
            </a:r>
            <a:r>
              <a:rPr lang="en-US" sz="1800" dirty="0">
                <a:solidFill>
                  <a:srgbClr val="C00000"/>
                </a:solidFill>
                <a:latin typeface="+mj-lt"/>
                <a:ea typeface="Tahoma" panose="020B0604030504040204" pitchFamily="34" charset="0"/>
                <a:cs typeface="Tahoma" panose="020B0604030504040204" pitchFamily="34" charset="0"/>
              </a:rPr>
              <a:t>undocumented</a:t>
            </a:r>
            <a:r>
              <a:rPr lang="en-US" sz="1800" dirty="0">
                <a:latin typeface="+mj-lt"/>
                <a:ea typeface="Tahoma" panose="020B0604030504040204" pitchFamily="34" charset="0"/>
                <a:cs typeface="Tahoma" panose="020B0604030504040204" pitchFamily="34" charset="0"/>
              </a:rPr>
              <a:t>, and </a:t>
            </a:r>
            <a:r>
              <a:rPr lang="en-US" sz="1800" dirty="0">
                <a:solidFill>
                  <a:srgbClr val="C00000"/>
                </a:solidFill>
                <a:latin typeface="+mj-lt"/>
                <a:ea typeface="Tahoma" panose="020B0604030504040204" pitchFamily="34" charset="0"/>
                <a:cs typeface="Tahoma" panose="020B0604030504040204" pitchFamily="34" charset="0"/>
              </a:rPr>
              <a:t>proprietary </a:t>
            </a:r>
            <a:r>
              <a:rPr lang="en-US" sz="1800" dirty="0">
                <a:latin typeface="+mj-lt"/>
                <a:ea typeface="Tahoma" panose="020B0604030504040204" pitchFamily="34" charset="0"/>
                <a:cs typeface="Tahoma" panose="020B0604030504040204" pitchFamily="34" charset="0"/>
              </a:rPr>
              <a:t>RowHammer mitigation techniques</a:t>
            </a:r>
            <a:endParaRPr lang="en-US" sz="1800" b="1" dirty="0">
              <a:latin typeface="+mj-lt"/>
              <a:ea typeface="Tahoma" panose="020B0604030504040204" pitchFamily="34" charset="0"/>
              <a:cs typeface="Tahoma" panose="020B0604030504040204" pitchFamily="34" charset="0"/>
            </a:endParaRPr>
          </a:p>
        </p:txBody>
      </p:sp>
      <p:sp>
        <p:nvSpPr>
          <p:cNvPr id="16" name="TextBox 15">
            <a:extLst>
              <a:ext uri="{FF2B5EF4-FFF2-40B4-BE49-F238E27FC236}">
                <a16:creationId xmlns:a16="http://schemas.microsoft.com/office/drawing/2014/main" id="{0D5F42EF-0348-4B5C-912C-18F330F3E8E1}"/>
              </a:ext>
            </a:extLst>
          </p:cNvPr>
          <p:cNvSpPr txBox="1"/>
          <p:nvPr/>
        </p:nvSpPr>
        <p:spPr>
          <a:xfrm>
            <a:off x="1180953" y="2845892"/>
            <a:ext cx="7963046" cy="769441"/>
          </a:xfrm>
          <a:prstGeom prst="rect">
            <a:avLst/>
          </a:prstGeom>
          <a:solidFill>
            <a:schemeClr val="accent1">
              <a:lumMod val="20000"/>
              <a:lumOff val="80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mbria" panose="02040503050406030204"/>
                <a:ea typeface="Tahoma" panose="020B0604030504040204" pitchFamily="34" charset="0"/>
                <a:cs typeface="Tahoma" panose="020B0604030504040204" pitchFamily="34" charset="0"/>
              </a:rPr>
              <a:t>A new methodology that leverages </a:t>
            </a:r>
            <a:r>
              <a:rPr kumimoji="0" lang="en-US" sz="2200" b="0" i="1" u="none" strike="noStrike" kern="1200" cap="none" spc="0" normalizeH="0" baseline="0" noProof="0" dirty="0">
                <a:ln>
                  <a:noFill/>
                </a:ln>
                <a:solidFill>
                  <a:prstClr val="black"/>
                </a:solidFill>
                <a:effectLst/>
                <a:uLnTx/>
                <a:uFillTx/>
                <a:latin typeface="Cambria" panose="02040503050406030204"/>
                <a:ea typeface="Tahoma" panose="020B0604030504040204" pitchFamily="34" charset="0"/>
                <a:cs typeface="Tahoma" panose="020B0604030504040204" pitchFamily="34" charset="0"/>
              </a:rPr>
              <a:t>data</a:t>
            </a:r>
            <a:r>
              <a:rPr kumimoji="0" lang="en-US" sz="2200" b="0" i="0" u="none" strike="noStrike" kern="1200" cap="none" spc="0" normalizeH="0" baseline="0" noProof="0" dirty="0">
                <a:ln>
                  <a:noFill/>
                </a:ln>
                <a:solidFill>
                  <a:prstClr val="black"/>
                </a:solidFill>
                <a:effectLst/>
                <a:uLnTx/>
                <a:uFillTx/>
                <a:latin typeface="Cambria" panose="02040503050406030204"/>
                <a:ea typeface="Tahoma" panose="020B0604030504040204" pitchFamily="34" charset="0"/>
                <a:cs typeface="Tahoma" panose="020B0604030504040204" pitchFamily="34" charset="0"/>
              </a:rPr>
              <a:t> </a:t>
            </a:r>
            <a:r>
              <a:rPr kumimoji="0" lang="en-US" sz="2200" b="0" i="1" u="none" strike="noStrike" kern="1200" cap="none" spc="0" normalizeH="0" baseline="0" noProof="0" dirty="0">
                <a:ln>
                  <a:noFill/>
                </a:ln>
                <a:solidFill>
                  <a:prstClr val="black"/>
                </a:solidFill>
                <a:effectLst/>
                <a:uLnTx/>
                <a:uFillTx/>
                <a:latin typeface="Cambria" panose="02040503050406030204"/>
                <a:ea typeface="Tahoma" panose="020B0604030504040204" pitchFamily="34" charset="0"/>
                <a:cs typeface="Tahoma" panose="020B0604030504040204" pitchFamily="34" charset="0"/>
              </a:rPr>
              <a:t>retention failures</a:t>
            </a:r>
            <a:r>
              <a:rPr kumimoji="0" lang="en-US" sz="2200" b="0" i="0" u="none" strike="noStrike" kern="1200" cap="none" spc="0" normalizeH="0" baseline="0" noProof="0" dirty="0">
                <a:ln>
                  <a:noFill/>
                </a:ln>
                <a:solidFill>
                  <a:prstClr val="black"/>
                </a:solidFill>
                <a:effectLst/>
                <a:uLnTx/>
                <a:uFillTx/>
                <a:latin typeface="Cambria" panose="02040503050406030204"/>
                <a:ea typeface="Tahoma" panose="020B0604030504040204" pitchFamily="34" charset="0"/>
                <a:cs typeface="Tahoma" panose="020B0604030504040204" pitchFamily="34" charset="0"/>
              </a:rPr>
              <a:t> to </a:t>
            </a:r>
            <a:br>
              <a:rPr kumimoji="0" lang="en-US" sz="2200" b="0" i="0" u="none" strike="noStrike" kern="1200" cap="none" spc="0" normalizeH="0" baseline="0" noProof="0" dirty="0">
                <a:ln>
                  <a:noFill/>
                </a:ln>
                <a:solidFill>
                  <a:prstClr val="black"/>
                </a:solidFill>
                <a:effectLst/>
                <a:uLnTx/>
                <a:uFillTx/>
                <a:latin typeface="Cambria" panose="02040503050406030204"/>
                <a:ea typeface="Tahoma" panose="020B0604030504040204" pitchFamily="34" charset="0"/>
                <a:cs typeface="Tahoma" panose="020B0604030504040204" pitchFamily="34" charset="0"/>
              </a:rPr>
            </a:br>
            <a:r>
              <a:rPr kumimoji="0" lang="en-US" sz="2200" b="0" i="0" u="none" strike="noStrike" kern="1200" cap="none" spc="0" normalizeH="0" baseline="0" noProof="0" dirty="0">
                <a:ln>
                  <a:noFill/>
                </a:ln>
                <a:solidFill>
                  <a:prstClr val="black"/>
                </a:solidFill>
                <a:effectLst/>
                <a:uLnTx/>
                <a:uFillTx/>
                <a:latin typeface="Cambria" panose="02040503050406030204"/>
                <a:ea typeface="Tahoma" panose="020B0604030504040204" pitchFamily="34" charset="0"/>
                <a:cs typeface="Tahoma" panose="020B0604030504040204" pitchFamily="34" charset="0"/>
              </a:rPr>
              <a:t>uncover the inner workings of TRR and study its security</a:t>
            </a:r>
          </a:p>
        </p:txBody>
      </p:sp>
      <p:sp>
        <p:nvSpPr>
          <p:cNvPr id="17" name="Rectangle 16">
            <a:extLst>
              <a:ext uri="{FF2B5EF4-FFF2-40B4-BE49-F238E27FC236}">
                <a16:creationId xmlns:a16="http://schemas.microsoft.com/office/drawing/2014/main" id="{7CAB10F7-0999-417F-A824-74E76EDD343E}"/>
              </a:ext>
            </a:extLst>
          </p:cNvPr>
          <p:cNvSpPr/>
          <p:nvPr/>
        </p:nvSpPr>
        <p:spPr>
          <a:xfrm>
            <a:off x="1" y="2848954"/>
            <a:ext cx="1180924" cy="7657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66FF"/>
                </a:solidFill>
                <a:effectLst/>
                <a:uLnTx/>
                <a:uFillTx/>
                <a:latin typeface="Cambria" panose="02040503050406030204"/>
                <a:ea typeface="+mn-ea"/>
                <a:cs typeface="+mn-cs"/>
              </a:rPr>
              <a:t>U-TRR</a:t>
            </a:r>
            <a:endParaRPr kumimoji="0" lang="en-CH" sz="2100" b="1" i="0" u="none" strike="noStrike" kern="1200" cap="none" spc="0" normalizeH="0" baseline="0" noProof="0" dirty="0">
              <a:ln>
                <a:noFill/>
              </a:ln>
              <a:solidFill>
                <a:srgbClr val="0066FF"/>
              </a:solidFill>
              <a:effectLst/>
              <a:uLnTx/>
              <a:uFillTx/>
              <a:latin typeface="Cambria" panose="02040503050406030204"/>
              <a:ea typeface="+mn-ea"/>
              <a:cs typeface="+mn-cs"/>
            </a:endParaRPr>
          </a:p>
        </p:txBody>
      </p:sp>
      <p:cxnSp>
        <p:nvCxnSpPr>
          <p:cNvPr id="19" name="Straight Connector 18">
            <a:extLst>
              <a:ext uri="{FF2B5EF4-FFF2-40B4-BE49-F238E27FC236}">
                <a16:creationId xmlns:a16="http://schemas.microsoft.com/office/drawing/2014/main" id="{0A8524C5-28B6-4F7A-8355-D871EE8F828D}"/>
              </a:ext>
            </a:extLst>
          </p:cNvPr>
          <p:cNvCxnSpPr>
            <a:cxnSpLocks/>
          </p:cNvCxnSpPr>
          <p:nvPr/>
        </p:nvCxnSpPr>
        <p:spPr>
          <a:xfrm flipV="1">
            <a:off x="1171547" y="2844802"/>
            <a:ext cx="0" cy="76944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7E2CFD3C-5433-4E46-B9AF-5A559BA1B90D}"/>
              </a:ext>
            </a:extLst>
          </p:cNvPr>
          <p:cNvSpPr txBox="1"/>
          <p:nvPr/>
        </p:nvSpPr>
        <p:spPr>
          <a:xfrm>
            <a:off x="-23949" y="3744358"/>
            <a:ext cx="1446185"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D7D31">
                    <a:lumMod val="50000"/>
                  </a:srgbClr>
                </a:solidFill>
                <a:effectLst/>
                <a:uLnTx/>
                <a:uFillTx/>
                <a:latin typeface="Cambria" panose="02040503050406030204"/>
                <a:ea typeface="+mn-ea"/>
                <a:cs typeface="+mn-cs"/>
              </a:rPr>
              <a:t>15x Vendor A</a:t>
            </a:r>
            <a:br>
              <a:rPr kumimoji="0" lang="en-US" sz="1400" b="1" i="0" u="none" strike="noStrike" kern="1200" cap="none" spc="0" normalizeH="0" baseline="0" noProof="0" dirty="0">
                <a:ln>
                  <a:noFill/>
                </a:ln>
                <a:solidFill>
                  <a:srgbClr val="ED7D31">
                    <a:lumMod val="50000"/>
                  </a:srgbClr>
                </a:solidFill>
                <a:effectLst/>
                <a:uLnTx/>
                <a:uFillTx/>
                <a:latin typeface="Cambria" panose="02040503050406030204"/>
                <a:ea typeface="+mn-ea"/>
                <a:cs typeface="+mn-cs"/>
              </a:rPr>
            </a:br>
            <a:r>
              <a:rPr kumimoji="0" lang="en-US" sz="1400" b="1" i="0" u="none" strike="noStrike" kern="1200" cap="none" spc="0" normalizeH="0" baseline="0" noProof="0" dirty="0">
                <a:ln>
                  <a:noFill/>
                </a:ln>
                <a:solidFill>
                  <a:srgbClr val="ED7D31">
                    <a:lumMod val="50000"/>
                  </a:srgbClr>
                </a:solidFill>
                <a:effectLst/>
                <a:uLnTx/>
                <a:uFillTx/>
                <a:latin typeface="Cambria" panose="02040503050406030204"/>
                <a:ea typeface="+mn-ea"/>
                <a:cs typeface="+mn-cs"/>
              </a:rPr>
              <a:t>DDR4 modules</a:t>
            </a:r>
            <a:endParaRPr kumimoji="0" lang="en-CH" sz="1400" b="1" i="0" u="none" strike="noStrike" kern="1200" cap="none" spc="0" normalizeH="0" baseline="0" noProof="0" dirty="0">
              <a:ln>
                <a:noFill/>
              </a:ln>
              <a:solidFill>
                <a:srgbClr val="ED7D31">
                  <a:lumMod val="50000"/>
                </a:srgbClr>
              </a:solidFill>
              <a:effectLst/>
              <a:uLnTx/>
              <a:uFillTx/>
              <a:latin typeface="Cambria" panose="02040503050406030204"/>
              <a:ea typeface="+mn-ea"/>
              <a:cs typeface="+mn-cs"/>
            </a:endParaRPr>
          </a:p>
        </p:txBody>
      </p:sp>
      <p:pic>
        <p:nvPicPr>
          <p:cNvPr id="34" name="Graphic 33" descr="Research with solid fill">
            <a:extLst>
              <a:ext uri="{FF2B5EF4-FFF2-40B4-BE49-F238E27FC236}">
                <a16:creationId xmlns:a16="http://schemas.microsoft.com/office/drawing/2014/main" id="{6E420862-0DB9-4DBA-8C41-EC0F0EB059E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231860" y="4019550"/>
            <a:ext cx="685800" cy="685800"/>
          </a:xfrm>
          <a:prstGeom prst="rect">
            <a:avLst/>
          </a:prstGeom>
        </p:spPr>
      </p:pic>
      <p:sp>
        <p:nvSpPr>
          <p:cNvPr id="35" name="Rectangle 34">
            <a:extLst>
              <a:ext uri="{FF2B5EF4-FFF2-40B4-BE49-F238E27FC236}">
                <a16:creationId xmlns:a16="http://schemas.microsoft.com/office/drawing/2014/main" id="{BF29ADD4-823C-41AE-A007-7B487960198B}"/>
              </a:ext>
            </a:extLst>
          </p:cNvPr>
          <p:cNvSpPr/>
          <p:nvPr/>
        </p:nvSpPr>
        <p:spPr>
          <a:xfrm>
            <a:off x="2117560" y="4648201"/>
            <a:ext cx="1066800" cy="4257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66FF"/>
                </a:solidFill>
                <a:effectLst/>
                <a:uLnTx/>
                <a:uFillTx/>
                <a:latin typeface="Cambria" panose="02040503050406030204"/>
                <a:ea typeface="+mn-ea"/>
                <a:cs typeface="+mn-cs"/>
              </a:rPr>
              <a:t>U-TRR</a:t>
            </a:r>
            <a:endParaRPr kumimoji="0" lang="en-CH" sz="2100" b="1" i="0" u="none" strike="noStrike" kern="1200" cap="none" spc="0" normalizeH="0" baseline="0" noProof="0" dirty="0">
              <a:ln>
                <a:noFill/>
              </a:ln>
              <a:solidFill>
                <a:srgbClr val="0066FF"/>
              </a:solidFill>
              <a:effectLst/>
              <a:uLnTx/>
              <a:uFillTx/>
              <a:latin typeface="Cambria" panose="02040503050406030204"/>
              <a:ea typeface="+mn-ea"/>
              <a:cs typeface="+mn-cs"/>
            </a:endParaRPr>
          </a:p>
        </p:txBody>
      </p:sp>
      <p:pic>
        <p:nvPicPr>
          <p:cNvPr id="37" name="Graphic 36" descr="Hammer1 with solid fill">
            <a:extLst>
              <a:ext uri="{FF2B5EF4-FFF2-40B4-BE49-F238E27FC236}">
                <a16:creationId xmlns:a16="http://schemas.microsoft.com/office/drawing/2014/main" id="{47328552-A862-47D7-A958-99213019782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649827" y="3848100"/>
            <a:ext cx="685800" cy="685800"/>
          </a:xfrm>
          <a:prstGeom prst="rect">
            <a:avLst/>
          </a:prstGeom>
        </p:spPr>
      </p:pic>
      <p:sp>
        <p:nvSpPr>
          <p:cNvPr id="40" name="TextBox 39">
            <a:extLst>
              <a:ext uri="{FF2B5EF4-FFF2-40B4-BE49-F238E27FC236}">
                <a16:creationId xmlns:a16="http://schemas.microsoft.com/office/drawing/2014/main" id="{5A5DEC93-2AF8-4325-8B20-9B73CCF32F4E}"/>
              </a:ext>
            </a:extLst>
          </p:cNvPr>
          <p:cNvSpPr txBox="1"/>
          <p:nvPr/>
        </p:nvSpPr>
        <p:spPr>
          <a:xfrm>
            <a:off x="3186607" y="4456327"/>
            <a:ext cx="1746086" cy="7848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black"/>
                </a:solidFill>
                <a:effectLst/>
                <a:uLnTx/>
                <a:uFillTx/>
                <a:latin typeface="Cambria" panose="02040503050406030204"/>
                <a:ea typeface="+mn-ea"/>
                <a:cs typeface="+mn-cs"/>
              </a:rPr>
              <a:t>New RowHammer access patterns</a:t>
            </a:r>
            <a:endParaRPr kumimoji="0" lang="en-CH" sz="1500" b="1" i="0" u="none" strike="noStrike" kern="1200" cap="none" spc="0" normalizeH="0" baseline="0" noProof="0" dirty="0">
              <a:ln>
                <a:noFill/>
              </a:ln>
              <a:solidFill>
                <a:prstClr val="black"/>
              </a:solidFill>
              <a:effectLst/>
              <a:uLnTx/>
              <a:uFillTx/>
              <a:latin typeface="Cambria" panose="02040503050406030204"/>
              <a:ea typeface="+mn-ea"/>
              <a:cs typeface="+mn-cs"/>
            </a:endParaRPr>
          </a:p>
        </p:txBody>
      </p:sp>
      <p:pic>
        <p:nvPicPr>
          <p:cNvPr id="46" name="Graphic 45" descr="Processor with solid fill">
            <a:extLst>
              <a:ext uri="{FF2B5EF4-FFF2-40B4-BE49-F238E27FC236}">
                <a16:creationId xmlns:a16="http://schemas.microsoft.com/office/drawing/2014/main" id="{9BF4E623-DE49-42B8-AB92-774E43C668B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327865" y="3749293"/>
            <a:ext cx="484748" cy="484748"/>
          </a:xfrm>
          <a:prstGeom prst="rect">
            <a:avLst/>
          </a:prstGeom>
        </p:spPr>
      </p:pic>
      <p:pic>
        <p:nvPicPr>
          <p:cNvPr id="47" name="Graphic 46" descr="Processor with solid fill">
            <a:extLst>
              <a:ext uri="{FF2B5EF4-FFF2-40B4-BE49-F238E27FC236}">
                <a16:creationId xmlns:a16="http://schemas.microsoft.com/office/drawing/2014/main" id="{362C9A63-301E-4194-BBFE-48002A3B2ED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327865" y="4222498"/>
            <a:ext cx="484748" cy="484748"/>
          </a:xfrm>
          <a:prstGeom prst="rect">
            <a:avLst/>
          </a:prstGeom>
        </p:spPr>
      </p:pic>
      <p:pic>
        <p:nvPicPr>
          <p:cNvPr id="48" name="Graphic 47" descr="Processor with solid fill">
            <a:extLst>
              <a:ext uri="{FF2B5EF4-FFF2-40B4-BE49-F238E27FC236}">
                <a16:creationId xmlns:a16="http://schemas.microsoft.com/office/drawing/2014/main" id="{ABD19780-5A85-451A-8B35-862E3950897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327865" y="4695703"/>
            <a:ext cx="484748" cy="484748"/>
          </a:xfrm>
          <a:prstGeom prst="rect">
            <a:avLst/>
          </a:prstGeom>
        </p:spPr>
      </p:pic>
      <p:sp>
        <p:nvSpPr>
          <p:cNvPr id="49" name="TextBox 48">
            <a:extLst>
              <a:ext uri="{FF2B5EF4-FFF2-40B4-BE49-F238E27FC236}">
                <a16:creationId xmlns:a16="http://schemas.microsoft.com/office/drawing/2014/main" id="{337893BC-EFFD-4E5B-A82B-13C63F041568}"/>
              </a:ext>
            </a:extLst>
          </p:cNvPr>
          <p:cNvSpPr txBox="1"/>
          <p:nvPr/>
        </p:nvSpPr>
        <p:spPr>
          <a:xfrm>
            <a:off x="-16040" y="4217246"/>
            <a:ext cx="1495425"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472C4">
                    <a:lumMod val="50000"/>
                  </a:srgbClr>
                </a:solidFill>
                <a:effectLst/>
                <a:uLnTx/>
                <a:uFillTx/>
                <a:latin typeface="Cambria" panose="02040503050406030204"/>
                <a:ea typeface="+mn-ea"/>
                <a:cs typeface="+mn-cs"/>
              </a:rPr>
              <a:t>15x Vendor B</a:t>
            </a:r>
            <a:br>
              <a:rPr kumimoji="0" lang="en-US" sz="1400" b="1" i="0" u="none" strike="noStrike" kern="1200" cap="none" spc="0" normalizeH="0" baseline="0" noProof="0" dirty="0">
                <a:ln>
                  <a:noFill/>
                </a:ln>
                <a:solidFill>
                  <a:srgbClr val="4472C4">
                    <a:lumMod val="50000"/>
                  </a:srgbClr>
                </a:solidFill>
                <a:effectLst/>
                <a:uLnTx/>
                <a:uFillTx/>
                <a:latin typeface="Cambria" panose="02040503050406030204"/>
                <a:ea typeface="+mn-ea"/>
                <a:cs typeface="+mn-cs"/>
              </a:rPr>
            </a:br>
            <a:r>
              <a:rPr kumimoji="0" lang="en-US" sz="1400" b="1" i="0" u="none" strike="noStrike" kern="1200" cap="none" spc="0" normalizeH="0" baseline="0" noProof="0" dirty="0">
                <a:ln>
                  <a:noFill/>
                </a:ln>
                <a:solidFill>
                  <a:srgbClr val="4472C4">
                    <a:lumMod val="50000"/>
                  </a:srgbClr>
                </a:solidFill>
                <a:effectLst/>
                <a:uLnTx/>
                <a:uFillTx/>
                <a:latin typeface="Cambria" panose="02040503050406030204"/>
                <a:ea typeface="+mn-ea"/>
                <a:cs typeface="+mn-cs"/>
              </a:rPr>
              <a:t>DDR4 modules</a:t>
            </a:r>
            <a:endParaRPr kumimoji="0" lang="en-CH" sz="1400" b="1" i="0" u="none" strike="noStrike" kern="1200" cap="none" spc="0" normalizeH="0" baseline="0" noProof="0" dirty="0">
              <a:ln>
                <a:noFill/>
              </a:ln>
              <a:solidFill>
                <a:srgbClr val="4472C4">
                  <a:lumMod val="50000"/>
                </a:srgbClr>
              </a:solidFill>
              <a:effectLst/>
              <a:uLnTx/>
              <a:uFillTx/>
              <a:latin typeface="Cambria" panose="02040503050406030204"/>
              <a:ea typeface="+mn-ea"/>
              <a:cs typeface="+mn-cs"/>
            </a:endParaRPr>
          </a:p>
        </p:txBody>
      </p:sp>
      <p:sp>
        <p:nvSpPr>
          <p:cNvPr id="50" name="TextBox 49">
            <a:extLst>
              <a:ext uri="{FF2B5EF4-FFF2-40B4-BE49-F238E27FC236}">
                <a16:creationId xmlns:a16="http://schemas.microsoft.com/office/drawing/2014/main" id="{DA26087A-80BE-46EA-BEE8-8F5CC1B19CFE}"/>
              </a:ext>
            </a:extLst>
          </p:cNvPr>
          <p:cNvSpPr txBox="1"/>
          <p:nvPr/>
        </p:nvSpPr>
        <p:spPr>
          <a:xfrm>
            <a:off x="0" y="4696540"/>
            <a:ext cx="1412197"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C000">
                    <a:lumMod val="50000"/>
                  </a:srgbClr>
                </a:solidFill>
                <a:effectLst/>
                <a:uLnTx/>
                <a:uFillTx/>
                <a:latin typeface="Cambria" panose="02040503050406030204"/>
                <a:ea typeface="+mn-ea"/>
                <a:cs typeface="+mn-cs"/>
              </a:rPr>
              <a:t>15x Vendor C</a:t>
            </a:r>
            <a:br>
              <a:rPr kumimoji="0" lang="en-US" sz="1400" b="1" i="0" u="none" strike="noStrike" kern="1200" cap="none" spc="0" normalizeH="0" baseline="0" noProof="0" dirty="0">
                <a:ln>
                  <a:noFill/>
                </a:ln>
                <a:solidFill>
                  <a:srgbClr val="FFC000">
                    <a:lumMod val="50000"/>
                  </a:srgbClr>
                </a:solidFill>
                <a:effectLst/>
                <a:uLnTx/>
                <a:uFillTx/>
                <a:latin typeface="Cambria" panose="02040503050406030204"/>
                <a:ea typeface="+mn-ea"/>
                <a:cs typeface="+mn-cs"/>
              </a:rPr>
            </a:br>
            <a:r>
              <a:rPr kumimoji="0" lang="en-US" sz="1400" b="1" i="0" u="none" strike="noStrike" kern="1200" cap="none" spc="0" normalizeH="0" baseline="0" noProof="0" dirty="0">
                <a:ln>
                  <a:noFill/>
                </a:ln>
                <a:solidFill>
                  <a:srgbClr val="FFC000">
                    <a:lumMod val="50000"/>
                  </a:srgbClr>
                </a:solidFill>
                <a:effectLst/>
                <a:uLnTx/>
                <a:uFillTx/>
                <a:latin typeface="Cambria" panose="02040503050406030204"/>
                <a:ea typeface="+mn-ea"/>
                <a:cs typeface="+mn-cs"/>
              </a:rPr>
              <a:t>DDR4 modules</a:t>
            </a:r>
            <a:endParaRPr kumimoji="0" lang="en-CH" sz="1400" b="1" i="0" u="none" strike="noStrike" kern="1200" cap="none" spc="0" normalizeH="0" baseline="0" noProof="0" dirty="0">
              <a:ln>
                <a:noFill/>
              </a:ln>
              <a:solidFill>
                <a:srgbClr val="FFC000">
                  <a:lumMod val="50000"/>
                </a:srgbClr>
              </a:solidFill>
              <a:effectLst/>
              <a:uLnTx/>
              <a:uFillTx/>
              <a:latin typeface="Cambria" panose="02040503050406030204"/>
              <a:ea typeface="+mn-ea"/>
              <a:cs typeface="+mn-cs"/>
            </a:endParaRPr>
          </a:p>
        </p:txBody>
      </p:sp>
      <p:cxnSp>
        <p:nvCxnSpPr>
          <p:cNvPr id="52" name="Straight Arrow Connector 51">
            <a:extLst>
              <a:ext uri="{FF2B5EF4-FFF2-40B4-BE49-F238E27FC236}">
                <a16:creationId xmlns:a16="http://schemas.microsoft.com/office/drawing/2014/main" id="{9B121125-174A-4923-9164-3E702B77FE7D}"/>
              </a:ext>
            </a:extLst>
          </p:cNvPr>
          <p:cNvCxnSpPr>
            <a:cxnSpLocks/>
            <a:stCxn id="46" idx="3"/>
          </p:cNvCxnSpPr>
          <p:nvPr/>
        </p:nvCxnSpPr>
        <p:spPr>
          <a:xfrm>
            <a:off x="1812613" y="3991667"/>
            <a:ext cx="409428" cy="252446"/>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F19C7662-41BB-4332-A13D-FEE88B363761}"/>
              </a:ext>
            </a:extLst>
          </p:cNvPr>
          <p:cNvCxnSpPr>
            <a:cxnSpLocks/>
            <a:stCxn id="47" idx="3"/>
            <a:endCxn id="34" idx="1"/>
          </p:cNvCxnSpPr>
          <p:nvPr/>
        </p:nvCxnSpPr>
        <p:spPr>
          <a:xfrm flipV="1">
            <a:off x="1812613" y="4362450"/>
            <a:ext cx="419247" cy="102422"/>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C0D0781F-297E-4F78-B922-1268735E3AF1}"/>
              </a:ext>
            </a:extLst>
          </p:cNvPr>
          <p:cNvCxnSpPr>
            <a:cxnSpLocks/>
            <a:stCxn id="48" idx="3"/>
          </p:cNvCxnSpPr>
          <p:nvPr/>
        </p:nvCxnSpPr>
        <p:spPr>
          <a:xfrm flipV="1">
            <a:off x="1812613" y="4506279"/>
            <a:ext cx="447822" cy="431798"/>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E0AEABCC-4069-4440-9A34-EA4B235F4866}"/>
              </a:ext>
            </a:extLst>
          </p:cNvPr>
          <p:cNvSpPr txBox="1"/>
          <p:nvPr/>
        </p:nvSpPr>
        <p:spPr>
          <a:xfrm>
            <a:off x="5334000" y="3733800"/>
            <a:ext cx="3810000" cy="307777"/>
          </a:xfrm>
          <a:prstGeom prst="rect">
            <a:avLst/>
          </a:prstGeom>
          <a:solidFill>
            <a:schemeClr val="bg1">
              <a:lumMod val="95000"/>
            </a:schemeClr>
          </a:solidFill>
          <a:ln w="28575">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C00000"/>
                </a:solidFill>
                <a:effectLst/>
                <a:uLnTx/>
                <a:uFillTx/>
                <a:latin typeface="Cambria" panose="02040503050406030204"/>
                <a:ea typeface="+mn-ea"/>
                <a:cs typeface="+mn-cs"/>
              </a:rPr>
              <a:t>All 45 </a:t>
            </a:r>
            <a:r>
              <a:rPr kumimoji="0" lang="en-US" sz="1400" b="0" i="0" u="none" strike="noStrike" kern="1200" cap="none" spc="0" normalizeH="0" baseline="0" noProof="0" dirty="0">
                <a:ln>
                  <a:noFill/>
                </a:ln>
                <a:solidFill>
                  <a:srgbClr val="C00000"/>
                </a:solidFill>
                <a:effectLst/>
                <a:uLnTx/>
                <a:uFillTx/>
                <a:latin typeface="Cambria" panose="02040503050406030204"/>
                <a:ea typeface="+mn-ea"/>
                <a:cs typeface="+mn-cs"/>
              </a:rPr>
              <a:t>modules we test are </a:t>
            </a:r>
            <a:r>
              <a:rPr kumimoji="0" lang="en-US" sz="1400" b="1" i="0" u="none" strike="noStrike" kern="1200" cap="none" spc="0" normalizeH="0" baseline="0" noProof="0" dirty="0">
                <a:ln>
                  <a:noFill/>
                </a:ln>
                <a:solidFill>
                  <a:srgbClr val="C00000"/>
                </a:solidFill>
                <a:effectLst/>
                <a:uLnTx/>
                <a:uFillTx/>
                <a:latin typeface="Cambria" panose="02040503050406030204"/>
                <a:ea typeface="+mn-ea"/>
                <a:cs typeface="+mn-cs"/>
              </a:rPr>
              <a:t>vulnerable</a:t>
            </a:r>
          </a:p>
        </p:txBody>
      </p:sp>
      <p:sp>
        <p:nvSpPr>
          <p:cNvPr id="66" name="TextBox 65">
            <a:extLst>
              <a:ext uri="{FF2B5EF4-FFF2-40B4-BE49-F238E27FC236}">
                <a16:creationId xmlns:a16="http://schemas.microsoft.com/office/drawing/2014/main" id="{D750A14D-9E53-421C-ABB6-7EB93A274DB6}"/>
              </a:ext>
            </a:extLst>
          </p:cNvPr>
          <p:cNvSpPr txBox="1"/>
          <p:nvPr/>
        </p:nvSpPr>
        <p:spPr>
          <a:xfrm>
            <a:off x="5334000" y="4171098"/>
            <a:ext cx="3810000" cy="523220"/>
          </a:xfrm>
          <a:prstGeom prst="rect">
            <a:avLst/>
          </a:prstGeom>
          <a:solidFill>
            <a:schemeClr val="bg1">
              <a:lumMod val="95000"/>
            </a:schemeClr>
          </a:solid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C00000"/>
                </a:solidFill>
                <a:effectLst/>
                <a:uLnTx/>
                <a:uFillTx/>
                <a:latin typeface="Cambria" panose="02040503050406030204"/>
                <a:ea typeface="+mn-ea"/>
                <a:cs typeface="+mn-cs"/>
              </a:rPr>
              <a:t>99.9% of rows </a:t>
            </a:r>
            <a:r>
              <a:rPr kumimoji="0" lang="en-US" sz="1400" b="0" i="0" u="none" strike="noStrike" kern="1200" cap="none" spc="0" normalizeH="0" baseline="0" noProof="0" dirty="0">
                <a:ln>
                  <a:noFill/>
                </a:ln>
                <a:solidFill>
                  <a:srgbClr val="C00000"/>
                </a:solidFill>
                <a:effectLst/>
                <a:uLnTx/>
                <a:uFillTx/>
                <a:latin typeface="Cambria" panose="02040503050406030204"/>
                <a:ea typeface="+mn-ea"/>
                <a:cs typeface="+mn-cs"/>
              </a:rPr>
              <a:t>in a DRAM bank </a:t>
            </a:r>
            <a:br>
              <a:rPr kumimoji="0" lang="en-US" sz="1400" b="0" i="0" u="none" strike="noStrike" kern="1200" cap="none" spc="0" normalizeH="0" baseline="0" noProof="0" dirty="0">
                <a:ln>
                  <a:noFill/>
                </a:ln>
                <a:solidFill>
                  <a:srgbClr val="C00000"/>
                </a:solidFill>
                <a:effectLst/>
                <a:uLnTx/>
                <a:uFillTx/>
                <a:latin typeface="Cambria" panose="02040503050406030204"/>
                <a:ea typeface="+mn-ea"/>
                <a:cs typeface="+mn-cs"/>
              </a:rPr>
            </a:br>
            <a:r>
              <a:rPr kumimoji="0" lang="en-US" sz="1400" b="0" i="0" u="none" strike="noStrike" kern="1200" cap="none" spc="0" normalizeH="0" baseline="0" noProof="0" dirty="0">
                <a:ln>
                  <a:noFill/>
                </a:ln>
                <a:solidFill>
                  <a:srgbClr val="C00000"/>
                </a:solidFill>
                <a:effectLst/>
                <a:uLnTx/>
                <a:uFillTx/>
                <a:latin typeface="Cambria" panose="02040503050406030204"/>
                <a:ea typeface="+mn-ea"/>
                <a:cs typeface="+mn-cs"/>
              </a:rPr>
              <a:t>experience </a:t>
            </a:r>
            <a:r>
              <a:rPr kumimoji="0" lang="en-US" sz="1400" b="1" i="0" u="none" strike="noStrike" kern="1200" cap="none" spc="0" normalizeH="0" baseline="0" noProof="0" dirty="0">
                <a:ln>
                  <a:noFill/>
                </a:ln>
                <a:solidFill>
                  <a:srgbClr val="C00000"/>
                </a:solidFill>
                <a:effectLst/>
                <a:uLnTx/>
                <a:uFillTx/>
                <a:latin typeface="Cambria" panose="02040503050406030204"/>
                <a:ea typeface="+mn-ea"/>
                <a:cs typeface="+mn-cs"/>
              </a:rPr>
              <a:t>at least one RowHammer bit flip</a:t>
            </a:r>
          </a:p>
        </p:txBody>
      </p:sp>
      <p:sp>
        <p:nvSpPr>
          <p:cNvPr id="67" name="TextBox 66">
            <a:extLst>
              <a:ext uri="{FF2B5EF4-FFF2-40B4-BE49-F238E27FC236}">
                <a16:creationId xmlns:a16="http://schemas.microsoft.com/office/drawing/2014/main" id="{C83DC101-D403-486E-AB48-70CB37DBC2B2}"/>
              </a:ext>
            </a:extLst>
          </p:cNvPr>
          <p:cNvSpPr txBox="1"/>
          <p:nvPr/>
        </p:nvSpPr>
        <p:spPr>
          <a:xfrm>
            <a:off x="5334000" y="4823840"/>
            <a:ext cx="3810000" cy="523220"/>
          </a:xfrm>
          <a:prstGeom prst="rect">
            <a:avLst/>
          </a:prstGeom>
          <a:solidFill>
            <a:schemeClr val="bg1">
              <a:lumMod val="95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C00000"/>
                </a:solidFill>
                <a:effectLst/>
                <a:uLnTx/>
                <a:uFillTx/>
                <a:latin typeface="Cambria" panose="02040503050406030204"/>
                <a:ea typeface="+mn-ea"/>
                <a:cs typeface="+mn-cs"/>
              </a:rPr>
              <a:t>Up to </a:t>
            </a:r>
            <a:r>
              <a:rPr kumimoji="0" lang="en-US" sz="1400" b="1" i="0" u="none" strike="noStrike" kern="1200" cap="none" spc="0" normalizeH="0" baseline="0" noProof="0" dirty="0">
                <a:ln>
                  <a:noFill/>
                </a:ln>
                <a:solidFill>
                  <a:srgbClr val="C00000"/>
                </a:solidFill>
                <a:effectLst/>
                <a:uLnTx/>
                <a:uFillTx/>
                <a:latin typeface="Cambria" panose="02040503050406030204"/>
                <a:ea typeface="+mn-ea"/>
                <a:cs typeface="+mn-cs"/>
              </a:rPr>
              <a:t>7</a:t>
            </a:r>
            <a:r>
              <a:rPr kumimoji="0" lang="en-US" sz="1400" b="0" i="0" u="none" strike="noStrike" kern="1200" cap="none" spc="0" normalizeH="0" baseline="0" noProof="0" dirty="0">
                <a:ln>
                  <a:noFill/>
                </a:ln>
                <a:solidFill>
                  <a:srgbClr val="C00000"/>
                </a:solidFill>
                <a:effectLst/>
                <a:uLnTx/>
                <a:uFillTx/>
                <a:latin typeface="Cambria" panose="02040503050406030204"/>
                <a:ea typeface="+mn-ea"/>
                <a:cs typeface="+mn-cs"/>
              </a:rPr>
              <a:t> RowHammer </a:t>
            </a:r>
            <a:r>
              <a:rPr kumimoji="0" lang="en-US" sz="1400" b="1" i="0" u="none" strike="noStrike" kern="1200" cap="none" spc="0" normalizeH="0" baseline="0" noProof="0" dirty="0">
                <a:ln>
                  <a:noFill/>
                </a:ln>
                <a:solidFill>
                  <a:srgbClr val="C00000"/>
                </a:solidFill>
                <a:effectLst/>
                <a:uLnTx/>
                <a:uFillTx/>
                <a:latin typeface="Cambria" panose="02040503050406030204"/>
                <a:ea typeface="+mn-ea"/>
                <a:cs typeface="+mn-cs"/>
              </a:rPr>
              <a:t>bit flips </a:t>
            </a:r>
            <a:r>
              <a:rPr kumimoji="0" lang="en-US" sz="1400" b="0" i="0" u="none" strike="noStrike" kern="1200" cap="none" spc="0" normalizeH="0" baseline="0" noProof="0" dirty="0">
                <a:ln>
                  <a:noFill/>
                </a:ln>
                <a:solidFill>
                  <a:srgbClr val="C00000"/>
                </a:solidFill>
                <a:effectLst/>
                <a:uLnTx/>
                <a:uFillTx/>
                <a:latin typeface="Cambria" panose="02040503050406030204"/>
                <a:ea typeface="+mn-ea"/>
                <a:cs typeface="+mn-cs"/>
              </a:rPr>
              <a:t>in </a:t>
            </a:r>
            <a:br>
              <a:rPr kumimoji="0" lang="en-US" sz="1400" b="0" i="0" u="none" strike="noStrike" kern="1200" cap="none" spc="0" normalizeH="0" baseline="0" noProof="0" dirty="0">
                <a:ln>
                  <a:noFill/>
                </a:ln>
                <a:solidFill>
                  <a:srgbClr val="C00000"/>
                </a:solidFill>
                <a:effectLst/>
                <a:uLnTx/>
                <a:uFillTx/>
                <a:latin typeface="Cambria" panose="02040503050406030204"/>
                <a:ea typeface="+mn-ea"/>
                <a:cs typeface="+mn-cs"/>
              </a:rPr>
            </a:br>
            <a:r>
              <a:rPr kumimoji="0" lang="en-US" sz="1400" b="0" i="0" u="none" strike="noStrike" kern="1200" cap="none" spc="0" normalizeH="0" baseline="0" noProof="0" dirty="0">
                <a:ln>
                  <a:noFill/>
                </a:ln>
                <a:solidFill>
                  <a:srgbClr val="C00000"/>
                </a:solidFill>
                <a:effectLst/>
                <a:uLnTx/>
                <a:uFillTx/>
                <a:latin typeface="Cambria" panose="02040503050406030204"/>
                <a:ea typeface="+mn-ea"/>
                <a:cs typeface="+mn-cs"/>
              </a:rPr>
              <a:t>an 8-byte </a:t>
            </a:r>
            <a:r>
              <a:rPr kumimoji="0" lang="en-US" sz="1400" b="0" i="0" u="none" strike="noStrike" kern="1200" cap="none" spc="0" normalizeH="0" baseline="0" noProof="0" dirty="0" err="1">
                <a:ln>
                  <a:noFill/>
                </a:ln>
                <a:solidFill>
                  <a:srgbClr val="C00000"/>
                </a:solidFill>
                <a:effectLst/>
                <a:uLnTx/>
                <a:uFillTx/>
                <a:latin typeface="Cambria" panose="02040503050406030204"/>
                <a:ea typeface="+mn-ea"/>
                <a:cs typeface="+mn-cs"/>
              </a:rPr>
              <a:t>dataword</a:t>
            </a:r>
            <a:r>
              <a:rPr kumimoji="0" lang="en-US" sz="1400" b="0" i="0" u="none" strike="noStrike" kern="1200" cap="none" spc="0" normalizeH="0" baseline="0" noProof="0" dirty="0">
                <a:ln>
                  <a:noFill/>
                </a:ln>
                <a:solidFill>
                  <a:srgbClr val="C00000"/>
                </a:solidFill>
                <a:effectLst/>
                <a:uLnTx/>
                <a:uFillTx/>
                <a:latin typeface="Cambria" panose="02040503050406030204"/>
                <a:ea typeface="+mn-ea"/>
                <a:cs typeface="+mn-cs"/>
              </a:rPr>
              <a:t>, </a:t>
            </a:r>
            <a:r>
              <a:rPr kumimoji="0" lang="en-US" sz="1400" b="1" i="0" u="none" strike="noStrike" kern="1200" cap="none" spc="0" normalizeH="0" baseline="0" noProof="0" dirty="0">
                <a:ln>
                  <a:noFill/>
                </a:ln>
                <a:solidFill>
                  <a:srgbClr val="C00000"/>
                </a:solidFill>
                <a:effectLst/>
                <a:uLnTx/>
                <a:uFillTx/>
                <a:latin typeface="Cambria" panose="02040503050406030204"/>
                <a:ea typeface="+mn-ea"/>
                <a:cs typeface="+mn-cs"/>
              </a:rPr>
              <a:t>making ECC ineffective</a:t>
            </a:r>
          </a:p>
        </p:txBody>
      </p:sp>
      <p:sp>
        <p:nvSpPr>
          <p:cNvPr id="4" name="Arrow: Right 3">
            <a:extLst>
              <a:ext uri="{FF2B5EF4-FFF2-40B4-BE49-F238E27FC236}">
                <a16:creationId xmlns:a16="http://schemas.microsoft.com/office/drawing/2014/main" id="{7BB46621-5BC8-4F3B-9941-AB1B83336B1B}"/>
              </a:ext>
            </a:extLst>
          </p:cNvPr>
          <p:cNvSpPr/>
          <p:nvPr/>
        </p:nvSpPr>
        <p:spPr>
          <a:xfrm>
            <a:off x="3122108" y="4191000"/>
            <a:ext cx="383092" cy="358570"/>
          </a:xfrm>
          <a:prstGeom prst="rightArrow">
            <a:avLst>
              <a:gd name="adj1" fmla="val 50000"/>
              <a:gd name="adj2" fmla="val 53320"/>
            </a:avLst>
          </a:prstGeom>
          <a:solidFill>
            <a:schemeClr val="bg1">
              <a:lumMod val="75000"/>
            </a:schemeClr>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sp>
        <p:nvSpPr>
          <p:cNvPr id="32" name="Arrow: Right 31">
            <a:extLst>
              <a:ext uri="{FF2B5EF4-FFF2-40B4-BE49-F238E27FC236}">
                <a16:creationId xmlns:a16="http://schemas.microsoft.com/office/drawing/2014/main" id="{30297736-F98A-4008-B4F6-7D4E8237BB60}"/>
              </a:ext>
            </a:extLst>
          </p:cNvPr>
          <p:cNvSpPr/>
          <p:nvPr/>
        </p:nvSpPr>
        <p:spPr>
          <a:xfrm>
            <a:off x="4798508" y="4191000"/>
            <a:ext cx="383092" cy="358570"/>
          </a:xfrm>
          <a:prstGeom prst="rightArrow">
            <a:avLst>
              <a:gd name="adj1" fmla="val 50000"/>
              <a:gd name="adj2" fmla="val 53320"/>
            </a:avLst>
          </a:prstGeom>
          <a:solidFill>
            <a:schemeClr val="bg1">
              <a:lumMod val="75000"/>
            </a:schemeClr>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sp>
        <p:nvSpPr>
          <p:cNvPr id="38" name="Content Placeholder 2">
            <a:extLst>
              <a:ext uri="{FF2B5EF4-FFF2-40B4-BE49-F238E27FC236}">
                <a16:creationId xmlns:a16="http://schemas.microsoft.com/office/drawing/2014/main" id="{BF3F9CC1-42FE-4EF4-B5F6-330B7E88787C}"/>
              </a:ext>
            </a:extLst>
          </p:cNvPr>
          <p:cNvSpPr txBox="1">
            <a:spLocks/>
          </p:cNvSpPr>
          <p:nvPr/>
        </p:nvSpPr>
        <p:spPr>
          <a:xfrm>
            <a:off x="0" y="5410200"/>
            <a:ext cx="9143999" cy="431798"/>
          </a:xfrm>
          <a:prstGeom prst="rect">
            <a:avLst/>
          </a:prstGeom>
          <a:solidFill>
            <a:schemeClr val="accent5">
              <a:lumMod val="20000"/>
              <a:lumOff val="80000"/>
            </a:schemeClr>
          </a:solidFill>
          <a:ln w="28575">
            <a:solidFill>
              <a:schemeClr val="tx1">
                <a:lumMod val="65000"/>
                <a:lumOff val="35000"/>
              </a:schemeClr>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mn-ea"/>
                <a:cs typeface="+mn-cs"/>
              </a:rPr>
              <a:t>TRR </a:t>
            </a:r>
            <a:r>
              <a:rPr kumimoji="0" lang="en-US" sz="18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does not provide security </a:t>
            </a:r>
            <a:r>
              <a:rPr kumimoji="0" lang="en-US" sz="1800" b="0"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mn-ea"/>
                <a:cs typeface="+mn-cs"/>
              </a:rPr>
              <a:t>against RowHammer</a:t>
            </a:r>
            <a:endParaRPr kumimoji="0" lang="en-US" sz="11500" b="0"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mn-ea"/>
              <a:cs typeface="+mn-cs"/>
            </a:endParaRPr>
          </a:p>
        </p:txBody>
      </p:sp>
      <p:sp>
        <p:nvSpPr>
          <p:cNvPr id="33" name="Content Placeholder 2">
            <a:extLst>
              <a:ext uri="{FF2B5EF4-FFF2-40B4-BE49-F238E27FC236}">
                <a16:creationId xmlns:a16="http://schemas.microsoft.com/office/drawing/2014/main" id="{AEF3E1B8-FD44-4242-9849-B4612BBB2212}"/>
              </a:ext>
            </a:extLst>
          </p:cNvPr>
          <p:cNvSpPr txBox="1">
            <a:spLocks/>
          </p:cNvSpPr>
          <p:nvPr/>
        </p:nvSpPr>
        <p:spPr>
          <a:xfrm>
            <a:off x="-1526" y="1634240"/>
            <a:ext cx="9144000" cy="486474"/>
          </a:xfrm>
          <a:prstGeom prst="rect">
            <a:avLst/>
          </a:prstGeom>
          <a:solidFill>
            <a:srgbClr val="FEECEC"/>
          </a:solidFill>
        </p:spPr>
        <p:txBody>
          <a:bodyPr vert="horz" lIns="68580" tIns="34290" rIns="68580" bIns="3429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a:ea typeface="Tahoma" panose="020B0604030504040204" pitchFamily="34" charset="0"/>
                <a:cs typeface="Tahoma" panose="020B0604030504040204" pitchFamily="34" charset="0"/>
              </a:rPr>
              <a:t>We </a:t>
            </a:r>
            <a:r>
              <a:rPr kumimoji="0" lang="en-US" sz="2400" b="0" i="0" u="none" strike="noStrike" kern="1200" cap="none" spc="0" normalizeH="0" baseline="0" noProof="0" dirty="0">
                <a:ln>
                  <a:noFill/>
                </a:ln>
                <a:solidFill>
                  <a:srgbClr val="C00000"/>
                </a:solidFill>
                <a:effectLst/>
                <a:uLnTx/>
                <a:uFillTx/>
                <a:latin typeface="Cambria" panose="02040503050406030204"/>
                <a:ea typeface="Tahoma" panose="020B0604030504040204" pitchFamily="34" charset="0"/>
                <a:cs typeface="Tahoma" panose="020B0604030504040204" pitchFamily="34" charset="0"/>
              </a:rPr>
              <a:t>cannot</a:t>
            </a:r>
            <a:r>
              <a:rPr kumimoji="0" lang="en-US" sz="2400" b="0" i="0" u="none" strike="noStrike" kern="1200" cap="none" spc="0" normalizeH="0" baseline="0" noProof="0" dirty="0">
                <a:ln>
                  <a:noFill/>
                </a:ln>
                <a:solidFill>
                  <a:prstClr val="black"/>
                </a:solidFill>
                <a:effectLst/>
                <a:uLnTx/>
                <a:uFillTx/>
                <a:latin typeface="Cambria" panose="02040503050406030204"/>
                <a:ea typeface="Tahoma" panose="020B0604030504040204" pitchFamily="34" charset="0"/>
                <a:cs typeface="Tahoma" panose="020B0604030504040204" pitchFamily="34" charset="0"/>
              </a:rPr>
              <a:t> easily study the </a:t>
            </a:r>
            <a:r>
              <a:rPr kumimoji="0" lang="en-US" sz="2400" b="0" i="1" u="none" strike="noStrike" kern="1200" cap="none" spc="0" normalizeH="0" baseline="0" noProof="0" dirty="0">
                <a:ln>
                  <a:noFill/>
                </a:ln>
                <a:solidFill>
                  <a:prstClr val="black"/>
                </a:solidFill>
                <a:effectLst/>
                <a:uLnTx/>
                <a:uFillTx/>
                <a:latin typeface="Cambria" panose="02040503050406030204"/>
                <a:ea typeface="Tahoma" panose="020B0604030504040204" pitchFamily="34" charset="0"/>
                <a:cs typeface="Tahoma" panose="020B0604030504040204" pitchFamily="34" charset="0"/>
              </a:rPr>
              <a:t>security properties</a:t>
            </a:r>
            <a:r>
              <a:rPr kumimoji="0" lang="en-US" sz="2400" b="0" i="0" u="none" strike="noStrike" kern="1200" cap="none" spc="0" normalizeH="0" baseline="0" noProof="0" dirty="0">
                <a:ln>
                  <a:noFill/>
                </a:ln>
                <a:solidFill>
                  <a:prstClr val="black"/>
                </a:solidFill>
                <a:effectLst/>
                <a:uLnTx/>
                <a:uFillTx/>
                <a:latin typeface="Cambria" panose="02040503050406030204"/>
                <a:ea typeface="Tahoma" panose="020B0604030504040204" pitchFamily="34" charset="0"/>
                <a:cs typeface="Tahoma" panose="020B0604030504040204" pitchFamily="34" charset="0"/>
              </a:rPr>
              <a:t> of TRR</a:t>
            </a:r>
            <a:endParaRPr kumimoji="0" lang="en-US" sz="2400" b="1" i="0" u="none" strike="noStrike" kern="1200" cap="none" spc="0" normalizeH="0" baseline="0" noProof="0" dirty="0">
              <a:ln>
                <a:noFill/>
              </a:ln>
              <a:solidFill>
                <a:prstClr val="black"/>
              </a:solidFill>
              <a:effectLst/>
              <a:uLnTx/>
              <a:uFillTx/>
              <a:latin typeface="Cambria" panose="02040503050406030204"/>
              <a:ea typeface="Tahoma" panose="020B0604030504040204" pitchFamily="34" charset="0"/>
              <a:cs typeface="Tahoma" panose="020B0604030504040204" pitchFamily="34" charset="0"/>
            </a:endParaRPr>
          </a:p>
        </p:txBody>
      </p:sp>
      <p:sp>
        <p:nvSpPr>
          <p:cNvPr id="39" name="TextBox 38">
            <a:extLst>
              <a:ext uri="{FF2B5EF4-FFF2-40B4-BE49-F238E27FC236}">
                <a16:creationId xmlns:a16="http://schemas.microsoft.com/office/drawing/2014/main" id="{712A8E48-0B26-4CAB-9ACD-2C16643354E2}"/>
              </a:ext>
            </a:extLst>
          </p:cNvPr>
          <p:cNvSpPr txBox="1"/>
          <p:nvPr/>
        </p:nvSpPr>
        <p:spPr>
          <a:xfrm>
            <a:off x="0" y="2266044"/>
            <a:ext cx="9144000" cy="461665"/>
          </a:xfrm>
          <a:prstGeom prst="rect">
            <a:avLst/>
          </a:prstGeom>
          <a:solidFill>
            <a:schemeClr val="accent4">
              <a:lumMod val="20000"/>
              <a:lumOff val="80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a:ea typeface="Tahoma" panose="020B0604030504040204" pitchFamily="34" charset="0"/>
                <a:cs typeface="Tahoma" panose="020B0604030504040204" pitchFamily="34" charset="0"/>
              </a:rPr>
              <a:t>Is TRR fully secure? How can we validate its security guarantees?</a:t>
            </a:r>
          </a:p>
        </p:txBody>
      </p:sp>
      <p:sp>
        <p:nvSpPr>
          <p:cNvPr id="41" name="Content Placeholder 2">
            <a:extLst>
              <a:ext uri="{FF2B5EF4-FFF2-40B4-BE49-F238E27FC236}">
                <a16:creationId xmlns:a16="http://schemas.microsoft.com/office/drawing/2014/main" id="{3D8BBFE5-0073-4622-9183-F38F7817A3FD}"/>
              </a:ext>
            </a:extLst>
          </p:cNvPr>
          <p:cNvSpPr txBox="1">
            <a:spLocks/>
          </p:cNvSpPr>
          <p:nvPr/>
        </p:nvSpPr>
        <p:spPr>
          <a:xfrm>
            <a:off x="0" y="5903416"/>
            <a:ext cx="9144000" cy="517849"/>
          </a:xfrm>
          <a:prstGeom prst="rect">
            <a:avLst/>
          </a:prstGeom>
          <a:solidFill>
            <a:schemeClr val="accent5">
              <a:lumMod val="20000"/>
              <a:lumOff val="80000"/>
            </a:schemeClr>
          </a:solidFill>
          <a:ln w="28575">
            <a:solidFill>
              <a:schemeClr val="tx1">
                <a:lumMod val="65000"/>
                <a:lumOff val="35000"/>
              </a:schemeClr>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066FF"/>
                </a:solidFill>
                <a:effectLst/>
                <a:uLnTx/>
                <a:uFillTx/>
                <a:latin typeface="Cambria" panose="02040503050406030204" pitchFamily="18" charset="0"/>
                <a:ea typeface="+mn-ea"/>
                <a:cs typeface="+mn-cs"/>
              </a:rPr>
              <a:t>U-TRR</a:t>
            </a:r>
            <a:r>
              <a:rPr kumimoji="0" lang="en-US" sz="1800" b="0"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mn-ea"/>
                <a:cs typeface="+mn-cs"/>
              </a:rPr>
              <a:t> can </a:t>
            </a:r>
            <a:r>
              <a:rPr kumimoji="0" lang="en-US" sz="1800" b="0" i="0" u="none" strike="noStrike" kern="1200" cap="none" spc="0" normalizeH="0" baseline="0" noProof="0" dirty="0">
                <a:ln>
                  <a:noFill/>
                </a:ln>
                <a:solidFill>
                  <a:srgbClr val="009900"/>
                </a:solidFill>
                <a:effectLst/>
                <a:uLnTx/>
                <a:uFillTx/>
                <a:latin typeface="Cambria" panose="02040503050406030204" pitchFamily="18" charset="0"/>
                <a:ea typeface="+mn-ea"/>
                <a:cs typeface="+mn-cs"/>
              </a:rPr>
              <a:t>facilitate</a:t>
            </a:r>
            <a:r>
              <a:rPr kumimoji="0" lang="en-US" sz="1800" b="0"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mn-ea"/>
                <a:cs typeface="+mn-cs"/>
              </a:rPr>
              <a:t> the development of </a:t>
            </a:r>
            <a:r>
              <a:rPr kumimoji="0" lang="en-US" sz="18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mn-ea"/>
                <a:cs typeface="+mn-cs"/>
              </a:rPr>
              <a:t>new RowHammer attacks </a:t>
            </a:r>
            <a:br>
              <a:rPr kumimoji="0" lang="en-US" sz="1800" b="0"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mn-ea"/>
                <a:cs typeface="+mn-cs"/>
              </a:rPr>
            </a:br>
            <a:r>
              <a:rPr kumimoji="0" lang="en-US" sz="1800" b="0"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mn-ea"/>
                <a:cs typeface="+mn-cs"/>
              </a:rPr>
              <a:t>and </a:t>
            </a:r>
            <a:r>
              <a:rPr kumimoji="0" lang="en-US" sz="18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mn-ea"/>
                <a:cs typeface="+mn-cs"/>
              </a:rPr>
              <a:t>more secure RowHammer protection</a:t>
            </a:r>
            <a:r>
              <a:rPr kumimoji="0" lang="en-US" sz="1800" b="0"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mn-ea"/>
                <a:cs typeface="+mn-cs"/>
              </a:rPr>
              <a:t> mechanisms</a:t>
            </a:r>
            <a:endParaRPr kumimoji="0" lang="en-US" sz="11500" b="0"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mn-ea"/>
              <a:cs typeface="+mn-cs"/>
            </a:endParaRPr>
          </a:p>
        </p:txBody>
      </p:sp>
    </p:spTree>
    <p:custDataLst>
      <p:tags r:id="rId1"/>
    </p:custDataLst>
    <p:extLst>
      <p:ext uri="{BB962C8B-B14F-4D97-AF65-F5344CB8AC3E}">
        <p14:creationId xmlns:p14="http://schemas.microsoft.com/office/powerpoint/2010/main" val="1236867878"/>
      </p:ext>
    </p:extLst>
  </p:cSld>
  <p:clrMapOvr>
    <a:masterClrMapping/>
  </p:clrMapOvr>
  <mc:AlternateContent xmlns:mc="http://schemas.openxmlformats.org/markup-compatibility/2006" xmlns:p14="http://schemas.microsoft.com/office/powerpoint/2010/main">
    <mc:Choice Requires="p14">
      <p:transition spd="slow" p14:dur="2000" advTm="105614"/>
    </mc:Choice>
    <mc:Fallback xmlns="">
      <p:transition spd="slow" advTm="10561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500"/>
                                        <p:tgtEl>
                                          <p:spTgt spid="30"/>
                                        </p:tgtEl>
                                      </p:cBhvr>
                                    </p:animEffect>
                                  </p:childTnLst>
                                </p:cTn>
                              </p:par>
                              <p:par>
                                <p:cTn id="19" presetID="10" presetClass="entr" presetSubtype="0" fill="hold"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500"/>
                                        <p:tgtEl>
                                          <p:spTgt spid="3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fade">
                                      <p:cBhvr>
                                        <p:cTn id="24" dur="500"/>
                                        <p:tgtEl>
                                          <p:spTgt spid="35"/>
                                        </p:tgtEl>
                                      </p:cBhvr>
                                    </p:animEffect>
                                  </p:childTnLst>
                                </p:cTn>
                              </p:par>
                              <p:par>
                                <p:cTn id="25" presetID="10" presetClass="entr" presetSubtype="0" fill="hold" nodeType="with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fade">
                                      <p:cBhvr>
                                        <p:cTn id="27" dur="500"/>
                                        <p:tgtEl>
                                          <p:spTgt spid="46"/>
                                        </p:tgtEl>
                                      </p:cBhvr>
                                    </p:animEffect>
                                  </p:childTnLst>
                                </p:cTn>
                              </p:par>
                              <p:par>
                                <p:cTn id="28" presetID="10" presetClass="entr" presetSubtype="0" fill="hold" nodeType="withEffect">
                                  <p:stCondLst>
                                    <p:cond delay="0"/>
                                  </p:stCondLst>
                                  <p:childTnLst>
                                    <p:set>
                                      <p:cBhvr>
                                        <p:cTn id="29" dur="1" fill="hold">
                                          <p:stCondLst>
                                            <p:cond delay="0"/>
                                          </p:stCondLst>
                                        </p:cTn>
                                        <p:tgtEl>
                                          <p:spTgt spid="47"/>
                                        </p:tgtEl>
                                        <p:attrNameLst>
                                          <p:attrName>style.visibility</p:attrName>
                                        </p:attrNameLst>
                                      </p:cBhvr>
                                      <p:to>
                                        <p:strVal val="visible"/>
                                      </p:to>
                                    </p:set>
                                    <p:animEffect transition="in" filter="fade">
                                      <p:cBhvr>
                                        <p:cTn id="30" dur="500"/>
                                        <p:tgtEl>
                                          <p:spTgt spid="47"/>
                                        </p:tgtEl>
                                      </p:cBhvr>
                                    </p:animEffect>
                                  </p:childTnLst>
                                </p:cTn>
                              </p:par>
                              <p:par>
                                <p:cTn id="31" presetID="10" presetClass="entr" presetSubtype="0" fill="hold" nodeType="withEffect">
                                  <p:stCondLst>
                                    <p:cond delay="0"/>
                                  </p:stCondLst>
                                  <p:childTnLst>
                                    <p:set>
                                      <p:cBhvr>
                                        <p:cTn id="32" dur="1" fill="hold">
                                          <p:stCondLst>
                                            <p:cond delay="0"/>
                                          </p:stCondLst>
                                        </p:cTn>
                                        <p:tgtEl>
                                          <p:spTgt spid="48"/>
                                        </p:tgtEl>
                                        <p:attrNameLst>
                                          <p:attrName>style.visibility</p:attrName>
                                        </p:attrNameLst>
                                      </p:cBhvr>
                                      <p:to>
                                        <p:strVal val="visible"/>
                                      </p:to>
                                    </p:set>
                                    <p:animEffect transition="in" filter="fade">
                                      <p:cBhvr>
                                        <p:cTn id="33" dur="500"/>
                                        <p:tgtEl>
                                          <p:spTgt spid="4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9"/>
                                        </p:tgtEl>
                                        <p:attrNameLst>
                                          <p:attrName>style.visibility</p:attrName>
                                        </p:attrNameLst>
                                      </p:cBhvr>
                                      <p:to>
                                        <p:strVal val="visible"/>
                                      </p:to>
                                    </p:set>
                                    <p:animEffect transition="in" filter="fade">
                                      <p:cBhvr>
                                        <p:cTn id="36" dur="500"/>
                                        <p:tgtEl>
                                          <p:spTgt spid="49"/>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50"/>
                                        </p:tgtEl>
                                        <p:attrNameLst>
                                          <p:attrName>style.visibility</p:attrName>
                                        </p:attrNameLst>
                                      </p:cBhvr>
                                      <p:to>
                                        <p:strVal val="visible"/>
                                      </p:to>
                                    </p:set>
                                    <p:animEffect transition="in" filter="fade">
                                      <p:cBhvr>
                                        <p:cTn id="39" dur="500"/>
                                        <p:tgtEl>
                                          <p:spTgt spid="50"/>
                                        </p:tgtEl>
                                      </p:cBhvr>
                                    </p:animEffect>
                                  </p:childTnLst>
                                </p:cTn>
                              </p:par>
                              <p:par>
                                <p:cTn id="40" presetID="10" presetClass="entr" presetSubtype="0" fill="hold" nodeType="withEffect">
                                  <p:stCondLst>
                                    <p:cond delay="0"/>
                                  </p:stCondLst>
                                  <p:childTnLst>
                                    <p:set>
                                      <p:cBhvr>
                                        <p:cTn id="41" dur="1" fill="hold">
                                          <p:stCondLst>
                                            <p:cond delay="0"/>
                                          </p:stCondLst>
                                        </p:cTn>
                                        <p:tgtEl>
                                          <p:spTgt spid="52"/>
                                        </p:tgtEl>
                                        <p:attrNameLst>
                                          <p:attrName>style.visibility</p:attrName>
                                        </p:attrNameLst>
                                      </p:cBhvr>
                                      <p:to>
                                        <p:strVal val="visible"/>
                                      </p:to>
                                    </p:set>
                                    <p:animEffect transition="in" filter="fade">
                                      <p:cBhvr>
                                        <p:cTn id="42" dur="500"/>
                                        <p:tgtEl>
                                          <p:spTgt spid="52"/>
                                        </p:tgtEl>
                                      </p:cBhvr>
                                    </p:animEffect>
                                  </p:childTnLst>
                                </p:cTn>
                              </p:par>
                              <p:par>
                                <p:cTn id="43" presetID="10" presetClass="entr" presetSubtype="0" fill="hold" nodeType="withEffect">
                                  <p:stCondLst>
                                    <p:cond delay="0"/>
                                  </p:stCondLst>
                                  <p:childTnLst>
                                    <p:set>
                                      <p:cBhvr>
                                        <p:cTn id="44" dur="1" fill="hold">
                                          <p:stCondLst>
                                            <p:cond delay="0"/>
                                          </p:stCondLst>
                                        </p:cTn>
                                        <p:tgtEl>
                                          <p:spTgt spid="53"/>
                                        </p:tgtEl>
                                        <p:attrNameLst>
                                          <p:attrName>style.visibility</p:attrName>
                                        </p:attrNameLst>
                                      </p:cBhvr>
                                      <p:to>
                                        <p:strVal val="visible"/>
                                      </p:to>
                                    </p:set>
                                    <p:animEffect transition="in" filter="fade">
                                      <p:cBhvr>
                                        <p:cTn id="45" dur="500"/>
                                        <p:tgtEl>
                                          <p:spTgt spid="53"/>
                                        </p:tgtEl>
                                      </p:cBhvr>
                                    </p:animEffect>
                                  </p:childTnLst>
                                </p:cTn>
                              </p:par>
                              <p:par>
                                <p:cTn id="46" presetID="10" presetClass="entr" presetSubtype="0" fill="hold" nodeType="withEffect">
                                  <p:stCondLst>
                                    <p:cond delay="0"/>
                                  </p:stCondLst>
                                  <p:childTnLst>
                                    <p:set>
                                      <p:cBhvr>
                                        <p:cTn id="47" dur="1" fill="hold">
                                          <p:stCondLst>
                                            <p:cond delay="0"/>
                                          </p:stCondLst>
                                        </p:cTn>
                                        <p:tgtEl>
                                          <p:spTgt spid="56"/>
                                        </p:tgtEl>
                                        <p:attrNameLst>
                                          <p:attrName>style.visibility</p:attrName>
                                        </p:attrNameLst>
                                      </p:cBhvr>
                                      <p:to>
                                        <p:strVal val="visible"/>
                                      </p:to>
                                    </p:set>
                                    <p:animEffect transition="in" filter="fade">
                                      <p:cBhvr>
                                        <p:cTn id="48" dur="500"/>
                                        <p:tgtEl>
                                          <p:spTgt spid="56"/>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fade">
                                      <p:cBhvr>
                                        <p:cTn id="53" dur="500"/>
                                        <p:tgtEl>
                                          <p:spTgt spid="4"/>
                                        </p:tgtEl>
                                      </p:cBhvr>
                                    </p:animEffect>
                                  </p:childTnLst>
                                </p:cTn>
                              </p:par>
                            </p:childTnLst>
                          </p:cTn>
                        </p:par>
                        <p:par>
                          <p:cTn id="54" fill="hold">
                            <p:stCondLst>
                              <p:cond delay="500"/>
                            </p:stCondLst>
                            <p:childTnLst>
                              <p:par>
                                <p:cTn id="55" presetID="10" presetClass="entr" presetSubtype="0" fill="hold" nodeType="afterEffect">
                                  <p:stCondLst>
                                    <p:cond delay="0"/>
                                  </p:stCondLst>
                                  <p:childTnLst>
                                    <p:set>
                                      <p:cBhvr>
                                        <p:cTn id="56" dur="1" fill="hold">
                                          <p:stCondLst>
                                            <p:cond delay="0"/>
                                          </p:stCondLst>
                                        </p:cTn>
                                        <p:tgtEl>
                                          <p:spTgt spid="37"/>
                                        </p:tgtEl>
                                        <p:attrNameLst>
                                          <p:attrName>style.visibility</p:attrName>
                                        </p:attrNameLst>
                                      </p:cBhvr>
                                      <p:to>
                                        <p:strVal val="visible"/>
                                      </p:to>
                                    </p:set>
                                    <p:animEffect transition="in" filter="fade">
                                      <p:cBhvr>
                                        <p:cTn id="57" dur="500"/>
                                        <p:tgtEl>
                                          <p:spTgt spid="37"/>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fade">
                                      <p:cBhvr>
                                        <p:cTn id="60" dur="500"/>
                                        <p:tgtEl>
                                          <p:spTgt spid="40"/>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32"/>
                                        </p:tgtEl>
                                        <p:attrNameLst>
                                          <p:attrName>style.visibility</p:attrName>
                                        </p:attrNameLst>
                                      </p:cBhvr>
                                      <p:to>
                                        <p:strVal val="visible"/>
                                      </p:to>
                                    </p:set>
                                    <p:animEffect transition="in" filter="fade">
                                      <p:cBhvr>
                                        <p:cTn id="65" dur="500"/>
                                        <p:tgtEl>
                                          <p:spTgt spid="32"/>
                                        </p:tgtEl>
                                      </p:cBhvr>
                                    </p:animEffect>
                                  </p:childTnLst>
                                </p:cTn>
                              </p:par>
                            </p:childTnLst>
                          </p:cTn>
                        </p:par>
                        <p:par>
                          <p:cTn id="66" fill="hold">
                            <p:stCondLst>
                              <p:cond delay="500"/>
                            </p:stCondLst>
                            <p:childTnLst>
                              <p:par>
                                <p:cTn id="67" presetID="10" presetClass="entr" presetSubtype="0" fill="hold" grpId="0" nodeType="afterEffect">
                                  <p:stCondLst>
                                    <p:cond delay="0"/>
                                  </p:stCondLst>
                                  <p:childTnLst>
                                    <p:set>
                                      <p:cBhvr>
                                        <p:cTn id="68" dur="1" fill="hold">
                                          <p:stCondLst>
                                            <p:cond delay="0"/>
                                          </p:stCondLst>
                                        </p:cTn>
                                        <p:tgtEl>
                                          <p:spTgt spid="65"/>
                                        </p:tgtEl>
                                        <p:attrNameLst>
                                          <p:attrName>style.visibility</p:attrName>
                                        </p:attrNameLst>
                                      </p:cBhvr>
                                      <p:to>
                                        <p:strVal val="visible"/>
                                      </p:to>
                                    </p:set>
                                    <p:animEffect transition="in" filter="fade">
                                      <p:cBhvr>
                                        <p:cTn id="69" dur="500"/>
                                        <p:tgtEl>
                                          <p:spTgt spid="65"/>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66"/>
                                        </p:tgtEl>
                                        <p:attrNameLst>
                                          <p:attrName>style.visibility</p:attrName>
                                        </p:attrNameLst>
                                      </p:cBhvr>
                                      <p:to>
                                        <p:strVal val="visible"/>
                                      </p:to>
                                    </p:set>
                                    <p:animEffect transition="in" filter="fade">
                                      <p:cBhvr>
                                        <p:cTn id="74" dur="500"/>
                                        <p:tgtEl>
                                          <p:spTgt spid="66"/>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67"/>
                                        </p:tgtEl>
                                        <p:attrNameLst>
                                          <p:attrName>style.visibility</p:attrName>
                                        </p:attrNameLst>
                                      </p:cBhvr>
                                      <p:to>
                                        <p:strVal val="visible"/>
                                      </p:to>
                                    </p:set>
                                    <p:animEffect transition="in" filter="fade">
                                      <p:cBhvr>
                                        <p:cTn id="79" dur="500"/>
                                        <p:tgtEl>
                                          <p:spTgt spid="67"/>
                                        </p:tgtEl>
                                      </p:cBhvr>
                                    </p:animEffec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38"/>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30" grpId="0"/>
      <p:bldP spid="35" grpId="0"/>
      <p:bldP spid="40" grpId="0"/>
      <p:bldP spid="49" grpId="0"/>
      <p:bldP spid="50" grpId="0"/>
      <p:bldP spid="65" grpId="0" animBg="1"/>
      <p:bldP spid="66" grpId="0" animBg="1"/>
      <p:bldP spid="67" grpId="0" animBg="1"/>
      <p:bldP spid="4" grpId="0" animBg="1"/>
      <p:bldP spid="32" grpId="0" animBg="1"/>
      <p:bldP spid="38" grpId="0" animBg="1"/>
      <p:bldP spid="41"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39FE4-5071-4522-8D21-0C4A07DD469C}"/>
              </a:ext>
            </a:extLst>
          </p:cNvPr>
          <p:cNvSpPr>
            <a:spLocks noGrp="1"/>
          </p:cNvSpPr>
          <p:nvPr>
            <p:ph type="title"/>
          </p:nvPr>
        </p:nvSpPr>
        <p:spPr/>
        <p:txBody>
          <a:bodyPr/>
          <a:lstStyle/>
          <a:p>
            <a:r>
              <a:rPr lang="en-US" dirty="0"/>
              <a:t>Overview of U-TRR</a:t>
            </a:r>
            <a:endParaRPr lang="en-CH" dirty="0"/>
          </a:p>
        </p:txBody>
      </p:sp>
      <p:sp>
        <p:nvSpPr>
          <p:cNvPr id="5" name="TextBox 4">
            <a:extLst>
              <a:ext uri="{FF2B5EF4-FFF2-40B4-BE49-F238E27FC236}">
                <a16:creationId xmlns:a16="http://schemas.microsoft.com/office/drawing/2014/main" id="{77A6BDCA-C284-4AB1-9887-58FE29394A58}"/>
              </a:ext>
            </a:extLst>
          </p:cNvPr>
          <p:cNvSpPr txBox="1"/>
          <p:nvPr/>
        </p:nvSpPr>
        <p:spPr>
          <a:xfrm>
            <a:off x="-8573" y="1143000"/>
            <a:ext cx="9144000" cy="1015663"/>
          </a:xfrm>
          <a:prstGeom prst="rect">
            <a:avLst/>
          </a:prstGeom>
          <a:solidFill>
            <a:schemeClr val="accent1">
              <a:lumMod val="20000"/>
              <a:lumOff val="80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ambria" panose="02040503050406030204"/>
                <a:ea typeface="Tahoma" panose="020B0604030504040204" pitchFamily="34" charset="0"/>
                <a:cs typeface="Tahoma" panose="020B0604030504040204" pitchFamily="34" charset="0"/>
              </a:rPr>
              <a:t>U-TRR: </a:t>
            </a:r>
            <a:r>
              <a:rPr kumimoji="0" lang="en-US" sz="3000" b="0" i="0" u="none" strike="noStrike" kern="1200" cap="none" spc="0" normalizeH="0" baseline="0" noProof="0" dirty="0">
                <a:ln>
                  <a:noFill/>
                </a:ln>
                <a:solidFill>
                  <a:prstClr val="black"/>
                </a:solidFill>
                <a:effectLst/>
                <a:uLnTx/>
                <a:uFillTx/>
                <a:latin typeface="Cambria" panose="02040503050406030204"/>
                <a:ea typeface="Tahoma" panose="020B0604030504040204" pitchFamily="34" charset="0"/>
                <a:cs typeface="Tahoma" panose="020B0604030504040204" pitchFamily="34" charset="0"/>
              </a:rPr>
              <a:t>A new methodology to</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1" u="none" strike="noStrike" kern="1200" cap="none" spc="0" normalizeH="0" baseline="0" noProof="0" dirty="0">
                <a:ln>
                  <a:noFill/>
                </a:ln>
                <a:solidFill>
                  <a:prstClr val="black"/>
                </a:solidFill>
                <a:effectLst/>
                <a:uLnTx/>
                <a:uFillTx/>
                <a:latin typeface="Cambria" panose="02040503050406030204"/>
                <a:ea typeface="Tahoma" panose="020B0604030504040204" pitchFamily="34" charset="0"/>
                <a:cs typeface="Tahoma" panose="020B0604030504040204" pitchFamily="34" charset="0"/>
              </a:rPr>
              <a:t>uncover</a:t>
            </a:r>
            <a:r>
              <a:rPr kumimoji="0" lang="en-US" sz="3000" b="0" i="0" u="none" strike="noStrike" kern="1200" cap="none" spc="0" normalizeH="0" baseline="0" noProof="0" dirty="0">
                <a:ln>
                  <a:noFill/>
                </a:ln>
                <a:solidFill>
                  <a:prstClr val="black"/>
                </a:solidFill>
                <a:effectLst/>
                <a:uLnTx/>
                <a:uFillTx/>
                <a:latin typeface="Cambria" panose="02040503050406030204"/>
                <a:ea typeface="Tahoma" panose="020B0604030504040204" pitchFamily="34" charset="0"/>
                <a:cs typeface="Tahoma" panose="020B0604030504040204" pitchFamily="34" charset="0"/>
              </a:rPr>
              <a:t> the inner workings of TRR</a:t>
            </a:r>
            <a:endParaRPr kumimoji="0" lang="en-US" sz="3000" b="0" i="0" u="none" strike="noStrike" kern="1200" cap="none" spc="0" normalizeH="0" baseline="0" noProof="0" dirty="0">
              <a:ln>
                <a:noFill/>
              </a:ln>
              <a:solidFill>
                <a:srgbClr val="009900"/>
              </a:solidFill>
              <a:effectLst/>
              <a:uLnTx/>
              <a:uFillTx/>
              <a:latin typeface="Cambria" panose="02040503050406030204"/>
              <a:ea typeface="Tahoma" panose="020B0604030504040204" pitchFamily="34" charset="0"/>
              <a:cs typeface="Tahoma" panose="020B0604030504040204" pitchFamily="34" charset="0"/>
            </a:endParaRPr>
          </a:p>
        </p:txBody>
      </p:sp>
      <p:sp>
        <p:nvSpPr>
          <p:cNvPr id="15" name="TextBox 14">
            <a:extLst>
              <a:ext uri="{FF2B5EF4-FFF2-40B4-BE49-F238E27FC236}">
                <a16:creationId xmlns:a16="http://schemas.microsoft.com/office/drawing/2014/main" id="{6A00694F-49B1-483C-9AB3-83D417AFDE47}"/>
              </a:ext>
            </a:extLst>
          </p:cNvPr>
          <p:cNvSpPr txBox="1"/>
          <p:nvPr/>
        </p:nvSpPr>
        <p:spPr>
          <a:xfrm>
            <a:off x="0" y="2286000"/>
            <a:ext cx="9144000" cy="954107"/>
          </a:xfrm>
          <a:prstGeom prst="rect">
            <a:avLst/>
          </a:prstGeom>
          <a:solidFill>
            <a:schemeClr val="accent1">
              <a:lumMod val="20000"/>
              <a:lumOff val="80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a:ea typeface="Tahoma" panose="020B0604030504040204" pitchFamily="34" charset="0"/>
                <a:cs typeface="Tahoma" panose="020B0604030504040204" pitchFamily="34" charset="0"/>
              </a:rPr>
              <a:t>Key idea:</a:t>
            </a:r>
            <a:r>
              <a:rPr kumimoji="0" lang="en-US" sz="2800" b="0" i="0" u="none" strike="noStrike" kern="1200" cap="none" spc="0" normalizeH="0" baseline="0" noProof="0" dirty="0">
                <a:ln>
                  <a:noFill/>
                </a:ln>
                <a:solidFill>
                  <a:prstClr val="black"/>
                </a:solidFill>
                <a:effectLst/>
                <a:uLnTx/>
                <a:uFillTx/>
                <a:latin typeface="Cambria" panose="02040503050406030204"/>
                <a:ea typeface="Tahoma" panose="020B0604030504040204" pitchFamily="34" charset="0"/>
                <a:cs typeface="Tahoma" panose="020B0604030504040204" pitchFamily="34" charset="0"/>
              </a:rPr>
              <a:t> Use </a:t>
            </a:r>
            <a:r>
              <a:rPr kumimoji="0" lang="en-US" sz="2800" b="0" i="0" u="none" strike="noStrike" kern="1200" cap="none" spc="0" normalizeH="0" baseline="0" noProof="0" dirty="0">
                <a:ln>
                  <a:noFill/>
                </a:ln>
                <a:solidFill>
                  <a:srgbClr val="C00000"/>
                </a:solidFill>
                <a:effectLst/>
                <a:uLnTx/>
                <a:uFillTx/>
                <a:latin typeface="Cambria" panose="02040503050406030204"/>
                <a:ea typeface="Tahoma" panose="020B0604030504040204" pitchFamily="34" charset="0"/>
                <a:cs typeface="Tahoma" panose="020B0604030504040204" pitchFamily="34" charset="0"/>
              </a:rPr>
              <a:t>data retention failures </a:t>
            </a:r>
            <a:r>
              <a:rPr kumimoji="0" lang="en-US" sz="2800" b="0" i="0" u="none" strike="noStrike" kern="1200" cap="none" spc="0" normalizeH="0" baseline="0" noProof="0" dirty="0">
                <a:ln>
                  <a:noFill/>
                </a:ln>
                <a:solidFill>
                  <a:prstClr val="black"/>
                </a:solidFill>
                <a:effectLst/>
                <a:uLnTx/>
                <a:uFillTx/>
                <a:latin typeface="Cambria" panose="02040503050406030204"/>
                <a:ea typeface="Tahoma" panose="020B0604030504040204" pitchFamily="34" charset="0"/>
                <a:cs typeface="Tahoma" panose="020B0604030504040204" pitchFamily="34" charset="0"/>
              </a:rPr>
              <a:t>as a side channel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a:ea typeface="Tahoma" panose="020B0604030504040204" pitchFamily="34" charset="0"/>
                <a:cs typeface="Tahoma" panose="020B0604030504040204" pitchFamily="34" charset="0"/>
              </a:rPr>
              <a:t>to </a:t>
            </a:r>
            <a:r>
              <a:rPr kumimoji="0" lang="en-US" sz="2800" b="0" i="0" u="none" strike="noStrike" kern="1200" cap="none" spc="0" normalizeH="0" baseline="0" noProof="0" dirty="0">
                <a:ln>
                  <a:noFill/>
                </a:ln>
                <a:solidFill>
                  <a:srgbClr val="009900"/>
                </a:solidFill>
                <a:effectLst/>
                <a:uLnTx/>
                <a:uFillTx/>
                <a:latin typeface="Cambria" panose="02040503050406030204"/>
                <a:ea typeface="Tahoma" panose="020B0604030504040204" pitchFamily="34" charset="0"/>
                <a:cs typeface="Tahoma" panose="020B0604030504040204" pitchFamily="34" charset="0"/>
              </a:rPr>
              <a:t>detect</a:t>
            </a:r>
            <a:r>
              <a:rPr kumimoji="0" lang="en-US" sz="2800" b="0" i="0" u="none" strike="noStrike" kern="1200" cap="none" spc="0" normalizeH="0" baseline="0" noProof="0" dirty="0">
                <a:ln>
                  <a:noFill/>
                </a:ln>
                <a:solidFill>
                  <a:prstClr val="black"/>
                </a:solidFill>
                <a:effectLst/>
                <a:uLnTx/>
                <a:uFillTx/>
                <a:latin typeface="Cambria" panose="02040503050406030204"/>
                <a:ea typeface="Tahoma" panose="020B0604030504040204" pitchFamily="34" charset="0"/>
                <a:cs typeface="Tahoma" panose="020B0604030504040204" pitchFamily="34" charset="0"/>
              </a:rPr>
              <a:t> </a:t>
            </a:r>
            <a:r>
              <a:rPr kumimoji="0" lang="en-US" sz="2800" b="0" i="0" u="none" strike="noStrike" kern="1200" cap="none" spc="0" normalizeH="0" baseline="0" noProof="0" dirty="0">
                <a:ln>
                  <a:noFill/>
                </a:ln>
                <a:solidFill>
                  <a:srgbClr val="009900"/>
                </a:solidFill>
                <a:effectLst/>
                <a:uLnTx/>
                <a:uFillTx/>
                <a:latin typeface="Cambria" panose="02040503050406030204"/>
                <a:ea typeface="Tahoma" panose="020B0604030504040204" pitchFamily="34" charset="0"/>
                <a:cs typeface="Tahoma" panose="020B0604030504040204" pitchFamily="34" charset="0"/>
              </a:rPr>
              <a:t>when a row is refreshed </a:t>
            </a:r>
            <a:r>
              <a:rPr kumimoji="0" lang="en-US" sz="2800" b="0" i="0" u="none" strike="noStrike" kern="1200" cap="none" spc="0" normalizeH="0" baseline="0" noProof="0" dirty="0">
                <a:ln>
                  <a:noFill/>
                </a:ln>
                <a:solidFill>
                  <a:prstClr val="black"/>
                </a:solidFill>
                <a:effectLst/>
                <a:uLnTx/>
                <a:uFillTx/>
                <a:latin typeface="Cambria" panose="02040503050406030204"/>
                <a:ea typeface="Tahoma" panose="020B0604030504040204" pitchFamily="34" charset="0"/>
                <a:cs typeface="Tahoma" panose="020B0604030504040204" pitchFamily="34" charset="0"/>
              </a:rPr>
              <a:t>by TRR</a:t>
            </a:r>
            <a:endParaRPr kumimoji="0" lang="en-US" sz="2800" b="0" i="0" u="none" strike="noStrike" kern="1200" cap="none" spc="0" normalizeH="0" baseline="0" noProof="0" dirty="0">
              <a:ln>
                <a:noFill/>
              </a:ln>
              <a:solidFill>
                <a:srgbClr val="009900"/>
              </a:solidFill>
              <a:effectLst/>
              <a:uLnTx/>
              <a:uFillTx/>
              <a:latin typeface="Cambria" panose="02040503050406030204"/>
              <a:ea typeface="Tahoma" panose="020B0604030504040204" pitchFamily="34" charset="0"/>
              <a:cs typeface="Tahoma" panose="020B0604030504040204" pitchFamily="34" charset="0"/>
            </a:endParaRPr>
          </a:p>
        </p:txBody>
      </p:sp>
      <p:grpSp>
        <p:nvGrpSpPr>
          <p:cNvPr id="24" name="Group 23">
            <a:extLst>
              <a:ext uri="{FF2B5EF4-FFF2-40B4-BE49-F238E27FC236}">
                <a16:creationId xmlns:a16="http://schemas.microsoft.com/office/drawing/2014/main" id="{BA009647-7690-4C11-AD8E-58849513D958}"/>
              </a:ext>
            </a:extLst>
          </p:cNvPr>
          <p:cNvGrpSpPr/>
          <p:nvPr/>
        </p:nvGrpSpPr>
        <p:grpSpPr>
          <a:xfrm>
            <a:off x="311126" y="3796291"/>
            <a:ext cx="8534353" cy="2750027"/>
            <a:chOff x="311126" y="3796291"/>
            <a:chExt cx="8534353" cy="2750027"/>
          </a:xfrm>
        </p:grpSpPr>
        <p:pic>
          <p:nvPicPr>
            <p:cNvPr id="16" name="Picture 15">
              <a:extLst>
                <a:ext uri="{FF2B5EF4-FFF2-40B4-BE49-F238E27FC236}">
                  <a16:creationId xmlns:a16="http://schemas.microsoft.com/office/drawing/2014/main" id="{416A3130-BB81-424D-8643-AFE1084CF217}"/>
                </a:ext>
              </a:extLst>
            </p:cNvPr>
            <p:cNvPicPr>
              <a:picLocks noChangeAspect="1"/>
            </p:cNvPicPr>
            <p:nvPr/>
          </p:nvPicPr>
          <p:blipFill>
            <a:blip r:embed="rId4"/>
            <a:stretch>
              <a:fillRect/>
            </a:stretch>
          </p:blipFill>
          <p:spPr>
            <a:xfrm>
              <a:off x="4044926" y="5879180"/>
              <a:ext cx="2336800" cy="667138"/>
            </a:xfrm>
            <a:prstGeom prst="rect">
              <a:avLst/>
            </a:prstGeom>
          </p:spPr>
        </p:pic>
        <p:pic>
          <p:nvPicPr>
            <p:cNvPr id="17" name="Picture 16">
              <a:extLst>
                <a:ext uri="{FF2B5EF4-FFF2-40B4-BE49-F238E27FC236}">
                  <a16:creationId xmlns:a16="http://schemas.microsoft.com/office/drawing/2014/main" id="{6559B5EC-C482-4EEC-A255-5BFA4B2CF051}"/>
                </a:ext>
              </a:extLst>
            </p:cNvPr>
            <p:cNvPicPr>
              <a:picLocks noChangeAspect="1"/>
            </p:cNvPicPr>
            <p:nvPr/>
          </p:nvPicPr>
          <p:blipFill>
            <a:blip r:embed="rId5"/>
            <a:stretch>
              <a:fillRect/>
            </a:stretch>
          </p:blipFill>
          <p:spPr>
            <a:xfrm>
              <a:off x="5873679" y="5433222"/>
              <a:ext cx="2971800" cy="1055599"/>
            </a:xfrm>
            <a:prstGeom prst="rect">
              <a:avLst/>
            </a:prstGeom>
          </p:spPr>
        </p:pic>
        <p:pic>
          <p:nvPicPr>
            <p:cNvPr id="18" name="Picture 17">
              <a:extLst>
                <a:ext uri="{FF2B5EF4-FFF2-40B4-BE49-F238E27FC236}">
                  <a16:creationId xmlns:a16="http://schemas.microsoft.com/office/drawing/2014/main" id="{A522A454-C726-45A4-BB64-E89B0EE8F81D}"/>
                </a:ext>
              </a:extLst>
            </p:cNvPr>
            <p:cNvPicPr>
              <a:picLocks noChangeAspect="1"/>
            </p:cNvPicPr>
            <p:nvPr/>
          </p:nvPicPr>
          <p:blipFill>
            <a:blip r:embed="rId6"/>
            <a:stretch>
              <a:fillRect/>
            </a:stretch>
          </p:blipFill>
          <p:spPr>
            <a:xfrm>
              <a:off x="2554793" y="3796291"/>
              <a:ext cx="2099733" cy="751586"/>
            </a:xfrm>
            <a:prstGeom prst="rect">
              <a:avLst/>
            </a:prstGeom>
          </p:spPr>
        </p:pic>
        <p:pic>
          <p:nvPicPr>
            <p:cNvPr id="19" name="Picture 18">
              <a:extLst>
                <a:ext uri="{FF2B5EF4-FFF2-40B4-BE49-F238E27FC236}">
                  <a16:creationId xmlns:a16="http://schemas.microsoft.com/office/drawing/2014/main" id="{7AEF3F2F-A12F-4B60-A683-A7D89229DB4E}"/>
                </a:ext>
              </a:extLst>
            </p:cNvPr>
            <p:cNvPicPr>
              <a:picLocks noChangeAspect="1"/>
            </p:cNvPicPr>
            <p:nvPr/>
          </p:nvPicPr>
          <p:blipFill>
            <a:blip r:embed="rId7"/>
            <a:stretch>
              <a:fillRect/>
            </a:stretch>
          </p:blipFill>
          <p:spPr>
            <a:xfrm>
              <a:off x="311126" y="3818694"/>
              <a:ext cx="2252133" cy="2111197"/>
            </a:xfrm>
            <a:prstGeom prst="rect">
              <a:avLst/>
            </a:prstGeom>
          </p:spPr>
        </p:pic>
        <p:pic>
          <p:nvPicPr>
            <p:cNvPr id="20" name="Picture 19">
              <a:extLst>
                <a:ext uri="{FF2B5EF4-FFF2-40B4-BE49-F238E27FC236}">
                  <a16:creationId xmlns:a16="http://schemas.microsoft.com/office/drawing/2014/main" id="{254A768F-7EC3-4236-9BFF-C23589A305BD}"/>
                </a:ext>
              </a:extLst>
            </p:cNvPr>
            <p:cNvPicPr>
              <a:picLocks noChangeAspect="1"/>
            </p:cNvPicPr>
            <p:nvPr/>
          </p:nvPicPr>
          <p:blipFill>
            <a:blip r:embed="rId8"/>
            <a:stretch>
              <a:fillRect/>
            </a:stretch>
          </p:blipFill>
          <p:spPr>
            <a:xfrm>
              <a:off x="2368526" y="4511363"/>
              <a:ext cx="999067" cy="1494728"/>
            </a:xfrm>
            <a:prstGeom prst="rect">
              <a:avLst/>
            </a:prstGeom>
          </p:spPr>
        </p:pic>
        <p:pic>
          <p:nvPicPr>
            <p:cNvPr id="21" name="Picture 20">
              <a:extLst>
                <a:ext uri="{FF2B5EF4-FFF2-40B4-BE49-F238E27FC236}">
                  <a16:creationId xmlns:a16="http://schemas.microsoft.com/office/drawing/2014/main" id="{2DCC1C13-1812-4EFE-A532-3BC5B7FA929C}"/>
                </a:ext>
              </a:extLst>
            </p:cNvPr>
            <p:cNvPicPr>
              <a:picLocks noChangeAspect="1"/>
            </p:cNvPicPr>
            <p:nvPr/>
          </p:nvPicPr>
          <p:blipFill>
            <a:blip r:embed="rId9"/>
            <a:stretch>
              <a:fillRect/>
            </a:stretch>
          </p:blipFill>
          <p:spPr>
            <a:xfrm>
              <a:off x="3756592" y="4846300"/>
              <a:ext cx="2269067" cy="861368"/>
            </a:xfrm>
            <a:prstGeom prst="rect">
              <a:avLst/>
            </a:prstGeom>
          </p:spPr>
        </p:pic>
        <p:pic>
          <p:nvPicPr>
            <p:cNvPr id="22" name="Picture 21">
              <a:extLst>
                <a:ext uri="{FF2B5EF4-FFF2-40B4-BE49-F238E27FC236}">
                  <a16:creationId xmlns:a16="http://schemas.microsoft.com/office/drawing/2014/main" id="{70A748E7-788A-4E66-A85B-3F565D359CF8}"/>
                </a:ext>
              </a:extLst>
            </p:cNvPr>
            <p:cNvPicPr>
              <a:picLocks noChangeAspect="1"/>
            </p:cNvPicPr>
            <p:nvPr/>
          </p:nvPicPr>
          <p:blipFill>
            <a:blip r:embed="rId10"/>
            <a:stretch>
              <a:fillRect/>
            </a:stretch>
          </p:blipFill>
          <p:spPr>
            <a:xfrm>
              <a:off x="3282367" y="5154544"/>
              <a:ext cx="482600" cy="278678"/>
            </a:xfrm>
            <a:prstGeom prst="rect">
              <a:avLst/>
            </a:prstGeom>
          </p:spPr>
        </p:pic>
        <p:pic>
          <p:nvPicPr>
            <p:cNvPr id="23" name="Picture 22">
              <a:extLst>
                <a:ext uri="{FF2B5EF4-FFF2-40B4-BE49-F238E27FC236}">
                  <a16:creationId xmlns:a16="http://schemas.microsoft.com/office/drawing/2014/main" id="{1A3F1D25-8534-4265-A0F2-1D256C53610A}"/>
                </a:ext>
              </a:extLst>
            </p:cNvPr>
            <p:cNvPicPr>
              <a:picLocks noChangeAspect="1"/>
            </p:cNvPicPr>
            <p:nvPr/>
          </p:nvPicPr>
          <p:blipFill>
            <a:blip r:embed="rId11"/>
            <a:stretch>
              <a:fillRect/>
            </a:stretch>
          </p:blipFill>
          <p:spPr>
            <a:xfrm>
              <a:off x="4876800" y="3886200"/>
              <a:ext cx="3810000" cy="1739627"/>
            </a:xfrm>
            <a:prstGeom prst="rect">
              <a:avLst/>
            </a:prstGeom>
          </p:spPr>
        </p:pic>
      </p:grpSp>
    </p:spTree>
    <p:custDataLst>
      <p:tags r:id="rId1"/>
    </p:custDataLst>
    <p:extLst>
      <p:ext uri="{BB962C8B-B14F-4D97-AF65-F5344CB8AC3E}">
        <p14:creationId xmlns:p14="http://schemas.microsoft.com/office/powerpoint/2010/main" val="2012817048"/>
      </p:ext>
    </p:extLst>
  </p:cSld>
  <p:clrMapOvr>
    <a:masterClrMapping/>
  </p:clrMapOvr>
  <mc:AlternateContent xmlns:mc="http://schemas.openxmlformats.org/markup-compatibility/2006" xmlns:p14="http://schemas.microsoft.com/office/powerpoint/2010/main">
    <mc:Choice Requires="p14">
      <p:transition spd="slow" p14:dur="2000" advTm="10957"/>
    </mc:Choice>
    <mc:Fallback xmlns="">
      <p:transition spd="slow" advTm="10957"/>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CA3D9-EC17-41D9-8B96-EE62BE342AE1}"/>
              </a:ext>
            </a:extLst>
          </p:cNvPr>
          <p:cNvSpPr>
            <a:spLocks noGrp="1"/>
          </p:cNvSpPr>
          <p:nvPr>
            <p:ph type="title"/>
          </p:nvPr>
        </p:nvSpPr>
        <p:spPr/>
        <p:txBody>
          <a:bodyPr>
            <a:normAutofit fontScale="90000"/>
          </a:bodyPr>
          <a:lstStyle/>
          <a:p>
            <a:r>
              <a:rPr lang="en-US" dirty="0"/>
              <a:t>Analyzing TRR-Protected DDR4 Chips</a:t>
            </a:r>
            <a:endParaRPr lang="en-CH" dirty="0"/>
          </a:p>
        </p:txBody>
      </p:sp>
      <p:pic>
        <p:nvPicPr>
          <p:cNvPr id="5" name="Content Placeholder 3">
            <a:extLst>
              <a:ext uri="{FF2B5EF4-FFF2-40B4-BE49-F238E27FC236}">
                <a16:creationId xmlns:a16="http://schemas.microsoft.com/office/drawing/2014/main" id="{548B492A-05CC-4587-B391-DD570B1C545C}"/>
              </a:ext>
            </a:extLst>
          </p:cNvPr>
          <p:cNvPicPr>
            <a:picLocks noGrp="1" noChangeAspect="1"/>
          </p:cNvPicPr>
          <p:nvPr>
            <p:ph idx="1"/>
          </p:nvPr>
        </p:nvPicPr>
        <p:blipFill>
          <a:blip r:embed="rId3"/>
          <a:stretch>
            <a:fillRect/>
          </a:stretch>
        </p:blipFill>
        <p:spPr>
          <a:xfrm>
            <a:off x="37622" y="1659451"/>
            <a:ext cx="9060657" cy="3762180"/>
          </a:xfrm>
          <a:prstGeom prst="rect">
            <a:avLst/>
          </a:prstGeom>
        </p:spPr>
      </p:pic>
      <p:sp>
        <p:nvSpPr>
          <p:cNvPr id="3" name="TextBox 2">
            <a:extLst>
              <a:ext uri="{FF2B5EF4-FFF2-40B4-BE49-F238E27FC236}">
                <a16:creationId xmlns:a16="http://schemas.microsoft.com/office/drawing/2014/main" id="{9EF20CD0-3F62-4A8C-A3EC-6EAFC6DD8CE6}"/>
              </a:ext>
            </a:extLst>
          </p:cNvPr>
          <p:cNvSpPr txBox="1"/>
          <p:nvPr/>
        </p:nvSpPr>
        <p:spPr>
          <a:xfrm>
            <a:off x="152400" y="5421631"/>
            <a:ext cx="525780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mbria" panose="02040503050406030204"/>
                <a:ea typeface="+mn-ea"/>
                <a:cs typeface="+mn-cs"/>
              </a:rPr>
              <a:t>* SoftMC [Hassan+, HPCA’17] enhanced for DDR4</a:t>
            </a:r>
            <a:endParaRPr kumimoji="0" lang="en-CH" sz="1800" b="0" i="1" u="none" strike="noStrike" kern="1200" cap="none" spc="0" normalizeH="0" baseline="0" noProof="0" dirty="0">
              <a:ln>
                <a:noFill/>
              </a:ln>
              <a:solidFill>
                <a:prstClr val="black"/>
              </a:solidFill>
              <a:effectLst/>
              <a:uLnTx/>
              <a:uFillTx/>
              <a:latin typeface="Cambria" panose="02040503050406030204"/>
              <a:ea typeface="+mn-ea"/>
              <a:cs typeface="+mn-cs"/>
            </a:endParaRPr>
          </a:p>
        </p:txBody>
      </p:sp>
    </p:spTree>
    <p:extLst>
      <p:ext uri="{BB962C8B-B14F-4D97-AF65-F5344CB8AC3E}">
        <p14:creationId xmlns:p14="http://schemas.microsoft.com/office/powerpoint/2010/main" val="2503440490"/>
      </p:ext>
    </p:extLst>
  </p:cSld>
  <p:clrMapOvr>
    <a:masterClrMapping/>
  </p:clrMapOvr>
  <mc:AlternateContent xmlns:mc="http://schemas.openxmlformats.org/markup-compatibility/2006" xmlns:p14="http://schemas.microsoft.com/office/powerpoint/2010/main">
    <mc:Choice Requires="p14">
      <p:transition spd="slow" p14:dur="2000" advTm="4512"/>
    </mc:Choice>
    <mc:Fallback xmlns="">
      <p:transition spd="slow" advTm="4512"/>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EE5C6-EF71-49F7-8384-80B53B810DF4}"/>
              </a:ext>
            </a:extLst>
          </p:cNvPr>
          <p:cNvSpPr>
            <a:spLocks noGrp="1"/>
          </p:cNvSpPr>
          <p:nvPr>
            <p:ph type="title"/>
          </p:nvPr>
        </p:nvSpPr>
        <p:spPr/>
        <p:txBody>
          <a:bodyPr/>
          <a:lstStyle/>
          <a:p>
            <a:r>
              <a:rPr lang="en-US" dirty="0"/>
              <a:t>U-TRR Analysis Summary</a:t>
            </a:r>
            <a:endParaRPr lang="en-CH" dirty="0"/>
          </a:p>
        </p:txBody>
      </p:sp>
      <p:sp>
        <p:nvSpPr>
          <p:cNvPr id="4" name="TextBox 3">
            <a:extLst>
              <a:ext uri="{FF2B5EF4-FFF2-40B4-BE49-F238E27FC236}">
                <a16:creationId xmlns:a16="http://schemas.microsoft.com/office/drawing/2014/main" id="{EB2F947F-C08C-4422-A5E0-A713B749D331}"/>
              </a:ext>
            </a:extLst>
          </p:cNvPr>
          <p:cNvSpPr txBox="1"/>
          <p:nvPr/>
        </p:nvSpPr>
        <p:spPr>
          <a:xfrm>
            <a:off x="733573" y="1298293"/>
            <a:ext cx="2608727"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D7D31">
                    <a:lumMod val="50000"/>
                  </a:srgbClr>
                </a:solidFill>
                <a:effectLst/>
                <a:uLnTx/>
                <a:uFillTx/>
                <a:latin typeface="Cambria" panose="02040503050406030204"/>
                <a:ea typeface="+mn-ea"/>
                <a:cs typeface="+mn-cs"/>
              </a:rPr>
              <a:t>15x Vendor A</a:t>
            </a:r>
            <a:br>
              <a:rPr kumimoji="0" lang="en-US" sz="1800" b="1" i="0" u="none" strike="noStrike" kern="1200" cap="none" spc="0" normalizeH="0" baseline="0" noProof="0" dirty="0">
                <a:ln>
                  <a:noFill/>
                </a:ln>
                <a:solidFill>
                  <a:srgbClr val="ED7D31">
                    <a:lumMod val="50000"/>
                  </a:srgbClr>
                </a:solidFill>
                <a:effectLst/>
                <a:uLnTx/>
                <a:uFillTx/>
                <a:latin typeface="Cambria" panose="02040503050406030204"/>
                <a:ea typeface="+mn-ea"/>
                <a:cs typeface="+mn-cs"/>
              </a:rPr>
            </a:br>
            <a:r>
              <a:rPr kumimoji="0" lang="en-US" sz="1800" b="1" i="0" u="none" strike="noStrike" kern="1200" cap="none" spc="0" normalizeH="0" baseline="0" noProof="0" dirty="0">
                <a:ln>
                  <a:noFill/>
                </a:ln>
                <a:solidFill>
                  <a:srgbClr val="ED7D31">
                    <a:lumMod val="50000"/>
                  </a:srgbClr>
                </a:solidFill>
                <a:effectLst/>
                <a:uLnTx/>
                <a:uFillTx/>
                <a:latin typeface="Cambria" panose="02040503050406030204"/>
                <a:ea typeface="+mn-ea"/>
                <a:cs typeface="+mn-cs"/>
              </a:rPr>
              <a:t>DDR4 DRAM modules</a:t>
            </a:r>
            <a:endParaRPr kumimoji="0" lang="en-CH" sz="1800" b="1" i="0" u="none" strike="noStrike" kern="1200" cap="none" spc="0" normalizeH="0" baseline="0" noProof="0" dirty="0">
              <a:ln>
                <a:noFill/>
              </a:ln>
              <a:solidFill>
                <a:srgbClr val="ED7D31">
                  <a:lumMod val="50000"/>
                </a:srgbClr>
              </a:solidFill>
              <a:effectLst/>
              <a:uLnTx/>
              <a:uFillTx/>
              <a:latin typeface="Cambria" panose="02040503050406030204"/>
              <a:ea typeface="+mn-ea"/>
              <a:cs typeface="+mn-cs"/>
            </a:endParaRPr>
          </a:p>
        </p:txBody>
      </p:sp>
      <p:pic>
        <p:nvPicPr>
          <p:cNvPr id="5" name="Graphic 4" descr="Research with solid fill">
            <a:extLst>
              <a:ext uri="{FF2B5EF4-FFF2-40B4-BE49-F238E27FC236}">
                <a16:creationId xmlns:a16="http://schemas.microsoft.com/office/drawing/2014/main" id="{B0FDEEB9-8215-4470-AE14-A8E4729EE69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431297" y="1453663"/>
            <a:ext cx="1486012" cy="1486012"/>
          </a:xfrm>
          <a:prstGeom prst="rect">
            <a:avLst/>
          </a:prstGeom>
        </p:spPr>
      </p:pic>
      <p:sp>
        <p:nvSpPr>
          <p:cNvPr id="6" name="Rectangle 5">
            <a:extLst>
              <a:ext uri="{FF2B5EF4-FFF2-40B4-BE49-F238E27FC236}">
                <a16:creationId xmlns:a16="http://schemas.microsoft.com/office/drawing/2014/main" id="{B6E20500-B767-4F56-9839-942BF29AEB92}"/>
              </a:ext>
            </a:extLst>
          </p:cNvPr>
          <p:cNvSpPr/>
          <p:nvPr/>
        </p:nvSpPr>
        <p:spPr>
          <a:xfrm>
            <a:off x="5511196" y="3117363"/>
            <a:ext cx="1727804" cy="4257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66FF"/>
                </a:solidFill>
                <a:effectLst/>
                <a:uLnTx/>
                <a:uFillTx/>
                <a:latin typeface="Cambria" panose="02040503050406030204"/>
                <a:ea typeface="+mn-ea"/>
                <a:cs typeface="+mn-cs"/>
              </a:rPr>
              <a:t>U-TRR</a:t>
            </a:r>
            <a:endParaRPr kumimoji="0" lang="en-CH" sz="4000" b="1" i="0" u="none" strike="noStrike" kern="1200" cap="none" spc="0" normalizeH="0" baseline="0" noProof="0" dirty="0">
              <a:ln>
                <a:noFill/>
              </a:ln>
              <a:solidFill>
                <a:srgbClr val="0066FF"/>
              </a:solidFill>
              <a:effectLst/>
              <a:uLnTx/>
              <a:uFillTx/>
              <a:latin typeface="Cambria" panose="02040503050406030204"/>
              <a:ea typeface="+mn-ea"/>
              <a:cs typeface="+mn-cs"/>
            </a:endParaRPr>
          </a:p>
        </p:txBody>
      </p:sp>
      <p:pic>
        <p:nvPicPr>
          <p:cNvPr id="7" name="Graphic 6" descr="Hammer1 with solid fill">
            <a:extLst>
              <a:ext uri="{FF2B5EF4-FFF2-40B4-BE49-F238E27FC236}">
                <a16:creationId xmlns:a16="http://schemas.microsoft.com/office/drawing/2014/main" id="{16B7649C-EDDC-435E-9FDD-6C638114AA7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654316" y="5181600"/>
            <a:ext cx="1169368" cy="1169368"/>
          </a:xfrm>
          <a:prstGeom prst="rect">
            <a:avLst/>
          </a:prstGeom>
        </p:spPr>
      </p:pic>
      <p:sp>
        <p:nvSpPr>
          <p:cNvPr id="9" name="TextBox 8">
            <a:extLst>
              <a:ext uri="{FF2B5EF4-FFF2-40B4-BE49-F238E27FC236}">
                <a16:creationId xmlns:a16="http://schemas.microsoft.com/office/drawing/2014/main" id="{42A4192B-9055-430F-8C96-4FDDFEDA93E6}"/>
              </a:ext>
            </a:extLst>
          </p:cNvPr>
          <p:cNvSpPr txBox="1"/>
          <p:nvPr/>
        </p:nvSpPr>
        <p:spPr>
          <a:xfrm>
            <a:off x="1048613" y="5309084"/>
            <a:ext cx="5943903"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9900"/>
                </a:solidFill>
                <a:effectLst/>
                <a:uLnTx/>
                <a:uFillTx/>
                <a:latin typeface="Cambria" panose="02040503050406030204"/>
                <a:ea typeface="+mn-ea"/>
                <a:cs typeface="+mn-cs"/>
              </a:rPr>
              <a:t>new</a:t>
            </a:r>
            <a:r>
              <a:rPr kumimoji="0" lang="en-US" sz="2800" b="1" i="0" u="none" strike="noStrike" kern="1200" cap="none" spc="0" normalizeH="0" baseline="0" noProof="0" dirty="0">
                <a:ln>
                  <a:noFill/>
                </a:ln>
                <a:solidFill>
                  <a:prstClr val="black"/>
                </a:solidFill>
                <a:effectLst/>
                <a:uLnTx/>
                <a:uFillTx/>
                <a:latin typeface="Cambria" panose="02040503050406030204"/>
                <a:ea typeface="+mn-ea"/>
                <a:cs typeface="+mn-cs"/>
              </a:rPr>
              <a:t> RowHammer access patterns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a:ea typeface="+mn-ea"/>
                <a:cs typeface="+mn-cs"/>
              </a:rPr>
              <a:t>that </a:t>
            </a:r>
            <a:r>
              <a:rPr kumimoji="0" lang="en-US" sz="2800" b="1" i="0" u="none" strike="noStrike" kern="1200" cap="none" spc="0" normalizeH="0" baseline="0" noProof="0" dirty="0">
                <a:ln>
                  <a:noFill/>
                </a:ln>
                <a:solidFill>
                  <a:srgbClr val="C00000"/>
                </a:solidFill>
                <a:effectLst/>
                <a:uLnTx/>
                <a:uFillTx/>
                <a:latin typeface="Cambria" panose="02040503050406030204"/>
                <a:ea typeface="+mn-ea"/>
                <a:cs typeface="+mn-cs"/>
              </a:rPr>
              <a:t>circumvent</a:t>
            </a:r>
            <a:r>
              <a:rPr kumimoji="0" lang="en-US" sz="2800" b="1" i="0" u="none" strike="noStrike" kern="1200" cap="none" spc="0" normalizeH="0" baseline="0" noProof="0" dirty="0">
                <a:ln>
                  <a:noFill/>
                </a:ln>
                <a:solidFill>
                  <a:prstClr val="black"/>
                </a:solidFill>
                <a:effectLst/>
                <a:uLnTx/>
                <a:uFillTx/>
                <a:latin typeface="Cambria" panose="02040503050406030204"/>
                <a:ea typeface="+mn-ea"/>
                <a:cs typeface="+mn-cs"/>
              </a:rPr>
              <a:t> </a:t>
            </a:r>
            <a:r>
              <a:rPr kumimoji="0" lang="en-US" sz="2800" b="1" i="0" u="none" strike="noStrike" kern="1200" cap="none" spc="0" normalizeH="0" baseline="0" noProof="0" dirty="0">
                <a:ln>
                  <a:noFill/>
                </a:ln>
                <a:solidFill>
                  <a:srgbClr val="C00000"/>
                </a:solidFill>
                <a:effectLst/>
                <a:uLnTx/>
                <a:uFillTx/>
                <a:latin typeface="Cambria" panose="02040503050406030204"/>
                <a:ea typeface="+mn-ea"/>
                <a:cs typeface="+mn-cs"/>
              </a:rPr>
              <a:t>TRR</a:t>
            </a:r>
            <a:endParaRPr kumimoji="0" lang="en-CH" sz="2800" b="1" i="0" u="none" strike="noStrike" kern="1200" cap="none" spc="0" normalizeH="0" baseline="0" noProof="0" dirty="0">
              <a:ln>
                <a:noFill/>
              </a:ln>
              <a:solidFill>
                <a:srgbClr val="C00000"/>
              </a:solidFill>
              <a:effectLst/>
              <a:uLnTx/>
              <a:uFillTx/>
              <a:latin typeface="Cambria" panose="02040503050406030204"/>
              <a:ea typeface="+mn-ea"/>
              <a:cs typeface="+mn-cs"/>
            </a:endParaRPr>
          </a:p>
        </p:txBody>
      </p:sp>
      <p:pic>
        <p:nvPicPr>
          <p:cNvPr id="10" name="Graphic 9" descr="Processor with solid fill">
            <a:extLst>
              <a:ext uri="{FF2B5EF4-FFF2-40B4-BE49-F238E27FC236}">
                <a16:creationId xmlns:a16="http://schemas.microsoft.com/office/drawing/2014/main" id="{B9811BA9-E723-43A2-8267-264627D47FF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239481" y="1219200"/>
            <a:ext cx="823745" cy="823745"/>
          </a:xfrm>
          <a:prstGeom prst="rect">
            <a:avLst/>
          </a:prstGeom>
        </p:spPr>
      </p:pic>
      <p:pic>
        <p:nvPicPr>
          <p:cNvPr id="11" name="Graphic 10" descr="Processor with solid fill">
            <a:extLst>
              <a:ext uri="{FF2B5EF4-FFF2-40B4-BE49-F238E27FC236}">
                <a16:creationId xmlns:a16="http://schemas.microsoft.com/office/drawing/2014/main" id="{F4ABC3DC-6622-404A-B1F3-2AD813BD927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258666" y="2080204"/>
            <a:ext cx="775478" cy="775478"/>
          </a:xfrm>
          <a:prstGeom prst="rect">
            <a:avLst/>
          </a:prstGeom>
        </p:spPr>
      </p:pic>
      <p:pic>
        <p:nvPicPr>
          <p:cNvPr id="12" name="Graphic 11" descr="Processor with solid fill">
            <a:extLst>
              <a:ext uri="{FF2B5EF4-FFF2-40B4-BE49-F238E27FC236}">
                <a16:creationId xmlns:a16="http://schemas.microsoft.com/office/drawing/2014/main" id="{F84D53A6-A82A-4166-B853-5A39401E493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239481" y="2948078"/>
            <a:ext cx="781084" cy="781084"/>
          </a:xfrm>
          <a:prstGeom prst="rect">
            <a:avLst/>
          </a:prstGeom>
        </p:spPr>
      </p:pic>
      <p:sp>
        <p:nvSpPr>
          <p:cNvPr id="13" name="TextBox 12">
            <a:extLst>
              <a:ext uri="{FF2B5EF4-FFF2-40B4-BE49-F238E27FC236}">
                <a16:creationId xmlns:a16="http://schemas.microsoft.com/office/drawing/2014/main" id="{3EF6D485-6CBE-41B4-80D2-C7695CD4839F}"/>
              </a:ext>
            </a:extLst>
          </p:cNvPr>
          <p:cNvSpPr txBox="1"/>
          <p:nvPr/>
        </p:nvSpPr>
        <p:spPr>
          <a:xfrm>
            <a:off x="609601" y="2130023"/>
            <a:ext cx="2784342"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72C4">
                    <a:lumMod val="50000"/>
                  </a:srgbClr>
                </a:solidFill>
                <a:effectLst/>
                <a:uLnTx/>
                <a:uFillTx/>
                <a:latin typeface="Cambria" panose="02040503050406030204"/>
                <a:ea typeface="+mn-ea"/>
                <a:cs typeface="+mn-cs"/>
              </a:rPr>
              <a:t>15x Vendor B</a:t>
            </a:r>
            <a:br>
              <a:rPr kumimoji="0" lang="en-US" sz="1800" b="1" i="0" u="none" strike="noStrike" kern="1200" cap="none" spc="0" normalizeH="0" baseline="0" noProof="0" dirty="0">
                <a:ln>
                  <a:noFill/>
                </a:ln>
                <a:solidFill>
                  <a:srgbClr val="4472C4">
                    <a:lumMod val="50000"/>
                  </a:srgbClr>
                </a:solidFill>
                <a:effectLst/>
                <a:uLnTx/>
                <a:uFillTx/>
                <a:latin typeface="Cambria" panose="02040503050406030204"/>
                <a:ea typeface="+mn-ea"/>
                <a:cs typeface="+mn-cs"/>
              </a:rPr>
            </a:br>
            <a:r>
              <a:rPr kumimoji="0" lang="en-US" sz="1800" b="1" i="0" u="none" strike="noStrike" kern="1200" cap="none" spc="0" normalizeH="0" baseline="0" noProof="0" dirty="0">
                <a:ln>
                  <a:noFill/>
                </a:ln>
                <a:solidFill>
                  <a:srgbClr val="4472C4">
                    <a:lumMod val="50000"/>
                  </a:srgbClr>
                </a:solidFill>
                <a:effectLst/>
                <a:uLnTx/>
                <a:uFillTx/>
                <a:latin typeface="Cambria" panose="02040503050406030204"/>
                <a:ea typeface="+mn-ea"/>
                <a:cs typeface="+mn-cs"/>
              </a:rPr>
              <a:t>DDR4 DRAM modules</a:t>
            </a:r>
            <a:endParaRPr kumimoji="0" lang="en-CH" sz="1800" b="1" i="0" u="none" strike="noStrike" kern="1200" cap="none" spc="0" normalizeH="0" baseline="0" noProof="0" dirty="0">
              <a:ln>
                <a:noFill/>
              </a:ln>
              <a:solidFill>
                <a:srgbClr val="4472C4">
                  <a:lumMod val="50000"/>
                </a:srgbClr>
              </a:solidFill>
              <a:effectLst/>
              <a:uLnTx/>
              <a:uFillTx/>
              <a:latin typeface="Cambria" panose="02040503050406030204"/>
              <a:ea typeface="+mn-ea"/>
              <a:cs typeface="+mn-cs"/>
            </a:endParaRPr>
          </a:p>
        </p:txBody>
      </p:sp>
      <p:sp>
        <p:nvSpPr>
          <p:cNvPr id="14" name="TextBox 13">
            <a:extLst>
              <a:ext uri="{FF2B5EF4-FFF2-40B4-BE49-F238E27FC236}">
                <a16:creationId xmlns:a16="http://schemas.microsoft.com/office/drawing/2014/main" id="{CD0AD392-EDFA-4D52-91DE-6493DF997B29}"/>
              </a:ext>
            </a:extLst>
          </p:cNvPr>
          <p:cNvSpPr txBox="1"/>
          <p:nvPr/>
        </p:nvSpPr>
        <p:spPr>
          <a:xfrm>
            <a:off x="733574" y="3036019"/>
            <a:ext cx="2505908"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C000">
                    <a:lumMod val="50000"/>
                  </a:srgbClr>
                </a:solidFill>
                <a:effectLst/>
                <a:uLnTx/>
                <a:uFillTx/>
                <a:latin typeface="Cambria" panose="02040503050406030204"/>
                <a:ea typeface="+mn-ea"/>
                <a:cs typeface="+mn-cs"/>
              </a:rPr>
              <a:t>15x Vendor C</a:t>
            </a:r>
            <a:br>
              <a:rPr kumimoji="0" lang="en-US" sz="1800" b="1" i="0" u="none" strike="noStrike" kern="1200" cap="none" spc="0" normalizeH="0" baseline="0" noProof="0" dirty="0">
                <a:ln>
                  <a:noFill/>
                </a:ln>
                <a:solidFill>
                  <a:srgbClr val="FFC000">
                    <a:lumMod val="50000"/>
                  </a:srgbClr>
                </a:solidFill>
                <a:effectLst/>
                <a:uLnTx/>
                <a:uFillTx/>
                <a:latin typeface="Cambria" panose="02040503050406030204"/>
                <a:ea typeface="+mn-ea"/>
                <a:cs typeface="+mn-cs"/>
              </a:rPr>
            </a:br>
            <a:r>
              <a:rPr kumimoji="0" lang="en-US" sz="1800" b="1" i="0" u="none" strike="noStrike" kern="1200" cap="none" spc="0" normalizeH="0" baseline="0" noProof="0" dirty="0">
                <a:ln>
                  <a:noFill/>
                </a:ln>
                <a:solidFill>
                  <a:srgbClr val="FFC000">
                    <a:lumMod val="50000"/>
                  </a:srgbClr>
                </a:solidFill>
                <a:effectLst/>
                <a:uLnTx/>
                <a:uFillTx/>
                <a:latin typeface="Cambria" panose="02040503050406030204"/>
                <a:ea typeface="+mn-ea"/>
                <a:cs typeface="+mn-cs"/>
              </a:rPr>
              <a:t>DDR4 DRAM modules</a:t>
            </a:r>
            <a:endParaRPr kumimoji="0" lang="en-CH" sz="1800" b="1" i="0" u="none" strike="noStrike" kern="1200" cap="none" spc="0" normalizeH="0" baseline="0" noProof="0" dirty="0">
              <a:ln>
                <a:noFill/>
              </a:ln>
              <a:solidFill>
                <a:srgbClr val="FFC000">
                  <a:lumMod val="50000"/>
                </a:srgbClr>
              </a:solidFill>
              <a:effectLst/>
              <a:uLnTx/>
              <a:uFillTx/>
              <a:latin typeface="Cambria" panose="02040503050406030204"/>
              <a:ea typeface="+mn-ea"/>
              <a:cs typeface="+mn-cs"/>
            </a:endParaRPr>
          </a:p>
        </p:txBody>
      </p:sp>
      <p:cxnSp>
        <p:nvCxnSpPr>
          <p:cNvPr id="15" name="Straight Arrow Connector 14">
            <a:extLst>
              <a:ext uri="{FF2B5EF4-FFF2-40B4-BE49-F238E27FC236}">
                <a16:creationId xmlns:a16="http://schemas.microsoft.com/office/drawing/2014/main" id="{3E370E96-26AD-468B-8A46-70BC747971FD}"/>
              </a:ext>
            </a:extLst>
          </p:cNvPr>
          <p:cNvCxnSpPr>
            <a:cxnSpLocks/>
            <a:stCxn id="10" idx="3"/>
          </p:cNvCxnSpPr>
          <p:nvPr/>
        </p:nvCxnSpPr>
        <p:spPr>
          <a:xfrm>
            <a:off x="4063226" y="1631073"/>
            <a:ext cx="1368071" cy="377980"/>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3C431AB1-66F2-4826-A844-7CF9A8A520B3}"/>
              </a:ext>
            </a:extLst>
          </p:cNvPr>
          <p:cNvCxnSpPr>
            <a:cxnSpLocks/>
            <a:stCxn id="11" idx="3"/>
            <a:endCxn id="5" idx="1"/>
          </p:cNvCxnSpPr>
          <p:nvPr/>
        </p:nvCxnSpPr>
        <p:spPr>
          <a:xfrm flipV="1">
            <a:off x="4034144" y="2196669"/>
            <a:ext cx="1397153" cy="271274"/>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D409A828-FA86-4521-BD20-909FABEE7644}"/>
              </a:ext>
            </a:extLst>
          </p:cNvPr>
          <p:cNvCxnSpPr>
            <a:cxnSpLocks/>
            <a:stCxn id="12" idx="3"/>
          </p:cNvCxnSpPr>
          <p:nvPr/>
        </p:nvCxnSpPr>
        <p:spPr>
          <a:xfrm flipV="1">
            <a:off x="4020565" y="2467943"/>
            <a:ext cx="1490631" cy="870677"/>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8" name="Arrow: Down 47">
            <a:extLst>
              <a:ext uri="{FF2B5EF4-FFF2-40B4-BE49-F238E27FC236}">
                <a16:creationId xmlns:a16="http://schemas.microsoft.com/office/drawing/2014/main" id="{4B30A9C0-2A75-4AE1-9D05-900E3D3BB85F}"/>
              </a:ext>
            </a:extLst>
          </p:cNvPr>
          <p:cNvSpPr/>
          <p:nvPr/>
        </p:nvSpPr>
        <p:spPr>
          <a:xfrm>
            <a:off x="4020564" y="3979516"/>
            <a:ext cx="1102873" cy="1059191"/>
          </a:xfrm>
          <a:prstGeom prst="downArrow">
            <a:avLst>
              <a:gd name="adj1" fmla="val 39636"/>
              <a:gd name="adj2" fmla="val 36527"/>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spTree>
    <p:custDataLst>
      <p:tags r:id="rId1"/>
    </p:custDataLst>
    <p:extLst>
      <p:ext uri="{BB962C8B-B14F-4D97-AF65-F5344CB8AC3E}">
        <p14:creationId xmlns:p14="http://schemas.microsoft.com/office/powerpoint/2010/main" val="3096679482"/>
      </p:ext>
    </p:extLst>
  </p:cSld>
  <p:clrMapOvr>
    <a:masterClrMapping/>
  </p:clrMapOvr>
  <mc:AlternateContent xmlns:mc="http://schemas.openxmlformats.org/markup-compatibility/2006" xmlns:p14="http://schemas.microsoft.com/office/powerpoint/2010/main">
    <mc:Choice Requires="p14">
      <p:transition spd="slow" p14:dur="2000" advTm="10995"/>
    </mc:Choice>
    <mc:Fallback xmlns="">
      <p:transition spd="slow" advTm="10995"/>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83E39-5AC9-4559-ACD8-DE347D218CA4}"/>
              </a:ext>
            </a:extLst>
          </p:cNvPr>
          <p:cNvSpPr>
            <a:spLocks noGrp="1"/>
          </p:cNvSpPr>
          <p:nvPr>
            <p:ph type="title"/>
          </p:nvPr>
        </p:nvSpPr>
        <p:spPr/>
        <p:txBody>
          <a:bodyPr/>
          <a:lstStyle/>
          <a:p>
            <a:r>
              <a:rPr lang="en-US" dirty="0"/>
              <a:t>Key Takeaways</a:t>
            </a:r>
            <a:endParaRPr lang="en-CH" dirty="0"/>
          </a:p>
        </p:txBody>
      </p:sp>
      <p:sp>
        <p:nvSpPr>
          <p:cNvPr id="5" name="TextBox 4">
            <a:extLst>
              <a:ext uri="{FF2B5EF4-FFF2-40B4-BE49-F238E27FC236}">
                <a16:creationId xmlns:a16="http://schemas.microsoft.com/office/drawing/2014/main" id="{C2AD36ED-DEE6-4879-9C76-D4EFD343EC39}"/>
              </a:ext>
            </a:extLst>
          </p:cNvPr>
          <p:cNvSpPr txBox="1"/>
          <p:nvPr/>
        </p:nvSpPr>
        <p:spPr>
          <a:xfrm>
            <a:off x="0" y="948690"/>
            <a:ext cx="9144000" cy="461665"/>
          </a:xfrm>
          <a:prstGeom prst="rect">
            <a:avLst/>
          </a:prstGeom>
          <a:solidFill>
            <a:schemeClr val="accent1">
              <a:lumMod val="20000"/>
              <a:lumOff val="80000"/>
            </a:schemeClr>
          </a:solidFill>
          <a:ln w="28575">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Cambria" panose="02040503050406030204"/>
                <a:ea typeface="+mn-ea"/>
                <a:cs typeface="+mn-cs"/>
              </a:rPr>
              <a:t>All 45 modules we test are vulnerable</a:t>
            </a:r>
          </a:p>
        </p:txBody>
      </p:sp>
      <p:sp>
        <p:nvSpPr>
          <p:cNvPr id="6" name="TextBox 5">
            <a:extLst>
              <a:ext uri="{FF2B5EF4-FFF2-40B4-BE49-F238E27FC236}">
                <a16:creationId xmlns:a16="http://schemas.microsoft.com/office/drawing/2014/main" id="{E5DA0E1A-B463-418F-B5FA-DB44F53E7DB0}"/>
              </a:ext>
            </a:extLst>
          </p:cNvPr>
          <p:cNvSpPr txBox="1"/>
          <p:nvPr/>
        </p:nvSpPr>
        <p:spPr>
          <a:xfrm>
            <a:off x="0" y="1510784"/>
            <a:ext cx="9144000" cy="830997"/>
          </a:xfrm>
          <a:prstGeom prst="rect">
            <a:avLst/>
          </a:prstGeom>
          <a:solidFill>
            <a:schemeClr val="accent1">
              <a:lumMod val="20000"/>
              <a:lumOff val="80000"/>
            </a:schemeClr>
          </a:solidFill>
          <a:ln w="28575">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a:ea typeface="+mn-ea"/>
                <a:cs typeface="+mn-cs"/>
              </a:rPr>
              <a:t>99.9% of rows </a:t>
            </a:r>
            <a:r>
              <a:rPr kumimoji="0" lang="en-US" sz="2400" b="0" i="0" u="none" strike="noStrike" kern="1200" cap="none" spc="0" normalizeH="0" baseline="0" noProof="0" dirty="0">
                <a:ln>
                  <a:noFill/>
                </a:ln>
                <a:solidFill>
                  <a:prstClr val="black"/>
                </a:solidFill>
                <a:effectLst/>
                <a:uLnTx/>
                <a:uFillTx/>
                <a:latin typeface="Cambria" panose="02040503050406030204"/>
                <a:ea typeface="+mn-ea"/>
                <a:cs typeface="+mn-cs"/>
              </a:rPr>
              <a:t>in a DRAM bank </a:t>
            </a:r>
            <a:br>
              <a:rPr kumimoji="0" lang="en-US" sz="2400" b="0" i="0" u="none" strike="noStrike" kern="1200" cap="none" spc="0" normalizeH="0" baseline="0" noProof="0" dirty="0">
                <a:ln>
                  <a:noFill/>
                </a:ln>
                <a:solidFill>
                  <a:prstClr val="black"/>
                </a:solidFill>
                <a:effectLst/>
                <a:uLnTx/>
                <a:uFillTx/>
                <a:latin typeface="Cambria" panose="02040503050406030204"/>
                <a:ea typeface="+mn-ea"/>
                <a:cs typeface="+mn-cs"/>
              </a:rPr>
            </a:br>
            <a:r>
              <a:rPr kumimoji="0" lang="en-US" sz="2400" b="0" i="0" u="none" strike="noStrike" kern="1200" cap="none" spc="0" normalizeH="0" baseline="0" noProof="0" dirty="0">
                <a:ln>
                  <a:noFill/>
                </a:ln>
                <a:solidFill>
                  <a:prstClr val="black"/>
                </a:solidFill>
                <a:effectLst/>
                <a:uLnTx/>
                <a:uFillTx/>
                <a:latin typeface="Cambria" panose="02040503050406030204"/>
                <a:ea typeface="+mn-ea"/>
                <a:cs typeface="+mn-cs"/>
              </a:rPr>
              <a:t>experience </a:t>
            </a:r>
            <a:r>
              <a:rPr kumimoji="0" lang="en-US" sz="2400" b="1" i="0" u="none" strike="noStrike" kern="1200" cap="none" spc="0" normalizeH="0" baseline="0" noProof="0" dirty="0">
                <a:ln>
                  <a:noFill/>
                </a:ln>
                <a:solidFill>
                  <a:srgbClr val="C00000"/>
                </a:solidFill>
                <a:effectLst/>
                <a:uLnTx/>
                <a:uFillTx/>
                <a:latin typeface="Cambria" panose="02040503050406030204"/>
                <a:ea typeface="+mn-ea"/>
                <a:cs typeface="+mn-cs"/>
              </a:rPr>
              <a:t>at least one RowHammer bit flip</a:t>
            </a:r>
          </a:p>
        </p:txBody>
      </p:sp>
      <p:sp>
        <p:nvSpPr>
          <p:cNvPr id="7" name="TextBox 6">
            <a:extLst>
              <a:ext uri="{FF2B5EF4-FFF2-40B4-BE49-F238E27FC236}">
                <a16:creationId xmlns:a16="http://schemas.microsoft.com/office/drawing/2014/main" id="{ECB99039-18EE-4499-A2E8-27F35F0345B7}"/>
              </a:ext>
            </a:extLst>
          </p:cNvPr>
          <p:cNvSpPr txBox="1"/>
          <p:nvPr/>
        </p:nvSpPr>
        <p:spPr>
          <a:xfrm>
            <a:off x="0" y="2442210"/>
            <a:ext cx="9144000" cy="830997"/>
          </a:xfrm>
          <a:prstGeom prst="rect">
            <a:avLst/>
          </a:prstGeom>
          <a:solidFill>
            <a:schemeClr val="accent1">
              <a:lumMod val="20000"/>
              <a:lumOff val="80000"/>
            </a:schemeClr>
          </a:solidFill>
          <a:ln w="28575">
            <a:noFill/>
          </a:ln>
        </p:spPr>
        <p:txBody>
          <a:bodyPr wrap="square" rtlCol="0">
            <a:spAutoFit/>
          </a:bodyPr>
          <a:lstStyle/>
          <a:p>
            <a:pPr lvl="0" algn="ctr" defTabSz="457200"/>
            <a:r>
              <a:rPr lang="en-US" sz="2400" b="1" dirty="0">
                <a:solidFill>
                  <a:srgbClr val="0000FF"/>
                </a:solidFill>
              </a:rPr>
              <a:t>ECC is ineffective: </a:t>
            </a:r>
            <a:r>
              <a:rPr lang="en-US" sz="2400" dirty="0">
                <a:solidFill>
                  <a:prstClr val="black"/>
                </a:solidFill>
                <a:latin typeface="Cambria" panose="02040503050406030204"/>
              </a:rPr>
              <a:t>u</a:t>
            </a:r>
            <a:r>
              <a:rPr kumimoji="0" lang="en-US" sz="2400" b="0" i="0" u="none" strike="noStrike" kern="1200" cap="none" spc="0" normalizeH="0" baseline="0" noProof="0" dirty="0">
                <a:ln>
                  <a:noFill/>
                </a:ln>
                <a:solidFill>
                  <a:prstClr val="black"/>
                </a:solidFill>
                <a:effectLst/>
                <a:uLnTx/>
                <a:uFillTx/>
                <a:latin typeface="Cambria" panose="02040503050406030204"/>
                <a:ea typeface="+mn-ea"/>
                <a:cs typeface="+mn-cs"/>
              </a:rPr>
              <a:t>p to </a:t>
            </a:r>
            <a:r>
              <a:rPr kumimoji="0" lang="en-US" sz="2400" b="0" i="0" u="none" strike="noStrike" kern="1200" cap="none" spc="0" normalizeH="0" baseline="0" noProof="0" dirty="0">
                <a:ln>
                  <a:noFill/>
                </a:ln>
                <a:solidFill>
                  <a:srgbClr val="C00000"/>
                </a:solidFill>
                <a:effectLst/>
                <a:uLnTx/>
                <a:uFillTx/>
                <a:latin typeface="Cambria" panose="02040503050406030204"/>
                <a:ea typeface="+mn-ea"/>
                <a:cs typeface="+mn-cs"/>
              </a:rPr>
              <a:t>7 RowHammer bit flips </a:t>
            </a:r>
            <a:br>
              <a:rPr kumimoji="0" lang="en-US" sz="2400" b="0" i="0" u="none" strike="noStrike" kern="1200" cap="none" spc="0" normalizeH="0" baseline="0" noProof="0" dirty="0">
                <a:ln>
                  <a:noFill/>
                </a:ln>
                <a:solidFill>
                  <a:srgbClr val="C00000"/>
                </a:solidFill>
                <a:effectLst/>
                <a:uLnTx/>
                <a:uFillTx/>
                <a:latin typeface="Cambria" panose="02040503050406030204"/>
                <a:ea typeface="+mn-ea"/>
                <a:cs typeface="+mn-cs"/>
              </a:rPr>
            </a:br>
            <a:r>
              <a:rPr kumimoji="0" lang="en-US" sz="2400" b="0" i="0" u="none" strike="noStrike" kern="1200" cap="none" spc="0" normalizeH="0" baseline="0" noProof="0" dirty="0">
                <a:ln>
                  <a:noFill/>
                </a:ln>
                <a:solidFill>
                  <a:prstClr val="black"/>
                </a:solidFill>
                <a:effectLst/>
                <a:uLnTx/>
                <a:uFillTx/>
                <a:latin typeface="Cambria" panose="02040503050406030204"/>
                <a:ea typeface="+mn-ea"/>
                <a:cs typeface="+mn-cs"/>
              </a:rPr>
              <a:t>in an 8-byte </a:t>
            </a:r>
            <a:r>
              <a:rPr kumimoji="0" lang="en-US" sz="2400" b="0" i="0" u="none" strike="noStrike" kern="1200" cap="none" spc="0" normalizeH="0" baseline="0" noProof="0" dirty="0" err="1">
                <a:ln>
                  <a:noFill/>
                </a:ln>
                <a:solidFill>
                  <a:prstClr val="black"/>
                </a:solidFill>
                <a:effectLst/>
                <a:uLnTx/>
                <a:uFillTx/>
                <a:latin typeface="Cambria" panose="02040503050406030204"/>
                <a:ea typeface="+mn-ea"/>
                <a:cs typeface="+mn-cs"/>
              </a:rPr>
              <a:t>dataword</a:t>
            </a:r>
            <a:r>
              <a:rPr kumimoji="0" lang="en-US" sz="2400" b="0" i="0" u="none" strike="noStrike" kern="1200" cap="none" spc="0" normalizeH="0" baseline="0" noProof="0" dirty="0">
                <a:ln>
                  <a:noFill/>
                </a:ln>
                <a:solidFill>
                  <a:prstClr val="black"/>
                </a:solidFill>
                <a:effectLst/>
                <a:uLnTx/>
                <a:uFillTx/>
                <a:latin typeface="Cambria" panose="02040503050406030204"/>
                <a:ea typeface="+mn-ea"/>
                <a:cs typeface="+mn-cs"/>
              </a:rPr>
              <a:t> </a:t>
            </a:r>
            <a:endParaRPr kumimoji="0" lang="en-US" sz="2400" b="1" i="0" u="none" strike="noStrike" kern="1200" cap="none" spc="0" normalizeH="0" baseline="0" noProof="0" dirty="0">
              <a:ln>
                <a:noFill/>
              </a:ln>
              <a:solidFill>
                <a:srgbClr val="C00000"/>
              </a:solidFill>
              <a:effectLst/>
              <a:uLnTx/>
              <a:uFillTx/>
              <a:latin typeface="Cambria" panose="02040503050406030204"/>
              <a:ea typeface="+mn-ea"/>
              <a:cs typeface="+mn-cs"/>
            </a:endParaRPr>
          </a:p>
        </p:txBody>
      </p:sp>
      <p:pic>
        <p:nvPicPr>
          <p:cNvPr id="9" name="Picture 8">
            <a:extLst>
              <a:ext uri="{FF2B5EF4-FFF2-40B4-BE49-F238E27FC236}">
                <a16:creationId xmlns:a16="http://schemas.microsoft.com/office/drawing/2014/main" id="{23D641CA-DA6B-4C3F-A9BA-53289C212682}"/>
              </a:ext>
            </a:extLst>
          </p:cNvPr>
          <p:cNvPicPr>
            <a:picLocks noChangeAspect="1"/>
          </p:cNvPicPr>
          <p:nvPr/>
        </p:nvPicPr>
        <p:blipFill>
          <a:blip r:embed="rId4"/>
          <a:stretch>
            <a:fillRect/>
          </a:stretch>
        </p:blipFill>
        <p:spPr>
          <a:xfrm>
            <a:off x="11430" y="3398520"/>
            <a:ext cx="9144000" cy="3053907"/>
          </a:xfrm>
          <a:prstGeom prst="rect">
            <a:avLst/>
          </a:prstGeom>
        </p:spPr>
      </p:pic>
    </p:spTree>
    <p:custDataLst>
      <p:tags r:id="rId1"/>
    </p:custDataLst>
    <p:extLst>
      <p:ext uri="{BB962C8B-B14F-4D97-AF65-F5344CB8AC3E}">
        <p14:creationId xmlns:p14="http://schemas.microsoft.com/office/powerpoint/2010/main" val="1232000491"/>
      </p:ext>
    </p:extLst>
  </p:cSld>
  <p:clrMapOvr>
    <a:masterClrMapping/>
  </p:clrMapOvr>
  <mc:AlternateContent xmlns:mc="http://schemas.openxmlformats.org/markup-compatibility/2006" xmlns:p14="http://schemas.microsoft.com/office/powerpoint/2010/main">
    <mc:Choice Requires="p14">
      <p:transition spd="slow" p14:dur="2000" advTm="20656"/>
    </mc:Choice>
    <mc:Fallback xmlns="">
      <p:transition spd="slow" advTm="20656"/>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79904" cy="1066800"/>
          </a:xfrm>
        </p:spPr>
        <p:txBody>
          <a:bodyPr/>
          <a:lstStyle/>
          <a:p>
            <a:r>
              <a:rPr lang="en-US" sz="3800" dirty="0"/>
              <a:t>SoftMC: Open Source DRAM Infrastructure</a:t>
            </a:r>
          </a:p>
        </p:txBody>
      </p:sp>
      <p:sp>
        <p:nvSpPr>
          <p:cNvPr id="3" name="Content Placeholder 2"/>
          <p:cNvSpPr>
            <a:spLocks noGrp="1"/>
          </p:cNvSpPr>
          <p:nvPr>
            <p:ph idx="1"/>
          </p:nvPr>
        </p:nvSpPr>
        <p:spPr>
          <a:xfrm>
            <a:off x="35496" y="1432520"/>
            <a:ext cx="5112568" cy="4876800"/>
          </a:xfrm>
        </p:spPr>
        <p:txBody>
          <a:bodyPr/>
          <a:lstStyle/>
          <a:p>
            <a:r>
              <a:rPr lang="en-US" dirty="0"/>
              <a:t>Hasan Hassan et al., “</a:t>
            </a:r>
            <a:r>
              <a:rPr lang="en-US" b="1" dirty="0">
                <a:solidFill>
                  <a:srgbClr val="0000FF"/>
                </a:solidFill>
                <a:hlinkClick r:id="rId2">
                  <a:extLst>
                    <a:ext uri="{A12FA001-AC4F-418D-AE19-62706E023703}">
                      <ahyp:hlinkClr xmlns:ahyp="http://schemas.microsoft.com/office/drawing/2018/hyperlinkcolor" val="tx"/>
                    </a:ext>
                  </a:extLst>
                </a:hlinkClick>
              </a:rPr>
              <a:t>SoftMC: A Flexible and Practical Open-Source Infrastructure for Enabling Experimental DRAM Studies</a:t>
            </a:r>
            <a:r>
              <a:rPr lang="en-US" b="1" dirty="0"/>
              <a:t>,”</a:t>
            </a:r>
            <a:r>
              <a:rPr lang="en-US" dirty="0"/>
              <a:t> HPCA 2017.</a:t>
            </a:r>
          </a:p>
          <a:p>
            <a:pPr marL="0" indent="0">
              <a:buNone/>
            </a:pPr>
            <a:endParaRPr lang="en-US" dirty="0"/>
          </a:p>
          <a:p>
            <a:pPr marL="0" indent="0">
              <a:buNone/>
            </a:pPr>
            <a:endParaRPr lang="en-US" dirty="0"/>
          </a:p>
          <a:p>
            <a:r>
              <a:rPr lang="en-US" b="1" dirty="0">
                <a:solidFill>
                  <a:schemeClr val="accent2">
                    <a:lumMod val="75000"/>
                  </a:schemeClr>
                </a:solidFill>
              </a:rPr>
              <a:t>Flexible</a:t>
            </a:r>
          </a:p>
          <a:p>
            <a:r>
              <a:rPr lang="en-US" b="1" dirty="0">
                <a:solidFill>
                  <a:schemeClr val="accent2">
                    <a:lumMod val="75000"/>
                  </a:schemeClr>
                </a:solidFill>
              </a:rPr>
              <a:t>Easy to Use (C++ API)</a:t>
            </a:r>
          </a:p>
          <a:p>
            <a:r>
              <a:rPr lang="en-US" b="1" dirty="0">
                <a:solidFill>
                  <a:schemeClr val="accent2">
                    <a:lumMod val="75000"/>
                  </a:schemeClr>
                </a:solidFill>
              </a:rPr>
              <a:t>Open-source </a:t>
            </a:r>
          </a:p>
          <a:p>
            <a:pPr marL="0" indent="0">
              <a:buNone/>
            </a:pPr>
            <a:r>
              <a:rPr lang="en-US" i="1" dirty="0">
                <a:solidFill>
                  <a:srgbClr val="0000FF"/>
                </a:solidFill>
              </a:rPr>
              <a:t>    </a:t>
            </a:r>
            <a:r>
              <a:rPr lang="en-US" i="1" dirty="0" err="1">
                <a:solidFill>
                  <a:srgbClr val="0000FF"/>
                </a:solidFill>
              </a:rPr>
              <a:t>github.com</a:t>
            </a:r>
            <a:r>
              <a:rPr lang="en-US" i="1" dirty="0">
                <a:solidFill>
                  <a:srgbClr val="0000FF"/>
                </a:solidFill>
              </a:rPr>
              <a:t>/CMU-SAFARI/SoftMC </a:t>
            </a:r>
            <a:endParaRPr lang="en-US" b="1" dirty="0">
              <a:solidFill>
                <a:srgbClr val="0000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3727" y="1232693"/>
            <a:ext cx="4004777" cy="4830993"/>
          </a:xfrm>
          <a:prstGeom prst="rect">
            <a:avLst/>
          </a:prstGeom>
        </p:spPr>
      </p:pic>
      <p:pic>
        <p:nvPicPr>
          <p:cNvPr id="6" name="Content Placeholder 7"/>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5103727" y="1265237"/>
            <a:ext cx="4004777" cy="4830763"/>
          </a:xfrm>
          <a:prstGeom prst="rect">
            <a:avLst/>
          </a:prstGeom>
          <a:noFill/>
          <a:ln w="9525">
            <a:noFill/>
            <a:miter lim="800000"/>
            <a:headEnd/>
            <a:tailEnd/>
          </a:ln>
        </p:spPr>
      </p:pic>
    </p:spTree>
    <p:extLst>
      <p:ext uri="{BB962C8B-B14F-4D97-AF65-F5344CB8AC3E}">
        <p14:creationId xmlns:p14="http://schemas.microsoft.com/office/powerpoint/2010/main" val="409930822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AABEB-B78A-41AF-BA24-8C6CF9796236}"/>
              </a:ext>
            </a:extLst>
          </p:cNvPr>
          <p:cNvSpPr>
            <a:spLocks noGrp="1"/>
          </p:cNvSpPr>
          <p:nvPr>
            <p:ph type="title"/>
          </p:nvPr>
        </p:nvSpPr>
        <p:spPr/>
        <p:txBody>
          <a:bodyPr>
            <a:normAutofit/>
          </a:bodyPr>
          <a:lstStyle/>
          <a:p>
            <a:r>
              <a:rPr lang="en-US" dirty="0"/>
              <a:t>Effect on Individual Rows</a:t>
            </a:r>
            <a:endParaRPr lang="en-CH" dirty="0"/>
          </a:p>
        </p:txBody>
      </p:sp>
      <p:pic>
        <p:nvPicPr>
          <p:cNvPr id="4" name="Picture 3">
            <a:extLst>
              <a:ext uri="{FF2B5EF4-FFF2-40B4-BE49-F238E27FC236}">
                <a16:creationId xmlns:a16="http://schemas.microsoft.com/office/drawing/2014/main" id="{33683B81-BB6E-4216-BB4C-D9C65C22C863}"/>
              </a:ext>
            </a:extLst>
          </p:cNvPr>
          <p:cNvPicPr>
            <a:picLocks noChangeAspect="1"/>
          </p:cNvPicPr>
          <p:nvPr/>
        </p:nvPicPr>
        <p:blipFill>
          <a:blip r:embed="rId4"/>
          <a:stretch>
            <a:fillRect/>
          </a:stretch>
        </p:blipFill>
        <p:spPr>
          <a:xfrm>
            <a:off x="257175" y="1295400"/>
            <a:ext cx="8686800" cy="1295710"/>
          </a:xfrm>
          <a:prstGeom prst="rect">
            <a:avLst/>
          </a:prstGeom>
        </p:spPr>
      </p:pic>
      <p:sp>
        <p:nvSpPr>
          <p:cNvPr id="6" name="Content Placeholder 2">
            <a:extLst>
              <a:ext uri="{FF2B5EF4-FFF2-40B4-BE49-F238E27FC236}">
                <a16:creationId xmlns:a16="http://schemas.microsoft.com/office/drawing/2014/main" id="{35CD4DA8-1CB6-4656-98D8-40BB11CE0B83}"/>
              </a:ext>
            </a:extLst>
          </p:cNvPr>
          <p:cNvSpPr txBox="1">
            <a:spLocks/>
          </p:cNvSpPr>
          <p:nvPr/>
        </p:nvSpPr>
        <p:spPr>
          <a:xfrm>
            <a:off x="0" y="4953000"/>
            <a:ext cx="9144000" cy="873209"/>
          </a:xfrm>
          <a:prstGeom prst="rect">
            <a:avLst/>
          </a:prstGeom>
          <a:solidFill>
            <a:schemeClr val="accent5">
              <a:lumMod val="20000"/>
              <a:lumOff val="80000"/>
            </a:schemeClr>
          </a:solidFill>
          <a:ln w="28575">
            <a:solidFill>
              <a:schemeClr val="tx1">
                <a:lumMod val="65000"/>
                <a:lumOff val="35000"/>
              </a:schemeClr>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0"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mn-ea"/>
                <a:cs typeface="+mn-cs"/>
              </a:rPr>
              <a:t>Our RowHammer access patterns </a:t>
            </a:r>
            <a:br>
              <a:rPr kumimoji="0" lang="en-US" sz="2600" b="0"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mn-ea"/>
                <a:cs typeface="+mn-cs"/>
              </a:rPr>
            </a:br>
            <a:r>
              <a:rPr kumimoji="0" lang="en-US" sz="2600" b="0"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mn-ea"/>
                <a:cs typeface="+mn-cs"/>
              </a:rPr>
              <a:t>cause bit flips in more </a:t>
            </a:r>
            <a:r>
              <a:rPr kumimoji="0" lang="en-US" sz="2600" b="0" i="0" u="none" strike="noStrike" kern="1200" cap="none" spc="0" normalizeH="0" baseline="0" noProof="0" dirty="0">
                <a:ln>
                  <a:noFill/>
                </a:ln>
                <a:solidFill>
                  <a:srgbClr val="009900"/>
                </a:solidFill>
                <a:effectLst/>
                <a:uLnTx/>
                <a:uFillTx/>
                <a:latin typeface="Cambria" panose="02040503050406030204" pitchFamily="18" charset="0"/>
                <a:ea typeface="+mn-ea"/>
                <a:cs typeface="+mn-cs"/>
              </a:rPr>
              <a:t>than 99.9% of the rows</a:t>
            </a:r>
          </a:p>
        </p:txBody>
      </p:sp>
      <p:sp>
        <p:nvSpPr>
          <p:cNvPr id="13" name="Content Placeholder 2">
            <a:extLst>
              <a:ext uri="{FF2B5EF4-FFF2-40B4-BE49-F238E27FC236}">
                <a16:creationId xmlns:a16="http://schemas.microsoft.com/office/drawing/2014/main" id="{07B774E5-8F37-44AC-934C-DB0D0D0B3DAC}"/>
              </a:ext>
            </a:extLst>
          </p:cNvPr>
          <p:cNvSpPr txBox="1">
            <a:spLocks/>
          </p:cNvSpPr>
          <p:nvPr/>
        </p:nvSpPr>
        <p:spPr>
          <a:xfrm>
            <a:off x="-4696" y="3276600"/>
            <a:ext cx="9144000" cy="873209"/>
          </a:xfrm>
          <a:prstGeom prst="rect">
            <a:avLst/>
          </a:prstGeom>
          <a:solidFill>
            <a:schemeClr val="accent5">
              <a:lumMod val="20000"/>
              <a:lumOff val="80000"/>
            </a:schemeClr>
          </a:solidFill>
          <a:ln w="28575">
            <a:solidFill>
              <a:schemeClr val="tx1">
                <a:lumMod val="65000"/>
                <a:lumOff val="35000"/>
              </a:schemeClr>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0" i="0" u="none" strike="noStrike" kern="1200" cap="none" spc="0" normalizeH="0" baseline="0" noProof="0" dirty="0">
                <a:ln>
                  <a:noFill/>
                </a:ln>
                <a:solidFill>
                  <a:srgbClr val="009900"/>
                </a:solidFill>
                <a:effectLst/>
                <a:uLnTx/>
                <a:uFillTx/>
                <a:latin typeface="Cambria" panose="02040503050406030204" pitchFamily="18" charset="0"/>
                <a:ea typeface="+mn-ea"/>
                <a:cs typeface="+mn-cs"/>
              </a:rPr>
              <a:t>All 45 modules </a:t>
            </a:r>
            <a:r>
              <a:rPr kumimoji="0" lang="en-US" sz="2600" b="0"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mn-ea"/>
                <a:cs typeface="+mn-cs"/>
              </a:rPr>
              <a:t>we tested are </a:t>
            </a:r>
            <a:r>
              <a:rPr kumimoji="0" lang="en-US" sz="26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vulnerable</a:t>
            </a:r>
            <a:r>
              <a:rPr kumimoji="0" lang="en-US" sz="2600" b="0"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mn-ea"/>
                <a:cs typeface="+mn-cs"/>
              </a:rPr>
              <a:t> </a:t>
            </a:r>
            <a:br>
              <a:rPr kumimoji="0" lang="en-US" sz="2600" b="0"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mn-ea"/>
                <a:cs typeface="+mn-cs"/>
              </a:rPr>
            </a:br>
            <a:r>
              <a:rPr kumimoji="0" lang="en-US" sz="2600" b="0"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mn-ea"/>
                <a:cs typeface="+mn-cs"/>
              </a:rPr>
              <a:t>to our new RowHammer access patterns</a:t>
            </a:r>
            <a:endParaRPr kumimoji="0" lang="en-US" sz="2600" b="0" i="0" u="none" strike="noStrike" kern="1200" cap="none" spc="0" normalizeH="0" baseline="0" noProof="0" dirty="0">
              <a:ln>
                <a:noFill/>
              </a:ln>
              <a:solidFill>
                <a:srgbClr val="009900"/>
              </a:solidFill>
              <a:effectLst/>
              <a:uLnTx/>
              <a:uFillTx/>
              <a:latin typeface="Cambria" panose="02040503050406030204" pitchFamily="18" charset="0"/>
              <a:ea typeface="+mn-ea"/>
              <a:cs typeface="+mn-cs"/>
            </a:endParaRPr>
          </a:p>
        </p:txBody>
      </p:sp>
      <p:sp>
        <p:nvSpPr>
          <p:cNvPr id="14" name="Rectangle 13">
            <a:extLst>
              <a:ext uri="{FF2B5EF4-FFF2-40B4-BE49-F238E27FC236}">
                <a16:creationId xmlns:a16="http://schemas.microsoft.com/office/drawing/2014/main" id="{2542F36B-1711-470D-BC8A-91402E265C62}"/>
              </a:ext>
            </a:extLst>
          </p:cNvPr>
          <p:cNvSpPr/>
          <p:nvPr/>
        </p:nvSpPr>
        <p:spPr>
          <a:xfrm>
            <a:off x="1281114" y="1438134"/>
            <a:ext cx="1219200" cy="909470"/>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sp>
        <p:nvSpPr>
          <p:cNvPr id="15" name="Rectangle 14">
            <a:extLst>
              <a:ext uri="{FF2B5EF4-FFF2-40B4-BE49-F238E27FC236}">
                <a16:creationId xmlns:a16="http://schemas.microsoft.com/office/drawing/2014/main" id="{81A45927-FE0C-4908-8484-C3FB213B15B4}"/>
              </a:ext>
            </a:extLst>
          </p:cNvPr>
          <p:cNvSpPr/>
          <p:nvPr/>
        </p:nvSpPr>
        <p:spPr>
          <a:xfrm>
            <a:off x="1112497" y="1389887"/>
            <a:ext cx="161017" cy="909470"/>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sp>
        <p:nvSpPr>
          <p:cNvPr id="16" name="Rectangle 15">
            <a:extLst>
              <a:ext uri="{FF2B5EF4-FFF2-40B4-BE49-F238E27FC236}">
                <a16:creationId xmlns:a16="http://schemas.microsoft.com/office/drawing/2014/main" id="{AE53462F-4AF7-4DCD-8354-6DAFF1F629B9}"/>
              </a:ext>
            </a:extLst>
          </p:cNvPr>
          <p:cNvSpPr/>
          <p:nvPr/>
        </p:nvSpPr>
        <p:spPr>
          <a:xfrm>
            <a:off x="2497041" y="1417405"/>
            <a:ext cx="861867" cy="909470"/>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sp>
        <p:nvSpPr>
          <p:cNvPr id="17" name="Rectangle 16">
            <a:extLst>
              <a:ext uri="{FF2B5EF4-FFF2-40B4-BE49-F238E27FC236}">
                <a16:creationId xmlns:a16="http://schemas.microsoft.com/office/drawing/2014/main" id="{A83EA9B2-55E3-4BFC-AE7C-F4376E5ABEB6}"/>
              </a:ext>
            </a:extLst>
          </p:cNvPr>
          <p:cNvSpPr/>
          <p:nvPr/>
        </p:nvSpPr>
        <p:spPr>
          <a:xfrm>
            <a:off x="3358908" y="1389887"/>
            <a:ext cx="343045" cy="909470"/>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sp>
        <p:nvSpPr>
          <p:cNvPr id="18" name="Rectangle 17">
            <a:extLst>
              <a:ext uri="{FF2B5EF4-FFF2-40B4-BE49-F238E27FC236}">
                <a16:creationId xmlns:a16="http://schemas.microsoft.com/office/drawing/2014/main" id="{933B23C4-4806-45AF-89F0-5F345AD9BB9E}"/>
              </a:ext>
            </a:extLst>
          </p:cNvPr>
          <p:cNvSpPr/>
          <p:nvPr/>
        </p:nvSpPr>
        <p:spPr>
          <a:xfrm>
            <a:off x="3714748" y="1389887"/>
            <a:ext cx="160724" cy="909470"/>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sp>
        <p:nvSpPr>
          <p:cNvPr id="19" name="Rectangle 18">
            <a:extLst>
              <a:ext uri="{FF2B5EF4-FFF2-40B4-BE49-F238E27FC236}">
                <a16:creationId xmlns:a16="http://schemas.microsoft.com/office/drawing/2014/main" id="{4885E5A4-489F-42FC-8681-CF5076F44C88}"/>
              </a:ext>
            </a:extLst>
          </p:cNvPr>
          <p:cNvSpPr/>
          <p:nvPr/>
        </p:nvSpPr>
        <p:spPr>
          <a:xfrm>
            <a:off x="3881511" y="1384067"/>
            <a:ext cx="685793" cy="909470"/>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sp>
        <p:nvSpPr>
          <p:cNvPr id="20" name="Rectangle 19">
            <a:extLst>
              <a:ext uri="{FF2B5EF4-FFF2-40B4-BE49-F238E27FC236}">
                <a16:creationId xmlns:a16="http://schemas.microsoft.com/office/drawing/2014/main" id="{6234B988-8EC3-4FC9-9CAB-A65DC13F12C7}"/>
              </a:ext>
            </a:extLst>
          </p:cNvPr>
          <p:cNvSpPr/>
          <p:nvPr/>
        </p:nvSpPr>
        <p:spPr>
          <a:xfrm>
            <a:off x="4572571" y="1382396"/>
            <a:ext cx="692651" cy="909470"/>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sp>
        <p:nvSpPr>
          <p:cNvPr id="21" name="Rectangle 20">
            <a:extLst>
              <a:ext uri="{FF2B5EF4-FFF2-40B4-BE49-F238E27FC236}">
                <a16:creationId xmlns:a16="http://schemas.microsoft.com/office/drawing/2014/main" id="{CFADBCF9-DA59-49E7-ACB4-EE3653FABC45}"/>
              </a:ext>
            </a:extLst>
          </p:cNvPr>
          <p:cNvSpPr/>
          <p:nvPr/>
        </p:nvSpPr>
        <p:spPr>
          <a:xfrm>
            <a:off x="5277650" y="1385912"/>
            <a:ext cx="685793" cy="909470"/>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sp>
        <p:nvSpPr>
          <p:cNvPr id="22" name="Rectangle 21">
            <a:extLst>
              <a:ext uri="{FF2B5EF4-FFF2-40B4-BE49-F238E27FC236}">
                <a16:creationId xmlns:a16="http://schemas.microsoft.com/office/drawing/2014/main" id="{6D13C658-098C-427F-ABDF-10DA21EDC413}"/>
              </a:ext>
            </a:extLst>
          </p:cNvPr>
          <p:cNvSpPr/>
          <p:nvPr/>
        </p:nvSpPr>
        <p:spPr>
          <a:xfrm>
            <a:off x="5967081" y="1389887"/>
            <a:ext cx="344862" cy="909470"/>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sp>
        <p:nvSpPr>
          <p:cNvPr id="23" name="Rectangle 22">
            <a:extLst>
              <a:ext uri="{FF2B5EF4-FFF2-40B4-BE49-F238E27FC236}">
                <a16:creationId xmlns:a16="http://schemas.microsoft.com/office/drawing/2014/main" id="{A82D48E6-C087-475F-A3BB-4D64195737F4}"/>
              </a:ext>
            </a:extLst>
          </p:cNvPr>
          <p:cNvSpPr/>
          <p:nvPr/>
        </p:nvSpPr>
        <p:spPr>
          <a:xfrm>
            <a:off x="7881621" y="1399412"/>
            <a:ext cx="1025394" cy="909470"/>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sp>
        <p:nvSpPr>
          <p:cNvPr id="24" name="Rectangle 23">
            <a:extLst>
              <a:ext uri="{FF2B5EF4-FFF2-40B4-BE49-F238E27FC236}">
                <a16:creationId xmlns:a16="http://schemas.microsoft.com/office/drawing/2014/main" id="{D0B95300-6DF4-4ABC-A14E-F36E4BBB6DCF}"/>
              </a:ext>
            </a:extLst>
          </p:cNvPr>
          <p:cNvSpPr/>
          <p:nvPr/>
        </p:nvSpPr>
        <p:spPr>
          <a:xfrm>
            <a:off x="7525090" y="1417405"/>
            <a:ext cx="337796" cy="909470"/>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sp>
        <p:nvSpPr>
          <p:cNvPr id="25" name="Rectangle 24">
            <a:extLst>
              <a:ext uri="{FF2B5EF4-FFF2-40B4-BE49-F238E27FC236}">
                <a16:creationId xmlns:a16="http://schemas.microsoft.com/office/drawing/2014/main" id="{7CD452C6-DB2E-4391-A474-2A2BE7243727}"/>
              </a:ext>
            </a:extLst>
          </p:cNvPr>
          <p:cNvSpPr/>
          <p:nvPr/>
        </p:nvSpPr>
        <p:spPr>
          <a:xfrm>
            <a:off x="6311943" y="1417405"/>
            <a:ext cx="1215329" cy="909470"/>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spTree>
    <p:custDataLst>
      <p:tags r:id="rId1"/>
    </p:custDataLst>
    <p:extLst>
      <p:ext uri="{BB962C8B-B14F-4D97-AF65-F5344CB8AC3E}">
        <p14:creationId xmlns:p14="http://schemas.microsoft.com/office/powerpoint/2010/main" val="219141377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2C9AA47-0AC6-47B1-BC6D-ADAF2A0F33DB}"/>
              </a:ext>
            </a:extLst>
          </p:cNvPr>
          <p:cNvGrpSpPr/>
          <p:nvPr/>
        </p:nvGrpSpPr>
        <p:grpSpPr>
          <a:xfrm>
            <a:off x="514350" y="914400"/>
            <a:ext cx="8115300" cy="3203529"/>
            <a:chOff x="514350" y="914400"/>
            <a:chExt cx="8115300" cy="3203529"/>
          </a:xfrm>
        </p:grpSpPr>
        <p:pic>
          <p:nvPicPr>
            <p:cNvPr id="4" name="Picture 3">
              <a:extLst>
                <a:ext uri="{FF2B5EF4-FFF2-40B4-BE49-F238E27FC236}">
                  <a16:creationId xmlns:a16="http://schemas.microsoft.com/office/drawing/2014/main" id="{9572C5B4-0A12-45E0-82EF-AADD27A407E3}"/>
                </a:ext>
              </a:extLst>
            </p:cNvPr>
            <p:cNvPicPr>
              <a:picLocks noChangeAspect="1"/>
            </p:cNvPicPr>
            <p:nvPr/>
          </p:nvPicPr>
          <p:blipFill>
            <a:blip r:embed="rId4"/>
            <a:stretch>
              <a:fillRect/>
            </a:stretch>
          </p:blipFill>
          <p:spPr>
            <a:xfrm>
              <a:off x="514350" y="914400"/>
              <a:ext cx="8115300" cy="3203529"/>
            </a:xfrm>
            <a:prstGeom prst="rect">
              <a:avLst/>
            </a:prstGeom>
          </p:spPr>
        </p:pic>
        <p:sp>
          <p:nvSpPr>
            <p:cNvPr id="3" name="Rectangle 2">
              <a:extLst>
                <a:ext uri="{FF2B5EF4-FFF2-40B4-BE49-F238E27FC236}">
                  <a16:creationId xmlns:a16="http://schemas.microsoft.com/office/drawing/2014/main" id="{D67EFCD0-E4F3-42DE-9C36-412BCDE1315C}"/>
                </a:ext>
              </a:extLst>
            </p:cNvPr>
            <p:cNvSpPr/>
            <p:nvPr/>
          </p:nvSpPr>
          <p:spPr>
            <a:xfrm>
              <a:off x="2305050" y="1227825"/>
              <a:ext cx="1371600" cy="219975"/>
            </a:xfrm>
            <a:prstGeom prst="rect">
              <a:avLst/>
            </a:prstGeom>
            <a:solidFill>
              <a:srgbClr val="E4E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sp>
          <p:nvSpPr>
            <p:cNvPr id="17" name="Rectangle 16">
              <a:extLst>
                <a:ext uri="{FF2B5EF4-FFF2-40B4-BE49-F238E27FC236}">
                  <a16:creationId xmlns:a16="http://schemas.microsoft.com/office/drawing/2014/main" id="{403B94FB-2FC5-4F79-971C-2C2C40840D28}"/>
                </a:ext>
              </a:extLst>
            </p:cNvPr>
            <p:cNvSpPr/>
            <p:nvPr/>
          </p:nvSpPr>
          <p:spPr>
            <a:xfrm>
              <a:off x="4547191" y="1231569"/>
              <a:ext cx="1371600" cy="219975"/>
            </a:xfrm>
            <a:prstGeom prst="rect">
              <a:avLst/>
            </a:prstGeom>
            <a:solidFill>
              <a:srgbClr val="E4E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sp>
          <p:nvSpPr>
            <p:cNvPr id="18" name="Rectangle 17">
              <a:extLst>
                <a:ext uri="{FF2B5EF4-FFF2-40B4-BE49-F238E27FC236}">
                  <a16:creationId xmlns:a16="http://schemas.microsoft.com/office/drawing/2014/main" id="{412071C7-FAD9-4778-AF4D-2D17F5FD6F3A}"/>
                </a:ext>
              </a:extLst>
            </p:cNvPr>
            <p:cNvSpPr/>
            <p:nvPr/>
          </p:nvSpPr>
          <p:spPr>
            <a:xfrm>
              <a:off x="6818899" y="1231569"/>
              <a:ext cx="1371600" cy="219975"/>
            </a:xfrm>
            <a:prstGeom prst="rect">
              <a:avLst/>
            </a:prstGeom>
            <a:solidFill>
              <a:srgbClr val="E4E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grpSp>
      <p:sp>
        <p:nvSpPr>
          <p:cNvPr id="2" name="Title 1">
            <a:extLst>
              <a:ext uri="{FF2B5EF4-FFF2-40B4-BE49-F238E27FC236}">
                <a16:creationId xmlns:a16="http://schemas.microsoft.com/office/drawing/2014/main" id="{75C1EC89-73A2-4D41-BB40-41C223AEEBA9}"/>
              </a:ext>
            </a:extLst>
          </p:cNvPr>
          <p:cNvSpPr>
            <a:spLocks noGrp="1"/>
          </p:cNvSpPr>
          <p:nvPr>
            <p:ph type="title"/>
          </p:nvPr>
        </p:nvSpPr>
        <p:spPr>
          <a:xfrm>
            <a:off x="152400" y="0"/>
            <a:ext cx="8991600" cy="762000"/>
          </a:xfrm>
        </p:spPr>
        <p:txBody>
          <a:bodyPr>
            <a:noAutofit/>
          </a:bodyPr>
          <a:lstStyle/>
          <a:p>
            <a:r>
              <a:rPr lang="en-US" sz="3400" b="0" dirty="0"/>
              <a:t>Bypassing ECC with New RowHammer Patterns</a:t>
            </a:r>
            <a:endParaRPr lang="en-CH" sz="3400" dirty="0"/>
          </a:p>
        </p:txBody>
      </p:sp>
      <p:sp>
        <p:nvSpPr>
          <p:cNvPr id="6" name="Content Placeholder 2">
            <a:extLst>
              <a:ext uri="{FF2B5EF4-FFF2-40B4-BE49-F238E27FC236}">
                <a16:creationId xmlns:a16="http://schemas.microsoft.com/office/drawing/2014/main" id="{B51C934F-48F4-4984-81B0-D3B7BA0E7018}"/>
              </a:ext>
            </a:extLst>
          </p:cNvPr>
          <p:cNvSpPr txBox="1">
            <a:spLocks/>
          </p:cNvSpPr>
          <p:nvPr/>
        </p:nvSpPr>
        <p:spPr>
          <a:xfrm>
            <a:off x="0" y="5550541"/>
            <a:ext cx="9144000" cy="716136"/>
          </a:xfrm>
          <a:prstGeom prst="rect">
            <a:avLst/>
          </a:prstGeom>
          <a:solidFill>
            <a:schemeClr val="accent5">
              <a:lumMod val="20000"/>
              <a:lumOff val="80000"/>
            </a:schemeClr>
          </a:solidFill>
          <a:ln w="28575">
            <a:solidFill>
              <a:schemeClr val="tx1">
                <a:lumMod val="65000"/>
                <a:lumOff val="35000"/>
              </a:schemeClr>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mn-ea"/>
                <a:cs typeface="+mn-cs"/>
              </a:rPr>
              <a:t>Conventional DRAM ECC </a:t>
            </a:r>
            <a:r>
              <a:rPr kumimoji="0" lang="en-US" sz="24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cannot</a:t>
            </a:r>
            <a:r>
              <a:rPr kumimoji="0" lang="en-US" sz="2400" b="0"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mn-ea"/>
                <a:cs typeface="+mn-cs"/>
              </a:rPr>
              <a:t> </a:t>
            </a:r>
            <a:r>
              <a:rPr kumimoji="0" lang="en-US" sz="24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protect</a:t>
            </a:r>
            <a:br>
              <a:rPr kumimoji="0" lang="en-US" sz="2400" b="0"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mn-ea"/>
                <a:cs typeface="+mn-cs"/>
              </a:rPr>
            </a:br>
            <a:r>
              <a:rPr kumimoji="0" lang="en-US" sz="2400" b="0"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mn-ea"/>
                <a:cs typeface="+mn-cs"/>
              </a:rPr>
              <a:t>against our </a:t>
            </a:r>
            <a:r>
              <a:rPr kumimoji="0" lang="en-US" sz="2400" b="0" i="0" u="none" strike="noStrike" kern="1200" cap="none" spc="0" normalizeH="0" baseline="0" noProof="0" dirty="0">
                <a:ln>
                  <a:noFill/>
                </a:ln>
                <a:solidFill>
                  <a:srgbClr val="0066FF"/>
                </a:solidFill>
                <a:effectLst/>
                <a:uLnTx/>
                <a:uFillTx/>
                <a:latin typeface="Cambria" panose="02040503050406030204" pitchFamily="18" charset="0"/>
                <a:ea typeface="+mn-ea"/>
                <a:cs typeface="+mn-cs"/>
              </a:rPr>
              <a:t>new RowHammer access patterns</a:t>
            </a:r>
          </a:p>
        </p:txBody>
      </p:sp>
      <p:sp>
        <p:nvSpPr>
          <p:cNvPr id="10" name="Oval 9">
            <a:extLst>
              <a:ext uri="{FF2B5EF4-FFF2-40B4-BE49-F238E27FC236}">
                <a16:creationId xmlns:a16="http://schemas.microsoft.com/office/drawing/2014/main" id="{71F9533C-01D4-4F6D-BA74-A35E4D386295}"/>
              </a:ext>
            </a:extLst>
          </p:cNvPr>
          <p:cNvSpPr/>
          <p:nvPr/>
        </p:nvSpPr>
        <p:spPr>
          <a:xfrm>
            <a:off x="2336800" y="2782864"/>
            <a:ext cx="395112" cy="950936"/>
          </a:xfrm>
          <a:prstGeom prst="ellipse">
            <a:avLst/>
          </a:prstGeom>
          <a:noFill/>
          <a:ln w="38100">
            <a:solidFill>
              <a:srgbClr val="F545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sp>
        <p:nvSpPr>
          <p:cNvPr id="11" name="Oval 10">
            <a:extLst>
              <a:ext uri="{FF2B5EF4-FFF2-40B4-BE49-F238E27FC236}">
                <a16:creationId xmlns:a16="http://schemas.microsoft.com/office/drawing/2014/main" id="{6A21095D-0C34-40A2-8645-1B7AB60A8245}"/>
              </a:ext>
            </a:extLst>
          </p:cNvPr>
          <p:cNvSpPr/>
          <p:nvPr/>
        </p:nvSpPr>
        <p:spPr>
          <a:xfrm>
            <a:off x="4648200" y="1905000"/>
            <a:ext cx="395112" cy="2057400"/>
          </a:xfrm>
          <a:prstGeom prst="ellipse">
            <a:avLst/>
          </a:prstGeom>
          <a:noFill/>
          <a:ln w="38100">
            <a:solidFill>
              <a:srgbClr val="F545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sp>
        <p:nvSpPr>
          <p:cNvPr id="12" name="Oval 11">
            <a:extLst>
              <a:ext uri="{FF2B5EF4-FFF2-40B4-BE49-F238E27FC236}">
                <a16:creationId xmlns:a16="http://schemas.microsoft.com/office/drawing/2014/main" id="{BF6D4626-816A-4EA9-8E37-296E2CD74942}"/>
              </a:ext>
            </a:extLst>
          </p:cNvPr>
          <p:cNvSpPr/>
          <p:nvPr/>
        </p:nvSpPr>
        <p:spPr>
          <a:xfrm>
            <a:off x="6990645" y="1727200"/>
            <a:ext cx="395112" cy="2235200"/>
          </a:xfrm>
          <a:prstGeom prst="ellipse">
            <a:avLst/>
          </a:prstGeom>
          <a:noFill/>
          <a:ln w="38100">
            <a:solidFill>
              <a:srgbClr val="F545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sp>
        <p:nvSpPr>
          <p:cNvPr id="13" name="Oval 12">
            <a:extLst>
              <a:ext uri="{FF2B5EF4-FFF2-40B4-BE49-F238E27FC236}">
                <a16:creationId xmlns:a16="http://schemas.microsoft.com/office/drawing/2014/main" id="{DF9F4277-B06F-4A07-88AC-343B2F9876C0}"/>
              </a:ext>
            </a:extLst>
          </p:cNvPr>
          <p:cNvSpPr/>
          <p:nvPr/>
        </p:nvSpPr>
        <p:spPr>
          <a:xfrm>
            <a:off x="5588001" y="3048000"/>
            <a:ext cx="395112" cy="950936"/>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sp>
        <p:nvSpPr>
          <p:cNvPr id="14" name="Oval 13">
            <a:extLst>
              <a:ext uri="{FF2B5EF4-FFF2-40B4-BE49-F238E27FC236}">
                <a16:creationId xmlns:a16="http://schemas.microsoft.com/office/drawing/2014/main" id="{A8FB5CAF-EAF0-482B-99E7-4B477C35DA36}"/>
              </a:ext>
            </a:extLst>
          </p:cNvPr>
          <p:cNvSpPr/>
          <p:nvPr/>
        </p:nvSpPr>
        <p:spPr>
          <a:xfrm>
            <a:off x="7888110" y="2516163"/>
            <a:ext cx="395112" cy="160176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sp>
        <p:nvSpPr>
          <p:cNvPr id="15" name="Content Placeholder 2">
            <a:extLst>
              <a:ext uri="{FF2B5EF4-FFF2-40B4-BE49-F238E27FC236}">
                <a16:creationId xmlns:a16="http://schemas.microsoft.com/office/drawing/2014/main" id="{C53D9301-72F8-476B-A421-E7C1F2D4CEF1}"/>
              </a:ext>
            </a:extLst>
          </p:cNvPr>
          <p:cNvSpPr txBox="1">
            <a:spLocks/>
          </p:cNvSpPr>
          <p:nvPr/>
        </p:nvSpPr>
        <p:spPr>
          <a:xfrm>
            <a:off x="0" y="4619633"/>
            <a:ext cx="9144000" cy="716136"/>
          </a:xfrm>
          <a:prstGeom prst="rect">
            <a:avLst/>
          </a:prstGeom>
          <a:solidFill>
            <a:schemeClr val="accent5">
              <a:lumMod val="20000"/>
              <a:lumOff val="80000"/>
            </a:schemeClr>
          </a:solidFill>
          <a:ln w="28575">
            <a:solidFill>
              <a:schemeClr val="tx1">
                <a:lumMod val="65000"/>
                <a:lumOff val="35000"/>
              </a:schemeClr>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mn-ea"/>
                <a:cs typeface="+mn-cs"/>
              </a:rPr>
              <a:t>Modules from all three vendors have many </a:t>
            </a:r>
            <a:r>
              <a:rPr kumimoji="0" lang="en-US" sz="24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mn-ea"/>
                <a:cs typeface="+mn-cs"/>
              </a:rPr>
              <a:t>8-byte data chunks </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with</a:t>
            </a:r>
            <a:r>
              <a:rPr kumimoji="0" lang="en-US" sz="24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3 and more (up to 7) RowHammer bit flips</a:t>
            </a:r>
          </a:p>
        </p:txBody>
      </p:sp>
      <p:grpSp>
        <p:nvGrpSpPr>
          <p:cNvPr id="23" name="Group 22">
            <a:extLst>
              <a:ext uri="{FF2B5EF4-FFF2-40B4-BE49-F238E27FC236}">
                <a16:creationId xmlns:a16="http://schemas.microsoft.com/office/drawing/2014/main" id="{7BC15310-115F-4BAC-96DB-A689B5A5FDAD}"/>
              </a:ext>
            </a:extLst>
          </p:cNvPr>
          <p:cNvGrpSpPr/>
          <p:nvPr/>
        </p:nvGrpSpPr>
        <p:grpSpPr>
          <a:xfrm>
            <a:off x="2095500" y="4040649"/>
            <a:ext cx="6056013" cy="381286"/>
            <a:chOff x="2095500" y="4040649"/>
            <a:chExt cx="6056013" cy="381286"/>
          </a:xfrm>
        </p:grpSpPr>
        <p:sp>
          <p:nvSpPr>
            <p:cNvPr id="20" name="TextBox 19">
              <a:extLst>
                <a:ext uri="{FF2B5EF4-FFF2-40B4-BE49-F238E27FC236}">
                  <a16:creationId xmlns:a16="http://schemas.microsoft.com/office/drawing/2014/main" id="{4CCB56BC-F982-4CCF-80F8-F90089292E7D}"/>
                </a:ext>
              </a:extLst>
            </p:cNvPr>
            <p:cNvSpPr txBox="1"/>
            <p:nvPr/>
          </p:nvSpPr>
          <p:spPr>
            <a:xfrm>
              <a:off x="2095500" y="4040649"/>
              <a:ext cx="1295400"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a:ea typeface="+mn-ea"/>
                  <a:cs typeface="+mn-cs"/>
                </a:rPr>
                <a:t>Vendor A</a:t>
              </a:r>
              <a:endParaRPr kumimoji="0" lang="en-CH" sz="1800" b="1" i="0" u="none" strike="noStrike" kern="1200" cap="none" spc="0" normalizeH="0" baseline="0" noProof="0" dirty="0">
                <a:ln>
                  <a:noFill/>
                </a:ln>
                <a:solidFill>
                  <a:prstClr val="black"/>
                </a:solidFill>
                <a:effectLst/>
                <a:uLnTx/>
                <a:uFillTx/>
                <a:latin typeface="Cambria" panose="02040503050406030204"/>
                <a:ea typeface="+mn-ea"/>
                <a:cs typeface="+mn-cs"/>
              </a:endParaRPr>
            </a:p>
          </p:txBody>
        </p:sp>
        <p:sp>
          <p:nvSpPr>
            <p:cNvPr id="21" name="TextBox 20">
              <a:extLst>
                <a:ext uri="{FF2B5EF4-FFF2-40B4-BE49-F238E27FC236}">
                  <a16:creationId xmlns:a16="http://schemas.microsoft.com/office/drawing/2014/main" id="{DD2437F5-D3B3-4809-9233-BFB6611CB668}"/>
                </a:ext>
              </a:extLst>
            </p:cNvPr>
            <p:cNvSpPr txBox="1"/>
            <p:nvPr/>
          </p:nvSpPr>
          <p:spPr>
            <a:xfrm>
              <a:off x="4585291" y="4040649"/>
              <a:ext cx="1295400"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a:ea typeface="+mn-ea"/>
                  <a:cs typeface="+mn-cs"/>
                </a:rPr>
                <a:t>Vendor B</a:t>
              </a:r>
              <a:endParaRPr kumimoji="0" lang="en-CH" sz="1800" b="1" i="0" u="none" strike="noStrike" kern="1200" cap="none" spc="0" normalizeH="0" baseline="0" noProof="0" dirty="0">
                <a:ln>
                  <a:noFill/>
                </a:ln>
                <a:solidFill>
                  <a:prstClr val="black"/>
                </a:solidFill>
                <a:effectLst/>
                <a:uLnTx/>
                <a:uFillTx/>
                <a:latin typeface="Cambria" panose="02040503050406030204"/>
                <a:ea typeface="+mn-ea"/>
                <a:cs typeface="+mn-cs"/>
              </a:endParaRPr>
            </a:p>
          </p:txBody>
        </p:sp>
        <p:sp>
          <p:nvSpPr>
            <p:cNvPr id="22" name="TextBox 21">
              <a:extLst>
                <a:ext uri="{FF2B5EF4-FFF2-40B4-BE49-F238E27FC236}">
                  <a16:creationId xmlns:a16="http://schemas.microsoft.com/office/drawing/2014/main" id="{7DC5C9E5-EC1B-46AA-A9BC-271528F73870}"/>
                </a:ext>
              </a:extLst>
            </p:cNvPr>
            <p:cNvSpPr txBox="1"/>
            <p:nvPr/>
          </p:nvSpPr>
          <p:spPr>
            <a:xfrm>
              <a:off x="6856113" y="4052603"/>
              <a:ext cx="1295400"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a:ea typeface="+mn-ea"/>
                  <a:cs typeface="+mn-cs"/>
                </a:rPr>
                <a:t>Vendor C</a:t>
              </a:r>
              <a:endParaRPr kumimoji="0" lang="en-CH" sz="1800" b="1" i="0" u="none" strike="noStrike" kern="1200" cap="none" spc="0" normalizeH="0" baseline="0" noProof="0" dirty="0">
                <a:ln>
                  <a:noFill/>
                </a:ln>
                <a:solidFill>
                  <a:prstClr val="black"/>
                </a:solidFill>
                <a:effectLst/>
                <a:uLnTx/>
                <a:uFillTx/>
                <a:latin typeface="Cambria" panose="02040503050406030204"/>
                <a:ea typeface="+mn-ea"/>
                <a:cs typeface="+mn-cs"/>
              </a:endParaRPr>
            </a:p>
          </p:txBody>
        </p:sp>
      </p:grpSp>
    </p:spTree>
    <p:custDataLst>
      <p:tags r:id="rId1"/>
    </p:custDataLst>
    <p:extLst>
      <p:ext uri="{BB962C8B-B14F-4D97-AF65-F5344CB8AC3E}">
        <p14:creationId xmlns:p14="http://schemas.microsoft.com/office/powerpoint/2010/main" val="119887693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81A5D-423F-4AA1-993C-209107734D4E}"/>
              </a:ext>
            </a:extLst>
          </p:cNvPr>
          <p:cNvSpPr>
            <a:spLocks noGrp="1"/>
          </p:cNvSpPr>
          <p:nvPr>
            <p:ph type="title"/>
          </p:nvPr>
        </p:nvSpPr>
        <p:spPr/>
        <p:txBody>
          <a:bodyPr>
            <a:noAutofit/>
          </a:bodyPr>
          <a:lstStyle/>
          <a:p>
            <a:r>
              <a:rPr lang="en-US" sz="3600" b="0" dirty="0"/>
              <a:t>Many Observations &amp; Results in the Paper</a:t>
            </a:r>
            <a:endParaRPr lang="en-CH" sz="3600" dirty="0"/>
          </a:p>
        </p:txBody>
      </p:sp>
      <p:sp>
        <p:nvSpPr>
          <p:cNvPr id="3" name="Content Placeholder 2">
            <a:extLst>
              <a:ext uri="{FF2B5EF4-FFF2-40B4-BE49-F238E27FC236}">
                <a16:creationId xmlns:a16="http://schemas.microsoft.com/office/drawing/2014/main" id="{A22CBD66-AF66-4BA1-849B-FD580A3A90B1}"/>
              </a:ext>
            </a:extLst>
          </p:cNvPr>
          <p:cNvSpPr>
            <a:spLocks noGrp="1"/>
          </p:cNvSpPr>
          <p:nvPr>
            <p:ph idx="1"/>
          </p:nvPr>
        </p:nvSpPr>
        <p:spPr>
          <a:xfrm>
            <a:off x="152400" y="914400"/>
            <a:ext cx="8839200" cy="2209800"/>
          </a:xfrm>
        </p:spPr>
        <p:txBody>
          <a:bodyPr>
            <a:normAutofit fontScale="92500" lnSpcReduction="10000"/>
          </a:bodyPr>
          <a:lstStyle/>
          <a:p>
            <a:r>
              <a:rPr lang="en-US" dirty="0"/>
              <a:t>More observations on the TRRs of the three vendors</a:t>
            </a:r>
          </a:p>
          <a:p>
            <a:r>
              <a:rPr lang="en-US" dirty="0"/>
              <a:t>Detailed description of the crafted access patterns</a:t>
            </a:r>
          </a:p>
          <a:p>
            <a:r>
              <a:rPr lang="en-US" dirty="0"/>
              <a:t>Hammers per aggressor row sensitivity analysis</a:t>
            </a:r>
          </a:p>
          <a:p>
            <a:r>
              <a:rPr lang="en-US" dirty="0"/>
              <a:t>Observations and results for individual modules</a:t>
            </a:r>
          </a:p>
          <a:p>
            <a:r>
              <a:rPr lang="en-US" dirty="0"/>
              <a:t>…</a:t>
            </a:r>
            <a:endParaRPr lang="en-CH" dirty="0"/>
          </a:p>
        </p:txBody>
      </p:sp>
      <p:pic>
        <p:nvPicPr>
          <p:cNvPr id="4" name="Picture 3">
            <a:extLst>
              <a:ext uri="{FF2B5EF4-FFF2-40B4-BE49-F238E27FC236}">
                <a16:creationId xmlns:a16="http://schemas.microsoft.com/office/drawing/2014/main" id="{968D7F6C-24B4-4581-9919-F51E4C733CF3}"/>
              </a:ext>
            </a:extLst>
          </p:cNvPr>
          <p:cNvPicPr>
            <a:picLocks noChangeAspect="1"/>
          </p:cNvPicPr>
          <p:nvPr/>
        </p:nvPicPr>
        <p:blipFill>
          <a:blip r:embed="rId4"/>
          <a:stretch>
            <a:fillRect/>
          </a:stretch>
        </p:blipFill>
        <p:spPr>
          <a:xfrm>
            <a:off x="0" y="3276600"/>
            <a:ext cx="9144000" cy="3061638"/>
          </a:xfrm>
          <a:prstGeom prst="rect">
            <a:avLst/>
          </a:prstGeom>
          <a:solidFill>
            <a:schemeClr val="tx1">
              <a:lumMod val="65000"/>
              <a:lumOff val="35000"/>
            </a:schemeClr>
          </a:solidFill>
          <a:ln w="28575">
            <a:solidFill>
              <a:schemeClr val="tx1"/>
            </a:solidFill>
          </a:ln>
        </p:spPr>
      </p:pic>
    </p:spTree>
    <p:custDataLst>
      <p:tags r:id="rId1"/>
    </p:custDataLst>
    <p:extLst>
      <p:ext uri="{BB962C8B-B14F-4D97-AF65-F5344CB8AC3E}">
        <p14:creationId xmlns:p14="http://schemas.microsoft.com/office/powerpoint/2010/main" val="140895901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Title 1">
            <a:extLst>
              <a:ext uri="{FF2B5EF4-FFF2-40B4-BE49-F238E27FC236}">
                <a16:creationId xmlns:a16="http://schemas.microsoft.com/office/drawing/2014/main" id="{CE883138-D9E1-B64B-A156-2ACEF0DD4C1A}"/>
              </a:ext>
            </a:extLst>
          </p:cNvPr>
          <p:cNvSpPr>
            <a:spLocks noGrp="1" noChangeArrowheads="1"/>
          </p:cNvSpPr>
          <p:nvPr>
            <p:ph type="title"/>
          </p:nvPr>
        </p:nvSpPr>
        <p:spPr>
          <a:xfrm>
            <a:off x="107504" y="152400"/>
            <a:ext cx="9023920" cy="1066800"/>
          </a:xfrm>
        </p:spPr>
        <p:txBody>
          <a:bodyPr/>
          <a:lstStyle/>
          <a:p>
            <a:r>
              <a:rPr lang="en-US" altLang="en-US" dirty="0">
                <a:ea typeface="ＭＳ Ｐゴシック" panose="020B0600070205080204" pitchFamily="34" charset="-128"/>
              </a:rPr>
              <a:t>Uncovering TRR Can Help Future Solutions</a:t>
            </a:r>
          </a:p>
        </p:txBody>
      </p:sp>
      <p:sp>
        <p:nvSpPr>
          <p:cNvPr id="3" name="Content Placeholder 2">
            <a:extLst>
              <a:ext uri="{FF2B5EF4-FFF2-40B4-BE49-F238E27FC236}">
                <a16:creationId xmlns:a16="http://schemas.microsoft.com/office/drawing/2014/main" id="{D05FD6B0-04B1-214B-9BE5-FA9653A85939}"/>
              </a:ext>
            </a:extLst>
          </p:cNvPr>
          <p:cNvSpPr>
            <a:spLocks noGrp="1"/>
          </p:cNvSpPr>
          <p:nvPr>
            <p:ph idx="1"/>
          </p:nvPr>
        </p:nvSpPr>
        <p:spPr>
          <a:xfrm>
            <a:off x="228600" y="1130300"/>
            <a:ext cx="8763000" cy="5194300"/>
          </a:xfrm>
        </p:spPr>
        <p:txBody>
          <a:bodyPr/>
          <a:lstStyle/>
          <a:p>
            <a:r>
              <a:rPr lang="en-US" sz="1700" dirty="0"/>
              <a:t>Hasan Hassan, Yahya Can </a:t>
            </a:r>
            <a:r>
              <a:rPr lang="en-US" sz="1700" dirty="0" err="1"/>
              <a:t>Tugrul</a:t>
            </a:r>
            <a:r>
              <a:rPr lang="en-US" sz="1700" dirty="0"/>
              <a:t>, </a:t>
            </a:r>
            <a:r>
              <a:rPr lang="en-US" sz="1700" dirty="0" err="1"/>
              <a:t>Jeremie</a:t>
            </a:r>
            <a:r>
              <a:rPr lang="en-US" sz="1700" dirty="0"/>
              <a:t> S. Kim, Victor van der Veen, Kaveh </a:t>
            </a:r>
            <a:r>
              <a:rPr lang="en-US" sz="1700" dirty="0" err="1"/>
              <a:t>Razavi</a:t>
            </a:r>
            <a:r>
              <a:rPr lang="en-US" sz="1700" dirty="0"/>
              <a:t>, and Onur Mutlu,</a:t>
            </a:r>
            <a:br>
              <a:rPr lang="en-US" sz="1700" dirty="0"/>
            </a:br>
            <a:r>
              <a:rPr lang="en-US" sz="1700" b="1" dirty="0">
                <a:solidFill>
                  <a:srgbClr val="0432FF"/>
                </a:solidFill>
                <a:hlinkClick r:id="rId2">
                  <a:extLst>
                    <a:ext uri="{A12FA001-AC4F-418D-AE19-62706E023703}">
                      <ahyp:hlinkClr xmlns:ahyp="http://schemas.microsoft.com/office/drawing/2018/hyperlinkcolor" val="tx"/>
                    </a:ext>
                  </a:extLst>
                </a:hlinkClick>
              </a:rPr>
              <a:t>"Uncovering In-DRAM RowHammer Protection Mechanisms: A New Methodology, Custom RowHammer Patterns, and Implications"</a:t>
            </a:r>
            <a:br>
              <a:rPr lang="en-US" sz="1700" dirty="0"/>
            </a:br>
            <a:r>
              <a:rPr lang="en-US" sz="1700" i="1" dirty="0"/>
              <a:t>Proceedings of the </a:t>
            </a:r>
            <a:r>
              <a:rPr lang="en-US" sz="1700" i="1" dirty="0">
                <a:hlinkClick r:id="rId3"/>
              </a:rPr>
              <a:t>54th International Symposium on Microarchitecture</a:t>
            </a:r>
            <a:r>
              <a:rPr lang="en-US" sz="1700" i="1" dirty="0"/>
              <a:t> (</a:t>
            </a:r>
            <a:r>
              <a:rPr lang="en-US" sz="1700" b="1" i="1" dirty="0"/>
              <a:t>MICRO</a:t>
            </a:r>
            <a:r>
              <a:rPr lang="en-US" sz="1700" i="1" dirty="0"/>
              <a:t>)</a:t>
            </a:r>
            <a:r>
              <a:rPr lang="en-US" sz="1700" dirty="0"/>
              <a:t>, Virtual, October 2021.</a:t>
            </a:r>
            <a:br>
              <a:rPr lang="en-US" sz="1700" dirty="0"/>
            </a:br>
            <a:r>
              <a:rPr lang="en-US" sz="1700" dirty="0"/>
              <a:t>[</a:t>
            </a:r>
            <a:r>
              <a:rPr lang="en-US" sz="1700" dirty="0">
                <a:hlinkClick r:id="rId4"/>
              </a:rPr>
              <a:t>Slides (pptx)</a:t>
            </a:r>
            <a:r>
              <a:rPr lang="en-US" sz="1700" dirty="0"/>
              <a:t> </a:t>
            </a:r>
            <a:r>
              <a:rPr lang="en-US" sz="1700" dirty="0">
                <a:hlinkClick r:id="rId5"/>
              </a:rPr>
              <a:t>(pdf)</a:t>
            </a:r>
            <a:r>
              <a:rPr lang="en-US" sz="1700" dirty="0"/>
              <a:t>]</a:t>
            </a:r>
            <a:br>
              <a:rPr lang="en-US" sz="1700" dirty="0"/>
            </a:br>
            <a:r>
              <a:rPr lang="en-US" sz="1700" dirty="0"/>
              <a:t>[</a:t>
            </a:r>
            <a:r>
              <a:rPr lang="en-US" sz="1700" dirty="0">
                <a:hlinkClick r:id="rId6"/>
              </a:rPr>
              <a:t>Short Talk Slides (pptx)</a:t>
            </a:r>
            <a:r>
              <a:rPr lang="en-US" sz="1700" dirty="0"/>
              <a:t> </a:t>
            </a:r>
            <a:r>
              <a:rPr lang="en-US" sz="1700" dirty="0">
                <a:hlinkClick r:id="rId7"/>
              </a:rPr>
              <a:t>(pdf)</a:t>
            </a:r>
            <a:r>
              <a:rPr lang="en-US" sz="1700" dirty="0"/>
              <a:t>]</a:t>
            </a:r>
            <a:br>
              <a:rPr lang="en-US" sz="1700" dirty="0"/>
            </a:br>
            <a:r>
              <a:rPr lang="en-US" sz="1700" dirty="0"/>
              <a:t>[</a:t>
            </a:r>
            <a:r>
              <a:rPr lang="en-US" sz="1700" dirty="0">
                <a:hlinkClick r:id="rId8"/>
              </a:rPr>
              <a:t>Lightning Talk Slides (pptx)</a:t>
            </a:r>
            <a:r>
              <a:rPr lang="en-US" sz="1700" dirty="0"/>
              <a:t> </a:t>
            </a:r>
            <a:r>
              <a:rPr lang="en-US" sz="1700" dirty="0">
                <a:hlinkClick r:id="rId9"/>
              </a:rPr>
              <a:t>(pdf)</a:t>
            </a:r>
            <a:r>
              <a:rPr lang="en-US" sz="1700" dirty="0"/>
              <a:t>]</a:t>
            </a:r>
            <a:br>
              <a:rPr lang="en-US" sz="1700" dirty="0"/>
            </a:br>
            <a:r>
              <a:rPr lang="en-US" sz="1700" dirty="0"/>
              <a:t>[</a:t>
            </a:r>
            <a:r>
              <a:rPr lang="en-US" sz="1700" dirty="0">
                <a:hlinkClick r:id="rId10"/>
              </a:rPr>
              <a:t>Talk Video</a:t>
            </a:r>
            <a:r>
              <a:rPr lang="en-US" sz="1700" dirty="0"/>
              <a:t> (25 minutes)]</a:t>
            </a:r>
            <a:br>
              <a:rPr lang="en-US" sz="1700" dirty="0"/>
            </a:br>
            <a:r>
              <a:rPr lang="en-US" sz="1700" dirty="0"/>
              <a:t>[</a:t>
            </a:r>
            <a:r>
              <a:rPr lang="en-US" sz="1700" dirty="0">
                <a:hlinkClick r:id="rId11"/>
              </a:rPr>
              <a:t>Lightning Talk Video</a:t>
            </a:r>
            <a:r>
              <a:rPr lang="en-US" sz="1700" dirty="0"/>
              <a:t> (100 seconds)]</a:t>
            </a:r>
            <a:br>
              <a:rPr lang="en-US" sz="1700" dirty="0"/>
            </a:br>
            <a:r>
              <a:rPr lang="en-US" sz="1700" dirty="0"/>
              <a:t>[</a:t>
            </a:r>
            <a:r>
              <a:rPr lang="en-US" sz="1700" dirty="0">
                <a:hlinkClick r:id="rId12"/>
              </a:rPr>
              <a:t>arXiv version</a:t>
            </a:r>
            <a:r>
              <a:rPr lang="en-US" sz="1700" dirty="0"/>
              <a:t>]</a:t>
            </a:r>
          </a:p>
          <a:p>
            <a:pPr marL="0" indent="0">
              <a:buNone/>
            </a:pPr>
            <a:br>
              <a:rPr lang="en-US" sz="1500" dirty="0"/>
            </a:br>
            <a:endParaRPr lang="en-US" sz="1500" dirty="0"/>
          </a:p>
        </p:txBody>
      </p:sp>
      <p:sp>
        <p:nvSpPr>
          <p:cNvPr id="214019" name="Slide Number Placeholder 3">
            <a:extLst>
              <a:ext uri="{FF2B5EF4-FFF2-40B4-BE49-F238E27FC236}">
                <a16:creationId xmlns:a16="http://schemas.microsoft.com/office/drawing/2014/main" id="{00E39CF5-4E3D-AB4F-8DB9-1D70653F30E4}"/>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9476484-13C9-A448-B53A-A763F32618D4}"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123</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pic>
        <p:nvPicPr>
          <p:cNvPr id="2" name="Picture 1">
            <a:extLst>
              <a:ext uri="{FF2B5EF4-FFF2-40B4-BE49-F238E27FC236}">
                <a16:creationId xmlns:a16="http://schemas.microsoft.com/office/drawing/2014/main" id="{49B29993-E425-A440-8EFF-4ADA6F21B8A8}"/>
              </a:ext>
            </a:extLst>
          </p:cNvPr>
          <p:cNvPicPr>
            <a:picLocks noChangeAspect="1"/>
          </p:cNvPicPr>
          <p:nvPr/>
        </p:nvPicPr>
        <p:blipFill>
          <a:blip r:embed="rId13"/>
          <a:stretch>
            <a:fillRect/>
          </a:stretch>
        </p:blipFill>
        <p:spPr>
          <a:xfrm>
            <a:off x="0" y="4458663"/>
            <a:ext cx="9144000" cy="1994673"/>
          </a:xfrm>
          <a:prstGeom prst="rect">
            <a:avLst/>
          </a:prstGeom>
        </p:spPr>
      </p:pic>
    </p:spTree>
    <p:extLst>
      <p:ext uri="{BB962C8B-B14F-4D97-AF65-F5344CB8AC3E}">
        <p14:creationId xmlns:p14="http://schemas.microsoft.com/office/powerpoint/2010/main" val="1404379895"/>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96081" y="1484784"/>
            <a:ext cx="8428037" cy="822325"/>
          </a:xfrm>
        </p:spPr>
        <p:txBody>
          <a:bodyPr/>
          <a:lstStyle/>
          <a:p>
            <a:pPr algn="ctr" eaLnBrk="1" hangingPunct="1"/>
            <a:r>
              <a:rPr lang="en-US" sz="5000" dirty="0">
                <a:latin typeface="Garamond" charset="0"/>
              </a:rPr>
              <a:t>New RowHammer Characteristics</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4214250017"/>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Title 1">
            <a:extLst>
              <a:ext uri="{FF2B5EF4-FFF2-40B4-BE49-F238E27FC236}">
                <a16:creationId xmlns:a16="http://schemas.microsoft.com/office/drawing/2014/main" id="{CE883138-D9E1-B64B-A156-2ACEF0DD4C1A}"/>
              </a:ext>
            </a:extLst>
          </p:cNvPr>
          <p:cNvSpPr>
            <a:spLocks noGrp="1" noChangeArrowheads="1"/>
          </p:cNvSpPr>
          <p:nvPr>
            <p:ph type="title"/>
          </p:nvPr>
        </p:nvSpPr>
        <p:spPr>
          <a:xfrm>
            <a:off x="228600" y="152400"/>
            <a:ext cx="8763000" cy="1066800"/>
          </a:xfrm>
        </p:spPr>
        <p:txBody>
          <a:bodyPr/>
          <a:lstStyle/>
          <a:p>
            <a:r>
              <a:rPr lang="en-US" altLang="en-US" dirty="0">
                <a:ea typeface="ＭＳ Ｐゴシック" panose="020B0600070205080204" pitchFamily="34" charset="-128"/>
              </a:rPr>
              <a:t>RowHammer Has Many Dimensions</a:t>
            </a:r>
          </a:p>
        </p:txBody>
      </p:sp>
      <p:sp>
        <p:nvSpPr>
          <p:cNvPr id="3" name="Content Placeholder 2">
            <a:extLst>
              <a:ext uri="{FF2B5EF4-FFF2-40B4-BE49-F238E27FC236}">
                <a16:creationId xmlns:a16="http://schemas.microsoft.com/office/drawing/2014/main" id="{D05FD6B0-04B1-214B-9BE5-FA9653A85939}"/>
              </a:ext>
            </a:extLst>
          </p:cNvPr>
          <p:cNvSpPr>
            <a:spLocks noGrp="1"/>
          </p:cNvSpPr>
          <p:nvPr>
            <p:ph idx="1"/>
          </p:nvPr>
        </p:nvSpPr>
        <p:spPr>
          <a:xfrm>
            <a:off x="228600" y="980728"/>
            <a:ext cx="8763000" cy="5194300"/>
          </a:xfrm>
        </p:spPr>
        <p:txBody>
          <a:bodyPr/>
          <a:lstStyle/>
          <a:p>
            <a:r>
              <a:rPr lang="en-US" sz="1500" dirty="0"/>
              <a:t>Lois </a:t>
            </a:r>
            <a:r>
              <a:rPr lang="en-US" sz="1500" dirty="0" err="1"/>
              <a:t>Orosa</a:t>
            </a:r>
            <a:r>
              <a:rPr lang="en-US" sz="1500" dirty="0"/>
              <a:t>, Abdullah </a:t>
            </a:r>
            <a:r>
              <a:rPr lang="en-US" sz="1500" dirty="0" err="1"/>
              <a:t>Giray</a:t>
            </a:r>
            <a:r>
              <a:rPr lang="en-US" sz="1500" dirty="0"/>
              <a:t> </a:t>
            </a:r>
            <a:r>
              <a:rPr lang="en-US" sz="1500" dirty="0" err="1"/>
              <a:t>Yaglikci</a:t>
            </a:r>
            <a:r>
              <a:rPr lang="en-US" sz="1500" dirty="0"/>
              <a:t>, </a:t>
            </a:r>
            <a:r>
              <a:rPr lang="en-US" sz="1500" dirty="0" err="1"/>
              <a:t>Haocong</a:t>
            </a:r>
            <a:r>
              <a:rPr lang="en-US" sz="1500" dirty="0"/>
              <a:t> Luo, </a:t>
            </a:r>
            <a:r>
              <a:rPr lang="en-US" sz="1500" dirty="0" err="1"/>
              <a:t>Ataberk</a:t>
            </a:r>
            <a:r>
              <a:rPr lang="en-US" sz="1500" dirty="0"/>
              <a:t> </a:t>
            </a:r>
            <a:r>
              <a:rPr lang="en-US" sz="1500" dirty="0" err="1"/>
              <a:t>Olgun</a:t>
            </a:r>
            <a:r>
              <a:rPr lang="en-US" sz="1500" dirty="0"/>
              <a:t>, </a:t>
            </a:r>
            <a:r>
              <a:rPr lang="en-US" sz="1500" dirty="0" err="1"/>
              <a:t>Jisung</a:t>
            </a:r>
            <a:r>
              <a:rPr lang="en-US" sz="1500" dirty="0"/>
              <a:t> Park, Hasan Hassan, </a:t>
            </a:r>
            <a:r>
              <a:rPr lang="en-US" sz="1500" dirty="0" err="1"/>
              <a:t>Minesh</a:t>
            </a:r>
            <a:r>
              <a:rPr lang="en-US" sz="1500" dirty="0"/>
              <a:t> Patel, </a:t>
            </a:r>
            <a:r>
              <a:rPr lang="en-US" sz="1500" dirty="0" err="1"/>
              <a:t>Jeremie</a:t>
            </a:r>
            <a:r>
              <a:rPr lang="en-US" sz="1500" dirty="0"/>
              <a:t> S. Kim, and Onur Mutlu,</a:t>
            </a:r>
            <a:br>
              <a:rPr lang="en-US" sz="1500" dirty="0"/>
            </a:br>
            <a:r>
              <a:rPr lang="en-US" sz="1500" b="1" dirty="0">
                <a:solidFill>
                  <a:srgbClr val="0432FF"/>
                </a:solidFill>
                <a:hlinkClick r:id="rId2">
                  <a:extLst>
                    <a:ext uri="{A12FA001-AC4F-418D-AE19-62706E023703}">
                      <ahyp:hlinkClr xmlns:ahyp="http://schemas.microsoft.com/office/drawing/2018/hyperlinkcolor" val="tx"/>
                    </a:ext>
                  </a:extLst>
                </a:hlinkClick>
              </a:rPr>
              <a:t>"A Deeper Look into RowHammer’s Sensitivities: Experimental Analysis of Real DRAM Chips and Implications on Future Attacks and Defenses"</a:t>
            </a:r>
            <a:br>
              <a:rPr lang="en-US" sz="1500" dirty="0"/>
            </a:br>
            <a:r>
              <a:rPr lang="en-US" sz="1500" i="1" dirty="0"/>
              <a:t>Proceedings of the </a:t>
            </a:r>
            <a:r>
              <a:rPr lang="en-US" sz="1500" i="1" dirty="0">
                <a:hlinkClick r:id="rId3"/>
              </a:rPr>
              <a:t>54th International Symposium on Microarchitecture</a:t>
            </a:r>
            <a:r>
              <a:rPr lang="en-US" sz="1500" i="1" dirty="0"/>
              <a:t> (</a:t>
            </a:r>
            <a:r>
              <a:rPr lang="en-US" sz="1500" b="1" i="1" dirty="0"/>
              <a:t>MICRO</a:t>
            </a:r>
            <a:r>
              <a:rPr lang="en-US" sz="1500" i="1" dirty="0"/>
              <a:t>)</a:t>
            </a:r>
            <a:r>
              <a:rPr lang="en-US" sz="1500" dirty="0"/>
              <a:t>, Virtual, October 2021.</a:t>
            </a:r>
            <a:br>
              <a:rPr lang="en-US" sz="1500" dirty="0"/>
            </a:br>
            <a:r>
              <a:rPr lang="en-US" sz="1500" dirty="0"/>
              <a:t>[</a:t>
            </a:r>
            <a:r>
              <a:rPr lang="en-US" sz="1500" dirty="0">
                <a:hlinkClick r:id="rId4"/>
              </a:rPr>
              <a:t>Slides (pptx)</a:t>
            </a:r>
            <a:r>
              <a:rPr lang="en-US" sz="1500" dirty="0"/>
              <a:t> </a:t>
            </a:r>
            <a:r>
              <a:rPr lang="en-US" sz="1500" dirty="0">
                <a:hlinkClick r:id="rId5"/>
              </a:rPr>
              <a:t>(pdf)</a:t>
            </a:r>
            <a:r>
              <a:rPr lang="en-US" sz="1500" dirty="0"/>
              <a:t>]</a:t>
            </a:r>
            <a:br>
              <a:rPr lang="en-US" sz="1500" dirty="0"/>
            </a:br>
            <a:r>
              <a:rPr lang="en-US" sz="1500" dirty="0"/>
              <a:t>[</a:t>
            </a:r>
            <a:r>
              <a:rPr lang="en-US" sz="1500" dirty="0">
                <a:hlinkClick r:id="rId6"/>
              </a:rPr>
              <a:t>Short Talk Slides (pptx)</a:t>
            </a:r>
            <a:r>
              <a:rPr lang="en-US" sz="1500" dirty="0"/>
              <a:t> </a:t>
            </a:r>
            <a:r>
              <a:rPr lang="en-US" sz="1500" dirty="0">
                <a:hlinkClick r:id="rId7"/>
              </a:rPr>
              <a:t>(pdf)</a:t>
            </a:r>
            <a:r>
              <a:rPr lang="en-US" sz="1500" dirty="0"/>
              <a:t>]</a:t>
            </a:r>
            <a:br>
              <a:rPr lang="en-US" sz="1500" dirty="0"/>
            </a:br>
            <a:r>
              <a:rPr lang="en-US" sz="1500" dirty="0"/>
              <a:t>[</a:t>
            </a:r>
            <a:r>
              <a:rPr lang="en-US" sz="1500" dirty="0">
                <a:hlinkClick r:id="rId8"/>
              </a:rPr>
              <a:t>Lightning Talk Slides (pptx)</a:t>
            </a:r>
            <a:r>
              <a:rPr lang="en-US" sz="1500" dirty="0"/>
              <a:t> </a:t>
            </a:r>
            <a:r>
              <a:rPr lang="en-US" sz="1500" dirty="0">
                <a:hlinkClick r:id="rId9"/>
              </a:rPr>
              <a:t>(pdf)</a:t>
            </a:r>
            <a:r>
              <a:rPr lang="en-US" sz="1500" dirty="0"/>
              <a:t>]</a:t>
            </a:r>
            <a:br>
              <a:rPr lang="en-US" sz="1500" dirty="0"/>
            </a:br>
            <a:r>
              <a:rPr lang="en-US" sz="1500" dirty="0"/>
              <a:t>[</a:t>
            </a:r>
            <a:r>
              <a:rPr lang="en-US" sz="1500" dirty="0">
                <a:hlinkClick r:id="rId10"/>
              </a:rPr>
              <a:t>Talk Video</a:t>
            </a:r>
            <a:r>
              <a:rPr lang="en-US" sz="1500" dirty="0"/>
              <a:t> (21 minutes)]</a:t>
            </a:r>
            <a:br>
              <a:rPr lang="en-US" sz="1500" dirty="0"/>
            </a:br>
            <a:r>
              <a:rPr lang="en-US" sz="1500" dirty="0"/>
              <a:t>[</a:t>
            </a:r>
            <a:r>
              <a:rPr lang="en-US" sz="1500" dirty="0">
                <a:hlinkClick r:id="rId11"/>
              </a:rPr>
              <a:t>Lightning Talk Video</a:t>
            </a:r>
            <a:r>
              <a:rPr lang="en-US" sz="1500" dirty="0"/>
              <a:t> (1.5 minutes)]</a:t>
            </a:r>
            <a:br>
              <a:rPr lang="en-US" sz="1500" dirty="0"/>
            </a:br>
            <a:r>
              <a:rPr lang="en-US" sz="1500" dirty="0"/>
              <a:t>[</a:t>
            </a:r>
            <a:r>
              <a:rPr lang="en-US" sz="1500" dirty="0">
                <a:hlinkClick r:id="rId12"/>
              </a:rPr>
              <a:t>arXiv version</a:t>
            </a:r>
            <a:r>
              <a:rPr lang="en-US" sz="1500" dirty="0"/>
              <a:t>]</a:t>
            </a:r>
          </a:p>
          <a:p>
            <a:br>
              <a:rPr lang="en-US" sz="1500" dirty="0"/>
            </a:br>
            <a:br>
              <a:rPr lang="en-US" sz="1500" dirty="0"/>
            </a:br>
            <a:endParaRPr lang="en-US" sz="1500" dirty="0"/>
          </a:p>
        </p:txBody>
      </p:sp>
      <p:sp>
        <p:nvSpPr>
          <p:cNvPr id="214019" name="Slide Number Placeholder 3">
            <a:extLst>
              <a:ext uri="{FF2B5EF4-FFF2-40B4-BE49-F238E27FC236}">
                <a16:creationId xmlns:a16="http://schemas.microsoft.com/office/drawing/2014/main" id="{00E39CF5-4E3D-AB4F-8DB9-1D70653F30E4}"/>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9476484-13C9-A448-B53A-A763F32618D4}"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125</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pic>
        <p:nvPicPr>
          <p:cNvPr id="2" name="Picture 1">
            <a:extLst>
              <a:ext uri="{FF2B5EF4-FFF2-40B4-BE49-F238E27FC236}">
                <a16:creationId xmlns:a16="http://schemas.microsoft.com/office/drawing/2014/main" id="{FA8FD1AC-F9F8-C141-AF30-19177F1AD56F}"/>
              </a:ext>
            </a:extLst>
          </p:cNvPr>
          <p:cNvPicPr>
            <a:picLocks noChangeAspect="1"/>
          </p:cNvPicPr>
          <p:nvPr/>
        </p:nvPicPr>
        <p:blipFill>
          <a:blip r:embed="rId13"/>
          <a:stretch>
            <a:fillRect/>
          </a:stretch>
        </p:blipFill>
        <p:spPr>
          <a:xfrm>
            <a:off x="0" y="3862891"/>
            <a:ext cx="9144000" cy="2662453"/>
          </a:xfrm>
          <a:prstGeom prst="rect">
            <a:avLst/>
          </a:prstGeom>
        </p:spPr>
      </p:pic>
    </p:spTree>
    <p:extLst>
      <p:ext uri="{BB962C8B-B14F-4D97-AF65-F5344CB8AC3E}">
        <p14:creationId xmlns:p14="http://schemas.microsoft.com/office/powerpoint/2010/main" val="2977533957"/>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hidden="1">
            <a:extLst>
              <a:ext uri="{FF2B5EF4-FFF2-40B4-BE49-F238E27FC236}">
                <a16:creationId xmlns:a16="http://schemas.microsoft.com/office/drawing/2014/main" id="{5FAA97EA-9E22-B54C-90BE-098DB3E2AF21}"/>
              </a:ext>
            </a:extLst>
          </p:cNvPr>
          <p:cNvSpPr/>
          <p:nvPr/>
        </p:nvSpPr>
        <p:spPr>
          <a:xfrm>
            <a:off x="-1" y="2089150"/>
            <a:ext cx="9144000" cy="2952750"/>
          </a:xfrm>
          <a:prstGeom prst="rect">
            <a:avLst/>
          </a:prstGeom>
          <a:solidFill>
            <a:srgbClr val="E4AC49"/>
          </a:solidFill>
          <a:ln>
            <a:solidFill>
              <a:srgbClr val="8B27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4838751-980E-8B48-BBF4-A176728E567B}"/>
              </a:ext>
            </a:extLst>
          </p:cNvPr>
          <p:cNvSpPr>
            <a:spLocks noGrp="1"/>
          </p:cNvSpPr>
          <p:nvPr>
            <p:ph type="title"/>
          </p:nvPr>
        </p:nvSpPr>
        <p:spPr/>
        <p:txBody>
          <a:bodyPr lIns="91440" tIns="45720" rIns="91440" bIns="45720" anchor="ctr"/>
          <a:lstStyle/>
          <a:p>
            <a:r>
              <a:rPr lang="en-US">
                <a:latin typeface="Cambria"/>
                <a:ea typeface="Cambria"/>
              </a:rPr>
              <a:t>Our Goal</a:t>
            </a:r>
            <a:endParaRPr lang="en-US"/>
          </a:p>
        </p:txBody>
      </p:sp>
      <p:sp>
        <p:nvSpPr>
          <p:cNvPr id="5" name="Rectangle 4">
            <a:extLst>
              <a:ext uri="{FF2B5EF4-FFF2-40B4-BE49-F238E27FC236}">
                <a16:creationId xmlns:a16="http://schemas.microsoft.com/office/drawing/2014/main" id="{0ED87C55-6BC5-FD4A-804E-90D5DFB2B884}"/>
              </a:ext>
            </a:extLst>
          </p:cNvPr>
          <p:cNvSpPr/>
          <p:nvPr/>
        </p:nvSpPr>
        <p:spPr>
          <a:xfrm>
            <a:off x="0" y="950846"/>
            <a:ext cx="9144000" cy="103091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Provide insights into </a:t>
            </a:r>
            <a:r>
              <a:rPr kumimoji="0" lang="en-US" sz="2400" b="1" i="0" u="none" strike="noStrike" kern="1200" cap="none" spc="0" normalizeH="0" baseline="0" noProof="0" dirty="0">
                <a:ln>
                  <a:noFill/>
                </a:ln>
                <a:solidFill>
                  <a:srgbClr val="0070C0"/>
                </a:solidFill>
                <a:effectLst/>
                <a:uLnTx/>
                <a:uFillTx/>
                <a:latin typeface="Cambria" panose="02040503050406030204" pitchFamily="18" charset="0"/>
                <a:ea typeface="+mn-ea"/>
                <a:cs typeface="+mn-cs"/>
              </a:rPr>
              <a:t>three fundamental properties </a:t>
            </a:r>
          </a:p>
        </p:txBody>
      </p:sp>
      <p:sp>
        <p:nvSpPr>
          <p:cNvPr id="7" name="TextBox 6">
            <a:extLst>
              <a:ext uri="{FF2B5EF4-FFF2-40B4-BE49-F238E27FC236}">
                <a16:creationId xmlns:a16="http://schemas.microsoft.com/office/drawing/2014/main" id="{25E6595F-2459-4544-8A25-D01DE8207AC7}"/>
              </a:ext>
            </a:extLst>
          </p:cNvPr>
          <p:cNvSpPr txBox="1"/>
          <p:nvPr/>
        </p:nvSpPr>
        <p:spPr>
          <a:xfrm>
            <a:off x="12003134" y="3039207"/>
            <a:ext cx="2332007"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3800" b="1" i="0" u="none" strike="noStrike" kern="1200" cap="none" spc="0" normalizeH="0" baseline="0" noProof="0">
                <a:ln>
                  <a:noFill/>
                </a:ln>
                <a:solidFill>
                  <a:srgbClr val="0070C0"/>
                </a:solidFill>
                <a:effectLst/>
                <a:uLnTx/>
                <a:uFillTx/>
                <a:latin typeface="Font Awesome 5 Free Regular" panose="02000503000000000000" pitchFamily="2"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0" i="0" u="none" strike="noStrike" kern="1200" cap="none" spc="0" normalizeH="0" baseline="0" noProof="0">
                <a:ln>
                  <a:noFill/>
                </a:ln>
                <a:solidFill>
                  <a:srgbClr val="0070C0"/>
                </a:solidFill>
                <a:effectLst/>
                <a:uLnTx/>
                <a:uFillTx/>
                <a:latin typeface="Cambria" panose="02040503050406030204" pitchFamily="18" charset="0"/>
                <a:ea typeface="+mn-ea"/>
                <a:cs typeface="+mn-cs"/>
              </a:rPr>
              <a:t>Aggressor Row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0" i="0" u="none" strike="noStrike" kern="1200" cap="none" spc="0" normalizeH="0" baseline="0" noProof="0">
                <a:ln>
                  <a:noFill/>
                </a:ln>
                <a:solidFill>
                  <a:srgbClr val="0070C0"/>
                </a:solidFill>
                <a:effectLst/>
                <a:uLnTx/>
                <a:uFillTx/>
                <a:latin typeface="Cambria" panose="02040503050406030204" pitchFamily="18" charset="0"/>
                <a:ea typeface="+mn-ea"/>
                <a:cs typeface="+mn-cs"/>
              </a:rPr>
              <a:t>Active Time</a:t>
            </a:r>
            <a:endParaRPr kumimoji="0" lang="en-US" sz="2400" b="0" i="0" u="none" strike="noStrike" kern="1200" cap="none" spc="0" normalizeH="0" baseline="0" noProof="0">
              <a:ln>
                <a:noFill/>
              </a:ln>
              <a:solidFill>
                <a:srgbClr val="0070C0"/>
              </a:solidFill>
              <a:effectLst/>
              <a:uLnTx/>
              <a:uFillTx/>
              <a:latin typeface="Cambria" panose="02040503050406030204" pitchFamily="18" charset="0"/>
              <a:ea typeface="+mn-ea"/>
              <a:cs typeface="+mn-cs"/>
            </a:endParaRPr>
          </a:p>
        </p:txBody>
      </p:sp>
      <p:sp>
        <p:nvSpPr>
          <p:cNvPr id="8" name="TextBox 7">
            <a:extLst>
              <a:ext uri="{FF2B5EF4-FFF2-40B4-BE49-F238E27FC236}">
                <a16:creationId xmlns:a16="http://schemas.microsoft.com/office/drawing/2014/main" id="{DAAB8E50-2EF1-E943-A49F-D2229A7007AB}"/>
              </a:ext>
            </a:extLst>
          </p:cNvPr>
          <p:cNvSpPr txBox="1"/>
          <p:nvPr/>
        </p:nvSpPr>
        <p:spPr>
          <a:xfrm>
            <a:off x="14944435" y="3039207"/>
            <a:ext cx="2713220"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3800" b="1" i="0" u="none" strike="noStrike" kern="1200" cap="none" spc="0" normalizeH="0" baseline="0" noProof="0">
                <a:ln>
                  <a:noFill/>
                </a:ln>
                <a:solidFill>
                  <a:srgbClr val="ED7D31">
                    <a:lumMod val="75000"/>
                  </a:srgbClr>
                </a:solidFill>
                <a:effectLst/>
                <a:uLnTx/>
                <a:uFillTx/>
                <a:latin typeface="Font Awesome 5 Free Regular" panose="02000503000000000000" pitchFamily="2" charset="0"/>
                <a:ea typeface="+mn-ea"/>
                <a:cs typeface="+mn-cs"/>
              </a:rPr>
              <a:t></a:t>
            </a:r>
            <a:endParaRPr kumimoji="0" lang="en-CH" sz="13800" b="0" i="0" u="none" strike="noStrike" kern="1200" cap="none" spc="0" normalizeH="0" baseline="0" noProof="0">
              <a:ln>
                <a:noFill/>
              </a:ln>
              <a:solidFill>
                <a:srgbClr val="ED7D31">
                  <a:lumMod val="75000"/>
                </a:srgbClr>
              </a:solidFill>
              <a:effectLst/>
              <a:uLnTx/>
              <a:uFillTx/>
              <a:latin typeface="Font Awesome 5 Free Regular" panose="02000503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0" i="0" u="none" strike="noStrike" kern="1200" cap="none" spc="0" normalizeH="0" baseline="0" noProof="0">
                <a:ln>
                  <a:noFill/>
                </a:ln>
                <a:solidFill>
                  <a:srgbClr val="ED7D31">
                    <a:lumMod val="75000"/>
                  </a:srgbClr>
                </a:solidFill>
                <a:effectLst/>
                <a:uLnTx/>
                <a:uFillTx/>
                <a:latin typeface="Cambria" panose="02040503050406030204" pitchFamily="18" charset="0"/>
                <a:ea typeface="+mn-ea"/>
                <a:cs typeface="+mn-cs"/>
              </a:rPr>
              <a:t>Victim DRAM Cell’s Physical Location</a:t>
            </a:r>
            <a:endParaRPr kumimoji="0" lang="en-US" sz="2400" b="0" i="0" u="none" strike="noStrike" kern="1200" cap="none" spc="0" normalizeH="0" baseline="0" noProof="0">
              <a:ln>
                <a:noFill/>
              </a:ln>
              <a:solidFill>
                <a:srgbClr val="ED7D31">
                  <a:lumMod val="75000"/>
                </a:srgbClr>
              </a:solidFill>
              <a:effectLst/>
              <a:uLnTx/>
              <a:uFillTx/>
              <a:latin typeface="Cambria" panose="02040503050406030204" pitchFamily="18" charset="0"/>
              <a:ea typeface="+mn-ea"/>
              <a:cs typeface="+mn-cs"/>
            </a:endParaRPr>
          </a:p>
        </p:txBody>
      </p:sp>
      <p:pic>
        <p:nvPicPr>
          <p:cNvPr id="18" name="Picture 17">
            <a:extLst>
              <a:ext uri="{FF2B5EF4-FFF2-40B4-BE49-F238E27FC236}">
                <a16:creationId xmlns:a16="http://schemas.microsoft.com/office/drawing/2014/main" id="{DE791C0E-F1E3-374E-B099-69D07290200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388308" y="1445983"/>
            <a:ext cx="3860800" cy="3683000"/>
          </a:xfrm>
          <a:prstGeom prst="rect">
            <a:avLst/>
          </a:prstGeom>
        </p:spPr>
      </p:pic>
      <p:pic>
        <p:nvPicPr>
          <p:cNvPr id="20" name="Picture 19">
            <a:extLst>
              <a:ext uri="{FF2B5EF4-FFF2-40B4-BE49-F238E27FC236}">
                <a16:creationId xmlns:a16="http://schemas.microsoft.com/office/drawing/2014/main" id="{0CAFDD81-805A-B149-B493-3683FA4AAFD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323829" y="1425271"/>
            <a:ext cx="3886200" cy="3671003"/>
          </a:xfrm>
          <a:prstGeom prst="rect">
            <a:avLst/>
          </a:prstGeom>
        </p:spPr>
      </p:pic>
      <p:pic>
        <p:nvPicPr>
          <p:cNvPr id="22" name="Picture 21">
            <a:extLst>
              <a:ext uri="{FF2B5EF4-FFF2-40B4-BE49-F238E27FC236}">
                <a16:creationId xmlns:a16="http://schemas.microsoft.com/office/drawing/2014/main" id="{B2DB9C61-616A-D14C-BD81-37C3A84C192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201" y="1440116"/>
            <a:ext cx="2971800" cy="3683000"/>
          </a:xfrm>
          <a:prstGeom prst="rect">
            <a:avLst/>
          </a:prstGeom>
        </p:spPr>
      </p:pic>
      <p:sp>
        <p:nvSpPr>
          <p:cNvPr id="15" name="Rectangle 14">
            <a:extLst>
              <a:ext uri="{FF2B5EF4-FFF2-40B4-BE49-F238E27FC236}">
                <a16:creationId xmlns:a16="http://schemas.microsoft.com/office/drawing/2014/main" id="{2066DC1C-AD72-5B4A-ADCA-DE73CCEF2561}"/>
              </a:ext>
            </a:extLst>
          </p:cNvPr>
          <p:cNvSpPr/>
          <p:nvPr/>
        </p:nvSpPr>
        <p:spPr>
          <a:xfrm>
            <a:off x="-2201" y="5111118"/>
            <a:ext cx="9144000" cy="103091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To find </a:t>
            </a:r>
            <a:r>
              <a:rPr kumimoji="0" lang="en-US" sz="2400" b="1" i="0" u="none" strike="noStrike" kern="1200" cap="none" spc="0" normalizeH="0" baseline="0" noProof="0">
                <a:ln>
                  <a:noFill/>
                </a:ln>
                <a:solidFill>
                  <a:srgbClr val="C55910"/>
                </a:solidFill>
                <a:effectLst/>
                <a:uLnTx/>
                <a:uFillTx/>
                <a:latin typeface="Cambria" panose="02040503050406030204" pitchFamily="18" charset="0"/>
                <a:ea typeface="+mn-ea"/>
                <a:cs typeface="+mn-cs"/>
              </a:rPr>
              <a:t>effective and efficient</a:t>
            </a:r>
            <a:r>
              <a:rPr kumimoji="0" lang="en-US" sz="2400" b="0" i="0" u="none" strike="noStrike" kern="1200" cap="none" spc="0" normalizeH="0" baseline="0" noProof="0">
                <a:ln>
                  <a:noFill/>
                </a:ln>
                <a:solidFill>
                  <a:srgbClr val="C55910"/>
                </a:solidFill>
                <a:effectLst/>
                <a:uLnTx/>
                <a:uFillTx/>
                <a:latin typeface="Cambria" panose="02040503050406030204" pitchFamily="18" charset="0"/>
                <a:ea typeface="+mn-ea"/>
                <a:cs typeface="+mn-cs"/>
              </a:rPr>
              <a:t> </a:t>
            </a: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attacks and defenses</a:t>
            </a:r>
          </a:p>
        </p:txBody>
      </p:sp>
    </p:spTree>
    <p:extLst>
      <p:ext uri="{BB962C8B-B14F-4D97-AF65-F5344CB8AC3E}">
        <p14:creationId xmlns:p14="http://schemas.microsoft.com/office/powerpoint/2010/main" val="175836524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t>DRAM Testing Infrastructures</a:t>
            </a:r>
          </a:p>
        </p:txBody>
      </p:sp>
      <p:sp>
        <p:nvSpPr>
          <p:cNvPr id="5" name="Rectangle 4">
            <a:extLst>
              <a:ext uri="{FF2B5EF4-FFF2-40B4-BE49-F238E27FC236}">
                <a16:creationId xmlns:a16="http://schemas.microsoft.com/office/drawing/2014/main" id="{C4B6A481-3754-4809-844E-019BD3000795}"/>
              </a:ext>
            </a:extLst>
          </p:cNvPr>
          <p:cNvSpPr/>
          <p:nvPr/>
        </p:nvSpPr>
        <p:spPr>
          <a:xfrm>
            <a:off x="189560" y="764929"/>
            <a:ext cx="8954439" cy="1219821"/>
          </a:xfrm>
          <a:prstGeom prst="rect">
            <a:avLst/>
          </a:prstGeom>
        </p:spPr>
        <p:txBody>
          <a:bodyPr wrap="square">
            <a:spAutoFit/>
          </a:bodyPr>
          <a:lstStyle/>
          <a:p>
            <a:pPr marL="0" marR="0" lvl="0" indent="0" algn="l" defTabSz="914400" rtl="0" eaLnBrk="1" fontAlgn="auto" latinLnBrk="0" hangingPunct="1">
              <a:lnSpc>
                <a:spcPct val="90000"/>
              </a:lnSpc>
              <a:spcBef>
                <a:spcPts val="400"/>
              </a:spcBef>
              <a:spcAft>
                <a:spcPts val="0"/>
              </a:spcAft>
              <a:buClrTx/>
              <a:buSzTx/>
              <a:buFontTx/>
              <a:buNone/>
              <a:tabLst/>
              <a:defRPr/>
            </a:pPr>
            <a:r>
              <a:rPr kumimoji="0" lang="en-US" sz="26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Two separate testing infrastructures</a:t>
            </a:r>
          </a:p>
          <a:p>
            <a:pPr marL="319088" marR="0" lvl="1" indent="-307975" algn="l" defTabSz="914400" rtl="0" eaLnBrk="1" fontAlgn="auto" latinLnBrk="0" hangingPunct="1">
              <a:lnSpc>
                <a:spcPct val="90000"/>
              </a:lnSpc>
              <a:spcBef>
                <a:spcPts val="400"/>
              </a:spcBef>
              <a:spcAft>
                <a:spcPts val="0"/>
              </a:spcAft>
              <a:buClrTx/>
              <a:buSzTx/>
              <a:buFont typeface="+mj-lt"/>
              <a:buAutoNum type="arabicPeriod"/>
              <a:tabLst/>
              <a:defRPr/>
            </a:pPr>
            <a:r>
              <a:rPr kumimoji="0" lang="en-US" sz="2400" b="1" i="0" u="none" strike="noStrike" kern="1200" cap="none" spc="0" normalizeH="0" baseline="0" noProof="0">
                <a:ln>
                  <a:noFill/>
                </a:ln>
                <a:solidFill>
                  <a:srgbClr val="7030A0"/>
                </a:solidFill>
                <a:effectLst/>
                <a:uLnTx/>
                <a:uFillTx/>
                <a:latin typeface="Cambria" panose="02040503050406030204" pitchFamily="18" charset="0"/>
                <a:ea typeface="+mn-ea"/>
                <a:cs typeface="+mn-cs"/>
              </a:rPr>
              <a:t>DDR3:</a:t>
            </a:r>
            <a:r>
              <a:rPr kumimoji="0" lang="en-US" sz="2400" b="0" i="0" u="none" strike="noStrike" kern="1200" cap="none" spc="0" normalizeH="0" baseline="0" noProof="0">
                <a:ln>
                  <a:noFill/>
                </a:ln>
                <a:solidFill>
                  <a:srgbClr val="7030A0"/>
                </a:solidFill>
                <a:effectLst/>
                <a:uLnTx/>
                <a:uFillTx/>
                <a:latin typeface="Cambria" panose="02040503050406030204" pitchFamily="18" charset="0"/>
                <a:ea typeface="+mn-ea"/>
                <a:cs typeface="+mn-cs"/>
              </a:rPr>
              <a:t> FPGA-based </a:t>
            </a:r>
            <a:r>
              <a:rPr kumimoji="0" lang="en-US" sz="2400" b="0" i="0" u="none" strike="noStrike" kern="1200" cap="none" spc="0" normalizeH="0" baseline="0" noProof="0" err="1">
                <a:ln>
                  <a:noFill/>
                </a:ln>
                <a:solidFill>
                  <a:srgbClr val="7030A0"/>
                </a:solidFill>
                <a:effectLst/>
                <a:uLnTx/>
                <a:uFillTx/>
                <a:latin typeface="Cambria" panose="02040503050406030204" pitchFamily="18" charset="0"/>
                <a:ea typeface="+mn-ea"/>
                <a:cs typeface="+mn-cs"/>
              </a:rPr>
              <a:t>SoftMC</a:t>
            </a:r>
            <a:r>
              <a:rPr kumimoji="0" lang="en-US" sz="2400" b="0" i="0" u="none" strike="noStrike" kern="1200" cap="none" spc="0" normalizeH="0" baseline="0" noProof="0">
                <a:ln>
                  <a:noFill/>
                </a:ln>
                <a:solidFill>
                  <a:srgbClr val="7030A0"/>
                </a:solidFill>
                <a:effectLst/>
                <a:uLnTx/>
                <a:uFillTx/>
                <a:latin typeface="Cambria" panose="02040503050406030204" pitchFamily="18" charset="0"/>
                <a:ea typeface="+mn-ea"/>
                <a:cs typeface="+mn-cs"/>
              </a:rPr>
              <a:t> (Xilinx ML605) </a:t>
            </a:r>
          </a:p>
          <a:p>
            <a:pPr marL="319088" marR="0" lvl="1" indent="-307975" algn="l" defTabSz="914400" rtl="0" eaLnBrk="1" fontAlgn="auto" latinLnBrk="0" hangingPunct="1">
              <a:lnSpc>
                <a:spcPct val="90000"/>
              </a:lnSpc>
              <a:spcBef>
                <a:spcPts val="400"/>
              </a:spcBef>
              <a:spcAft>
                <a:spcPts val="1200"/>
              </a:spcAft>
              <a:buClrTx/>
              <a:buSzTx/>
              <a:buFont typeface="+mj-lt"/>
              <a:buAutoNum type="arabicPeriod"/>
              <a:tabLst/>
              <a:defRPr/>
            </a:pPr>
            <a:r>
              <a:rPr kumimoji="0" lang="en-US" sz="2400" b="1" i="0" u="none" strike="noStrike" kern="1200" cap="none" spc="0" normalizeH="0" baseline="0" noProof="0">
                <a:ln>
                  <a:noFill/>
                </a:ln>
                <a:solidFill>
                  <a:srgbClr val="C00000"/>
                </a:solidFill>
                <a:effectLst/>
                <a:uLnTx/>
                <a:uFillTx/>
                <a:latin typeface="Cambria" panose="02040503050406030204" pitchFamily="18" charset="0"/>
                <a:ea typeface="+mn-ea"/>
                <a:cs typeface="+mn-cs"/>
              </a:rPr>
              <a:t>DDR4:</a:t>
            </a:r>
            <a:r>
              <a:rPr kumimoji="0" lang="en-US" sz="2400" b="0" i="0" u="none" strike="noStrike" kern="1200" cap="none" spc="0" normalizeH="0" baseline="0" noProof="0">
                <a:ln>
                  <a:noFill/>
                </a:ln>
                <a:solidFill>
                  <a:srgbClr val="C00000"/>
                </a:solidFill>
                <a:effectLst/>
                <a:uLnTx/>
                <a:uFillTx/>
                <a:latin typeface="Cambria" panose="02040503050406030204" pitchFamily="18" charset="0"/>
                <a:ea typeface="+mn-ea"/>
                <a:cs typeface="+mn-cs"/>
              </a:rPr>
              <a:t> FPGA-based </a:t>
            </a:r>
            <a:r>
              <a:rPr kumimoji="0" lang="en-US" sz="2400" b="0" i="0" u="none" strike="noStrike" kern="1200" cap="none" spc="0" normalizeH="0" baseline="0" noProof="0" err="1">
                <a:ln>
                  <a:noFill/>
                </a:ln>
                <a:solidFill>
                  <a:srgbClr val="C00000"/>
                </a:solidFill>
                <a:effectLst/>
                <a:uLnTx/>
                <a:uFillTx/>
                <a:latin typeface="Cambria" panose="02040503050406030204" pitchFamily="18" charset="0"/>
                <a:ea typeface="+mn-ea"/>
                <a:cs typeface="+mn-cs"/>
              </a:rPr>
              <a:t>SoftMC</a:t>
            </a:r>
            <a:r>
              <a:rPr kumimoji="0" lang="en-US" sz="2400" b="0" i="0" u="none" strike="noStrike" kern="1200" cap="none" spc="0" normalizeH="0" baseline="0" noProof="0">
                <a:ln>
                  <a:noFill/>
                </a:ln>
                <a:solidFill>
                  <a:srgbClr val="C00000"/>
                </a:solidFill>
                <a:effectLst/>
                <a:uLnTx/>
                <a:uFillTx/>
                <a:latin typeface="Cambria" panose="02040503050406030204" pitchFamily="18" charset="0"/>
                <a:ea typeface="+mn-ea"/>
                <a:cs typeface="+mn-cs"/>
              </a:rPr>
              <a:t> (Xilinx </a:t>
            </a:r>
            <a:r>
              <a:rPr kumimoji="0" lang="en-US" sz="2400" b="0" i="0" u="none" strike="noStrike" kern="1200" cap="none" spc="0" normalizeH="0" baseline="0" noProof="0" err="1">
                <a:ln>
                  <a:noFill/>
                </a:ln>
                <a:solidFill>
                  <a:srgbClr val="C00000"/>
                </a:solidFill>
                <a:effectLst/>
                <a:uLnTx/>
                <a:uFillTx/>
                <a:latin typeface="Cambria" panose="02040503050406030204" pitchFamily="18" charset="0"/>
                <a:ea typeface="+mn-ea"/>
                <a:cs typeface="+mn-cs"/>
              </a:rPr>
              <a:t>Virtex</a:t>
            </a:r>
            <a:r>
              <a:rPr kumimoji="0" lang="en-US" sz="2400" b="0" i="0" u="none" strike="noStrike" kern="1200" cap="none" spc="0" normalizeH="0" baseline="0" noProof="0">
                <a:ln>
                  <a:noFill/>
                </a:ln>
                <a:solidFill>
                  <a:srgbClr val="C00000"/>
                </a:solidFill>
                <a:effectLst/>
                <a:uLnTx/>
                <a:uFillTx/>
                <a:latin typeface="Cambria" panose="02040503050406030204" pitchFamily="18" charset="0"/>
                <a:ea typeface="+mn-ea"/>
                <a:cs typeface="+mn-cs"/>
              </a:rPr>
              <a:t> </a:t>
            </a:r>
            <a:r>
              <a:rPr kumimoji="0" lang="en-US" sz="2400" b="0" i="0" u="none" strike="noStrike" kern="1200" cap="none" spc="0" normalizeH="0" baseline="0" noProof="0" err="1">
                <a:ln>
                  <a:noFill/>
                </a:ln>
                <a:solidFill>
                  <a:srgbClr val="C00000"/>
                </a:solidFill>
                <a:effectLst/>
                <a:uLnTx/>
                <a:uFillTx/>
                <a:latin typeface="Cambria" panose="02040503050406030204" pitchFamily="18" charset="0"/>
                <a:ea typeface="+mn-ea"/>
                <a:cs typeface="+mn-cs"/>
              </a:rPr>
              <a:t>UltraScale</a:t>
            </a:r>
            <a:r>
              <a:rPr kumimoji="0" lang="en-US" sz="2400" b="0" i="0" u="none" strike="noStrike" kern="1200" cap="none" spc="0" normalizeH="0" baseline="0" noProof="0">
                <a:ln>
                  <a:noFill/>
                </a:ln>
                <a:solidFill>
                  <a:srgbClr val="C00000"/>
                </a:solidFill>
                <a:effectLst/>
                <a:uLnTx/>
                <a:uFillTx/>
                <a:latin typeface="Cambria" panose="02040503050406030204" pitchFamily="18" charset="0"/>
                <a:ea typeface="+mn-ea"/>
                <a:cs typeface="+mn-cs"/>
              </a:rPr>
              <a:t>+ XCU200)</a:t>
            </a:r>
            <a:endParaRPr kumimoji="0" lang="en-US" sz="2600" b="0" i="0" u="none" strike="noStrike" kern="1200" cap="none" spc="0" normalizeH="0" baseline="0" noProof="0">
              <a:ln>
                <a:noFill/>
              </a:ln>
              <a:solidFill>
                <a:prstClr val="black"/>
              </a:solidFill>
              <a:effectLst/>
              <a:uLnTx/>
              <a:uFillTx/>
              <a:latin typeface="Cambria" panose="02040503050406030204" pitchFamily="18" charset="0"/>
              <a:ea typeface="+mn-ea"/>
              <a:cs typeface="+mn-cs"/>
            </a:endParaRPr>
          </a:p>
        </p:txBody>
      </p:sp>
      <p:grpSp>
        <p:nvGrpSpPr>
          <p:cNvPr id="18" name="Group 17">
            <a:extLst>
              <a:ext uri="{FF2B5EF4-FFF2-40B4-BE49-F238E27FC236}">
                <a16:creationId xmlns:a16="http://schemas.microsoft.com/office/drawing/2014/main" id="{3D9622DA-5069-5B46-9732-C24D4B717F8D}"/>
              </a:ext>
            </a:extLst>
          </p:cNvPr>
          <p:cNvGrpSpPr/>
          <p:nvPr/>
        </p:nvGrpSpPr>
        <p:grpSpPr>
          <a:xfrm>
            <a:off x="302741" y="2081997"/>
            <a:ext cx="8538518" cy="2832852"/>
            <a:chOff x="319331" y="3425624"/>
            <a:chExt cx="8538518" cy="2832852"/>
          </a:xfrm>
        </p:grpSpPr>
        <p:pic>
          <p:nvPicPr>
            <p:cNvPr id="7" name="Picture 6">
              <a:extLst>
                <a:ext uri="{FF2B5EF4-FFF2-40B4-BE49-F238E27FC236}">
                  <a16:creationId xmlns:a16="http://schemas.microsoft.com/office/drawing/2014/main" id="{F443CB76-333B-D446-A985-FD3042D004B5}"/>
                </a:ext>
              </a:extLst>
            </p:cNvPr>
            <p:cNvPicPr>
              <a:picLocks noChangeAspect="1"/>
            </p:cNvPicPr>
            <p:nvPr/>
          </p:nvPicPr>
          <p:blipFill rotWithShape="1">
            <a:blip r:embed="rId3">
              <a:extLst>
                <a:ext uri="{28A0092B-C50C-407E-A947-70E740481C1C}">
                  <a14:useLocalDpi xmlns:a14="http://schemas.microsoft.com/office/drawing/2010/main" val="0"/>
                </a:ext>
              </a:extLst>
            </a:blip>
            <a:srcRect t="13205"/>
            <a:stretch/>
          </p:blipFill>
          <p:spPr>
            <a:xfrm>
              <a:off x="319331" y="3425624"/>
              <a:ext cx="8538518" cy="2832852"/>
            </a:xfrm>
            <a:prstGeom prst="rect">
              <a:avLst/>
            </a:prstGeom>
          </p:spPr>
        </p:pic>
        <p:sp>
          <p:nvSpPr>
            <p:cNvPr id="14" name="Rectangle 13">
              <a:extLst>
                <a:ext uri="{FF2B5EF4-FFF2-40B4-BE49-F238E27FC236}">
                  <a16:creationId xmlns:a16="http://schemas.microsoft.com/office/drawing/2014/main" id="{5A633815-838B-B54D-AD20-E35618FB8250}"/>
                </a:ext>
              </a:extLst>
            </p:cNvPr>
            <p:cNvSpPr/>
            <p:nvPr/>
          </p:nvSpPr>
          <p:spPr>
            <a:xfrm>
              <a:off x="464948" y="3743163"/>
              <a:ext cx="1775857" cy="700285"/>
            </a:xfrm>
            <a:prstGeom prst="rect">
              <a:avLst/>
            </a:prstGeom>
            <a:solidFill>
              <a:schemeClr val="accent2">
                <a:lumMod val="75000"/>
              </a:schemeClr>
            </a:solid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mbria" panose="02040503050406030204" pitchFamily="18" charset="0"/>
                  <a:ea typeface="+mn-ea"/>
                  <a:cs typeface="+mn-cs"/>
                </a:rPr>
                <a:t>FPGA (w/</a:t>
              </a:r>
              <a:r>
                <a:rPr kumimoji="0" lang="en-US" sz="2400" b="0" i="0" u="none" strike="noStrike" kern="1200" cap="none" spc="0" normalizeH="0" baseline="0" noProof="0" err="1">
                  <a:ln>
                    <a:noFill/>
                  </a:ln>
                  <a:solidFill>
                    <a:prstClr val="white"/>
                  </a:solidFill>
                  <a:effectLst/>
                  <a:uLnTx/>
                  <a:uFillTx/>
                  <a:latin typeface="Cambria" panose="02040503050406030204" pitchFamily="18" charset="0"/>
                  <a:ea typeface="+mn-ea"/>
                  <a:cs typeface="+mn-cs"/>
                </a:rPr>
                <a:t>SoftMC</a:t>
              </a:r>
              <a:r>
                <a:rPr kumimoji="0" lang="en-US" sz="2400" b="0" i="0" u="none" strike="noStrike" kern="1200" cap="none" spc="0" normalizeH="0" baseline="0" noProof="0">
                  <a:ln>
                    <a:noFill/>
                  </a:ln>
                  <a:solidFill>
                    <a:prstClr val="white"/>
                  </a:solidFill>
                  <a:effectLst/>
                  <a:uLnTx/>
                  <a:uFillTx/>
                  <a:latin typeface="Cambria" panose="02040503050406030204" pitchFamily="18" charset="0"/>
                  <a:ea typeface="+mn-ea"/>
                  <a:cs typeface="+mn-cs"/>
                </a:rPr>
                <a:t>)</a:t>
              </a:r>
            </a:p>
          </p:txBody>
        </p:sp>
      </p:grpSp>
      <p:grpSp>
        <p:nvGrpSpPr>
          <p:cNvPr id="16" name="Group 15">
            <a:extLst>
              <a:ext uri="{FF2B5EF4-FFF2-40B4-BE49-F238E27FC236}">
                <a16:creationId xmlns:a16="http://schemas.microsoft.com/office/drawing/2014/main" id="{102EAC3D-0A4D-894B-B7F0-1BE98B71C8CB}"/>
              </a:ext>
            </a:extLst>
          </p:cNvPr>
          <p:cNvGrpSpPr/>
          <p:nvPr/>
        </p:nvGrpSpPr>
        <p:grpSpPr>
          <a:xfrm>
            <a:off x="2492828" y="3482902"/>
            <a:ext cx="2624684" cy="1071370"/>
            <a:chOff x="2492828" y="4826520"/>
            <a:chExt cx="2624684" cy="1166337"/>
          </a:xfrm>
        </p:grpSpPr>
        <p:sp>
          <p:nvSpPr>
            <p:cNvPr id="9" name="Rectangle 8">
              <a:extLst>
                <a:ext uri="{FF2B5EF4-FFF2-40B4-BE49-F238E27FC236}">
                  <a16:creationId xmlns:a16="http://schemas.microsoft.com/office/drawing/2014/main" id="{DC259D5D-346A-FD43-A5A6-F14BB7A29BC9}"/>
                </a:ext>
              </a:extLst>
            </p:cNvPr>
            <p:cNvSpPr/>
            <p:nvPr/>
          </p:nvSpPr>
          <p:spPr>
            <a:xfrm>
              <a:off x="2492828" y="4826520"/>
              <a:ext cx="2624683" cy="4826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DB500585-82E8-7343-961F-ECCC167B70B2}"/>
                </a:ext>
              </a:extLst>
            </p:cNvPr>
            <p:cNvSpPr/>
            <p:nvPr/>
          </p:nvSpPr>
          <p:spPr>
            <a:xfrm>
              <a:off x="2492828" y="5179607"/>
              <a:ext cx="2624684" cy="813250"/>
            </a:xfrm>
            <a:prstGeom prst="rect">
              <a:avLst/>
            </a:prstGeom>
            <a:solidFill>
              <a:srgbClr val="00B0F0"/>
            </a:solid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mbria" panose="02040503050406030204" pitchFamily="18" charset="0"/>
                  <a:ea typeface="+mn-ea"/>
                  <a:cs typeface="+mn-cs"/>
                </a:rPr>
                <a:t>DRAM Module </a:t>
              </a:r>
              <a:br>
                <a:rPr kumimoji="0" lang="en-US" sz="2400" b="0" i="0" u="none" strike="noStrike" kern="1200" cap="none" spc="0" normalizeH="0" baseline="0" noProof="0">
                  <a:ln>
                    <a:noFill/>
                  </a:ln>
                  <a:solidFill>
                    <a:prstClr val="white"/>
                  </a:solidFill>
                  <a:effectLst/>
                  <a:uLnTx/>
                  <a:uFillTx/>
                  <a:latin typeface="Cambria" panose="02040503050406030204" pitchFamily="18" charset="0"/>
                  <a:ea typeface="+mn-ea"/>
                  <a:cs typeface="+mn-cs"/>
                </a:rPr>
              </a:br>
              <a:r>
                <a:rPr kumimoji="0" lang="en-US" sz="2400" b="0" i="0" u="none" strike="noStrike" kern="1200" cap="none" spc="0" normalizeH="0" baseline="0" noProof="0">
                  <a:ln>
                    <a:noFill/>
                  </a:ln>
                  <a:solidFill>
                    <a:prstClr val="white"/>
                  </a:solidFill>
                  <a:effectLst/>
                  <a:uLnTx/>
                  <a:uFillTx/>
                  <a:latin typeface="Cambria" panose="02040503050406030204" pitchFamily="18" charset="0"/>
                  <a:ea typeface="+mn-ea"/>
                  <a:cs typeface="+mn-cs"/>
                </a:rPr>
                <a:t>and Heater</a:t>
              </a:r>
            </a:p>
          </p:txBody>
        </p:sp>
      </p:grpSp>
      <p:grpSp>
        <p:nvGrpSpPr>
          <p:cNvPr id="17" name="Group 16">
            <a:extLst>
              <a:ext uri="{FF2B5EF4-FFF2-40B4-BE49-F238E27FC236}">
                <a16:creationId xmlns:a16="http://schemas.microsoft.com/office/drawing/2014/main" id="{B9FC1C58-2EF4-4247-BA3E-6B5E27084721}"/>
              </a:ext>
            </a:extLst>
          </p:cNvPr>
          <p:cNvGrpSpPr/>
          <p:nvPr/>
        </p:nvGrpSpPr>
        <p:grpSpPr>
          <a:xfrm>
            <a:off x="6916724" y="2085893"/>
            <a:ext cx="1917162" cy="2240721"/>
            <a:chOff x="6916724" y="3429520"/>
            <a:chExt cx="1917162" cy="2240721"/>
          </a:xfrm>
        </p:grpSpPr>
        <p:sp>
          <p:nvSpPr>
            <p:cNvPr id="11" name="TextBox 10">
              <a:extLst>
                <a:ext uri="{FF2B5EF4-FFF2-40B4-BE49-F238E27FC236}">
                  <a16:creationId xmlns:a16="http://schemas.microsoft.com/office/drawing/2014/main" id="{30CE7A84-C450-7545-B28B-CB212A7AF579}"/>
                </a:ext>
              </a:extLst>
            </p:cNvPr>
            <p:cNvSpPr txBox="1"/>
            <p:nvPr/>
          </p:nvSpPr>
          <p:spPr>
            <a:xfrm>
              <a:off x="6919784" y="4838621"/>
              <a:ext cx="1914102" cy="831620"/>
            </a:xfrm>
            <a:prstGeom prst="rect">
              <a:avLst/>
            </a:prstGeom>
            <a:solidFill>
              <a:srgbClr val="C00000"/>
            </a:solidFill>
            <a:ln w="76200">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mbria" panose="02040503050406030204" pitchFamily="18" charset="0"/>
                  <a:ea typeface="+mn-ea"/>
                  <a:cs typeface="+mn-cs"/>
                </a:rPr>
                <a:t>Temperature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mbria" panose="02040503050406030204" pitchFamily="18" charset="0"/>
                  <a:ea typeface="+mn-ea"/>
                  <a:cs typeface="+mn-cs"/>
                </a:rPr>
                <a:t>Controller</a:t>
              </a:r>
            </a:p>
          </p:txBody>
        </p:sp>
        <p:sp>
          <p:nvSpPr>
            <p:cNvPr id="12" name="Rectangle 11">
              <a:extLst>
                <a:ext uri="{FF2B5EF4-FFF2-40B4-BE49-F238E27FC236}">
                  <a16:creationId xmlns:a16="http://schemas.microsoft.com/office/drawing/2014/main" id="{321AE161-9E1D-9A49-AC7D-86D39C0A3F11}"/>
                </a:ext>
              </a:extLst>
            </p:cNvPr>
            <p:cNvSpPr/>
            <p:nvPr/>
          </p:nvSpPr>
          <p:spPr>
            <a:xfrm>
              <a:off x="6916724" y="3429520"/>
              <a:ext cx="1907945" cy="1397000"/>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9" name="Rectangle 28">
            <a:extLst>
              <a:ext uri="{FF2B5EF4-FFF2-40B4-BE49-F238E27FC236}">
                <a16:creationId xmlns:a16="http://schemas.microsoft.com/office/drawing/2014/main" id="{BCD3BA7F-EDA0-8441-BD22-05681B4A6C9B}"/>
              </a:ext>
            </a:extLst>
          </p:cNvPr>
          <p:cNvSpPr/>
          <p:nvPr/>
        </p:nvSpPr>
        <p:spPr>
          <a:xfrm>
            <a:off x="0" y="5113438"/>
            <a:ext cx="9144000" cy="121982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40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Fine-grained control over </a:t>
            </a:r>
            <a:r>
              <a:rPr kumimoji="0" lang="en-US" sz="2800" b="1" i="0" u="none" strike="noStrike" kern="1200" cap="none" spc="0" normalizeH="0" baseline="0" noProof="0">
                <a:ln>
                  <a:noFill/>
                </a:ln>
                <a:solidFill>
                  <a:prstClr val="black"/>
                </a:solidFill>
                <a:effectLst/>
                <a:uLnTx/>
                <a:uFillTx/>
                <a:latin typeface="Cambria" panose="02040503050406030204" pitchFamily="18" charset="0"/>
                <a:ea typeface="+mn-ea"/>
                <a:cs typeface="+mn-cs"/>
              </a:rPr>
              <a:t>DRAM commands</a:t>
            </a:r>
            <a:r>
              <a:rPr kumimoji="0" lang="en-US" sz="28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 </a:t>
            </a:r>
          </a:p>
          <a:p>
            <a:pPr marL="0" marR="0" lvl="0" indent="0" algn="ctr" defTabSz="914400" rtl="0" eaLnBrk="1" fontAlgn="auto" latinLnBrk="0" hangingPunct="1">
              <a:lnSpc>
                <a:spcPct val="90000"/>
              </a:lnSpc>
              <a:spcBef>
                <a:spcPts val="400"/>
              </a:spcBef>
              <a:spcAft>
                <a:spcPts val="0"/>
              </a:spcAft>
              <a:buClrTx/>
              <a:buSzTx/>
              <a:buFontTx/>
              <a:buNone/>
              <a:tabLst/>
              <a:defRPr/>
            </a:pPr>
            <a:r>
              <a:rPr kumimoji="0" lang="en-US" sz="2800" b="1" i="0" u="none" strike="noStrike" kern="1200" cap="none" spc="0" normalizeH="0" baseline="0" noProof="0">
                <a:ln>
                  <a:noFill/>
                </a:ln>
                <a:solidFill>
                  <a:srgbClr val="C55911"/>
                </a:solidFill>
                <a:effectLst/>
                <a:uLnTx/>
                <a:uFillTx/>
                <a:latin typeface="Cambria" panose="02040503050406030204" pitchFamily="18" charset="0"/>
                <a:ea typeface="+mn-ea"/>
                <a:cs typeface="+mn-cs"/>
              </a:rPr>
              <a:t>timing parameters </a:t>
            </a:r>
            <a:r>
              <a:rPr kumimoji="0" lang="en-US" sz="28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and </a:t>
            </a:r>
            <a:r>
              <a:rPr kumimoji="0" lang="en-US" sz="2800" b="1" i="0" u="none" strike="noStrike" kern="1200" cap="none" spc="0" normalizeH="0" baseline="0" noProof="0">
                <a:ln>
                  <a:noFill/>
                </a:ln>
                <a:solidFill>
                  <a:srgbClr val="C00000"/>
                </a:solidFill>
                <a:effectLst/>
                <a:uLnTx/>
                <a:uFillTx/>
                <a:latin typeface="Cambria" panose="02040503050406030204" pitchFamily="18" charset="0"/>
                <a:ea typeface="+mn-ea"/>
                <a:cs typeface="+mn-cs"/>
              </a:rPr>
              <a:t>temperature (</a:t>
            </a:r>
            <a:r>
              <a:rPr kumimoji="0" lang="en-US" sz="2800" b="1" i="0" u="none" strike="noStrike" kern="1200" cap="none" spc="0" normalizeH="0" baseline="0" noProof="0">
                <a:ln>
                  <a:noFill/>
                </a:ln>
                <a:solidFill>
                  <a:srgbClr val="C00000"/>
                </a:solidFill>
                <a:effectLst/>
                <a:uLnTx/>
                <a:uFillTx/>
                <a:latin typeface="Cambria"/>
                <a:ea typeface="Cambria"/>
                <a:cs typeface="+mn-cs"/>
              </a:rPr>
              <a:t>±0.1°C )</a:t>
            </a:r>
            <a:endParaRPr kumimoji="0" lang="en-US" sz="2800" b="1" i="0" u="none" strike="noStrike" kern="1200" cap="none" spc="0" normalizeH="0" baseline="0" noProof="0">
              <a:ln>
                <a:noFill/>
              </a:ln>
              <a:solidFill>
                <a:srgbClr val="C00000"/>
              </a:solidFill>
              <a:effectLst/>
              <a:uLnTx/>
              <a:uFillTx/>
              <a:latin typeface="Cambria" panose="02040503050406030204" pitchFamily="18" charset="0"/>
              <a:ea typeface="+mn-ea"/>
              <a:cs typeface="+mn-cs"/>
            </a:endParaRPr>
          </a:p>
        </p:txBody>
      </p:sp>
      <p:sp>
        <p:nvSpPr>
          <p:cNvPr id="6" name="Rectangle 5">
            <a:extLst>
              <a:ext uri="{FF2B5EF4-FFF2-40B4-BE49-F238E27FC236}">
                <a16:creationId xmlns:a16="http://schemas.microsoft.com/office/drawing/2014/main" id="{370C3A70-117A-874E-9AFD-782F9F7A7080}"/>
              </a:ext>
            </a:extLst>
          </p:cNvPr>
          <p:cNvSpPr/>
          <p:nvPr/>
        </p:nvSpPr>
        <p:spPr>
          <a:xfrm>
            <a:off x="5117512" y="4613193"/>
            <a:ext cx="3740337" cy="310414"/>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8BAD8CBF-CBD1-8A49-9F39-C545C033AB6E}"/>
              </a:ext>
            </a:extLst>
          </p:cNvPr>
          <p:cNvSpPr/>
          <p:nvPr/>
        </p:nvSpPr>
        <p:spPr>
          <a:xfrm>
            <a:off x="5053263" y="4581541"/>
            <a:ext cx="4001617" cy="369332"/>
          </a:xfrm>
          <a:prstGeom prst="rect">
            <a:avLst/>
          </a:prstGeom>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mbria" panose="02040503050406030204" pitchFamily="18" charset="0"/>
                <a:ea typeface="+mn-ea"/>
                <a:cs typeface="+mn-cs"/>
              </a:rPr>
              <a:t>DDR4 DRAM Testing Infrastructure</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20" name="Straight Connector 19">
            <a:extLst>
              <a:ext uri="{FF2B5EF4-FFF2-40B4-BE49-F238E27FC236}">
                <a16:creationId xmlns:a16="http://schemas.microsoft.com/office/drawing/2014/main" id="{A3644E1F-324D-FC49-803C-6DD05E8AE7A5}"/>
              </a:ext>
            </a:extLst>
          </p:cNvPr>
          <p:cNvCxnSpPr>
            <a:cxnSpLocks/>
            <a:stCxn id="14" idx="3"/>
          </p:cNvCxnSpPr>
          <p:nvPr/>
        </p:nvCxnSpPr>
        <p:spPr>
          <a:xfrm>
            <a:off x="2224215" y="2749679"/>
            <a:ext cx="754595" cy="0"/>
          </a:xfrm>
          <a:prstGeom prst="line">
            <a:avLst/>
          </a:prstGeom>
          <a:ln w="57150">
            <a:solidFill>
              <a:srgbClr val="C5591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AADE915-A0FF-9E44-9C16-CB7DD7860A9B}"/>
              </a:ext>
            </a:extLst>
          </p:cNvPr>
          <p:cNvCxnSpPr>
            <a:cxnSpLocks/>
          </p:cNvCxnSpPr>
          <p:nvPr/>
        </p:nvCxnSpPr>
        <p:spPr>
          <a:xfrm>
            <a:off x="2960800" y="2749678"/>
            <a:ext cx="397515" cy="237994"/>
          </a:xfrm>
          <a:prstGeom prst="line">
            <a:avLst/>
          </a:prstGeom>
          <a:ln w="57150">
            <a:solidFill>
              <a:srgbClr val="C55910"/>
            </a:solidFill>
            <a:tailEnd type="oval"/>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D339AFD2-D612-0448-88FA-9CAACAE2C912}"/>
              </a:ext>
            </a:extLst>
          </p:cNvPr>
          <p:cNvSpPr/>
          <p:nvPr/>
        </p:nvSpPr>
        <p:spPr>
          <a:xfrm>
            <a:off x="4721854" y="2518532"/>
            <a:ext cx="2077501" cy="700285"/>
          </a:xfrm>
          <a:prstGeom prst="rect">
            <a:avLst/>
          </a:prstGeom>
          <a:solidFill>
            <a:srgbClr val="7030A0"/>
          </a:solid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mbria" panose="02040503050406030204" pitchFamily="18" charset="0"/>
                <a:ea typeface="+mn-ea"/>
                <a:cs typeface="+mn-cs"/>
              </a:rPr>
              <a:t>Host Machine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mbria" panose="02040503050406030204" pitchFamily="18" charset="0"/>
                <a:ea typeface="+mn-ea"/>
                <a:cs typeface="+mn-cs"/>
              </a:rPr>
              <a:t>(via PCI-e) </a:t>
            </a:r>
          </a:p>
        </p:txBody>
      </p:sp>
      <p:cxnSp>
        <p:nvCxnSpPr>
          <p:cNvPr id="30" name="Straight Connector 29">
            <a:extLst>
              <a:ext uri="{FF2B5EF4-FFF2-40B4-BE49-F238E27FC236}">
                <a16:creationId xmlns:a16="http://schemas.microsoft.com/office/drawing/2014/main" id="{85D59283-0A65-C042-AEB1-6699D3314730}"/>
              </a:ext>
            </a:extLst>
          </p:cNvPr>
          <p:cNvCxnSpPr>
            <a:cxnSpLocks/>
            <a:stCxn id="28" idx="1"/>
          </p:cNvCxnSpPr>
          <p:nvPr/>
        </p:nvCxnSpPr>
        <p:spPr>
          <a:xfrm flipH="1">
            <a:off x="4492416" y="2868675"/>
            <a:ext cx="229438"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4D04EDD-F20A-4B44-8BBE-F8BE21E86535}"/>
              </a:ext>
            </a:extLst>
          </p:cNvPr>
          <p:cNvCxnSpPr>
            <a:cxnSpLocks/>
          </p:cNvCxnSpPr>
          <p:nvPr/>
        </p:nvCxnSpPr>
        <p:spPr>
          <a:xfrm flipH="1" flipV="1">
            <a:off x="4308764" y="2202875"/>
            <a:ext cx="211281" cy="665800"/>
          </a:xfrm>
          <a:prstGeom prst="line">
            <a:avLst/>
          </a:prstGeom>
          <a:ln w="57150">
            <a:solidFill>
              <a:srgbClr val="7030A0"/>
            </a:solidFil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869848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7">
            <a:extLst>
              <a:ext uri="{FF2B5EF4-FFF2-40B4-BE49-F238E27FC236}">
                <a16:creationId xmlns:a16="http://schemas.microsoft.com/office/drawing/2014/main" id="{503A0289-F384-4A4F-80BC-806101E1D302}"/>
              </a:ext>
            </a:extLst>
          </p:cNvPr>
          <p:cNvGraphicFramePr>
            <a:graphicFrameLocks noGrp="1"/>
          </p:cNvGraphicFramePr>
          <p:nvPr/>
        </p:nvGraphicFramePr>
        <p:xfrm>
          <a:off x="627674" y="2367280"/>
          <a:ext cx="7888651" cy="2123440"/>
        </p:xfrm>
        <a:graphic>
          <a:graphicData uri="http://schemas.openxmlformats.org/drawingml/2006/table">
            <a:tbl>
              <a:tblPr firstRow="1" bandRow="1">
                <a:tableStyleId>{2D5ABB26-0587-4C30-8999-92F81FD0307C}</a:tableStyleId>
              </a:tblPr>
              <a:tblGrid>
                <a:gridCol w="1477100">
                  <a:extLst>
                    <a:ext uri="{9D8B030D-6E8A-4147-A177-3AD203B41FA5}">
                      <a16:colId xmlns:a16="http://schemas.microsoft.com/office/drawing/2014/main" val="708919223"/>
                    </a:ext>
                  </a:extLst>
                </a:gridCol>
                <a:gridCol w="975951">
                  <a:extLst>
                    <a:ext uri="{9D8B030D-6E8A-4147-A177-3AD203B41FA5}">
                      <a16:colId xmlns:a16="http://schemas.microsoft.com/office/drawing/2014/main" val="1547508454"/>
                    </a:ext>
                  </a:extLst>
                </a:gridCol>
                <a:gridCol w="1195749">
                  <a:extLst>
                    <a:ext uri="{9D8B030D-6E8A-4147-A177-3AD203B41FA5}">
                      <a16:colId xmlns:a16="http://schemas.microsoft.com/office/drawing/2014/main" val="3924464989"/>
                    </a:ext>
                  </a:extLst>
                </a:gridCol>
                <a:gridCol w="1102951">
                  <a:extLst>
                    <a:ext uri="{9D8B030D-6E8A-4147-A177-3AD203B41FA5}">
                      <a16:colId xmlns:a16="http://schemas.microsoft.com/office/drawing/2014/main" val="2950746807"/>
                    </a:ext>
                  </a:extLst>
                </a:gridCol>
                <a:gridCol w="1295400">
                  <a:extLst>
                    <a:ext uri="{9D8B030D-6E8A-4147-A177-3AD203B41FA5}">
                      <a16:colId xmlns:a16="http://schemas.microsoft.com/office/drawing/2014/main" val="3481370136"/>
                    </a:ext>
                  </a:extLst>
                </a:gridCol>
                <a:gridCol w="838200">
                  <a:extLst>
                    <a:ext uri="{9D8B030D-6E8A-4147-A177-3AD203B41FA5}">
                      <a16:colId xmlns:a16="http://schemas.microsoft.com/office/drawing/2014/main" val="1253724907"/>
                    </a:ext>
                  </a:extLst>
                </a:gridCol>
                <a:gridCol w="1003300">
                  <a:extLst>
                    <a:ext uri="{9D8B030D-6E8A-4147-A177-3AD203B41FA5}">
                      <a16:colId xmlns:a16="http://schemas.microsoft.com/office/drawing/2014/main" val="2240307331"/>
                    </a:ext>
                  </a:extLst>
                </a:gridCol>
              </a:tblGrid>
              <a:tr h="370840">
                <a:tc>
                  <a:txBody>
                    <a:bodyPr/>
                    <a:lstStyle/>
                    <a:p>
                      <a:r>
                        <a:rPr lang="en-US" b="1">
                          <a:solidFill>
                            <a:srgbClr val="2F5597"/>
                          </a:solidFill>
                        </a:rPr>
                        <a:t>Mfr.</a:t>
                      </a:r>
                      <a:endParaRPr lang="en-US" b="1">
                        <a:solidFill>
                          <a:srgbClr val="2F5597"/>
                        </a:solidFill>
                        <a:latin typeface="Cambria" panose="02040503050406030204" pitchFamily="18" charset="0"/>
                      </a:endParaRPr>
                    </a:p>
                  </a:txBody>
                  <a:tcPr anchor="ctr">
                    <a:lnB w="38100" cap="flat" cmpd="sng" algn="ctr">
                      <a:solidFill>
                        <a:srgbClr val="2F5597"/>
                      </a:solidFill>
                      <a:prstDash val="solid"/>
                      <a:round/>
                      <a:headEnd type="none" w="med" len="med"/>
                      <a:tailEnd type="none" w="med" len="med"/>
                    </a:lnB>
                  </a:tcPr>
                </a:tc>
                <a:tc>
                  <a:txBody>
                    <a:bodyPr/>
                    <a:lstStyle/>
                    <a:p>
                      <a:pPr algn="ctr"/>
                      <a:r>
                        <a:rPr lang="en-US" b="1">
                          <a:solidFill>
                            <a:srgbClr val="2F5597"/>
                          </a:solidFill>
                        </a:rPr>
                        <a:t>DDR4 DIMMs</a:t>
                      </a:r>
                      <a:endParaRPr lang="en-US" b="1">
                        <a:solidFill>
                          <a:srgbClr val="2F5597"/>
                        </a:solidFill>
                        <a:latin typeface="Cambria" panose="02040503050406030204" pitchFamily="18" charset="0"/>
                      </a:endParaRPr>
                    </a:p>
                  </a:txBody>
                  <a:tcPr anchor="ctr">
                    <a:lnB w="38100" cap="flat" cmpd="sng" algn="ctr">
                      <a:solidFill>
                        <a:srgbClr val="2F5597"/>
                      </a:solidFill>
                      <a:prstDash val="solid"/>
                      <a:round/>
                      <a:headEnd type="none" w="med" len="med"/>
                      <a:tailEnd type="none" w="med" len="med"/>
                    </a:lnB>
                  </a:tcPr>
                </a:tc>
                <a:tc>
                  <a:txBody>
                    <a:bodyPr/>
                    <a:lstStyle/>
                    <a:p>
                      <a:pPr algn="ctr"/>
                      <a:r>
                        <a:rPr lang="en-US" b="1">
                          <a:solidFill>
                            <a:srgbClr val="2F5597"/>
                          </a:solidFill>
                        </a:rPr>
                        <a:t>DDR3 SODIMMs</a:t>
                      </a:r>
                      <a:endParaRPr lang="en-US" b="1">
                        <a:solidFill>
                          <a:srgbClr val="2F5597"/>
                        </a:solidFill>
                        <a:latin typeface="Cambria" panose="02040503050406030204" pitchFamily="18" charset="0"/>
                      </a:endParaRPr>
                    </a:p>
                  </a:txBody>
                  <a:tcPr anchor="ctr">
                    <a:lnB w="38100" cap="flat" cmpd="sng" algn="ctr">
                      <a:solidFill>
                        <a:srgbClr val="2F5597"/>
                      </a:solidFill>
                      <a:prstDash val="solid"/>
                      <a:round/>
                      <a:headEnd type="none" w="med" len="med"/>
                      <a:tailEnd type="none" w="med" len="med"/>
                    </a:lnB>
                  </a:tcPr>
                </a:tc>
                <a:tc>
                  <a:txBody>
                    <a:bodyPr/>
                    <a:lstStyle/>
                    <a:p>
                      <a:pPr algn="ctr"/>
                      <a:r>
                        <a:rPr lang="en-US" b="1">
                          <a:solidFill>
                            <a:srgbClr val="2F5597"/>
                          </a:solidFill>
                        </a:rPr>
                        <a:t># Chips</a:t>
                      </a:r>
                      <a:endParaRPr lang="en-US" b="1">
                        <a:solidFill>
                          <a:srgbClr val="2F5597"/>
                        </a:solidFill>
                        <a:latin typeface="Cambria" panose="02040503050406030204" pitchFamily="18" charset="0"/>
                      </a:endParaRPr>
                    </a:p>
                  </a:txBody>
                  <a:tcPr anchor="ctr">
                    <a:lnB w="38100" cap="flat" cmpd="sng" algn="ctr">
                      <a:solidFill>
                        <a:srgbClr val="2F5597"/>
                      </a:solidFill>
                      <a:prstDash val="solid"/>
                      <a:round/>
                      <a:headEnd type="none" w="med" len="med"/>
                      <a:tailEnd type="none" w="med" len="med"/>
                    </a:lnB>
                  </a:tcPr>
                </a:tc>
                <a:tc>
                  <a:txBody>
                    <a:bodyPr/>
                    <a:lstStyle/>
                    <a:p>
                      <a:pPr algn="ctr"/>
                      <a:r>
                        <a:rPr lang="en-US" b="1">
                          <a:solidFill>
                            <a:srgbClr val="2F5597"/>
                          </a:solidFill>
                        </a:rPr>
                        <a:t>Density</a:t>
                      </a:r>
                      <a:endParaRPr lang="en-US" b="1">
                        <a:solidFill>
                          <a:srgbClr val="2F5597"/>
                        </a:solidFill>
                        <a:latin typeface="Cambria" panose="02040503050406030204" pitchFamily="18" charset="0"/>
                      </a:endParaRPr>
                    </a:p>
                  </a:txBody>
                  <a:tcPr anchor="ctr">
                    <a:lnB w="38100" cap="flat" cmpd="sng" algn="ctr">
                      <a:solidFill>
                        <a:srgbClr val="2F5597"/>
                      </a:solidFill>
                      <a:prstDash val="solid"/>
                      <a:round/>
                      <a:headEnd type="none" w="med" len="med"/>
                      <a:tailEnd type="none" w="med" len="med"/>
                    </a:lnB>
                  </a:tcPr>
                </a:tc>
                <a:tc>
                  <a:txBody>
                    <a:bodyPr/>
                    <a:lstStyle/>
                    <a:p>
                      <a:pPr algn="ctr"/>
                      <a:r>
                        <a:rPr lang="en-US" b="1">
                          <a:solidFill>
                            <a:srgbClr val="2F5597"/>
                          </a:solidFill>
                        </a:rPr>
                        <a:t>Die</a:t>
                      </a:r>
                      <a:endParaRPr lang="en-US" b="1">
                        <a:solidFill>
                          <a:srgbClr val="2F5597"/>
                        </a:solidFill>
                        <a:latin typeface="Cambria" panose="02040503050406030204" pitchFamily="18" charset="0"/>
                      </a:endParaRPr>
                    </a:p>
                  </a:txBody>
                  <a:tcPr anchor="ctr">
                    <a:lnB w="38100" cap="flat" cmpd="sng" algn="ctr">
                      <a:solidFill>
                        <a:srgbClr val="2F5597"/>
                      </a:solidFill>
                      <a:prstDash val="solid"/>
                      <a:round/>
                      <a:headEnd type="none" w="med" len="med"/>
                      <a:tailEnd type="none" w="med" len="med"/>
                    </a:lnB>
                  </a:tcPr>
                </a:tc>
                <a:tc>
                  <a:txBody>
                    <a:bodyPr/>
                    <a:lstStyle/>
                    <a:p>
                      <a:pPr algn="ctr"/>
                      <a:r>
                        <a:rPr lang="en-US" b="1">
                          <a:solidFill>
                            <a:srgbClr val="2F5597"/>
                          </a:solidFill>
                        </a:rPr>
                        <a:t>Org.</a:t>
                      </a:r>
                      <a:endParaRPr lang="en-US" b="1">
                        <a:solidFill>
                          <a:srgbClr val="2F5597"/>
                        </a:solidFill>
                        <a:latin typeface="Cambria" panose="02040503050406030204" pitchFamily="18" charset="0"/>
                      </a:endParaRPr>
                    </a:p>
                  </a:txBody>
                  <a:tcPr anchor="ctr">
                    <a:lnB w="38100" cap="flat" cmpd="sng" algn="ctr">
                      <a:solidFill>
                        <a:srgbClr val="2F5597"/>
                      </a:solidFill>
                      <a:prstDash val="solid"/>
                      <a:round/>
                      <a:headEnd type="none" w="med" len="med"/>
                      <a:tailEnd type="none" w="med" len="med"/>
                    </a:lnB>
                  </a:tcPr>
                </a:tc>
                <a:extLst>
                  <a:ext uri="{0D108BD9-81ED-4DB2-BD59-A6C34878D82A}">
                    <a16:rowId xmlns:a16="http://schemas.microsoft.com/office/drawing/2014/main" val="2630150382"/>
                  </a:ext>
                </a:extLst>
              </a:tr>
              <a:tr h="370840">
                <a:tc>
                  <a:txBody>
                    <a:bodyPr/>
                    <a:lstStyle/>
                    <a:p>
                      <a:r>
                        <a:rPr lang="en-US"/>
                        <a:t>A (Micron)</a:t>
                      </a:r>
                      <a:endParaRPr lang="en-US">
                        <a:latin typeface="Cambria" panose="02040503050406030204" pitchFamily="18" charset="0"/>
                      </a:endParaRPr>
                    </a:p>
                  </a:txBody>
                  <a:tcPr>
                    <a:lnT w="38100" cap="flat" cmpd="sng" algn="ctr">
                      <a:solidFill>
                        <a:srgbClr val="2F5597"/>
                      </a:solidFill>
                      <a:prstDash val="solid"/>
                      <a:round/>
                      <a:headEnd type="none" w="med" len="med"/>
                      <a:tailEnd type="none" w="med" len="med"/>
                    </a:lnT>
                  </a:tcPr>
                </a:tc>
                <a:tc>
                  <a:txBody>
                    <a:bodyPr/>
                    <a:lstStyle/>
                    <a:p>
                      <a:pPr algn="ctr"/>
                      <a:r>
                        <a:rPr lang="en-US"/>
                        <a:t>9</a:t>
                      </a:r>
                      <a:endParaRPr lang="en-US">
                        <a:latin typeface="Cambria" panose="02040503050406030204" pitchFamily="18" charset="0"/>
                      </a:endParaRPr>
                    </a:p>
                  </a:txBody>
                  <a:tcPr anchor="ctr">
                    <a:lnT w="38100" cap="flat" cmpd="sng" algn="ctr">
                      <a:solidFill>
                        <a:srgbClr val="2F5597"/>
                      </a:solidFill>
                      <a:prstDash val="solid"/>
                      <a:round/>
                      <a:headEnd type="none" w="med" len="med"/>
                      <a:tailEnd type="none" w="med" len="med"/>
                    </a:lnT>
                  </a:tcPr>
                </a:tc>
                <a:tc>
                  <a:txBody>
                    <a:bodyPr/>
                    <a:lstStyle/>
                    <a:p>
                      <a:pPr algn="ctr"/>
                      <a:r>
                        <a:rPr lang="en-US"/>
                        <a:t>1</a:t>
                      </a:r>
                      <a:endParaRPr lang="en-US">
                        <a:latin typeface="Cambria" panose="02040503050406030204" pitchFamily="18" charset="0"/>
                      </a:endParaRPr>
                    </a:p>
                  </a:txBody>
                  <a:tcPr anchor="ctr">
                    <a:lnT w="38100" cap="flat" cmpd="sng" algn="ctr">
                      <a:solidFill>
                        <a:srgbClr val="2F5597"/>
                      </a:solidFill>
                      <a:prstDash val="solid"/>
                      <a:round/>
                      <a:headEnd type="none" w="med" len="med"/>
                      <a:tailEnd type="none" w="med" len="med"/>
                    </a:lnT>
                  </a:tcPr>
                </a:tc>
                <a:tc>
                  <a:txBody>
                    <a:bodyPr/>
                    <a:lstStyle/>
                    <a:p>
                      <a:pPr algn="ctr"/>
                      <a:r>
                        <a:rPr lang="en-US"/>
                        <a:t>144 (8)</a:t>
                      </a:r>
                      <a:endParaRPr lang="en-US">
                        <a:latin typeface="Cambria" panose="02040503050406030204" pitchFamily="18" charset="0"/>
                      </a:endParaRPr>
                    </a:p>
                  </a:txBody>
                  <a:tcPr anchor="ctr">
                    <a:lnT w="38100" cap="flat" cmpd="sng" algn="ctr">
                      <a:solidFill>
                        <a:srgbClr val="2F5597"/>
                      </a:solidFill>
                      <a:prstDash val="solid"/>
                      <a:round/>
                      <a:headEnd type="none" w="med" len="med"/>
                      <a:tailEnd type="none" w="med" len="med"/>
                    </a:lnT>
                  </a:tcPr>
                </a:tc>
                <a:tc>
                  <a:txBody>
                    <a:bodyPr/>
                    <a:lstStyle/>
                    <a:p>
                      <a:pPr algn="ctr"/>
                      <a:r>
                        <a:rPr lang="en-US"/>
                        <a:t>8Gb (4Gb)</a:t>
                      </a:r>
                      <a:endParaRPr lang="en-US">
                        <a:latin typeface="Cambria" panose="02040503050406030204" pitchFamily="18" charset="0"/>
                      </a:endParaRPr>
                    </a:p>
                  </a:txBody>
                  <a:tcPr anchor="ctr">
                    <a:lnT w="38100" cap="flat" cmpd="sng" algn="ctr">
                      <a:solidFill>
                        <a:srgbClr val="2F5597"/>
                      </a:solidFill>
                      <a:prstDash val="solid"/>
                      <a:round/>
                      <a:headEnd type="none" w="med" len="med"/>
                      <a:tailEnd type="none" w="med" len="med"/>
                    </a:lnT>
                  </a:tcPr>
                </a:tc>
                <a:tc>
                  <a:txBody>
                    <a:bodyPr/>
                    <a:lstStyle/>
                    <a:p>
                      <a:pPr algn="ctr"/>
                      <a:r>
                        <a:rPr lang="en-US"/>
                        <a:t>B (P)</a:t>
                      </a:r>
                      <a:endParaRPr lang="en-US">
                        <a:latin typeface="Cambria" panose="02040503050406030204" pitchFamily="18" charset="0"/>
                      </a:endParaRPr>
                    </a:p>
                  </a:txBody>
                  <a:tcPr anchor="ctr">
                    <a:lnT w="38100" cap="flat" cmpd="sng" algn="ctr">
                      <a:solidFill>
                        <a:srgbClr val="2F5597"/>
                      </a:solidFill>
                      <a:prstDash val="solid"/>
                      <a:round/>
                      <a:headEnd type="none" w="med" len="med"/>
                      <a:tailEnd type="none" w="med" len="med"/>
                    </a:lnT>
                  </a:tcPr>
                </a:tc>
                <a:tc>
                  <a:txBody>
                    <a:bodyPr/>
                    <a:lstStyle/>
                    <a:p>
                      <a:pPr algn="ctr"/>
                      <a:r>
                        <a:rPr lang="en-US"/>
                        <a:t>x4 (x8)</a:t>
                      </a:r>
                      <a:endParaRPr lang="en-US">
                        <a:latin typeface="Cambria" panose="02040503050406030204" pitchFamily="18" charset="0"/>
                      </a:endParaRPr>
                    </a:p>
                  </a:txBody>
                  <a:tcPr anchor="ctr">
                    <a:lnT w="38100" cap="flat" cmpd="sng" algn="ctr">
                      <a:solidFill>
                        <a:srgbClr val="2F5597"/>
                      </a:solidFill>
                      <a:prstDash val="solid"/>
                      <a:round/>
                      <a:headEnd type="none" w="med" len="med"/>
                      <a:tailEnd type="none" w="med" len="med"/>
                    </a:lnT>
                  </a:tcPr>
                </a:tc>
                <a:extLst>
                  <a:ext uri="{0D108BD9-81ED-4DB2-BD59-A6C34878D82A}">
                    <a16:rowId xmlns:a16="http://schemas.microsoft.com/office/drawing/2014/main" val="1317623116"/>
                  </a:ext>
                </a:extLst>
              </a:tr>
              <a:tr h="370840">
                <a:tc>
                  <a:txBody>
                    <a:bodyPr/>
                    <a:lstStyle/>
                    <a:p>
                      <a:r>
                        <a:rPr lang="en-US"/>
                        <a:t>B (Samsung)</a:t>
                      </a:r>
                      <a:endParaRPr lang="en-US">
                        <a:latin typeface="Cambria" panose="02040503050406030204" pitchFamily="18" charset="0"/>
                      </a:endParaRPr>
                    </a:p>
                  </a:txBody>
                  <a:tcPr/>
                </a:tc>
                <a:tc>
                  <a:txBody>
                    <a:bodyPr/>
                    <a:lstStyle/>
                    <a:p>
                      <a:pPr algn="ctr"/>
                      <a:r>
                        <a:rPr lang="en-US"/>
                        <a:t>4</a:t>
                      </a:r>
                      <a:endParaRPr lang="en-US">
                        <a:latin typeface="Cambria" panose="02040503050406030204" pitchFamily="18" charset="0"/>
                      </a:endParaRPr>
                    </a:p>
                  </a:txBody>
                  <a:tcPr anchor="ctr"/>
                </a:tc>
                <a:tc>
                  <a:txBody>
                    <a:bodyPr/>
                    <a:lstStyle/>
                    <a:p>
                      <a:pPr algn="ctr"/>
                      <a:r>
                        <a:rPr lang="en-US"/>
                        <a:t>1</a:t>
                      </a:r>
                      <a:endParaRPr lang="en-US">
                        <a:latin typeface="Cambria" panose="02040503050406030204" pitchFamily="18" charset="0"/>
                      </a:endParaRPr>
                    </a:p>
                  </a:txBody>
                  <a:tcPr anchor="ctr"/>
                </a:tc>
                <a:tc>
                  <a:txBody>
                    <a:bodyPr/>
                    <a:lstStyle/>
                    <a:p>
                      <a:pPr algn="ctr"/>
                      <a:r>
                        <a:rPr lang="en-US"/>
                        <a:t>32 (8)</a:t>
                      </a:r>
                      <a:endParaRPr lang="en-US">
                        <a:latin typeface="Cambria" panose="02040503050406030204" pitchFamily="18" charset="0"/>
                      </a:endParaRPr>
                    </a:p>
                  </a:txBody>
                  <a:tcPr anchor="ctr"/>
                </a:tc>
                <a:tc>
                  <a:txBody>
                    <a:bodyPr/>
                    <a:lstStyle/>
                    <a:p>
                      <a:pPr algn="ctr"/>
                      <a:r>
                        <a:rPr lang="en-US"/>
                        <a:t>4Gb (4Gb)</a:t>
                      </a:r>
                      <a:endParaRPr lang="en-US">
                        <a:latin typeface="Cambria" panose="02040503050406030204" pitchFamily="18" charset="0"/>
                      </a:endParaRPr>
                    </a:p>
                  </a:txBody>
                  <a:tcPr anchor="ctr"/>
                </a:tc>
                <a:tc>
                  <a:txBody>
                    <a:bodyPr/>
                    <a:lstStyle/>
                    <a:p>
                      <a:pPr algn="ctr"/>
                      <a:r>
                        <a:rPr lang="en-US"/>
                        <a:t>F (Q)</a:t>
                      </a:r>
                      <a:endParaRPr lang="en-US">
                        <a:latin typeface="Cambria" panose="02040503050406030204" pitchFamily="18" charset="0"/>
                      </a:endParaRPr>
                    </a:p>
                  </a:txBody>
                  <a:tcPr anchor="ctr"/>
                </a:tc>
                <a:tc>
                  <a:txBody>
                    <a:bodyPr/>
                    <a:lstStyle/>
                    <a:p>
                      <a:pPr algn="ctr"/>
                      <a:r>
                        <a:rPr lang="en-US"/>
                        <a:t>x8 (x8)</a:t>
                      </a:r>
                      <a:endParaRPr lang="en-US">
                        <a:latin typeface="Cambria" panose="02040503050406030204" pitchFamily="18" charset="0"/>
                      </a:endParaRPr>
                    </a:p>
                  </a:txBody>
                  <a:tcPr anchor="ctr"/>
                </a:tc>
                <a:extLst>
                  <a:ext uri="{0D108BD9-81ED-4DB2-BD59-A6C34878D82A}">
                    <a16:rowId xmlns:a16="http://schemas.microsoft.com/office/drawing/2014/main" val="1403671142"/>
                  </a:ext>
                </a:extLst>
              </a:tr>
              <a:tr h="370840">
                <a:tc>
                  <a:txBody>
                    <a:bodyPr/>
                    <a:lstStyle/>
                    <a:p>
                      <a:r>
                        <a:rPr lang="en-US"/>
                        <a:t>C (SK Hynix)</a:t>
                      </a:r>
                      <a:endParaRPr lang="en-US">
                        <a:latin typeface="Cambria" panose="02040503050406030204" pitchFamily="18" charset="0"/>
                      </a:endParaRPr>
                    </a:p>
                  </a:txBody>
                  <a:tcPr/>
                </a:tc>
                <a:tc>
                  <a:txBody>
                    <a:bodyPr/>
                    <a:lstStyle/>
                    <a:p>
                      <a:pPr algn="ctr"/>
                      <a:r>
                        <a:rPr lang="en-US"/>
                        <a:t>5</a:t>
                      </a:r>
                      <a:endParaRPr lang="en-US">
                        <a:latin typeface="Cambria" panose="02040503050406030204" pitchFamily="18" charset="0"/>
                      </a:endParaRPr>
                    </a:p>
                  </a:txBody>
                  <a:tcPr anchor="ctr"/>
                </a:tc>
                <a:tc>
                  <a:txBody>
                    <a:bodyPr/>
                    <a:lstStyle/>
                    <a:p>
                      <a:pPr algn="ctr"/>
                      <a:r>
                        <a:rPr lang="en-US"/>
                        <a:t>1</a:t>
                      </a:r>
                      <a:endParaRPr lang="en-US">
                        <a:latin typeface="Cambria" panose="02040503050406030204" pitchFamily="18" charset="0"/>
                      </a:endParaRPr>
                    </a:p>
                  </a:txBody>
                  <a:tcPr anchor="ctr"/>
                </a:tc>
                <a:tc>
                  <a:txBody>
                    <a:bodyPr/>
                    <a:lstStyle/>
                    <a:p>
                      <a:pPr algn="ctr"/>
                      <a:r>
                        <a:rPr lang="en-US"/>
                        <a:t>40 (8)</a:t>
                      </a:r>
                      <a:endParaRPr lang="en-US">
                        <a:latin typeface="Cambria" panose="02040503050406030204" pitchFamily="18"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4Gb (4Gb)</a:t>
                      </a:r>
                      <a:endParaRPr lang="en-US">
                        <a:latin typeface="Cambria" panose="02040503050406030204" pitchFamily="18" charset="0"/>
                      </a:endParaRPr>
                    </a:p>
                  </a:txBody>
                  <a:tcPr anchor="ctr"/>
                </a:tc>
                <a:tc>
                  <a:txBody>
                    <a:bodyPr/>
                    <a:lstStyle/>
                    <a:p>
                      <a:pPr algn="ctr"/>
                      <a:r>
                        <a:rPr lang="en-US"/>
                        <a:t>B (B)</a:t>
                      </a:r>
                      <a:endParaRPr lang="en-US">
                        <a:latin typeface="Cambria" panose="02040503050406030204" pitchFamily="18"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x8 (x8)</a:t>
                      </a:r>
                      <a:endParaRPr lang="en-US">
                        <a:latin typeface="Cambria" panose="02040503050406030204" pitchFamily="18" charset="0"/>
                      </a:endParaRPr>
                    </a:p>
                  </a:txBody>
                  <a:tcPr anchor="ctr"/>
                </a:tc>
                <a:extLst>
                  <a:ext uri="{0D108BD9-81ED-4DB2-BD59-A6C34878D82A}">
                    <a16:rowId xmlns:a16="http://schemas.microsoft.com/office/drawing/2014/main" val="327562397"/>
                  </a:ext>
                </a:extLst>
              </a:tr>
              <a:tr h="370840">
                <a:tc>
                  <a:txBody>
                    <a:bodyPr/>
                    <a:lstStyle/>
                    <a:p>
                      <a:r>
                        <a:rPr lang="en-US"/>
                        <a:t>D (</a:t>
                      </a:r>
                      <a:r>
                        <a:rPr lang="en-US" err="1"/>
                        <a:t>Nanya</a:t>
                      </a:r>
                      <a:r>
                        <a:rPr lang="en-US"/>
                        <a:t>)</a:t>
                      </a:r>
                      <a:endParaRPr lang="en-US">
                        <a:latin typeface="Cambria" panose="02040503050406030204" pitchFamily="18" charset="0"/>
                      </a:endParaRPr>
                    </a:p>
                  </a:txBody>
                  <a:tcPr/>
                </a:tc>
                <a:tc>
                  <a:txBody>
                    <a:bodyPr/>
                    <a:lstStyle/>
                    <a:p>
                      <a:pPr algn="ctr"/>
                      <a:r>
                        <a:rPr lang="en-US"/>
                        <a:t>4</a:t>
                      </a:r>
                      <a:endParaRPr lang="en-US">
                        <a:latin typeface="Cambria" panose="02040503050406030204" pitchFamily="18" charset="0"/>
                      </a:endParaRPr>
                    </a:p>
                  </a:txBody>
                  <a:tcPr anchor="ctr"/>
                </a:tc>
                <a:tc>
                  <a:txBody>
                    <a:bodyPr/>
                    <a:lstStyle/>
                    <a:p>
                      <a:pPr algn="ctr"/>
                      <a:r>
                        <a:rPr lang="en-US"/>
                        <a:t>-</a:t>
                      </a:r>
                      <a:endParaRPr lang="en-US">
                        <a:latin typeface="Cambria" panose="02040503050406030204" pitchFamily="18" charset="0"/>
                      </a:endParaRPr>
                    </a:p>
                  </a:txBody>
                  <a:tcPr anchor="ctr"/>
                </a:tc>
                <a:tc>
                  <a:txBody>
                    <a:bodyPr/>
                    <a:lstStyle/>
                    <a:p>
                      <a:pPr algn="ctr"/>
                      <a:r>
                        <a:rPr lang="en-US"/>
                        <a:t>32 (-)</a:t>
                      </a:r>
                      <a:endParaRPr lang="en-US">
                        <a:latin typeface="Cambria" panose="02040503050406030204" pitchFamily="18"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8Gb (-)</a:t>
                      </a:r>
                      <a:endParaRPr lang="en-US">
                        <a:latin typeface="Cambria" panose="02040503050406030204" pitchFamily="18" charset="0"/>
                      </a:endParaRPr>
                    </a:p>
                  </a:txBody>
                  <a:tcPr anchor="ctr"/>
                </a:tc>
                <a:tc>
                  <a:txBody>
                    <a:bodyPr/>
                    <a:lstStyle/>
                    <a:p>
                      <a:pPr algn="ctr"/>
                      <a:r>
                        <a:rPr lang="en-US"/>
                        <a:t>C (-)</a:t>
                      </a:r>
                      <a:endParaRPr lang="en-US">
                        <a:latin typeface="Cambria" panose="02040503050406030204" pitchFamily="18"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x8 (-)</a:t>
                      </a:r>
                      <a:endParaRPr lang="en-US">
                        <a:latin typeface="Cambria" panose="02040503050406030204" pitchFamily="18" charset="0"/>
                      </a:endParaRPr>
                    </a:p>
                  </a:txBody>
                  <a:tcPr anchor="ctr"/>
                </a:tc>
                <a:extLst>
                  <a:ext uri="{0D108BD9-81ED-4DB2-BD59-A6C34878D82A}">
                    <a16:rowId xmlns:a16="http://schemas.microsoft.com/office/drawing/2014/main" val="3909340741"/>
                  </a:ext>
                </a:extLst>
              </a:tr>
            </a:tbl>
          </a:graphicData>
        </a:graphic>
      </p:graphicFrame>
      <p:sp>
        <p:nvSpPr>
          <p:cNvPr id="2" name="Title 1">
            <a:extLst>
              <a:ext uri="{FF2B5EF4-FFF2-40B4-BE49-F238E27FC236}">
                <a16:creationId xmlns:a16="http://schemas.microsoft.com/office/drawing/2014/main" id="{04838751-980E-8B48-BBF4-A176728E567B}"/>
              </a:ext>
            </a:extLst>
          </p:cNvPr>
          <p:cNvSpPr>
            <a:spLocks noGrp="1"/>
          </p:cNvSpPr>
          <p:nvPr>
            <p:ph type="title"/>
          </p:nvPr>
        </p:nvSpPr>
        <p:spPr>
          <a:xfrm>
            <a:off x="117227" y="-124462"/>
            <a:ext cx="6915118" cy="1141619"/>
          </a:xfrm>
        </p:spPr>
        <p:txBody>
          <a:bodyPr/>
          <a:lstStyle/>
          <a:p>
            <a:r>
              <a:rPr lang="en-US"/>
              <a:t>DRAM Chips Tested</a:t>
            </a:r>
          </a:p>
        </p:txBody>
      </p:sp>
      <p:pic>
        <p:nvPicPr>
          <p:cNvPr id="14" name="Picture 13" hidden="1">
            <a:extLst>
              <a:ext uri="{FF2B5EF4-FFF2-40B4-BE49-F238E27FC236}">
                <a16:creationId xmlns:a16="http://schemas.microsoft.com/office/drawing/2014/main" id="{CCBE7E2F-6E91-FF4C-801F-366630DD50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8254" y="1498531"/>
            <a:ext cx="7287491" cy="1983817"/>
          </a:xfrm>
          <a:prstGeom prst="rect">
            <a:avLst/>
          </a:prstGeom>
        </p:spPr>
      </p:pic>
      <p:sp>
        <p:nvSpPr>
          <p:cNvPr id="3" name="Rectangle: Rounded Corners 2">
            <a:extLst>
              <a:ext uri="{FF2B5EF4-FFF2-40B4-BE49-F238E27FC236}">
                <a16:creationId xmlns:a16="http://schemas.microsoft.com/office/drawing/2014/main" id="{357A3700-C2A0-47A5-9948-9DB9737541DE}"/>
              </a:ext>
            </a:extLst>
          </p:cNvPr>
          <p:cNvSpPr/>
          <p:nvPr/>
        </p:nvSpPr>
        <p:spPr>
          <a:xfrm>
            <a:off x="4330559" y="2379054"/>
            <a:ext cx="1024415" cy="2210451"/>
          </a:xfrm>
          <a:prstGeom prst="roundRect">
            <a:avLst/>
          </a:prstGeom>
          <a:noFill/>
          <a:ln w="57150">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C2D88886-14E1-4644-8543-E959612D022B}"/>
              </a:ext>
            </a:extLst>
          </p:cNvPr>
          <p:cNvSpPr/>
          <p:nvPr/>
        </p:nvSpPr>
        <p:spPr>
          <a:xfrm>
            <a:off x="577157" y="2377702"/>
            <a:ext cx="1368424" cy="2213155"/>
          </a:xfrm>
          <a:prstGeom prst="roundRect">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CA848"/>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F81B67A6-EE76-44E6-B2C9-07F1358E1972}"/>
              </a:ext>
            </a:extLst>
          </p:cNvPr>
          <p:cNvSpPr/>
          <p:nvPr/>
        </p:nvSpPr>
        <p:spPr>
          <a:xfrm>
            <a:off x="2097800" y="2376350"/>
            <a:ext cx="2100962" cy="2213155"/>
          </a:xfrm>
          <a:prstGeom prst="roundRect">
            <a:avLst>
              <a:gd name="adj" fmla="val 7097"/>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3568DA45-3ADB-4E99-AE3F-5A47D77724EA}"/>
              </a:ext>
            </a:extLst>
          </p:cNvPr>
          <p:cNvSpPr/>
          <p:nvPr/>
        </p:nvSpPr>
        <p:spPr>
          <a:xfrm>
            <a:off x="5456291" y="2382209"/>
            <a:ext cx="3113218" cy="2207296"/>
          </a:xfrm>
          <a:prstGeom prst="roundRect">
            <a:avLst>
              <a:gd name="adj" fmla="val 5460"/>
            </a:avLst>
          </a:prstGeom>
          <a:noFill/>
          <a:ln w="57150">
            <a:solidFill>
              <a:srgbClr val="C559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21ED2CB9-22A2-0647-984A-03BB5D6CC903}"/>
              </a:ext>
            </a:extLst>
          </p:cNvPr>
          <p:cNvSpPr txBox="1"/>
          <p:nvPr/>
        </p:nvSpPr>
        <p:spPr>
          <a:xfrm>
            <a:off x="5403107" y="4765069"/>
            <a:ext cx="3113218" cy="40011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mbria"/>
                <a:ea typeface="Cambria"/>
                <a:cs typeface="+mn-cs"/>
              </a:rPr>
              <a:t>272 DRAM Chips in total</a:t>
            </a:r>
          </a:p>
        </p:txBody>
      </p:sp>
      <p:cxnSp>
        <p:nvCxnSpPr>
          <p:cNvPr id="10" name="Elbow Connector 9">
            <a:extLst>
              <a:ext uri="{FF2B5EF4-FFF2-40B4-BE49-F238E27FC236}">
                <a16:creationId xmlns:a16="http://schemas.microsoft.com/office/drawing/2014/main" id="{3E310206-26DE-8B49-8772-0A3EBA4313B0}"/>
              </a:ext>
            </a:extLst>
          </p:cNvPr>
          <p:cNvCxnSpPr>
            <a:cxnSpLocks/>
            <a:stCxn id="3" idx="2"/>
            <a:endCxn id="8" idx="1"/>
          </p:cNvCxnSpPr>
          <p:nvPr/>
        </p:nvCxnSpPr>
        <p:spPr>
          <a:xfrm rot="16200000" flipH="1">
            <a:off x="4935128" y="4497144"/>
            <a:ext cx="375619" cy="560340"/>
          </a:xfrm>
          <a:prstGeom prst="bentConnector2">
            <a:avLst/>
          </a:prstGeom>
          <a:ln w="38100">
            <a:solidFill>
              <a:schemeClr val="tx1"/>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D22D38F-4911-438A-A392-97E50744F882}"/>
              </a:ext>
            </a:extLst>
          </p:cNvPr>
          <p:cNvSpPr txBox="1"/>
          <p:nvPr/>
        </p:nvSpPr>
        <p:spPr>
          <a:xfrm>
            <a:off x="3315596" y="1516122"/>
            <a:ext cx="3113218" cy="40011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4472C4"/>
                </a:solidFill>
                <a:effectLst/>
                <a:uLnTx/>
                <a:uFillTx/>
                <a:latin typeface="Cambria"/>
                <a:ea typeface="Cambria"/>
                <a:cs typeface="+mn-cs"/>
              </a:rPr>
              <a:t>Two DRAM standards</a:t>
            </a:r>
            <a:endParaRPr kumimoji="0" lang="en-US" sz="1800" b="1" i="0" u="none" strike="noStrike" kern="1200" cap="none" spc="0" normalizeH="0" baseline="0" noProof="0">
              <a:ln>
                <a:noFill/>
              </a:ln>
              <a:solidFill>
                <a:srgbClr val="4472C4"/>
              </a:solidFill>
              <a:effectLst/>
              <a:uLnTx/>
              <a:uFillTx/>
              <a:latin typeface="Calibri" panose="020F0502020204030204"/>
              <a:ea typeface="+mn-ea"/>
              <a:cs typeface="Calibri"/>
            </a:endParaRPr>
          </a:p>
        </p:txBody>
      </p:sp>
      <p:cxnSp>
        <p:nvCxnSpPr>
          <p:cNvPr id="12" name="Elbow Connector 9">
            <a:extLst>
              <a:ext uri="{FF2B5EF4-FFF2-40B4-BE49-F238E27FC236}">
                <a16:creationId xmlns:a16="http://schemas.microsoft.com/office/drawing/2014/main" id="{2C0FF1C3-FD82-4101-B6B3-8F6133FD8797}"/>
              </a:ext>
            </a:extLst>
          </p:cNvPr>
          <p:cNvCxnSpPr>
            <a:cxnSpLocks/>
          </p:cNvCxnSpPr>
          <p:nvPr/>
        </p:nvCxnSpPr>
        <p:spPr>
          <a:xfrm flipH="1">
            <a:off x="3149677" y="1718484"/>
            <a:ext cx="379869" cy="661370"/>
          </a:xfrm>
          <a:prstGeom prst="bentConnector2">
            <a:avLst/>
          </a:prstGeom>
          <a:ln w="38100">
            <a:solidFill>
              <a:srgbClr val="4472C4"/>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16042F7F-D5EE-4FA3-ACC1-6B895CD822CB}"/>
              </a:ext>
            </a:extLst>
          </p:cNvPr>
          <p:cNvSpPr txBox="1"/>
          <p:nvPr/>
        </p:nvSpPr>
        <p:spPr>
          <a:xfrm>
            <a:off x="1693273" y="4788421"/>
            <a:ext cx="3113218" cy="40011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538135"/>
                </a:solidFill>
                <a:effectLst/>
                <a:uLnTx/>
                <a:uFillTx/>
                <a:latin typeface="Cambria"/>
                <a:ea typeface="Cambria"/>
                <a:cs typeface="+mn-cs"/>
              </a:rPr>
              <a:t>4 Major Manufacturers</a:t>
            </a:r>
            <a:endParaRPr kumimoji="0" lang="en-US" sz="1800" b="0" i="0" u="none" strike="noStrike" kern="1200" cap="none" spc="0" normalizeH="0" baseline="0" noProof="0">
              <a:ln>
                <a:noFill/>
              </a:ln>
              <a:solidFill>
                <a:srgbClr val="538135"/>
              </a:solidFill>
              <a:effectLst/>
              <a:uLnTx/>
              <a:uFillTx/>
              <a:latin typeface="Calibri" panose="020F0502020204030204"/>
              <a:ea typeface="+mn-ea"/>
              <a:cs typeface="Calibri"/>
            </a:endParaRPr>
          </a:p>
        </p:txBody>
      </p:sp>
      <p:cxnSp>
        <p:nvCxnSpPr>
          <p:cNvPr id="19" name="Elbow Connector 9">
            <a:extLst>
              <a:ext uri="{FF2B5EF4-FFF2-40B4-BE49-F238E27FC236}">
                <a16:creationId xmlns:a16="http://schemas.microsoft.com/office/drawing/2014/main" id="{ECE7AE2E-76D1-40CE-8A1B-DF3DE6439CC1}"/>
              </a:ext>
            </a:extLst>
          </p:cNvPr>
          <p:cNvCxnSpPr>
            <a:cxnSpLocks/>
          </p:cNvCxnSpPr>
          <p:nvPr/>
        </p:nvCxnSpPr>
        <p:spPr>
          <a:xfrm rot="16200000" flipH="1">
            <a:off x="1308254" y="4520496"/>
            <a:ext cx="375619" cy="560340"/>
          </a:xfrm>
          <a:prstGeom prst="bentConnector2">
            <a:avLst/>
          </a:prstGeom>
          <a:ln w="38100">
            <a:solidFill>
              <a:schemeClr val="accent6">
                <a:lumMod val="75000"/>
              </a:schemeClr>
            </a:solidFill>
            <a:headEnd type="none"/>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178822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of The Study &amp; Key Results</a:t>
            </a:r>
            <a:endParaRPr lang="en-US" b="1" dirty="0"/>
          </a:p>
        </p:txBody>
      </p:sp>
      <p:sp>
        <p:nvSpPr>
          <p:cNvPr id="3" name="Content Placeholder 2"/>
          <p:cNvSpPr>
            <a:spLocks noGrp="1"/>
          </p:cNvSpPr>
          <p:nvPr>
            <p:ph idx="1"/>
          </p:nvPr>
        </p:nvSpPr>
        <p:spPr/>
        <p:txBody>
          <a:bodyPr lIns="91440" tIns="45720" rIns="91440" bIns="45720" anchor="t">
            <a:noAutofit/>
          </a:bodyPr>
          <a:lstStyle/>
          <a:p>
            <a:pPr marL="185738" indent="-185738">
              <a:lnSpc>
                <a:spcPct val="100000"/>
              </a:lnSpc>
              <a:spcBef>
                <a:spcPts val="600"/>
              </a:spcBef>
              <a:spcAft>
                <a:spcPts val="800"/>
              </a:spcAft>
            </a:pPr>
            <a:r>
              <a:rPr lang="en-US" b="1" dirty="0">
                <a:solidFill>
                  <a:schemeClr val="accent6">
                    <a:lumMod val="75000"/>
                  </a:schemeClr>
                </a:solidFill>
              </a:rPr>
              <a:t>272 DRAM chips </a:t>
            </a:r>
            <a:r>
              <a:rPr lang="en-US" dirty="0">
                <a:solidFill>
                  <a:schemeClr val="accent6">
                    <a:lumMod val="75000"/>
                  </a:schemeClr>
                </a:solidFill>
              </a:rPr>
              <a:t>from </a:t>
            </a:r>
            <a:r>
              <a:rPr lang="en-US" b="1" dirty="0">
                <a:solidFill>
                  <a:schemeClr val="accent6">
                    <a:lumMod val="75000"/>
                  </a:schemeClr>
                </a:solidFill>
              </a:rPr>
              <a:t>four major manufacturers</a:t>
            </a:r>
            <a:endParaRPr lang="en-US" b="1" u="sng" dirty="0">
              <a:solidFill>
                <a:srgbClr val="7030A0"/>
              </a:solidFill>
            </a:endParaRPr>
          </a:p>
          <a:p>
            <a:pPr marL="185738" indent="-185738">
              <a:lnSpc>
                <a:spcPct val="100000"/>
              </a:lnSpc>
              <a:spcBef>
                <a:spcPts val="600"/>
              </a:spcBef>
            </a:pPr>
            <a:endParaRPr lang="en-US" b="1" u="sng" dirty="0">
              <a:solidFill>
                <a:srgbClr val="7030A0"/>
              </a:solidFill>
            </a:endParaRPr>
          </a:p>
          <a:p>
            <a:pPr marL="185738" indent="-185738">
              <a:lnSpc>
                <a:spcPct val="100000"/>
              </a:lnSpc>
              <a:spcBef>
                <a:spcPts val="600"/>
              </a:spcBef>
            </a:pPr>
            <a:r>
              <a:rPr lang="en-US" b="1" dirty="0">
                <a:solidFill>
                  <a:srgbClr val="7030A0"/>
                </a:solidFill>
              </a:rPr>
              <a:t>6 major takeaways </a:t>
            </a:r>
            <a:r>
              <a:rPr lang="en-US" dirty="0">
                <a:solidFill>
                  <a:srgbClr val="7030A0"/>
                </a:solidFill>
              </a:rPr>
              <a:t>from </a:t>
            </a:r>
            <a:r>
              <a:rPr lang="en-US" b="1" dirty="0">
                <a:solidFill>
                  <a:srgbClr val="7030A0"/>
                </a:solidFill>
              </a:rPr>
              <a:t>16 novel observations</a:t>
            </a:r>
          </a:p>
          <a:p>
            <a:pPr marL="185738" indent="-185738">
              <a:lnSpc>
                <a:spcPct val="100000"/>
              </a:lnSpc>
              <a:spcBef>
                <a:spcPts val="600"/>
              </a:spcBef>
            </a:pPr>
            <a:endParaRPr lang="en-US" b="1" dirty="0">
              <a:solidFill>
                <a:srgbClr val="7030A0"/>
              </a:solidFill>
            </a:endParaRPr>
          </a:p>
          <a:p>
            <a:pPr marL="185738" indent="-185738">
              <a:lnSpc>
                <a:spcPct val="100000"/>
              </a:lnSpc>
              <a:spcBef>
                <a:spcPts val="600"/>
              </a:spcBef>
            </a:pPr>
            <a:r>
              <a:rPr lang="en-US" dirty="0">
                <a:solidFill>
                  <a:srgbClr val="0000FF"/>
                </a:solidFill>
              </a:rPr>
              <a:t>A RowHammer bit flip is </a:t>
            </a:r>
            <a:r>
              <a:rPr lang="en-US" b="1" dirty="0">
                <a:solidFill>
                  <a:srgbClr val="0000FF"/>
                </a:solidFill>
              </a:rPr>
              <a:t>more likely to occur </a:t>
            </a:r>
            <a:endParaRPr lang="en-US" dirty="0">
              <a:solidFill>
                <a:srgbClr val="0000FF"/>
              </a:solidFill>
            </a:endParaRPr>
          </a:p>
          <a:p>
            <a:pPr marL="446088" lvl="1" indent="-260350">
              <a:lnSpc>
                <a:spcPct val="100000"/>
              </a:lnSpc>
              <a:spcBef>
                <a:spcPts val="0"/>
              </a:spcBef>
              <a:buFont typeface="+mj-lt"/>
              <a:buAutoNum type="arabicParenR"/>
            </a:pPr>
            <a:r>
              <a:rPr lang="en-US" sz="2400" dirty="0">
                <a:solidFill>
                  <a:srgbClr val="FF0000"/>
                </a:solidFill>
              </a:rPr>
              <a:t> in </a:t>
            </a:r>
            <a:r>
              <a:rPr lang="en-US" sz="2400" b="1" dirty="0">
                <a:solidFill>
                  <a:srgbClr val="FF0000"/>
                </a:solidFill>
              </a:rPr>
              <a:t>a bounded range of temperature</a:t>
            </a:r>
          </a:p>
          <a:p>
            <a:pPr marL="446088" lvl="1" indent="-260350">
              <a:lnSpc>
                <a:spcPct val="100000"/>
              </a:lnSpc>
              <a:spcBef>
                <a:spcPts val="0"/>
              </a:spcBef>
              <a:buFont typeface="+mj-lt"/>
              <a:buAutoNum type="arabicParenR"/>
            </a:pPr>
            <a:r>
              <a:rPr lang="en-US" sz="2400" dirty="0">
                <a:solidFill>
                  <a:srgbClr val="FF0000"/>
                </a:solidFill>
              </a:rPr>
              <a:t> if the aggressor row is </a:t>
            </a:r>
            <a:r>
              <a:rPr lang="en-US" sz="2400" b="1" dirty="0">
                <a:solidFill>
                  <a:srgbClr val="FF0000"/>
                </a:solidFill>
              </a:rPr>
              <a:t>active for</a:t>
            </a:r>
            <a:r>
              <a:rPr lang="en-US" sz="2400" dirty="0">
                <a:solidFill>
                  <a:srgbClr val="FF0000"/>
                </a:solidFill>
              </a:rPr>
              <a:t> </a:t>
            </a:r>
            <a:r>
              <a:rPr lang="en-US" sz="2400" b="1" dirty="0">
                <a:solidFill>
                  <a:srgbClr val="FF0000"/>
                </a:solidFill>
              </a:rPr>
              <a:t>longer time </a:t>
            </a:r>
          </a:p>
          <a:p>
            <a:pPr marL="446088" lvl="1" indent="-260350">
              <a:lnSpc>
                <a:spcPct val="100000"/>
              </a:lnSpc>
              <a:spcBef>
                <a:spcPts val="0"/>
              </a:spcBef>
              <a:spcAft>
                <a:spcPts val="800"/>
              </a:spcAft>
              <a:buFont typeface="+mj-lt"/>
              <a:buAutoNum type="arabicParenR"/>
            </a:pPr>
            <a:r>
              <a:rPr lang="en-US" sz="2400" dirty="0">
                <a:solidFill>
                  <a:srgbClr val="FF0000"/>
                </a:solidFill>
              </a:rPr>
              <a:t> in </a:t>
            </a:r>
            <a:r>
              <a:rPr lang="en-US" sz="2400" b="1" dirty="0">
                <a:solidFill>
                  <a:srgbClr val="FF0000"/>
                </a:solidFill>
              </a:rPr>
              <a:t>certain physical regions </a:t>
            </a:r>
            <a:r>
              <a:rPr lang="en-US" sz="2400" dirty="0">
                <a:solidFill>
                  <a:srgbClr val="FF0000"/>
                </a:solidFill>
              </a:rPr>
              <a:t>of the DRAM module under attack</a:t>
            </a:r>
          </a:p>
          <a:p>
            <a:pPr marL="0" indent="0">
              <a:lnSpc>
                <a:spcPct val="100000"/>
              </a:lnSpc>
              <a:spcBef>
                <a:spcPts val="600"/>
              </a:spcBef>
              <a:buNone/>
            </a:pPr>
            <a:endParaRPr lang="en-US" b="1" u="sng" dirty="0">
              <a:solidFill>
                <a:srgbClr val="C00000"/>
              </a:solidFill>
            </a:endParaRPr>
          </a:p>
          <a:p>
            <a:pPr marL="185738" indent="-185738">
              <a:lnSpc>
                <a:spcPct val="100000"/>
              </a:lnSpc>
              <a:spcBef>
                <a:spcPts val="600"/>
              </a:spcBef>
            </a:pPr>
            <a:r>
              <a:rPr lang="en-US" dirty="0">
                <a:solidFill>
                  <a:srgbClr val="C00000"/>
                </a:solidFill>
              </a:rPr>
              <a:t>Our novel observations can inspire and aid future work</a:t>
            </a:r>
          </a:p>
          <a:p>
            <a:pPr marL="446088" lvl="1" indent="-179388">
              <a:lnSpc>
                <a:spcPct val="100000"/>
              </a:lnSpc>
              <a:spcBef>
                <a:spcPts val="0"/>
              </a:spcBef>
            </a:pPr>
            <a:r>
              <a:rPr lang="en-US" sz="2400" dirty="0">
                <a:solidFill>
                  <a:srgbClr val="C00000"/>
                </a:solidFill>
              </a:rPr>
              <a:t>Craft </a:t>
            </a:r>
            <a:r>
              <a:rPr lang="en-US" sz="2400" b="1" dirty="0">
                <a:solidFill>
                  <a:srgbClr val="C00000"/>
                </a:solidFill>
              </a:rPr>
              <a:t>more effective attacks</a:t>
            </a:r>
          </a:p>
          <a:p>
            <a:pPr marL="446088" lvl="1" indent="-179388">
              <a:lnSpc>
                <a:spcPct val="100000"/>
              </a:lnSpc>
              <a:spcBef>
                <a:spcPts val="0"/>
              </a:spcBef>
              <a:spcAft>
                <a:spcPts val="500"/>
              </a:spcAft>
            </a:pPr>
            <a:r>
              <a:rPr lang="en-US" sz="2400" dirty="0">
                <a:solidFill>
                  <a:srgbClr val="C00000"/>
                </a:solidFill>
              </a:rPr>
              <a:t>Design </a:t>
            </a:r>
            <a:r>
              <a:rPr lang="en-US" sz="2400" b="1" dirty="0">
                <a:solidFill>
                  <a:srgbClr val="C00000"/>
                </a:solidFill>
              </a:rPr>
              <a:t>more effective and efficient defenses</a:t>
            </a:r>
            <a:endParaRPr lang="en-US" sz="2400" dirty="0">
              <a:solidFill>
                <a:srgbClr val="C00000"/>
              </a:solidFill>
            </a:endParaRPr>
          </a:p>
        </p:txBody>
      </p:sp>
    </p:spTree>
    <p:extLst>
      <p:ext uri="{BB962C8B-B14F-4D97-AF65-F5344CB8AC3E}">
        <p14:creationId xmlns:p14="http://schemas.microsoft.com/office/powerpoint/2010/main" val="3152584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Tn>
                        </p:par>
                      </p:childTnLst>
                    </p:cTn>
                  </p:par>
                  <p:par>
                    <p:cTn id="5" fill="hold">
                      <p:stCondLst>
                        <p:cond delay="indefinite"/>
                      </p:stCondLst>
                      <p:childTnLst>
                        <p:par>
                          <p:cTn id="6" fill="hold">
                            <p:stCondLst>
                              <p:cond delay="0"/>
                            </p:stCondLst>
                          </p:cTn>
                        </p:par>
                      </p:childTnLst>
                    </p:cTn>
                  </p:par>
                  <p:par>
                    <p:cTn id="7" fill="hold">
                      <p:stCondLst>
                        <p:cond delay="indefinite"/>
                      </p:stCondLst>
                      <p:childTnLst>
                        <p:par>
                          <p:cTn id="8" fill="hold">
                            <p:stCondLst>
                              <p:cond delay="0"/>
                            </p:stCond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800" dirty="0">
                <a:solidFill>
                  <a:srgbClr val="006633"/>
                </a:solidFill>
              </a:rPr>
              <a:t>SoftMC: Open Source DRAM Infrastructure</a:t>
            </a:r>
            <a:endParaRPr lang="en-US" dirty="0"/>
          </a:p>
        </p:txBody>
      </p:sp>
      <p:sp>
        <p:nvSpPr>
          <p:cNvPr id="3" name="Content Placeholder 2"/>
          <p:cNvSpPr>
            <a:spLocks noGrp="1"/>
          </p:cNvSpPr>
          <p:nvPr>
            <p:ph idx="1"/>
          </p:nvPr>
        </p:nvSpPr>
        <p:spPr/>
        <p:txBody>
          <a:bodyPr/>
          <a:lstStyle/>
          <a:p>
            <a:r>
              <a:rPr lang="en-US" dirty="0">
                <a:solidFill>
                  <a:srgbClr val="0000FF"/>
                </a:solidFill>
                <a:hlinkClick r:id="rId2">
                  <a:extLst>
                    <a:ext uri="{A12FA001-AC4F-418D-AE19-62706E023703}">
                      <ahyp:hlinkClr xmlns:ahyp="http://schemas.microsoft.com/office/drawing/2018/hyperlinkcolor" val="tx"/>
                    </a:ext>
                  </a:extLst>
                </a:hlinkClick>
              </a:rPr>
              <a:t>https://github.com/CMU-SAFARI/SoftMC</a:t>
            </a:r>
            <a:r>
              <a:rPr lang="en-US" dirty="0">
                <a:solidFill>
                  <a:srgbClr val="0000FF"/>
                </a:solidFill>
              </a:rPr>
              <a:t> </a:t>
            </a:r>
          </a:p>
          <a:p>
            <a:endParaRPr lang="en-US" dirty="0"/>
          </a:p>
          <a:p>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3"/>
          <a:stretch>
            <a:fillRect/>
          </a:stretch>
        </p:blipFill>
        <p:spPr>
          <a:xfrm>
            <a:off x="0" y="2915817"/>
            <a:ext cx="9144000" cy="2385391"/>
          </a:xfrm>
          <a:prstGeom prst="rect">
            <a:avLst/>
          </a:prstGeom>
        </p:spPr>
      </p:pic>
    </p:spTree>
    <p:extLst>
      <p:ext uri="{BB962C8B-B14F-4D97-AF65-F5344CB8AC3E}">
        <p14:creationId xmlns:p14="http://schemas.microsoft.com/office/powerpoint/2010/main" val="16210945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65DD3DB3-CC52-3C42-A1CC-D1B12E819F9B}"/>
              </a:ext>
            </a:extLst>
          </p:cNvPr>
          <p:cNvSpPr txBox="1"/>
          <p:nvPr/>
        </p:nvSpPr>
        <p:spPr>
          <a:xfrm>
            <a:off x="191469" y="4964975"/>
            <a:ext cx="8872139" cy="1200329"/>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Cambria" panose="02040503050406030204" pitchFamily="18" charset="0"/>
                <a:ea typeface="+mn-ea"/>
                <a:cs typeface="+mn-cs"/>
              </a:rPr>
              <a:t>Reduces</a:t>
            </a:r>
            <a:r>
              <a:rPr kumimoji="0" lang="en-US" sz="2400" b="0" i="0" u="none" strike="noStrike" kern="1200" cap="none" spc="0" normalizeH="0" baseline="0" noProof="0" dirty="0">
                <a:ln>
                  <a:noFill/>
                </a:ln>
                <a:solidFill>
                  <a:srgbClr val="0000FF"/>
                </a:solidFill>
                <a:effectLst/>
                <a:uLnTx/>
                <a:uFillTx/>
                <a:latin typeface="Cambria" panose="02040503050406030204" pitchFamily="18" charset="0"/>
                <a:ea typeface="+mn-ea"/>
                <a:cs typeface="+mn-cs"/>
              </a:rPr>
              <a:t> the minimum activation count to induce a bit flip</a:t>
            </a:r>
            <a:r>
              <a:rPr kumimoji="0" lang="en-US" sz="2400" b="1" i="0" u="none" strike="noStrike" kern="1200" cap="none" spc="0" normalizeH="0" baseline="0" noProof="0" dirty="0">
                <a:ln>
                  <a:noFill/>
                </a:ln>
                <a:solidFill>
                  <a:srgbClr val="0000FF"/>
                </a:solidFill>
                <a:effectLst/>
                <a:uLnTx/>
                <a:uFillTx/>
                <a:latin typeface="Cambria" panose="02040503050406030204" pitchFamily="18" charset="0"/>
                <a:ea typeface="+mn-ea"/>
                <a:cs typeface="+mn-cs"/>
              </a:rPr>
              <a:t> by 36%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Bypasses defenses</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that do not account for this reduction</a:t>
            </a:r>
          </a:p>
        </p:txBody>
      </p:sp>
      <p:grpSp>
        <p:nvGrpSpPr>
          <p:cNvPr id="89" name="Group 88">
            <a:extLst>
              <a:ext uri="{FF2B5EF4-FFF2-40B4-BE49-F238E27FC236}">
                <a16:creationId xmlns:a16="http://schemas.microsoft.com/office/drawing/2014/main" id="{76A40A5B-DFE2-5346-97E2-1F1707A37A03}"/>
              </a:ext>
            </a:extLst>
          </p:cNvPr>
          <p:cNvGrpSpPr/>
          <p:nvPr/>
        </p:nvGrpSpPr>
        <p:grpSpPr>
          <a:xfrm>
            <a:off x="191470" y="1463317"/>
            <a:ext cx="6948954" cy="1038595"/>
            <a:chOff x="191470" y="984656"/>
            <a:chExt cx="6948954" cy="1038595"/>
          </a:xfrm>
        </p:grpSpPr>
        <p:grpSp>
          <p:nvGrpSpPr>
            <p:cNvPr id="16" name="Group 15">
              <a:extLst>
                <a:ext uri="{FF2B5EF4-FFF2-40B4-BE49-F238E27FC236}">
                  <a16:creationId xmlns:a16="http://schemas.microsoft.com/office/drawing/2014/main" id="{1630FB44-E6A7-DF4D-8FC9-9A0F3F810B0F}"/>
                </a:ext>
              </a:extLst>
            </p:cNvPr>
            <p:cNvGrpSpPr/>
            <p:nvPr/>
          </p:nvGrpSpPr>
          <p:grpSpPr>
            <a:xfrm>
              <a:off x="294709" y="1607753"/>
              <a:ext cx="5726736" cy="369332"/>
              <a:chOff x="387458" y="1330013"/>
              <a:chExt cx="5726736" cy="369332"/>
            </a:xfrm>
          </p:grpSpPr>
          <p:cxnSp>
            <p:nvCxnSpPr>
              <p:cNvPr id="18" name="Straight Arrow Connector 17">
                <a:extLst>
                  <a:ext uri="{FF2B5EF4-FFF2-40B4-BE49-F238E27FC236}">
                    <a16:creationId xmlns:a16="http://schemas.microsoft.com/office/drawing/2014/main" id="{5ED2F32C-72B9-B14F-A1BC-33687A2EBB9A}"/>
                  </a:ext>
                </a:extLst>
              </p:cNvPr>
              <p:cNvCxnSpPr>
                <a:cxnSpLocks/>
              </p:cNvCxnSpPr>
              <p:nvPr/>
            </p:nvCxnSpPr>
            <p:spPr>
              <a:xfrm>
                <a:off x="387458" y="1514679"/>
                <a:ext cx="5037124"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5F76EF23-60AA-1B4B-AD15-CCB1AC83A7D6}"/>
                  </a:ext>
                </a:extLst>
              </p:cNvPr>
              <p:cNvSpPr txBox="1"/>
              <p:nvPr/>
            </p:nvSpPr>
            <p:spPr>
              <a:xfrm>
                <a:off x="5424582" y="1330013"/>
                <a:ext cx="68961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Time</a:t>
                </a:r>
              </a:p>
            </p:txBody>
          </p:sp>
        </p:grpSp>
        <p:grpSp>
          <p:nvGrpSpPr>
            <p:cNvPr id="26" name="Group 25">
              <a:extLst>
                <a:ext uri="{FF2B5EF4-FFF2-40B4-BE49-F238E27FC236}">
                  <a16:creationId xmlns:a16="http://schemas.microsoft.com/office/drawing/2014/main" id="{04E2904A-43C9-CA4F-BF8B-1F6F096C15A0}"/>
                </a:ext>
              </a:extLst>
            </p:cNvPr>
            <p:cNvGrpSpPr/>
            <p:nvPr/>
          </p:nvGrpSpPr>
          <p:grpSpPr>
            <a:xfrm>
              <a:off x="327745" y="1561586"/>
              <a:ext cx="1165592" cy="461665"/>
              <a:chOff x="420494" y="1508934"/>
              <a:chExt cx="1165592" cy="461665"/>
            </a:xfrm>
          </p:grpSpPr>
          <p:sp>
            <p:nvSpPr>
              <p:cNvPr id="27" name="Rectangle 26">
                <a:extLst>
                  <a:ext uri="{FF2B5EF4-FFF2-40B4-BE49-F238E27FC236}">
                    <a16:creationId xmlns:a16="http://schemas.microsoft.com/office/drawing/2014/main" id="{6298EAAE-3FE0-384C-AFB7-3165C359EF28}"/>
                  </a:ext>
                </a:extLst>
              </p:cNvPr>
              <p:cNvSpPr/>
              <p:nvPr/>
            </p:nvSpPr>
            <p:spPr>
              <a:xfrm>
                <a:off x="453532" y="1508934"/>
                <a:ext cx="1111956" cy="461665"/>
              </a:xfrm>
              <a:prstGeom prst="rect">
                <a:avLst/>
              </a:prstGeom>
              <a:solidFill>
                <a:srgbClr val="FFF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mbria" panose="02040503050406030204" pitchFamily="18" charset="0"/>
                    <a:ea typeface="+mn-ea"/>
                    <a:cs typeface="+mn-cs"/>
                  </a:rPr>
                  <a:t>Row A is active</a:t>
                </a:r>
              </a:p>
            </p:txBody>
          </p:sp>
          <p:cxnSp>
            <p:nvCxnSpPr>
              <p:cNvPr id="32" name="Straight Connector 31">
                <a:extLst>
                  <a:ext uri="{FF2B5EF4-FFF2-40B4-BE49-F238E27FC236}">
                    <a16:creationId xmlns:a16="http://schemas.microsoft.com/office/drawing/2014/main" id="{7AB9452D-CC82-064C-B52A-C3D888297101}"/>
                  </a:ext>
                </a:extLst>
              </p:cNvPr>
              <p:cNvCxnSpPr/>
              <p:nvPr/>
            </p:nvCxnSpPr>
            <p:spPr>
              <a:xfrm>
                <a:off x="1586086" y="1508934"/>
                <a:ext cx="0" cy="46166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C7ABAFF-CEBE-544B-A382-FE117A875B7B}"/>
                  </a:ext>
                </a:extLst>
              </p:cNvPr>
              <p:cNvCxnSpPr/>
              <p:nvPr/>
            </p:nvCxnSpPr>
            <p:spPr>
              <a:xfrm>
                <a:off x="420494" y="1508934"/>
                <a:ext cx="0" cy="46166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8867E6DB-14C0-9048-944A-67038BEE2D24}"/>
                </a:ext>
              </a:extLst>
            </p:cNvPr>
            <p:cNvGrpSpPr/>
            <p:nvPr/>
          </p:nvGrpSpPr>
          <p:grpSpPr>
            <a:xfrm>
              <a:off x="2040119" y="1561586"/>
              <a:ext cx="1168887" cy="461665"/>
              <a:chOff x="417199" y="1508934"/>
              <a:chExt cx="1168887" cy="461665"/>
            </a:xfrm>
          </p:grpSpPr>
          <p:sp>
            <p:nvSpPr>
              <p:cNvPr id="35" name="Rectangle 34">
                <a:extLst>
                  <a:ext uri="{FF2B5EF4-FFF2-40B4-BE49-F238E27FC236}">
                    <a16:creationId xmlns:a16="http://schemas.microsoft.com/office/drawing/2014/main" id="{51C64BF4-6967-244B-9F8A-DD59CFA34DE8}"/>
                  </a:ext>
                </a:extLst>
              </p:cNvPr>
              <p:cNvSpPr/>
              <p:nvPr/>
            </p:nvSpPr>
            <p:spPr>
              <a:xfrm>
                <a:off x="417199" y="1508934"/>
                <a:ext cx="1148289" cy="461665"/>
              </a:xfrm>
              <a:prstGeom prst="rect">
                <a:avLst/>
              </a:prstGeom>
              <a:solidFill>
                <a:srgbClr val="FFF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mbria" panose="02040503050406030204" pitchFamily="18" charset="0"/>
                    <a:ea typeface="+mn-ea"/>
                    <a:cs typeface="+mn-cs"/>
                  </a:rPr>
                  <a:t>Row B is active</a:t>
                </a:r>
              </a:p>
            </p:txBody>
          </p:sp>
          <p:cxnSp>
            <p:nvCxnSpPr>
              <p:cNvPr id="40" name="Straight Connector 39">
                <a:extLst>
                  <a:ext uri="{FF2B5EF4-FFF2-40B4-BE49-F238E27FC236}">
                    <a16:creationId xmlns:a16="http://schemas.microsoft.com/office/drawing/2014/main" id="{F50AE6EC-FB98-A34A-BBCD-2FF495A1E3F2}"/>
                  </a:ext>
                </a:extLst>
              </p:cNvPr>
              <p:cNvCxnSpPr/>
              <p:nvPr/>
            </p:nvCxnSpPr>
            <p:spPr>
              <a:xfrm>
                <a:off x="1586086" y="1508934"/>
                <a:ext cx="0" cy="46166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25F790FF-D365-AF49-85BC-E2BDC1D060D8}"/>
                  </a:ext>
                </a:extLst>
              </p:cNvPr>
              <p:cNvCxnSpPr/>
              <p:nvPr/>
            </p:nvCxnSpPr>
            <p:spPr>
              <a:xfrm>
                <a:off x="420494" y="1508934"/>
                <a:ext cx="0" cy="46166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C2B2586B-20C0-CF4C-B14B-EA5024A261A5}"/>
                </a:ext>
              </a:extLst>
            </p:cNvPr>
            <p:cNvGrpSpPr/>
            <p:nvPr/>
          </p:nvGrpSpPr>
          <p:grpSpPr>
            <a:xfrm>
              <a:off x="3764595" y="1561586"/>
              <a:ext cx="1165592" cy="461665"/>
              <a:chOff x="420494" y="1508934"/>
              <a:chExt cx="1165592" cy="461665"/>
            </a:xfrm>
          </p:grpSpPr>
          <p:sp>
            <p:nvSpPr>
              <p:cNvPr id="43" name="Rectangle 42">
                <a:extLst>
                  <a:ext uri="{FF2B5EF4-FFF2-40B4-BE49-F238E27FC236}">
                    <a16:creationId xmlns:a16="http://schemas.microsoft.com/office/drawing/2014/main" id="{82548832-DA9D-204E-AF75-C0769EFE2680}"/>
                  </a:ext>
                </a:extLst>
              </p:cNvPr>
              <p:cNvSpPr/>
              <p:nvPr/>
            </p:nvSpPr>
            <p:spPr>
              <a:xfrm>
                <a:off x="453532" y="1508934"/>
                <a:ext cx="1111956" cy="461665"/>
              </a:xfrm>
              <a:prstGeom prst="rect">
                <a:avLst/>
              </a:prstGeom>
              <a:solidFill>
                <a:srgbClr val="FFF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mbria" panose="02040503050406030204" pitchFamily="18" charset="0"/>
                    <a:ea typeface="+mn-ea"/>
                    <a:cs typeface="+mn-cs"/>
                  </a:rPr>
                  <a:t>Row A is active</a:t>
                </a:r>
              </a:p>
            </p:txBody>
          </p:sp>
          <p:cxnSp>
            <p:nvCxnSpPr>
              <p:cNvPr id="48" name="Straight Connector 47">
                <a:extLst>
                  <a:ext uri="{FF2B5EF4-FFF2-40B4-BE49-F238E27FC236}">
                    <a16:creationId xmlns:a16="http://schemas.microsoft.com/office/drawing/2014/main" id="{4819845B-F97E-B649-BB71-AC8D1F48C2BA}"/>
                  </a:ext>
                </a:extLst>
              </p:cNvPr>
              <p:cNvCxnSpPr/>
              <p:nvPr/>
            </p:nvCxnSpPr>
            <p:spPr>
              <a:xfrm>
                <a:off x="1586086" y="1508934"/>
                <a:ext cx="0" cy="46166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5158FC14-BF96-F547-A780-7EA93E3C3646}"/>
                  </a:ext>
                </a:extLst>
              </p:cNvPr>
              <p:cNvCxnSpPr/>
              <p:nvPr/>
            </p:nvCxnSpPr>
            <p:spPr>
              <a:xfrm>
                <a:off x="420494" y="1508934"/>
                <a:ext cx="0" cy="46166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 name="TextBox 4">
              <a:extLst>
                <a:ext uri="{FF2B5EF4-FFF2-40B4-BE49-F238E27FC236}">
                  <a16:creationId xmlns:a16="http://schemas.microsoft.com/office/drawing/2014/main" id="{902763C5-4CE0-6E4C-9F08-5330B9AD7E9A}"/>
                </a:ext>
              </a:extLst>
            </p:cNvPr>
            <p:cNvSpPr txBox="1"/>
            <p:nvPr/>
          </p:nvSpPr>
          <p:spPr>
            <a:xfrm>
              <a:off x="191470" y="984656"/>
              <a:ext cx="694895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Activating aggressor rows as frequently as possible:</a:t>
              </a:r>
            </a:p>
          </p:txBody>
        </p:sp>
      </p:grpSp>
      <p:grpSp>
        <p:nvGrpSpPr>
          <p:cNvPr id="90" name="Group 89">
            <a:extLst>
              <a:ext uri="{FF2B5EF4-FFF2-40B4-BE49-F238E27FC236}">
                <a16:creationId xmlns:a16="http://schemas.microsoft.com/office/drawing/2014/main" id="{C1AD3194-D23E-AD42-B247-EF402F8EFA1C}"/>
              </a:ext>
            </a:extLst>
          </p:cNvPr>
          <p:cNvGrpSpPr/>
          <p:nvPr/>
        </p:nvGrpSpPr>
        <p:grpSpPr>
          <a:xfrm>
            <a:off x="159226" y="3068960"/>
            <a:ext cx="6488828" cy="1079699"/>
            <a:chOff x="159226" y="2734934"/>
            <a:chExt cx="6488828" cy="1079699"/>
          </a:xfrm>
        </p:grpSpPr>
        <p:grpSp>
          <p:nvGrpSpPr>
            <p:cNvPr id="58" name="Group 57">
              <a:extLst>
                <a:ext uri="{FF2B5EF4-FFF2-40B4-BE49-F238E27FC236}">
                  <a16:creationId xmlns:a16="http://schemas.microsoft.com/office/drawing/2014/main" id="{7C596CC0-DFEB-994F-8C6A-72EE0E337746}"/>
                </a:ext>
              </a:extLst>
            </p:cNvPr>
            <p:cNvGrpSpPr/>
            <p:nvPr/>
          </p:nvGrpSpPr>
          <p:grpSpPr>
            <a:xfrm>
              <a:off x="285934" y="3397802"/>
              <a:ext cx="5707408" cy="369332"/>
              <a:chOff x="387458" y="1394646"/>
              <a:chExt cx="5707408" cy="369332"/>
            </a:xfrm>
          </p:grpSpPr>
          <p:cxnSp>
            <p:nvCxnSpPr>
              <p:cNvPr id="59" name="Straight Arrow Connector 58">
                <a:extLst>
                  <a:ext uri="{FF2B5EF4-FFF2-40B4-BE49-F238E27FC236}">
                    <a16:creationId xmlns:a16="http://schemas.microsoft.com/office/drawing/2014/main" id="{370EACF9-73AF-D546-B806-332012FBFFAC}"/>
                  </a:ext>
                </a:extLst>
              </p:cNvPr>
              <p:cNvCxnSpPr>
                <a:cxnSpLocks/>
              </p:cNvCxnSpPr>
              <p:nvPr/>
            </p:nvCxnSpPr>
            <p:spPr>
              <a:xfrm>
                <a:off x="387458" y="1579312"/>
                <a:ext cx="5045899"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C4980911-F51E-5143-B3C1-F936B5BF09C3}"/>
                  </a:ext>
                </a:extLst>
              </p:cNvPr>
              <p:cNvSpPr txBox="1"/>
              <p:nvPr/>
            </p:nvSpPr>
            <p:spPr>
              <a:xfrm>
                <a:off x="5405254" y="1394646"/>
                <a:ext cx="68961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Time</a:t>
                </a:r>
              </a:p>
            </p:txBody>
          </p:sp>
        </p:grpSp>
        <p:grpSp>
          <p:nvGrpSpPr>
            <p:cNvPr id="61" name="Group 60">
              <a:extLst>
                <a:ext uri="{FF2B5EF4-FFF2-40B4-BE49-F238E27FC236}">
                  <a16:creationId xmlns:a16="http://schemas.microsoft.com/office/drawing/2014/main" id="{8D81BDEF-43A4-5C48-8966-466719A25D55}"/>
                </a:ext>
              </a:extLst>
            </p:cNvPr>
            <p:cNvGrpSpPr/>
            <p:nvPr/>
          </p:nvGrpSpPr>
          <p:grpSpPr>
            <a:xfrm>
              <a:off x="318970" y="3351635"/>
              <a:ext cx="2151551" cy="461665"/>
              <a:chOff x="420494" y="1573567"/>
              <a:chExt cx="2151551" cy="461665"/>
            </a:xfrm>
          </p:grpSpPr>
          <p:sp>
            <p:nvSpPr>
              <p:cNvPr id="62" name="Rectangle 61">
                <a:extLst>
                  <a:ext uri="{FF2B5EF4-FFF2-40B4-BE49-F238E27FC236}">
                    <a16:creationId xmlns:a16="http://schemas.microsoft.com/office/drawing/2014/main" id="{641FA51E-E272-574A-B4CA-5FAA9475D710}"/>
                  </a:ext>
                </a:extLst>
              </p:cNvPr>
              <p:cNvSpPr/>
              <p:nvPr/>
            </p:nvSpPr>
            <p:spPr>
              <a:xfrm>
                <a:off x="453531" y="1573567"/>
                <a:ext cx="2098835" cy="461665"/>
              </a:xfrm>
              <a:prstGeom prst="rect">
                <a:avLst/>
              </a:prstGeom>
              <a:solidFill>
                <a:srgbClr val="E56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mbria" panose="02040503050406030204" pitchFamily="18" charset="0"/>
                    <a:ea typeface="+mn-ea"/>
                    <a:cs typeface="+mn-cs"/>
                  </a:rPr>
                  <a:t>Row A is active</a:t>
                </a:r>
              </a:p>
            </p:txBody>
          </p:sp>
          <p:cxnSp>
            <p:nvCxnSpPr>
              <p:cNvPr id="67" name="Straight Connector 66">
                <a:extLst>
                  <a:ext uri="{FF2B5EF4-FFF2-40B4-BE49-F238E27FC236}">
                    <a16:creationId xmlns:a16="http://schemas.microsoft.com/office/drawing/2014/main" id="{11444FEC-591E-F74C-8CC5-9DDB955E9A3D}"/>
                  </a:ext>
                </a:extLst>
              </p:cNvPr>
              <p:cNvCxnSpPr/>
              <p:nvPr/>
            </p:nvCxnSpPr>
            <p:spPr>
              <a:xfrm>
                <a:off x="2572045" y="1573567"/>
                <a:ext cx="0" cy="46166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57FF6383-9E54-3B40-9688-F93CCA184897}"/>
                  </a:ext>
                </a:extLst>
              </p:cNvPr>
              <p:cNvCxnSpPr/>
              <p:nvPr/>
            </p:nvCxnSpPr>
            <p:spPr>
              <a:xfrm>
                <a:off x="420494" y="1573567"/>
                <a:ext cx="0" cy="46166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9" name="Group 68">
              <a:extLst>
                <a:ext uri="{FF2B5EF4-FFF2-40B4-BE49-F238E27FC236}">
                  <a16:creationId xmlns:a16="http://schemas.microsoft.com/office/drawing/2014/main" id="{8E517D8D-372C-BA48-9BA0-2E34BDE8351B}"/>
                </a:ext>
              </a:extLst>
            </p:cNvPr>
            <p:cNvGrpSpPr/>
            <p:nvPr/>
          </p:nvGrpSpPr>
          <p:grpSpPr>
            <a:xfrm>
              <a:off x="2924249" y="3352968"/>
              <a:ext cx="2135438" cy="461665"/>
              <a:chOff x="420494" y="1573567"/>
              <a:chExt cx="2135438" cy="461665"/>
            </a:xfrm>
          </p:grpSpPr>
          <p:sp>
            <p:nvSpPr>
              <p:cNvPr id="70" name="Rectangle 69">
                <a:extLst>
                  <a:ext uri="{FF2B5EF4-FFF2-40B4-BE49-F238E27FC236}">
                    <a16:creationId xmlns:a16="http://schemas.microsoft.com/office/drawing/2014/main" id="{18B32123-9026-E647-B50C-FAA9410E1DF9}"/>
                  </a:ext>
                </a:extLst>
              </p:cNvPr>
              <p:cNvSpPr/>
              <p:nvPr/>
            </p:nvSpPr>
            <p:spPr>
              <a:xfrm>
                <a:off x="453532" y="1573567"/>
                <a:ext cx="2102400" cy="461665"/>
              </a:xfrm>
              <a:prstGeom prst="rect">
                <a:avLst/>
              </a:prstGeom>
              <a:solidFill>
                <a:srgbClr val="E56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mbria" panose="02040503050406030204" pitchFamily="18" charset="0"/>
                    <a:ea typeface="+mn-ea"/>
                    <a:cs typeface="+mn-cs"/>
                  </a:rPr>
                  <a:t>Row B is active</a:t>
                </a:r>
              </a:p>
            </p:txBody>
          </p:sp>
          <p:cxnSp>
            <p:nvCxnSpPr>
              <p:cNvPr id="75" name="Straight Connector 74">
                <a:extLst>
                  <a:ext uri="{FF2B5EF4-FFF2-40B4-BE49-F238E27FC236}">
                    <a16:creationId xmlns:a16="http://schemas.microsoft.com/office/drawing/2014/main" id="{1823359A-7247-864B-9B93-9C07E53B11E9}"/>
                  </a:ext>
                </a:extLst>
              </p:cNvPr>
              <p:cNvCxnSpPr/>
              <p:nvPr/>
            </p:nvCxnSpPr>
            <p:spPr>
              <a:xfrm>
                <a:off x="2555932" y="1573567"/>
                <a:ext cx="0" cy="46166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D71F67E3-2501-6C42-BBA5-57C867ECD9B8}"/>
                  </a:ext>
                </a:extLst>
              </p:cNvPr>
              <p:cNvCxnSpPr/>
              <p:nvPr/>
            </p:nvCxnSpPr>
            <p:spPr>
              <a:xfrm>
                <a:off x="420494" y="1573567"/>
                <a:ext cx="0" cy="46166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5" name="TextBox 84">
              <a:extLst>
                <a:ext uri="{FF2B5EF4-FFF2-40B4-BE49-F238E27FC236}">
                  <a16:creationId xmlns:a16="http://schemas.microsoft.com/office/drawing/2014/main" id="{5DB1C606-4074-EF4F-90CA-033DC8B3187F}"/>
                </a:ext>
              </a:extLst>
            </p:cNvPr>
            <p:cNvSpPr txBox="1"/>
            <p:nvPr/>
          </p:nvSpPr>
          <p:spPr>
            <a:xfrm>
              <a:off x="159226" y="2734934"/>
              <a:ext cx="648882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Keeping aggressor rows active for a longer time:</a:t>
              </a:r>
            </a:p>
          </p:txBody>
        </p:sp>
      </p:grpSp>
      <p:grpSp>
        <p:nvGrpSpPr>
          <p:cNvPr id="91" name="Group 90">
            <a:extLst>
              <a:ext uri="{FF2B5EF4-FFF2-40B4-BE49-F238E27FC236}">
                <a16:creationId xmlns:a16="http://schemas.microsoft.com/office/drawing/2014/main" id="{4C519D36-01A9-9C47-AD6E-7CF13462661C}"/>
              </a:ext>
            </a:extLst>
          </p:cNvPr>
          <p:cNvGrpSpPr/>
          <p:nvPr/>
        </p:nvGrpSpPr>
        <p:grpSpPr>
          <a:xfrm>
            <a:off x="6397985" y="3611319"/>
            <a:ext cx="2072495" cy="753785"/>
            <a:chOff x="6403658" y="1497096"/>
            <a:chExt cx="1786343" cy="753785"/>
          </a:xfrm>
        </p:grpSpPr>
        <p:cxnSp>
          <p:nvCxnSpPr>
            <p:cNvPr id="7" name="Straight Arrow Connector 6">
              <a:extLst>
                <a:ext uri="{FF2B5EF4-FFF2-40B4-BE49-F238E27FC236}">
                  <a16:creationId xmlns:a16="http://schemas.microsoft.com/office/drawing/2014/main" id="{EFA5EFD4-E488-3D40-93BF-CAF376DF792D}"/>
                </a:ext>
              </a:extLst>
            </p:cNvPr>
            <p:cNvCxnSpPr>
              <a:cxnSpLocks/>
            </p:cNvCxnSpPr>
            <p:nvPr/>
          </p:nvCxnSpPr>
          <p:spPr>
            <a:xfrm>
              <a:off x="6403658" y="1541281"/>
              <a:ext cx="0" cy="70960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AC18EE87-74EE-A348-B2E3-24CA5DC7792B}"/>
                </a:ext>
              </a:extLst>
            </p:cNvPr>
            <p:cNvSpPr txBox="1"/>
            <p:nvPr/>
          </p:nvSpPr>
          <p:spPr>
            <a:xfrm>
              <a:off x="6512649" y="1497096"/>
              <a:ext cx="167735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36% reduction </a:t>
              </a:r>
              <a:br>
                <a:rPr kumimoji="0" lang="en-US" sz="20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br>
              <a:r>
                <a:rPr kumimoji="0" lang="en-US" sz="20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in </a:t>
              </a:r>
              <a:r>
                <a:rPr kumimoji="0" lang="en-US" sz="2000" b="1" i="1" u="none" strike="noStrike" kern="1200" cap="none" spc="0" normalizeH="0" baseline="0" noProof="0" dirty="0" err="1">
                  <a:ln>
                    <a:noFill/>
                  </a:ln>
                  <a:solidFill>
                    <a:srgbClr val="C00000"/>
                  </a:solidFill>
                  <a:effectLst/>
                  <a:uLnTx/>
                  <a:uFillTx/>
                  <a:latin typeface="Cambria" panose="02040503050406030204" pitchFamily="18" charset="0"/>
                  <a:ea typeface="+mn-ea"/>
                  <a:cs typeface="+mn-cs"/>
                </a:rPr>
                <a:t>HC</a:t>
              </a:r>
              <a:r>
                <a:rPr kumimoji="0" lang="en-US" sz="2000" b="1" i="1" u="none" strike="noStrike" kern="1200" cap="none" spc="0" normalizeH="0" baseline="-25000" noProof="0" dirty="0" err="1">
                  <a:ln>
                    <a:noFill/>
                  </a:ln>
                  <a:solidFill>
                    <a:srgbClr val="C00000"/>
                  </a:solidFill>
                  <a:effectLst/>
                  <a:uLnTx/>
                  <a:uFillTx/>
                  <a:latin typeface="Cambria" panose="02040503050406030204" pitchFamily="18" charset="0"/>
                  <a:ea typeface="+mn-ea"/>
                  <a:cs typeface="+mn-cs"/>
                </a:rPr>
                <a:t>first</a:t>
              </a:r>
              <a:endParaRPr kumimoji="0" lang="en-US" sz="2000" b="1" i="1" u="none" strike="noStrike" kern="1200" cap="none" spc="0" normalizeH="0" baseline="-25000" noProof="0" dirty="0">
                <a:ln>
                  <a:noFill/>
                </a:ln>
                <a:solidFill>
                  <a:srgbClr val="C00000"/>
                </a:solidFill>
                <a:effectLst/>
                <a:uLnTx/>
                <a:uFillTx/>
                <a:latin typeface="Cambria" panose="02040503050406030204" pitchFamily="18" charset="0"/>
                <a:ea typeface="+mn-ea"/>
                <a:cs typeface="+mn-cs"/>
              </a:endParaRPr>
            </a:p>
          </p:txBody>
        </p:sp>
      </p:grpSp>
      <p:sp>
        <p:nvSpPr>
          <p:cNvPr id="50" name="Title 1">
            <a:extLst>
              <a:ext uri="{FF2B5EF4-FFF2-40B4-BE49-F238E27FC236}">
                <a16:creationId xmlns:a16="http://schemas.microsoft.com/office/drawing/2014/main" id="{0A79D61F-6296-D64C-A607-CA5D2F134D3A}"/>
              </a:ext>
            </a:extLst>
          </p:cNvPr>
          <p:cNvSpPr txBox="1">
            <a:spLocks/>
          </p:cNvSpPr>
          <p:nvPr/>
        </p:nvSpPr>
        <p:spPr>
          <a:xfrm>
            <a:off x="78349" y="222421"/>
            <a:ext cx="8798061" cy="770467"/>
          </a:xfrm>
          <a:prstGeom prst="rect">
            <a:avLst/>
          </a:prstGeom>
        </p:spPr>
        <p:txBody>
          <a:bodyPr lIns="91440" tIns="45720" rIns="91440" bIns="45720" anchor="ctr"/>
          <a:lstStyle>
            <a:lvl1pPr algn="l" defTabSz="914400" rtl="0" eaLnBrk="1" latinLnBrk="0" hangingPunct="1">
              <a:lnSpc>
                <a:spcPct val="100000"/>
              </a:lnSpc>
              <a:spcBef>
                <a:spcPct val="0"/>
              </a:spcBef>
              <a:spcAft>
                <a:spcPts val="600"/>
              </a:spcAft>
              <a:buNone/>
              <a:defRPr sz="3200" b="1" kern="1200">
                <a:solidFill>
                  <a:schemeClr val="accent5">
                    <a:lumMod val="75000"/>
                  </a:schemeClr>
                </a:solidFill>
                <a:latin typeface="Cambria" panose="02040503050406030204" pitchFamily="18" charset="0"/>
                <a:ea typeface="+mj-ea"/>
                <a:cs typeface="+mj-cs"/>
              </a:defRPr>
            </a:lvl1pPr>
          </a:lstStyle>
          <a:p>
            <a:pPr marL="0" marR="0" lvl="0" indent="0" algn="l" defTabSz="914400" rtl="0" eaLnBrk="1" fontAlgn="auto" latinLnBrk="0" hangingPunct="1">
              <a:lnSpc>
                <a:spcPct val="100000"/>
              </a:lnSpc>
              <a:spcBef>
                <a:spcPct val="0"/>
              </a:spcBef>
              <a:spcAft>
                <a:spcPts val="600"/>
              </a:spcAft>
              <a:buClrTx/>
              <a:buSzTx/>
              <a:buFontTx/>
              <a:buNone/>
              <a:tabLst/>
              <a:defRPr/>
            </a:pPr>
            <a:r>
              <a:rPr kumimoji="0" lang="en-US" sz="3200" b="1" i="0" u="none" strike="noStrike" kern="1200" cap="none" spc="0" normalizeH="0" baseline="0" noProof="0" dirty="0">
                <a:ln>
                  <a:noFill/>
                </a:ln>
                <a:solidFill>
                  <a:srgbClr val="4472C4">
                    <a:lumMod val="75000"/>
                  </a:srgbClr>
                </a:solidFill>
                <a:effectLst/>
                <a:uLnTx/>
                <a:uFillTx/>
                <a:latin typeface="Cambria"/>
                <a:ea typeface="Cambria"/>
                <a:cs typeface="+mj-cs"/>
              </a:rPr>
              <a:t>Example Attack Improvement 3: </a:t>
            </a:r>
            <a:br>
              <a:rPr kumimoji="0" lang="en-US" sz="3200" b="1" i="0" u="none" strike="noStrike" kern="1200" cap="none" spc="0" normalizeH="0" baseline="0" noProof="0" dirty="0">
                <a:ln>
                  <a:noFill/>
                </a:ln>
                <a:solidFill>
                  <a:srgbClr val="4472C4">
                    <a:lumMod val="75000"/>
                  </a:srgbClr>
                </a:solidFill>
                <a:effectLst/>
                <a:uLnTx/>
                <a:uFillTx/>
                <a:latin typeface="Cambria"/>
                <a:ea typeface="Cambria"/>
                <a:cs typeface="+mj-cs"/>
              </a:rPr>
            </a:br>
            <a:r>
              <a:rPr kumimoji="0" lang="en-US" sz="2800" b="1" i="0" u="none" strike="noStrike" kern="1200" cap="none" spc="0" normalizeH="0" baseline="0" noProof="0" dirty="0">
                <a:ln>
                  <a:noFill/>
                </a:ln>
                <a:solidFill>
                  <a:srgbClr val="4472C4">
                    <a:lumMod val="75000"/>
                  </a:srgbClr>
                </a:solidFill>
                <a:effectLst/>
                <a:uLnTx/>
                <a:uFillTx/>
                <a:latin typeface="Cambria"/>
                <a:ea typeface="Cambria"/>
                <a:cs typeface="+mj-cs"/>
              </a:rPr>
              <a:t>Bypassing Defenses with Aggressor Row Active Time</a:t>
            </a:r>
            <a:endParaRPr kumimoji="0" lang="en-US" sz="3200" b="1" i="0" u="none" strike="noStrike" kern="1200" cap="none" spc="0" normalizeH="0" baseline="0" noProof="0" dirty="0">
              <a:ln>
                <a:noFill/>
              </a:ln>
              <a:solidFill>
                <a:srgbClr val="4472C4">
                  <a:lumMod val="75000"/>
                </a:srgbClr>
              </a:solidFill>
              <a:effectLst/>
              <a:uLnTx/>
              <a:uFillTx/>
              <a:latin typeface="Cambria"/>
              <a:ea typeface="Cambria"/>
              <a:cs typeface="+mj-cs"/>
            </a:endParaRPr>
          </a:p>
        </p:txBody>
      </p:sp>
    </p:spTree>
    <p:extLst>
      <p:ext uri="{BB962C8B-B14F-4D97-AF65-F5344CB8AC3E}">
        <p14:creationId xmlns:p14="http://schemas.microsoft.com/office/powerpoint/2010/main" val="1623399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38751-980E-8B48-BBF4-A176728E567B}"/>
              </a:ext>
            </a:extLst>
          </p:cNvPr>
          <p:cNvSpPr>
            <a:spLocks noGrp="1"/>
          </p:cNvSpPr>
          <p:nvPr>
            <p:ph type="title"/>
          </p:nvPr>
        </p:nvSpPr>
        <p:spPr>
          <a:xfrm>
            <a:off x="75991" y="50573"/>
            <a:ext cx="9068009" cy="1152153"/>
          </a:xfrm>
        </p:spPr>
        <p:txBody>
          <a:bodyPr/>
          <a:lstStyle/>
          <a:p>
            <a:r>
              <a:rPr lang="en-US"/>
              <a:t>Key Takeaways </a:t>
            </a:r>
            <a:br>
              <a:rPr lang="en-US"/>
            </a:br>
            <a:r>
              <a:rPr lang="en-US"/>
              <a:t>from Spatial Variation Analysis</a:t>
            </a:r>
          </a:p>
        </p:txBody>
      </p:sp>
      <p:sp>
        <p:nvSpPr>
          <p:cNvPr id="10" name="Rectangle 9">
            <a:extLst>
              <a:ext uri="{FF2B5EF4-FFF2-40B4-BE49-F238E27FC236}">
                <a16:creationId xmlns:a16="http://schemas.microsoft.com/office/drawing/2014/main" id="{9C261FD6-46E6-BA49-9931-66C3BDBB908E}"/>
              </a:ext>
            </a:extLst>
          </p:cNvPr>
          <p:cNvSpPr/>
          <p:nvPr/>
        </p:nvSpPr>
        <p:spPr>
          <a:xfrm>
            <a:off x="2212974" y="2205840"/>
            <a:ext cx="1368425" cy="967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571CFF49-49F4-0C45-8790-53E289E2A035}"/>
              </a:ext>
            </a:extLst>
          </p:cNvPr>
          <p:cNvSpPr/>
          <p:nvPr/>
        </p:nvSpPr>
        <p:spPr>
          <a:xfrm>
            <a:off x="3938447" y="2205840"/>
            <a:ext cx="1368425" cy="967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EA29FB19-1065-0148-8C3D-85F4D78E4CBD}"/>
              </a:ext>
            </a:extLst>
          </p:cNvPr>
          <p:cNvSpPr/>
          <p:nvPr/>
        </p:nvSpPr>
        <p:spPr>
          <a:xfrm>
            <a:off x="5663920" y="2205840"/>
            <a:ext cx="1368425" cy="967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6D7D5C25-48C6-4340-9BFE-5B608FA90E31}"/>
              </a:ext>
            </a:extLst>
          </p:cNvPr>
          <p:cNvSpPr/>
          <p:nvPr/>
        </p:nvSpPr>
        <p:spPr>
          <a:xfrm>
            <a:off x="7389393" y="2205839"/>
            <a:ext cx="1368425" cy="967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302284A1-4FEA-494F-939B-C59FB71BDE13}"/>
              </a:ext>
            </a:extLst>
          </p:cNvPr>
          <p:cNvSpPr/>
          <p:nvPr/>
        </p:nvSpPr>
        <p:spPr>
          <a:xfrm>
            <a:off x="3938447" y="4402305"/>
            <a:ext cx="1368425" cy="967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2706309A-9757-2A43-8E54-3B75863429DA}"/>
              </a:ext>
            </a:extLst>
          </p:cNvPr>
          <p:cNvSpPr/>
          <p:nvPr/>
        </p:nvSpPr>
        <p:spPr>
          <a:xfrm>
            <a:off x="5663920" y="4402305"/>
            <a:ext cx="1368425" cy="967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01F9941E-6FAD-0740-8521-12FD674CB101}"/>
              </a:ext>
            </a:extLst>
          </p:cNvPr>
          <p:cNvSpPr/>
          <p:nvPr/>
        </p:nvSpPr>
        <p:spPr>
          <a:xfrm>
            <a:off x="7389393" y="4402304"/>
            <a:ext cx="1368425" cy="967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3" name="Group 22">
            <a:extLst>
              <a:ext uri="{FF2B5EF4-FFF2-40B4-BE49-F238E27FC236}">
                <a16:creationId xmlns:a16="http://schemas.microsoft.com/office/drawing/2014/main" id="{7A9A2617-5A98-4C4B-82E1-2EA62A762CD5}"/>
              </a:ext>
            </a:extLst>
          </p:cNvPr>
          <p:cNvGrpSpPr/>
          <p:nvPr/>
        </p:nvGrpSpPr>
        <p:grpSpPr>
          <a:xfrm>
            <a:off x="250535" y="1280419"/>
            <a:ext cx="8647805" cy="2194960"/>
            <a:chOff x="250535" y="1280419"/>
            <a:chExt cx="8647805" cy="2194960"/>
          </a:xfrm>
        </p:grpSpPr>
        <p:sp>
          <p:nvSpPr>
            <p:cNvPr id="24" name="Rounded Rectangle 23">
              <a:extLst>
                <a:ext uri="{FF2B5EF4-FFF2-40B4-BE49-F238E27FC236}">
                  <a16:creationId xmlns:a16="http://schemas.microsoft.com/office/drawing/2014/main" id="{8DE61AE6-23E2-A047-B12E-E2493CE98E0E}"/>
                </a:ext>
              </a:extLst>
            </p:cNvPr>
            <p:cNvSpPr/>
            <p:nvPr/>
          </p:nvSpPr>
          <p:spPr>
            <a:xfrm>
              <a:off x="250536" y="1777044"/>
              <a:ext cx="8647804" cy="1698335"/>
            </a:xfrm>
            <a:prstGeom prst="roundRect">
              <a:avLst>
                <a:gd name="adj" fmla="val 0"/>
              </a:avLst>
            </a:prstGeom>
            <a:solidFill>
              <a:srgbClr val="FFF3CC"/>
            </a:solidFill>
            <a:ln w="76200">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RowHammer vulnerability </a:t>
              </a:r>
              <a:r>
                <a:rPr kumimoji="0" lang="en-US" sz="2400" b="1" i="0" u="none" strike="noStrike" kern="1200" cap="none" spc="0" normalizeH="0" baseline="0" noProof="0">
                  <a:ln>
                    <a:noFill/>
                  </a:ln>
                  <a:solidFill>
                    <a:prstClr val="black"/>
                  </a:solidFill>
                  <a:effectLst/>
                  <a:uLnTx/>
                  <a:uFillTx/>
                  <a:latin typeface="Cambria" panose="02040503050406030204" pitchFamily="18" charset="0"/>
                  <a:ea typeface="+mn-ea"/>
                  <a:cs typeface="+mn-cs"/>
                </a:rPr>
                <a:t>significantly varies</a:t>
              </a: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across DRAM rows and columns due to </a:t>
              </a:r>
              <a:r>
                <a:rPr kumimoji="0" lang="en-US" sz="2400" b="1" i="0" u="none" strike="noStrike" kern="1200" cap="none" spc="0" normalizeH="0" baseline="0" noProof="0">
                  <a:ln>
                    <a:noFill/>
                  </a:ln>
                  <a:solidFill>
                    <a:srgbClr val="0070C0"/>
                  </a:solidFill>
                  <a:effectLst/>
                  <a:uLnTx/>
                  <a:uFillTx/>
                  <a:latin typeface="Cambria" panose="02040503050406030204" pitchFamily="18" charset="0"/>
                  <a:ea typeface="+mn-ea"/>
                  <a:cs typeface="+mn-cs"/>
                </a:rPr>
                <a:t>design-induced</a:t>
              </a:r>
              <a:r>
                <a:rPr kumimoji="0" lang="en-US" sz="2400" b="0" i="0" u="none" strike="noStrike" kern="1200" cap="none" spc="0" normalizeH="0" baseline="0" noProof="0">
                  <a:ln>
                    <a:noFill/>
                  </a:ln>
                  <a:solidFill>
                    <a:prstClr val="white"/>
                  </a:solidFill>
                  <a:effectLst/>
                  <a:uLnTx/>
                  <a:uFillTx/>
                  <a:latin typeface="Cambria" panose="02040503050406030204" pitchFamily="18"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and</a:t>
              </a:r>
              <a:r>
                <a:rPr kumimoji="0" lang="en-US" sz="2400" b="0" i="0" u="none" strike="noStrike" kern="1200" cap="none" spc="0" normalizeH="0" baseline="0" noProof="0">
                  <a:ln>
                    <a:noFill/>
                  </a:ln>
                  <a:solidFill>
                    <a:prstClr val="white"/>
                  </a:solidFill>
                  <a:effectLst/>
                  <a:uLnTx/>
                  <a:uFillTx/>
                  <a:latin typeface="Cambria" panose="02040503050406030204" pitchFamily="18" charset="0"/>
                  <a:ea typeface="+mn-ea"/>
                  <a:cs typeface="+mn-cs"/>
                </a:rPr>
                <a:t> </a:t>
              </a:r>
              <a:r>
                <a:rPr kumimoji="0" lang="en-US" sz="2400" b="1" i="0" u="none" strike="noStrike" kern="1200" cap="none" spc="0" normalizeH="0" baseline="0" noProof="0">
                  <a:ln>
                    <a:noFill/>
                  </a:ln>
                  <a:solidFill>
                    <a:srgbClr val="C00000"/>
                  </a:solidFill>
                  <a:effectLst/>
                  <a:uLnTx/>
                  <a:uFillTx/>
                  <a:latin typeface="Cambria" panose="02040503050406030204" pitchFamily="18" charset="0"/>
                  <a:ea typeface="+mn-ea"/>
                  <a:cs typeface="+mn-cs"/>
                </a:rPr>
                <a:t>manufacturing-process-induced</a:t>
              </a:r>
              <a:r>
                <a:rPr kumimoji="0" lang="en-US" sz="2400" b="0" i="0" u="none" strike="noStrike" kern="1200" cap="none" spc="0" normalizeH="0" baseline="0" noProof="0">
                  <a:ln>
                    <a:noFill/>
                  </a:ln>
                  <a:solidFill>
                    <a:prstClr val="white"/>
                  </a:solidFill>
                  <a:effectLst/>
                  <a:uLnTx/>
                  <a:uFillTx/>
                  <a:latin typeface="Cambria" panose="02040503050406030204" pitchFamily="18" charset="0"/>
                  <a:ea typeface="+mn-ea"/>
                  <a:cs typeface="+mn-cs"/>
                </a:rPr>
                <a:t> </a:t>
              </a: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variation</a:t>
              </a:r>
            </a:p>
          </p:txBody>
        </p:sp>
        <p:sp>
          <p:nvSpPr>
            <p:cNvPr id="25" name="TextBox 24">
              <a:extLst>
                <a:ext uri="{FF2B5EF4-FFF2-40B4-BE49-F238E27FC236}">
                  <a16:creationId xmlns:a16="http://schemas.microsoft.com/office/drawing/2014/main" id="{C42D4915-DB30-6D49-95BA-E71972640024}"/>
                </a:ext>
              </a:extLst>
            </p:cNvPr>
            <p:cNvSpPr txBox="1"/>
            <p:nvPr/>
          </p:nvSpPr>
          <p:spPr>
            <a:xfrm>
              <a:off x="250535" y="1280419"/>
              <a:ext cx="8647804" cy="461665"/>
            </a:xfrm>
            <a:prstGeom prst="rect">
              <a:avLst/>
            </a:prstGeom>
            <a:solidFill>
              <a:srgbClr val="5B9BD5"/>
            </a:solidFill>
            <a:ln w="76200">
              <a:solidFill>
                <a:srgbClr val="5B9BD5"/>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mbria" panose="02040503050406030204" pitchFamily="18" charset="0"/>
                  <a:ea typeface="+mn-ea"/>
                  <a:cs typeface="+mn-cs"/>
                </a:rPr>
                <a:t>Key Takeaway 5</a:t>
              </a:r>
            </a:p>
          </p:txBody>
        </p:sp>
      </p:grpSp>
      <p:grpSp>
        <p:nvGrpSpPr>
          <p:cNvPr id="26" name="Group 25">
            <a:extLst>
              <a:ext uri="{FF2B5EF4-FFF2-40B4-BE49-F238E27FC236}">
                <a16:creationId xmlns:a16="http://schemas.microsoft.com/office/drawing/2014/main" id="{D185F01E-2954-B145-9320-EE436AF16D7B}"/>
              </a:ext>
            </a:extLst>
          </p:cNvPr>
          <p:cNvGrpSpPr/>
          <p:nvPr/>
        </p:nvGrpSpPr>
        <p:grpSpPr>
          <a:xfrm>
            <a:off x="250535" y="3904174"/>
            <a:ext cx="8647805" cy="2194960"/>
            <a:chOff x="250535" y="1280419"/>
            <a:chExt cx="8647805" cy="2194960"/>
          </a:xfrm>
        </p:grpSpPr>
        <p:sp>
          <p:nvSpPr>
            <p:cNvPr id="27" name="Rounded Rectangle 26">
              <a:extLst>
                <a:ext uri="{FF2B5EF4-FFF2-40B4-BE49-F238E27FC236}">
                  <a16:creationId xmlns:a16="http://schemas.microsoft.com/office/drawing/2014/main" id="{5F670F42-28FF-354A-9442-4551E71C90E5}"/>
                </a:ext>
              </a:extLst>
            </p:cNvPr>
            <p:cNvSpPr/>
            <p:nvPr/>
          </p:nvSpPr>
          <p:spPr>
            <a:xfrm>
              <a:off x="250536" y="1777044"/>
              <a:ext cx="8647804" cy="1698335"/>
            </a:xfrm>
            <a:prstGeom prst="roundRect">
              <a:avLst>
                <a:gd name="adj" fmla="val 0"/>
              </a:avLst>
            </a:prstGeom>
            <a:solidFill>
              <a:srgbClr val="FFF3CC"/>
            </a:solidFill>
            <a:ln w="76200">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The distribution of </a:t>
              </a:r>
              <a:r>
                <a:rPr kumimoji="0" lang="en-US" sz="2400" b="1" i="0" u="none" strike="noStrike" kern="1200" cap="none" spc="0" normalizeH="0" baseline="0" noProof="0">
                  <a:ln>
                    <a:noFill/>
                  </a:ln>
                  <a:solidFill>
                    <a:prstClr val="black"/>
                  </a:solidFill>
                  <a:effectLst/>
                  <a:uLnTx/>
                  <a:uFillTx/>
                  <a:latin typeface="Cambria" panose="02040503050406030204" pitchFamily="18" charset="0"/>
                  <a:ea typeface="+mn-ea"/>
                  <a:cs typeface="+mn-cs"/>
                </a:rPr>
                <a:t>the minimum activation count to observe bit flips</a:t>
              </a: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a:ln>
                    <a:noFill/>
                  </a:ln>
                  <a:solidFill>
                    <a:prstClr val="black"/>
                  </a:solidFill>
                  <a:effectLst/>
                  <a:uLnTx/>
                  <a:uFillTx/>
                  <a:latin typeface="Cambria" panose="02040503050406030204" pitchFamily="18" charset="0"/>
                  <a:ea typeface="+mn-ea"/>
                  <a:cs typeface="+mn-cs"/>
                </a:rPr>
                <a:t>(</a:t>
              </a:r>
              <a:r>
                <a:rPr kumimoji="0" lang="en-US" sz="2400" b="1" i="1" u="none" strike="noStrike" kern="1200" cap="none" spc="0" normalizeH="0" baseline="0" noProof="0" err="1">
                  <a:ln>
                    <a:noFill/>
                  </a:ln>
                  <a:solidFill>
                    <a:prstClr val="black"/>
                  </a:solidFill>
                  <a:effectLst/>
                  <a:uLnTx/>
                  <a:uFillTx/>
                  <a:latin typeface="Cambria" panose="02040503050406030204" pitchFamily="18" charset="0"/>
                  <a:ea typeface="+mn-ea"/>
                  <a:cs typeface="+mn-cs"/>
                </a:rPr>
                <a:t>HC</a:t>
              </a:r>
              <a:r>
                <a:rPr kumimoji="0" lang="en-US" sz="2400" b="1" i="1" u="none" strike="noStrike" kern="1200" cap="none" spc="0" normalizeH="0" baseline="-25000" noProof="0" err="1">
                  <a:ln>
                    <a:noFill/>
                  </a:ln>
                  <a:solidFill>
                    <a:prstClr val="black"/>
                  </a:solidFill>
                  <a:effectLst/>
                  <a:uLnTx/>
                  <a:uFillTx/>
                  <a:latin typeface="Cambria" panose="02040503050406030204" pitchFamily="18" charset="0"/>
                  <a:ea typeface="+mn-ea"/>
                  <a:cs typeface="+mn-cs"/>
                </a:rPr>
                <a:t>first</a:t>
              </a:r>
              <a:r>
                <a:rPr kumimoji="0" lang="en-US" sz="2400" b="1" i="0" u="none" strike="noStrike" kern="1200" cap="none" spc="0" normalizeH="0" baseline="0" noProof="0">
                  <a:ln>
                    <a:noFill/>
                  </a:ln>
                  <a:solidFill>
                    <a:prstClr val="black"/>
                  </a:solidFill>
                  <a:effectLst/>
                  <a:uLnTx/>
                  <a:uFillTx/>
                  <a:latin typeface="Cambria" panose="02040503050406030204" pitchFamily="18" charset="0"/>
                  <a:ea typeface="+mn-ea"/>
                  <a:cs typeface="+mn-cs"/>
                </a:rPr>
                <a:t>) </a:t>
              </a: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exhibits </a:t>
              </a:r>
              <a:r>
                <a:rPr kumimoji="0" lang="en-US" sz="2400" b="1" i="0" u="none" strike="noStrike" kern="1200" cap="none" spc="0" normalizeH="0" baseline="0" noProof="0">
                  <a:ln>
                    <a:noFill/>
                  </a:ln>
                  <a:solidFill>
                    <a:srgbClr val="C00000"/>
                  </a:solidFill>
                  <a:effectLst/>
                  <a:uLnTx/>
                  <a:uFillTx/>
                  <a:latin typeface="Cambria" panose="02040503050406030204" pitchFamily="18" charset="0"/>
                  <a:ea typeface="+mn-ea"/>
                  <a:cs typeface="+mn-cs"/>
                </a:rPr>
                <a:t>a diverse set of values in a subarray</a:t>
              </a:r>
              <a:r>
                <a:rPr kumimoji="0" lang="en-US" sz="2400" b="1" i="0" u="none" strike="noStrike" kern="1200" cap="none" spc="0" normalizeH="0" baseline="0" noProof="0">
                  <a:ln>
                    <a:noFill/>
                  </a:ln>
                  <a:solidFill>
                    <a:srgbClr val="0070C0"/>
                  </a:solidFill>
                  <a:effectLst/>
                  <a:uLnTx/>
                  <a:uFillTx/>
                  <a:latin typeface="Cambria" panose="02040503050406030204" pitchFamily="18"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but </a:t>
              </a:r>
              <a:r>
                <a:rPr kumimoji="0" lang="en-US" sz="2400" b="1" i="0" u="none" strike="noStrike" kern="1200" cap="none" spc="0" normalizeH="0" baseline="0" noProof="0">
                  <a:ln>
                    <a:noFill/>
                  </a:ln>
                  <a:solidFill>
                    <a:srgbClr val="0070C0"/>
                  </a:solidFill>
                  <a:effectLst/>
                  <a:uLnTx/>
                  <a:uFillTx/>
                  <a:latin typeface="Cambria" panose="02040503050406030204" pitchFamily="18" charset="0"/>
                  <a:ea typeface="+mn-ea"/>
                  <a:cs typeface="+mn-cs"/>
                </a:rPr>
                <a:t>similar values across subarrays </a:t>
              </a: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in the same DRAM module </a:t>
              </a:r>
            </a:p>
          </p:txBody>
        </p:sp>
        <p:sp>
          <p:nvSpPr>
            <p:cNvPr id="28" name="TextBox 27">
              <a:extLst>
                <a:ext uri="{FF2B5EF4-FFF2-40B4-BE49-F238E27FC236}">
                  <a16:creationId xmlns:a16="http://schemas.microsoft.com/office/drawing/2014/main" id="{7BE38E7E-3E1C-D340-A950-CFC4F018A9C0}"/>
                </a:ext>
              </a:extLst>
            </p:cNvPr>
            <p:cNvSpPr txBox="1"/>
            <p:nvPr/>
          </p:nvSpPr>
          <p:spPr>
            <a:xfrm>
              <a:off x="250535" y="1280419"/>
              <a:ext cx="8647804" cy="461665"/>
            </a:xfrm>
            <a:prstGeom prst="rect">
              <a:avLst/>
            </a:prstGeom>
            <a:solidFill>
              <a:srgbClr val="5B9BD5"/>
            </a:solidFill>
            <a:ln w="76200">
              <a:solidFill>
                <a:srgbClr val="5B9BD5"/>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mbria" panose="02040503050406030204" pitchFamily="18" charset="0"/>
                  <a:ea typeface="+mn-ea"/>
                  <a:cs typeface="+mn-cs"/>
                </a:rPr>
                <a:t>Key Takeaway 6</a:t>
              </a:r>
            </a:p>
          </p:txBody>
        </p:sp>
      </p:grpSp>
    </p:spTree>
    <p:extLst>
      <p:ext uri="{BB962C8B-B14F-4D97-AF65-F5344CB8AC3E}">
        <p14:creationId xmlns:p14="http://schemas.microsoft.com/office/powerpoint/2010/main" val="1000499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80ADF-7A89-5948-B6D6-8D31BFF16268}"/>
              </a:ext>
            </a:extLst>
          </p:cNvPr>
          <p:cNvSpPr>
            <a:spLocks noGrp="1"/>
          </p:cNvSpPr>
          <p:nvPr>
            <p:ph type="title"/>
          </p:nvPr>
        </p:nvSpPr>
        <p:spPr/>
        <p:txBody>
          <a:bodyPr/>
          <a:lstStyle/>
          <a:p>
            <a:r>
              <a:rPr lang="en-US"/>
              <a:t>Spatial Variation across Rows</a:t>
            </a:r>
          </a:p>
        </p:txBody>
      </p:sp>
      <p:pic>
        <p:nvPicPr>
          <p:cNvPr id="9" name="Picture Placeholder 5">
            <a:extLst>
              <a:ext uri="{FF2B5EF4-FFF2-40B4-BE49-F238E27FC236}">
                <a16:creationId xmlns:a16="http://schemas.microsoft.com/office/drawing/2014/main" id="{6230F257-B11C-5F41-970D-BC0C404F840C}"/>
              </a:ext>
            </a:extLst>
          </p:cNvPr>
          <p:cNvPicPr>
            <a:picLocks noChangeAspect="1"/>
          </p:cNvPicPr>
          <p:nvPr/>
        </p:nvPicPr>
        <p:blipFill rotWithShape="1">
          <a:blip r:embed="rId3">
            <a:extLst>
              <a:ext uri="{28A0092B-C50C-407E-A947-70E740481C1C}">
                <a14:useLocalDpi xmlns:a14="http://schemas.microsoft.com/office/drawing/2010/main" val="0"/>
              </a:ext>
            </a:extLst>
          </a:blip>
          <a:srcRect l="3245" t="42131" r="49705" b="6270"/>
          <a:stretch/>
        </p:blipFill>
        <p:spPr>
          <a:xfrm>
            <a:off x="1923035" y="1584959"/>
            <a:ext cx="5011165" cy="2838747"/>
          </a:xfrm>
          <a:prstGeom prst="rect">
            <a:avLst/>
          </a:prstGeom>
        </p:spPr>
      </p:pic>
      <p:grpSp>
        <p:nvGrpSpPr>
          <p:cNvPr id="36" name="Group 35">
            <a:extLst>
              <a:ext uri="{FF2B5EF4-FFF2-40B4-BE49-F238E27FC236}">
                <a16:creationId xmlns:a16="http://schemas.microsoft.com/office/drawing/2014/main" id="{7091351D-5488-FE4D-B2D9-B931AC6A8082}"/>
              </a:ext>
            </a:extLst>
          </p:cNvPr>
          <p:cNvGrpSpPr/>
          <p:nvPr/>
        </p:nvGrpSpPr>
        <p:grpSpPr>
          <a:xfrm>
            <a:off x="2817601" y="2128749"/>
            <a:ext cx="3888000" cy="1439951"/>
            <a:chOff x="1974273" y="1700645"/>
            <a:chExt cx="2473036" cy="734291"/>
          </a:xfrm>
        </p:grpSpPr>
        <p:cxnSp>
          <p:nvCxnSpPr>
            <p:cNvPr id="37" name="Straight Connector 36">
              <a:extLst>
                <a:ext uri="{FF2B5EF4-FFF2-40B4-BE49-F238E27FC236}">
                  <a16:creationId xmlns:a16="http://schemas.microsoft.com/office/drawing/2014/main" id="{C26D88AE-5494-BA40-BF48-C829AE3C0707}"/>
                </a:ext>
              </a:extLst>
            </p:cNvPr>
            <p:cNvCxnSpPr/>
            <p:nvPr/>
          </p:nvCxnSpPr>
          <p:spPr>
            <a:xfrm flipH="1">
              <a:off x="1974273" y="2434936"/>
              <a:ext cx="2473036" cy="0"/>
            </a:xfrm>
            <a:prstGeom prst="line">
              <a:avLst/>
            </a:prstGeom>
            <a:ln w="38100">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D230462-325F-5B4F-B715-E1C8836C95B8}"/>
                </a:ext>
              </a:extLst>
            </p:cNvPr>
            <p:cNvCxnSpPr/>
            <p:nvPr/>
          </p:nvCxnSpPr>
          <p:spPr>
            <a:xfrm flipH="1">
              <a:off x="1974273" y="1700645"/>
              <a:ext cx="2473036" cy="0"/>
            </a:xfrm>
            <a:prstGeom prst="line">
              <a:avLst/>
            </a:prstGeom>
            <a:ln w="38100">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BAE42CF7-EBA1-E547-A404-C60104E63D6C}"/>
                </a:ext>
              </a:extLst>
            </p:cNvPr>
            <p:cNvCxnSpPr/>
            <p:nvPr/>
          </p:nvCxnSpPr>
          <p:spPr>
            <a:xfrm>
              <a:off x="1974273" y="1700645"/>
              <a:ext cx="0" cy="734291"/>
            </a:xfrm>
            <a:prstGeom prst="straightConnector1">
              <a:avLst/>
            </a:prstGeom>
            <a:ln w="571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26" name="TextBox 25">
            <a:extLst>
              <a:ext uri="{FF2B5EF4-FFF2-40B4-BE49-F238E27FC236}">
                <a16:creationId xmlns:a16="http://schemas.microsoft.com/office/drawing/2014/main" id="{A271AB5E-A3F3-024D-9B9C-684F16F5B63E}"/>
              </a:ext>
            </a:extLst>
          </p:cNvPr>
          <p:cNvSpPr txBox="1"/>
          <p:nvPr/>
        </p:nvSpPr>
        <p:spPr>
          <a:xfrm>
            <a:off x="2163680" y="4328779"/>
            <a:ext cx="5277393" cy="40011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DRAM Rows (sorted by reducing</a:t>
            </a:r>
            <a:r>
              <a:rPr kumimoji="0" lang="en-US" sz="2000" b="0" i="1" u="none" strike="noStrike" kern="1200" cap="none" spc="0" normalizeH="0" baseline="0" noProof="0">
                <a:ln>
                  <a:noFill/>
                </a:ln>
                <a:solidFill>
                  <a:prstClr val="black"/>
                </a:solidFill>
                <a:effectLst/>
                <a:uLnTx/>
                <a:uFillTx/>
                <a:latin typeface="Cambria" panose="02040503050406030204" pitchFamily="18" charset="0"/>
                <a:ea typeface="+mn-ea"/>
                <a:cs typeface="+mn-cs"/>
              </a:rPr>
              <a:t> </a:t>
            </a:r>
            <a:r>
              <a:rPr kumimoji="0" lang="en-US" sz="2000" b="0" i="1" u="none" strike="noStrike" kern="1200" cap="none" spc="0" normalizeH="0" baseline="0" noProof="0" err="1">
                <a:ln>
                  <a:noFill/>
                </a:ln>
                <a:solidFill>
                  <a:prstClr val="black"/>
                </a:solidFill>
                <a:effectLst/>
                <a:uLnTx/>
                <a:uFillTx/>
                <a:latin typeface="Cambria" panose="02040503050406030204" pitchFamily="18" charset="0"/>
                <a:ea typeface="+mn-ea"/>
                <a:cs typeface="+mn-cs"/>
              </a:rPr>
              <a:t>HC</a:t>
            </a:r>
            <a:r>
              <a:rPr kumimoji="0" lang="en-US" sz="2000" b="0" i="1" u="none" strike="noStrike" kern="1200" cap="none" spc="0" normalizeH="0" baseline="-25000" noProof="0" err="1">
                <a:ln>
                  <a:noFill/>
                </a:ln>
                <a:solidFill>
                  <a:prstClr val="black"/>
                </a:solidFill>
                <a:effectLst/>
                <a:uLnTx/>
                <a:uFillTx/>
                <a:latin typeface="Cambria" panose="02040503050406030204" pitchFamily="18" charset="0"/>
                <a:ea typeface="+mn-ea"/>
                <a:cs typeface="+mn-cs"/>
              </a:rPr>
              <a:t>first</a:t>
            </a:r>
            <a:r>
              <a:rPr kumimoji="0" lang="en-US" sz="20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a:t>
            </a: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mn-ea"/>
              <a:cs typeface="+mn-cs"/>
            </a:endParaRPr>
          </a:p>
        </p:txBody>
      </p:sp>
      <p:sp>
        <p:nvSpPr>
          <p:cNvPr id="27" name="Rectangle 26">
            <a:extLst>
              <a:ext uri="{FF2B5EF4-FFF2-40B4-BE49-F238E27FC236}">
                <a16:creationId xmlns:a16="http://schemas.microsoft.com/office/drawing/2014/main" id="{E836FA85-5909-214B-97BF-16DC2277A93B}"/>
              </a:ext>
            </a:extLst>
          </p:cNvPr>
          <p:cNvSpPr/>
          <p:nvPr/>
        </p:nvSpPr>
        <p:spPr>
          <a:xfrm>
            <a:off x="117226" y="806558"/>
            <a:ext cx="8748479" cy="830997"/>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mbria"/>
                <a:ea typeface="Cambria"/>
                <a:cs typeface="+mn-cs"/>
              </a:rPr>
              <a:t>The </a:t>
            </a:r>
            <a:r>
              <a:rPr kumimoji="0" lang="en-US" sz="2400" b="1" i="0" u="none" strike="noStrike" kern="1200" cap="none" spc="0" normalizeH="0" baseline="0" noProof="0">
                <a:ln>
                  <a:noFill/>
                </a:ln>
                <a:solidFill>
                  <a:prstClr val="black"/>
                </a:solidFill>
                <a:effectLst/>
                <a:uLnTx/>
                <a:uFillTx/>
                <a:latin typeface="Cambria"/>
                <a:ea typeface="Cambria"/>
                <a:cs typeface="+mn-cs"/>
              </a:rPr>
              <a:t>minimum activation count</a:t>
            </a:r>
            <a:r>
              <a:rPr kumimoji="0" lang="en-US" sz="2400" b="0" i="0" u="none" strike="noStrike" kern="1200" cap="none" spc="0" normalizeH="0" baseline="0" noProof="0">
                <a:ln>
                  <a:noFill/>
                </a:ln>
                <a:solidFill>
                  <a:prstClr val="black"/>
                </a:solidFill>
                <a:effectLst/>
                <a:uLnTx/>
                <a:uFillTx/>
                <a:latin typeface="Cambria"/>
                <a:ea typeface="Cambria"/>
                <a:cs typeface="+mn-cs"/>
              </a:rPr>
              <a:t> to observe bit flips </a:t>
            </a:r>
            <a:r>
              <a:rPr kumimoji="0" lang="en-US" sz="2400" b="1" i="0" u="none" strike="noStrike" kern="1200" cap="none" spc="0" normalizeH="0" baseline="0" noProof="0">
                <a:ln>
                  <a:noFill/>
                </a:ln>
                <a:solidFill>
                  <a:prstClr val="black"/>
                </a:solidFill>
                <a:effectLst/>
                <a:uLnTx/>
                <a:uFillTx/>
                <a:latin typeface="Cambria"/>
                <a:ea typeface="Cambria"/>
                <a:cs typeface="+mn-cs"/>
              </a:rPr>
              <a:t>(</a:t>
            </a:r>
            <a:r>
              <a:rPr kumimoji="0" lang="en-US" sz="2400" b="1" i="1" u="none" strike="noStrike" kern="1200" cap="none" spc="0" normalizeH="0" baseline="0" noProof="0" err="1">
                <a:ln>
                  <a:noFill/>
                </a:ln>
                <a:solidFill>
                  <a:prstClr val="black"/>
                </a:solidFill>
                <a:effectLst/>
                <a:uLnTx/>
                <a:uFillTx/>
                <a:latin typeface="Cambria"/>
                <a:ea typeface="Cambria"/>
                <a:cs typeface="+mn-cs"/>
              </a:rPr>
              <a:t>HC</a:t>
            </a:r>
            <a:r>
              <a:rPr kumimoji="0" lang="en-US" sz="2400" b="1" i="1" u="none" strike="noStrike" kern="1200" cap="none" spc="0" normalizeH="0" baseline="-25000" noProof="0" err="1">
                <a:ln>
                  <a:noFill/>
                </a:ln>
                <a:solidFill>
                  <a:prstClr val="black"/>
                </a:solidFill>
                <a:effectLst/>
                <a:uLnTx/>
                <a:uFillTx/>
                <a:latin typeface="Cambria"/>
                <a:ea typeface="Cambria"/>
                <a:cs typeface="+mn-cs"/>
              </a:rPr>
              <a:t>first</a:t>
            </a:r>
            <a:r>
              <a:rPr kumimoji="0" lang="en-US" sz="2400" b="1" i="0" u="none" strike="noStrike" kern="1200" cap="none" spc="0" normalizeH="0" baseline="0" noProof="0">
                <a:ln>
                  <a:noFill/>
                </a:ln>
                <a:solidFill>
                  <a:prstClr val="black"/>
                </a:solidFill>
                <a:effectLst/>
                <a:uLnTx/>
                <a:uFillTx/>
                <a:latin typeface="Cambria"/>
                <a:ea typeface="Cambria"/>
                <a:cs typeface="+mn-cs"/>
              </a:rPr>
              <a:t>) </a:t>
            </a:r>
            <a:r>
              <a:rPr kumimoji="0" lang="en-US" sz="2400" b="0" i="0" u="none" strike="noStrike" kern="1200" cap="none" spc="0" normalizeH="0" baseline="0" noProof="0">
                <a:ln>
                  <a:noFill/>
                </a:ln>
                <a:solidFill>
                  <a:prstClr val="black"/>
                </a:solidFill>
                <a:effectLst/>
                <a:uLnTx/>
                <a:uFillTx/>
                <a:latin typeface="Cambria"/>
                <a:ea typeface="Cambria"/>
                <a:cs typeface="+mn-cs"/>
              </a:rPr>
              <a:t>across </a:t>
            </a:r>
            <a:r>
              <a:rPr kumimoji="0" lang="en-US" sz="2400" b="1" i="0" u="none" strike="noStrike" kern="1200" cap="none" spc="0" normalizeH="0" baseline="0" noProof="0">
                <a:ln>
                  <a:noFill/>
                </a:ln>
                <a:solidFill>
                  <a:prstClr val="black"/>
                </a:solidFill>
                <a:effectLst/>
                <a:uLnTx/>
                <a:uFillTx/>
                <a:latin typeface="Cambria"/>
                <a:ea typeface="Cambria"/>
                <a:cs typeface="+mn-cs"/>
              </a:rPr>
              <a:t>DRAM rows:</a:t>
            </a:r>
            <a:endParaRPr kumimoji="0" lang="en-US" sz="16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918DBCC4-2E26-C84F-B5E0-A8A06688DC98}"/>
              </a:ext>
            </a:extLst>
          </p:cNvPr>
          <p:cNvSpPr txBox="1"/>
          <p:nvPr/>
        </p:nvSpPr>
        <p:spPr>
          <a:xfrm rot="16200000">
            <a:off x="-100940" y="2768119"/>
            <a:ext cx="3291147" cy="707886"/>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Minimum Activation Count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to Observe a Bit Flip (</a:t>
            </a:r>
            <a:r>
              <a:rPr kumimoji="0" lang="en-US" sz="2000" b="0" i="1" u="none" strike="noStrike" kern="1200" cap="none" spc="0" normalizeH="0" baseline="0" noProof="0" err="1">
                <a:ln>
                  <a:noFill/>
                </a:ln>
                <a:solidFill>
                  <a:prstClr val="black"/>
                </a:solidFill>
                <a:effectLst/>
                <a:uLnTx/>
                <a:uFillTx/>
                <a:latin typeface="Cambria" panose="02040503050406030204" pitchFamily="18" charset="0"/>
                <a:ea typeface="+mn-ea"/>
                <a:cs typeface="+mn-cs"/>
              </a:rPr>
              <a:t>HC</a:t>
            </a:r>
            <a:r>
              <a:rPr kumimoji="0" lang="en-US" sz="2000" b="0" i="1" u="none" strike="noStrike" kern="1200" cap="none" spc="0" normalizeH="0" baseline="-25000" noProof="0" err="1">
                <a:ln>
                  <a:noFill/>
                </a:ln>
                <a:solidFill>
                  <a:prstClr val="black"/>
                </a:solidFill>
                <a:effectLst/>
                <a:uLnTx/>
                <a:uFillTx/>
                <a:latin typeface="Cambria" panose="02040503050406030204" pitchFamily="18" charset="0"/>
                <a:ea typeface="+mn-ea"/>
                <a:cs typeface="+mn-cs"/>
              </a:rPr>
              <a:t>first</a:t>
            </a:r>
            <a:r>
              <a:rPr kumimoji="0" lang="en-US" sz="20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a:t>
            </a: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mn-ea"/>
              <a:cs typeface="+mn-cs"/>
            </a:endParaRPr>
          </a:p>
        </p:txBody>
      </p:sp>
      <p:grpSp>
        <p:nvGrpSpPr>
          <p:cNvPr id="11" name="Group 10">
            <a:extLst>
              <a:ext uri="{FF2B5EF4-FFF2-40B4-BE49-F238E27FC236}">
                <a16:creationId xmlns:a16="http://schemas.microsoft.com/office/drawing/2014/main" id="{493503E8-0955-3B41-922E-EB39063B34F4}"/>
              </a:ext>
            </a:extLst>
          </p:cNvPr>
          <p:cNvGrpSpPr/>
          <p:nvPr/>
        </p:nvGrpSpPr>
        <p:grpSpPr>
          <a:xfrm>
            <a:off x="0" y="4914900"/>
            <a:ext cx="9144000" cy="1206500"/>
            <a:chOff x="0" y="4914900"/>
            <a:chExt cx="9144000" cy="1206500"/>
          </a:xfrm>
          <a:solidFill>
            <a:schemeClr val="accent1">
              <a:lumMod val="20000"/>
              <a:lumOff val="80000"/>
            </a:schemeClr>
          </a:solidFill>
        </p:grpSpPr>
        <p:sp>
          <p:nvSpPr>
            <p:cNvPr id="12" name="Rectangle 11">
              <a:extLst>
                <a:ext uri="{FF2B5EF4-FFF2-40B4-BE49-F238E27FC236}">
                  <a16:creationId xmlns:a16="http://schemas.microsoft.com/office/drawing/2014/main" id="{D6D1B2E8-A7B2-C14E-8535-92652E7370CB}"/>
                </a:ext>
              </a:extLst>
            </p:cNvPr>
            <p:cNvSpPr/>
            <p:nvPr/>
          </p:nvSpPr>
          <p:spPr>
            <a:xfrm>
              <a:off x="0" y="4914900"/>
              <a:ext cx="9144000" cy="1206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D6259F82-B458-564C-9CBA-3C1A18C46D15}"/>
                </a:ext>
              </a:extLst>
            </p:cNvPr>
            <p:cNvSpPr txBox="1"/>
            <p:nvPr/>
          </p:nvSpPr>
          <p:spPr>
            <a:xfrm>
              <a:off x="117226" y="5020028"/>
              <a:ext cx="9026774" cy="954107"/>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The RowHammer vulnerability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C00000"/>
                  </a:solidFill>
                  <a:effectLst/>
                  <a:uLnTx/>
                  <a:uFillTx/>
                  <a:latin typeface="Cambria" panose="02040503050406030204" pitchFamily="18" charset="0"/>
                  <a:ea typeface="+mn-ea"/>
                  <a:cs typeface="+mn-cs"/>
                </a:rPr>
                <a:t>significantly varies </a:t>
              </a:r>
              <a:r>
                <a:rPr kumimoji="0" lang="en-US" sz="28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across DRAM rows</a:t>
              </a:r>
              <a:endParaRPr kumimoji="0" lang="en-US" sz="3600" b="0" i="0" u="none" strike="noStrike" kern="1200" cap="none" spc="0" normalizeH="0" baseline="0" noProof="0">
                <a:ln>
                  <a:noFill/>
                </a:ln>
                <a:solidFill>
                  <a:prstClr val="black"/>
                </a:solidFill>
                <a:effectLst/>
                <a:uLnTx/>
                <a:uFillTx/>
                <a:latin typeface="Cambria" panose="02040503050406030204" pitchFamily="18" charset="0"/>
                <a:ea typeface="+mn-ea"/>
                <a:cs typeface="+mn-cs"/>
              </a:endParaRPr>
            </a:p>
          </p:txBody>
        </p:sp>
      </p:grpSp>
    </p:spTree>
    <p:extLst>
      <p:ext uri="{BB962C8B-B14F-4D97-AF65-F5344CB8AC3E}">
        <p14:creationId xmlns:p14="http://schemas.microsoft.com/office/powerpoint/2010/main" val="2110034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p:bldP spid="28"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80ADF-7A89-5948-B6D6-8D31BFF16268}"/>
              </a:ext>
            </a:extLst>
          </p:cNvPr>
          <p:cNvSpPr>
            <a:spLocks noGrp="1"/>
          </p:cNvSpPr>
          <p:nvPr>
            <p:ph type="title"/>
          </p:nvPr>
        </p:nvSpPr>
        <p:spPr/>
        <p:txBody>
          <a:bodyPr/>
          <a:lstStyle/>
          <a:p>
            <a:r>
              <a:rPr lang="en-US"/>
              <a:t>Spatial Variation across Rows</a:t>
            </a:r>
          </a:p>
        </p:txBody>
      </p:sp>
      <p:pic>
        <p:nvPicPr>
          <p:cNvPr id="9" name="Picture Placeholder 5">
            <a:extLst>
              <a:ext uri="{FF2B5EF4-FFF2-40B4-BE49-F238E27FC236}">
                <a16:creationId xmlns:a16="http://schemas.microsoft.com/office/drawing/2014/main" id="{6230F257-B11C-5F41-970D-BC0C404F840C}"/>
              </a:ext>
            </a:extLst>
          </p:cNvPr>
          <p:cNvPicPr>
            <a:picLocks noChangeAspect="1"/>
          </p:cNvPicPr>
          <p:nvPr/>
        </p:nvPicPr>
        <p:blipFill>
          <a:blip r:embed="rId3">
            <a:extLst>
              <a:ext uri="{28A0092B-C50C-407E-A947-70E740481C1C}">
                <a14:useLocalDpi xmlns:a14="http://schemas.microsoft.com/office/drawing/2010/main" val="0"/>
              </a:ext>
            </a:extLst>
          </a:blip>
          <a:srcRect l="103" r="103"/>
          <a:stretch/>
        </p:blipFill>
        <p:spPr>
          <a:xfrm>
            <a:off x="1265058" y="1309345"/>
            <a:ext cx="6574972" cy="3403333"/>
          </a:xfrm>
          <a:prstGeom prst="rect">
            <a:avLst/>
          </a:prstGeom>
        </p:spPr>
      </p:pic>
      <p:grpSp>
        <p:nvGrpSpPr>
          <p:cNvPr id="7" name="Group 6">
            <a:extLst>
              <a:ext uri="{FF2B5EF4-FFF2-40B4-BE49-F238E27FC236}">
                <a16:creationId xmlns:a16="http://schemas.microsoft.com/office/drawing/2014/main" id="{BDF502D1-D592-2B4E-93D9-456EFF1EDA88}"/>
              </a:ext>
            </a:extLst>
          </p:cNvPr>
          <p:cNvGrpSpPr/>
          <p:nvPr/>
        </p:nvGrpSpPr>
        <p:grpSpPr>
          <a:xfrm>
            <a:off x="1967340" y="1700645"/>
            <a:ext cx="2479969" cy="734291"/>
            <a:chOff x="1967340" y="1700645"/>
            <a:chExt cx="2479969" cy="734291"/>
          </a:xfrm>
        </p:grpSpPr>
        <p:cxnSp>
          <p:nvCxnSpPr>
            <p:cNvPr id="4" name="Straight Connector 3">
              <a:extLst>
                <a:ext uri="{FF2B5EF4-FFF2-40B4-BE49-F238E27FC236}">
                  <a16:creationId xmlns:a16="http://schemas.microsoft.com/office/drawing/2014/main" id="{15DDC3B8-8315-F140-8BC5-A7AA7E1FDAAE}"/>
                </a:ext>
              </a:extLst>
            </p:cNvPr>
            <p:cNvCxnSpPr/>
            <p:nvPr/>
          </p:nvCxnSpPr>
          <p:spPr>
            <a:xfrm flipH="1">
              <a:off x="1974273" y="2434936"/>
              <a:ext cx="2473036" cy="0"/>
            </a:xfrm>
            <a:prstGeom prst="line">
              <a:avLst/>
            </a:prstGeom>
            <a:ln w="38100">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AAC4FB41-0B70-3C4C-B2EB-387C3504C44B}"/>
                </a:ext>
              </a:extLst>
            </p:cNvPr>
            <p:cNvCxnSpPr/>
            <p:nvPr/>
          </p:nvCxnSpPr>
          <p:spPr>
            <a:xfrm flipH="1">
              <a:off x="1974273" y="1700645"/>
              <a:ext cx="2473036" cy="0"/>
            </a:xfrm>
            <a:prstGeom prst="line">
              <a:avLst/>
            </a:prstGeom>
            <a:ln w="38100">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80B7BE48-0655-B541-A7D4-BDCD908B5742}"/>
                </a:ext>
              </a:extLst>
            </p:cNvPr>
            <p:cNvCxnSpPr/>
            <p:nvPr/>
          </p:nvCxnSpPr>
          <p:spPr>
            <a:xfrm>
              <a:off x="1967340" y="1700645"/>
              <a:ext cx="0" cy="734291"/>
            </a:xfrm>
            <a:prstGeom prst="straightConnector1">
              <a:avLst/>
            </a:prstGeom>
            <a:ln w="571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7091351D-5488-FE4D-B2D9-B931AC6A8082}"/>
              </a:ext>
            </a:extLst>
          </p:cNvPr>
          <p:cNvGrpSpPr/>
          <p:nvPr/>
        </p:nvGrpSpPr>
        <p:grpSpPr>
          <a:xfrm>
            <a:off x="1963881" y="3082058"/>
            <a:ext cx="2479969" cy="879875"/>
            <a:chOff x="1967340" y="1700645"/>
            <a:chExt cx="2479969" cy="734291"/>
          </a:xfrm>
        </p:grpSpPr>
        <p:cxnSp>
          <p:nvCxnSpPr>
            <p:cNvPr id="37" name="Straight Connector 36">
              <a:extLst>
                <a:ext uri="{FF2B5EF4-FFF2-40B4-BE49-F238E27FC236}">
                  <a16:creationId xmlns:a16="http://schemas.microsoft.com/office/drawing/2014/main" id="{C26D88AE-5494-BA40-BF48-C829AE3C0707}"/>
                </a:ext>
              </a:extLst>
            </p:cNvPr>
            <p:cNvCxnSpPr/>
            <p:nvPr/>
          </p:nvCxnSpPr>
          <p:spPr>
            <a:xfrm flipH="1">
              <a:off x="1974273" y="2434936"/>
              <a:ext cx="2473036" cy="0"/>
            </a:xfrm>
            <a:prstGeom prst="line">
              <a:avLst/>
            </a:prstGeom>
            <a:ln w="38100">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D230462-325F-5B4F-B715-E1C8836C95B8}"/>
                </a:ext>
              </a:extLst>
            </p:cNvPr>
            <p:cNvCxnSpPr/>
            <p:nvPr/>
          </p:nvCxnSpPr>
          <p:spPr>
            <a:xfrm flipH="1">
              <a:off x="1974273" y="1700645"/>
              <a:ext cx="2473036" cy="0"/>
            </a:xfrm>
            <a:prstGeom prst="line">
              <a:avLst/>
            </a:prstGeom>
            <a:ln w="38100">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BAE42CF7-EBA1-E547-A404-C60104E63D6C}"/>
                </a:ext>
              </a:extLst>
            </p:cNvPr>
            <p:cNvCxnSpPr/>
            <p:nvPr/>
          </p:nvCxnSpPr>
          <p:spPr>
            <a:xfrm>
              <a:off x="1967340" y="1700645"/>
              <a:ext cx="0" cy="734291"/>
            </a:xfrm>
            <a:prstGeom prst="straightConnector1">
              <a:avLst/>
            </a:prstGeom>
            <a:ln w="571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4BEDE372-B964-054D-8469-FE357152DE25}"/>
              </a:ext>
            </a:extLst>
          </p:cNvPr>
          <p:cNvGrpSpPr/>
          <p:nvPr/>
        </p:nvGrpSpPr>
        <p:grpSpPr>
          <a:xfrm>
            <a:off x="5191990" y="3116396"/>
            <a:ext cx="2486902" cy="762882"/>
            <a:chOff x="1967340" y="1542525"/>
            <a:chExt cx="2486902" cy="805172"/>
          </a:xfrm>
        </p:grpSpPr>
        <p:cxnSp>
          <p:nvCxnSpPr>
            <p:cNvPr id="42" name="Straight Connector 41">
              <a:extLst>
                <a:ext uri="{FF2B5EF4-FFF2-40B4-BE49-F238E27FC236}">
                  <a16:creationId xmlns:a16="http://schemas.microsoft.com/office/drawing/2014/main" id="{F5078ED8-FDEE-F24D-9804-2A419FDF3B77}"/>
                </a:ext>
              </a:extLst>
            </p:cNvPr>
            <p:cNvCxnSpPr/>
            <p:nvPr/>
          </p:nvCxnSpPr>
          <p:spPr>
            <a:xfrm flipH="1">
              <a:off x="1981206" y="2347697"/>
              <a:ext cx="2473036" cy="0"/>
            </a:xfrm>
            <a:prstGeom prst="line">
              <a:avLst/>
            </a:prstGeom>
            <a:ln w="38100">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A044382-63F5-E64A-AB57-0B51C126FC80}"/>
                </a:ext>
              </a:extLst>
            </p:cNvPr>
            <p:cNvCxnSpPr/>
            <p:nvPr/>
          </p:nvCxnSpPr>
          <p:spPr>
            <a:xfrm flipH="1">
              <a:off x="1974273" y="1542525"/>
              <a:ext cx="2473036" cy="0"/>
            </a:xfrm>
            <a:prstGeom prst="line">
              <a:avLst/>
            </a:prstGeom>
            <a:ln w="38100">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61C3E5D3-FADA-604C-A250-5A45FBD69575}"/>
                </a:ext>
              </a:extLst>
            </p:cNvPr>
            <p:cNvCxnSpPr>
              <a:cxnSpLocks/>
            </p:cNvCxnSpPr>
            <p:nvPr/>
          </p:nvCxnSpPr>
          <p:spPr>
            <a:xfrm>
              <a:off x="1967340" y="1542525"/>
              <a:ext cx="13866" cy="805172"/>
            </a:xfrm>
            <a:prstGeom prst="straightConnector1">
              <a:avLst/>
            </a:prstGeom>
            <a:ln w="571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57F008D3-7AB1-034E-BE3D-6CA7D6DC5399}"/>
              </a:ext>
            </a:extLst>
          </p:cNvPr>
          <p:cNvGrpSpPr/>
          <p:nvPr/>
        </p:nvGrpSpPr>
        <p:grpSpPr>
          <a:xfrm>
            <a:off x="5198923" y="1581662"/>
            <a:ext cx="2479969" cy="960642"/>
            <a:chOff x="1967340" y="1700645"/>
            <a:chExt cx="2479969" cy="734291"/>
          </a:xfrm>
        </p:grpSpPr>
        <p:cxnSp>
          <p:nvCxnSpPr>
            <p:cNvPr id="46" name="Straight Connector 45">
              <a:extLst>
                <a:ext uri="{FF2B5EF4-FFF2-40B4-BE49-F238E27FC236}">
                  <a16:creationId xmlns:a16="http://schemas.microsoft.com/office/drawing/2014/main" id="{DCFECCA5-4352-624F-94E8-24C04CE8E8C9}"/>
                </a:ext>
              </a:extLst>
            </p:cNvPr>
            <p:cNvCxnSpPr/>
            <p:nvPr/>
          </p:nvCxnSpPr>
          <p:spPr>
            <a:xfrm flipH="1">
              <a:off x="1974273" y="2434936"/>
              <a:ext cx="2473036" cy="0"/>
            </a:xfrm>
            <a:prstGeom prst="line">
              <a:avLst/>
            </a:prstGeom>
            <a:ln w="38100">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BCFBD812-0254-1C4C-B8E0-66CB20B57B0F}"/>
                </a:ext>
              </a:extLst>
            </p:cNvPr>
            <p:cNvCxnSpPr/>
            <p:nvPr/>
          </p:nvCxnSpPr>
          <p:spPr>
            <a:xfrm flipH="1">
              <a:off x="1974273" y="1700645"/>
              <a:ext cx="2473036" cy="0"/>
            </a:xfrm>
            <a:prstGeom prst="line">
              <a:avLst/>
            </a:prstGeom>
            <a:ln w="38100">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4F6DD1F6-BB0E-AB44-8677-C90CAE4ECA18}"/>
                </a:ext>
              </a:extLst>
            </p:cNvPr>
            <p:cNvCxnSpPr/>
            <p:nvPr/>
          </p:nvCxnSpPr>
          <p:spPr>
            <a:xfrm>
              <a:off x="1967340" y="1700645"/>
              <a:ext cx="0" cy="734291"/>
            </a:xfrm>
            <a:prstGeom prst="straightConnector1">
              <a:avLst/>
            </a:prstGeom>
            <a:ln w="571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26" name="TextBox 25">
            <a:extLst>
              <a:ext uri="{FF2B5EF4-FFF2-40B4-BE49-F238E27FC236}">
                <a16:creationId xmlns:a16="http://schemas.microsoft.com/office/drawing/2014/main" id="{62B3228B-D98A-C54B-98EA-26AC3ED12373}"/>
              </a:ext>
            </a:extLst>
          </p:cNvPr>
          <p:cNvSpPr txBox="1"/>
          <p:nvPr/>
        </p:nvSpPr>
        <p:spPr>
          <a:xfrm rot="16200000">
            <a:off x="-565960" y="2495396"/>
            <a:ext cx="3291147" cy="707886"/>
          </a:xfrm>
          <a:prstGeom prst="rect">
            <a:avLst/>
          </a:prstGeom>
          <a:solidFill>
            <a:schemeClr val="bg1"/>
          </a:solidFill>
          <a:ln>
            <a:no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mbria"/>
                <a:ea typeface="Cambria"/>
                <a:cs typeface="+mn-cs"/>
              </a:rPr>
              <a:t>Min. Activation Count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mbria"/>
                <a:ea typeface="Cambria"/>
                <a:cs typeface="+mn-cs"/>
              </a:rPr>
              <a:t>to Observe a Bit Flip (</a:t>
            </a:r>
            <a:r>
              <a:rPr kumimoji="0" lang="en-US" sz="2000" b="0" i="1" u="none" strike="noStrike" kern="1200" cap="none" spc="0" normalizeH="0" baseline="0" noProof="0" err="1">
                <a:ln>
                  <a:noFill/>
                </a:ln>
                <a:solidFill>
                  <a:prstClr val="black"/>
                </a:solidFill>
                <a:effectLst/>
                <a:uLnTx/>
                <a:uFillTx/>
                <a:latin typeface="Cambria"/>
                <a:ea typeface="Cambria"/>
                <a:cs typeface="+mn-cs"/>
              </a:rPr>
              <a:t>HC</a:t>
            </a:r>
            <a:r>
              <a:rPr kumimoji="0" lang="en-US" sz="2000" b="0" i="1" u="none" strike="noStrike" kern="1200" cap="none" spc="0" normalizeH="0" baseline="-25000" noProof="0" err="1">
                <a:ln>
                  <a:noFill/>
                </a:ln>
                <a:solidFill>
                  <a:prstClr val="black"/>
                </a:solidFill>
                <a:effectLst/>
                <a:uLnTx/>
                <a:uFillTx/>
                <a:latin typeface="Cambria"/>
                <a:ea typeface="Cambria"/>
                <a:cs typeface="+mn-cs"/>
              </a:rPr>
              <a:t>first</a:t>
            </a:r>
            <a:r>
              <a:rPr kumimoji="0" lang="en-US" sz="2000" b="0" i="0" u="none" strike="noStrike" kern="1200" cap="none" spc="0" normalizeH="0" baseline="0" noProof="0">
                <a:ln>
                  <a:noFill/>
                </a:ln>
                <a:solidFill>
                  <a:prstClr val="black"/>
                </a:solidFill>
                <a:effectLst/>
                <a:uLnTx/>
                <a:uFillTx/>
                <a:latin typeface="Cambria"/>
                <a:ea typeface="Cambria"/>
                <a:cs typeface="+mn-cs"/>
              </a:rPr>
              <a:t>)</a:t>
            </a:r>
            <a:endParaRPr kumimoji="0" lang="en-US" sz="2800" b="0" i="0" u="none" strike="noStrike" kern="1200" cap="none" spc="0" normalizeH="0" baseline="0" noProof="0">
              <a:ln>
                <a:noFill/>
              </a:ln>
              <a:solidFill>
                <a:prstClr val="black"/>
              </a:solidFill>
              <a:effectLst/>
              <a:uLnTx/>
              <a:uFillTx/>
              <a:latin typeface="Cambria"/>
              <a:ea typeface="Cambria"/>
              <a:cs typeface="+mn-cs"/>
            </a:endParaRPr>
          </a:p>
        </p:txBody>
      </p:sp>
      <p:sp>
        <p:nvSpPr>
          <p:cNvPr id="27" name="TextBox 26">
            <a:extLst>
              <a:ext uri="{FF2B5EF4-FFF2-40B4-BE49-F238E27FC236}">
                <a16:creationId xmlns:a16="http://schemas.microsoft.com/office/drawing/2014/main" id="{532C03C3-39A4-8444-9D5E-4566EE0B169C}"/>
              </a:ext>
            </a:extLst>
          </p:cNvPr>
          <p:cNvSpPr txBox="1"/>
          <p:nvPr/>
        </p:nvSpPr>
        <p:spPr>
          <a:xfrm>
            <a:off x="2290680" y="4510308"/>
            <a:ext cx="5277393" cy="400110"/>
          </a:xfrm>
          <a:prstGeom prst="rect">
            <a:avLst/>
          </a:prstGeom>
          <a:solidFill>
            <a:schemeClr val="bg1"/>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DRAM Rows (sorted by reducing</a:t>
            </a:r>
            <a:r>
              <a:rPr kumimoji="0" lang="en-US" sz="2000" b="0" i="1" u="none" strike="noStrike" kern="1200" cap="none" spc="0" normalizeH="0" baseline="0" noProof="0">
                <a:ln>
                  <a:noFill/>
                </a:ln>
                <a:solidFill>
                  <a:prstClr val="black"/>
                </a:solidFill>
                <a:effectLst/>
                <a:uLnTx/>
                <a:uFillTx/>
                <a:latin typeface="Cambria" panose="02040503050406030204" pitchFamily="18" charset="0"/>
                <a:ea typeface="+mn-ea"/>
                <a:cs typeface="+mn-cs"/>
              </a:rPr>
              <a:t> </a:t>
            </a:r>
            <a:r>
              <a:rPr kumimoji="0" lang="en-US" sz="2000" b="0" i="1" u="none" strike="noStrike" kern="1200" cap="none" spc="0" normalizeH="0" baseline="0" noProof="0" err="1">
                <a:ln>
                  <a:noFill/>
                </a:ln>
                <a:solidFill>
                  <a:prstClr val="black"/>
                </a:solidFill>
                <a:effectLst/>
                <a:uLnTx/>
                <a:uFillTx/>
                <a:latin typeface="Cambria" panose="02040503050406030204" pitchFamily="18" charset="0"/>
                <a:ea typeface="+mn-ea"/>
                <a:cs typeface="+mn-cs"/>
              </a:rPr>
              <a:t>HC</a:t>
            </a:r>
            <a:r>
              <a:rPr kumimoji="0" lang="en-US" sz="2000" b="0" i="1" u="none" strike="noStrike" kern="1200" cap="none" spc="0" normalizeH="0" baseline="-25000" noProof="0" err="1">
                <a:ln>
                  <a:noFill/>
                </a:ln>
                <a:solidFill>
                  <a:prstClr val="black"/>
                </a:solidFill>
                <a:effectLst/>
                <a:uLnTx/>
                <a:uFillTx/>
                <a:latin typeface="Cambria" panose="02040503050406030204" pitchFamily="18" charset="0"/>
                <a:ea typeface="+mn-ea"/>
                <a:cs typeface="+mn-cs"/>
              </a:rPr>
              <a:t>first</a:t>
            </a:r>
            <a:r>
              <a:rPr kumimoji="0" lang="en-US" sz="20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a:t>
            </a: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mn-ea"/>
              <a:cs typeface="+mn-cs"/>
            </a:endParaRPr>
          </a:p>
        </p:txBody>
      </p:sp>
      <p:grpSp>
        <p:nvGrpSpPr>
          <p:cNvPr id="28" name="Group 27">
            <a:extLst>
              <a:ext uri="{FF2B5EF4-FFF2-40B4-BE49-F238E27FC236}">
                <a16:creationId xmlns:a16="http://schemas.microsoft.com/office/drawing/2014/main" id="{558A871D-B1F5-B44B-97F6-54F44D61DC14}"/>
              </a:ext>
            </a:extLst>
          </p:cNvPr>
          <p:cNvGrpSpPr/>
          <p:nvPr/>
        </p:nvGrpSpPr>
        <p:grpSpPr>
          <a:xfrm>
            <a:off x="0" y="4914900"/>
            <a:ext cx="9144000" cy="1206500"/>
            <a:chOff x="0" y="4914900"/>
            <a:chExt cx="9144000" cy="1206500"/>
          </a:xfrm>
          <a:solidFill>
            <a:schemeClr val="accent1">
              <a:lumMod val="20000"/>
              <a:lumOff val="80000"/>
            </a:schemeClr>
          </a:solidFill>
        </p:grpSpPr>
        <p:sp>
          <p:nvSpPr>
            <p:cNvPr id="29" name="Rectangle 28">
              <a:extLst>
                <a:ext uri="{FF2B5EF4-FFF2-40B4-BE49-F238E27FC236}">
                  <a16:creationId xmlns:a16="http://schemas.microsoft.com/office/drawing/2014/main" id="{299E89E1-387A-D145-8BCC-3FC24461A544}"/>
                </a:ext>
              </a:extLst>
            </p:cNvPr>
            <p:cNvSpPr/>
            <p:nvPr/>
          </p:nvSpPr>
          <p:spPr>
            <a:xfrm>
              <a:off x="0" y="4914900"/>
              <a:ext cx="9144000" cy="1206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9BBDA3CC-8221-B745-BE63-6996504384EA}"/>
                </a:ext>
              </a:extLst>
            </p:cNvPr>
            <p:cNvSpPr txBox="1"/>
            <p:nvPr/>
          </p:nvSpPr>
          <p:spPr>
            <a:xfrm>
              <a:off x="117226" y="5020028"/>
              <a:ext cx="9026774" cy="954107"/>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The RowHammer vulnerability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C00000"/>
                  </a:solidFill>
                  <a:effectLst/>
                  <a:uLnTx/>
                  <a:uFillTx/>
                  <a:latin typeface="Cambria" panose="02040503050406030204" pitchFamily="18" charset="0"/>
                  <a:ea typeface="+mn-ea"/>
                  <a:cs typeface="+mn-cs"/>
                </a:rPr>
                <a:t>significantly varies </a:t>
              </a:r>
              <a:r>
                <a:rPr kumimoji="0" lang="en-US" sz="28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across DRAM rows</a:t>
              </a:r>
              <a:endParaRPr kumimoji="0" lang="en-US" sz="3600" b="0" i="0" u="none" strike="noStrike" kern="1200" cap="none" spc="0" normalizeH="0" baseline="0" noProof="0">
                <a:ln>
                  <a:noFill/>
                </a:ln>
                <a:solidFill>
                  <a:prstClr val="black"/>
                </a:solidFill>
                <a:effectLst/>
                <a:uLnTx/>
                <a:uFillTx/>
                <a:latin typeface="Cambria" panose="02040503050406030204" pitchFamily="18" charset="0"/>
                <a:ea typeface="+mn-ea"/>
                <a:cs typeface="+mn-cs"/>
              </a:endParaRPr>
            </a:p>
          </p:txBody>
        </p:sp>
      </p:grpSp>
    </p:spTree>
    <p:extLst>
      <p:ext uri="{BB962C8B-B14F-4D97-AF65-F5344CB8AC3E}">
        <p14:creationId xmlns:p14="http://schemas.microsoft.com/office/powerpoint/2010/main" val="646709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80ADF-7A89-5948-B6D6-8D31BFF16268}"/>
              </a:ext>
            </a:extLst>
          </p:cNvPr>
          <p:cNvSpPr>
            <a:spLocks noGrp="1"/>
          </p:cNvSpPr>
          <p:nvPr>
            <p:ph type="title"/>
          </p:nvPr>
        </p:nvSpPr>
        <p:spPr/>
        <p:txBody>
          <a:bodyPr/>
          <a:lstStyle/>
          <a:p>
            <a:r>
              <a:rPr lang="en-US"/>
              <a:t>Spatial Variation across Rows</a:t>
            </a:r>
          </a:p>
        </p:txBody>
      </p:sp>
      <p:pic>
        <p:nvPicPr>
          <p:cNvPr id="9" name="Picture Placeholder 5">
            <a:extLst>
              <a:ext uri="{FF2B5EF4-FFF2-40B4-BE49-F238E27FC236}">
                <a16:creationId xmlns:a16="http://schemas.microsoft.com/office/drawing/2014/main" id="{6230F257-B11C-5F41-970D-BC0C404F840C}"/>
              </a:ext>
            </a:extLst>
          </p:cNvPr>
          <p:cNvPicPr>
            <a:picLocks noChangeAspect="1"/>
          </p:cNvPicPr>
          <p:nvPr/>
        </p:nvPicPr>
        <p:blipFill rotWithShape="1">
          <a:blip r:embed="rId3">
            <a:extLst>
              <a:ext uri="{28A0092B-C50C-407E-A947-70E740481C1C}">
                <a14:useLocalDpi xmlns:a14="http://schemas.microsoft.com/office/drawing/2010/main" val="0"/>
              </a:ext>
            </a:extLst>
          </a:blip>
          <a:srcRect t="-27" b="-596"/>
          <a:stretch/>
        </p:blipFill>
        <p:spPr>
          <a:xfrm>
            <a:off x="1281466" y="726521"/>
            <a:ext cx="6574972" cy="3954336"/>
          </a:xfrm>
          <a:prstGeom prst="rect">
            <a:avLst/>
          </a:prstGeom>
        </p:spPr>
      </p:pic>
      <p:grpSp>
        <p:nvGrpSpPr>
          <p:cNvPr id="7" name="Group 6">
            <a:extLst>
              <a:ext uri="{FF2B5EF4-FFF2-40B4-BE49-F238E27FC236}">
                <a16:creationId xmlns:a16="http://schemas.microsoft.com/office/drawing/2014/main" id="{BDF502D1-D592-2B4E-93D9-456EFF1EDA88}"/>
              </a:ext>
            </a:extLst>
          </p:cNvPr>
          <p:cNvGrpSpPr/>
          <p:nvPr/>
        </p:nvGrpSpPr>
        <p:grpSpPr>
          <a:xfrm>
            <a:off x="1735406" y="1125640"/>
            <a:ext cx="2695058" cy="770468"/>
            <a:chOff x="1974273" y="1700645"/>
            <a:chExt cx="2473036" cy="734291"/>
          </a:xfrm>
        </p:grpSpPr>
        <p:cxnSp>
          <p:nvCxnSpPr>
            <p:cNvPr id="4" name="Straight Connector 3">
              <a:extLst>
                <a:ext uri="{FF2B5EF4-FFF2-40B4-BE49-F238E27FC236}">
                  <a16:creationId xmlns:a16="http://schemas.microsoft.com/office/drawing/2014/main" id="{15DDC3B8-8315-F140-8BC5-A7AA7E1FDAAE}"/>
                </a:ext>
              </a:extLst>
            </p:cNvPr>
            <p:cNvCxnSpPr/>
            <p:nvPr/>
          </p:nvCxnSpPr>
          <p:spPr>
            <a:xfrm flipH="1">
              <a:off x="1974273" y="2434936"/>
              <a:ext cx="2473036" cy="0"/>
            </a:xfrm>
            <a:prstGeom prst="line">
              <a:avLst/>
            </a:prstGeom>
            <a:ln w="38100">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AAC4FB41-0B70-3C4C-B2EB-387C3504C44B}"/>
                </a:ext>
              </a:extLst>
            </p:cNvPr>
            <p:cNvCxnSpPr/>
            <p:nvPr/>
          </p:nvCxnSpPr>
          <p:spPr>
            <a:xfrm flipH="1">
              <a:off x="1974273" y="1700645"/>
              <a:ext cx="2473036" cy="0"/>
            </a:xfrm>
            <a:prstGeom prst="line">
              <a:avLst/>
            </a:prstGeom>
            <a:ln w="38100">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80B7BE48-0655-B541-A7D4-BDCD908B5742}"/>
                </a:ext>
              </a:extLst>
            </p:cNvPr>
            <p:cNvCxnSpPr/>
            <p:nvPr/>
          </p:nvCxnSpPr>
          <p:spPr>
            <a:xfrm>
              <a:off x="2064146" y="1700645"/>
              <a:ext cx="0" cy="734291"/>
            </a:xfrm>
            <a:prstGeom prst="straightConnector1">
              <a:avLst/>
            </a:prstGeom>
            <a:ln w="571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7091351D-5488-FE4D-B2D9-B931AC6A8082}"/>
              </a:ext>
            </a:extLst>
          </p:cNvPr>
          <p:cNvGrpSpPr/>
          <p:nvPr/>
        </p:nvGrpSpPr>
        <p:grpSpPr>
          <a:xfrm>
            <a:off x="1743229" y="2718662"/>
            <a:ext cx="2687236" cy="912989"/>
            <a:chOff x="1974273" y="1700645"/>
            <a:chExt cx="2473036" cy="734291"/>
          </a:xfrm>
        </p:grpSpPr>
        <p:cxnSp>
          <p:nvCxnSpPr>
            <p:cNvPr id="37" name="Straight Connector 36">
              <a:extLst>
                <a:ext uri="{FF2B5EF4-FFF2-40B4-BE49-F238E27FC236}">
                  <a16:creationId xmlns:a16="http://schemas.microsoft.com/office/drawing/2014/main" id="{C26D88AE-5494-BA40-BF48-C829AE3C0707}"/>
                </a:ext>
              </a:extLst>
            </p:cNvPr>
            <p:cNvCxnSpPr/>
            <p:nvPr/>
          </p:nvCxnSpPr>
          <p:spPr>
            <a:xfrm flipH="1">
              <a:off x="1974273" y="2434936"/>
              <a:ext cx="2473036" cy="0"/>
            </a:xfrm>
            <a:prstGeom prst="line">
              <a:avLst/>
            </a:prstGeom>
            <a:ln w="38100">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D230462-325F-5B4F-B715-E1C8836C95B8}"/>
                </a:ext>
              </a:extLst>
            </p:cNvPr>
            <p:cNvCxnSpPr>
              <a:cxnSpLocks/>
            </p:cNvCxnSpPr>
            <p:nvPr/>
          </p:nvCxnSpPr>
          <p:spPr>
            <a:xfrm flipH="1">
              <a:off x="1974273" y="1700645"/>
              <a:ext cx="361137" cy="0"/>
            </a:xfrm>
            <a:prstGeom prst="line">
              <a:avLst/>
            </a:prstGeom>
            <a:ln w="38100">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BAE42CF7-EBA1-E547-A404-C60104E63D6C}"/>
                </a:ext>
              </a:extLst>
            </p:cNvPr>
            <p:cNvCxnSpPr/>
            <p:nvPr/>
          </p:nvCxnSpPr>
          <p:spPr>
            <a:xfrm>
              <a:off x="2057503" y="1700645"/>
              <a:ext cx="0" cy="734291"/>
            </a:xfrm>
            <a:prstGeom prst="straightConnector1">
              <a:avLst/>
            </a:prstGeom>
            <a:ln w="571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4BEDE372-B964-054D-8469-FE357152DE25}"/>
              </a:ext>
            </a:extLst>
          </p:cNvPr>
          <p:cNvGrpSpPr/>
          <p:nvPr/>
        </p:nvGrpSpPr>
        <p:grpSpPr>
          <a:xfrm>
            <a:off x="5158759" y="2961198"/>
            <a:ext cx="2627781" cy="670460"/>
            <a:chOff x="1974274" y="1542525"/>
            <a:chExt cx="2627781" cy="805172"/>
          </a:xfrm>
        </p:grpSpPr>
        <p:cxnSp>
          <p:nvCxnSpPr>
            <p:cNvPr id="42" name="Straight Connector 41">
              <a:extLst>
                <a:ext uri="{FF2B5EF4-FFF2-40B4-BE49-F238E27FC236}">
                  <a16:creationId xmlns:a16="http://schemas.microsoft.com/office/drawing/2014/main" id="{F5078ED8-FDEE-F24D-9804-2A419FDF3B77}"/>
                </a:ext>
              </a:extLst>
            </p:cNvPr>
            <p:cNvCxnSpPr>
              <a:cxnSpLocks/>
            </p:cNvCxnSpPr>
            <p:nvPr/>
          </p:nvCxnSpPr>
          <p:spPr>
            <a:xfrm flipH="1">
              <a:off x="1981206" y="2347697"/>
              <a:ext cx="2620849" cy="0"/>
            </a:xfrm>
            <a:prstGeom prst="line">
              <a:avLst/>
            </a:prstGeom>
            <a:ln w="38100">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A044382-63F5-E64A-AB57-0B51C126FC80}"/>
                </a:ext>
              </a:extLst>
            </p:cNvPr>
            <p:cNvCxnSpPr>
              <a:cxnSpLocks/>
            </p:cNvCxnSpPr>
            <p:nvPr/>
          </p:nvCxnSpPr>
          <p:spPr>
            <a:xfrm flipH="1">
              <a:off x="1974274" y="1542525"/>
              <a:ext cx="2627781" cy="0"/>
            </a:xfrm>
            <a:prstGeom prst="line">
              <a:avLst/>
            </a:prstGeom>
            <a:ln w="38100">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61C3E5D3-FADA-604C-A250-5A45FBD69575}"/>
                </a:ext>
              </a:extLst>
            </p:cNvPr>
            <p:cNvCxnSpPr>
              <a:cxnSpLocks/>
            </p:cNvCxnSpPr>
            <p:nvPr/>
          </p:nvCxnSpPr>
          <p:spPr>
            <a:xfrm>
              <a:off x="2033322" y="1542525"/>
              <a:ext cx="0" cy="805172"/>
            </a:xfrm>
            <a:prstGeom prst="straightConnector1">
              <a:avLst/>
            </a:prstGeom>
            <a:ln w="571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57F008D3-7AB1-034E-BE3D-6CA7D6DC5399}"/>
              </a:ext>
            </a:extLst>
          </p:cNvPr>
          <p:cNvGrpSpPr/>
          <p:nvPr/>
        </p:nvGrpSpPr>
        <p:grpSpPr>
          <a:xfrm>
            <a:off x="5146095" y="1326741"/>
            <a:ext cx="2762140" cy="502059"/>
            <a:chOff x="1974273" y="1700645"/>
            <a:chExt cx="2473036" cy="734291"/>
          </a:xfrm>
        </p:grpSpPr>
        <p:cxnSp>
          <p:nvCxnSpPr>
            <p:cNvPr id="46" name="Straight Connector 45">
              <a:extLst>
                <a:ext uri="{FF2B5EF4-FFF2-40B4-BE49-F238E27FC236}">
                  <a16:creationId xmlns:a16="http://schemas.microsoft.com/office/drawing/2014/main" id="{DCFECCA5-4352-624F-94E8-24C04CE8E8C9}"/>
                </a:ext>
              </a:extLst>
            </p:cNvPr>
            <p:cNvCxnSpPr/>
            <p:nvPr/>
          </p:nvCxnSpPr>
          <p:spPr>
            <a:xfrm flipH="1">
              <a:off x="1974273" y="2434936"/>
              <a:ext cx="2473036" cy="0"/>
            </a:xfrm>
            <a:prstGeom prst="line">
              <a:avLst/>
            </a:prstGeom>
            <a:ln w="38100">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BCFBD812-0254-1C4C-B8E0-66CB20B57B0F}"/>
                </a:ext>
              </a:extLst>
            </p:cNvPr>
            <p:cNvCxnSpPr/>
            <p:nvPr/>
          </p:nvCxnSpPr>
          <p:spPr>
            <a:xfrm flipH="1">
              <a:off x="1974273" y="1700645"/>
              <a:ext cx="2473036" cy="0"/>
            </a:xfrm>
            <a:prstGeom prst="line">
              <a:avLst/>
            </a:prstGeom>
            <a:ln w="38100">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4F6DD1F6-BB0E-AB44-8677-C90CAE4ECA18}"/>
                </a:ext>
              </a:extLst>
            </p:cNvPr>
            <p:cNvCxnSpPr/>
            <p:nvPr/>
          </p:nvCxnSpPr>
          <p:spPr>
            <a:xfrm>
              <a:off x="2025820" y="1700645"/>
              <a:ext cx="0" cy="734291"/>
            </a:xfrm>
            <a:prstGeom prst="straightConnector1">
              <a:avLst/>
            </a:prstGeom>
            <a:ln w="571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26" name="TextBox 25">
            <a:extLst>
              <a:ext uri="{FF2B5EF4-FFF2-40B4-BE49-F238E27FC236}">
                <a16:creationId xmlns:a16="http://schemas.microsoft.com/office/drawing/2014/main" id="{62B3228B-D98A-C54B-98EA-26AC3ED12373}"/>
              </a:ext>
            </a:extLst>
          </p:cNvPr>
          <p:cNvSpPr txBox="1"/>
          <p:nvPr/>
        </p:nvSpPr>
        <p:spPr>
          <a:xfrm rot="16200000">
            <a:off x="-718051" y="2510792"/>
            <a:ext cx="3291147" cy="707886"/>
          </a:xfrm>
          <a:prstGeom prst="rect">
            <a:avLst/>
          </a:prstGeom>
          <a:solidFill>
            <a:schemeClr val="bg1"/>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Minimum Activation Count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to Observe a Bit Flip (</a:t>
            </a:r>
            <a:r>
              <a:rPr kumimoji="0" lang="en-US" sz="2000" b="0" i="1" u="none" strike="noStrike" kern="1200" cap="none" spc="0" normalizeH="0" baseline="0" noProof="0" err="1">
                <a:ln>
                  <a:noFill/>
                </a:ln>
                <a:solidFill>
                  <a:prstClr val="black"/>
                </a:solidFill>
                <a:effectLst/>
                <a:uLnTx/>
                <a:uFillTx/>
                <a:latin typeface="Cambria" panose="02040503050406030204" pitchFamily="18" charset="0"/>
                <a:ea typeface="+mn-ea"/>
                <a:cs typeface="+mn-cs"/>
              </a:rPr>
              <a:t>HC</a:t>
            </a:r>
            <a:r>
              <a:rPr kumimoji="0" lang="en-US" sz="2000" b="0" i="1" u="none" strike="noStrike" kern="1200" cap="none" spc="0" normalizeH="0" baseline="-25000" noProof="0" err="1">
                <a:ln>
                  <a:noFill/>
                </a:ln>
                <a:solidFill>
                  <a:prstClr val="black"/>
                </a:solidFill>
                <a:effectLst/>
                <a:uLnTx/>
                <a:uFillTx/>
                <a:latin typeface="Cambria" panose="02040503050406030204" pitchFamily="18" charset="0"/>
                <a:ea typeface="+mn-ea"/>
                <a:cs typeface="+mn-cs"/>
              </a:rPr>
              <a:t>first</a:t>
            </a:r>
            <a:r>
              <a:rPr kumimoji="0" lang="en-US" sz="20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a:t>
            </a: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mn-ea"/>
              <a:cs typeface="+mn-cs"/>
            </a:endParaRPr>
          </a:p>
        </p:txBody>
      </p:sp>
      <p:sp>
        <p:nvSpPr>
          <p:cNvPr id="27" name="TextBox 26">
            <a:extLst>
              <a:ext uri="{FF2B5EF4-FFF2-40B4-BE49-F238E27FC236}">
                <a16:creationId xmlns:a16="http://schemas.microsoft.com/office/drawing/2014/main" id="{532C03C3-39A4-8444-9D5E-4566EE0B169C}"/>
              </a:ext>
            </a:extLst>
          </p:cNvPr>
          <p:cNvSpPr txBox="1"/>
          <p:nvPr/>
        </p:nvSpPr>
        <p:spPr>
          <a:xfrm>
            <a:off x="2290680" y="4510308"/>
            <a:ext cx="5277393" cy="40011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DRAM Rows (sorted by reducing</a:t>
            </a:r>
            <a:r>
              <a:rPr kumimoji="0" lang="en-US" sz="2000" b="0" i="1" u="none" strike="noStrike" kern="1200" cap="none" spc="0" normalizeH="0" baseline="0" noProof="0">
                <a:ln>
                  <a:noFill/>
                </a:ln>
                <a:solidFill>
                  <a:prstClr val="black"/>
                </a:solidFill>
                <a:effectLst/>
                <a:uLnTx/>
                <a:uFillTx/>
                <a:latin typeface="Cambria" panose="02040503050406030204" pitchFamily="18" charset="0"/>
                <a:ea typeface="+mn-ea"/>
                <a:cs typeface="+mn-cs"/>
              </a:rPr>
              <a:t> </a:t>
            </a:r>
            <a:r>
              <a:rPr kumimoji="0" lang="en-US" sz="2000" b="0" i="1" u="none" strike="noStrike" kern="1200" cap="none" spc="0" normalizeH="0" baseline="0" noProof="0" err="1">
                <a:ln>
                  <a:noFill/>
                </a:ln>
                <a:solidFill>
                  <a:prstClr val="black"/>
                </a:solidFill>
                <a:effectLst/>
                <a:uLnTx/>
                <a:uFillTx/>
                <a:latin typeface="Cambria" panose="02040503050406030204" pitchFamily="18" charset="0"/>
                <a:ea typeface="+mn-ea"/>
                <a:cs typeface="+mn-cs"/>
              </a:rPr>
              <a:t>HC</a:t>
            </a:r>
            <a:r>
              <a:rPr kumimoji="0" lang="en-US" sz="2000" b="0" i="1" u="none" strike="noStrike" kern="1200" cap="none" spc="0" normalizeH="0" baseline="-25000" noProof="0" err="1">
                <a:ln>
                  <a:noFill/>
                </a:ln>
                <a:solidFill>
                  <a:prstClr val="black"/>
                </a:solidFill>
                <a:effectLst/>
                <a:uLnTx/>
                <a:uFillTx/>
                <a:latin typeface="Cambria" panose="02040503050406030204" pitchFamily="18" charset="0"/>
                <a:ea typeface="+mn-ea"/>
                <a:cs typeface="+mn-cs"/>
              </a:rPr>
              <a:t>first</a:t>
            </a:r>
            <a:r>
              <a:rPr kumimoji="0" lang="en-US" sz="20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a:t>
            </a: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mn-ea"/>
              <a:cs typeface="+mn-cs"/>
            </a:endParaRPr>
          </a:p>
        </p:txBody>
      </p:sp>
      <p:grpSp>
        <p:nvGrpSpPr>
          <p:cNvPr id="31" name="Group 30">
            <a:extLst>
              <a:ext uri="{FF2B5EF4-FFF2-40B4-BE49-F238E27FC236}">
                <a16:creationId xmlns:a16="http://schemas.microsoft.com/office/drawing/2014/main" id="{FC3B93F2-D2DB-A240-A065-065BE94006F1}"/>
              </a:ext>
            </a:extLst>
          </p:cNvPr>
          <p:cNvGrpSpPr/>
          <p:nvPr/>
        </p:nvGrpSpPr>
        <p:grpSpPr>
          <a:xfrm>
            <a:off x="309151" y="5036029"/>
            <a:ext cx="8556554" cy="1249937"/>
            <a:chOff x="1643281" y="4534175"/>
            <a:chExt cx="6864225" cy="1210764"/>
          </a:xfrm>
        </p:grpSpPr>
        <p:sp>
          <p:nvSpPr>
            <p:cNvPr id="32" name="Rounded Rectangle 31">
              <a:extLst>
                <a:ext uri="{FF2B5EF4-FFF2-40B4-BE49-F238E27FC236}">
                  <a16:creationId xmlns:a16="http://schemas.microsoft.com/office/drawing/2014/main" id="{078DA025-EF14-1442-A0AD-7AFDAB6A6F85}"/>
                </a:ext>
              </a:extLst>
            </p:cNvPr>
            <p:cNvSpPr/>
            <p:nvPr/>
          </p:nvSpPr>
          <p:spPr>
            <a:xfrm>
              <a:off x="1643281" y="4534175"/>
              <a:ext cx="6864225" cy="1210764"/>
            </a:xfrm>
            <a:prstGeom prst="roundRect">
              <a:avLst>
                <a:gd name="adj" fmla="val 7357"/>
              </a:avLst>
            </a:prstGeom>
            <a:solidFill>
              <a:srgbClr val="F5F6FB"/>
            </a:solidFill>
            <a:ln w="44450">
              <a:solidFill>
                <a:srgbClr val="2D45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Round Same Side Corner Rectangle 32">
              <a:extLst>
                <a:ext uri="{FF2B5EF4-FFF2-40B4-BE49-F238E27FC236}">
                  <a16:creationId xmlns:a16="http://schemas.microsoft.com/office/drawing/2014/main" id="{F6FDB40A-CBE8-1841-97A4-2F3EA6599B0D}"/>
                </a:ext>
              </a:extLst>
            </p:cNvPr>
            <p:cNvSpPr/>
            <p:nvPr/>
          </p:nvSpPr>
          <p:spPr>
            <a:xfrm>
              <a:off x="1643281" y="4541448"/>
              <a:ext cx="6864225" cy="369905"/>
            </a:xfrm>
            <a:prstGeom prst="round2SameRect">
              <a:avLst>
                <a:gd name="adj1" fmla="val 33688"/>
                <a:gd name="adj2" fmla="val 0"/>
              </a:avLst>
            </a:prstGeom>
            <a:solidFill>
              <a:srgbClr val="2D458A"/>
            </a:solidFill>
            <a:ln>
              <a:solidFill>
                <a:srgbClr val="2D458A"/>
              </a:solidFill>
            </a:ln>
          </p:spPr>
          <p:style>
            <a:lnRef idx="2">
              <a:schemeClr val="accent1">
                <a:shade val="50000"/>
              </a:schemeClr>
            </a:lnRef>
            <a:fillRef idx="1">
              <a:schemeClr val="accent1"/>
            </a:fillRef>
            <a:effectRef idx="0">
              <a:schemeClr val="accent1"/>
            </a:effectRef>
            <a:fontRef idx="minor">
              <a:schemeClr val="lt1"/>
            </a:fontRef>
          </p:style>
          <p:txBody>
            <a:bodyPr lIns="18000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Cambria" panose="02040503050406030204" pitchFamily="18" charset="0"/>
                  <a:ea typeface="+mn-ea"/>
                  <a:cs typeface="+mn-cs"/>
                </a:rPr>
                <a:t>OBSERVATION 12</a:t>
              </a:r>
            </a:p>
          </p:txBody>
        </p:sp>
        <p:sp>
          <p:nvSpPr>
            <p:cNvPr id="34" name="TextBox 33">
              <a:extLst>
                <a:ext uri="{FF2B5EF4-FFF2-40B4-BE49-F238E27FC236}">
                  <a16:creationId xmlns:a16="http://schemas.microsoft.com/office/drawing/2014/main" id="{BAAD627C-5EA6-9A46-AD5E-37BA1CCC32F7}"/>
                </a:ext>
              </a:extLst>
            </p:cNvPr>
            <p:cNvSpPr txBox="1"/>
            <p:nvPr/>
          </p:nvSpPr>
          <p:spPr>
            <a:xfrm>
              <a:off x="1643281" y="4905530"/>
              <a:ext cx="6864225" cy="804953"/>
            </a:xfrm>
            <a:prstGeom prst="rect">
              <a:avLst/>
            </a:prstGeom>
            <a:noFill/>
          </p:spPr>
          <p:txBody>
            <a:bodyPr wrap="square" lIns="180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38233"/>
                  </a:solidFill>
                  <a:effectLst/>
                  <a:uLnTx/>
                  <a:uFillTx/>
                  <a:latin typeface="Cambria" panose="02040503050406030204" pitchFamily="18" charset="0"/>
                  <a:ea typeface="+mn-ea"/>
                  <a:cs typeface="+mn-cs"/>
                </a:rPr>
                <a:t>A small fraction</a:t>
              </a:r>
              <a:r>
                <a:rPr kumimoji="0" lang="en-US" sz="2400" b="0" i="0" u="none" strike="noStrike" kern="1200" cap="none" spc="0" normalizeH="0" baseline="0" noProof="0">
                  <a:ln>
                    <a:noFill/>
                  </a:ln>
                  <a:solidFill>
                    <a:srgbClr val="538233"/>
                  </a:solidFill>
                  <a:effectLst/>
                  <a:uLnTx/>
                  <a:uFillTx/>
                  <a:latin typeface="Cambria" panose="02040503050406030204" pitchFamily="18" charset="0"/>
                  <a:ea typeface="+mn-ea"/>
                  <a:cs typeface="+mn-cs"/>
                </a:rPr>
                <a:t> </a:t>
              </a: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of DRAM rows are </a:t>
              </a:r>
              <a:r>
                <a:rPr kumimoji="0" lang="en-US" sz="2400" b="1" i="0" u="none" strike="noStrike" kern="1200" cap="none" spc="0" normalizeH="0" baseline="0" noProof="0">
                  <a:ln>
                    <a:noFill/>
                  </a:ln>
                  <a:solidFill>
                    <a:srgbClr val="C00000"/>
                  </a:solidFill>
                  <a:effectLst/>
                  <a:uLnTx/>
                  <a:uFillTx/>
                  <a:latin typeface="Cambria" panose="02040503050406030204" pitchFamily="18" charset="0"/>
                  <a:ea typeface="+mn-ea"/>
                  <a:cs typeface="+mn-cs"/>
                </a:rPr>
                <a:t>significantly more vulnerable </a:t>
              </a: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to RowHammer than </a:t>
              </a:r>
              <a:r>
                <a:rPr kumimoji="0" lang="en-US" sz="2400" b="1" i="0" u="none" strike="noStrike" kern="1200" cap="none" spc="0" normalizeH="0" baseline="0" noProof="0">
                  <a:ln>
                    <a:noFill/>
                  </a:ln>
                  <a:solidFill>
                    <a:prstClr val="black"/>
                  </a:solidFill>
                  <a:effectLst/>
                  <a:uLnTx/>
                  <a:uFillTx/>
                  <a:latin typeface="Cambria" panose="02040503050406030204" pitchFamily="18" charset="0"/>
                  <a:ea typeface="+mn-ea"/>
                  <a:cs typeface="+mn-cs"/>
                </a:rPr>
                <a:t>the vast majority </a:t>
              </a: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of the rows</a:t>
              </a:r>
              <a:endParaRPr kumimoji="0" lang="en-US" sz="3200" b="0" i="0" u="none" strike="noStrike" kern="1200" cap="none" spc="0" normalizeH="0" baseline="0" noProof="0">
                <a:ln>
                  <a:noFill/>
                </a:ln>
                <a:solidFill>
                  <a:prstClr val="black"/>
                </a:solidFill>
                <a:effectLst/>
                <a:uLnTx/>
                <a:uFillTx/>
                <a:latin typeface="Cambria" panose="02040503050406030204" pitchFamily="18" charset="0"/>
                <a:ea typeface="+mn-ea"/>
                <a:cs typeface="+mn-cs"/>
              </a:endParaRPr>
            </a:p>
          </p:txBody>
        </p:sp>
      </p:grpSp>
    </p:spTree>
    <p:extLst>
      <p:ext uri="{BB962C8B-B14F-4D97-AF65-F5344CB8AC3E}">
        <p14:creationId xmlns:p14="http://schemas.microsoft.com/office/powerpoint/2010/main" val="4252124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DF878-7256-DC48-BDD7-485C7E873D6F}"/>
              </a:ext>
            </a:extLst>
          </p:cNvPr>
          <p:cNvSpPr>
            <a:spLocks noGrp="1"/>
          </p:cNvSpPr>
          <p:nvPr>
            <p:ph type="title"/>
          </p:nvPr>
        </p:nvSpPr>
        <p:spPr/>
        <p:txBody>
          <a:bodyPr/>
          <a:lstStyle/>
          <a:p>
            <a:r>
              <a:rPr lang="en-US"/>
              <a:t>Spatial Variation across Columns</a:t>
            </a:r>
          </a:p>
        </p:txBody>
      </p:sp>
      <p:pic>
        <p:nvPicPr>
          <p:cNvPr id="6" name="Picture 5">
            <a:extLst>
              <a:ext uri="{FF2B5EF4-FFF2-40B4-BE49-F238E27FC236}">
                <a16:creationId xmlns:a16="http://schemas.microsoft.com/office/drawing/2014/main" id="{FA4E1482-A28F-7D44-BAC4-CD88208DA08D}"/>
              </a:ext>
            </a:extLst>
          </p:cNvPr>
          <p:cNvPicPr>
            <a:picLocks noChangeAspect="1"/>
          </p:cNvPicPr>
          <p:nvPr/>
        </p:nvPicPr>
        <p:blipFill rotWithShape="1">
          <a:blip r:embed="rId3">
            <a:extLst>
              <a:ext uri="{28A0092B-C50C-407E-A947-70E740481C1C}">
                <a14:useLocalDpi xmlns:a14="http://schemas.microsoft.com/office/drawing/2010/main" val="0"/>
              </a:ext>
            </a:extLst>
          </a:blip>
          <a:srcRect l="4025" t="51564" r="48479" b="8225"/>
          <a:stretch/>
        </p:blipFill>
        <p:spPr>
          <a:xfrm>
            <a:off x="964572" y="1410157"/>
            <a:ext cx="6392866" cy="1870044"/>
          </a:xfrm>
          <a:prstGeom prst="rect">
            <a:avLst/>
          </a:prstGeom>
        </p:spPr>
      </p:pic>
      <p:sp>
        <p:nvSpPr>
          <p:cNvPr id="4" name="TextBox 3">
            <a:extLst>
              <a:ext uri="{FF2B5EF4-FFF2-40B4-BE49-F238E27FC236}">
                <a16:creationId xmlns:a16="http://schemas.microsoft.com/office/drawing/2014/main" id="{149D0691-463E-A244-8EF2-4FB0DAEBE394}"/>
              </a:ext>
            </a:extLst>
          </p:cNvPr>
          <p:cNvSpPr txBox="1"/>
          <p:nvPr/>
        </p:nvSpPr>
        <p:spPr>
          <a:xfrm>
            <a:off x="1261688" y="3208736"/>
            <a:ext cx="555330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Column Index</a:t>
            </a:r>
          </a:p>
        </p:txBody>
      </p:sp>
      <p:sp>
        <p:nvSpPr>
          <p:cNvPr id="11" name="TextBox 10">
            <a:extLst>
              <a:ext uri="{FF2B5EF4-FFF2-40B4-BE49-F238E27FC236}">
                <a16:creationId xmlns:a16="http://schemas.microsoft.com/office/drawing/2014/main" id="{A9941032-F3F9-2A48-BD76-4A07B772BFB1}"/>
              </a:ext>
            </a:extLst>
          </p:cNvPr>
          <p:cNvSpPr txBox="1"/>
          <p:nvPr/>
        </p:nvSpPr>
        <p:spPr>
          <a:xfrm rot="16200000">
            <a:off x="30249" y="1959762"/>
            <a:ext cx="149931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Chip ID</a:t>
            </a:r>
          </a:p>
        </p:txBody>
      </p:sp>
      <p:sp>
        <p:nvSpPr>
          <p:cNvPr id="12" name="TextBox 11">
            <a:extLst>
              <a:ext uri="{FF2B5EF4-FFF2-40B4-BE49-F238E27FC236}">
                <a16:creationId xmlns:a16="http://schemas.microsoft.com/office/drawing/2014/main" id="{FAC97D7B-1AF1-B440-BF79-03788D25188A}"/>
              </a:ext>
            </a:extLst>
          </p:cNvPr>
          <p:cNvSpPr txBox="1"/>
          <p:nvPr/>
        </p:nvSpPr>
        <p:spPr>
          <a:xfrm>
            <a:off x="7280654" y="1715957"/>
            <a:ext cx="1475677" cy="1015663"/>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mbria"/>
                <a:ea typeface="Cambria"/>
                <a:cs typeface="+mn-cs"/>
              </a:rPr>
              <a:t>Number of Bit Flips in a Column</a:t>
            </a:r>
          </a:p>
        </p:txBody>
      </p:sp>
      <p:grpSp>
        <p:nvGrpSpPr>
          <p:cNvPr id="13" name="Group 12">
            <a:extLst>
              <a:ext uri="{FF2B5EF4-FFF2-40B4-BE49-F238E27FC236}">
                <a16:creationId xmlns:a16="http://schemas.microsoft.com/office/drawing/2014/main" id="{F404A755-82D6-664C-8456-267732B43924}"/>
              </a:ext>
            </a:extLst>
          </p:cNvPr>
          <p:cNvGrpSpPr/>
          <p:nvPr/>
        </p:nvGrpSpPr>
        <p:grpSpPr>
          <a:xfrm>
            <a:off x="293723" y="4395950"/>
            <a:ext cx="8556554" cy="1323439"/>
            <a:chOff x="1643281" y="4420664"/>
            <a:chExt cx="6864225" cy="1149839"/>
          </a:xfrm>
        </p:grpSpPr>
        <p:sp>
          <p:nvSpPr>
            <p:cNvPr id="14" name="Rounded Rectangle 13">
              <a:extLst>
                <a:ext uri="{FF2B5EF4-FFF2-40B4-BE49-F238E27FC236}">
                  <a16:creationId xmlns:a16="http://schemas.microsoft.com/office/drawing/2014/main" id="{B0C80F14-D0D3-E946-B0BB-968858F0EBBA}"/>
                </a:ext>
              </a:extLst>
            </p:cNvPr>
            <p:cNvSpPr/>
            <p:nvPr/>
          </p:nvSpPr>
          <p:spPr>
            <a:xfrm>
              <a:off x="1643281" y="4420664"/>
              <a:ext cx="6864225" cy="1149839"/>
            </a:xfrm>
            <a:prstGeom prst="roundRect">
              <a:avLst>
                <a:gd name="adj" fmla="val 7357"/>
              </a:avLst>
            </a:prstGeom>
            <a:solidFill>
              <a:srgbClr val="F5F6FB"/>
            </a:solidFill>
            <a:ln w="44450">
              <a:solidFill>
                <a:srgbClr val="2D45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Round Same Side Corner Rectangle 14">
              <a:extLst>
                <a:ext uri="{FF2B5EF4-FFF2-40B4-BE49-F238E27FC236}">
                  <a16:creationId xmlns:a16="http://schemas.microsoft.com/office/drawing/2014/main" id="{3907992A-5E87-604A-9283-988747F2DE29}"/>
                </a:ext>
              </a:extLst>
            </p:cNvPr>
            <p:cNvSpPr/>
            <p:nvPr/>
          </p:nvSpPr>
          <p:spPr>
            <a:xfrm>
              <a:off x="1643281" y="4420664"/>
              <a:ext cx="6864225" cy="369905"/>
            </a:xfrm>
            <a:prstGeom prst="round2SameRect">
              <a:avLst>
                <a:gd name="adj1" fmla="val 33688"/>
                <a:gd name="adj2" fmla="val 0"/>
              </a:avLst>
            </a:prstGeom>
            <a:solidFill>
              <a:srgbClr val="2D458A"/>
            </a:solidFill>
            <a:ln>
              <a:solidFill>
                <a:srgbClr val="2D458A"/>
              </a:solidFill>
            </a:ln>
          </p:spPr>
          <p:style>
            <a:lnRef idx="2">
              <a:schemeClr val="accent1">
                <a:shade val="50000"/>
              </a:schemeClr>
            </a:lnRef>
            <a:fillRef idx="1">
              <a:schemeClr val="accent1"/>
            </a:fillRef>
            <a:effectRef idx="0">
              <a:schemeClr val="accent1"/>
            </a:effectRef>
            <a:fontRef idx="minor">
              <a:schemeClr val="lt1"/>
            </a:fontRef>
          </p:style>
          <p:txBody>
            <a:bodyPr lIns="18000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Cambria" panose="02040503050406030204" pitchFamily="18" charset="0"/>
                  <a:ea typeface="+mn-ea"/>
                  <a:cs typeface="+mn-cs"/>
                </a:rPr>
                <a:t>OBSERVATION 13</a:t>
              </a:r>
            </a:p>
          </p:txBody>
        </p:sp>
        <p:sp>
          <p:nvSpPr>
            <p:cNvPr id="16" name="TextBox 15">
              <a:extLst>
                <a:ext uri="{FF2B5EF4-FFF2-40B4-BE49-F238E27FC236}">
                  <a16:creationId xmlns:a16="http://schemas.microsoft.com/office/drawing/2014/main" id="{B659EEB5-4017-594C-A1D8-C94D552F9D6A}"/>
                </a:ext>
              </a:extLst>
            </p:cNvPr>
            <p:cNvSpPr txBox="1"/>
            <p:nvPr/>
          </p:nvSpPr>
          <p:spPr>
            <a:xfrm>
              <a:off x="1643281" y="4819075"/>
              <a:ext cx="6864225" cy="721992"/>
            </a:xfrm>
            <a:prstGeom prst="rect">
              <a:avLst/>
            </a:prstGeom>
            <a:noFill/>
          </p:spPr>
          <p:txBody>
            <a:bodyPr wrap="square" lIns="180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Certain columns are </a:t>
              </a:r>
              <a:r>
                <a:rPr kumimoji="0" lang="en-US" sz="2400" b="1" i="0" u="none" strike="noStrike" kern="1200" cap="none" spc="0" normalizeH="0" baseline="0" noProof="0">
                  <a:ln>
                    <a:noFill/>
                  </a:ln>
                  <a:solidFill>
                    <a:srgbClr val="C00000"/>
                  </a:solidFill>
                  <a:effectLst/>
                  <a:uLnTx/>
                  <a:uFillTx/>
                  <a:latin typeface="Cambria" panose="02040503050406030204" pitchFamily="18" charset="0"/>
                  <a:ea typeface="+mn-ea"/>
                  <a:cs typeface="+mn-cs"/>
                </a:rPr>
                <a:t>significantly more vulnerable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to RowHammer than other columns</a:t>
              </a:r>
            </a:p>
          </p:txBody>
        </p:sp>
      </p:grpSp>
      <p:grpSp>
        <p:nvGrpSpPr>
          <p:cNvPr id="5" name="Group 4">
            <a:extLst>
              <a:ext uri="{FF2B5EF4-FFF2-40B4-BE49-F238E27FC236}">
                <a16:creationId xmlns:a16="http://schemas.microsoft.com/office/drawing/2014/main" id="{0F24A650-E857-1445-8B92-55F92131741C}"/>
              </a:ext>
            </a:extLst>
          </p:cNvPr>
          <p:cNvGrpSpPr/>
          <p:nvPr/>
        </p:nvGrpSpPr>
        <p:grpSpPr>
          <a:xfrm>
            <a:off x="1294595" y="1374109"/>
            <a:ext cx="5556608" cy="1615063"/>
            <a:chOff x="1294595" y="1374109"/>
            <a:chExt cx="5556608" cy="1615063"/>
          </a:xfrm>
        </p:grpSpPr>
        <p:sp>
          <p:nvSpPr>
            <p:cNvPr id="3" name="Oval 2">
              <a:extLst>
                <a:ext uri="{FF2B5EF4-FFF2-40B4-BE49-F238E27FC236}">
                  <a16:creationId xmlns:a16="http://schemas.microsoft.com/office/drawing/2014/main" id="{32D20D24-B5A2-3F43-9070-7C0F7F11FD94}"/>
                </a:ext>
              </a:extLst>
            </p:cNvPr>
            <p:cNvSpPr/>
            <p:nvPr/>
          </p:nvSpPr>
          <p:spPr>
            <a:xfrm>
              <a:off x="5012085" y="1557571"/>
              <a:ext cx="210263" cy="328645"/>
            </a:xfrm>
            <a:custGeom>
              <a:avLst/>
              <a:gdLst>
                <a:gd name="connsiteX0" fmla="*/ 0 w 210263"/>
                <a:gd name="connsiteY0" fmla="*/ 164323 h 328645"/>
                <a:gd name="connsiteX1" fmla="*/ 105132 w 210263"/>
                <a:gd name="connsiteY1" fmla="*/ 0 h 328645"/>
                <a:gd name="connsiteX2" fmla="*/ 210264 w 210263"/>
                <a:gd name="connsiteY2" fmla="*/ 164323 h 328645"/>
                <a:gd name="connsiteX3" fmla="*/ 105132 w 210263"/>
                <a:gd name="connsiteY3" fmla="*/ 328646 h 328645"/>
                <a:gd name="connsiteX4" fmla="*/ 0 w 210263"/>
                <a:gd name="connsiteY4" fmla="*/ 164323 h 32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263" h="328645" extrusionOk="0">
                  <a:moveTo>
                    <a:pt x="0" y="164323"/>
                  </a:moveTo>
                  <a:cubicBezTo>
                    <a:pt x="-4270" y="70936"/>
                    <a:pt x="41540" y="2075"/>
                    <a:pt x="105132" y="0"/>
                  </a:cubicBezTo>
                  <a:cubicBezTo>
                    <a:pt x="167719" y="952"/>
                    <a:pt x="197161" y="73987"/>
                    <a:pt x="210264" y="164323"/>
                  </a:cubicBezTo>
                  <a:cubicBezTo>
                    <a:pt x="202432" y="262724"/>
                    <a:pt x="162297" y="333611"/>
                    <a:pt x="105132" y="328646"/>
                  </a:cubicBezTo>
                  <a:cubicBezTo>
                    <a:pt x="34422" y="321726"/>
                    <a:pt x="9932" y="259821"/>
                    <a:pt x="0" y="164323"/>
                  </a:cubicBezTo>
                  <a:close/>
                </a:path>
              </a:pathLst>
            </a:custGeom>
            <a:noFill/>
            <a:ln w="57150">
              <a:solidFill>
                <a:srgbClr val="FF0000"/>
              </a:solidFill>
              <a:prstDash val="solid"/>
              <a:extLst>
                <a:ext uri="{C807C97D-BFC1-408E-A445-0C87EB9F89A2}">
                  <ask:lineSketchStyleProps xmlns:ask="http://schemas.microsoft.com/office/drawing/2018/sketchyshapes" sd="1219033472">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D0CCE80C-7616-E847-A224-4011AA450FAC}"/>
                </a:ext>
              </a:extLst>
            </p:cNvPr>
            <p:cNvSpPr/>
            <p:nvPr/>
          </p:nvSpPr>
          <p:spPr>
            <a:xfrm>
              <a:off x="6640940" y="1384155"/>
              <a:ext cx="210263" cy="328645"/>
            </a:xfrm>
            <a:custGeom>
              <a:avLst/>
              <a:gdLst>
                <a:gd name="connsiteX0" fmla="*/ 0 w 210263"/>
                <a:gd name="connsiteY0" fmla="*/ 164323 h 328645"/>
                <a:gd name="connsiteX1" fmla="*/ 105132 w 210263"/>
                <a:gd name="connsiteY1" fmla="*/ 0 h 328645"/>
                <a:gd name="connsiteX2" fmla="*/ 210264 w 210263"/>
                <a:gd name="connsiteY2" fmla="*/ 164323 h 328645"/>
                <a:gd name="connsiteX3" fmla="*/ 105132 w 210263"/>
                <a:gd name="connsiteY3" fmla="*/ 328646 h 328645"/>
                <a:gd name="connsiteX4" fmla="*/ 0 w 210263"/>
                <a:gd name="connsiteY4" fmla="*/ 164323 h 32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263" h="328645" extrusionOk="0">
                  <a:moveTo>
                    <a:pt x="0" y="164323"/>
                  </a:moveTo>
                  <a:cubicBezTo>
                    <a:pt x="-2512" y="73677"/>
                    <a:pt x="52840" y="5674"/>
                    <a:pt x="105132" y="0"/>
                  </a:cubicBezTo>
                  <a:cubicBezTo>
                    <a:pt x="166546" y="6877"/>
                    <a:pt x="210407" y="77934"/>
                    <a:pt x="210264" y="164323"/>
                  </a:cubicBezTo>
                  <a:cubicBezTo>
                    <a:pt x="204523" y="246415"/>
                    <a:pt x="166060" y="332110"/>
                    <a:pt x="105132" y="328646"/>
                  </a:cubicBezTo>
                  <a:cubicBezTo>
                    <a:pt x="47960" y="325331"/>
                    <a:pt x="5311" y="264977"/>
                    <a:pt x="0" y="164323"/>
                  </a:cubicBezTo>
                  <a:close/>
                </a:path>
              </a:pathLst>
            </a:custGeom>
            <a:noFill/>
            <a:ln w="57150">
              <a:solidFill>
                <a:srgbClr val="FF0000"/>
              </a:solidFill>
              <a:prstDash val="solid"/>
              <a:extLst>
                <a:ext uri="{C807C97D-BFC1-408E-A445-0C87EB9F89A2}">
                  <ask:lineSketchStyleProps xmlns:ask="http://schemas.microsoft.com/office/drawing/2018/sketchyshapes" sd="2650216993">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638D66E5-7918-AC44-814F-4114B08411F3}"/>
                </a:ext>
              </a:extLst>
            </p:cNvPr>
            <p:cNvSpPr/>
            <p:nvPr/>
          </p:nvSpPr>
          <p:spPr>
            <a:xfrm>
              <a:off x="4364234" y="1749672"/>
              <a:ext cx="210263" cy="328645"/>
            </a:xfrm>
            <a:custGeom>
              <a:avLst/>
              <a:gdLst>
                <a:gd name="connsiteX0" fmla="*/ 0 w 210263"/>
                <a:gd name="connsiteY0" fmla="*/ 164323 h 328645"/>
                <a:gd name="connsiteX1" fmla="*/ 105132 w 210263"/>
                <a:gd name="connsiteY1" fmla="*/ 0 h 328645"/>
                <a:gd name="connsiteX2" fmla="*/ 210264 w 210263"/>
                <a:gd name="connsiteY2" fmla="*/ 164323 h 328645"/>
                <a:gd name="connsiteX3" fmla="*/ 105132 w 210263"/>
                <a:gd name="connsiteY3" fmla="*/ 328646 h 328645"/>
                <a:gd name="connsiteX4" fmla="*/ 0 w 210263"/>
                <a:gd name="connsiteY4" fmla="*/ 164323 h 32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263" h="328645" extrusionOk="0">
                  <a:moveTo>
                    <a:pt x="0" y="164323"/>
                  </a:moveTo>
                  <a:cubicBezTo>
                    <a:pt x="1128" y="65084"/>
                    <a:pt x="48957" y="1521"/>
                    <a:pt x="105132" y="0"/>
                  </a:cubicBezTo>
                  <a:cubicBezTo>
                    <a:pt x="149010" y="-5363"/>
                    <a:pt x="213895" y="60837"/>
                    <a:pt x="210264" y="164323"/>
                  </a:cubicBezTo>
                  <a:cubicBezTo>
                    <a:pt x="214268" y="252429"/>
                    <a:pt x="159671" y="337626"/>
                    <a:pt x="105132" y="328646"/>
                  </a:cubicBezTo>
                  <a:cubicBezTo>
                    <a:pt x="44706" y="336408"/>
                    <a:pt x="3969" y="251585"/>
                    <a:pt x="0" y="164323"/>
                  </a:cubicBezTo>
                  <a:close/>
                </a:path>
              </a:pathLst>
            </a:custGeom>
            <a:noFill/>
            <a:ln w="57150">
              <a:solidFill>
                <a:srgbClr val="FF0000"/>
              </a:solidFill>
              <a:prstDash val="solid"/>
              <a:extLst>
                <a:ext uri="{C807C97D-BFC1-408E-A445-0C87EB9F89A2}">
                  <ask:lineSketchStyleProps xmlns:ask="http://schemas.microsoft.com/office/drawing/2018/sketchyshapes" sd="4266498984">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12F575FB-272A-3A4F-AC0D-30203B883D83}"/>
                </a:ext>
              </a:extLst>
            </p:cNvPr>
            <p:cNvSpPr/>
            <p:nvPr/>
          </p:nvSpPr>
          <p:spPr>
            <a:xfrm>
              <a:off x="3337539" y="2660527"/>
              <a:ext cx="210263" cy="328645"/>
            </a:xfrm>
            <a:custGeom>
              <a:avLst/>
              <a:gdLst>
                <a:gd name="connsiteX0" fmla="*/ 0 w 210263"/>
                <a:gd name="connsiteY0" fmla="*/ 164323 h 328645"/>
                <a:gd name="connsiteX1" fmla="*/ 105132 w 210263"/>
                <a:gd name="connsiteY1" fmla="*/ 0 h 328645"/>
                <a:gd name="connsiteX2" fmla="*/ 210264 w 210263"/>
                <a:gd name="connsiteY2" fmla="*/ 164323 h 328645"/>
                <a:gd name="connsiteX3" fmla="*/ 105132 w 210263"/>
                <a:gd name="connsiteY3" fmla="*/ 328646 h 328645"/>
                <a:gd name="connsiteX4" fmla="*/ 0 w 210263"/>
                <a:gd name="connsiteY4" fmla="*/ 164323 h 32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263" h="328645" extrusionOk="0">
                  <a:moveTo>
                    <a:pt x="0" y="164323"/>
                  </a:moveTo>
                  <a:cubicBezTo>
                    <a:pt x="1128" y="65084"/>
                    <a:pt x="48957" y="1521"/>
                    <a:pt x="105132" y="0"/>
                  </a:cubicBezTo>
                  <a:cubicBezTo>
                    <a:pt x="149010" y="-5363"/>
                    <a:pt x="213895" y="60837"/>
                    <a:pt x="210264" y="164323"/>
                  </a:cubicBezTo>
                  <a:cubicBezTo>
                    <a:pt x="214268" y="252429"/>
                    <a:pt x="159671" y="337626"/>
                    <a:pt x="105132" y="328646"/>
                  </a:cubicBezTo>
                  <a:cubicBezTo>
                    <a:pt x="44706" y="336408"/>
                    <a:pt x="3969" y="251585"/>
                    <a:pt x="0" y="164323"/>
                  </a:cubicBezTo>
                  <a:close/>
                </a:path>
              </a:pathLst>
            </a:custGeom>
            <a:noFill/>
            <a:ln w="57150">
              <a:solidFill>
                <a:srgbClr val="FF0000"/>
              </a:solidFill>
              <a:prstDash val="solid"/>
              <a:extLst>
                <a:ext uri="{C807C97D-BFC1-408E-A445-0C87EB9F89A2}">
                  <ask:lineSketchStyleProps xmlns:ask="http://schemas.microsoft.com/office/drawing/2018/sketchyshapes" sd="4266498984">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F85F53B0-9867-AB41-BCDF-8D55E75007E3}"/>
                </a:ext>
              </a:extLst>
            </p:cNvPr>
            <p:cNvSpPr/>
            <p:nvPr/>
          </p:nvSpPr>
          <p:spPr>
            <a:xfrm>
              <a:off x="1314741" y="1937757"/>
              <a:ext cx="210263" cy="328645"/>
            </a:xfrm>
            <a:custGeom>
              <a:avLst/>
              <a:gdLst>
                <a:gd name="connsiteX0" fmla="*/ 0 w 210263"/>
                <a:gd name="connsiteY0" fmla="*/ 164323 h 328645"/>
                <a:gd name="connsiteX1" fmla="*/ 105132 w 210263"/>
                <a:gd name="connsiteY1" fmla="*/ 0 h 328645"/>
                <a:gd name="connsiteX2" fmla="*/ 210264 w 210263"/>
                <a:gd name="connsiteY2" fmla="*/ 164323 h 328645"/>
                <a:gd name="connsiteX3" fmla="*/ 105132 w 210263"/>
                <a:gd name="connsiteY3" fmla="*/ 328646 h 328645"/>
                <a:gd name="connsiteX4" fmla="*/ 0 w 210263"/>
                <a:gd name="connsiteY4" fmla="*/ 164323 h 32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263" h="328645" extrusionOk="0">
                  <a:moveTo>
                    <a:pt x="0" y="164323"/>
                  </a:moveTo>
                  <a:cubicBezTo>
                    <a:pt x="1128" y="65084"/>
                    <a:pt x="48957" y="1521"/>
                    <a:pt x="105132" y="0"/>
                  </a:cubicBezTo>
                  <a:cubicBezTo>
                    <a:pt x="149010" y="-5363"/>
                    <a:pt x="213895" y="60837"/>
                    <a:pt x="210264" y="164323"/>
                  </a:cubicBezTo>
                  <a:cubicBezTo>
                    <a:pt x="214268" y="252429"/>
                    <a:pt x="159671" y="337626"/>
                    <a:pt x="105132" y="328646"/>
                  </a:cubicBezTo>
                  <a:cubicBezTo>
                    <a:pt x="44706" y="336408"/>
                    <a:pt x="3969" y="251585"/>
                    <a:pt x="0" y="164323"/>
                  </a:cubicBezTo>
                  <a:close/>
                </a:path>
              </a:pathLst>
            </a:custGeom>
            <a:noFill/>
            <a:ln w="57150">
              <a:solidFill>
                <a:srgbClr val="FF0000"/>
              </a:solidFill>
              <a:prstDash val="solid"/>
              <a:extLst>
                <a:ext uri="{C807C97D-BFC1-408E-A445-0C87EB9F89A2}">
                  <ask:lineSketchStyleProps xmlns:ask="http://schemas.microsoft.com/office/drawing/2018/sketchyshapes" sd="4266498984">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99B4D11B-FE34-E240-961B-6B9028EF8717}"/>
                </a:ext>
              </a:extLst>
            </p:cNvPr>
            <p:cNvSpPr/>
            <p:nvPr/>
          </p:nvSpPr>
          <p:spPr>
            <a:xfrm>
              <a:off x="3241613" y="1548478"/>
              <a:ext cx="210263" cy="328645"/>
            </a:xfrm>
            <a:custGeom>
              <a:avLst/>
              <a:gdLst>
                <a:gd name="connsiteX0" fmla="*/ 0 w 210263"/>
                <a:gd name="connsiteY0" fmla="*/ 164323 h 328645"/>
                <a:gd name="connsiteX1" fmla="*/ 105132 w 210263"/>
                <a:gd name="connsiteY1" fmla="*/ 0 h 328645"/>
                <a:gd name="connsiteX2" fmla="*/ 210264 w 210263"/>
                <a:gd name="connsiteY2" fmla="*/ 164323 h 328645"/>
                <a:gd name="connsiteX3" fmla="*/ 105132 w 210263"/>
                <a:gd name="connsiteY3" fmla="*/ 328646 h 328645"/>
                <a:gd name="connsiteX4" fmla="*/ 0 w 210263"/>
                <a:gd name="connsiteY4" fmla="*/ 164323 h 32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263" h="328645" extrusionOk="0">
                  <a:moveTo>
                    <a:pt x="0" y="164323"/>
                  </a:moveTo>
                  <a:cubicBezTo>
                    <a:pt x="1128" y="65084"/>
                    <a:pt x="48957" y="1521"/>
                    <a:pt x="105132" y="0"/>
                  </a:cubicBezTo>
                  <a:cubicBezTo>
                    <a:pt x="149010" y="-5363"/>
                    <a:pt x="213895" y="60837"/>
                    <a:pt x="210264" y="164323"/>
                  </a:cubicBezTo>
                  <a:cubicBezTo>
                    <a:pt x="214268" y="252429"/>
                    <a:pt x="159671" y="337626"/>
                    <a:pt x="105132" y="328646"/>
                  </a:cubicBezTo>
                  <a:cubicBezTo>
                    <a:pt x="44706" y="336408"/>
                    <a:pt x="3969" y="251585"/>
                    <a:pt x="0" y="164323"/>
                  </a:cubicBezTo>
                  <a:close/>
                </a:path>
              </a:pathLst>
            </a:custGeom>
            <a:noFill/>
            <a:ln w="57150">
              <a:solidFill>
                <a:srgbClr val="FF0000"/>
              </a:solidFill>
              <a:prstDash val="solid"/>
              <a:extLst>
                <a:ext uri="{C807C97D-BFC1-408E-A445-0C87EB9F89A2}">
                  <ask:lineSketchStyleProps xmlns:ask="http://schemas.microsoft.com/office/drawing/2018/sketchyshapes" sd="4266498984">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FB5B4B56-1B20-9E49-ABF0-568BC5768CF6}"/>
                </a:ext>
              </a:extLst>
            </p:cNvPr>
            <p:cNvSpPr/>
            <p:nvPr/>
          </p:nvSpPr>
          <p:spPr>
            <a:xfrm>
              <a:off x="6134706" y="1374110"/>
              <a:ext cx="210263" cy="328645"/>
            </a:xfrm>
            <a:custGeom>
              <a:avLst/>
              <a:gdLst>
                <a:gd name="connsiteX0" fmla="*/ 0 w 210263"/>
                <a:gd name="connsiteY0" fmla="*/ 164323 h 328645"/>
                <a:gd name="connsiteX1" fmla="*/ 105132 w 210263"/>
                <a:gd name="connsiteY1" fmla="*/ 0 h 328645"/>
                <a:gd name="connsiteX2" fmla="*/ 210264 w 210263"/>
                <a:gd name="connsiteY2" fmla="*/ 164323 h 328645"/>
                <a:gd name="connsiteX3" fmla="*/ 105132 w 210263"/>
                <a:gd name="connsiteY3" fmla="*/ 328646 h 328645"/>
                <a:gd name="connsiteX4" fmla="*/ 0 w 210263"/>
                <a:gd name="connsiteY4" fmla="*/ 164323 h 32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263" h="328645" extrusionOk="0">
                  <a:moveTo>
                    <a:pt x="0" y="164323"/>
                  </a:moveTo>
                  <a:cubicBezTo>
                    <a:pt x="1128" y="65084"/>
                    <a:pt x="48957" y="1521"/>
                    <a:pt x="105132" y="0"/>
                  </a:cubicBezTo>
                  <a:cubicBezTo>
                    <a:pt x="149010" y="-5363"/>
                    <a:pt x="213895" y="60837"/>
                    <a:pt x="210264" y="164323"/>
                  </a:cubicBezTo>
                  <a:cubicBezTo>
                    <a:pt x="214268" y="252429"/>
                    <a:pt x="159671" y="337626"/>
                    <a:pt x="105132" y="328646"/>
                  </a:cubicBezTo>
                  <a:cubicBezTo>
                    <a:pt x="44706" y="336408"/>
                    <a:pt x="3969" y="251585"/>
                    <a:pt x="0" y="164323"/>
                  </a:cubicBezTo>
                  <a:close/>
                </a:path>
              </a:pathLst>
            </a:custGeom>
            <a:noFill/>
            <a:ln w="57150">
              <a:solidFill>
                <a:srgbClr val="FF0000"/>
              </a:solidFill>
              <a:prstDash val="solid"/>
              <a:extLst>
                <a:ext uri="{C807C97D-BFC1-408E-A445-0C87EB9F89A2}">
                  <ask:lineSketchStyleProps xmlns:ask="http://schemas.microsoft.com/office/drawing/2018/sketchyshapes" sd="4266498984">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920B33A0-15F2-CB46-8B58-9C38260EE907}"/>
                </a:ext>
              </a:extLst>
            </p:cNvPr>
            <p:cNvSpPr/>
            <p:nvPr/>
          </p:nvSpPr>
          <p:spPr>
            <a:xfrm>
              <a:off x="4521622" y="2660526"/>
              <a:ext cx="210263" cy="328645"/>
            </a:xfrm>
            <a:custGeom>
              <a:avLst/>
              <a:gdLst>
                <a:gd name="connsiteX0" fmla="*/ 0 w 210263"/>
                <a:gd name="connsiteY0" fmla="*/ 164323 h 328645"/>
                <a:gd name="connsiteX1" fmla="*/ 105132 w 210263"/>
                <a:gd name="connsiteY1" fmla="*/ 0 h 328645"/>
                <a:gd name="connsiteX2" fmla="*/ 210264 w 210263"/>
                <a:gd name="connsiteY2" fmla="*/ 164323 h 328645"/>
                <a:gd name="connsiteX3" fmla="*/ 105132 w 210263"/>
                <a:gd name="connsiteY3" fmla="*/ 328646 h 328645"/>
                <a:gd name="connsiteX4" fmla="*/ 0 w 210263"/>
                <a:gd name="connsiteY4" fmla="*/ 164323 h 32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263" h="328645" extrusionOk="0">
                  <a:moveTo>
                    <a:pt x="0" y="164323"/>
                  </a:moveTo>
                  <a:cubicBezTo>
                    <a:pt x="1128" y="65084"/>
                    <a:pt x="48957" y="1521"/>
                    <a:pt x="105132" y="0"/>
                  </a:cubicBezTo>
                  <a:cubicBezTo>
                    <a:pt x="149010" y="-5363"/>
                    <a:pt x="213895" y="60837"/>
                    <a:pt x="210264" y="164323"/>
                  </a:cubicBezTo>
                  <a:cubicBezTo>
                    <a:pt x="214268" y="252429"/>
                    <a:pt x="159671" y="337626"/>
                    <a:pt x="105132" y="328646"/>
                  </a:cubicBezTo>
                  <a:cubicBezTo>
                    <a:pt x="44706" y="336408"/>
                    <a:pt x="3969" y="251585"/>
                    <a:pt x="0" y="164323"/>
                  </a:cubicBezTo>
                  <a:close/>
                </a:path>
              </a:pathLst>
            </a:custGeom>
            <a:noFill/>
            <a:ln w="57150">
              <a:solidFill>
                <a:srgbClr val="FF0000"/>
              </a:solidFill>
              <a:prstDash val="solid"/>
              <a:extLst>
                <a:ext uri="{C807C97D-BFC1-408E-A445-0C87EB9F89A2}">
                  <ask:lineSketchStyleProps xmlns:ask="http://schemas.microsoft.com/office/drawing/2018/sketchyshapes" sd="4266498984">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24">
              <a:extLst>
                <a:ext uri="{FF2B5EF4-FFF2-40B4-BE49-F238E27FC236}">
                  <a16:creationId xmlns:a16="http://schemas.microsoft.com/office/drawing/2014/main" id="{B60B2252-32B9-F145-8663-FEBC9FE5547A}"/>
                </a:ext>
              </a:extLst>
            </p:cNvPr>
            <p:cNvSpPr/>
            <p:nvPr/>
          </p:nvSpPr>
          <p:spPr>
            <a:xfrm>
              <a:off x="4066742" y="1749672"/>
              <a:ext cx="210263" cy="328645"/>
            </a:xfrm>
            <a:custGeom>
              <a:avLst/>
              <a:gdLst>
                <a:gd name="connsiteX0" fmla="*/ 0 w 210263"/>
                <a:gd name="connsiteY0" fmla="*/ 164323 h 328645"/>
                <a:gd name="connsiteX1" fmla="*/ 105132 w 210263"/>
                <a:gd name="connsiteY1" fmla="*/ 0 h 328645"/>
                <a:gd name="connsiteX2" fmla="*/ 210264 w 210263"/>
                <a:gd name="connsiteY2" fmla="*/ 164323 h 328645"/>
                <a:gd name="connsiteX3" fmla="*/ 105132 w 210263"/>
                <a:gd name="connsiteY3" fmla="*/ 328646 h 328645"/>
                <a:gd name="connsiteX4" fmla="*/ 0 w 210263"/>
                <a:gd name="connsiteY4" fmla="*/ 164323 h 32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263" h="328645" extrusionOk="0">
                  <a:moveTo>
                    <a:pt x="0" y="164323"/>
                  </a:moveTo>
                  <a:cubicBezTo>
                    <a:pt x="-4270" y="70936"/>
                    <a:pt x="41540" y="2075"/>
                    <a:pt x="105132" y="0"/>
                  </a:cubicBezTo>
                  <a:cubicBezTo>
                    <a:pt x="167719" y="952"/>
                    <a:pt x="197161" y="73987"/>
                    <a:pt x="210264" y="164323"/>
                  </a:cubicBezTo>
                  <a:cubicBezTo>
                    <a:pt x="202432" y="262724"/>
                    <a:pt x="162297" y="333611"/>
                    <a:pt x="105132" y="328646"/>
                  </a:cubicBezTo>
                  <a:cubicBezTo>
                    <a:pt x="34422" y="321726"/>
                    <a:pt x="9932" y="259821"/>
                    <a:pt x="0" y="164323"/>
                  </a:cubicBezTo>
                  <a:close/>
                </a:path>
              </a:pathLst>
            </a:custGeom>
            <a:noFill/>
            <a:ln w="57150">
              <a:solidFill>
                <a:srgbClr val="FF0000"/>
              </a:solidFill>
              <a:prstDash val="solid"/>
              <a:extLst>
                <a:ext uri="{C807C97D-BFC1-408E-A445-0C87EB9F89A2}">
                  <ask:lineSketchStyleProps xmlns:ask="http://schemas.microsoft.com/office/drawing/2018/sketchyshapes" sd="1219033472">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Oval 25">
              <a:extLst>
                <a:ext uri="{FF2B5EF4-FFF2-40B4-BE49-F238E27FC236}">
                  <a16:creationId xmlns:a16="http://schemas.microsoft.com/office/drawing/2014/main" id="{DB96035A-BF88-1947-82FB-FF9EBF5C1CA3}"/>
                </a:ext>
              </a:extLst>
            </p:cNvPr>
            <p:cNvSpPr/>
            <p:nvPr/>
          </p:nvSpPr>
          <p:spPr>
            <a:xfrm>
              <a:off x="3889464" y="1567326"/>
              <a:ext cx="210263" cy="328645"/>
            </a:xfrm>
            <a:custGeom>
              <a:avLst/>
              <a:gdLst>
                <a:gd name="connsiteX0" fmla="*/ 0 w 210263"/>
                <a:gd name="connsiteY0" fmla="*/ 164323 h 328645"/>
                <a:gd name="connsiteX1" fmla="*/ 105132 w 210263"/>
                <a:gd name="connsiteY1" fmla="*/ 0 h 328645"/>
                <a:gd name="connsiteX2" fmla="*/ 210264 w 210263"/>
                <a:gd name="connsiteY2" fmla="*/ 164323 h 328645"/>
                <a:gd name="connsiteX3" fmla="*/ 105132 w 210263"/>
                <a:gd name="connsiteY3" fmla="*/ 328646 h 328645"/>
                <a:gd name="connsiteX4" fmla="*/ 0 w 210263"/>
                <a:gd name="connsiteY4" fmla="*/ 164323 h 32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263" h="328645" extrusionOk="0">
                  <a:moveTo>
                    <a:pt x="0" y="164323"/>
                  </a:moveTo>
                  <a:cubicBezTo>
                    <a:pt x="-4270" y="70936"/>
                    <a:pt x="41540" y="2075"/>
                    <a:pt x="105132" y="0"/>
                  </a:cubicBezTo>
                  <a:cubicBezTo>
                    <a:pt x="167719" y="952"/>
                    <a:pt x="197161" y="73987"/>
                    <a:pt x="210264" y="164323"/>
                  </a:cubicBezTo>
                  <a:cubicBezTo>
                    <a:pt x="202432" y="262724"/>
                    <a:pt x="162297" y="333611"/>
                    <a:pt x="105132" y="328646"/>
                  </a:cubicBezTo>
                  <a:cubicBezTo>
                    <a:pt x="34422" y="321726"/>
                    <a:pt x="9932" y="259821"/>
                    <a:pt x="0" y="164323"/>
                  </a:cubicBezTo>
                  <a:close/>
                </a:path>
              </a:pathLst>
            </a:custGeom>
            <a:noFill/>
            <a:ln w="57150">
              <a:solidFill>
                <a:srgbClr val="FF0000"/>
              </a:solidFill>
              <a:prstDash val="solid"/>
              <a:extLst>
                <a:ext uri="{C807C97D-BFC1-408E-A445-0C87EB9F89A2}">
                  <ask:lineSketchStyleProps xmlns:ask="http://schemas.microsoft.com/office/drawing/2018/sketchyshapes" sd="1219033472">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Oval 26">
              <a:extLst>
                <a:ext uri="{FF2B5EF4-FFF2-40B4-BE49-F238E27FC236}">
                  <a16:creationId xmlns:a16="http://schemas.microsoft.com/office/drawing/2014/main" id="{E160B3EB-C7BD-AE4A-96F8-7350BBF4F7B7}"/>
                </a:ext>
              </a:extLst>
            </p:cNvPr>
            <p:cNvSpPr/>
            <p:nvPr/>
          </p:nvSpPr>
          <p:spPr>
            <a:xfrm>
              <a:off x="4549815" y="1542374"/>
              <a:ext cx="210263" cy="328645"/>
            </a:xfrm>
            <a:custGeom>
              <a:avLst/>
              <a:gdLst>
                <a:gd name="connsiteX0" fmla="*/ 0 w 210263"/>
                <a:gd name="connsiteY0" fmla="*/ 164323 h 328645"/>
                <a:gd name="connsiteX1" fmla="*/ 105132 w 210263"/>
                <a:gd name="connsiteY1" fmla="*/ 0 h 328645"/>
                <a:gd name="connsiteX2" fmla="*/ 210264 w 210263"/>
                <a:gd name="connsiteY2" fmla="*/ 164323 h 328645"/>
                <a:gd name="connsiteX3" fmla="*/ 105132 w 210263"/>
                <a:gd name="connsiteY3" fmla="*/ 328646 h 328645"/>
                <a:gd name="connsiteX4" fmla="*/ 0 w 210263"/>
                <a:gd name="connsiteY4" fmla="*/ 164323 h 32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263" h="328645" extrusionOk="0">
                  <a:moveTo>
                    <a:pt x="0" y="164323"/>
                  </a:moveTo>
                  <a:cubicBezTo>
                    <a:pt x="-4270" y="70936"/>
                    <a:pt x="41540" y="2075"/>
                    <a:pt x="105132" y="0"/>
                  </a:cubicBezTo>
                  <a:cubicBezTo>
                    <a:pt x="167719" y="952"/>
                    <a:pt x="197161" y="73987"/>
                    <a:pt x="210264" y="164323"/>
                  </a:cubicBezTo>
                  <a:cubicBezTo>
                    <a:pt x="202432" y="262724"/>
                    <a:pt x="162297" y="333611"/>
                    <a:pt x="105132" y="328646"/>
                  </a:cubicBezTo>
                  <a:cubicBezTo>
                    <a:pt x="34422" y="321726"/>
                    <a:pt x="9932" y="259821"/>
                    <a:pt x="0" y="164323"/>
                  </a:cubicBezTo>
                  <a:close/>
                </a:path>
              </a:pathLst>
            </a:custGeom>
            <a:noFill/>
            <a:ln w="57150">
              <a:solidFill>
                <a:srgbClr val="FF0000"/>
              </a:solidFill>
              <a:prstDash val="solid"/>
              <a:extLst>
                <a:ext uri="{C807C97D-BFC1-408E-A445-0C87EB9F89A2}">
                  <ask:lineSketchStyleProps xmlns:ask="http://schemas.microsoft.com/office/drawing/2018/sketchyshapes" sd="1219033472">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Oval 27">
              <a:extLst>
                <a:ext uri="{FF2B5EF4-FFF2-40B4-BE49-F238E27FC236}">
                  <a16:creationId xmlns:a16="http://schemas.microsoft.com/office/drawing/2014/main" id="{FCEA7B05-1CA8-D049-BB5C-3D470C714D6A}"/>
                </a:ext>
              </a:extLst>
            </p:cNvPr>
            <p:cNvSpPr/>
            <p:nvPr/>
          </p:nvSpPr>
          <p:spPr>
            <a:xfrm>
              <a:off x="5237128" y="1548478"/>
              <a:ext cx="210263" cy="328645"/>
            </a:xfrm>
            <a:custGeom>
              <a:avLst/>
              <a:gdLst>
                <a:gd name="connsiteX0" fmla="*/ 0 w 210263"/>
                <a:gd name="connsiteY0" fmla="*/ 164323 h 328645"/>
                <a:gd name="connsiteX1" fmla="*/ 105132 w 210263"/>
                <a:gd name="connsiteY1" fmla="*/ 0 h 328645"/>
                <a:gd name="connsiteX2" fmla="*/ 210264 w 210263"/>
                <a:gd name="connsiteY2" fmla="*/ 164323 h 328645"/>
                <a:gd name="connsiteX3" fmla="*/ 105132 w 210263"/>
                <a:gd name="connsiteY3" fmla="*/ 328646 h 328645"/>
                <a:gd name="connsiteX4" fmla="*/ 0 w 210263"/>
                <a:gd name="connsiteY4" fmla="*/ 164323 h 32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263" h="328645" extrusionOk="0">
                  <a:moveTo>
                    <a:pt x="0" y="164323"/>
                  </a:moveTo>
                  <a:cubicBezTo>
                    <a:pt x="-4270" y="70936"/>
                    <a:pt x="41540" y="2075"/>
                    <a:pt x="105132" y="0"/>
                  </a:cubicBezTo>
                  <a:cubicBezTo>
                    <a:pt x="167719" y="952"/>
                    <a:pt x="197161" y="73987"/>
                    <a:pt x="210264" y="164323"/>
                  </a:cubicBezTo>
                  <a:cubicBezTo>
                    <a:pt x="202432" y="262724"/>
                    <a:pt x="162297" y="333611"/>
                    <a:pt x="105132" y="328646"/>
                  </a:cubicBezTo>
                  <a:cubicBezTo>
                    <a:pt x="34422" y="321726"/>
                    <a:pt x="9932" y="259821"/>
                    <a:pt x="0" y="164323"/>
                  </a:cubicBezTo>
                  <a:close/>
                </a:path>
              </a:pathLst>
            </a:custGeom>
            <a:noFill/>
            <a:ln w="57150">
              <a:solidFill>
                <a:srgbClr val="FF0000"/>
              </a:solidFill>
              <a:prstDash val="solid"/>
              <a:extLst>
                <a:ext uri="{C807C97D-BFC1-408E-A445-0C87EB9F89A2}">
                  <ask:lineSketchStyleProps xmlns:ask="http://schemas.microsoft.com/office/drawing/2018/sketchyshapes" sd="1219033472">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Oval 28">
              <a:extLst>
                <a:ext uri="{FF2B5EF4-FFF2-40B4-BE49-F238E27FC236}">
                  <a16:creationId xmlns:a16="http://schemas.microsoft.com/office/drawing/2014/main" id="{6D4B1229-8A18-CB47-9025-CC38D34A114E}"/>
                </a:ext>
              </a:extLst>
            </p:cNvPr>
            <p:cNvSpPr/>
            <p:nvPr/>
          </p:nvSpPr>
          <p:spPr>
            <a:xfrm>
              <a:off x="2757278" y="1928664"/>
              <a:ext cx="210263" cy="328645"/>
            </a:xfrm>
            <a:custGeom>
              <a:avLst/>
              <a:gdLst>
                <a:gd name="connsiteX0" fmla="*/ 0 w 210263"/>
                <a:gd name="connsiteY0" fmla="*/ 164323 h 328645"/>
                <a:gd name="connsiteX1" fmla="*/ 105132 w 210263"/>
                <a:gd name="connsiteY1" fmla="*/ 0 h 328645"/>
                <a:gd name="connsiteX2" fmla="*/ 210264 w 210263"/>
                <a:gd name="connsiteY2" fmla="*/ 164323 h 328645"/>
                <a:gd name="connsiteX3" fmla="*/ 105132 w 210263"/>
                <a:gd name="connsiteY3" fmla="*/ 328646 h 328645"/>
                <a:gd name="connsiteX4" fmla="*/ 0 w 210263"/>
                <a:gd name="connsiteY4" fmla="*/ 164323 h 32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263" h="328645" extrusionOk="0">
                  <a:moveTo>
                    <a:pt x="0" y="164323"/>
                  </a:moveTo>
                  <a:cubicBezTo>
                    <a:pt x="-4270" y="70936"/>
                    <a:pt x="41540" y="2075"/>
                    <a:pt x="105132" y="0"/>
                  </a:cubicBezTo>
                  <a:cubicBezTo>
                    <a:pt x="167719" y="952"/>
                    <a:pt x="197161" y="73987"/>
                    <a:pt x="210264" y="164323"/>
                  </a:cubicBezTo>
                  <a:cubicBezTo>
                    <a:pt x="202432" y="262724"/>
                    <a:pt x="162297" y="333611"/>
                    <a:pt x="105132" y="328646"/>
                  </a:cubicBezTo>
                  <a:cubicBezTo>
                    <a:pt x="34422" y="321726"/>
                    <a:pt x="9932" y="259821"/>
                    <a:pt x="0" y="164323"/>
                  </a:cubicBezTo>
                  <a:close/>
                </a:path>
              </a:pathLst>
            </a:custGeom>
            <a:noFill/>
            <a:ln w="57150">
              <a:solidFill>
                <a:srgbClr val="FF0000"/>
              </a:solidFill>
              <a:prstDash val="solid"/>
              <a:extLst>
                <a:ext uri="{C807C97D-BFC1-408E-A445-0C87EB9F89A2}">
                  <ask:lineSketchStyleProps xmlns:ask="http://schemas.microsoft.com/office/drawing/2018/sketchyshapes" sd="1219033472">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Oval 29">
              <a:extLst>
                <a:ext uri="{FF2B5EF4-FFF2-40B4-BE49-F238E27FC236}">
                  <a16:creationId xmlns:a16="http://schemas.microsoft.com/office/drawing/2014/main" id="{85DBA5F7-7B02-7B41-9BFB-8B73B9987BA3}"/>
                </a:ext>
              </a:extLst>
            </p:cNvPr>
            <p:cNvSpPr/>
            <p:nvPr/>
          </p:nvSpPr>
          <p:spPr>
            <a:xfrm>
              <a:off x="1503481" y="1374109"/>
              <a:ext cx="210263" cy="328645"/>
            </a:xfrm>
            <a:custGeom>
              <a:avLst/>
              <a:gdLst>
                <a:gd name="connsiteX0" fmla="*/ 0 w 210263"/>
                <a:gd name="connsiteY0" fmla="*/ 164323 h 328645"/>
                <a:gd name="connsiteX1" fmla="*/ 105132 w 210263"/>
                <a:gd name="connsiteY1" fmla="*/ 0 h 328645"/>
                <a:gd name="connsiteX2" fmla="*/ 210264 w 210263"/>
                <a:gd name="connsiteY2" fmla="*/ 164323 h 328645"/>
                <a:gd name="connsiteX3" fmla="*/ 105132 w 210263"/>
                <a:gd name="connsiteY3" fmla="*/ 328646 h 328645"/>
                <a:gd name="connsiteX4" fmla="*/ 0 w 210263"/>
                <a:gd name="connsiteY4" fmla="*/ 164323 h 32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263" h="328645" extrusionOk="0">
                  <a:moveTo>
                    <a:pt x="0" y="164323"/>
                  </a:moveTo>
                  <a:cubicBezTo>
                    <a:pt x="-4270" y="70936"/>
                    <a:pt x="41540" y="2075"/>
                    <a:pt x="105132" y="0"/>
                  </a:cubicBezTo>
                  <a:cubicBezTo>
                    <a:pt x="167719" y="952"/>
                    <a:pt x="197161" y="73987"/>
                    <a:pt x="210264" y="164323"/>
                  </a:cubicBezTo>
                  <a:cubicBezTo>
                    <a:pt x="202432" y="262724"/>
                    <a:pt x="162297" y="333611"/>
                    <a:pt x="105132" y="328646"/>
                  </a:cubicBezTo>
                  <a:cubicBezTo>
                    <a:pt x="34422" y="321726"/>
                    <a:pt x="9932" y="259821"/>
                    <a:pt x="0" y="164323"/>
                  </a:cubicBezTo>
                  <a:close/>
                </a:path>
              </a:pathLst>
            </a:custGeom>
            <a:noFill/>
            <a:ln w="57150">
              <a:solidFill>
                <a:srgbClr val="FF0000"/>
              </a:solidFill>
              <a:prstDash val="solid"/>
              <a:extLst>
                <a:ext uri="{C807C97D-BFC1-408E-A445-0C87EB9F89A2}">
                  <ask:lineSketchStyleProps xmlns:ask="http://schemas.microsoft.com/office/drawing/2018/sketchyshapes" sd="1219033472">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Oval 30">
              <a:extLst>
                <a:ext uri="{FF2B5EF4-FFF2-40B4-BE49-F238E27FC236}">
                  <a16:creationId xmlns:a16="http://schemas.microsoft.com/office/drawing/2014/main" id="{631BFC81-8512-E64C-8A89-23087B59473F}"/>
                </a:ext>
              </a:extLst>
            </p:cNvPr>
            <p:cNvSpPr/>
            <p:nvPr/>
          </p:nvSpPr>
          <p:spPr>
            <a:xfrm>
              <a:off x="2361434" y="1937757"/>
              <a:ext cx="210263" cy="328645"/>
            </a:xfrm>
            <a:custGeom>
              <a:avLst/>
              <a:gdLst>
                <a:gd name="connsiteX0" fmla="*/ 0 w 210263"/>
                <a:gd name="connsiteY0" fmla="*/ 164323 h 328645"/>
                <a:gd name="connsiteX1" fmla="*/ 105132 w 210263"/>
                <a:gd name="connsiteY1" fmla="*/ 0 h 328645"/>
                <a:gd name="connsiteX2" fmla="*/ 210264 w 210263"/>
                <a:gd name="connsiteY2" fmla="*/ 164323 h 328645"/>
                <a:gd name="connsiteX3" fmla="*/ 105132 w 210263"/>
                <a:gd name="connsiteY3" fmla="*/ 328646 h 328645"/>
                <a:gd name="connsiteX4" fmla="*/ 0 w 210263"/>
                <a:gd name="connsiteY4" fmla="*/ 164323 h 32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263" h="328645" extrusionOk="0">
                  <a:moveTo>
                    <a:pt x="0" y="164323"/>
                  </a:moveTo>
                  <a:cubicBezTo>
                    <a:pt x="-4270" y="70936"/>
                    <a:pt x="41540" y="2075"/>
                    <a:pt x="105132" y="0"/>
                  </a:cubicBezTo>
                  <a:cubicBezTo>
                    <a:pt x="167719" y="952"/>
                    <a:pt x="197161" y="73987"/>
                    <a:pt x="210264" y="164323"/>
                  </a:cubicBezTo>
                  <a:cubicBezTo>
                    <a:pt x="202432" y="262724"/>
                    <a:pt x="162297" y="333611"/>
                    <a:pt x="105132" y="328646"/>
                  </a:cubicBezTo>
                  <a:cubicBezTo>
                    <a:pt x="34422" y="321726"/>
                    <a:pt x="9932" y="259821"/>
                    <a:pt x="0" y="164323"/>
                  </a:cubicBezTo>
                  <a:close/>
                </a:path>
              </a:pathLst>
            </a:custGeom>
            <a:noFill/>
            <a:ln w="57150">
              <a:solidFill>
                <a:srgbClr val="FF0000"/>
              </a:solidFill>
              <a:prstDash val="solid"/>
              <a:extLst>
                <a:ext uri="{C807C97D-BFC1-408E-A445-0C87EB9F89A2}">
                  <ask:lineSketchStyleProps xmlns:ask="http://schemas.microsoft.com/office/drawing/2018/sketchyshapes" sd="1219033472">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Oval 31">
              <a:extLst>
                <a:ext uri="{FF2B5EF4-FFF2-40B4-BE49-F238E27FC236}">
                  <a16:creationId xmlns:a16="http://schemas.microsoft.com/office/drawing/2014/main" id="{58AA03A0-6489-184C-8067-E77E89D6E03F}"/>
                </a:ext>
              </a:extLst>
            </p:cNvPr>
            <p:cNvSpPr/>
            <p:nvPr/>
          </p:nvSpPr>
          <p:spPr>
            <a:xfrm>
              <a:off x="2539707" y="1378552"/>
              <a:ext cx="210263" cy="328645"/>
            </a:xfrm>
            <a:custGeom>
              <a:avLst/>
              <a:gdLst>
                <a:gd name="connsiteX0" fmla="*/ 0 w 210263"/>
                <a:gd name="connsiteY0" fmla="*/ 164323 h 328645"/>
                <a:gd name="connsiteX1" fmla="*/ 105132 w 210263"/>
                <a:gd name="connsiteY1" fmla="*/ 0 h 328645"/>
                <a:gd name="connsiteX2" fmla="*/ 210264 w 210263"/>
                <a:gd name="connsiteY2" fmla="*/ 164323 h 328645"/>
                <a:gd name="connsiteX3" fmla="*/ 105132 w 210263"/>
                <a:gd name="connsiteY3" fmla="*/ 328646 h 328645"/>
                <a:gd name="connsiteX4" fmla="*/ 0 w 210263"/>
                <a:gd name="connsiteY4" fmla="*/ 164323 h 32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263" h="328645" extrusionOk="0">
                  <a:moveTo>
                    <a:pt x="0" y="164323"/>
                  </a:moveTo>
                  <a:cubicBezTo>
                    <a:pt x="-4270" y="70936"/>
                    <a:pt x="41540" y="2075"/>
                    <a:pt x="105132" y="0"/>
                  </a:cubicBezTo>
                  <a:cubicBezTo>
                    <a:pt x="167719" y="952"/>
                    <a:pt x="197161" y="73987"/>
                    <a:pt x="210264" y="164323"/>
                  </a:cubicBezTo>
                  <a:cubicBezTo>
                    <a:pt x="202432" y="262724"/>
                    <a:pt x="162297" y="333611"/>
                    <a:pt x="105132" y="328646"/>
                  </a:cubicBezTo>
                  <a:cubicBezTo>
                    <a:pt x="34422" y="321726"/>
                    <a:pt x="9932" y="259821"/>
                    <a:pt x="0" y="164323"/>
                  </a:cubicBezTo>
                  <a:close/>
                </a:path>
              </a:pathLst>
            </a:custGeom>
            <a:noFill/>
            <a:ln w="57150">
              <a:solidFill>
                <a:srgbClr val="FF0000"/>
              </a:solidFill>
              <a:prstDash val="solid"/>
              <a:extLst>
                <a:ext uri="{C807C97D-BFC1-408E-A445-0C87EB9F89A2}">
                  <ask:lineSketchStyleProps xmlns:ask="http://schemas.microsoft.com/office/drawing/2018/sketchyshapes" sd="1219033472">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Oval 32">
              <a:extLst>
                <a:ext uri="{FF2B5EF4-FFF2-40B4-BE49-F238E27FC236}">
                  <a16:creationId xmlns:a16="http://schemas.microsoft.com/office/drawing/2014/main" id="{65DF939D-4483-9645-AABF-7D9306EAA6BE}"/>
                </a:ext>
              </a:extLst>
            </p:cNvPr>
            <p:cNvSpPr/>
            <p:nvPr/>
          </p:nvSpPr>
          <p:spPr>
            <a:xfrm>
              <a:off x="5806737" y="1749672"/>
              <a:ext cx="210263" cy="328645"/>
            </a:xfrm>
            <a:custGeom>
              <a:avLst/>
              <a:gdLst>
                <a:gd name="connsiteX0" fmla="*/ 0 w 210263"/>
                <a:gd name="connsiteY0" fmla="*/ 164323 h 328645"/>
                <a:gd name="connsiteX1" fmla="*/ 105132 w 210263"/>
                <a:gd name="connsiteY1" fmla="*/ 0 h 328645"/>
                <a:gd name="connsiteX2" fmla="*/ 210264 w 210263"/>
                <a:gd name="connsiteY2" fmla="*/ 164323 h 328645"/>
                <a:gd name="connsiteX3" fmla="*/ 105132 w 210263"/>
                <a:gd name="connsiteY3" fmla="*/ 328646 h 328645"/>
                <a:gd name="connsiteX4" fmla="*/ 0 w 210263"/>
                <a:gd name="connsiteY4" fmla="*/ 164323 h 32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263" h="328645" extrusionOk="0">
                  <a:moveTo>
                    <a:pt x="0" y="164323"/>
                  </a:moveTo>
                  <a:cubicBezTo>
                    <a:pt x="-4270" y="70936"/>
                    <a:pt x="41540" y="2075"/>
                    <a:pt x="105132" y="0"/>
                  </a:cubicBezTo>
                  <a:cubicBezTo>
                    <a:pt x="167719" y="952"/>
                    <a:pt x="197161" y="73987"/>
                    <a:pt x="210264" y="164323"/>
                  </a:cubicBezTo>
                  <a:cubicBezTo>
                    <a:pt x="202432" y="262724"/>
                    <a:pt x="162297" y="333611"/>
                    <a:pt x="105132" y="328646"/>
                  </a:cubicBezTo>
                  <a:cubicBezTo>
                    <a:pt x="34422" y="321726"/>
                    <a:pt x="9932" y="259821"/>
                    <a:pt x="0" y="164323"/>
                  </a:cubicBezTo>
                  <a:close/>
                </a:path>
              </a:pathLst>
            </a:custGeom>
            <a:noFill/>
            <a:ln w="57150">
              <a:solidFill>
                <a:srgbClr val="FF0000"/>
              </a:solidFill>
              <a:prstDash val="solid"/>
              <a:extLst>
                <a:ext uri="{C807C97D-BFC1-408E-A445-0C87EB9F89A2}">
                  <ask:lineSketchStyleProps xmlns:ask="http://schemas.microsoft.com/office/drawing/2018/sketchyshapes" sd="1219033472">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Oval 33">
              <a:extLst>
                <a:ext uri="{FF2B5EF4-FFF2-40B4-BE49-F238E27FC236}">
                  <a16:creationId xmlns:a16="http://schemas.microsoft.com/office/drawing/2014/main" id="{C4437007-5862-0C46-9A30-92F96FCFE3A6}"/>
                </a:ext>
              </a:extLst>
            </p:cNvPr>
            <p:cNvSpPr/>
            <p:nvPr/>
          </p:nvSpPr>
          <p:spPr>
            <a:xfrm>
              <a:off x="6164986" y="1571242"/>
              <a:ext cx="210263" cy="328645"/>
            </a:xfrm>
            <a:custGeom>
              <a:avLst/>
              <a:gdLst>
                <a:gd name="connsiteX0" fmla="*/ 0 w 210263"/>
                <a:gd name="connsiteY0" fmla="*/ 164323 h 328645"/>
                <a:gd name="connsiteX1" fmla="*/ 105132 w 210263"/>
                <a:gd name="connsiteY1" fmla="*/ 0 h 328645"/>
                <a:gd name="connsiteX2" fmla="*/ 210264 w 210263"/>
                <a:gd name="connsiteY2" fmla="*/ 164323 h 328645"/>
                <a:gd name="connsiteX3" fmla="*/ 105132 w 210263"/>
                <a:gd name="connsiteY3" fmla="*/ 328646 h 328645"/>
                <a:gd name="connsiteX4" fmla="*/ 0 w 210263"/>
                <a:gd name="connsiteY4" fmla="*/ 164323 h 32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263" h="328645" extrusionOk="0">
                  <a:moveTo>
                    <a:pt x="0" y="164323"/>
                  </a:moveTo>
                  <a:cubicBezTo>
                    <a:pt x="1128" y="65084"/>
                    <a:pt x="48957" y="1521"/>
                    <a:pt x="105132" y="0"/>
                  </a:cubicBezTo>
                  <a:cubicBezTo>
                    <a:pt x="149010" y="-5363"/>
                    <a:pt x="213895" y="60837"/>
                    <a:pt x="210264" y="164323"/>
                  </a:cubicBezTo>
                  <a:cubicBezTo>
                    <a:pt x="214268" y="252429"/>
                    <a:pt x="159671" y="337626"/>
                    <a:pt x="105132" y="328646"/>
                  </a:cubicBezTo>
                  <a:cubicBezTo>
                    <a:pt x="44706" y="336408"/>
                    <a:pt x="3969" y="251585"/>
                    <a:pt x="0" y="164323"/>
                  </a:cubicBezTo>
                  <a:close/>
                </a:path>
              </a:pathLst>
            </a:custGeom>
            <a:noFill/>
            <a:ln w="57150">
              <a:solidFill>
                <a:srgbClr val="FF0000"/>
              </a:solidFill>
              <a:prstDash val="solid"/>
              <a:extLst>
                <a:ext uri="{C807C97D-BFC1-408E-A445-0C87EB9F89A2}">
                  <ask:lineSketchStyleProps xmlns:ask="http://schemas.microsoft.com/office/drawing/2018/sketchyshapes" sd="4266498984">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64E1F3A3-0DC4-A64A-8DA0-964EE0450766}"/>
                </a:ext>
              </a:extLst>
            </p:cNvPr>
            <p:cNvSpPr/>
            <p:nvPr/>
          </p:nvSpPr>
          <p:spPr>
            <a:xfrm>
              <a:off x="1294595" y="1773434"/>
              <a:ext cx="210263" cy="328645"/>
            </a:xfrm>
            <a:custGeom>
              <a:avLst/>
              <a:gdLst>
                <a:gd name="connsiteX0" fmla="*/ 0 w 210263"/>
                <a:gd name="connsiteY0" fmla="*/ 164323 h 328645"/>
                <a:gd name="connsiteX1" fmla="*/ 105132 w 210263"/>
                <a:gd name="connsiteY1" fmla="*/ 0 h 328645"/>
                <a:gd name="connsiteX2" fmla="*/ 210264 w 210263"/>
                <a:gd name="connsiteY2" fmla="*/ 164323 h 328645"/>
                <a:gd name="connsiteX3" fmla="*/ 105132 w 210263"/>
                <a:gd name="connsiteY3" fmla="*/ 328646 h 328645"/>
                <a:gd name="connsiteX4" fmla="*/ 0 w 210263"/>
                <a:gd name="connsiteY4" fmla="*/ 164323 h 32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263" h="328645" extrusionOk="0">
                  <a:moveTo>
                    <a:pt x="0" y="164323"/>
                  </a:moveTo>
                  <a:cubicBezTo>
                    <a:pt x="1128" y="65084"/>
                    <a:pt x="48957" y="1521"/>
                    <a:pt x="105132" y="0"/>
                  </a:cubicBezTo>
                  <a:cubicBezTo>
                    <a:pt x="149010" y="-5363"/>
                    <a:pt x="213895" y="60837"/>
                    <a:pt x="210264" y="164323"/>
                  </a:cubicBezTo>
                  <a:cubicBezTo>
                    <a:pt x="214268" y="252429"/>
                    <a:pt x="159671" y="337626"/>
                    <a:pt x="105132" y="328646"/>
                  </a:cubicBezTo>
                  <a:cubicBezTo>
                    <a:pt x="44706" y="336408"/>
                    <a:pt x="3969" y="251585"/>
                    <a:pt x="0" y="164323"/>
                  </a:cubicBezTo>
                  <a:close/>
                </a:path>
              </a:pathLst>
            </a:custGeom>
            <a:noFill/>
            <a:ln w="57150">
              <a:solidFill>
                <a:srgbClr val="FF0000"/>
              </a:solidFill>
              <a:prstDash val="solid"/>
              <a:extLst>
                <a:ext uri="{C807C97D-BFC1-408E-A445-0C87EB9F89A2}">
                  <ask:lineSketchStyleProps xmlns:ask="http://schemas.microsoft.com/office/drawing/2018/sketchyshapes" sd="4266498984">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827014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P spid="12"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944D4-AB6E-3446-9595-832C470D98C2}"/>
              </a:ext>
            </a:extLst>
          </p:cNvPr>
          <p:cNvSpPr>
            <a:spLocks noGrp="1"/>
          </p:cNvSpPr>
          <p:nvPr>
            <p:ph type="title"/>
          </p:nvPr>
        </p:nvSpPr>
        <p:spPr>
          <a:xfrm>
            <a:off x="75991" y="50573"/>
            <a:ext cx="6915118" cy="762709"/>
          </a:xfrm>
        </p:spPr>
        <p:txBody>
          <a:bodyPr/>
          <a:lstStyle/>
          <a:p>
            <a:r>
              <a:rPr lang="en-US" dirty="0"/>
              <a:t>Example Defense Improvements</a:t>
            </a:r>
          </a:p>
        </p:txBody>
      </p:sp>
      <p:sp>
        <p:nvSpPr>
          <p:cNvPr id="3" name="TextBox 2">
            <a:extLst>
              <a:ext uri="{FF2B5EF4-FFF2-40B4-BE49-F238E27FC236}">
                <a16:creationId xmlns:a16="http://schemas.microsoft.com/office/drawing/2014/main" id="{B2CF9EFC-23EE-AF47-B911-0A2529040D94}"/>
              </a:ext>
            </a:extLst>
          </p:cNvPr>
          <p:cNvSpPr txBox="1"/>
          <p:nvPr/>
        </p:nvSpPr>
        <p:spPr>
          <a:xfrm>
            <a:off x="168402" y="772555"/>
            <a:ext cx="8975598" cy="5663089"/>
          </a:xfrm>
          <a:prstGeom prst="rect">
            <a:avLst/>
          </a:prstGeom>
          <a:noFill/>
        </p:spPr>
        <p:txBody>
          <a:bodyPr wrap="square" rtlCol="0">
            <a:spAutoFit/>
          </a:bodyPr>
          <a:lstStyle/>
          <a:p>
            <a:pPr marL="179388" marR="0" lvl="0" indent="-1793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2000" b="1" i="0" u="none" strike="noStrike" kern="1200" cap="none" spc="0" normalizeH="0" baseline="0" noProof="0" dirty="0">
                <a:ln>
                  <a:noFill/>
                </a:ln>
                <a:solidFill>
                  <a:srgbClr val="0000FF"/>
                </a:solidFill>
                <a:effectLst/>
                <a:uLnTx/>
                <a:uFillTx/>
                <a:latin typeface="Cambria" panose="02040503050406030204" pitchFamily="18" charset="0"/>
                <a:ea typeface="+mn-ea"/>
                <a:cs typeface="+mn-cs"/>
              </a:rPr>
              <a:t>Example 1: Leveraging variation across DRAM rows</a:t>
            </a:r>
          </a:p>
          <a:p>
            <a:pPr marL="636588" marR="0" lvl="1" indent="-1793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endParaRPr kumimoji="0" lang="en-US" sz="2000" b="1" i="0" u="none" strike="noStrike" kern="1200" cap="none" spc="0" normalizeH="0" baseline="0" noProof="0" dirty="0">
              <a:ln>
                <a:noFill/>
              </a:ln>
              <a:solidFill>
                <a:srgbClr val="538233"/>
              </a:solidFill>
              <a:effectLst/>
              <a:uLnTx/>
              <a:uFillTx/>
              <a:latin typeface="Cambria" panose="02040503050406030204" pitchFamily="18" charset="0"/>
              <a:ea typeface="+mn-ea"/>
              <a:cs typeface="+mn-cs"/>
            </a:endParaRPr>
          </a:p>
          <a:p>
            <a:pPr marL="636588" marR="0" lvl="1" indent="-1793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endParaRPr kumimoji="0" lang="en-US" sz="2000" b="1" i="0" u="none" strike="noStrike" kern="1200" cap="none" spc="0" normalizeH="0" baseline="0" noProof="0" dirty="0">
              <a:ln>
                <a:noFill/>
              </a:ln>
              <a:solidFill>
                <a:srgbClr val="538233"/>
              </a:solidFill>
              <a:effectLst/>
              <a:uLnTx/>
              <a:uFillTx/>
              <a:latin typeface="Cambria" panose="02040503050406030204" pitchFamily="18" charset="0"/>
              <a:ea typeface="+mn-ea"/>
              <a:cs typeface="+mn-cs"/>
            </a:endParaRPr>
          </a:p>
          <a:p>
            <a:pPr marL="636588" marR="0" lvl="1" indent="-1793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endParaRPr kumimoji="0" lang="en-US" sz="2000" b="1" i="0" u="none" strike="noStrike" kern="1200" cap="none" spc="0" normalizeH="0" baseline="0" noProof="0" dirty="0">
              <a:ln>
                <a:noFill/>
              </a:ln>
              <a:solidFill>
                <a:srgbClr val="538233"/>
              </a:solidFill>
              <a:effectLst/>
              <a:uLnTx/>
              <a:uFillTx/>
              <a:latin typeface="Cambria" panose="02040503050406030204" pitchFamily="18" charset="0"/>
              <a:ea typeface="+mn-ea"/>
              <a:cs typeface="+mn-cs"/>
            </a:endParaRPr>
          </a:p>
          <a:p>
            <a:pPr marL="636588" marR="0" lvl="1" indent="-1793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endParaRPr kumimoji="0" lang="en-US" sz="2000" b="1" i="0" u="none" strike="noStrike" kern="1200" cap="none" spc="0" normalizeH="0" baseline="0" noProof="0" dirty="0">
              <a:ln>
                <a:noFill/>
              </a:ln>
              <a:solidFill>
                <a:srgbClr val="538233"/>
              </a:solidFill>
              <a:effectLst/>
              <a:uLnTx/>
              <a:uFillTx/>
              <a:latin typeface="Cambria" panose="02040503050406030204" pitchFamily="18" charset="0"/>
              <a:ea typeface="+mn-ea"/>
              <a:cs typeface="+mn-cs"/>
            </a:endParaRPr>
          </a:p>
          <a:p>
            <a:pPr marL="636588" marR="0" lvl="1" indent="-1793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endParaRPr kumimoji="0" lang="en-US" sz="2000" b="1" i="0" u="none" strike="noStrike" kern="1200" cap="none" spc="0" normalizeH="0" baseline="0" noProof="0" dirty="0">
              <a:ln>
                <a:noFill/>
              </a:ln>
              <a:solidFill>
                <a:srgbClr val="538233"/>
              </a:solidFill>
              <a:effectLst/>
              <a:uLnTx/>
              <a:uFillTx/>
              <a:latin typeface="Cambria" panose="02040503050406030204" pitchFamily="18" charset="0"/>
              <a:ea typeface="+mn-ea"/>
              <a:cs typeface="+mn-cs"/>
            </a:endParaRPr>
          </a:p>
          <a:p>
            <a:pPr marL="636588" marR="0" lvl="1" indent="-1793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endParaRPr kumimoji="0" lang="en-US" sz="2000" b="1" i="0" u="none" strike="noStrike" kern="1200" cap="none" spc="0" normalizeH="0" baseline="0" noProof="0" dirty="0">
              <a:ln>
                <a:noFill/>
              </a:ln>
              <a:solidFill>
                <a:srgbClr val="538233"/>
              </a:solidFill>
              <a:effectLst/>
              <a:uLnTx/>
              <a:uFillTx/>
              <a:latin typeface="Cambria" panose="02040503050406030204" pitchFamily="18" charset="0"/>
              <a:ea typeface="+mn-ea"/>
              <a:cs typeface="+mn-cs"/>
            </a:endParaRPr>
          </a:p>
          <a:p>
            <a:pPr marL="914400" marR="0" lvl="2" indent="0" algn="l" defTabSz="914400" rtl="0" eaLnBrk="1" fontAlgn="auto" latinLnBrk="0" hangingPunct="1">
              <a:lnSpc>
                <a:spcPct val="100000"/>
              </a:lnSpc>
              <a:spcBef>
                <a:spcPts val="0"/>
              </a:spcBef>
              <a:spcAft>
                <a:spcPts val="600"/>
              </a:spcAft>
              <a:buClr>
                <a:prstClr val="black"/>
              </a:buClr>
              <a:buSzTx/>
              <a:buFontTx/>
              <a:buNone/>
              <a:tabLst/>
              <a:defRPr/>
            </a:pPr>
            <a:endParaRPr kumimoji="0" lang="en-US" sz="11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mn-ea"/>
              <a:cs typeface="+mn-cs"/>
            </a:endParaRPr>
          </a:p>
          <a:p>
            <a:pPr marL="914400" marR="0" lvl="2" indent="0" algn="l" defTabSz="914400" rtl="0" eaLnBrk="1" fontAlgn="auto" latinLnBrk="0" hangingPunct="1">
              <a:lnSpc>
                <a:spcPct val="100000"/>
              </a:lnSpc>
              <a:spcBef>
                <a:spcPts val="0"/>
              </a:spcBef>
              <a:spcAft>
                <a:spcPts val="600"/>
              </a:spcAft>
              <a:buClr>
                <a:prstClr val="black"/>
              </a:buClr>
              <a:buSzTx/>
              <a:buFontTx/>
              <a:buNone/>
              <a:tabLst/>
              <a:defRPr/>
            </a:pPr>
            <a:endParaRPr kumimoji="0" lang="en-US" sz="2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mn-ea"/>
              <a:cs typeface="+mn-cs"/>
            </a:endParaRPr>
          </a:p>
          <a:p>
            <a:pPr marL="179388" marR="0" lvl="0" indent="-179388" algn="l" defTabSz="914400" rtl="0" eaLnBrk="1" fontAlgn="auto" latinLnBrk="0" hangingPunct="1">
              <a:lnSpc>
                <a:spcPct val="100000"/>
              </a:lnSpc>
              <a:spcBef>
                <a:spcPts val="0"/>
              </a:spcBef>
              <a:spcAft>
                <a:spcPts val="600"/>
              </a:spcAft>
              <a:buClr>
                <a:prstClr val="black"/>
              </a:buClr>
              <a:buSzTx/>
              <a:buFont typeface="Arial" panose="020B0604020202020204" pitchFamily="34" charset="0"/>
              <a:buChar char="•"/>
              <a:tabLst/>
              <a:defRPr/>
            </a:pPr>
            <a:r>
              <a:rPr kumimoji="0" lang="en-US" sz="2000" b="1" i="0" u="none" strike="noStrike" kern="1200" cap="none" spc="0" normalizeH="0" baseline="0" noProof="0" dirty="0">
                <a:ln>
                  <a:noFill/>
                </a:ln>
                <a:solidFill>
                  <a:srgbClr val="0000FF"/>
                </a:solidFill>
                <a:effectLst/>
                <a:uLnTx/>
                <a:uFillTx/>
                <a:latin typeface="Cambria" panose="02040503050406030204" pitchFamily="18" charset="0"/>
                <a:ea typeface="+mn-ea"/>
                <a:cs typeface="+mn-cs"/>
              </a:rPr>
              <a:t>Example 2: Leveraging variation with temperature</a:t>
            </a:r>
          </a:p>
          <a:p>
            <a:pPr marL="636588" marR="0" lvl="1" indent="-179388" algn="l" defTabSz="914400" rtl="0" eaLnBrk="1" fontAlgn="auto" latinLnBrk="0" hangingPunct="1">
              <a:lnSpc>
                <a:spcPct val="100000"/>
              </a:lnSpc>
              <a:spcBef>
                <a:spcPts val="0"/>
              </a:spcBef>
              <a:spcAft>
                <a:spcPts val="600"/>
              </a:spcAft>
              <a:buClr>
                <a:prstClr val="black"/>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 DRAM cell experiences </a:t>
            </a:r>
            <a:r>
              <a:rPr kumimoji="0" lang="en-US" sz="18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bit flips </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within </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 bounded temperature range</a:t>
            </a:r>
          </a:p>
          <a:p>
            <a:pPr marL="636588" marR="0" lvl="1" indent="-179388" algn="l" defTabSz="914400" rtl="0" eaLnBrk="1" fontAlgn="auto" latinLnBrk="0" hangingPunct="1">
              <a:lnSpc>
                <a:spcPct val="100000"/>
              </a:lnSpc>
              <a:spcBef>
                <a:spcPts val="0"/>
              </a:spcBef>
              <a:spcAft>
                <a:spcPts val="600"/>
              </a:spcAft>
              <a:buClr>
                <a:prstClr val="black"/>
              </a:buClr>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636588" marR="0" lvl="1" indent="-179388" algn="l" defTabSz="914400" rtl="0" eaLnBrk="1" fontAlgn="auto" latinLnBrk="0" hangingPunct="1">
              <a:lnSpc>
                <a:spcPct val="100000"/>
              </a:lnSpc>
              <a:spcBef>
                <a:spcPts val="0"/>
              </a:spcBef>
              <a:spcAft>
                <a:spcPts val="600"/>
              </a:spcAft>
              <a:buClr>
                <a:prstClr val="black"/>
              </a:buClr>
              <a:buSzTx/>
              <a:buFont typeface="Arial" panose="020B0604020202020204" pitchFamily="34" charset="0"/>
              <a:buChar char="•"/>
              <a:tabLst/>
              <a:defRPr/>
            </a:pPr>
            <a:endParaRPr kumimoji="0" lang="en-US" sz="11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636588" marR="0" lvl="1" indent="-179388" algn="l" defTabSz="914400" rtl="0" eaLnBrk="1" fontAlgn="auto" latinLnBrk="0" hangingPunct="1">
              <a:lnSpc>
                <a:spcPct val="100000"/>
              </a:lnSpc>
              <a:spcBef>
                <a:spcPts val="0"/>
              </a:spcBef>
              <a:spcAft>
                <a:spcPts val="600"/>
              </a:spcAft>
              <a:buClr>
                <a:prstClr val="black"/>
              </a:buClr>
              <a:buSzTx/>
              <a:buFont typeface="Arial" panose="020B0604020202020204" pitchFamily="34" charset="0"/>
              <a:buChar char="•"/>
              <a:tabLst/>
              <a:defRPr/>
            </a:pPr>
            <a:endParaRPr kumimoji="0" lang="en-US" sz="11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636588" marR="0" lvl="1" indent="-179388" algn="l" defTabSz="914400" rtl="0" eaLnBrk="1" fontAlgn="auto" latinLnBrk="0" hangingPunct="1">
              <a:lnSpc>
                <a:spcPct val="100000"/>
              </a:lnSpc>
              <a:spcBef>
                <a:spcPts val="0"/>
              </a:spcBef>
              <a:spcAft>
                <a:spcPts val="600"/>
              </a:spcAft>
              <a:buClr>
                <a:prstClr val="black"/>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 row can be</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1800" b="1" i="0" u="none" strike="noStrike" kern="1200" cap="none" spc="0" normalizeH="0" baseline="0" noProof="0" dirty="0">
                <a:ln>
                  <a:noFill/>
                </a:ln>
                <a:solidFill>
                  <a:srgbClr val="0070C0"/>
                </a:solidFill>
                <a:effectLst/>
                <a:uLnTx/>
                <a:uFillTx/>
                <a:latin typeface="Cambria" panose="02040503050406030204" pitchFamily="18" charset="0"/>
                <a:ea typeface="+mn-ea"/>
                <a:cs typeface="+mn-cs"/>
              </a:rPr>
              <a:t>disabled</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within</a:t>
            </a:r>
            <a:r>
              <a:rPr kumimoji="0" lang="en-US" sz="18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the</a:t>
            </a:r>
            <a:r>
              <a:rPr kumimoji="0" lang="en-US" sz="18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row’s</a:t>
            </a:r>
            <a:r>
              <a:rPr kumimoji="0" lang="en-US" sz="18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vulnerable temperature range</a:t>
            </a:r>
          </a:p>
          <a:p>
            <a:pPr marL="457200" marR="0" lvl="1" indent="0" algn="l" defTabSz="914400" rtl="0" eaLnBrk="1" fontAlgn="auto" latinLnBrk="0" hangingPunct="1">
              <a:lnSpc>
                <a:spcPct val="100000"/>
              </a:lnSpc>
              <a:spcBef>
                <a:spcPts val="0"/>
              </a:spcBef>
              <a:spcAft>
                <a:spcPts val="600"/>
              </a:spcAft>
              <a:buClr>
                <a:prstClr val="black"/>
              </a:buClr>
              <a:buSzTx/>
              <a:buFontTx/>
              <a:buNone/>
              <a:tabLst/>
              <a:defRPr/>
            </a:pPr>
            <a:endPar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636588" marR="0" lvl="1" indent="-179388" algn="l" defTabSz="914400" rtl="0" eaLnBrk="1" fontAlgn="auto" latinLnBrk="0" hangingPunct="1">
              <a:lnSpc>
                <a:spcPct val="100000"/>
              </a:lnSpc>
              <a:spcBef>
                <a:spcPts val="0"/>
              </a:spcBef>
              <a:spcAft>
                <a:spcPts val="600"/>
              </a:spcAft>
              <a:buClr>
                <a:prstClr val="black"/>
              </a:buClr>
              <a:buSzTx/>
              <a:buFont typeface="Arial" panose="020B0604020202020204" pitchFamily="34" charset="0"/>
              <a:buChar char="•"/>
              <a:tabLst/>
              <a:defRPr/>
            </a:pPr>
            <a:endPar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nvGrpSpPr>
          <p:cNvPr id="12" name="Group 11">
            <a:extLst>
              <a:ext uri="{FF2B5EF4-FFF2-40B4-BE49-F238E27FC236}">
                <a16:creationId xmlns:a16="http://schemas.microsoft.com/office/drawing/2014/main" id="{9558ACE4-39FE-B94D-9B68-69CBE050FDAA}"/>
              </a:ext>
            </a:extLst>
          </p:cNvPr>
          <p:cNvGrpSpPr/>
          <p:nvPr/>
        </p:nvGrpSpPr>
        <p:grpSpPr>
          <a:xfrm>
            <a:off x="828111" y="4342984"/>
            <a:ext cx="7835517" cy="764212"/>
            <a:chOff x="567298" y="3693104"/>
            <a:chExt cx="7835517" cy="764212"/>
          </a:xfrm>
        </p:grpSpPr>
        <p:cxnSp>
          <p:nvCxnSpPr>
            <p:cNvPr id="16" name="Straight Arrow Connector 15">
              <a:extLst>
                <a:ext uri="{FF2B5EF4-FFF2-40B4-BE49-F238E27FC236}">
                  <a16:creationId xmlns:a16="http://schemas.microsoft.com/office/drawing/2014/main" id="{5ECF2CCB-BA55-2949-95E0-6979C0090355}"/>
                </a:ext>
              </a:extLst>
            </p:cNvPr>
            <p:cNvCxnSpPr>
              <a:cxnSpLocks/>
            </p:cNvCxnSpPr>
            <p:nvPr/>
          </p:nvCxnSpPr>
          <p:spPr>
            <a:xfrm>
              <a:off x="646436" y="4052126"/>
              <a:ext cx="6865749"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64A27439-DDBD-3C41-AC39-AF73A51C66FD}"/>
                </a:ext>
              </a:extLst>
            </p:cNvPr>
            <p:cNvSpPr/>
            <p:nvPr/>
          </p:nvSpPr>
          <p:spPr>
            <a:xfrm>
              <a:off x="1891136" y="3827945"/>
              <a:ext cx="4158559" cy="451351"/>
            </a:xfrm>
            <a:prstGeom prst="rect">
              <a:avLst/>
            </a:prstGeom>
            <a:solidFill>
              <a:srgbClr val="FCE5D6"/>
            </a:solidFill>
            <a:ln>
              <a:solidFill>
                <a:srgbClr val="C01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Vulnerable Temperature Range</a:t>
              </a:r>
            </a:p>
          </p:txBody>
        </p:sp>
        <p:cxnSp>
          <p:nvCxnSpPr>
            <p:cNvPr id="21" name="Straight Connector 20">
              <a:extLst>
                <a:ext uri="{FF2B5EF4-FFF2-40B4-BE49-F238E27FC236}">
                  <a16:creationId xmlns:a16="http://schemas.microsoft.com/office/drawing/2014/main" id="{086B6804-DE30-A343-B05F-5B319CBB451B}"/>
                </a:ext>
              </a:extLst>
            </p:cNvPr>
            <p:cNvCxnSpPr/>
            <p:nvPr/>
          </p:nvCxnSpPr>
          <p:spPr>
            <a:xfrm>
              <a:off x="6036350" y="3831603"/>
              <a:ext cx="0" cy="46166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D145D031-0666-D345-8792-FA97934134F3}"/>
                </a:ext>
              </a:extLst>
            </p:cNvPr>
            <p:cNvSpPr txBox="1"/>
            <p:nvPr/>
          </p:nvSpPr>
          <p:spPr>
            <a:xfrm>
              <a:off x="6939401" y="4087984"/>
              <a:ext cx="146341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Temperature</a:t>
              </a:r>
            </a:p>
          </p:txBody>
        </p:sp>
        <p:sp>
          <p:nvSpPr>
            <p:cNvPr id="23" name="TextBox 22">
              <a:extLst>
                <a:ext uri="{FF2B5EF4-FFF2-40B4-BE49-F238E27FC236}">
                  <a16:creationId xmlns:a16="http://schemas.microsoft.com/office/drawing/2014/main" id="{877FB08B-ECF7-484B-B2E1-BEB4DF6FA147}"/>
                </a:ext>
              </a:extLst>
            </p:cNvPr>
            <p:cNvSpPr txBox="1"/>
            <p:nvPr/>
          </p:nvSpPr>
          <p:spPr>
            <a:xfrm>
              <a:off x="6115489" y="3694132"/>
              <a:ext cx="123142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no bit flips</a:t>
              </a:r>
            </a:p>
          </p:txBody>
        </p:sp>
        <p:cxnSp>
          <p:nvCxnSpPr>
            <p:cNvPr id="26" name="Straight Connector 25">
              <a:extLst>
                <a:ext uri="{FF2B5EF4-FFF2-40B4-BE49-F238E27FC236}">
                  <a16:creationId xmlns:a16="http://schemas.microsoft.com/office/drawing/2014/main" id="{BA278E1F-68C4-A14E-B2A8-A1D0BD6E17D8}"/>
                </a:ext>
              </a:extLst>
            </p:cNvPr>
            <p:cNvCxnSpPr/>
            <p:nvPr/>
          </p:nvCxnSpPr>
          <p:spPr>
            <a:xfrm>
              <a:off x="1855303" y="3821293"/>
              <a:ext cx="0" cy="46166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B143FDED-64EC-CA4E-8E4B-38A90266D45A}"/>
                </a:ext>
              </a:extLst>
            </p:cNvPr>
            <p:cNvSpPr txBox="1"/>
            <p:nvPr/>
          </p:nvSpPr>
          <p:spPr>
            <a:xfrm>
              <a:off x="567298" y="3693104"/>
              <a:ext cx="123142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no bit flips</a:t>
              </a:r>
            </a:p>
          </p:txBody>
        </p:sp>
      </p:grpSp>
      <p:grpSp>
        <p:nvGrpSpPr>
          <p:cNvPr id="13" name="Group 12">
            <a:extLst>
              <a:ext uri="{FF2B5EF4-FFF2-40B4-BE49-F238E27FC236}">
                <a16:creationId xmlns:a16="http://schemas.microsoft.com/office/drawing/2014/main" id="{79E7B9F0-5431-9247-BC93-60FD6BC99AFB}"/>
              </a:ext>
            </a:extLst>
          </p:cNvPr>
          <p:cNvGrpSpPr/>
          <p:nvPr/>
        </p:nvGrpSpPr>
        <p:grpSpPr>
          <a:xfrm>
            <a:off x="920851" y="5636803"/>
            <a:ext cx="7756379" cy="636022"/>
            <a:chOff x="646436" y="4434606"/>
            <a:chExt cx="7756379" cy="636022"/>
          </a:xfrm>
        </p:grpSpPr>
        <p:cxnSp>
          <p:nvCxnSpPr>
            <p:cNvPr id="40" name="Straight Arrow Connector 39">
              <a:extLst>
                <a:ext uri="{FF2B5EF4-FFF2-40B4-BE49-F238E27FC236}">
                  <a16:creationId xmlns:a16="http://schemas.microsoft.com/office/drawing/2014/main" id="{B3F866D0-2D15-DC49-B342-C71E4D9E091C}"/>
                </a:ext>
              </a:extLst>
            </p:cNvPr>
            <p:cNvCxnSpPr>
              <a:cxnSpLocks/>
            </p:cNvCxnSpPr>
            <p:nvPr/>
          </p:nvCxnSpPr>
          <p:spPr>
            <a:xfrm>
              <a:off x="646436" y="4665439"/>
              <a:ext cx="6865749"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4A9303DA-B048-9A44-87EC-6C300959161A}"/>
                </a:ext>
              </a:extLst>
            </p:cNvPr>
            <p:cNvSpPr/>
            <p:nvPr/>
          </p:nvSpPr>
          <p:spPr>
            <a:xfrm>
              <a:off x="1224243" y="4438570"/>
              <a:ext cx="2268985" cy="451351"/>
            </a:xfrm>
            <a:prstGeom prst="rect">
              <a:avLst/>
            </a:prstGeom>
            <a:solidFill>
              <a:schemeClr val="accent1">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1660"/>
                </a:lnSpc>
                <a:spcBef>
                  <a:spcPts val="0"/>
                </a:spcBef>
                <a:spcAft>
                  <a:spcPts val="0"/>
                </a:spcAft>
                <a:buClrTx/>
                <a:buSzTx/>
                <a:buFontTx/>
                <a:buNone/>
                <a:tabLst/>
                <a:defRPr/>
              </a:pPr>
              <a:r>
                <a:rPr kumimoji="0" lang="en-US" sz="1600" b="1" i="0" u="none" strike="noStrike" kern="1200" cap="none" spc="0" normalizeH="0" baseline="0" noProof="0">
                  <a:ln>
                    <a:noFill/>
                  </a:ln>
                  <a:solidFill>
                    <a:srgbClr val="0070C0"/>
                  </a:solidFill>
                  <a:effectLst/>
                  <a:uLnTx/>
                  <a:uFillTx/>
                  <a:latin typeface="Cambria" panose="02040503050406030204" pitchFamily="18" charset="0"/>
                  <a:ea typeface="+mn-ea"/>
                  <a:cs typeface="+mn-cs"/>
                </a:rPr>
                <a:t>Disable </a:t>
              </a:r>
              <a:r>
                <a:rPr kumimoji="0" lang="en-US" sz="1600" b="1" i="0" u="none" strike="noStrike" kern="1200" cap="none" spc="0" normalizeH="0" baseline="0" noProof="0" err="1">
                  <a:ln>
                    <a:noFill/>
                  </a:ln>
                  <a:solidFill>
                    <a:srgbClr val="0070C0"/>
                  </a:solidFill>
                  <a:effectLst/>
                  <a:uLnTx/>
                  <a:uFillTx/>
                  <a:latin typeface="Cambria" panose="02040503050406030204" pitchFamily="18" charset="0"/>
                  <a:ea typeface="+mn-ea"/>
                  <a:cs typeface="+mn-cs"/>
                </a:rPr>
                <a:t>RowA</a:t>
              </a:r>
              <a:endParaRPr kumimoji="0" lang="en-US" sz="1600" b="1" i="0" u="none" strike="noStrike" kern="1200" cap="none" spc="0" normalizeH="0" baseline="0" noProof="0">
                <a:ln>
                  <a:noFill/>
                </a:ln>
                <a:solidFill>
                  <a:srgbClr val="0070C0"/>
                </a:solidFill>
                <a:effectLst/>
                <a:uLnTx/>
                <a:uFillTx/>
                <a:latin typeface="Cambria" panose="02040503050406030204" pitchFamily="18" charset="0"/>
                <a:ea typeface="+mn-ea"/>
                <a:cs typeface="+mn-cs"/>
              </a:endParaRPr>
            </a:p>
          </p:txBody>
        </p:sp>
        <p:sp>
          <p:nvSpPr>
            <p:cNvPr id="43" name="TextBox 42">
              <a:extLst>
                <a:ext uri="{FF2B5EF4-FFF2-40B4-BE49-F238E27FC236}">
                  <a16:creationId xmlns:a16="http://schemas.microsoft.com/office/drawing/2014/main" id="{97C148C7-8F26-DC49-81D1-EFF5DC954BEB}"/>
                </a:ext>
              </a:extLst>
            </p:cNvPr>
            <p:cNvSpPr txBox="1"/>
            <p:nvPr/>
          </p:nvSpPr>
          <p:spPr>
            <a:xfrm>
              <a:off x="6939401" y="4701296"/>
              <a:ext cx="146341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Temperature</a:t>
              </a:r>
            </a:p>
          </p:txBody>
        </p:sp>
        <p:cxnSp>
          <p:nvCxnSpPr>
            <p:cNvPr id="46" name="Straight Connector 45">
              <a:extLst>
                <a:ext uri="{FF2B5EF4-FFF2-40B4-BE49-F238E27FC236}">
                  <a16:creationId xmlns:a16="http://schemas.microsoft.com/office/drawing/2014/main" id="{39633B92-56B5-A749-B680-445E5544E43D}"/>
                </a:ext>
              </a:extLst>
            </p:cNvPr>
            <p:cNvCxnSpPr/>
            <p:nvPr/>
          </p:nvCxnSpPr>
          <p:spPr>
            <a:xfrm>
              <a:off x="1189346" y="4434606"/>
              <a:ext cx="0" cy="46166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0A47263-2BDF-804C-A625-995205A4AB9E}"/>
                </a:ext>
              </a:extLst>
            </p:cNvPr>
            <p:cNvCxnSpPr/>
            <p:nvPr/>
          </p:nvCxnSpPr>
          <p:spPr>
            <a:xfrm>
              <a:off x="3510530" y="4434606"/>
              <a:ext cx="0" cy="46166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269EB0D3-B74B-6B4A-8B18-CD5FEB57D206}"/>
                </a:ext>
              </a:extLst>
            </p:cNvPr>
            <p:cNvSpPr/>
            <p:nvPr/>
          </p:nvSpPr>
          <p:spPr>
            <a:xfrm>
              <a:off x="4229695" y="4438570"/>
              <a:ext cx="2274536" cy="451351"/>
            </a:xfrm>
            <a:prstGeom prst="rect">
              <a:avLst/>
            </a:prstGeom>
            <a:solidFill>
              <a:schemeClr val="accent1">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1660"/>
                </a:lnSpc>
                <a:spcBef>
                  <a:spcPts val="0"/>
                </a:spcBef>
                <a:spcAft>
                  <a:spcPts val="0"/>
                </a:spcAft>
                <a:buClrTx/>
                <a:buSzTx/>
                <a:buFontTx/>
                <a:buNone/>
                <a:tabLst/>
                <a:defRPr/>
              </a:pPr>
              <a:r>
                <a:rPr kumimoji="0" lang="en-US" sz="1600" b="1" i="0" u="none" strike="noStrike" kern="1200" cap="none" spc="0" normalizeH="0" baseline="0" noProof="0">
                  <a:ln>
                    <a:noFill/>
                  </a:ln>
                  <a:solidFill>
                    <a:srgbClr val="0070C0"/>
                  </a:solidFill>
                  <a:effectLst/>
                  <a:uLnTx/>
                  <a:uFillTx/>
                  <a:latin typeface="Cambria" panose="02040503050406030204" pitchFamily="18" charset="0"/>
                  <a:ea typeface="+mn-ea"/>
                  <a:cs typeface="+mn-cs"/>
                </a:rPr>
                <a:t>Disable </a:t>
              </a:r>
              <a:r>
                <a:rPr kumimoji="0" lang="en-US" sz="1600" b="1" i="0" u="none" strike="noStrike" kern="1200" cap="none" spc="0" normalizeH="0" baseline="0" noProof="0" err="1">
                  <a:ln>
                    <a:noFill/>
                  </a:ln>
                  <a:solidFill>
                    <a:srgbClr val="0070C0"/>
                  </a:solidFill>
                  <a:effectLst/>
                  <a:uLnTx/>
                  <a:uFillTx/>
                  <a:latin typeface="Cambria" panose="02040503050406030204" pitchFamily="18" charset="0"/>
                  <a:ea typeface="+mn-ea"/>
                  <a:cs typeface="+mn-cs"/>
                </a:rPr>
                <a:t>RowB</a:t>
              </a:r>
              <a:endParaRPr kumimoji="0" lang="en-US" sz="1600" b="1" i="0" u="none" strike="noStrike" kern="1200" cap="none" spc="0" normalizeH="0" baseline="0" noProof="0">
                <a:ln>
                  <a:noFill/>
                </a:ln>
                <a:solidFill>
                  <a:srgbClr val="0070C0"/>
                </a:solidFill>
                <a:effectLst/>
                <a:uLnTx/>
                <a:uFillTx/>
                <a:latin typeface="Cambria" panose="02040503050406030204" pitchFamily="18" charset="0"/>
                <a:ea typeface="+mn-ea"/>
                <a:cs typeface="+mn-cs"/>
              </a:endParaRPr>
            </a:p>
          </p:txBody>
        </p:sp>
        <p:cxnSp>
          <p:nvCxnSpPr>
            <p:cNvPr id="54" name="Straight Connector 53">
              <a:extLst>
                <a:ext uri="{FF2B5EF4-FFF2-40B4-BE49-F238E27FC236}">
                  <a16:creationId xmlns:a16="http://schemas.microsoft.com/office/drawing/2014/main" id="{9800F4C1-30A1-A44E-9DFB-E23AA5D6972A}"/>
                </a:ext>
              </a:extLst>
            </p:cNvPr>
            <p:cNvCxnSpPr/>
            <p:nvPr/>
          </p:nvCxnSpPr>
          <p:spPr>
            <a:xfrm>
              <a:off x="4194798" y="4434606"/>
              <a:ext cx="0" cy="46166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3D520329-AA79-A54A-BEF8-1A6879343FD3}"/>
                </a:ext>
              </a:extLst>
            </p:cNvPr>
            <p:cNvCxnSpPr/>
            <p:nvPr/>
          </p:nvCxnSpPr>
          <p:spPr>
            <a:xfrm>
              <a:off x="6530273" y="4434606"/>
              <a:ext cx="0" cy="46166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1" name="TextBox 10">
            <a:extLst>
              <a:ext uri="{FF2B5EF4-FFF2-40B4-BE49-F238E27FC236}">
                <a16:creationId xmlns:a16="http://schemas.microsoft.com/office/drawing/2014/main" id="{94F95287-A256-CD4E-952B-771C576A090A}"/>
              </a:ext>
            </a:extLst>
          </p:cNvPr>
          <p:cNvSpPr txBox="1"/>
          <p:nvPr/>
        </p:nvSpPr>
        <p:spPr>
          <a:xfrm>
            <a:off x="4527588" y="2247826"/>
            <a:ext cx="335899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ED7D31">
                    <a:lumMod val="75000"/>
                  </a:srgbClr>
                </a:solidFill>
                <a:effectLst/>
                <a:uLnTx/>
                <a:uFillTx/>
                <a:latin typeface="Cambria" panose="02040503050406030204" pitchFamily="18" charset="0"/>
                <a:ea typeface="+mn-ea"/>
                <a:cs typeface="+mn-cs"/>
              </a:rPr>
              <a:t>80% area reduction</a:t>
            </a:r>
            <a:br>
              <a:rPr kumimoji="0" lang="en-US" sz="1800" b="1" i="0" u="none" strike="noStrike" kern="1200" cap="none" spc="0" normalizeH="0" baseline="0" noProof="0">
                <a:ln>
                  <a:noFill/>
                </a:ln>
                <a:solidFill>
                  <a:srgbClr val="ED7D31">
                    <a:lumMod val="75000"/>
                  </a:srgbClr>
                </a:solidFill>
                <a:effectLst/>
                <a:uLnTx/>
                <a:uFillTx/>
                <a:latin typeface="Cambria" panose="02040503050406030204" pitchFamily="18" charset="0"/>
                <a:ea typeface="+mn-ea"/>
                <a:cs typeface="+mn-cs"/>
              </a:rPr>
            </a:br>
            <a:r>
              <a:rPr kumimoji="0" lang="en-US" sz="1800" b="0" i="0" u="none" strike="noStrike" kern="1200" cap="none" spc="0" normalizeH="0" baseline="0" noProof="0">
                <a:ln>
                  <a:noFill/>
                </a:ln>
                <a:solidFill>
                  <a:srgbClr val="ED7D31">
                    <a:lumMod val="75000"/>
                  </a:srgbClr>
                </a:solidFill>
                <a:effectLst/>
                <a:uLnTx/>
                <a:uFillTx/>
                <a:latin typeface="Cambria" panose="02040503050406030204" pitchFamily="18" charset="0"/>
                <a:ea typeface="+mn-ea"/>
                <a:cs typeface="+mn-cs"/>
              </a:rPr>
              <a:t>for Graphene </a:t>
            </a:r>
            <a:r>
              <a:rPr kumimoji="0" lang="en-US" sz="1800" b="0" i="0" u="none" strike="noStrike" kern="1200" cap="none" spc="0" normalizeH="0" baseline="0" noProof="0">
                <a:ln>
                  <a:noFill/>
                </a:ln>
                <a:solidFill>
                  <a:srgbClr val="ED7D31">
                    <a:lumMod val="75000"/>
                  </a:srgbClr>
                </a:solidFill>
                <a:effectLst/>
                <a:uLnTx/>
                <a:uFillTx/>
                <a:latin typeface="Cambria" panose="02040503050406030204" pitchFamily="18" charset="0"/>
                <a:ea typeface="Cambria"/>
                <a:cs typeface="Calibri"/>
              </a:rPr>
              <a:t>[Park+, MICRO'20]</a:t>
            </a:r>
            <a:endParaRPr kumimoji="0" lang="en-US" sz="1800" b="1" i="0" u="none" strike="noStrike" kern="1200" cap="none" spc="0" normalizeH="0" baseline="0" noProof="0">
              <a:ln>
                <a:noFill/>
              </a:ln>
              <a:solidFill>
                <a:srgbClr val="ED7D31">
                  <a:lumMod val="75000"/>
                </a:srgbClr>
              </a:solidFill>
              <a:effectLst/>
              <a:uLnTx/>
              <a:uFillTx/>
              <a:latin typeface="Cambria" panose="02040503050406030204" pitchFamily="18" charset="0"/>
              <a:ea typeface="+mn-ea"/>
              <a:cs typeface="+mn-cs"/>
            </a:endParaRPr>
          </a:p>
        </p:txBody>
      </p:sp>
      <p:sp>
        <p:nvSpPr>
          <p:cNvPr id="10" name="TextBox 9">
            <a:extLst>
              <a:ext uri="{FF2B5EF4-FFF2-40B4-BE49-F238E27FC236}">
                <a16:creationId xmlns:a16="http://schemas.microsoft.com/office/drawing/2014/main" id="{26447BAB-1E9A-F744-A973-990CCD38DD9E}"/>
              </a:ext>
            </a:extLst>
          </p:cNvPr>
          <p:cNvSpPr txBox="1"/>
          <p:nvPr/>
        </p:nvSpPr>
        <p:spPr>
          <a:xfrm>
            <a:off x="4523186" y="1662314"/>
            <a:ext cx="402225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70C0"/>
                </a:solidFill>
                <a:effectLst/>
                <a:uLnTx/>
                <a:uFillTx/>
                <a:latin typeface="Cambria" panose="02040503050406030204" pitchFamily="18" charset="0"/>
                <a:ea typeface="+mn-ea"/>
                <a:cs typeface="+mn-cs"/>
              </a:rPr>
              <a:t>33% area reduction </a:t>
            </a:r>
            <a:br>
              <a:rPr kumimoji="0" lang="en-US" sz="1800" b="1" i="0" u="none" strike="noStrike" kern="1200" cap="none" spc="0" normalizeH="0" baseline="0" noProof="0">
                <a:ln>
                  <a:noFill/>
                </a:ln>
                <a:solidFill>
                  <a:srgbClr val="0070C0"/>
                </a:solidFill>
                <a:effectLst/>
                <a:uLnTx/>
                <a:uFillTx/>
                <a:latin typeface="Cambria" panose="02040503050406030204" pitchFamily="18" charset="0"/>
                <a:ea typeface="+mn-ea"/>
                <a:cs typeface="+mn-cs"/>
              </a:rPr>
            </a:br>
            <a:r>
              <a:rPr kumimoji="0" lang="en-US" sz="1800" b="0" i="0" u="none" strike="noStrike" kern="1200" cap="none" spc="0" normalizeH="0" baseline="0" noProof="0">
                <a:ln>
                  <a:noFill/>
                </a:ln>
                <a:solidFill>
                  <a:srgbClr val="0070C0"/>
                </a:solidFill>
                <a:effectLst/>
                <a:uLnTx/>
                <a:uFillTx/>
                <a:latin typeface="Cambria" panose="02040503050406030204" pitchFamily="18" charset="0"/>
                <a:ea typeface="+mn-ea"/>
                <a:cs typeface="+mn-cs"/>
              </a:rPr>
              <a:t>for BlockHammer </a:t>
            </a:r>
            <a:r>
              <a:rPr kumimoji="0" lang="en-US" sz="1800" b="0" i="0" u="none" strike="noStrike" kern="1200" cap="none" spc="0" normalizeH="0" baseline="0" noProof="0">
                <a:ln>
                  <a:noFill/>
                </a:ln>
                <a:solidFill>
                  <a:srgbClr val="0070C0"/>
                </a:solidFill>
                <a:effectLst/>
                <a:uLnTx/>
                <a:uFillTx/>
                <a:latin typeface="Cambria" panose="02040503050406030204" pitchFamily="18" charset="0"/>
                <a:ea typeface="Cambria"/>
                <a:cs typeface="Calibri"/>
              </a:rPr>
              <a:t>[</a:t>
            </a:r>
            <a:r>
              <a:rPr kumimoji="0" lang="en-US" sz="1800" b="0" i="0" u="none" strike="noStrike" kern="1200" cap="none" spc="0" normalizeH="0" baseline="0" noProof="0" err="1">
                <a:ln>
                  <a:noFill/>
                </a:ln>
                <a:solidFill>
                  <a:srgbClr val="0070C0"/>
                </a:solidFill>
                <a:effectLst/>
                <a:uLnTx/>
                <a:uFillTx/>
                <a:latin typeface="Cambria" panose="02040503050406030204" pitchFamily="18" charset="0"/>
                <a:ea typeface="Cambria"/>
                <a:cs typeface="Calibri" panose="020F0502020204030204"/>
              </a:rPr>
              <a:t>Y</a:t>
            </a:r>
            <a:r>
              <a:rPr kumimoji="0" lang="en-US" sz="1800" b="0" i="0" u="none" strike="noStrike" kern="1200" cap="none" spc="0" normalizeH="0" baseline="0" noProof="0" err="1">
                <a:ln>
                  <a:noFill/>
                </a:ln>
                <a:solidFill>
                  <a:srgbClr val="0070C0"/>
                </a:solidFill>
                <a:effectLst/>
                <a:uLnTx/>
                <a:uFillTx/>
                <a:latin typeface="Cambria" panose="02040503050406030204" pitchFamily="18" charset="0"/>
                <a:ea typeface="+mn-lt"/>
                <a:cs typeface="Calibri" panose="020F0502020204030204"/>
              </a:rPr>
              <a:t>ağlıkçı</a:t>
            </a:r>
            <a:r>
              <a:rPr kumimoji="0" lang="en-US" sz="1800" b="0" i="0" u="none" strike="noStrike" kern="1200" cap="none" spc="0" normalizeH="0" baseline="0" noProof="0">
                <a:ln>
                  <a:noFill/>
                </a:ln>
                <a:solidFill>
                  <a:srgbClr val="0070C0"/>
                </a:solidFill>
                <a:effectLst/>
                <a:uLnTx/>
                <a:uFillTx/>
                <a:latin typeface="Cambria" panose="02040503050406030204" pitchFamily="18" charset="0"/>
                <a:ea typeface="+mn-lt"/>
                <a:cs typeface="Calibri" panose="020F0502020204030204"/>
              </a:rPr>
              <a:t>+, HPCA'21</a:t>
            </a:r>
            <a:r>
              <a:rPr kumimoji="0" lang="en-US" sz="1800" b="0" i="0" u="none" strike="noStrike" kern="1200" cap="none" spc="0" normalizeH="0" baseline="0" noProof="0">
                <a:ln>
                  <a:noFill/>
                </a:ln>
                <a:solidFill>
                  <a:srgbClr val="0070C0"/>
                </a:solidFill>
                <a:effectLst/>
                <a:uLnTx/>
                <a:uFillTx/>
                <a:latin typeface="Cambria" panose="02040503050406030204" pitchFamily="18" charset="0"/>
                <a:ea typeface="Cambria"/>
                <a:cs typeface="Calibri"/>
              </a:rPr>
              <a:t>]</a:t>
            </a:r>
            <a:endParaRPr kumimoji="0" lang="en-US" sz="1800" b="0" i="0" u="none" strike="noStrike" kern="1200" cap="none" spc="0" normalizeH="0" baseline="0" noProof="0">
              <a:ln>
                <a:noFill/>
              </a:ln>
              <a:solidFill>
                <a:srgbClr val="0070C0"/>
              </a:solidFill>
              <a:effectLst/>
              <a:uLnTx/>
              <a:uFillTx/>
              <a:latin typeface="Cambria" panose="02040503050406030204" pitchFamily="18" charset="0"/>
              <a:ea typeface="+mn-ea"/>
              <a:cs typeface="+mn-cs"/>
            </a:endParaRPr>
          </a:p>
        </p:txBody>
      </p:sp>
      <p:grpSp>
        <p:nvGrpSpPr>
          <p:cNvPr id="60" name="Group 59">
            <a:extLst>
              <a:ext uri="{FF2B5EF4-FFF2-40B4-BE49-F238E27FC236}">
                <a16:creationId xmlns:a16="http://schemas.microsoft.com/office/drawing/2014/main" id="{AABEEE81-5FB3-BE43-AAD6-7388E6A0FE1D}"/>
              </a:ext>
            </a:extLst>
          </p:cNvPr>
          <p:cNvGrpSpPr/>
          <p:nvPr/>
        </p:nvGrpSpPr>
        <p:grpSpPr>
          <a:xfrm>
            <a:off x="435935" y="1237759"/>
            <a:ext cx="1541721" cy="2154204"/>
            <a:chOff x="435935" y="1352059"/>
            <a:chExt cx="1541721" cy="2154204"/>
          </a:xfrm>
        </p:grpSpPr>
        <p:sp>
          <p:nvSpPr>
            <p:cNvPr id="4" name="Rectangle 3">
              <a:extLst>
                <a:ext uri="{FF2B5EF4-FFF2-40B4-BE49-F238E27FC236}">
                  <a16:creationId xmlns:a16="http://schemas.microsoft.com/office/drawing/2014/main" id="{A972425D-27D0-ED43-86D7-38EDBBC12C2F}"/>
                </a:ext>
              </a:extLst>
            </p:cNvPr>
            <p:cNvSpPr/>
            <p:nvPr/>
          </p:nvSpPr>
          <p:spPr>
            <a:xfrm>
              <a:off x="488613" y="1352059"/>
              <a:ext cx="1440000" cy="1620000"/>
            </a:xfrm>
            <a:prstGeom prst="rect">
              <a:avLst/>
            </a:prstGeom>
            <a:solidFill>
              <a:schemeClr val="accent1">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2F5597"/>
                  </a:solidFill>
                  <a:effectLst/>
                  <a:uLnTx/>
                  <a:uFillTx/>
                  <a:latin typeface="Cambria" panose="02040503050406030204" pitchFamily="18" charset="0"/>
                  <a:ea typeface="+mn-ea"/>
                  <a:cs typeface="+mn-cs"/>
                </a:rPr>
                <a:t>90%</a:t>
              </a:r>
            </a:p>
          </p:txBody>
        </p:sp>
        <p:sp>
          <p:nvSpPr>
            <p:cNvPr id="39" name="Rectangle 38">
              <a:extLst>
                <a:ext uri="{FF2B5EF4-FFF2-40B4-BE49-F238E27FC236}">
                  <a16:creationId xmlns:a16="http://schemas.microsoft.com/office/drawing/2014/main" id="{95DA514C-BA19-F14E-9D92-38B2F2EC5194}"/>
                </a:ext>
              </a:extLst>
            </p:cNvPr>
            <p:cNvSpPr/>
            <p:nvPr/>
          </p:nvSpPr>
          <p:spPr>
            <a:xfrm>
              <a:off x="1280613" y="1352059"/>
              <a:ext cx="648000" cy="360000"/>
            </a:xfrm>
            <a:prstGeom prst="rect">
              <a:avLst/>
            </a:prstGeom>
            <a:solidFill>
              <a:schemeClr val="accent2">
                <a:lumMod val="20000"/>
                <a:lumOff val="80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C00000"/>
                  </a:solidFill>
                  <a:effectLst/>
                  <a:uLnTx/>
                  <a:uFillTx/>
                  <a:latin typeface="Cambria" panose="02040503050406030204" pitchFamily="18" charset="0"/>
                  <a:ea typeface="+mn-ea"/>
                  <a:cs typeface="+mn-cs"/>
                </a:rPr>
                <a:t>10%</a:t>
              </a:r>
            </a:p>
          </p:txBody>
        </p:sp>
        <p:sp>
          <p:nvSpPr>
            <p:cNvPr id="45" name="TextBox 44">
              <a:extLst>
                <a:ext uri="{FF2B5EF4-FFF2-40B4-BE49-F238E27FC236}">
                  <a16:creationId xmlns:a16="http://schemas.microsoft.com/office/drawing/2014/main" id="{44C49A3F-EF65-EB49-B709-D62C78AFB312}"/>
                </a:ext>
              </a:extLst>
            </p:cNvPr>
            <p:cNvSpPr txBox="1"/>
            <p:nvPr/>
          </p:nvSpPr>
          <p:spPr>
            <a:xfrm>
              <a:off x="435935" y="2921488"/>
              <a:ext cx="154172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Breakdown </a:t>
              </a:r>
              <a:br>
                <a:rPr kumimoji="0" lang="en-US" sz="1600" b="0" i="0" u="none" strike="noStrike" kern="1200" cap="none" spc="0" normalizeH="0" baseline="0" noProof="0">
                  <a:ln>
                    <a:noFill/>
                  </a:ln>
                  <a:solidFill>
                    <a:prstClr val="black"/>
                  </a:solidFill>
                  <a:effectLst/>
                  <a:uLnTx/>
                  <a:uFillTx/>
                  <a:latin typeface="Cambria" panose="02040503050406030204" pitchFamily="18" charset="0"/>
                  <a:ea typeface="+mn-ea"/>
                  <a:cs typeface="+mn-cs"/>
                </a:rPr>
              </a:br>
              <a:r>
                <a:rPr kumimoji="0" lang="en-US" sz="16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of DRAM Rows</a:t>
              </a:r>
            </a:p>
          </p:txBody>
        </p:sp>
      </p:grpSp>
      <p:grpSp>
        <p:nvGrpSpPr>
          <p:cNvPr id="61" name="Group 60">
            <a:extLst>
              <a:ext uri="{FF2B5EF4-FFF2-40B4-BE49-F238E27FC236}">
                <a16:creationId xmlns:a16="http://schemas.microsoft.com/office/drawing/2014/main" id="{1570AB9D-3440-3940-ACE0-D04CF962F56E}"/>
              </a:ext>
            </a:extLst>
          </p:cNvPr>
          <p:cNvGrpSpPr/>
          <p:nvPr/>
        </p:nvGrpSpPr>
        <p:grpSpPr>
          <a:xfrm>
            <a:off x="1584251" y="1213392"/>
            <a:ext cx="2200694" cy="1034422"/>
            <a:chOff x="1584251" y="1327692"/>
            <a:chExt cx="2200694" cy="1034422"/>
          </a:xfrm>
        </p:grpSpPr>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673C3851-29E3-EB41-92D2-1EC7DE90D2E5}"/>
                    </a:ext>
                  </a:extLst>
                </p:cNvPr>
                <p:cNvSpPr txBox="1"/>
                <p:nvPr/>
              </p:nvSpPr>
              <p:spPr>
                <a:xfrm>
                  <a:off x="2565444" y="1962004"/>
                  <a:ext cx="121950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2000" b="1" i="1" u="none" strike="noStrike" kern="1200" cap="none" spc="0" normalizeH="0" baseline="0" noProof="0" smtClean="0">
                          <a:ln>
                            <a:noFill/>
                          </a:ln>
                          <a:solidFill>
                            <a:srgbClr val="2F5597"/>
                          </a:solidFill>
                          <a:effectLst/>
                          <a:uLnTx/>
                          <a:uFillTx/>
                          <a:latin typeface="Cambria Math" panose="02040503050406030204" pitchFamily="18" charset="0"/>
                          <a:ea typeface="+mn-ea"/>
                          <a:cs typeface="+mn-cs"/>
                        </a:rPr>
                        <m:t>𝟐</m:t>
                      </m:r>
                      <m:r>
                        <a:rPr kumimoji="0" lang="en-US" sz="2000" b="1" i="1" u="none" strike="noStrike" kern="1200" cap="none" spc="0" normalizeH="0" baseline="0" noProof="0" smtClean="0">
                          <a:ln>
                            <a:noFill/>
                          </a:ln>
                          <a:solidFill>
                            <a:srgbClr val="2F5597"/>
                          </a:solidFill>
                          <a:effectLst/>
                          <a:uLnTx/>
                          <a:uFillTx/>
                          <a:latin typeface="Cambria Math" panose="02040503050406030204" pitchFamily="18" charset="0"/>
                          <a:ea typeface="Cambria Math" panose="02040503050406030204" pitchFamily="18" charset="0"/>
                          <a:cs typeface="+mn-cs"/>
                        </a:rPr>
                        <m:t>×</m:t>
                      </m:r>
                    </m:oMath>
                  </a14:m>
                  <a:r>
                    <a:rPr kumimoji="0" lang="en-US" sz="2000" b="1" i="1" u="none" strike="noStrike" kern="1200" cap="none" spc="0" normalizeH="0" baseline="0" noProof="0" err="1">
                      <a:ln>
                        <a:noFill/>
                      </a:ln>
                      <a:solidFill>
                        <a:srgbClr val="2F5597"/>
                      </a:solidFill>
                      <a:effectLst/>
                      <a:uLnTx/>
                      <a:uFillTx/>
                      <a:latin typeface="Cambria" panose="02040503050406030204" pitchFamily="18" charset="0"/>
                      <a:ea typeface="+mn-ea"/>
                      <a:cs typeface="+mn-cs"/>
                    </a:rPr>
                    <a:t>HC</a:t>
                  </a:r>
                  <a:r>
                    <a:rPr kumimoji="0" lang="en-US" sz="2000" b="1" i="1" u="none" strike="noStrike" kern="1200" cap="none" spc="0" normalizeH="0" baseline="-25000" noProof="0" err="1">
                      <a:ln>
                        <a:noFill/>
                      </a:ln>
                      <a:solidFill>
                        <a:srgbClr val="2F5597"/>
                      </a:solidFill>
                      <a:effectLst/>
                      <a:uLnTx/>
                      <a:uFillTx/>
                      <a:latin typeface="Cambria" panose="02040503050406030204" pitchFamily="18" charset="0"/>
                      <a:ea typeface="+mn-ea"/>
                      <a:cs typeface="+mn-cs"/>
                    </a:rPr>
                    <a:t>first</a:t>
                  </a:r>
                  <a:endParaRPr kumimoji="0" lang="en-US" sz="2000" b="1" i="1" u="none" strike="noStrike" kern="1200" cap="none" spc="0" normalizeH="0" baseline="-25000" noProof="0">
                    <a:ln>
                      <a:noFill/>
                    </a:ln>
                    <a:solidFill>
                      <a:srgbClr val="2F5597"/>
                    </a:solidFill>
                    <a:effectLst/>
                    <a:uLnTx/>
                    <a:uFillTx/>
                    <a:latin typeface="Cambria" panose="02040503050406030204" pitchFamily="18" charset="0"/>
                    <a:ea typeface="+mn-ea"/>
                    <a:cs typeface="+mn-cs"/>
                  </a:endParaRPr>
                </a:p>
              </p:txBody>
            </p:sp>
          </mc:Choice>
          <mc:Fallback xmlns="">
            <p:sp>
              <p:nvSpPr>
                <p:cNvPr id="5" name="TextBox 4">
                  <a:extLst>
                    <a:ext uri="{FF2B5EF4-FFF2-40B4-BE49-F238E27FC236}">
                      <a16:creationId xmlns:a16="http://schemas.microsoft.com/office/drawing/2014/main" id="{673C3851-29E3-EB41-92D2-1EC7DE90D2E5}"/>
                    </a:ext>
                  </a:extLst>
                </p:cNvPr>
                <p:cNvSpPr txBox="1">
                  <a:spLocks noRot="1" noChangeAspect="1" noMove="1" noResize="1" noEditPoints="1" noAdjustHandles="1" noChangeArrowheads="1" noChangeShapeType="1" noTextEdit="1"/>
                </p:cNvSpPr>
                <p:nvPr/>
              </p:nvSpPr>
              <p:spPr>
                <a:xfrm>
                  <a:off x="2565444" y="1962004"/>
                  <a:ext cx="1219501" cy="400110"/>
                </a:xfrm>
                <a:prstGeom prst="rect">
                  <a:avLst/>
                </a:prstGeom>
                <a:blipFill>
                  <a:blip r:embed="rId3"/>
                  <a:stretch>
                    <a:fillRect t="-7576" b="-25758"/>
                  </a:stretch>
                </a:blipFill>
              </p:spPr>
              <p:txBody>
                <a:bodyPr/>
                <a:lstStyle/>
                <a:p>
                  <a:r>
                    <a:rPr lang="en-US">
                      <a:noFill/>
                    </a:rPr>
                    <a:t> </a:t>
                  </a:r>
                </a:p>
              </p:txBody>
            </p:sp>
          </mc:Fallback>
        </mc:AlternateContent>
        <p:cxnSp>
          <p:nvCxnSpPr>
            <p:cNvPr id="7" name="Straight Arrow Connector 6">
              <a:extLst>
                <a:ext uri="{FF2B5EF4-FFF2-40B4-BE49-F238E27FC236}">
                  <a16:creationId xmlns:a16="http://schemas.microsoft.com/office/drawing/2014/main" id="{35CDF2F9-0106-8A47-B739-A9C7700ACD38}"/>
                </a:ext>
              </a:extLst>
            </p:cNvPr>
            <p:cNvCxnSpPr>
              <a:cxnSpLocks/>
              <a:endCxn id="5" idx="1"/>
            </p:cNvCxnSpPr>
            <p:nvPr/>
          </p:nvCxnSpPr>
          <p:spPr>
            <a:xfrm>
              <a:off x="1584251" y="2162059"/>
              <a:ext cx="981193" cy="0"/>
            </a:xfrm>
            <a:prstGeom prst="straightConnector1">
              <a:avLst/>
            </a:prstGeom>
            <a:ln w="38100">
              <a:solidFill>
                <a:schemeClr val="accent5">
                  <a:lumMod val="75000"/>
                </a:schemeClr>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387F590C-E6C9-2848-AC19-F9EC525774B8}"/>
                </a:ext>
              </a:extLst>
            </p:cNvPr>
            <p:cNvSpPr txBox="1"/>
            <p:nvPr/>
          </p:nvSpPr>
          <p:spPr>
            <a:xfrm>
              <a:off x="2565443" y="1327692"/>
              <a:ext cx="82586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err="1">
                  <a:ln>
                    <a:noFill/>
                  </a:ln>
                  <a:solidFill>
                    <a:srgbClr val="C00000"/>
                  </a:solidFill>
                  <a:effectLst/>
                  <a:uLnTx/>
                  <a:uFillTx/>
                  <a:latin typeface="Cambria" panose="02040503050406030204" pitchFamily="18" charset="0"/>
                  <a:ea typeface="+mn-ea"/>
                  <a:cs typeface="+mn-cs"/>
                </a:rPr>
                <a:t>HC</a:t>
              </a:r>
              <a:r>
                <a:rPr kumimoji="0" lang="en-US" sz="2000" b="1" i="1" u="none" strike="noStrike" kern="1200" cap="none" spc="0" normalizeH="0" baseline="-25000" noProof="0" err="1">
                  <a:ln>
                    <a:noFill/>
                  </a:ln>
                  <a:solidFill>
                    <a:srgbClr val="C00000"/>
                  </a:solidFill>
                  <a:effectLst/>
                  <a:uLnTx/>
                  <a:uFillTx/>
                  <a:latin typeface="Cambria" panose="02040503050406030204" pitchFamily="18" charset="0"/>
                  <a:ea typeface="+mn-ea"/>
                  <a:cs typeface="+mn-cs"/>
                </a:rPr>
                <a:t>first</a:t>
              </a:r>
              <a:endParaRPr kumimoji="0" lang="en-US" sz="2000" b="1" i="1" u="none" strike="noStrike" kern="1200" cap="none" spc="0" normalizeH="0" baseline="-25000" noProof="0">
                <a:ln>
                  <a:noFill/>
                </a:ln>
                <a:solidFill>
                  <a:srgbClr val="2F5597"/>
                </a:solidFill>
                <a:effectLst/>
                <a:uLnTx/>
                <a:uFillTx/>
                <a:latin typeface="Cambria" panose="02040503050406030204" pitchFamily="18" charset="0"/>
                <a:ea typeface="+mn-ea"/>
                <a:cs typeface="+mn-cs"/>
              </a:endParaRPr>
            </a:p>
          </p:txBody>
        </p:sp>
        <p:cxnSp>
          <p:nvCxnSpPr>
            <p:cNvPr id="9" name="Straight Arrow Connector 8">
              <a:extLst>
                <a:ext uri="{FF2B5EF4-FFF2-40B4-BE49-F238E27FC236}">
                  <a16:creationId xmlns:a16="http://schemas.microsoft.com/office/drawing/2014/main" id="{B4367A31-76DE-904D-8926-2FBDCB3D102D}"/>
                </a:ext>
              </a:extLst>
            </p:cNvPr>
            <p:cNvCxnSpPr>
              <a:cxnSpLocks/>
              <a:endCxn id="34" idx="1"/>
            </p:cNvCxnSpPr>
            <p:nvPr/>
          </p:nvCxnSpPr>
          <p:spPr>
            <a:xfrm flipV="1">
              <a:off x="1928613" y="1527747"/>
              <a:ext cx="636830" cy="4312"/>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6" name="TextBox 5">
            <a:extLst>
              <a:ext uri="{FF2B5EF4-FFF2-40B4-BE49-F238E27FC236}">
                <a16:creationId xmlns:a16="http://schemas.microsoft.com/office/drawing/2014/main" id="{61FD7F90-5D92-1346-B1B5-FEF9A4BB704A}"/>
              </a:ext>
            </a:extLst>
          </p:cNvPr>
          <p:cNvSpPr txBox="1"/>
          <p:nvPr/>
        </p:nvSpPr>
        <p:spPr>
          <a:xfrm>
            <a:off x="4523186" y="1288946"/>
            <a:ext cx="387728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2F5597"/>
                </a:solidFill>
                <a:effectLst/>
                <a:uLnTx/>
                <a:uFillTx/>
                <a:latin typeface="Cambria" panose="02040503050406030204" pitchFamily="18" charset="0"/>
                <a:ea typeface="+mn-ea"/>
                <a:cs typeface="+mn-cs"/>
              </a:rPr>
              <a:t>Aggressiveness can be reduced:</a:t>
            </a:r>
          </a:p>
        </p:txBody>
      </p:sp>
      <p:cxnSp>
        <p:nvCxnSpPr>
          <p:cNvPr id="17" name="Elbow Connector 16">
            <a:extLst>
              <a:ext uri="{FF2B5EF4-FFF2-40B4-BE49-F238E27FC236}">
                <a16:creationId xmlns:a16="http://schemas.microsoft.com/office/drawing/2014/main" id="{9B02A33F-6427-FC43-94FE-18E049F7450B}"/>
              </a:ext>
            </a:extLst>
          </p:cNvPr>
          <p:cNvCxnSpPr>
            <a:stCxn id="5" idx="3"/>
            <a:endCxn id="6" idx="1"/>
          </p:cNvCxnSpPr>
          <p:nvPr/>
        </p:nvCxnSpPr>
        <p:spPr>
          <a:xfrm flipV="1">
            <a:off x="3784945" y="1489001"/>
            <a:ext cx="738241" cy="558758"/>
          </a:xfrm>
          <a:prstGeom prst="bentConnector3">
            <a:avLst/>
          </a:prstGeom>
          <a:ln w="57150">
            <a:solidFill>
              <a:srgbClr val="2F5597"/>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2672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0" end="1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4" end="1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Title 1">
            <a:extLst>
              <a:ext uri="{FF2B5EF4-FFF2-40B4-BE49-F238E27FC236}">
                <a16:creationId xmlns:a16="http://schemas.microsoft.com/office/drawing/2014/main" id="{CE883138-D9E1-B64B-A156-2ACEF0DD4C1A}"/>
              </a:ext>
            </a:extLst>
          </p:cNvPr>
          <p:cNvSpPr>
            <a:spLocks noGrp="1" noChangeArrowheads="1"/>
          </p:cNvSpPr>
          <p:nvPr>
            <p:ph type="title"/>
          </p:nvPr>
        </p:nvSpPr>
        <p:spPr>
          <a:xfrm>
            <a:off x="228600" y="152400"/>
            <a:ext cx="8763000" cy="1066800"/>
          </a:xfrm>
        </p:spPr>
        <p:txBody>
          <a:bodyPr/>
          <a:lstStyle/>
          <a:p>
            <a:r>
              <a:rPr lang="en-US" altLang="en-US" dirty="0">
                <a:ea typeface="ＭＳ Ｐゴシック" panose="020B0600070205080204" pitchFamily="34" charset="-128"/>
              </a:rPr>
              <a:t>Many More Analyses In The Paper</a:t>
            </a:r>
          </a:p>
        </p:txBody>
      </p:sp>
      <p:sp>
        <p:nvSpPr>
          <p:cNvPr id="3" name="Content Placeholder 2">
            <a:extLst>
              <a:ext uri="{FF2B5EF4-FFF2-40B4-BE49-F238E27FC236}">
                <a16:creationId xmlns:a16="http://schemas.microsoft.com/office/drawing/2014/main" id="{D05FD6B0-04B1-214B-9BE5-FA9653A85939}"/>
              </a:ext>
            </a:extLst>
          </p:cNvPr>
          <p:cNvSpPr>
            <a:spLocks noGrp="1"/>
          </p:cNvSpPr>
          <p:nvPr>
            <p:ph idx="1"/>
          </p:nvPr>
        </p:nvSpPr>
        <p:spPr>
          <a:xfrm>
            <a:off x="228600" y="980728"/>
            <a:ext cx="8763000" cy="5194300"/>
          </a:xfrm>
        </p:spPr>
        <p:txBody>
          <a:bodyPr/>
          <a:lstStyle/>
          <a:p>
            <a:r>
              <a:rPr lang="en-US" sz="1500" dirty="0"/>
              <a:t>Lois </a:t>
            </a:r>
            <a:r>
              <a:rPr lang="en-US" sz="1500" dirty="0" err="1"/>
              <a:t>Orosa</a:t>
            </a:r>
            <a:r>
              <a:rPr lang="en-US" sz="1500" dirty="0"/>
              <a:t>, Abdullah </a:t>
            </a:r>
            <a:r>
              <a:rPr lang="en-US" sz="1500" dirty="0" err="1"/>
              <a:t>Giray</a:t>
            </a:r>
            <a:r>
              <a:rPr lang="en-US" sz="1500" dirty="0"/>
              <a:t> </a:t>
            </a:r>
            <a:r>
              <a:rPr lang="en-US" sz="1500" dirty="0" err="1"/>
              <a:t>Yaglikci</a:t>
            </a:r>
            <a:r>
              <a:rPr lang="en-US" sz="1500" dirty="0"/>
              <a:t>, </a:t>
            </a:r>
            <a:r>
              <a:rPr lang="en-US" sz="1500" dirty="0" err="1"/>
              <a:t>Haocong</a:t>
            </a:r>
            <a:r>
              <a:rPr lang="en-US" sz="1500" dirty="0"/>
              <a:t> Luo, </a:t>
            </a:r>
            <a:r>
              <a:rPr lang="en-US" sz="1500" dirty="0" err="1"/>
              <a:t>Ataberk</a:t>
            </a:r>
            <a:r>
              <a:rPr lang="en-US" sz="1500" dirty="0"/>
              <a:t> </a:t>
            </a:r>
            <a:r>
              <a:rPr lang="en-US" sz="1500" dirty="0" err="1"/>
              <a:t>Olgun</a:t>
            </a:r>
            <a:r>
              <a:rPr lang="en-US" sz="1500" dirty="0"/>
              <a:t>, </a:t>
            </a:r>
            <a:r>
              <a:rPr lang="en-US" sz="1500" dirty="0" err="1"/>
              <a:t>Jisung</a:t>
            </a:r>
            <a:r>
              <a:rPr lang="en-US" sz="1500" dirty="0"/>
              <a:t> Park, Hasan Hassan, </a:t>
            </a:r>
            <a:r>
              <a:rPr lang="en-US" sz="1500" dirty="0" err="1"/>
              <a:t>Minesh</a:t>
            </a:r>
            <a:r>
              <a:rPr lang="en-US" sz="1500" dirty="0"/>
              <a:t> Patel, </a:t>
            </a:r>
            <a:r>
              <a:rPr lang="en-US" sz="1500" dirty="0" err="1"/>
              <a:t>Jeremie</a:t>
            </a:r>
            <a:r>
              <a:rPr lang="en-US" sz="1500" dirty="0"/>
              <a:t> S. Kim, and Onur Mutlu,</a:t>
            </a:r>
            <a:br>
              <a:rPr lang="en-US" sz="1500" dirty="0"/>
            </a:br>
            <a:r>
              <a:rPr lang="en-US" sz="1500" b="1" dirty="0">
                <a:solidFill>
                  <a:srgbClr val="0432FF"/>
                </a:solidFill>
                <a:hlinkClick r:id="rId2">
                  <a:extLst>
                    <a:ext uri="{A12FA001-AC4F-418D-AE19-62706E023703}">
                      <ahyp:hlinkClr xmlns:ahyp="http://schemas.microsoft.com/office/drawing/2018/hyperlinkcolor" val="tx"/>
                    </a:ext>
                  </a:extLst>
                </a:hlinkClick>
              </a:rPr>
              <a:t>"A Deeper Look into RowHammer’s Sensitivities: Experimental Analysis of Real DRAM Chips and Implications on Future Attacks and Defenses"</a:t>
            </a:r>
            <a:br>
              <a:rPr lang="en-US" sz="1500" dirty="0"/>
            </a:br>
            <a:r>
              <a:rPr lang="en-US" sz="1500" i="1" dirty="0"/>
              <a:t>Proceedings of the </a:t>
            </a:r>
            <a:r>
              <a:rPr lang="en-US" sz="1500" i="1" dirty="0">
                <a:hlinkClick r:id="rId3"/>
              </a:rPr>
              <a:t>54th International Symposium on Microarchitecture</a:t>
            </a:r>
            <a:r>
              <a:rPr lang="en-US" sz="1500" i="1" dirty="0"/>
              <a:t> (</a:t>
            </a:r>
            <a:r>
              <a:rPr lang="en-US" sz="1500" b="1" i="1" dirty="0"/>
              <a:t>MICRO</a:t>
            </a:r>
            <a:r>
              <a:rPr lang="en-US" sz="1500" i="1" dirty="0"/>
              <a:t>)</a:t>
            </a:r>
            <a:r>
              <a:rPr lang="en-US" sz="1500" dirty="0"/>
              <a:t>, Virtual, October 2021.</a:t>
            </a:r>
            <a:br>
              <a:rPr lang="en-US" sz="1500" dirty="0"/>
            </a:br>
            <a:r>
              <a:rPr lang="en-US" sz="1500" dirty="0"/>
              <a:t>[</a:t>
            </a:r>
            <a:r>
              <a:rPr lang="en-US" sz="1500" dirty="0">
                <a:hlinkClick r:id="rId4"/>
              </a:rPr>
              <a:t>Slides (pptx)</a:t>
            </a:r>
            <a:r>
              <a:rPr lang="en-US" sz="1500" dirty="0"/>
              <a:t> </a:t>
            </a:r>
            <a:r>
              <a:rPr lang="en-US" sz="1500" dirty="0">
                <a:hlinkClick r:id="rId5"/>
              </a:rPr>
              <a:t>(pdf)</a:t>
            </a:r>
            <a:r>
              <a:rPr lang="en-US" sz="1500" dirty="0"/>
              <a:t>]</a:t>
            </a:r>
            <a:br>
              <a:rPr lang="en-US" sz="1500" dirty="0"/>
            </a:br>
            <a:r>
              <a:rPr lang="en-US" sz="1500" dirty="0"/>
              <a:t>[</a:t>
            </a:r>
            <a:r>
              <a:rPr lang="en-US" sz="1500" dirty="0">
                <a:hlinkClick r:id="rId6"/>
              </a:rPr>
              <a:t>Short Talk Slides (pptx)</a:t>
            </a:r>
            <a:r>
              <a:rPr lang="en-US" sz="1500" dirty="0"/>
              <a:t> </a:t>
            </a:r>
            <a:r>
              <a:rPr lang="en-US" sz="1500" dirty="0">
                <a:hlinkClick r:id="rId7"/>
              </a:rPr>
              <a:t>(pdf)</a:t>
            </a:r>
            <a:r>
              <a:rPr lang="en-US" sz="1500" dirty="0"/>
              <a:t>]</a:t>
            </a:r>
            <a:br>
              <a:rPr lang="en-US" sz="1500" dirty="0"/>
            </a:br>
            <a:r>
              <a:rPr lang="en-US" sz="1500" dirty="0"/>
              <a:t>[</a:t>
            </a:r>
            <a:r>
              <a:rPr lang="en-US" sz="1500" dirty="0">
                <a:hlinkClick r:id="rId8"/>
              </a:rPr>
              <a:t>Lightning Talk Slides (pptx)</a:t>
            </a:r>
            <a:r>
              <a:rPr lang="en-US" sz="1500" dirty="0"/>
              <a:t> </a:t>
            </a:r>
            <a:r>
              <a:rPr lang="en-US" sz="1500" dirty="0">
                <a:hlinkClick r:id="rId9"/>
              </a:rPr>
              <a:t>(pdf)</a:t>
            </a:r>
            <a:r>
              <a:rPr lang="en-US" sz="1500" dirty="0"/>
              <a:t>]</a:t>
            </a:r>
            <a:br>
              <a:rPr lang="en-US" sz="1500" dirty="0"/>
            </a:br>
            <a:r>
              <a:rPr lang="en-US" sz="1500" dirty="0"/>
              <a:t>[</a:t>
            </a:r>
            <a:r>
              <a:rPr lang="en-US" sz="1500" dirty="0">
                <a:hlinkClick r:id="rId10"/>
              </a:rPr>
              <a:t>Talk Video</a:t>
            </a:r>
            <a:r>
              <a:rPr lang="en-US" sz="1500" dirty="0"/>
              <a:t> (21 minutes)]</a:t>
            </a:r>
            <a:br>
              <a:rPr lang="en-US" sz="1500" dirty="0"/>
            </a:br>
            <a:r>
              <a:rPr lang="en-US" sz="1500" dirty="0"/>
              <a:t>[</a:t>
            </a:r>
            <a:r>
              <a:rPr lang="en-US" sz="1500" dirty="0">
                <a:hlinkClick r:id="rId11"/>
              </a:rPr>
              <a:t>Lightning Talk Video</a:t>
            </a:r>
            <a:r>
              <a:rPr lang="en-US" sz="1500" dirty="0"/>
              <a:t> (1.5 minutes)]</a:t>
            </a:r>
            <a:br>
              <a:rPr lang="en-US" sz="1500" dirty="0"/>
            </a:br>
            <a:r>
              <a:rPr lang="en-US" sz="1500" dirty="0"/>
              <a:t>[</a:t>
            </a:r>
            <a:r>
              <a:rPr lang="en-US" sz="1500" dirty="0">
                <a:hlinkClick r:id="rId12"/>
              </a:rPr>
              <a:t>arXiv version</a:t>
            </a:r>
            <a:r>
              <a:rPr lang="en-US" sz="1500" dirty="0"/>
              <a:t>]</a:t>
            </a:r>
          </a:p>
          <a:p>
            <a:br>
              <a:rPr lang="en-US" sz="1500" dirty="0"/>
            </a:br>
            <a:br>
              <a:rPr lang="en-US" sz="1500" dirty="0"/>
            </a:br>
            <a:endParaRPr lang="en-US" sz="1500" dirty="0"/>
          </a:p>
        </p:txBody>
      </p:sp>
      <p:sp>
        <p:nvSpPr>
          <p:cNvPr id="214019" name="Slide Number Placeholder 3">
            <a:extLst>
              <a:ext uri="{FF2B5EF4-FFF2-40B4-BE49-F238E27FC236}">
                <a16:creationId xmlns:a16="http://schemas.microsoft.com/office/drawing/2014/main" id="{00E39CF5-4E3D-AB4F-8DB9-1D70653F30E4}"/>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9476484-13C9-A448-B53A-A763F32618D4}"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137</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pic>
        <p:nvPicPr>
          <p:cNvPr id="2" name="Picture 1">
            <a:extLst>
              <a:ext uri="{FF2B5EF4-FFF2-40B4-BE49-F238E27FC236}">
                <a16:creationId xmlns:a16="http://schemas.microsoft.com/office/drawing/2014/main" id="{FA8FD1AC-F9F8-C141-AF30-19177F1AD56F}"/>
              </a:ext>
            </a:extLst>
          </p:cNvPr>
          <p:cNvPicPr>
            <a:picLocks noChangeAspect="1"/>
          </p:cNvPicPr>
          <p:nvPr/>
        </p:nvPicPr>
        <p:blipFill>
          <a:blip r:embed="rId13"/>
          <a:stretch>
            <a:fillRect/>
          </a:stretch>
        </p:blipFill>
        <p:spPr>
          <a:xfrm>
            <a:off x="0" y="3862891"/>
            <a:ext cx="9144000" cy="2662453"/>
          </a:xfrm>
          <a:prstGeom prst="rect">
            <a:avLst/>
          </a:prstGeom>
        </p:spPr>
      </p:pic>
    </p:spTree>
    <p:extLst>
      <p:ext uri="{BB962C8B-B14F-4D97-AF65-F5344CB8AC3E}">
        <p14:creationId xmlns:p14="http://schemas.microsoft.com/office/powerpoint/2010/main" val="3473640221"/>
      </p:ext>
    </p:extLst>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96081" y="1742579"/>
            <a:ext cx="8428037" cy="822325"/>
          </a:xfrm>
        </p:spPr>
        <p:txBody>
          <a:bodyPr/>
          <a:lstStyle/>
          <a:p>
            <a:pPr algn="ctr" eaLnBrk="1" hangingPunct="1"/>
            <a:r>
              <a:rPr lang="en-US" sz="5000" dirty="0">
                <a:latin typeface="Garamond" charset="0"/>
              </a:rPr>
              <a:t>More RowHammer Analysis</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3927074969"/>
      </p:ext>
    </p:extLst>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65306-389B-F1DE-2747-7FD296B61F93}"/>
              </a:ext>
            </a:extLst>
          </p:cNvPr>
          <p:cNvSpPr>
            <a:spLocks noGrp="1"/>
          </p:cNvSpPr>
          <p:nvPr>
            <p:ph type="title"/>
          </p:nvPr>
        </p:nvSpPr>
        <p:spPr/>
        <p:txBody>
          <a:bodyPr/>
          <a:lstStyle/>
          <a:p>
            <a:r>
              <a:rPr lang="en-US" dirty="0"/>
              <a:t>RowHammer vs. </a:t>
            </a:r>
            <a:r>
              <a:rPr lang="en-US" dirty="0" err="1"/>
              <a:t>Wordline</a:t>
            </a:r>
            <a:r>
              <a:rPr lang="en-US" dirty="0"/>
              <a:t> Voltage (2022)</a:t>
            </a:r>
          </a:p>
        </p:txBody>
      </p:sp>
      <p:sp>
        <p:nvSpPr>
          <p:cNvPr id="3" name="Content Placeholder 2">
            <a:extLst>
              <a:ext uri="{FF2B5EF4-FFF2-40B4-BE49-F238E27FC236}">
                <a16:creationId xmlns:a16="http://schemas.microsoft.com/office/drawing/2014/main" id="{B3F6976A-04FB-6D34-6094-6347F56C5C3A}"/>
              </a:ext>
            </a:extLst>
          </p:cNvPr>
          <p:cNvSpPr>
            <a:spLocks noGrp="1"/>
          </p:cNvSpPr>
          <p:nvPr>
            <p:ph idx="1"/>
          </p:nvPr>
        </p:nvSpPr>
        <p:spPr/>
        <p:txBody>
          <a:bodyPr/>
          <a:lstStyle/>
          <a:p>
            <a:r>
              <a:rPr lang="en-US" dirty="0">
                <a:solidFill>
                  <a:srgbClr val="0000FF"/>
                </a:solidFill>
              </a:rPr>
              <a:t>To appear in DSN 2022</a:t>
            </a:r>
          </a:p>
        </p:txBody>
      </p:sp>
      <p:sp>
        <p:nvSpPr>
          <p:cNvPr id="4" name="Slide Number Placeholder 3">
            <a:extLst>
              <a:ext uri="{FF2B5EF4-FFF2-40B4-BE49-F238E27FC236}">
                <a16:creationId xmlns:a16="http://schemas.microsoft.com/office/drawing/2014/main" id="{75B8E18D-4198-6492-2736-E2DC41AA9D2D}"/>
              </a:ext>
            </a:extLst>
          </p:cNvPr>
          <p:cNvSpPr>
            <a:spLocks noGrp="1"/>
          </p:cNvSpPr>
          <p:nvPr>
            <p:ph type="sldNum" sz="quarter" idx="11"/>
          </p:nvPr>
        </p:nvSpPr>
        <p:spPr/>
        <p:txBody>
          <a:bodyPr/>
          <a:lstStyle/>
          <a:p>
            <a:pPr>
              <a:defRPr/>
            </a:pPr>
            <a:fld id="{0A1A696D-AE0C-9446-A38B-FCAFD25E7DF6}" type="slidenum">
              <a:rPr lang="en-US" altLang="en-US" smtClean="0"/>
              <a:pPr>
                <a:defRPr/>
              </a:pPr>
              <a:t>139</a:t>
            </a:fld>
            <a:endParaRPr lang="en-US" altLang="en-US"/>
          </a:p>
        </p:txBody>
      </p:sp>
      <p:pic>
        <p:nvPicPr>
          <p:cNvPr id="5" name="Picture 4">
            <a:extLst>
              <a:ext uri="{FF2B5EF4-FFF2-40B4-BE49-F238E27FC236}">
                <a16:creationId xmlns:a16="http://schemas.microsoft.com/office/drawing/2014/main" id="{2BAA1AAE-AEA1-5535-52A4-F1B5ADF56EA4}"/>
              </a:ext>
            </a:extLst>
          </p:cNvPr>
          <p:cNvPicPr>
            <a:picLocks noChangeAspect="1"/>
          </p:cNvPicPr>
          <p:nvPr/>
        </p:nvPicPr>
        <p:blipFill>
          <a:blip r:embed="rId2"/>
          <a:stretch>
            <a:fillRect/>
          </a:stretch>
        </p:blipFill>
        <p:spPr>
          <a:xfrm>
            <a:off x="0" y="2305807"/>
            <a:ext cx="9144000" cy="2246385"/>
          </a:xfrm>
          <a:prstGeom prst="rect">
            <a:avLst/>
          </a:prstGeom>
        </p:spPr>
      </p:pic>
    </p:spTree>
    <p:extLst>
      <p:ext uri="{BB962C8B-B14F-4D97-AF65-F5344CB8AC3E}">
        <p14:creationId xmlns:p14="http://schemas.microsoft.com/office/powerpoint/2010/main" val="2890860479"/>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800" dirty="0">
                <a:solidFill>
                  <a:srgbClr val="006633"/>
                </a:solidFill>
              </a:rPr>
              <a:t>SoftMC: Open Source DRAM Infrastructure</a:t>
            </a:r>
            <a:endParaRPr lang="en-US" dirty="0"/>
          </a:p>
        </p:txBody>
      </p:sp>
      <p:sp>
        <p:nvSpPr>
          <p:cNvPr id="3" name="Content Placeholder 2"/>
          <p:cNvSpPr>
            <a:spLocks noGrp="1"/>
          </p:cNvSpPr>
          <p:nvPr>
            <p:ph idx="1"/>
          </p:nvPr>
        </p:nvSpPr>
        <p:spPr/>
        <p:txBody>
          <a:bodyPr/>
          <a:lstStyle/>
          <a:p>
            <a:r>
              <a:rPr lang="en-US" dirty="0">
                <a:solidFill>
                  <a:srgbClr val="0000FF"/>
                </a:solidFill>
                <a:hlinkClick r:id="rId2">
                  <a:extLst>
                    <a:ext uri="{A12FA001-AC4F-418D-AE19-62706E023703}">
                      <ahyp:hlinkClr xmlns:ahyp="http://schemas.microsoft.com/office/drawing/2018/hyperlinkcolor" val="tx"/>
                    </a:ext>
                  </a:extLst>
                </a:hlinkClick>
              </a:rPr>
              <a:t>https://github.com/CMU-SAFARI/SoftMC</a:t>
            </a:r>
            <a:r>
              <a:rPr lang="en-US" dirty="0">
                <a:solidFill>
                  <a:srgbClr val="0000FF"/>
                </a:solidFill>
              </a:rPr>
              <a:t> </a:t>
            </a:r>
          </a:p>
          <a:p>
            <a:endParaRPr lang="en-US" dirty="0"/>
          </a:p>
          <a:p>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3"/>
          <a:stretch>
            <a:fillRect/>
          </a:stretch>
        </p:blipFill>
        <p:spPr>
          <a:xfrm>
            <a:off x="0" y="2915817"/>
            <a:ext cx="9144000" cy="2385391"/>
          </a:xfrm>
          <a:prstGeom prst="rect">
            <a:avLst/>
          </a:prstGeom>
        </p:spPr>
      </p:pic>
    </p:spTree>
    <p:extLst>
      <p:ext uri="{BB962C8B-B14F-4D97-AF65-F5344CB8AC3E}">
        <p14:creationId xmlns:p14="http://schemas.microsoft.com/office/powerpoint/2010/main" val="35785351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41C6ADB5-88E6-6940-AA6D-F63E7EBC6507}"/>
              </a:ext>
            </a:extLst>
          </p:cNvPr>
          <p:cNvSpPr txBox="1">
            <a:spLocks/>
          </p:cNvSpPr>
          <p:nvPr/>
        </p:nvSpPr>
        <p:spPr bwMode="auto">
          <a:xfrm>
            <a:off x="193104" y="1113656"/>
            <a:ext cx="8915400" cy="51956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400" b="0" i="0" u="none" strike="noStrike" kern="1200" cap="none" spc="0" normalizeH="0" baseline="0" noProof="0" dirty="0">
                <a:ln>
                  <a:noFill/>
                </a:ln>
                <a:solidFill>
                  <a:srgbClr val="0000FF"/>
                </a:solidFill>
                <a:effectLst/>
                <a:uLnTx/>
                <a:uFillTx/>
                <a:latin typeface="Tahoma"/>
                <a:ea typeface="+mn-ea"/>
                <a:cs typeface="+mn-cs"/>
              </a:rPr>
              <a:t>Voltage swing </a:t>
            </a:r>
            <a:r>
              <a:rPr kumimoji="0" lang="en-US" sz="2400" b="0" i="0" u="none" strike="noStrike" kern="1200" cap="none" spc="0" normalizeH="0" baseline="0" noProof="0" dirty="0">
                <a:ln>
                  <a:noFill/>
                </a:ln>
                <a:solidFill>
                  <a:srgbClr val="000000"/>
                </a:solidFill>
                <a:effectLst/>
                <a:uLnTx/>
                <a:uFillTx/>
                <a:latin typeface="Tahoma"/>
                <a:ea typeface="+mn-ea"/>
                <a:cs typeface="+mn-cs"/>
              </a:rPr>
              <a:t>on a DRAM row’s </a:t>
            </a:r>
            <a:r>
              <a:rPr kumimoji="0" lang="en-US" sz="2400" b="0" i="0" u="none" strike="noStrike" kern="1200" cap="none" spc="0" normalizeH="0" baseline="0" noProof="0" dirty="0" err="1">
                <a:ln>
                  <a:noFill/>
                </a:ln>
                <a:solidFill>
                  <a:srgbClr val="000000"/>
                </a:solidFill>
                <a:effectLst/>
                <a:uLnTx/>
                <a:uFillTx/>
                <a:latin typeface="Tahoma"/>
                <a:ea typeface="+mn-ea"/>
                <a:cs typeface="+mn-cs"/>
              </a:rPr>
              <a:t>wordline</a:t>
            </a:r>
            <a:r>
              <a:rPr kumimoji="0" lang="en-US" sz="2400" b="0" i="0" u="none" strike="noStrike" kern="1200" cap="none" spc="0" normalizeH="0" baseline="0" noProof="0" dirty="0">
                <a:ln>
                  <a:noFill/>
                </a:ln>
                <a:solidFill>
                  <a:srgbClr val="000000"/>
                </a:solidFill>
                <a:effectLst/>
                <a:uLnTx/>
                <a:uFillTx/>
                <a:latin typeface="Tahoma"/>
                <a:ea typeface="+mn-ea"/>
                <a:cs typeface="+mn-cs"/>
              </a:rPr>
              <a:t> causes RowHammer</a:t>
            </a: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400" b="0" i="0" u="none" strike="noStrike" kern="1200" cap="none" spc="0" normalizeH="0" baseline="0" noProof="0" dirty="0">
                <a:ln>
                  <a:noFill/>
                </a:ln>
                <a:solidFill>
                  <a:srgbClr val="C00000"/>
                </a:solidFill>
                <a:effectLst/>
                <a:uLnTx/>
                <a:uFillTx/>
                <a:latin typeface="Tahoma"/>
                <a:ea typeface="+mn-ea"/>
                <a:cs typeface="+mn-cs"/>
              </a:rPr>
              <a:t>No prior study </a:t>
            </a:r>
            <a:r>
              <a:rPr kumimoji="0" lang="en-US" sz="2400" b="0" i="0" u="none" strike="noStrike" kern="1200" cap="none" spc="0" normalizeH="0" baseline="0" noProof="0" dirty="0">
                <a:ln>
                  <a:noFill/>
                </a:ln>
                <a:solidFill>
                  <a:srgbClr val="000000"/>
                </a:solidFill>
                <a:effectLst/>
                <a:uLnTx/>
                <a:uFillTx/>
                <a:latin typeface="Tahoma"/>
                <a:ea typeface="+mn-ea"/>
                <a:cs typeface="+mn-cs"/>
              </a:rPr>
              <a:t>on the </a:t>
            </a:r>
            <a:r>
              <a:rPr kumimoji="0" lang="en-US" sz="2400" b="0" i="0" u="none" strike="noStrike" kern="1200" cap="none" spc="0" normalizeH="0" baseline="0" noProof="0" dirty="0">
                <a:ln>
                  <a:noFill/>
                </a:ln>
                <a:solidFill>
                  <a:srgbClr val="0000FF"/>
                </a:solidFill>
                <a:effectLst/>
                <a:uLnTx/>
                <a:uFillTx/>
                <a:latin typeface="Tahoma"/>
                <a:ea typeface="+mn-ea"/>
                <a:cs typeface="+mn-cs"/>
              </a:rPr>
              <a:t>impact of voltage </a:t>
            </a:r>
            <a:r>
              <a:rPr kumimoji="0" lang="en-US" sz="2400" b="0" i="0" u="none" strike="noStrike" kern="1200" cap="none" spc="0" normalizeH="0" baseline="0" noProof="0" dirty="0">
                <a:ln>
                  <a:noFill/>
                </a:ln>
                <a:solidFill>
                  <a:srgbClr val="000000"/>
                </a:solidFill>
                <a:effectLst/>
                <a:uLnTx/>
                <a:uFillTx/>
                <a:latin typeface="Tahoma"/>
                <a:ea typeface="+mn-ea"/>
                <a:cs typeface="+mn-cs"/>
              </a:rPr>
              <a:t>on RowHammer</a:t>
            </a: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400" b="0" i="0" u="none" strike="noStrike" kern="1200" cap="none" spc="0" normalizeH="0" baseline="0" noProof="0" dirty="0">
              <a:ln>
                <a:noFill/>
              </a:ln>
              <a:solidFill>
                <a:srgbClr val="000000"/>
              </a:solidFill>
              <a:effectLst/>
              <a:uLnTx/>
              <a:uFillTx/>
              <a:latin typeface="Tahoma"/>
              <a:ea typeface="+mn-ea"/>
              <a:cs typeface="+mn-cs"/>
            </a:endParaRPr>
          </a:p>
        </p:txBody>
      </p:sp>
      <p:sp>
        <p:nvSpPr>
          <p:cNvPr id="2" name="Title 1">
            <a:extLst>
              <a:ext uri="{FF2B5EF4-FFF2-40B4-BE49-F238E27FC236}">
                <a16:creationId xmlns:a16="http://schemas.microsoft.com/office/drawing/2014/main" id="{DF78012C-7B43-FD43-B164-238A8F2756A6}"/>
              </a:ext>
            </a:extLst>
          </p:cNvPr>
          <p:cNvSpPr>
            <a:spLocks noGrp="1"/>
          </p:cNvSpPr>
          <p:nvPr>
            <p:ph type="title"/>
          </p:nvPr>
        </p:nvSpPr>
        <p:spPr>
          <a:xfrm>
            <a:off x="228600" y="152400"/>
            <a:ext cx="9144000" cy="1066800"/>
          </a:xfrm>
        </p:spPr>
        <p:txBody>
          <a:bodyPr/>
          <a:lstStyle/>
          <a:p>
            <a:r>
              <a:rPr lang="en-US" sz="3800" dirty="0"/>
              <a:t>Sneak Peak: RowHammer vs. Voltage </a:t>
            </a:r>
            <a:r>
              <a:rPr lang="en-US" sz="2600" b="1" dirty="0"/>
              <a:t>[DSN’22]</a:t>
            </a:r>
          </a:p>
        </p:txBody>
      </p:sp>
      <p:sp>
        <p:nvSpPr>
          <p:cNvPr id="4" name="Slide Number Placeholder 3">
            <a:extLst>
              <a:ext uri="{FF2B5EF4-FFF2-40B4-BE49-F238E27FC236}">
                <a16:creationId xmlns:a16="http://schemas.microsoft.com/office/drawing/2014/main" id="{719DFBEE-E714-604A-B9FA-716B2D144299}"/>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7B2512E9-372D-524B-A808-8E860A8BE7C0}"/>
              </a:ext>
            </a:extLst>
          </p:cNvPr>
          <p:cNvPicPr>
            <a:picLocks noChangeAspect="1"/>
          </p:cNvPicPr>
          <p:nvPr/>
        </p:nvPicPr>
        <p:blipFill>
          <a:blip r:embed="rId2"/>
          <a:stretch>
            <a:fillRect/>
          </a:stretch>
        </p:blipFill>
        <p:spPr>
          <a:xfrm>
            <a:off x="0" y="1998969"/>
            <a:ext cx="9144000" cy="3158223"/>
          </a:xfrm>
          <a:prstGeom prst="rect">
            <a:avLst/>
          </a:prstGeom>
        </p:spPr>
      </p:pic>
      <p:sp>
        <p:nvSpPr>
          <p:cNvPr id="8" name="Rectangle 7">
            <a:extLst>
              <a:ext uri="{FF2B5EF4-FFF2-40B4-BE49-F238E27FC236}">
                <a16:creationId xmlns:a16="http://schemas.microsoft.com/office/drawing/2014/main" id="{3949D77B-9C9C-804E-B468-C5E7E73426D8}"/>
              </a:ext>
            </a:extLst>
          </p:cNvPr>
          <p:cNvSpPr/>
          <p:nvPr/>
        </p:nvSpPr>
        <p:spPr>
          <a:xfrm>
            <a:off x="1676" y="5204048"/>
            <a:ext cx="9144000" cy="914400"/>
          </a:xfrm>
          <a:prstGeom prst="rect">
            <a:avLst/>
          </a:prstGeom>
          <a:solidFill>
            <a:schemeClr val="accent5">
              <a:lumMod val="20000"/>
              <a:lumOff val="8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030A0"/>
                </a:solidFill>
                <a:effectLst/>
                <a:uLnTx/>
                <a:uFillTx/>
                <a:latin typeface="Tahoma"/>
                <a:ea typeface="+mn-ea"/>
                <a:cs typeface="+mn-cs"/>
              </a:rPr>
              <a:t>RowHammer vulnerability can be reduced via voltage scaling</a:t>
            </a:r>
          </a:p>
        </p:txBody>
      </p:sp>
    </p:spTree>
    <p:extLst>
      <p:ext uri="{BB962C8B-B14F-4D97-AF65-F5344CB8AC3E}">
        <p14:creationId xmlns:p14="http://schemas.microsoft.com/office/powerpoint/2010/main" val="21541517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96081" y="1742579"/>
            <a:ext cx="8428037" cy="822325"/>
          </a:xfrm>
        </p:spPr>
        <p:txBody>
          <a:bodyPr/>
          <a:lstStyle/>
          <a:p>
            <a:pPr algn="ctr" eaLnBrk="1" hangingPunct="1"/>
            <a:r>
              <a:rPr lang="en-US" sz="5000" dirty="0">
                <a:latin typeface="Garamond" charset="0"/>
              </a:rPr>
              <a:t>New RowHammer Solutions</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3258308254"/>
      </p:ext>
    </p:extLst>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0B0F1-22FF-5647-9EA2-576FA50F753D}"/>
              </a:ext>
            </a:extLst>
          </p:cNvPr>
          <p:cNvSpPr>
            <a:spLocks noGrp="1"/>
          </p:cNvSpPr>
          <p:nvPr>
            <p:ph type="title"/>
          </p:nvPr>
        </p:nvSpPr>
        <p:spPr/>
        <p:txBody>
          <a:bodyPr/>
          <a:lstStyle/>
          <a:p>
            <a:r>
              <a:rPr lang="en-US" dirty="0" err="1"/>
              <a:t>BlockHammer</a:t>
            </a:r>
            <a:r>
              <a:rPr lang="en-US" dirty="0"/>
              <a:t> Solution in 2021</a:t>
            </a:r>
          </a:p>
        </p:txBody>
      </p:sp>
      <p:sp>
        <p:nvSpPr>
          <p:cNvPr id="3" name="Content Placeholder 2">
            <a:extLst>
              <a:ext uri="{FF2B5EF4-FFF2-40B4-BE49-F238E27FC236}">
                <a16:creationId xmlns:a16="http://schemas.microsoft.com/office/drawing/2014/main" id="{2632BFC6-3EA8-844B-B6B5-0C6543648E40}"/>
              </a:ext>
            </a:extLst>
          </p:cNvPr>
          <p:cNvSpPr>
            <a:spLocks noGrp="1"/>
          </p:cNvSpPr>
          <p:nvPr>
            <p:ph idx="1"/>
          </p:nvPr>
        </p:nvSpPr>
        <p:spPr/>
        <p:txBody>
          <a:bodyPr/>
          <a:lstStyle/>
          <a:p>
            <a:r>
              <a:rPr lang="en-US" sz="1800" dirty="0"/>
              <a:t>A. </a:t>
            </a:r>
            <a:r>
              <a:rPr lang="en-US" sz="1800" dirty="0" err="1"/>
              <a:t>Giray</a:t>
            </a:r>
            <a:r>
              <a:rPr lang="en-US" sz="1800" dirty="0"/>
              <a:t> </a:t>
            </a:r>
            <a:r>
              <a:rPr lang="en-US" sz="1800" dirty="0" err="1"/>
              <a:t>Yaglikci</a:t>
            </a:r>
            <a:r>
              <a:rPr lang="en-US" sz="1800" dirty="0"/>
              <a:t>, </a:t>
            </a:r>
            <a:r>
              <a:rPr lang="en-US" sz="1800" dirty="0" err="1"/>
              <a:t>Minesh</a:t>
            </a:r>
            <a:r>
              <a:rPr lang="en-US" sz="1800" dirty="0"/>
              <a:t> Patel, </a:t>
            </a:r>
            <a:r>
              <a:rPr lang="en-US" sz="1800" dirty="0" err="1"/>
              <a:t>Jeremie</a:t>
            </a:r>
            <a:r>
              <a:rPr lang="en-US" sz="1800" dirty="0"/>
              <a:t> S. Kim, </a:t>
            </a:r>
            <a:r>
              <a:rPr lang="en-US" sz="1800" dirty="0" err="1"/>
              <a:t>Roknoddin</a:t>
            </a:r>
            <a:r>
              <a:rPr lang="en-US" sz="1800" dirty="0"/>
              <a:t> Azizi, </a:t>
            </a:r>
            <a:r>
              <a:rPr lang="en-US" sz="1800" dirty="0" err="1"/>
              <a:t>Ataberk</a:t>
            </a:r>
            <a:r>
              <a:rPr lang="en-US" sz="1800" dirty="0"/>
              <a:t> </a:t>
            </a:r>
            <a:r>
              <a:rPr lang="en-US" sz="1800" dirty="0" err="1"/>
              <a:t>Olgun</a:t>
            </a:r>
            <a:r>
              <a:rPr lang="en-US" sz="1800" dirty="0"/>
              <a:t>, Lois </a:t>
            </a:r>
            <a:r>
              <a:rPr lang="en-US" sz="1800" dirty="0" err="1"/>
              <a:t>Orosa</a:t>
            </a:r>
            <a:r>
              <a:rPr lang="en-US" sz="1800" dirty="0"/>
              <a:t>, Hasan Hassan, </a:t>
            </a:r>
            <a:r>
              <a:rPr lang="en-US" sz="1800" dirty="0" err="1"/>
              <a:t>Jisung</a:t>
            </a:r>
            <a:r>
              <a:rPr lang="en-US" sz="1800" dirty="0"/>
              <a:t> Park, Konstantinos </a:t>
            </a:r>
            <a:r>
              <a:rPr lang="en-US" sz="1800" dirty="0" err="1"/>
              <a:t>Kanellopoulos</a:t>
            </a:r>
            <a:r>
              <a:rPr lang="en-US" sz="1800" dirty="0"/>
              <a:t>, Taha </a:t>
            </a:r>
            <a:r>
              <a:rPr lang="en-US" sz="1800" dirty="0" err="1"/>
              <a:t>Shahroodi</a:t>
            </a:r>
            <a:r>
              <a:rPr lang="en-US" sz="1800" dirty="0"/>
              <a:t>, </a:t>
            </a:r>
            <a:r>
              <a:rPr lang="en-US" sz="1800" dirty="0" err="1"/>
              <a:t>Saugata</a:t>
            </a:r>
            <a:r>
              <a:rPr lang="en-US" sz="1800" dirty="0"/>
              <a:t> Ghose, and Onur Mutlu,</a:t>
            </a:r>
            <a:br>
              <a:rPr lang="en-US" sz="1800" dirty="0"/>
            </a:br>
            <a:r>
              <a:rPr lang="en-US" sz="1800" b="1" dirty="0">
                <a:solidFill>
                  <a:srgbClr val="0432FF"/>
                </a:solidFill>
                <a:hlinkClick r:id="rId2">
                  <a:extLst>
                    <a:ext uri="{A12FA001-AC4F-418D-AE19-62706E023703}">
                      <ahyp:hlinkClr xmlns:ahyp="http://schemas.microsoft.com/office/drawing/2018/hyperlinkcolor" val="tx"/>
                    </a:ext>
                  </a:extLst>
                </a:hlinkClick>
              </a:rPr>
              <a:t>"BlockHammer: Preventing RowHammer at Low Cost by Blacklisting Rapidly-Accessed DRAM Rows"</a:t>
            </a:r>
            <a:br>
              <a:rPr lang="en-US" sz="1800" dirty="0">
                <a:solidFill>
                  <a:srgbClr val="0432FF"/>
                </a:solidFill>
              </a:rPr>
            </a:br>
            <a:r>
              <a:rPr lang="en-US" sz="1800" i="1" dirty="0"/>
              <a:t>Proceedings of the </a:t>
            </a:r>
            <a:r>
              <a:rPr lang="en-US" sz="1800" i="1" dirty="0">
                <a:hlinkClick r:id="rId3"/>
              </a:rPr>
              <a:t>27th International Symposium on High-Performance Computer Architecture</a:t>
            </a:r>
            <a:r>
              <a:rPr lang="en-US" sz="1800" i="1" dirty="0"/>
              <a:t> (</a:t>
            </a:r>
            <a:r>
              <a:rPr lang="en-US" sz="1800" b="1" i="1" dirty="0"/>
              <a:t>HPCA</a:t>
            </a:r>
            <a:r>
              <a:rPr lang="en-US" sz="1800" i="1" dirty="0"/>
              <a:t>)</a:t>
            </a:r>
            <a:r>
              <a:rPr lang="en-US" sz="1800" dirty="0"/>
              <a:t>, Virtual, February-March 2021.</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a:t>
            </a:r>
            <a:br>
              <a:rPr lang="en-US" sz="1800" dirty="0"/>
            </a:br>
            <a:r>
              <a:rPr lang="en-US" sz="1800" dirty="0"/>
              <a:t>[</a:t>
            </a:r>
            <a:r>
              <a:rPr lang="en-US" sz="1800" dirty="0">
                <a:hlinkClick r:id="rId6"/>
              </a:rPr>
              <a:t>Short Talk Slides (pptx)</a:t>
            </a:r>
            <a:r>
              <a:rPr lang="en-US" sz="1800" dirty="0"/>
              <a:t> </a:t>
            </a:r>
            <a:r>
              <a:rPr lang="en-US" sz="1800" dirty="0">
                <a:hlinkClick r:id="rId7"/>
              </a:rPr>
              <a:t>(pdf)</a:t>
            </a:r>
            <a:r>
              <a:rPr lang="en-US" sz="1800" dirty="0"/>
              <a:t>]</a:t>
            </a:r>
            <a:br>
              <a:rPr lang="en-US" sz="1800" dirty="0"/>
            </a:br>
            <a:r>
              <a:rPr lang="en-US" sz="1800" dirty="0"/>
              <a:t>[</a:t>
            </a:r>
            <a:r>
              <a:rPr lang="en-US" sz="1800" dirty="0">
                <a:hlinkClick r:id="rId8"/>
              </a:rPr>
              <a:t>Talk Video</a:t>
            </a:r>
            <a:r>
              <a:rPr lang="en-US" sz="1800" dirty="0"/>
              <a:t> (22 minutes)]</a:t>
            </a:r>
            <a:br>
              <a:rPr lang="en-US" sz="1800" dirty="0"/>
            </a:br>
            <a:r>
              <a:rPr lang="en-US" sz="1800" dirty="0"/>
              <a:t>[</a:t>
            </a:r>
            <a:r>
              <a:rPr lang="en-US" sz="1800" dirty="0">
                <a:hlinkClick r:id="rId9"/>
              </a:rPr>
              <a:t>Short Talk Video</a:t>
            </a:r>
            <a:r>
              <a:rPr lang="en-US" sz="1800" dirty="0"/>
              <a:t> (7 minutes)]</a:t>
            </a:r>
          </a:p>
          <a:p>
            <a:pPr marL="0" indent="0">
              <a:buNone/>
            </a:pPr>
            <a:br>
              <a:rPr lang="en-US" sz="1800" dirty="0"/>
            </a:br>
            <a:endParaRPr lang="en-US" sz="1800" dirty="0"/>
          </a:p>
        </p:txBody>
      </p:sp>
      <p:sp>
        <p:nvSpPr>
          <p:cNvPr id="4" name="Slide Number Placeholder 3">
            <a:extLst>
              <a:ext uri="{FF2B5EF4-FFF2-40B4-BE49-F238E27FC236}">
                <a16:creationId xmlns:a16="http://schemas.microsoft.com/office/drawing/2014/main" id="{FCBD83A9-2106-8E46-A4D9-BF54A23B8A2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pic>
        <p:nvPicPr>
          <p:cNvPr id="6" name="Picture 5">
            <a:extLst>
              <a:ext uri="{FF2B5EF4-FFF2-40B4-BE49-F238E27FC236}">
                <a16:creationId xmlns:a16="http://schemas.microsoft.com/office/drawing/2014/main" id="{808D06FD-75D7-A34F-BBF6-07F7398B757B}"/>
              </a:ext>
            </a:extLst>
          </p:cNvPr>
          <p:cNvPicPr>
            <a:picLocks noChangeAspect="1"/>
          </p:cNvPicPr>
          <p:nvPr/>
        </p:nvPicPr>
        <p:blipFill>
          <a:blip r:embed="rId10"/>
          <a:stretch>
            <a:fillRect/>
          </a:stretch>
        </p:blipFill>
        <p:spPr>
          <a:xfrm>
            <a:off x="0" y="4667288"/>
            <a:ext cx="9144000" cy="1498016"/>
          </a:xfrm>
          <a:prstGeom prst="rect">
            <a:avLst/>
          </a:prstGeom>
        </p:spPr>
      </p:pic>
    </p:spTree>
    <p:extLst>
      <p:ext uri="{BB962C8B-B14F-4D97-AF65-F5344CB8AC3E}">
        <p14:creationId xmlns:p14="http://schemas.microsoft.com/office/powerpoint/2010/main" val="2270139674"/>
      </p:ext>
    </p:extLst>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C683A-AF24-BE44-AA9A-A709B1AD3A50}"/>
              </a:ext>
            </a:extLst>
          </p:cNvPr>
          <p:cNvSpPr>
            <a:spLocks noGrp="1"/>
          </p:cNvSpPr>
          <p:nvPr>
            <p:ph type="title"/>
          </p:nvPr>
        </p:nvSpPr>
        <p:spPr>
          <a:xfrm>
            <a:off x="75991" y="-160891"/>
            <a:ext cx="6915118" cy="1141619"/>
          </a:xfrm>
        </p:spPr>
        <p:txBody>
          <a:bodyPr/>
          <a:lstStyle/>
          <a:p>
            <a:r>
              <a:rPr lang="en-US" sz="3000" b="1" dirty="0"/>
              <a:t>RowHammer Solution Approaches</a:t>
            </a:r>
          </a:p>
        </p:txBody>
      </p:sp>
      <p:sp>
        <p:nvSpPr>
          <p:cNvPr id="3" name="Content Placeholder 2">
            <a:extLst>
              <a:ext uri="{FF2B5EF4-FFF2-40B4-BE49-F238E27FC236}">
                <a16:creationId xmlns:a16="http://schemas.microsoft.com/office/drawing/2014/main" id="{5911B6B0-A99C-BE4F-BD83-C04322CB5BFC}"/>
              </a:ext>
            </a:extLst>
          </p:cNvPr>
          <p:cNvSpPr>
            <a:spLocks noGrp="1"/>
          </p:cNvSpPr>
          <p:nvPr>
            <p:ph idx="1"/>
          </p:nvPr>
        </p:nvSpPr>
        <p:spPr>
          <a:xfrm>
            <a:off x="75991" y="685800"/>
            <a:ext cx="8987622" cy="5813137"/>
          </a:xfrm>
        </p:spPr>
        <p:txBody>
          <a:bodyPr/>
          <a:lstStyle/>
          <a:p>
            <a:r>
              <a:rPr lang="en-US" sz="2400" dirty="0">
                <a:solidFill>
                  <a:srgbClr val="0000FF"/>
                </a:solidFill>
              </a:rPr>
              <a:t>More robust DRAM chips </a:t>
            </a:r>
            <a:r>
              <a:rPr lang="en-US" sz="2400" b="1" dirty="0">
                <a:solidFill>
                  <a:srgbClr val="0000FF"/>
                </a:solidFill>
              </a:rPr>
              <a:t>and/or </a:t>
            </a:r>
            <a:r>
              <a:rPr lang="en-US" sz="2400" dirty="0">
                <a:solidFill>
                  <a:srgbClr val="0000FF"/>
                </a:solidFill>
              </a:rPr>
              <a:t>error-correcting codes</a:t>
            </a:r>
          </a:p>
          <a:p>
            <a:r>
              <a:rPr lang="en-US" sz="2400" dirty="0">
                <a:solidFill>
                  <a:srgbClr val="0000FF"/>
                </a:solidFill>
              </a:rPr>
              <a:t>Increased refresh rate </a:t>
            </a:r>
          </a:p>
          <a:p>
            <a:endParaRPr lang="en-US" sz="2400" dirty="0"/>
          </a:p>
          <a:p>
            <a:endParaRPr lang="en-US" sz="2400" dirty="0"/>
          </a:p>
          <a:p>
            <a:r>
              <a:rPr lang="en-US" sz="2400" dirty="0">
                <a:solidFill>
                  <a:srgbClr val="0000FF"/>
                </a:solidFill>
              </a:rPr>
              <a:t>Physical isolation</a:t>
            </a:r>
          </a:p>
          <a:p>
            <a:endParaRPr lang="en-US" sz="2400" dirty="0"/>
          </a:p>
          <a:p>
            <a:endParaRPr lang="en-US" sz="2400" dirty="0"/>
          </a:p>
          <a:p>
            <a:endParaRPr lang="en-US" sz="2400" dirty="0"/>
          </a:p>
          <a:p>
            <a:r>
              <a:rPr lang="en-US" sz="2400" dirty="0">
                <a:solidFill>
                  <a:srgbClr val="0000FF"/>
                </a:solidFill>
              </a:rPr>
              <a:t>Reactive refresh</a:t>
            </a:r>
          </a:p>
          <a:p>
            <a:endParaRPr lang="en-US" sz="2400" dirty="0"/>
          </a:p>
          <a:p>
            <a:endParaRPr lang="en-US" sz="2400" dirty="0"/>
          </a:p>
          <a:p>
            <a:endParaRPr lang="en-US" sz="2400" dirty="0"/>
          </a:p>
          <a:p>
            <a:r>
              <a:rPr lang="en-US" sz="2400" dirty="0">
                <a:solidFill>
                  <a:srgbClr val="0000FF"/>
                </a:solidFill>
              </a:rPr>
              <a:t>Proactive throttling</a:t>
            </a:r>
          </a:p>
        </p:txBody>
      </p:sp>
      <p:sp>
        <p:nvSpPr>
          <p:cNvPr id="10" name="DRAM Bank">
            <a:extLst>
              <a:ext uri="{FF2B5EF4-FFF2-40B4-BE49-F238E27FC236}">
                <a16:creationId xmlns:a16="http://schemas.microsoft.com/office/drawing/2014/main" id="{5743497B-6D87-FE41-A92D-69E792987E0F}"/>
              </a:ext>
            </a:extLst>
          </p:cNvPr>
          <p:cNvSpPr/>
          <p:nvPr/>
        </p:nvSpPr>
        <p:spPr>
          <a:xfrm>
            <a:off x="3377023" y="2376154"/>
            <a:ext cx="2389953" cy="1759352"/>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DRAM Bank</a:t>
            </a:r>
          </a:p>
        </p:txBody>
      </p:sp>
      <p:sp>
        <p:nvSpPr>
          <p:cNvPr id="5" name="Attacker">
            <a:extLst>
              <a:ext uri="{FF2B5EF4-FFF2-40B4-BE49-F238E27FC236}">
                <a16:creationId xmlns:a16="http://schemas.microsoft.com/office/drawing/2014/main" id="{D0DE4FAF-51A1-CB43-9EFD-59FAC416DAE5}"/>
              </a:ext>
            </a:extLst>
          </p:cNvPr>
          <p:cNvSpPr/>
          <p:nvPr/>
        </p:nvSpPr>
        <p:spPr>
          <a:xfrm>
            <a:off x="3377023" y="2720137"/>
            <a:ext cx="2389953" cy="304808"/>
          </a:xfrm>
          <a:prstGeom prst="rect">
            <a:avLst/>
          </a:prstGeom>
          <a:solidFill>
            <a:schemeClr val="accent2">
              <a:lumMod val="20000"/>
              <a:lumOff val="8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rPr>
              <a:t>Aggressor Row</a:t>
            </a:r>
          </a:p>
        </p:txBody>
      </p:sp>
      <p:sp>
        <p:nvSpPr>
          <p:cNvPr id="6" name="Sensitive">
            <a:extLst>
              <a:ext uri="{FF2B5EF4-FFF2-40B4-BE49-F238E27FC236}">
                <a16:creationId xmlns:a16="http://schemas.microsoft.com/office/drawing/2014/main" id="{7AB96C5E-584D-8D46-9217-74E83BBB1586}"/>
              </a:ext>
            </a:extLst>
          </p:cNvPr>
          <p:cNvSpPr/>
          <p:nvPr/>
        </p:nvSpPr>
        <p:spPr>
          <a:xfrm>
            <a:off x="3377023" y="3523261"/>
            <a:ext cx="2389953" cy="416689"/>
          </a:xfrm>
          <a:prstGeom prst="rect">
            <a:avLst/>
          </a:prstGeom>
          <a:solidFill>
            <a:schemeClr val="accent6">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38234"/>
                </a:solidFill>
                <a:effectLst/>
                <a:uLnTx/>
                <a:uFillTx/>
                <a:latin typeface="Calibri" panose="020F0502020204030204"/>
                <a:ea typeface="+mn-ea"/>
                <a:cs typeface="+mn-cs"/>
              </a:rPr>
              <a:t>Victim Rows</a:t>
            </a:r>
          </a:p>
        </p:txBody>
      </p:sp>
      <p:sp>
        <p:nvSpPr>
          <p:cNvPr id="7" name="Isolation">
            <a:extLst>
              <a:ext uri="{FF2B5EF4-FFF2-40B4-BE49-F238E27FC236}">
                <a16:creationId xmlns:a16="http://schemas.microsoft.com/office/drawing/2014/main" id="{6D4E1C76-7163-4E4A-8349-D675356E1579}"/>
              </a:ext>
            </a:extLst>
          </p:cNvPr>
          <p:cNvSpPr/>
          <p:nvPr/>
        </p:nvSpPr>
        <p:spPr>
          <a:xfrm>
            <a:off x="3377023" y="3024944"/>
            <a:ext cx="2389953" cy="49831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Isolation Rows</a:t>
            </a:r>
          </a:p>
        </p:txBody>
      </p:sp>
      <p:cxnSp>
        <p:nvCxnSpPr>
          <p:cNvPr id="12" name="Straight Arrow Connector 11">
            <a:extLst>
              <a:ext uri="{FF2B5EF4-FFF2-40B4-BE49-F238E27FC236}">
                <a16:creationId xmlns:a16="http://schemas.microsoft.com/office/drawing/2014/main" id="{0DF6709D-1722-4C44-8D8D-0F088D63C6E5}"/>
              </a:ext>
            </a:extLst>
          </p:cNvPr>
          <p:cNvCxnSpPr/>
          <p:nvPr/>
        </p:nvCxnSpPr>
        <p:spPr>
          <a:xfrm>
            <a:off x="5859572" y="3036521"/>
            <a:ext cx="0" cy="466952"/>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sp>
        <p:nvSpPr>
          <p:cNvPr id="13" name="TextBox 12">
            <a:extLst>
              <a:ext uri="{FF2B5EF4-FFF2-40B4-BE49-F238E27FC236}">
                <a16:creationId xmlns:a16="http://schemas.microsoft.com/office/drawing/2014/main" id="{4570F79E-0E41-C340-B0F4-9B8CEF0D617D}"/>
              </a:ext>
            </a:extLst>
          </p:cNvPr>
          <p:cNvSpPr txBox="1"/>
          <p:nvPr/>
        </p:nvSpPr>
        <p:spPr>
          <a:xfrm>
            <a:off x="5857505" y="3085331"/>
            <a:ext cx="217598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ＭＳ Ｐゴシック" panose="020B0600070205080204" pitchFamily="34" charset="-128"/>
                <a:cs typeface="+mn-cs"/>
              </a:rPr>
              <a:t>Large-enough distance</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a typeface="ＭＳ Ｐゴシック" panose="020B0600070205080204" pitchFamily="34" charset="-128"/>
              <a:cs typeface="+mn-cs"/>
            </a:endParaRPr>
          </a:p>
        </p:txBody>
      </p:sp>
      <p:sp>
        <p:nvSpPr>
          <p:cNvPr id="14" name="DRAM Bank">
            <a:extLst>
              <a:ext uri="{FF2B5EF4-FFF2-40B4-BE49-F238E27FC236}">
                <a16:creationId xmlns:a16="http://schemas.microsoft.com/office/drawing/2014/main" id="{C6733633-CA11-3C48-8078-296AE05F4511}"/>
              </a:ext>
            </a:extLst>
          </p:cNvPr>
          <p:cNvSpPr/>
          <p:nvPr/>
        </p:nvSpPr>
        <p:spPr>
          <a:xfrm>
            <a:off x="3377023" y="4308522"/>
            <a:ext cx="2389953" cy="1575372"/>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DRAM Bank</a:t>
            </a:r>
          </a:p>
        </p:txBody>
      </p:sp>
      <p:sp>
        <p:nvSpPr>
          <p:cNvPr id="15" name="Attacker">
            <a:extLst>
              <a:ext uri="{FF2B5EF4-FFF2-40B4-BE49-F238E27FC236}">
                <a16:creationId xmlns:a16="http://schemas.microsoft.com/office/drawing/2014/main" id="{DDF114CD-9A17-3944-893C-EF5051A892D2}"/>
              </a:ext>
            </a:extLst>
          </p:cNvPr>
          <p:cNvSpPr/>
          <p:nvPr/>
        </p:nvSpPr>
        <p:spPr>
          <a:xfrm>
            <a:off x="3370479" y="4899439"/>
            <a:ext cx="2389953" cy="372209"/>
          </a:xfrm>
          <a:prstGeom prst="rect">
            <a:avLst/>
          </a:prstGeom>
          <a:solidFill>
            <a:schemeClr val="accent2">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rPr>
              <a:t>Aggressor Row</a:t>
            </a:r>
          </a:p>
        </p:txBody>
      </p:sp>
      <p:sp>
        <p:nvSpPr>
          <p:cNvPr id="16" name="Sensitive">
            <a:extLst>
              <a:ext uri="{FF2B5EF4-FFF2-40B4-BE49-F238E27FC236}">
                <a16:creationId xmlns:a16="http://schemas.microsoft.com/office/drawing/2014/main" id="{B707F687-216F-5348-84B1-B76BC1637C95}"/>
              </a:ext>
            </a:extLst>
          </p:cNvPr>
          <p:cNvSpPr/>
          <p:nvPr/>
        </p:nvSpPr>
        <p:spPr>
          <a:xfrm>
            <a:off x="3377023" y="5270429"/>
            <a:ext cx="2389953" cy="532440"/>
          </a:xfrm>
          <a:prstGeom prst="rect">
            <a:avLst/>
          </a:prstGeom>
          <a:solidFill>
            <a:schemeClr val="accent6">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38234"/>
                </a:solidFill>
                <a:effectLst/>
                <a:uLnTx/>
                <a:uFillTx/>
                <a:latin typeface="Calibri" panose="020F0502020204030204"/>
                <a:ea typeface="+mn-ea"/>
                <a:cs typeface="+mn-cs"/>
              </a:rPr>
              <a:t>Victim rows</a:t>
            </a:r>
          </a:p>
        </p:txBody>
      </p:sp>
      <p:sp>
        <p:nvSpPr>
          <p:cNvPr id="19" name="TextBox 18">
            <a:extLst>
              <a:ext uri="{FF2B5EF4-FFF2-40B4-BE49-F238E27FC236}">
                <a16:creationId xmlns:a16="http://schemas.microsoft.com/office/drawing/2014/main" id="{015481CC-82CF-A34B-8307-6698E5B3492A}"/>
              </a:ext>
            </a:extLst>
          </p:cNvPr>
          <p:cNvSpPr txBox="1"/>
          <p:nvPr/>
        </p:nvSpPr>
        <p:spPr>
          <a:xfrm>
            <a:off x="6182643" y="4467467"/>
            <a:ext cx="85440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ＭＳ Ｐゴシック" panose="020B0600070205080204" pitchFamily="34" charset="-128"/>
                <a:cs typeface="+mn-cs"/>
              </a:rPr>
              <a:t>Refresh</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a typeface="ＭＳ Ｐゴシック" panose="020B0600070205080204" pitchFamily="34" charset="-128"/>
              <a:cs typeface="+mn-cs"/>
            </a:endParaRPr>
          </a:p>
        </p:txBody>
      </p:sp>
      <p:sp>
        <p:nvSpPr>
          <p:cNvPr id="20" name="Sensitive">
            <a:extLst>
              <a:ext uri="{FF2B5EF4-FFF2-40B4-BE49-F238E27FC236}">
                <a16:creationId xmlns:a16="http://schemas.microsoft.com/office/drawing/2014/main" id="{B1F54E72-A613-9D44-B666-77824E10B41B}"/>
              </a:ext>
            </a:extLst>
          </p:cNvPr>
          <p:cNvSpPr/>
          <p:nvPr/>
        </p:nvSpPr>
        <p:spPr>
          <a:xfrm>
            <a:off x="3377023" y="4369147"/>
            <a:ext cx="2389953" cy="532440"/>
          </a:xfrm>
          <a:prstGeom prst="rect">
            <a:avLst/>
          </a:prstGeom>
          <a:solidFill>
            <a:schemeClr val="accent6">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38234"/>
                </a:solidFill>
                <a:effectLst/>
                <a:uLnTx/>
                <a:uFillTx/>
                <a:latin typeface="Calibri" panose="020F0502020204030204"/>
                <a:ea typeface="+mn-ea"/>
                <a:cs typeface="+mn-cs"/>
              </a:rPr>
              <a:t>Victim Rows</a:t>
            </a:r>
          </a:p>
        </p:txBody>
      </p:sp>
      <p:cxnSp>
        <p:nvCxnSpPr>
          <p:cNvPr id="22" name="Straight Arrow Connector 21">
            <a:extLst>
              <a:ext uri="{FF2B5EF4-FFF2-40B4-BE49-F238E27FC236}">
                <a16:creationId xmlns:a16="http://schemas.microsoft.com/office/drawing/2014/main" id="{24AB3509-8AAA-C24E-89F1-55F90A15DA2B}"/>
              </a:ext>
            </a:extLst>
          </p:cNvPr>
          <p:cNvCxnSpPr>
            <a:cxnSpLocks/>
            <a:stCxn id="19" idx="1"/>
            <a:endCxn id="20" idx="3"/>
          </p:cNvCxnSpPr>
          <p:nvPr/>
        </p:nvCxnSpPr>
        <p:spPr>
          <a:xfrm flipH="1" flipV="1">
            <a:off x="5766976" y="4635367"/>
            <a:ext cx="415667" cy="137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C1CEE2C0-D677-2D4C-BC52-2E7FBE10C46E}"/>
              </a:ext>
            </a:extLst>
          </p:cNvPr>
          <p:cNvSpPr txBox="1"/>
          <p:nvPr/>
        </p:nvSpPr>
        <p:spPr>
          <a:xfrm>
            <a:off x="6182643" y="5369412"/>
            <a:ext cx="85440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ＭＳ Ｐゴシック" panose="020B0600070205080204" pitchFamily="34" charset="-128"/>
                <a:cs typeface="+mn-cs"/>
              </a:rPr>
              <a:t>Refresh</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a typeface="ＭＳ Ｐゴシック" panose="020B0600070205080204" pitchFamily="34" charset="-128"/>
              <a:cs typeface="+mn-cs"/>
            </a:endParaRPr>
          </a:p>
        </p:txBody>
      </p:sp>
      <p:cxnSp>
        <p:nvCxnSpPr>
          <p:cNvPr id="25" name="Straight Arrow Connector 24">
            <a:extLst>
              <a:ext uri="{FF2B5EF4-FFF2-40B4-BE49-F238E27FC236}">
                <a16:creationId xmlns:a16="http://schemas.microsoft.com/office/drawing/2014/main" id="{04040377-0424-DB4E-8A62-495693B1388C}"/>
              </a:ext>
            </a:extLst>
          </p:cNvPr>
          <p:cNvCxnSpPr>
            <a:cxnSpLocks/>
            <a:stCxn id="24" idx="1"/>
            <a:endCxn id="16" idx="3"/>
          </p:cNvCxnSpPr>
          <p:nvPr/>
        </p:nvCxnSpPr>
        <p:spPr>
          <a:xfrm flipH="1" flipV="1">
            <a:off x="5766976" y="5536649"/>
            <a:ext cx="415667" cy="204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68" name="Picture 6" hidden="1">
            <a:extLst>
              <a:ext uri="{FF2B5EF4-FFF2-40B4-BE49-F238E27FC236}">
                <a16:creationId xmlns:a16="http://schemas.microsoft.com/office/drawing/2014/main" id="{8E5BF2AE-0B4C-B14A-B5A4-7F6AD7A055C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922" t="34366" r="74612" b="55933"/>
          <a:stretch/>
        </p:blipFill>
        <p:spPr bwMode="auto">
          <a:xfrm>
            <a:off x="5264413" y="5937342"/>
            <a:ext cx="992038" cy="665262"/>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6" hidden="1">
            <a:extLst>
              <a:ext uri="{FF2B5EF4-FFF2-40B4-BE49-F238E27FC236}">
                <a16:creationId xmlns:a16="http://schemas.microsoft.com/office/drawing/2014/main" id="{50C9C073-0849-DC41-8716-7D6C51D2A16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4989" t="77834" r="8910" b="12550"/>
          <a:stretch/>
        </p:blipFill>
        <p:spPr bwMode="auto">
          <a:xfrm>
            <a:off x="3533550" y="5943153"/>
            <a:ext cx="1104181" cy="659450"/>
          </a:xfrm>
          <a:prstGeom prst="rect">
            <a:avLst/>
          </a:prstGeom>
          <a:noFill/>
          <a:extLst>
            <a:ext uri="{909E8E84-426E-40DD-AFC4-6F175D3DCCD1}">
              <a14:hiddenFill xmlns:a14="http://schemas.microsoft.com/office/drawing/2010/main">
                <a:solidFill>
                  <a:srgbClr val="FFFFFF"/>
                </a:solidFill>
              </a14:hiddenFill>
            </a:ext>
          </a:extLst>
        </p:spPr>
      </p:pic>
      <p:sp>
        <p:nvSpPr>
          <p:cNvPr id="1025" name="Rectangle 1024">
            <a:extLst>
              <a:ext uri="{FF2B5EF4-FFF2-40B4-BE49-F238E27FC236}">
                <a16:creationId xmlns:a16="http://schemas.microsoft.com/office/drawing/2014/main" id="{28D47331-4792-1643-A508-33E3E501DC31}"/>
              </a:ext>
            </a:extLst>
          </p:cNvPr>
          <p:cNvSpPr/>
          <p:nvPr/>
        </p:nvSpPr>
        <p:spPr>
          <a:xfrm>
            <a:off x="4968815" y="5936726"/>
            <a:ext cx="431321" cy="1929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029" name="Straight Arrow Connector 1028">
            <a:extLst>
              <a:ext uri="{FF2B5EF4-FFF2-40B4-BE49-F238E27FC236}">
                <a16:creationId xmlns:a16="http://schemas.microsoft.com/office/drawing/2014/main" id="{B9794075-9A24-6D4B-8678-0ABC6827A966}"/>
              </a:ext>
            </a:extLst>
          </p:cNvPr>
          <p:cNvCxnSpPr>
            <a:stCxn id="69" idx="3"/>
            <a:endCxn id="68" idx="1"/>
          </p:cNvCxnSpPr>
          <p:nvPr/>
        </p:nvCxnSpPr>
        <p:spPr>
          <a:xfrm flipV="1">
            <a:off x="4637731" y="6269973"/>
            <a:ext cx="626682" cy="290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033" name="Picture 1032">
            <a:extLst>
              <a:ext uri="{FF2B5EF4-FFF2-40B4-BE49-F238E27FC236}">
                <a16:creationId xmlns:a16="http://schemas.microsoft.com/office/drawing/2014/main" id="{791D7003-0FBC-3649-929B-9FEB797BC975}"/>
              </a:ext>
            </a:extLst>
          </p:cNvPr>
          <p:cNvPicPr>
            <a:picLocks noChangeAspect="1"/>
          </p:cNvPicPr>
          <p:nvPr/>
        </p:nvPicPr>
        <p:blipFill>
          <a:blip r:embed="rId4"/>
          <a:stretch>
            <a:fillRect/>
          </a:stretch>
        </p:blipFill>
        <p:spPr>
          <a:xfrm>
            <a:off x="75991" y="1485505"/>
            <a:ext cx="3091969" cy="677074"/>
          </a:xfrm>
          <a:prstGeom prst="rect">
            <a:avLst/>
          </a:prstGeom>
        </p:spPr>
      </p:pic>
      <p:pic>
        <p:nvPicPr>
          <p:cNvPr id="1034" name="Picture 1033">
            <a:extLst>
              <a:ext uri="{FF2B5EF4-FFF2-40B4-BE49-F238E27FC236}">
                <a16:creationId xmlns:a16="http://schemas.microsoft.com/office/drawing/2014/main" id="{65444DBE-7039-3243-B14E-9EFB4C633C9A}"/>
              </a:ext>
            </a:extLst>
          </p:cNvPr>
          <p:cNvPicPr>
            <a:picLocks noChangeAspect="1"/>
          </p:cNvPicPr>
          <p:nvPr/>
        </p:nvPicPr>
        <p:blipFill rotWithShape="1">
          <a:blip r:embed="rId5"/>
          <a:srcRect r="10972" b="15197"/>
          <a:stretch/>
        </p:blipFill>
        <p:spPr>
          <a:xfrm>
            <a:off x="3533550" y="1485505"/>
            <a:ext cx="3099247" cy="720627"/>
          </a:xfrm>
          <a:prstGeom prst="rect">
            <a:avLst/>
          </a:prstGeom>
        </p:spPr>
      </p:pic>
      <p:cxnSp>
        <p:nvCxnSpPr>
          <p:cNvPr id="78" name="Straight Arrow Connector 77">
            <a:extLst>
              <a:ext uri="{FF2B5EF4-FFF2-40B4-BE49-F238E27FC236}">
                <a16:creationId xmlns:a16="http://schemas.microsoft.com/office/drawing/2014/main" id="{C5EDEB2F-3962-624D-8FE5-7C0621E7A797}"/>
              </a:ext>
            </a:extLst>
          </p:cNvPr>
          <p:cNvCxnSpPr>
            <a:cxnSpLocks/>
          </p:cNvCxnSpPr>
          <p:nvPr/>
        </p:nvCxnSpPr>
        <p:spPr>
          <a:xfrm>
            <a:off x="3225875" y="1862148"/>
            <a:ext cx="61535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22E1F2C1-3F27-7A4E-8E90-4D6710E21D03}"/>
              </a:ext>
            </a:extLst>
          </p:cNvPr>
          <p:cNvSpPr txBox="1"/>
          <p:nvPr/>
        </p:nvSpPr>
        <p:spPr>
          <a:xfrm>
            <a:off x="6189187" y="4915957"/>
            <a:ext cx="284744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ＭＳ Ｐゴシック" panose="020B0600070205080204" pitchFamily="34" charset="-128"/>
                <a:cs typeface="+mn-cs"/>
              </a:rPr>
              <a:t>Rapidly activated (hammered)</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a typeface="ＭＳ Ｐゴシック" panose="020B0600070205080204" pitchFamily="34" charset="-128"/>
              <a:cs typeface="+mn-cs"/>
            </a:endParaRPr>
          </a:p>
        </p:txBody>
      </p:sp>
      <p:cxnSp>
        <p:nvCxnSpPr>
          <p:cNvPr id="27" name="Straight Arrow Connector 26">
            <a:extLst>
              <a:ext uri="{FF2B5EF4-FFF2-40B4-BE49-F238E27FC236}">
                <a16:creationId xmlns:a16="http://schemas.microsoft.com/office/drawing/2014/main" id="{31AE3060-EED0-8544-B0BA-4147AB69D404}"/>
              </a:ext>
            </a:extLst>
          </p:cNvPr>
          <p:cNvCxnSpPr>
            <a:cxnSpLocks/>
            <a:stCxn id="26" idx="1"/>
            <a:endCxn id="15" idx="3"/>
          </p:cNvCxnSpPr>
          <p:nvPr/>
        </p:nvCxnSpPr>
        <p:spPr>
          <a:xfrm flipH="1">
            <a:off x="5760432" y="5085234"/>
            <a:ext cx="428755" cy="31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2F3815D3-6D25-1C4F-8F83-C122729C3D7B}"/>
              </a:ext>
            </a:extLst>
          </p:cNvPr>
          <p:cNvSpPr/>
          <p:nvPr/>
        </p:nvSpPr>
        <p:spPr>
          <a:xfrm>
            <a:off x="6676790" y="1625025"/>
            <a:ext cx="2493055"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ＭＳ Ｐゴシック" panose="020B0600070205080204" pitchFamily="34" charset="-128"/>
                <a:cs typeface="+mn-cs"/>
              </a:rPr>
              <a:t>Fewer activations possible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ＭＳ Ｐゴシック" panose="020B0600070205080204" pitchFamily="34" charset="-128"/>
                <a:cs typeface="+mn-cs"/>
              </a:rPr>
              <a:t>in a refresh interval</a:t>
            </a:r>
          </a:p>
        </p:txBody>
      </p:sp>
      <p:sp>
        <p:nvSpPr>
          <p:cNvPr id="35" name="Rectangle 34">
            <a:extLst>
              <a:ext uri="{FF2B5EF4-FFF2-40B4-BE49-F238E27FC236}">
                <a16:creationId xmlns:a16="http://schemas.microsoft.com/office/drawing/2014/main" id="{C8897A0A-9C49-7141-8D45-7602BF4075C0}"/>
              </a:ext>
            </a:extLst>
          </p:cNvPr>
          <p:cNvSpPr/>
          <p:nvPr/>
        </p:nvSpPr>
        <p:spPr>
          <a:xfrm>
            <a:off x="2590800" y="6586662"/>
            <a:ext cx="4832157"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ＭＳ Ｐゴシック" panose="020B0600070205080204" pitchFamily="34" charset="-128"/>
                <a:cs typeface="+mn-cs"/>
              </a:rPr>
              <a:t>Fewer activations allowed for aggressive applications</a:t>
            </a:r>
          </a:p>
        </p:txBody>
      </p:sp>
      <p:pic>
        <p:nvPicPr>
          <p:cNvPr id="44" name="Picture Placeholder 32">
            <a:extLst>
              <a:ext uri="{FF2B5EF4-FFF2-40B4-BE49-F238E27FC236}">
                <a16:creationId xmlns:a16="http://schemas.microsoft.com/office/drawing/2014/main" id="{96AE701D-6AF8-104A-8BE2-772027BAA219}"/>
              </a:ext>
            </a:extLst>
          </p:cNvPr>
          <p:cNvPicPr>
            <a:picLocks noChangeAspect="1"/>
          </p:cNvPicPr>
          <p:nvPr/>
        </p:nvPicPr>
        <p:blipFill>
          <a:blip r:embed="rId6">
            <a:extLst>
              <a:ext uri="{28A0092B-C50C-407E-A947-70E740481C1C}">
                <a14:useLocalDpi xmlns:a14="http://schemas.microsoft.com/office/drawing/2010/main" val="0"/>
              </a:ext>
            </a:extLst>
          </a:blip>
          <a:srcRect t="21589" b="21589"/>
          <a:stretch>
            <a:fillRect/>
          </a:stretch>
        </p:blipFill>
        <p:spPr>
          <a:xfrm>
            <a:off x="3450518" y="5963419"/>
            <a:ext cx="1241221" cy="705540"/>
          </a:xfrm>
          <a:prstGeom prst="rect">
            <a:avLst/>
          </a:prstGeom>
        </p:spPr>
      </p:pic>
      <p:pic>
        <p:nvPicPr>
          <p:cNvPr id="49" name="Picture Placeholder 37" descr="A picture containing text&#10;&#10;Description automatically generated">
            <a:extLst>
              <a:ext uri="{FF2B5EF4-FFF2-40B4-BE49-F238E27FC236}">
                <a16:creationId xmlns:a16="http://schemas.microsoft.com/office/drawing/2014/main" id="{E8A97868-E294-F44C-8499-9C25A3CC9485}"/>
              </a:ext>
            </a:extLst>
          </p:cNvPr>
          <p:cNvPicPr>
            <a:picLocks noChangeAspect="1"/>
          </p:cNvPicPr>
          <p:nvPr/>
        </p:nvPicPr>
        <p:blipFill>
          <a:blip r:embed="rId7">
            <a:extLst>
              <a:ext uri="{28A0092B-C50C-407E-A947-70E740481C1C}">
                <a14:useLocalDpi xmlns:a14="http://schemas.microsoft.com/office/drawing/2010/main" val="0"/>
              </a:ext>
            </a:extLst>
          </a:blip>
          <a:srcRect t="21589" b="21589"/>
          <a:stretch>
            <a:fillRect/>
          </a:stretch>
        </p:blipFill>
        <p:spPr>
          <a:xfrm>
            <a:off x="5270957" y="5926003"/>
            <a:ext cx="1241220" cy="705540"/>
          </a:xfrm>
          <a:prstGeom prst="rect">
            <a:avLst/>
          </a:prstGeom>
        </p:spPr>
      </p:pic>
      <p:sp>
        <p:nvSpPr>
          <p:cNvPr id="32" name="RedBox">
            <a:extLst>
              <a:ext uri="{FF2B5EF4-FFF2-40B4-BE49-F238E27FC236}">
                <a16:creationId xmlns:a16="http://schemas.microsoft.com/office/drawing/2014/main" id="{8CC9030F-01D3-D846-B060-1261E34C46AE}"/>
              </a:ext>
            </a:extLst>
          </p:cNvPr>
          <p:cNvSpPr/>
          <p:nvPr/>
        </p:nvSpPr>
        <p:spPr>
          <a:xfrm>
            <a:off x="380999" y="3479046"/>
            <a:ext cx="8382001" cy="914400"/>
          </a:xfrm>
          <a:prstGeom prst="roundRect">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a:ea typeface="+mn-ea"/>
                <a:cs typeface="+mn-cs"/>
              </a:rPr>
              <a:t>Cost, Power, Performance, Complexity</a:t>
            </a:r>
          </a:p>
        </p:txBody>
      </p:sp>
    </p:spTree>
    <p:extLst>
      <p:ext uri="{BB962C8B-B14F-4D97-AF65-F5344CB8AC3E}">
        <p14:creationId xmlns:p14="http://schemas.microsoft.com/office/powerpoint/2010/main" val="3880446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971A9-E1B0-7641-8AE6-FA6A07E7502C}"/>
              </a:ext>
            </a:extLst>
          </p:cNvPr>
          <p:cNvSpPr>
            <a:spLocks noGrp="1"/>
          </p:cNvSpPr>
          <p:nvPr>
            <p:ph type="title"/>
          </p:nvPr>
        </p:nvSpPr>
        <p:spPr/>
        <p:txBody>
          <a:bodyPr/>
          <a:lstStyle/>
          <a:p>
            <a:r>
              <a:rPr lang="en-US" dirty="0"/>
              <a:t>Two Key Challenges</a:t>
            </a:r>
          </a:p>
        </p:txBody>
      </p:sp>
      <p:grpSp>
        <p:nvGrpSpPr>
          <p:cNvPr id="16" name="Group 15">
            <a:extLst>
              <a:ext uri="{FF2B5EF4-FFF2-40B4-BE49-F238E27FC236}">
                <a16:creationId xmlns:a16="http://schemas.microsoft.com/office/drawing/2014/main" id="{746640E3-80CF-5D43-9630-1287DA82A8CE}"/>
              </a:ext>
            </a:extLst>
          </p:cNvPr>
          <p:cNvGrpSpPr/>
          <p:nvPr/>
        </p:nvGrpSpPr>
        <p:grpSpPr>
          <a:xfrm>
            <a:off x="0" y="1828793"/>
            <a:ext cx="9143999" cy="1238864"/>
            <a:chOff x="0" y="1828793"/>
            <a:chExt cx="9143999" cy="1238864"/>
          </a:xfrm>
        </p:grpSpPr>
        <p:sp>
          <p:nvSpPr>
            <p:cNvPr id="10" name="Rectangle 9">
              <a:extLst>
                <a:ext uri="{FF2B5EF4-FFF2-40B4-BE49-F238E27FC236}">
                  <a16:creationId xmlns:a16="http://schemas.microsoft.com/office/drawing/2014/main" id="{2CBEA920-3CED-0442-9090-FEBCEF33BAA1}"/>
                </a:ext>
              </a:extLst>
            </p:cNvPr>
            <p:cNvSpPr/>
            <p:nvPr/>
          </p:nvSpPr>
          <p:spPr>
            <a:xfrm>
              <a:off x="0" y="1828793"/>
              <a:ext cx="9143999" cy="1238864"/>
            </a:xfrm>
            <a:prstGeom prst="rect">
              <a:avLst/>
            </a:prstGeom>
            <a:solidFill>
              <a:schemeClr val="accent1">
                <a:lumMod val="20000"/>
                <a:lumOff val="8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5A9BA577-CE8A-3647-BCF0-DFBB0D08BA71}"/>
                </a:ext>
              </a:extLst>
            </p:cNvPr>
            <p:cNvSpPr txBox="1"/>
            <p:nvPr/>
          </p:nvSpPr>
          <p:spPr>
            <a:xfrm>
              <a:off x="1242792" y="1963772"/>
              <a:ext cx="7071360" cy="954107"/>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546A">
                      <a:lumMod val="50000"/>
                    </a:srgbClr>
                  </a:solidFill>
                  <a:effectLst/>
                  <a:uLnTx/>
                  <a:uFillTx/>
                  <a:latin typeface="Cambria" panose="02040503050406030204" pitchFamily="18" charset="0"/>
                  <a:ea typeface="+mn-ea"/>
                  <a:cs typeface="+mn-cs"/>
                </a:rPr>
                <a:t>Scalability</a:t>
              </a:r>
              <a:r>
                <a:rPr kumimoji="0" lang="en-US" sz="2800" b="0" i="0" u="none" strike="noStrike" kern="1200" cap="none" spc="0" normalizeH="0" baseline="0" noProof="0" dirty="0">
                  <a:ln>
                    <a:noFill/>
                  </a:ln>
                  <a:solidFill>
                    <a:srgbClr val="44546A">
                      <a:lumMod val="50000"/>
                    </a:srgbClr>
                  </a:solidFill>
                  <a:effectLst/>
                  <a:uLnTx/>
                  <a:uFillTx/>
                  <a:latin typeface="Cambria" panose="02040503050406030204" pitchFamily="18"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546A">
                      <a:lumMod val="50000"/>
                    </a:srgbClr>
                  </a:solidFill>
                  <a:effectLst/>
                  <a:uLnTx/>
                  <a:uFillTx/>
                  <a:latin typeface="Cambria" panose="02040503050406030204" pitchFamily="18" charset="0"/>
                  <a:ea typeface="+mn-ea"/>
                  <a:cs typeface="+mn-cs"/>
                </a:rPr>
                <a:t>with worsening RowHammer vulnerability</a:t>
              </a:r>
            </a:p>
          </p:txBody>
        </p:sp>
        <p:sp>
          <p:nvSpPr>
            <p:cNvPr id="8" name="Oval 7">
              <a:extLst>
                <a:ext uri="{FF2B5EF4-FFF2-40B4-BE49-F238E27FC236}">
                  <a16:creationId xmlns:a16="http://schemas.microsoft.com/office/drawing/2014/main" id="{F26B2D5E-4376-114F-B7E1-E6857E3E87CC}"/>
                </a:ext>
              </a:extLst>
            </p:cNvPr>
            <p:cNvSpPr>
              <a:spLocks noChangeAspect="1"/>
            </p:cNvSpPr>
            <p:nvPr/>
          </p:nvSpPr>
          <p:spPr>
            <a:xfrm>
              <a:off x="152400" y="2110268"/>
              <a:ext cx="720000" cy="720000"/>
            </a:xfrm>
            <a:prstGeom prst="ellipse">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1</a:t>
              </a:r>
              <a:endPar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grpSp>
      <p:grpSp>
        <p:nvGrpSpPr>
          <p:cNvPr id="15" name="Group 14">
            <a:extLst>
              <a:ext uri="{FF2B5EF4-FFF2-40B4-BE49-F238E27FC236}">
                <a16:creationId xmlns:a16="http://schemas.microsoft.com/office/drawing/2014/main" id="{A9D2B90F-EE5A-B444-AD49-75C3DBEE072A}"/>
              </a:ext>
            </a:extLst>
          </p:cNvPr>
          <p:cNvGrpSpPr/>
          <p:nvPr/>
        </p:nvGrpSpPr>
        <p:grpSpPr>
          <a:xfrm>
            <a:off x="-1" y="4072837"/>
            <a:ext cx="9143999" cy="1238864"/>
            <a:chOff x="-1" y="4072837"/>
            <a:chExt cx="9143999" cy="1238864"/>
          </a:xfrm>
        </p:grpSpPr>
        <p:sp>
          <p:nvSpPr>
            <p:cNvPr id="11" name="Rectangle 10">
              <a:extLst>
                <a:ext uri="{FF2B5EF4-FFF2-40B4-BE49-F238E27FC236}">
                  <a16:creationId xmlns:a16="http://schemas.microsoft.com/office/drawing/2014/main" id="{89C24571-107A-DD4E-B29B-7A37B84C60B9}"/>
                </a:ext>
              </a:extLst>
            </p:cNvPr>
            <p:cNvSpPr/>
            <p:nvPr/>
          </p:nvSpPr>
          <p:spPr>
            <a:xfrm>
              <a:off x="-1" y="4072837"/>
              <a:ext cx="9143999" cy="1238864"/>
            </a:xfrm>
            <a:prstGeom prst="rect">
              <a:avLst/>
            </a:prstGeom>
            <a:solidFill>
              <a:schemeClr val="accent2">
                <a:lumMod val="20000"/>
                <a:lumOff val="8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29E80A45-B15A-FB43-877F-52AC131370AF}"/>
                </a:ext>
              </a:extLst>
            </p:cNvPr>
            <p:cNvSpPr txBox="1"/>
            <p:nvPr/>
          </p:nvSpPr>
          <p:spPr>
            <a:xfrm>
              <a:off x="1242792" y="4215215"/>
              <a:ext cx="7071360" cy="954107"/>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mn-ea"/>
                  <a:cs typeface="+mn-cs"/>
                </a:rPr>
                <a:t>Compatibility</a:t>
              </a:r>
              <a:endParaRPr kumimoji="0" lang="en-US" sz="28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mn-ea"/>
                  <a:cs typeface="+mn-cs"/>
                </a:rPr>
                <a:t>with commodity DRAM chips</a:t>
              </a:r>
            </a:p>
          </p:txBody>
        </p:sp>
        <p:sp>
          <p:nvSpPr>
            <p:cNvPr id="9" name="Oval 8">
              <a:extLst>
                <a:ext uri="{FF2B5EF4-FFF2-40B4-BE49-F238E27FC236}">
                  <a16:creationId xmlns:a16="http://schemas.microsoft.com/office/drawing/2014/main" id="{0DC114C0-6D5A-3942-9680-647338871C94}"/>
                </a:ext>
              </a:extLst>
            </p:cNvPr>
            <p:cNvSpPr>
              <a:spLocks noChangeAspect="1"/>
            </p:cNvSpPr>
            <p:nvPr/>
          </p:nvSpPr>
          <p:spPr>
            <a:xfrm>
              <a:off x="152400" y="4332269"/>
              <a:ext cx="720000" cy="720000"/>
            </a:xfrm>
            <a:prstGeom prst="ellipse">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2</a:t>
              </a:r>
              <a:endPar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grpSp>
      <p:grpSp>
        <p:nvGrpSpPr>
          <p:cNvPr id="17" name="Group 16">
            <a:extLst>
              <a:ext uri="{FF2B5EF4-FFF2-40B4-BE49-F238E27FC236}">
                <a16:creationId xmlns:a16="http://schemas.microsoft.com/office/drawing/2014/main" id="{A956C505-422F-D74F-BCA7-B40BFC52FE94}"/>
              </a:ext>
            </a:extLst>
          </p:cNvPr>
          <p:cNvGrpSpPr/>
          <p:nvPr/>
        </p:nvGrpSpPr>
        <p:grpSpPr>
          <a:xfrm>
            <a:off x="-1" y="4072837"/>
            <a:ext cx="9143999" cy="1238864"/>
            <a:chOff x="-1" y="4072837"/>
            <a:chExt cx="9143999" cy="1238864"/>
          </a:xfrm>
        </p:grpSpPr>
        <p:sp>
          <p:nvSpPr>
            <p:cNvPr id="12" name="Rectangle 11">
              <a:extLst>
                <a:ext uri="{FF2B5EF4-FFF2-40B4-BE49-F238E27FC236}">
                  <a16:creationId xmlns:a16="http://schemas.microsoft.com/office/drawing/2014/main" id="{958F9137-BED1-4640-82EB-FF4684C03C7C}"/>
                </a:ext>
              </a:extLst>
            </p:cNvPr>
            <p:cNvSpPr/>
            <p:nvPr/>
          </p:nvSpPr>
          <p:spPr>
            <a:xfrm>
              <a:off x="-1" y="4072837"/>
              <a:ext cx="9143999" cy="1238864"/>
            </a:xfrm>
            <a:prstGeom prst="rect">
              <a:avLst/>
            </a:prstGeom>
            <a:solidFill>
              <a:schemeClr val="accent2">
                <a:lumMod val="20000"/>
                <a:lumOff val="8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E717F37C-FB4A-564C-A48A-37F8A6A95E58}"/>
                </a:ext>
              </a:extLst>
            </p:cNvPr>
            <p:cNvSpPr txBox="1"/>
            <p:nvPr/>
          </p:nvSpPr>
          <p:spPr>
            <a:xfrm>
              <a:off x="1242792" y="4215215"/>
              <a:ext cx="7071360" cy="954107"/>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ED7D31">
                      <a:lumMod val="40000"/>
                      <a:lumOff val="60000"/>
                    </a:srgbClr>
                  </a:solidFill>
                  <a:effectLst/>
                  <a:uLnTx/>
                  <a:uFillTx/>
                  <a:latin typeface="Cambria" panose="02040503050406030204" pitchFamily="18" charset="0"/>
                  <a:ea typeface="+mn-ea"/>
                  <a:cs typeface="+mn-cs"/>
                </a:rPr>
                <a:t>Compatibility</a:t>
              </a:r>
              <a:endParaRPr kumimoji="0" lang="en-US" sz="2800" b="0" i="0" u="none" strike="noStrike" kern="1200" cap="none" spc="0" normalizeH="0" baseline="0" noProof="0" dirty="0">
                <a:ln>
                  <a:noFill/>
                </a:ln>
                <a:solidFill>
                  <a:srgbClr val="ED7D31">
                    <a:lumMod val="40000"/>
                    <a:lumOff val="60000"/>
                  </a:srgbClr>
                </a:solidFill>
                <a:effectLst/>
                <a:uLnTx/>
                <a:uFillTx/>
                <a:latin typeface="Cambria" panose="0204050305040603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ED7D31">
                      <a:lumMod val="40000"/>
                      <a:lumOff val="60000"/>
                    </a:srgbClr>
                  </a:solidFill>
                  <a:effectLst/>
                  <a:uLnTx/>
                  <a:uFillTx/>
                  <a:latin typeface="Cambria" panose="02040503050406030204" pitchFamily="18" charset="0"/>
                  <a:ea typeface="+mn-ea"/>
                  <a:cs typeface="+mn-cs"/>
                </a:rPr>
                <a:t>with commodity DRAM chips</a:t>
              </a:r>
            </a:p>
          </p:txBody>
        </p:sp>
        <p:sp>
          <p:nvSpPr>
            <p:cNvPr id="14" name="Oval 13">
              <a:extLst>
                <a:ext uri="{FF2B5EF4-FFF2-40B4-BE49-F238E27FC236}">
                  <a16:creationId xmlns:a16="http://schemas.microsoft.com/office/drawing/2014/main" id="{83FF16DF-F279-8C41-A36E-39FF315C210B}"/>
                </a:ext>
              </a:extLst>
            </p:cNvPr>
            <p:cNvSpPr>
              <a:spLocks noChangeAspect="1"/>
            </p:cNvSpPr>
            <p:nvPr/>
          </p:nvSpPr>
          <p:spPr>
            <a:xfrm>
              <a:off x="152400" y="4332269"/>
              <a:ext cx="720000" cy="720000"/>
            </a:xfrm>
            <a:prstGeom prst="ellipse">
              <a:avLst/>
            </a:prstGeom>
            <a:solidFill>
              <a:schemeClr val="accent2">
                <a:lumMod val="40000"/>
                <a:lumOff val="6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2</a:t>
              </a:r>
              <a:endPar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grpSp>
      <p:grpSp>
        <p:nvGrpSpPr>
          <p:cNvPr id="18" name="Group 17">
            <a:extLst>
              <a:ext uri="{FF2B5EF4-FFF2-40B4-BE49-F238E27FC236}">
                <a16:creationId xmlns:a16="http://schemas.microsoft.com/office/drawing/2014/main" id="{56AAAE06-9C74-2346-B656-FCCD44843210}"/>
              </a:ext>
            </a:extLst>
          </p:cNvPr>
          <p:cNvGrpSpPr/>
          <p:nvPr/>
        </p:nvGrpSpPr>
        <p:grpSpPr>
          <a:xfrm>
            <a:off x="-2" y="4072837"/>
            <a:ext cx="9143999" cy="1238864"/>
            <a:chOff x="-1" y="4072837"/>
            <a:chExt cx="9143999" cy="1238864"/>
          </a:xfrm>
        </p:grpSpPr>
        <p:sp>
          <p:nvSpPr>
            <p:cNvPr id="19" name="Rectangle 18">
              <a:extLst>
                <a:ext uri="{FF2B5EF4-FFF2-40B4-BE49-F238E27FC236}">
                  <a16:creationId xmlns:a16="http://schemas.microsoft.com/office/drawing/2014/main" id="{D0E34873-1AB3-5F42-A352-C1A7F0CA116C}"/>
                </a:ext>
              </a:extLst>
            </p:cNvPr>
            <p:cNvSpPr/>
            <p:nvPr/>
          </p:nvSpPr>
          <p:spPr>
            <a:xfrm>
              <a:off x="-1" y="4072837"/>
              <a:ext cx="9143999" cy="1238864"/>
            </a:xfrm>
            <a:prstGeom prst="rect">
              <a:avLst/>
            </a:prstGeom>
            <a:solidFill>
              <a:schemeClr val="accent2">
                <a:lumMod val="20000"/>
                <a:lumOff val="8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5822007F-0F6E-1B45-B3BD-D36338CBA494}"/>
                </a:ext>
              </a:extLst>
            </p:cNvPr>
            <p:cNvSpPr txBox="1"/>
            <p:nvPr/>
          </p:nvSpPr>
          <p:spPr>
            <a:xfrm>
              <a:off x="1242792" y="4215215"/>
              <a:ext cx="7071360" cy="954107"/>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mn-ea"/>
                  <a:cs typeface="+mn-cs"/>
                </a:rPr>
                <a:t>Compatibility</a:t>
              </a:r>
              <a:endParaRPr kumimoji="0" lang="en-US" sz="28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mn-ea"/>
                  <a:cs typeface="+mn-cs"/>
                </a:rPr>
                <a:t>with commodity DRAM chips</a:t>
              </a:r>
            </a:p>
          </p:txBody>
        </p:sp>
        <p:sp>
          <p:nvSpPr>
            <p:cNvPr id="21" name="Oval 20">
              <a:extLst>
                <a:ext uri="{FF2B5EF4-FFF2-40B4-BE49-F238E27FC236}">
                  <a16:creationId xmlns:a16="http://schemas.microsoft.com/office/drawing/2014/main" id="{A715F531-4DC6-CD41-88DD-87ABD468C304}"/>
                </a:ext>
              </a:extLst>
            </p:cNvPr>
            <p:cNvSpPr>
              <a:spLocks noChangeAspect="1"/>
            </p:cNvSpPr>
            <p:nvPr/>
          </p:nvSpPr>
          <p:spPr>
            <a:xfrm>
              <a:off x="152400" y="4332269"/>
              <a:ext cx="720000" cy="720000"/>
            </a:xfrm>
            <a:prstGeom prst="ellipse">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2</a:t>
              </a:r>
              <a:endPar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grpSp>
    </p:spTree>
    <p:extLst>
      <p:ext uri="{BB962C8B-B14F-4D97-AF65-F5344CB8AC3E}">
        <p14:creationId xmlns:p14="http://schemas.microsoft.com/office/powerpoint/2010/main" val="4179883190"/>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559FB-8DDF-6F41-A510-F3A8357912C8}"/>
              </a:ext>
            </a:extLst>
          </p:cNvPr>
          <p:cNvSpPr>
            <a:spLocks noGrp="1"/>
          </p:cNvSpPr>
          <p:nvPr>
            <p:ph type="title"/>
          </p:nvPr>
        </p:nvSpPr>
        <p:spPr/>
        <p:txBody>
          <a:bodyPr/>
          <a:lstStyle/>
          <a:p>
            <a:r>
              <a:rPr lang="en-US" b="1" dirty="0"/>
              <a:t>Our Goal</a:t>
            </a:r>
          </a:p>
        </p:txBody>
      </p:sp>
      <p:sp>
        <p:nvSpPr>
          <p:cNvPr id="5" name="Rectangle 4">
            <a:extLst>
              <a:ext uri="{FF2B5EF4-FFF2-40B4-BE49-F238E27FC236}">
                <a16:creationId xmlns:a16="http://schemas.microsoft.com/office/drawing/2014/main" id="{8EA72D86-6196-1D42-812D-510224D08A87}"/>
              </a:ext>
            </a:extLst>
          </p:cNvPr>
          <p:cNvSpPr/>
          <p:nvPr/>
        </p:nvSpPr>
        <p:spPr>
          <a:xfrm>
            <a:off x="0" y="2487058"/>
            <a:ext cx="9144000" cy="1883884"/>
          </a:xfrm>
          <a:prstGeom prst="rect">
            <a:avLst/>
          </a:prstGeom>
          <a:solidFill>
            <a:schemeClr val="bg1">
              <a:lumMod val="9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7451985C-9664-394D-94AF-354C677B601E}"/>
              </a:ext>
            </a:extLst>
          </p:cNvPr>
          <p:cNvSpPr>
            <a:spLocks noGrp="1"/>
          </p:cNvSpPr>
          <p:nvPr>
            <p:ph idx="1"/>
          </p:nvPr>
        </p:nvSpPr>
        <p:spPr>
          <a:xfrm>
            <a:off x="78189" y="1403639"/>
            <a:ext cx="8987622" cy="4050721"/>
          </a:xfrm>
        </p:spPr>
        <p:txBody>
          <a:bodyPr anchor="ctr"/>
          <a:lstStyle/>
          <a:p>
            <a:pPr algn="ctr"/>
            <a:endParaRPr lang="en-US" sz="3200" b="1" dirty="0"/>
          </a:p>
          <a:p>
            <a:pPr marL="0" indent="0" algn="ctr">
              <a:buNone/>
            </a:pPr>
            <a:r>
              <a:rPr lang="en-US" sz="2800" dirty="0"/>
              <a:t>To prevent RowHammer </a:t>
            </a:r>
            <a:r>
              <a:rPr lang="en-US" sz="2800" dirty="0">
                <a:solidFill>
                  <a:srgbClr val="00B050"/>
                </a:solidFill>
              </a:rPr>
              <a:t>efficiently</a:t>
            </a:r>
            <a:r>
              <a:rPr lang="en-US" sz="2800" dirty="0"/>
              <a:t> </a:t>
            </a:r>
            <a:r>
              <a:rPr lang="en-US" sz="2800" dirty="0">
                <a:solidFill>
                  <a:srgbClr val="00B050"/>
                </a:solidFill>
              </a:rPr>
              <a:t>and</a:t>
            </a:r>
            <a:r>
              <a:rPr lang="en-US" sz="2800" dirty="0"/>
              <a:t> </a:t>
            </a:r>
            <a:r>
              <a:rPr lang="en-US" sz="2800" dirty="0">
                <a:solidFill>
                  <a:srgbClr val="00B050"/>
                </a:solidFill>
              </a:rPr>
              <a:t>scalably</a:t>
            </a:r>
            <a:r>
              <a:rPr lang="en-US" sz="2800" dirty="0"/>
              <a:t> </a:t>
            </a:r>
          </a:p>
          <a:p>
            <a:pPr marL="0" indent="0" algn="ctr">
              <a:buNone/>
            </a:pPr>
            <a:r>
              <a:rPr lang="en-US" sz="2800" i="1" dirty="0">
                <a:solidFill>
                  <a:schemeClr val="accent2">
                    <a:lumMod val="75000"/>
                  </a:schemeClr>
                </a:solidFill>
              </a:rPr>
              <a:t>without</a:t>
            </a:r>
            <a:r>
              <a:rPr lang="en-US" sz="2800" dirty="0">
                <a:solidFill>
                  <a:schemeClr val="accent2">
                    <a:lumMod val="75000"/>
                  </a:schemeClr>
                </a:solidFill>
              </a:rPr>
              <a:t> knowledge of or modifications to </a:t>
            </a:r>
            <a:r>
              <a:rPr lang="en-US" sz="2800" dirty="0"/>
              <a:t>DRAM internals</a:t>
            </a:r>
            <a:endParaRPr lang="en-US" sz="3200" dirty="0"/>
          </a:p>
          <a:p>
            <a:pPr marL="0" indent="0" algn="ctr">
              <a:buNone/>
            </a:pPr>
            <a:endParaRPr lang="en-US" sz="3200" dirty="0"/>
          </a:p>
        </p:txBody>
      </p:sp>
    </p:spTree>
    <p:extLst>
      <p:ext uri="{BB962C8B-B14F-4D97-AF65-F5344CB8AC3E}">
        <p14:creationId xmlns:p14="http://schemas.microsoft.com/office/powerpoint/2010/main" val="77074047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11C53-87CC-614A-A2AC-BCD1174BDEBC}"/>
              </a:ext>
            </a:extLst>
          </p:cNvPr>
          <p:cNvSpPr>
            <a:spLocks noGrp="1"/>
          </p:cNvSpPr>
          <p:nvPr>
            <p:ph type="title"/>
          </p:nvPr>
        </p:nvSpPr>
        <p:spPr/>
        <p:txBody>
          <a:bodyPr/>
          <a:lstStyle/>
          <a:p>
            <a:r>
              <a:rPr lang="en-US" dirty="0"/>
              <a:t>BlockHammer </a:t>
            </a:r>
            <a:br>
              <a:rPr lang="en-US" dirty="0"/>
            </a:br>
            <a:r>
              <a:rPr lang="en-US" sz="2800" dirty="0"/>
              <a:t>Key Idea</a:t>
            </a:r>
          </a:p>
        </p:txBody>
      </p:sp>
      <p:sp>
        <p:nvSpPr>
          <p:cNvPr id="6" name="Rectangle 5">
            <a:extLst>
              <a:ext uri="{FF2B5EF4-FFF2-40B4-BE49-F238E27FC236}">
                <a16:creationId xmlns:a16="http://schemas.microsoft.com/office/drawing/2014/main" id="{56D0F157-3384-1D46-9627-615A17CA48E4}"/>
              </a:ext>
            </a:extLst>
          </p:cNvPr>
          <p:cNvSpPr/>
          <p:nvPr/>
        </p:nvSpPr>
        <p:spPr>
          <a:xfrm>
            <a:off x="0" y="2487058"/>
            <a:ext cx="9144000" cy="1883884"/>
          </a:xfrm>
          <a:prstGeom prst="rect">
            <a:avLst/>
          </a:prstGeom>
          <a:solidFill>
            <a:schemeClr val="bg1">
              <a:lumMod val="9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ontent Placeholder 2">
            <a:extLst>
              <a:ext uri="{FF2B5EF4-FFF2-40B4-BE49-F238E27FC236}">
                <a16:creationId xmlns:a16="http://schemas.microsoft.com/office/drawing/2014/main" id="{235DA0F3-2012-A14F-B343-01486170E73E}"/>
              </a:ext>
            </a:extLst>
          </p:cNvPr>
          <p:cNvSpPr txBox="1">
            <a:spLocks/>
          </p:cNvSpPr>
          <p:nvPr/>
        </p:nvSpPr>
        <p:spPr>
          <a:xfrm>
            <a:off x="78189" y="1403640"/>
            <a:ext cx="8987622" cy="4050721"/>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Selectively throttle </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memory accesses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that may cause </a:t>
            </a:r>
            <a:r>
              <a:rPr kumimoji="0" lang="en-US" sz="3200" b="0"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mn-ea"/>
                <a:cs typeface="+mn-cs"/>
              </a:rPr>
              <a:t>RowHammer bit-flips</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122403349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0DD38-02ED-644E-B723-A83144D23548}"/>
              </a:ext>
            </a:extLst>
          </p:cNvPr>
          <p:cNvSpPr>
            <a:spLocks noGrp="1"/>
          </p:cNvSpPr>
          <p:nvPr>
            <p:ph type="title"/>
          </p:nvPr>
        </p:nvSpPr>
        <p:spPr>
          <a:xfrm>
            <a:off x="75990" y="50573"/>
            <a:ext cx="7338361" cy="1141619"/>
          </a:xfrm>
        </p:spPr>
        <p:txBody>
          <a:bodyPr/>
          <a:lstStyle/>
          <a:p>
            <a:r>
              <a:rPr lang="en-US" b="1" dirty="0"/>
              <a:t>BlockHammer </a:t>
            </a:r>
            <a:br>
              <a:rPr lang="en-US" dirty="0"/>
            </a:br>
            <a:r>
              <a:rPr lang="en-US" sz="2800" b="1" dirty="0"/>
              <a:t>Overview of Approach</a:t>
            </a:r>
            <a:endParaRPr lang="en-US" dirty="0"/>
          </a:p>
        </p:txBody>
      </p:sp>
      <p:sp>
        <p:nvSpPr>
          <p:cNvPr id="7" name="Rounded Rectangle 6">
            <a:extLst>
              <a:ext uri="{FF2B5EF4-FFF2-40B4-BE49-F238E27FC236}">
                <a16:creationId xmlns:a16="http://schemas.microsoft.com/office/drawing/2014/main" id="{ADB79523-8389-8A4C-8543-2B85EE6A5F44}"/>
              </a:ext>
            </a:extLst>
          </p:cNvPr>
          <p:cNvSpPr/>
          <p:nvPr/>
        </p:nvSpPr>
        <p:spPr>
          <a:xfrm>
            <a:off x="-2198" y="4142057"/>
            <a:ext cx="9144000" cy="2213658"/>
          </a:xfrm>
          <a:prstGeom prst="roundRect">
            <a:avLst>
              <a:gd name="adj" fmla="val 0"/>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4">
            <a:extLst>
              <a:ext uri="{FF2B5EF4-FFF2-40B4-BE49-F238E27FC236}">
                <a16:creationId xmlns:a16="http://schemas.microsoft.com/office/drawing/2014/main" id="{7084711E-5C10-334E-B795-69737335F96A}"/>
              </a:ext>
            </a:extLst>
          </p:cNvPr>
          <p:cNvSpPr/>
          <p:nvPr/>
        </p:nvSpPr>
        <p:spPr>
          <a:xfrm>
            <a:off x="-2197" y="1215342"/>
            <a:ext cx="9144000" cy="2213658"/>
          </a:xfrm>
          <a:prstGeom prst="roundRect">
            <a:avLst>
              <a:gd name="adj" fmla="val 0"/>
            </a:avLst>
          </a:prstGeom>
          <a:solidFill>
            <a:schemeClr val="accent2">
              <a:lumMod val="20000"/>
              <a:lumOff val="8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3D965B18-AEF8-A144-B127-EAD658ACFE51}"/>
              </a:ext>
            </a:extLst>
          </p:cNvPr>
          <p:cNvSpPr>
            <a:spLocks noGrp="1"/>
          </p:cNvSpPr>
          <p:nvPr>
            <p:ph idx="1"/>
          </p:nvPr>
        </p:nvSpPr>
        <p:spPr/>
        <p:txBody>
          <a:bodyPr/>
          <a:lstStyle/>
          <a:p>
            <a:pPr marL="0" indent="0">
              <a:buNone/>
            </a:pPr>
            <a:r>
              <a:rPr lang="en-US" sz="2800" b="1" dirty="0" err="1"/>
              <a:t>RowBlocker</a:t>
            </a:r>
            <a:r>
              <a:rPr lang="en-US" sz="3200" b="1" dirty="0"/>
              <a:t> </a:t>
            </a:r>
          </a:p>
          <a:p>
            <a:pPr marL="0" indent="0">
              <a:buNone/>
            </a:pPr>
            <a:r>
              <a:rPr lang="en-US" sz="2400" dirty="0">
                <a:solidFill>
                  <a:schemeClr val="accent2">
                    <a:lumMod val="50000"/>
                  </a:schemeClr>
                </a:solidFill>
              </a:rPr>
              <a:t>Tracks</a:t>
            </a:r>
            <a:r>
              <a:rPr lang="en-US" sz="2400" dirty="0"/>
              <a:t> row activation rates using area-efficient Bloom filters</a:t>
            </a:r>
            <a:endParaRPr lang="en-US" dirty="0"/>
          </a:p>
          <a:p>
            <a:pPr marL="0" indent="0">
              <a:buNone/>
            </a:pPr>
            <a:r>
              <a:rPr lang="en-US" sz="2400" dirty="0">
                <a:solidFill>
                  <a:schemeClr val="accent2">
                    <a:lumMod val="50000"/>
                  </a:schemeClr>
                </a:solidFill>
              </a:rPr>
              <a:t>Blacklists</a:t>
            </a:r>
            <a:r>
              <a:rPr lang="en-US" sz="2400" dirty="0"/>
              <a:t> rows that are activated at a high rate</a:t>
            </a:r>
            <a:endParaRPr lang="en-US" dirty="0"/>
          </a:p>
          <a:p>
            <a:pPr marL="0" indent="0">
              <a:buNone/>
            </a:pPr>
            <a:r>
              <a:rPr lang="en-US" sz="2400" dirty="0">
                <a:solidFill>
                  <a:schemeClr val="accent2">
                    <a:lumMod val="50000"/>
                  </a:schemeClr>
                </a:solidFill>
              </a:rPr>
              <a:t>Throttles</a:t>
            </a:r>
            <a:r>
              <a:rPr lang="en-US" sz="2400" dirty="0">
                <a:solidFill>
                  <a:srgbClr val="00B050"/>
                </a:solidFill>
              </a:rPr>
              <a:t> </a:t>
            </a:r>
            <a:r>
              <a:rPr lang="en-US" sz="2400" dirty="0"/>
              <a:t>activations</a:t>
            </a:r>
            <a:r>
              <a:rPr lang="en-US" sz="2400" dirty="0">
                <a:solidFill>
                  <a:srgbClr val="00B050"/>
                </a:solidFill>
              </a:rPr>
              <a:t> </a:t>
            </a:r>
            <a:r>
              <a:rPr lang="en-US" sz="2400" dirty="0"/>
              <a:t>targeting a blacklisted row</a:t>
            </a:r>
          </a:p>
          <a:p>
            <a:endParaRPr lang="en-US" sz="2800" dirty="0"/>
          </a:p>
          <a:p>
            <a:pPr marL="0" indent="0">
              <a:buNone/>
            </a:pPr>
            <a:endParaRPr lang="en-US" sz="2800" dirty="0"/>
          </a:p>
          <a:p>
            <a:pPr marL="0" indent="0">
              <a:buNone/>
            </a:pPr>
            <a:r>
              <a:rPr lang="en-US" sz="2800" b="1" dirty="0" err="1"/>
              <a:t>AttackThrottler</a:t>
            </a:r>
            <a:endParaRPr lang="en-US" sz="2800" b="1" dirty="0"/>
          </a:p>
          <a:p>
            <a:pPr marL="0" indent="0">
              <a:buNone/>
            </a:pPr>
            <a:r>
              <a:rPr lang="en-US" sz="2400" dirty="0">
                <a:solidFill>
                  <a:schemeClr val="accent6">
                    <a:lumMod val="50000"/>
                  </a:schemeClr>
                </a:solidFill>
              </a:rPr>
              <a:t>Identifies</a:t>
            </a:r>
            <a:r>
              <a:rPr lang="en-US" sz="2400" dirty="0">
                <a:solidFill>
                  <a:srgbClr val="00B050"/>
                </a:solidFill>
              </a:rPr>
              <a:t> </a:t>
            </a:r>
            <a:r>
              <a:rPr lang="en-US" sz="2400" dirty="0"/>
              <a:t>threads that perform a RowHammer attack</a:t>
            </a:r>
          </a:p>
          <a:p>
            <a:pPr marL="0" indent="0">
              <a:buNone/>
            </a:pPr>
            <a:r>
              <a:rPr lang="en-US" sz="2400" dirty="0">
                <a:solidFill>
                  <a:schemeClr val="accent6">
                    <a:lumMod val="50000"/>
                  </a:schemeClr>
                </a:solidFill>
              </a:rPr>
              <a:t>Reduces</a:t>
            </a:r>
            <a:r>
              <a:rPr lang="en-US" sz="2400" dirty="0">
                <a:solidFill>
                  <a:srgbClr val="00B050"/>
                </a:solidFill>
              </a:rPr>
              <a:t> </a:t>
            </a:r>
            <a:r>
              <a:rPr lang="en-US" sz="2400" dirty="0"/>
              <a:t>memory bandwidth usage of identified threads</a:t>
            </a:r>
          </a:p>
          <a:p>
            <a:endParaRPr lang="en-US" sz="2400" dirty="0"/>
          </a:p>
          <a:p>
            <a:pPr marL="0" indent="0">
              <a:buNone/>
            </a:pPr>
            <a:endParaRPr lang="en-US" sz="2400" dirty="0"/>
          </a:p>
          <a:p>
            <a:endParaRPr lang="en-US" sz="2400" dirty="0"/>
          </a:p>
        </p:txBody>
      </p:sp>
      <p:sp>
        <p:nvSpPr>
          <p:cNvPr id="4" name="Rectangle 3">
            <a:extLst>
              <a:ext uri="{FF2B5EF4-FFF2-40B4-BE49-F238E27FC236}">
                <a16:creationId xmlns:a16="http://schemas.microsoft.com/office/drawing/2014/main" id="{F3782042-1B9C-DA4C-B922-0E3D3B011937}"/>
              </a:ext>
            </a:extLst>
          </p:cNvPr>
          <p:cNvSpPr/>
          <p:nvPr/>
        </p:nvSpPr>
        <p:spPr>
          <a:xfrm>
            <a:off x="0" y="3139205"/>
            <a:ext cx="9144000" cy="740193"/>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No row can be activated at a high enough rate to induce bit-flips</a:t>
            </a:r>
          </a:p>
        </p:txBody>
      </p:sp>
      <p:sp>
        <p:nvSpPr>
          <p:cNvPr id="6" name="Rectangle 5">
            <a:extLst>
              <a:ext uri="{FF2B5EF4-FFF2-40B4-BE49-F238E27FC236}">
                <a16:creationId xmlns:a16="http://schemas.microsoft.com/office/drawing/2014/main" id="{B97AED7B-37CC-CE4C-A987-7F715E5C0DEE}"/>
              </a:ext>
            </a:extLst>
          </p:cNvPr>
          <p:cNvSpPr/>
          <p:nvPr/>
        </p:nvSpPr>
        <p:spPr>
          <a:xfrm>
            <a:off x="0" y="5535387"/>
            <a:ext cx="9144000" cy="869315"/>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Greatly reduces the </a:t>
            </a: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performance degradation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and</a:t>
            </a: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 energy wastage </a:t>
            </a:r>
            <a:r>
              <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a RowHammer attack inflicts on a system</a:t>
            </a:r>
          </a:p>
        </p:txBody>
      </p:sp>
    </p:spTree>
    <p:extLst>
      <p:ext uri="{BB962C8B-B14F-4D97-AF65-F5344CB8AC3E}">
        <p14:creationId xmlns:p14="http://schemas.microsoft.com/office/powerpoint/2010/main" val="2681737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3" grpId="0" uiExpand="1" build="p"/>
      <p:bldP spid="4" grpId="0" animBg="1"/>
      <p:bldP spid="6" grpId="0" animBg="1"/>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2BB34-DA34-8642-B47D-14389E011DA9}"/>
              </a:ext>
            </a:extLst>
          </p:cNvPr>
          <p:cNvSpPr>
            <a:spLocks noGrp="1"/>
          </p:cNvSpPr>
          <p:nvPr>
            <p:ph type="title"/>
          </p:nvPr>
        </p:nvSpPr>
        <p:spPr/>
        <p:txBody>
          <a:bodyPr>
            <a:noAutofit/>
          </a:bodyPr>
          <a:lstStyle/>
          <a:p>
            <a:r>
              <a:rPr lang="en-US" dirty="0"/>
              <a:t>Evaluation</a:t>
            </a:r>
            <a:br>
              <a:rPr lang="en-US" dirty="0"/>
            </a:br>
            <a:r>
              <a:rPr lang="en-US" sz="2800" dirty="0"/>
              <a:t>Scaling with RowHammer Vulnerability</a:t>
            </a:r>
            <a:endParaRPr lang="en-US" sz="2800" b="1" dirty="0"/>
          </a:p>
        </p:txBody>
      </p:sp>
      <p:pic>
        <p:nvPicPr>
          <p:cNvPr id="35" name="Picture 34" descr="Chart, line chart&#10;&#10;Description automatically generated">
            <a:extLst>
              <a:ext uri="{FF2B5EF4-FFF2-40B4-BE49-F238E27FC236}">
                <a16:creationId xmlns:a16="http://schemas.microsoft.com/office/drawing/2014/main" id="{03E376D7-6E59-E74F-A5A3-405C73CEC9C0}"/>
              </a:ext>
            </a:extLst>
          </p:cNvPr>
          <p:cNvPicPr>
            <a:picLocks noChangeAspect="1"/>
          </p:cNvPicPr>
          <p:nvPr/>
        </p:nvPicPr>
        <p:blipFill rotWithShape="1">
          <a:blip r:embed="rId3">
            <a:extLst>
              <a:ext uri="{28A0092B-C50C-407E-A947-70E740481C1C}">
                <a14:useLocalDpi xmlns:a14="http://schemas.microsoft.com/office/drawing/2010/main" val="0"/>
              </a:ext>
            </a:extLst>
          </a:blip>
          <a:srcRect l="23403" t="2424" r="19399" b="84017"/>
          <a:stretch/>
        </p:blipFill>
        <p:spPr>
          <a:xfrm>
            <a:off x="3241964" y="2061132"/>
            <a:ext cx="4759036" cy="313380"/>
          </a:xfrm>
          <a:prstGeom prst="rect">
            <a:avLst/>
          </a:prstGeom>
          <a:ln w="19050">
            <a:noFill/>
          </a:ln>
        </p:spPr>
      </p:pic>
      <p:sp>
        <p:nvSpPr>
          <p:cNvPr id="15" name="Rounded Rectangle 14">
            <a:extLst>
              <a:ext uri="{FF2B5EF4-FFF2-40B4-BE49-F238E27FC236}">
                <a16:creationId xmlns:a16="http://schemas.microsoft.com/office/drawing/2014/main" id="{E577201E-FC48-DE47-B799-25AB9CE693E8}"/>
              </a:ext>
            </a:extLst>
          </p:cNvPr>
          <p:cNvSpPr/>
          <p:nvPr/>
        </p:nvSpPr>
        <p:spPr>
          <a:xfrm>
            <a:off x="206478" y="4438494"/>
            <a:ext cx="8731045" cy="1720645"/>
          </a:xfrm>
          <a:prstGeom prst="roundRect">
            <a:avLst>
              <a:gd name="adj" fmla="val 2382"/>
            </a:avLst>
          </a:prstGeom>
          <a:solidFill>
            <a:schemeClr val="accent2">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RowHammer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Attack Present</a:t>
            </a:r>
          </a:p>
        </p:txBody>
      </p:sp>
      <p:sp>
        <p:nvSpPr>
          <p:cNvPr id="16" name="Rounded Rectangle 15">
            <a:extLst>
              <a:ext uri="{FF2B5EF4-FFF2-40B4-BE49-F238E27FC236}">
                <a16:creationId xmlns:a16="http://schemas.microsoft.com/office/drawing/2014/main" id="{A090A9AB-5FFD-5B47-8F48-A9A823712257}"/>
              </a:ext>
            </a:extLst>
          </p:cNvPr>
          <p:cNvSpPr/>
          <p:nvPr/>
        </p:nvSpPr>
        <p:spPr>
          <a:xfrm>
            <a:off x="208677" y="2357451"/>
            <a:ext cx="8731045" cy="1691149"/>
          </a:xfrm>
          <a:prstGeom prst="roundRect">
            <a:avLst>
              <a:gd name="adj" fmla="val 2382"/>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546A">
                    <a:lumMod val="50000"/>
                  </a:srgbClr>
                </a:solidFill>
                <a:effectLst/>
                <a:uLnTx/>
                <a:uFillTx/>
                <a:latin typeface="Calibri" panose="020F0502020204030204"/>
                <a:ea typeface="+mn-ea"/>
                <a:cs typeface="+mn-cs"/>
              </a:rPr>
              <a:t>No RowHammer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546A">
                    <a:lumMod val="50000"/>
                  </a:srgbClr>
                </a:solidFill>
                <a:effectLst/>
                <a:uLnTx/>
                <a:uFillTx/>
                <a:latin typeface="Calibri" panose="020F0502020204030204"/>
                <a:ea typeface="+mn-ea"/>
                <a:cs typeface="+mn-cs"/>
              </a:rPr>
              <a:t>Attack</a:t>
            </a:r>
          </a:p>
        </p:txBody>
      </p:sp>
      <p:pic>
        <p:nvPicPr>
          <p:cNvPr id="28" name="Picture 27" descr="Chart, line chart&#10;&#10;Description automatically generated">
            <a:extLst>
              <a:ext uri="{FF2B5EF4-FFF2-40B4-BE49-F238E27FC236}">
                <a16:creationId xmlns:a16="http://schemas.microsoft.com/office/drawing/2014/main" id="{F748D571-13D6-AF4C-AC87-A62D4BE044FF}"/>
              </a:ext>
            </a:extLst>
          </p:cNvPr>
          <p:cNvPicPr>
            <a:picLocks noChangeAspect="1"/>
          </p:cNvPicPr>
          <p:nvPr/>
        </p:nvPicPr>
        <p:blipFill rotWithShape="1">
          <a:blip r:embed="rId3">
            <a:extLst>
              <a:ext uri="{28A0092B-C50C-407E-A947-70E740481C1C}">
                <a14:useLocalDpi xmlns:a14="http://schemas.microsoft.com/office/drawing/2010/main" val="0"/>
              </a:ext>
            </a:extLst>
          </a:blip>
          <a:srcRect l="-136" t="13255" r="136" b="2868"/>
          <a:stretch/>
        </p:blipFill>
        <p:spPr>
          <a:xfrm>
            <a:off x="2277956" y="2436611"/>
            <a:ext cx="6588000" cy="1534948"/>
          </a:xfrm>
          <a:prstGeom prst="rect">
            <a:avLst/>
          </a:prstGeom>
          <a:ln w="19050">
            <a:solidFill>
              <a:schemeClr val="tx2">
                <a:lumMod val="50000"/>
              </a:schemeClr>
            </a:solidFill>
          </a:ln>
        </p:spPr>
      </p:pic>
      <p:sp>
        <p:nvSpPr>
          <p:cNvPr id="17" name="Rectangle 16">
            <a:extLst>
              <a:ext uri="{FF2B5EF4-FFF2-40B4-BE49-F238E27FC236}">
                <a16:creationId xmlns:a16="http://schemas.microsoft.com/office/drawing/2014/main" id="{43B7C787-5BF2-F643-970E-4C8A8CD99C71}"/>
              </a:ext>
            </a:extLst>
          </p:cNvPr>
          <p:cNvSpPr/>
          <p:nvPr/>
        </p:nvSpPr>
        <p:spPr>
          <a:xfrm>
            <a:off x="2912253" y="2556986"/>
            <a:ext cx="1188000" cy="86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2D6D2F06-AA5A-5547-84BE-267A1F0AB33D}"/>
              </a:ext>
            </a:extLst>
          </p:cNvPr>
          <p:cNvSpPr/>
          <p:nvPr/>
        </p:nvSpPr>
        <p:spPr>
          <a:xfrm>
            <a:off x="4468895" y="2548540"/>
            <a:ext cx="1188000" cy="86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2B1AB5F4-9EB3-F946-9859-C4C7B404793D}"/>
              </a:ext>
            </a:extLst>
          </p:cNvPr>
          <p:cNvSpPr>
            <a:spLocks noChangeAspect="1"/>
          </p:cNvSpPr>
          <p:nvPr/>
        </p:nvSpPr>
        <p:spPr>
          <a:xfrm>
            <a:off x="6021031" y="2573028"/>
            <a:ext cx="1188000" cy="838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E3B476CD-1607-8942-A42D-8CCB94654B48}"/>
              </a:ext>
            </a:extLst>
          </p:cNvPr>
          <p:cNvSpPr>
            <a:spLocks/>
          </p:cNvSpPr>
          <p:nvPr/>
        </p:nvSpPr>
        <p:spPr>
          <a:xfrm>
            <a:off x="7571475" y="2557346"/>
            <a:ext cx="1188000" cy="86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 name="Picture 29" descr="Chart&#10;&#10;Description automatically generated">
            <a:extLst>
              <a:ext uri="{FF2B5EF4-FFF2-40B4-BE49-F238E27FC236}">
                <a16:creationId xmlns:a16="http://schemas.microsoft.com/office/drawing/2014/main" id="{3DD07603-CB97-EC4A-9322-BF43EEBF0B33}"/>
              </a:ext>
            </a:extLst>
          </p:cNvPr>
          <p:cNvPicPr>
            <a:picLocks noChangeAspect="1"/>
          </p:cNvPicPr>
          <p:nvPr/>
        </p:nvPicPr>
        <p:blipFill rotWithShape="1">
          <a:blip r:embed="rId4">
            <a:extLst>
              <a:ext uri="{28A0092B-C50C-407E-A947-70E740481C1C}">
                <a14:useLocalDpi xmlns:a14="http://schemas.microsoft.com/office/drawing/2010/main" val="0"/>
              </a:ext>
            </a:extLst>
          </a:blip>
          <a:srcRect t="15280"/>
          <a:stretch/>
        </p:blipFill>
        <p:spPr>
          <a:xfrm>
            <a:off x="2277956" y="4522504"/>
            <a:ext cx="6588000" cy="1550379"/>
          </a:xfrm>
          <a:prstGeom prst="rect">
            <a:avLst/>
          </a:prstGeom>
          <a:ln w="19050">
            <a:solidFill>
              <a:schemeClr val="accent2">
                <a:lumMod val="75000"/>
              </a:schemeClr>
            </a:solidFill>
          </a:ln>
        </p:spPr>
      </p:pic>
      <p:sp>
        <p:nvSpPr>
          <p:cNvPr id="31" name="Rectangle 30">
            <a:extLst>
              <a:ext uri="{FF2B5EF4-FFF2-40B4-BE49-F238E27FC236}">
                <a16:creationId xmlns:a16="http://schemas.microsoft.com/office/drawing/2014/main" id="{BD39FE46-AF17-784D-B012-1FDAF95AA825}"/>
              </a:ext>
            </a:extLst>
          </p:cNvPr>
          <p:cNvSpPr/>
          <p:nvPr/>
        </p:nvSpPr>
        <p:spPr>
          <a:xfrm>
            <a:off x="2905733" y="4615961"/>
            <a:ext cx="1188000" cy="86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D79CB961-FD57-C64C-8704-A4671B62A5F2}"/>
              </a:ext>
            </a:extLst>
          </p:cNvPr>
          <p:cNvSpPr/>
          <p:nvPr/>
        </p:nvSpPr>
        <p:spPr>
          <a:xfrm>
            <a:off x="4462375" y="4607515"/>
            <a:ext cx="1188000" cy="86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0A9A046B-33CB-9646-BEEA-C1F53B5B86C4}"/>
              </a:ext>
            </a:extLst>
          </p:cNvPr>
          <p:cNvSpPr>
            <a:spLocks noChangeAspect="1"/>
          </p:cNvSpPr>
          <p:nvPr/>
        </p:nvSpPr>
        <p:spPr>
          <a:xfrm>
            <a:off x="6014511" y="4632003"/>
            <a:ext cx="1188000" cy="838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B3E3FD64-3A57-1F4B-BE60-52C6F77C7547}"/>
              </a:ext>
            </a:extLst>
          </p:cNvPr>
          <p:cNvSpPr>
            <a:spLocks/>
          </p:cNvSpPr>
          <p:nvPr/>
        </p:nvSpPr>
        <p:spPr>
          <a:xfrm>
            <a:off x="7564955" y="4616321"/>
            <a:ext cx="1188000" cy="86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6" name="Picture 35" descr="Chart, line chart&#10;&#10;Description automatically generated">
            <a:extLst>
              <a:ext uri="{FF2B5EF4-FFF2-40B4-BE49-F238E27FC236}">
                <a16:creationId xmlns:a16="http://schemas.microsoft.com/office/drawing/2014/main" id="{C590B68B-EFC6-7B4C-88A1-56958C7B0F99}"/>
              </a:ext>
            </a:extLst>
          </p:cNvPr>
          <p:cNvPicPr>
            <a:picLocks noChangeAspect="1"/>
          </p:cNvPicPr>
          <p:nvPr/>
        </p:nvPicPr>
        <p:blipFill rotWithShape="1">
          <a:blip r:embed="rId3">
            <a:extLst>
              <a:ext uri="{28A0092B-C50C-407E-A947-70E740481C1C}">
                <a14:useLocalDpi xmlns:a14="http://schemas.microsoft.com/office/drawing/2010/main" val="0"/>
              </a:ext>
            </a:extLst>
          </a:blip>
          <a:srcRect l="-136" t="13255" r="136" b="2868"/>
          <a:stretch/>
        </p:blipFill>
        <p:spPr>
          <a:xfrm>
            <a:off x="2280456" y="2424121"/>
            <a:ext cx="6588000" cy="1534948"/>
          </a:xfrm>
          <a:prstGeom prst="rect">
            <a:avLst/>
          </a:prstGeom>
          <a:ln w="19050">
            <a:solidFill>
              <a:schemeClr val="tx2">
                <a:lumMod val="50000"/>
              </a:schemeClr>
            </a:solidFill>
          </a:ln>
        </p:spPr>
      </p:pic>
      <p:pic>
        <p:nvPicPr>
          <p:cNvPr id="37" name="Picture 36" descr="Chart&#10;&#10;Description automatically generated">
            <a:extLst>
              <a:ext uri="{FF2B5EF4-FFF2-40B4-BE49-F238E27FC236}">
                <a16:creationId xmlns:a16="http://schemas.microsoft.com/office/drawing/2014/main" id="{D6DE88FA-966F-144F-AC6D-B26249ACE0D8}"/>
              </a:ext>
            </a:extLst>
          </p:cNvPr>
          <p:cNvPicPr>
            <a:picLocks noChangeAspect="1"/>
          </p:cNvPicPr>
          <p:nvPr/>
        </p:nvPicPr>
        <p:blipFill rotWithShape="1">
          <a:blip r:embed="rId4">
            <a:extLst>
              <a:ext uri="{28A0092B-C50C-407E-A947-70E740481C1C}">
                <a14:useLocalDpi xmlns:a14="http://schemas.microsoft.com/office/drawing/2010/main" val="0"/>
              </a:ext>
            </a:extLst>
          </a:blip>
          <a:srcRect t="15280"/>
          <a:stretch/>
        </p:blipFill>
        <p:spPr>
          <a:xfrm>
            <a:off x="2280456" y="4510014"/>
            <a:ext cx="6588000" cy="1550379"/>
          </a:xfrm>
          <a:prstGeom prst="rect">
            <a:avLst/>
          </a:prstGeom>
          <a:ln w="19050">
            <a:solidFill>
              <a:schemeClr val="accent2">
                <a:lumMod val="75000"/>
              </a:schemeClr>
            </a:solidFill>
          </a:ln>
        </p:spPr>
      </p:pic>
      <p:sp>
        <p:nvSpPr>
          <p:cNvPr id="25" name="Rectangle 24">
            <a:extLst>
              <a:ext uri="{FF2B5EF4-FFF2-40B4-BE49-F238E27FC236}">
                <a16:creationId xmlns:a16="http://schemas.microsoft.com/office/drawing/2014/main" id="{BAC5504E-8914-BE40-9BA7-892F34E3E9CB}"/>
              </a:ext>
            </a:extLst>
          </p:cNvPr>
          <p:cNvSpPr/>
          <p:nvPr/>
        </p:nvSpPr>
        <p:spPr>
          <a:xfrm>
            <a:off x="2199" y="3765443"/>
            <a:ext cx="9144000" cy="486703"/>
          </a:xfrm>
          <a:prstGeom prst="rect">
            <a:avLst/>
          </a:prstGeom>
          <a:solidFill>
            <a:schemeClr val="accent1">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BlockHammer’s performance and energy overheads remain </a:t>
            </a: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negligible (&lt;0.6%)</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26" name="Rectangle 25">
            <a:extLst>
              <a:ext uri="{FF2B5EF4-FFF2-40B4-BE49-F238E27FC236}">
                <a16:creationId xmlns:a16="http://schemas.microsoft.com/office/drawing/2014/main" id="{6EE1CC81-A11D-9A4E-8149-92DB38FA577E}"/>
              </a:ext>
            </a:extLst>
          </p:cNvPr>
          <p:cNvSpPr/>
          <p:nvPr/>
        </p:nvSpPr>
        <p:spPr>
          <a:xfrm>
            <a:off x="0" y="5850447"/>
            <a:ext cx="9144000" cy="552736"/>
          </a:xfrm>
          <a:prstGeom prst="rect">
            <a:avLst/>
          </a:prstGeom>
          <a:solidFill>
            <a:schemeClr val="accent2">
              <a:lumMod val="7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BlockHammer scalably provides </a:t>
            </a: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much higher performance</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(71% on average)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and </a:t>
            </a: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lower energy consumption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(32% on average)</a:t>
            </a: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than state-of-the-art mechanisms</a:t>
            </a:r>
          </a:p>
        </p:txBody>
      </p:sp>
      <p:sp>
        <p:nvSpPr>
          <p:cNvPr id="38" name="Rectangle 37">
            <a:extLst>
              <a:ext uri="{FF2B5EF4-FFF2-40B4-BE49-F238E27FC236}">
                <a16:creationId xmlns:a16="http://schemas.microsoft.com/office/drawing/2014/main" id="{946C25EF-E925-5C48-AF8A-9E07A9A8EC5D}"/>
              </a:ext>
            </a:extLst>
          </p:cNvPr>
          <p:cNvSpPr/>
          <p:nvPr/>
        </p:nvSpPr>
        <p:spPr>
          <a:xfrm>
            <a:off x="288336" y="1242901"/>
            <a:ext cx="4572000" cy="646331"/>
          </a:xfrm>
          <a:prstGeom prst="rect">
            <a:avLst/>
          </a:prstGeom>
        </p:spPr>
        <p:txBody>
          <a:bodyPr>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System throughput (weighted speedup)</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Job turnaround time (harmonic speedup)</a:t>
            </a:r>
          </a:p>
        </p:txBody>
      </p:sp>
      <p:sp>
        <p:nvSpPr>
          <p:cNvPr id="39" name="TextBox 38">
            <a:extLst>
              <a:ext uri="{FF2B5EF4-FFF2-40B4-BE49-F238E27FC236}">
                <a16:creationId xmlns:a16="http://schemas.microsoft.com/office/drawing/2014/main" id="{9D9C4D1D-39F8-6E4F-B0DB-5D67D6CD506A}"/>
              </a:ext>
            </a:extLst>
          </p:cNvPr>
          <p:cNvSpPr txBox="1"/>
          <p:nvPr/>
        </p:nvSpPr>
        <p:spPr>
          <a:xfrm>
            <a:off x="5306872" y="1243630"/>
            <a:ext cx="3761030" cy="646331"/>
          </a:xfrm>
          <a:prstGeom prst="rect">
            <a:avLst/>
          </a:prstGeom>
          <a:noFill/>
        </p:spPr>
        <p:txBody>
          <a:bodyPr wrap="none" rtlCol="0">
            <a:spAutoFit/>
          </a:bodyPr>
          <a:lstStyle/>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Unfairness (maximum slowdown)</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DRAM energy consumption </a:t>
            </a:r>
          </a:p>
        </p:txBody>
      </p:sp>
    </p:spTree>
    <p:extLst>
      <p:ext uri="{BB962C8B-B14F-4D97-AF65-F5344CB8AC3E}">
        <p14:creationId xmlns:p14="http://schemas.microsoft.com/office/powerpoint/2010/main" val="232915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EEF6B-2A67-1446-9CC9-3560765BDA3F}"/>
              </a:ext>
            </a:extLst>
          </p:cNvPr>
          <p:cNvSpPr>
            <a:spLocks noGrp="1"/>
          </p:cNvSpPr>
          <p:nvPr>
            <p:ph type="title"/>
          </p:nvPr>
        </p:nvSpPr>
        <p:spPr>
          <a:xfrm>
            <a:off x="75991" y="-99392"/>
            <a:ext cx="6915118" cy="1141619"/>
          </a:xfrm>
        </p:spPr>
        <p:txBody>
          <a:bodyPr>
            <a:normAutofit/>
          </a:bodyPr>
          <a:lstStyle/>
          <a:p>
            <a:r>
              <a:rPr lang="en-US" b="1" dirty="0"/>
              <a:t>Key Results: </a:t>
            </a:r>
            <a:r>
              <a:rPr lang="en-US" b="1" dirty="0" err="1"/>
              <a:t>BlockHammer</a:t>
            </a:r>
            <a:endParaRPr lang="en-US" b="1" dirty="0"/>
          </a:p>
        </p:txBody>
      </p:sp>
      <p:sp>
        <p:nvSpPr>
          <p:cNvPr id="3" name="Content Placeholder 2">
            <a:extLst>
              <a:ext uri="{FF2B5EF4-FFF2-40B4-BE49-F238E27FC236}">
                <a16:creationId xmlns:a16="http://schemas.microsoft.com/office/drawing/2014/main" id="{949AB57A-B547-3A4C-A274-434D7824D025}"/>
              </a:ext>
            </a:extLst>
          </p:cNvPr>
          <p:cNvSpPr>
            <a:spLocks noGrp="1"/>
          </p:cNvSpPr>
          <p:nvPr>
            <p:ph idx="1"/>
          </p:nvPr>
        </p:nvSpPr>
        <p:spPr>
          <a:xfrm>
            <a:off x="75991" y="980732"/>
            <a:ext cx="8987622" cy="5374984"/>
          </a:xfrm>
        </p:spPr>
        <p:txBody>
          <a:bodyPr>
            <a:normAutofit/>
          </a:bodyPr>
          <a:lstStyle/>
          <a:p>
            <a:r>
              <a:rPr lang="en-US" sz="2000" b="1" dirty="0">
                <a:solidFill>
                  <a:srgbClr val="C00000"/>
                </a:solidFill>
              </a:rPr>
              <a:t>Competitive</a:t>
            </a:r>
            <a:r>
              <a:rPr lang="en-US" sz="2000" dirty="0">
                <a:solidFill>
                  <a:srgbClr val="C00000"/>
                </a:solidFill>
              </a:rPr>
              <a:t> with state-of-the-art mechanisms </a:t>
            </a:r>
            <a:r>
              <a:rPr lang="en-US" sz="2000" b="1" dirty="0">
                <a:solidFill>
                  <a:srgbClr val="C00000"/>
                </a:solidFill>
              </a:rPr>
              <a:t>when there is no attack</a:t>
            </a:r>
          </a:p>
          <a:p>
            <a:r>
              <a:rPr lang="en-US" sz="2000" b="1" dirty="0">
                <a:solidFill>
                  <a:srgbClr val="C00000"/>
                </a:solidFill>
              </a:rPr>
              <a:t>Superior</a:t>
            </a:r>
            <a:r>
              <a:rPr lang="en-US" sz="2000" dirty="0">
                <a:solidFill>
                  <a:srgbClr val="C00000"/>
                </a:solidFill>
              </a:rPr>
              <a:t> performance and DRAM energy </a:t>
            </a:r>
            <a:r>
              <a:rPr lang="en-US" sz="2000" b="1" dirty="0">
                <a:solidFill>
                  <a:srgbClr val="C00000"/>
                </a:solidFill>
              </a:rPr>
              <a:t>when RowHammer attack present</a:t>
            </a:r>
          </a:p>
          <a:p>
            <a:r>
              <a:rPr lang="en-US" sz="2000" b="1" dirty="0">
                <a:solidFill>
                  <a:srgbClr val="C00000"/>
                </a:solidFill>
              </a:rPr>
              <a:t>Better hardware area scaling with RowHammer vulnerability</a:t>
            </a:r>
          </a:p>
          <a:p>
            <a:r>
              <a:rPr lang="en-US" sz="2000" b="1" dirty="0"/>
              <a:t>Security Proof</a:t>
            </a:r>
          </a:p>
          <a:p>
            <a:r>
              <a:rPr lang="en-US" sz="2000" dirty="0"/>
              <a:t>Addresses </a:t>
            </a:r>
            <a:r>
              <a:rPr lang="en-US" sz="2000" b="1" dirty="0">
                <a:solidFill>
                  <a:schemeClr val="accent2">
                    <a:lumMod val="75000"/>
                  </a:schemeClr>
                </a:solidFill>
              </a:rPr>
              <a:t>Many-Sided</a:t>
            </a:r>
            <a:r>
              <a:rPr lang="en-US" sz="2000" b="1" dirty="0"/>
              <a:t> </a:t>
            </a:r>
            <a:r>
              <a:rPr lang="en-US" sz="2000" b="1" dirty="0">
                <a:solidFill>
                  <a:schemeClr val="accent2">
                    <a:lumMod val="75000"/>
                  </a:schemeClr>
                </a:solidFill>
              </a:rPr>
              <a:t>Attacks</a:t>
            </a:r>
            <a:r>
              <a:rPr lang="en-US" sz="1800" b="1" dirty="0"/>
              <a:t> </a:t>
            </a:r>
          </a:p>
          <a:p>
            <a:r>
              <a:rPr lang="en-US" sz="2000" dirty="0"/>
              <a:t>Evaluation of </a:t>
            </a:r>
            <a:r>
              <a:rPr lang="en-US" sz="2000" b="1" dirty="0">
                <a:solidFill>
                  <a:srgbClr val="00B050"/>
                </a:solidFill>
              </a:rPr>
              <a:t>14 mechanisms</a:t>
            </a:r>
            <a:r>
              <a:rPr lang="en-US" sz="2000" dirty="0">
                <a:solidFill>
                  <a:srgbClr val="00B050"/>
                </a:solidFill>
              </a:rPr>
              <a:t> </a:t>
            </a:r>
            <a:r>
              <a:rPr lang="en-US" sz="2000" dirty="0"/>
              <a:t>representing</a:t>
            </a:r>
            <a:r>
              <a:rPr lang="en-US" sz="2000" dirty="0">
                <a:solidFill>
                  <a:srgbClr val="00B050"/>
                </a:solidFill>
              </a:rPr>
              <a:t> </a:t>
            </a:r>
            <a:r>
              <a:rPr lang="en-US" sz="2000" b="1" dirty="0">
                <a:solidFill>
                  <a:srgbClr val="00B050"/>
                </a:solidFill>
              </a:rPr>
              <a:t>four mitigation approaches</a:t>
            </a:r>
          </a:p>
          <a:p>
            <a:pPr lvl="1"/>
            <a:r>
              <a:rPr lang="en-US" sz="1800" dirty="0"/>
              <a:t>Comprehensive Protection</a:t>
            </a:r>
          </a:p>
          <a:p>
            <a:pPr lvl="1"/>
            <a:r>
              <a:rPr lang="en-US" sz="1800" dirty="0"/>
              <a:t>Compatibility with Commodity DRAM Chips</a:t>
            </a:r>
          </a:p>
          <a:p>
            <a:pPr lvl="1"/>
            <a:r>
              <a:rPr lang="en-US" sz="1800" dirty="0"/>
              <a:t>Scalability with RowHammer Vulnerability</a:t>
            </a:r>
          </a:p>
          <a:p>
            <a:pPr lvl="1"/>
            <a:r>
              <a:rPr lang="en-US" sz="1800" dirty="0"/>
              <a:t>Deterministic Protection</a:t>
            </a:r>
          </a:p>
          <a:p>
            <a:endParaRPr lang="en-US" sz="1800" dirty="0"/>
          </a:p>
          <a:p>
            <a:endParaRPr lang="en-US" sz="2000" dirty="0"/>
          </a:p>
        </p:txBody>
      </p:sp>
      <p:sp>
        <p:nvSpPr>
          <p:cNvPr id="49" name="Rectangle 48">
            <a:extLst>
              <a:ext uri="{FF2B5EF4-FFF2-40B4-BE49-F238E27FC236}">
                <a16:creationId xmlns:a16="http://schemas.microsoft.com/office/drawing/2014/main" id="{DF11731B-B121-DE45-975D-A04446B278D0}"/>
              </a:ext>
            </a:extLst>
          </p:cNvPr>
          <p:cNvSpPr/>
          <p:nvPr/>
        </p:nvSpPr>
        <p:spPr>
          <a:xfrm>
            <a:off x="6733568" y="3413125"/>
            <a:ext cx="601747" cy="30901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ectangle 49">
            <a:extLst>
              <a:ext uri="{FF2B5EF4-FFF2-40B4-BE49-F238E27FC236}">
                <a16:creationId xmlns:a16="http://schemas.microsoft.com/office/drawing/2014/main" id="{4B7189C0-AC5D-E749-9751-8734453202AC}"/>
              </a:ext>
            </a:extLst>
          </p:cNvPr>
          <p:cNvSpPr/>
          <p:nvPr/>
        </p:nvSpPr>
        <p:spPr>
          <a:xfrm>
            <a:off x="7342540" y="3413125"/>
            <a:ext cx="597417" cy="30901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Rectangle 50">
            <a:extLst>
              <a:ext uri="{FF2B5EF4-FFF2-40B4-BE49-F238E27FC236}">
                <a16:creationId xmlns:a16="http://schemas.microsoft.com/office/drawing/2014/main" id="{C55AC971-77EB-FA4C-B3E6-FBA4ACBD6B8F}"/>
              </a:ext>
            </a:extLst>
          </p:cNvPr>
          <p:cNvSpPr/>
          <p:nvPr/>
        </p:nvSpPr>
        <p:spPr>
          <a:xfrm>
            <a:off x="7947406" y="3413125"/>
            <a:ext cx="425410" cy="30901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51">
            <a:extLst>
              <a:ext uri="{FF2B5EF4-FFF2-40B4-BE49-F238E27FC236}">
                <a16:creationId xmlns:a16="http://schemas.microsoft.com/office/drawing/2014/main" id="{0CDC59E2-BFDB-9E4F-BFCA-4EFB471ABF5F}"/>
              </a:ext>
            </a:extLst>
          </p:cNvPr>
          <p:cNvSpPr/>
          <p:nvPr/>
        </p:nvSpPr>
        <p:spPr>
          <a:xfrm>
            <a:off x="6310023" y="3413124"/>
            <a:ext cx="420833" cy="309018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52991F55-737C-F54F-A832-CF12B873FE4C}"/>
              </a:ext>
            </a:extLst>
          </p:cNvPr>
          <p:cNvSpPr/>
          <p:nvPr/>
        </p:nvSpPr>
        <p:spPr>
          <a:xfrm>
            <a:off x="7339651" y="6082044"/>
            <a:ext cx="599276" cy="302650"/>
          </a:xfrm>
          <a:prstGeom prst="rect">
            <a:avLst/>
          </a:prstGeom>
          <a:solidFill>
            <a:srgbClr val="EC63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lumMod val="20000"/>
                  <a:lumOff val="80000"/>
                </a:srgbClr>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191B33C4-5FDE-914F-8610-406A22836CCD}"/>
              </a:ext>
            </a:extLst>
          </p:cNvPr>
          <p:cNvSpPr/>
          <p:nvPr/>
        </p:nvSpPr>
        <p:spPr>
          <a:xfrm>
            <a:off x="7337439" y="5923608"/>
            <a:ext cx="599276" cy="186780"/>
          </a:xfrm>
          <a:prstGeom prst="rect">
            <a:avLst/>
          </a:prstGeom>
          <a:solidFill>
            <a:srgbClr val="9DC3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lumMod val="20000"/>
                  <a:lumOff val="80000"/>
                </a:srgbClr>
              </a:solidFill>
              <a:effectLst/>
              <a:uLnTx/>
              <a:uFillTx/>
              <a:latin typeface="Calibri" panose="020F0502020204030204"/>
              <a:ea typeface="+mn-ea"/>
              <a:cs typeface="+mn-cs"/>
            </a:endParaRPr>
          </a:p>
        </p:txBody>
      </p:sp>
      <p:grpSp>
        <p:nvGrpSpPr>
          <p:cNvPr id="67" name="Group 66">
            <a:extLst>
              <a:ext uri="{FF2B5EF4-FFF2-40B4-BE49-F238E27FC236}">
                <a16:creationId xmlns:a16="http://schemas.microsoft.com/office/drawing/2014/main" id="{7E561239-BC1C-584C-BDD0-DAFD40472F43}"/>
              </a:ext>
            </a:extLst>
          </p:cNvPr>
          <p:cNvGrpSpPr/>
          <p:nvPr/>
        </p:nvGrpSpPr>
        <p:grpSpPr>
          <a:xfrm>
            <a:off x="6305513" y="4527743"/>
            <a:ext cx="2063587" cy="1857013"/>
            <a:chOff x="5409415" y="3716854"/>
            <a:chExt cx="2964835" cy="2697889"/>
          </a:xfrm>
          <a:solidFill>
            <a:schemeClr val="accent1">
              <a:lumMod val="60000"/>
              <a:lumOff val="40000"/>
            </a:schemeClr>
          </a:solidFill>
        </p:grpSpPr>
        <p:sp>
          <p:nvSpPr>
            <p:cNvPr id="69" name="Rectangle 68">
              <a:extLst>
                <a:ext uri="{FF2B5EF4-FFF2-40B4-BE49-F238E27FC236}">
                  <a16:creationId xmlns:a16="http://schemas.microsoft.com/office/drawing/2014/main" id="{3E06DA67-D31B-544C-98B3-1685E83D14B5}"/>
                </a:ext>
              </a:extLst>
            </p:cNvPr>
            <p:cNvSpPr/>
            <p:nvPr/>
          </p:nvSpPr>
          <p:spPr>
            <a:xfrm>
              <a:off x="5409415" y="4738886"/>
              <a:ext cx="604627" cy="16758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lumMod val="20000"/>
                    <a:lumOff val="80000"/>
                  </a:srgbClr>
                </a:solidFill>
                <a:effectLst/>
                <a:uLnTx/>
                <a:uFillTx/>
                <a:latin typeface="Calibri" panose="020F0502020204030204"/>
                <a:ea typeface="+mn-ea"/>
                <a:cs typeface="+mn-cs"/>
              </a:endParaRPr>
            </a:p>
          </p:txBody>
        </p:sp>
        <p:sp>
          <p:nvSpPr>
            <p:cNvPr id="71" name="Rectangle 70">
              <a:extLst>
                <a:ext uri="{FF2B5EF4-FFF2-40B4-BE49-F238E27FC236}">
                  <a16:creationId xmlns:a16="http://schemas.microsoft.com/office/drawing/2014/main" id="{84D0BBF6-EAAF-204A-ADED-65516DF6BFF9}"/>
                </a:ext>
              </a:extLst>
            </p:cNvPr>
            <p:cNvSpPr/>
            <p:nvPr/>
          </p:nvSpPr>
          <p:spPr>
            <a:xfrm>
              <a:off x="5422067" y="3724582"/>
              <a:ext cx="1470871" cy="203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lumMod val="20000"/>
                    <a:lumOff val="80000"/>
                  </a:srgbClr>
                </a:solidFill>
                <a:effectLst/>
                <a:uLnTx/>
                <a:uFillTx/>
                <a:latin typeface="Calibri" panose="020F0502020204030204"/>
                <a:ea typeface="+mn-ea"/>
                <a:cs typeface="+mn-cs"/>
              </a:endParaRPr>
            </a:p>
          </p:txBody>
        </p:sp>
        <p:sp>
          <p:nvSpPr>
            <p:cNvPr id="72" name="Rectangle 71">
              <a:extLst>
                <a:ext uri="{FF2B5EF4-FFF2-40B4-BE49-F238E27FC236}">
                  <a16:creationId xmlns:a16="http://schemas.microsoft.com/office/drawing/2014/main" id="{4A331E2F-1B66-0E40-97A9-202CA13E3216}"/>
                </a:ext>
              </a:extLst>
            </p:cNvPr>
            <p:cNvSpPr/>
            <p:nvPr/>
          </p:nvSpPr>
          <p:spPr>
            <a:xfrm>
              <a:off x="6021366" y="5977238"/>
              <a:ext cx="861003" cy="2889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lumMod val="20000"/>
                    <a:lumOff val="80000"/>
                  </a:srgbClr>
                </a:solidFill>
                <a:effectLst/>
                <a:uLnTx/>
                <a:uFillTx/>
                <a:latin typeface="Calibri" panose="020F0502020204030204"/>
                <a:ea typeface="+mn-ea"/>
                <a:cs typeface="+mn-cs"/>
              </a:endParaRPr>
            </a:p>
          </p:txBody>
        </p:sp>
        <p:sp>
          <p:nvSpPr>
            <p:cNvPr id="74" name="Rectangle 73">
              <a:extLst>
                <a:ext uri="{FF2B5EF4-FFF2-40B4-BE49-F238E27FC236}">
                  <a16:creationId xmlns:a16="http://schemas.microsoft.com/office/drawing/2014/main" id="{1DD9EDF5-0C67-3E41-9AC4-7944B03FB2D9}"/>
                </a:ext>
              </a:extLst>
            </p:cNvPr>
            <p:cNvSpPr/>
            <p:nvPr/>
          </p:nvSpPr>
          <p:spPr>
            <a:xfrm>
              <a:off x="7757686" y="5346203"/>
              <a:ext cx="609868" cy="106853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lumMod val="20000"/>
                    <a:lumOff val="80000"/>
                  </a:srgbClr>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DB1EC9B5-7409-4344-B5AC-579896C1DDF3}"/>
                </a:ext>
              </a:extLst>
            </p:cNvPr>
            <p:cNvSpPr/>
            <p:nvPr/>
          </p:nvSpPr>
          <p:spPr>
            <a:xfrm>
              <a:off x="7764382" y="3716854"/>
              <a:ext cx="609868" cy="9877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lumMod val="20000"/>
                    <a:lumOff val="80000"/>
                  </a:srgbClr>
                </a:solidFill>
                <a:effectLst/>
                <a:uLnTx/>
                <a:uFillTx/>
                <a:latin typeface="Calibri" panose="020F0502020204030204"/>
                <a:ea typeface="+mn-ea"/>
                <a:cs typeface="+mn-cs"/>
              </a:endParaRPr>
            </a:p>
          </p:txBody>
        </p:sp>
      </p:grpSp>
      <p:sp>
        <p:nvSpPr>
          <p:cNvPr id="53" name="Rectangle 52">
            <a:extLst>
              <a:ext uri="{FF2B5EF4-FFF2-40B4-BE49-F238E27FC236}">
                <a16:creationId xmlns:a16="http://schemas.microsoft.com/office/drawing/2014/main" id="{C89F9F40-964F-E64F-B218-AB62D87380D7}"/>
              </a:ext>
            </a:extLst>
          </p:cNvPr>
          <p:cNvSpPr/>
          <p:nvPr/>
        </p:nvSpPr>
        <p:spPr>
          <a:xfrm>
            <a:off x="5049378" y="6384757"/>
            <a:ext cx="3300872" cy="13986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5" name="Group 54">
            <a:extLst>
              <a:ext uri="{FF2B5EF4-FFF2-40B4-BE49-F238E27FC236}">
                <a16:creationId xmlns:a16="http://schemas.microsoft.com/office/drawing/2014/main" id="{8F0E7B4C-2FE4-9A48-9C49-E7294624D01D}"/>
              </a:ext>
            </a:extLst>
          </p:cNvPr>
          <p:cNvGrpSpPr/>
          <p:nvPr/>
        </p:nvGrpSpPr>
        <p:grpSpPr>
          <a:xfrm>
            <a:off x="6305510" y="4527746"/>
            <a:ext cx="2058927" cy="1860185"/>
            <a:chOff x="5409177" y="3715548"/>
            <a:chExt cx="2958142" cy="2702497"/>
          </a:xfrm>
          <a:solidFill>
            <a:srgbClr val="EC6362"/>
          </a:solidFill>
        </p:grpSpPr>
        <p:sp>
          <p:nvSpPr>
            <p:cNvPr id="56" name="Rectangle 55">
              <a:extLst>
                <a:ext uri="{FF2B5EF4-FFF2-40B4-BE49-F238E27FC236}">
                  <a16:creationId xmlns:a16="http://schemas.microsoft.com/office/drawing/2014/main" id="{1ABD22E7-EB82-784B-AEA9-A82279B62406}"/>
                </a:ext>
              </a:extLst>
            </p:cNvPr>
            <p:cNvSpPr/>
            <p:nvPr/>
          </p:nvSpPr>
          <p:spPr>
            <a:xfrm>
              <a:off x="5409177" y="3926472"/>
              <a:ext cx="604627" cy="8138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lumMod val="20000"/>
                    <a:lumOff val="80000"/>
                  </a:srgbClr>
                </a:solidFill>
                <a:effectLst/>
                <a:uLnTx/>
                <a:uFillTx/>
                <a:latin typeface="Calibri" panose="020F0502020204030204"/>
                <a:ea typeface="+mn-ea"/>
                <a:cs typeface="+mn-cs"/>
              </a:endParaRPr>
            </a:p>
          </p:txBody>
        </p:sp>
        <p:sp>
          <p:nvSpPr>
            <p:cNvPr id="57" name="Rectangle 56">
              <a:extLst>
                <a:ext uri="{FF2B5EF4-FFF2-40B4-BE49-F238E27FC236}">
                  <a16:creationId xmlns:a16="http://schemas.microsoft.com/office/drawing/2014/main" id="{AB97A39F-6DA6-904B-94EA-AECD5F18E1B3}"/>
                </a:ext>
              </a:extLst>
            </p:cNvPr>
            <p:cNvSpPr/>
            <p:nvPr/>
          </p:nvSpPr>
          <p:spPr>
            <a:xfrm>
              <a:off x="6027573" y="3926473"/>
              <a:ext cx="861004" cy="208607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lumMod val="20000"/>
                    <a:lumOff val="80000"/>
                  </a:srgbClr>
                </a:solidFill>
                <a:effectLst/>
                <a:uLnTx/>
                <a:uFillTx/>
                <a:latin typeface="Calibri" panose="020F0502020204030204"/>
                <a:ea typeface="+mn-ea"/>
                <a:cs typeface="+mn-cs"/>
              </a:endParaRPr>
            </a:p>
          </p:txBody>
        </p:sp>
        <p:sp>
          <p:nvSpPr>
            <p:cNvPr id="58" name="Rectangle 57">
              <a:extLst>
                <a:ext uri="{FF2B5EF4-FFF2-40B4-BE49-F238E27FC236}">
                  <a16:creationId xmlns:a16="http://schemas.microsoft.com/office/drawing/2014/main" id="{1F567970-1F30-F64C-A8B8-6CE2F8F9A3EE}"/>
                </a:ext>
              </a:extLst>
            </p:cNvPr>
            <p:cNvSpPr/>
            <p:nvPr/>
          </p:nvSpPr>
          <p:spPr>
            <a:xfrm>
              <a:off x="6025352" y="6214845"/>
              <a:ext cx="861004" cy="203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lumMod val="20000"/>
                    <a:lumOff val="80000"/>
                  </a:srgbClr>
                </a:solidFill>
                <a:effectLst/>
                <a:uLnTx/>
                <a:uFillTx/>
                <a:latin typeface="Calibri" panose="020F0502020204030204"/>
                <a:ea typeface="+mn-ea"/>
                <a:cs typeface="+mn-cs"/>
              </a:endParaRPr>
            </a:p>
          </p:txBody>
        </p:sp>
        <p:sp>
          <p:nvSpPr>
            <p:cNvPr id="65" name="Rectangle 64">
              <a:extLst>
                <a:ext uri="{FF2B5EF4-FFF2-40B4-BE49-F238E27FC236}">
                  <a16:creationId xmlns:a16="http://schemas.microsoft.com/office/drawing/2014/main" id="{C8C39675-0703-054A-AF45-4C0A12E8FF3F}"/>
                </a:ext>
              </a:extLst>
            </p:cNvPr>
            <p:cNvSpPr/>
            <p:nvPr/>
          </p:nvSpPr>
          <p:spPr>
            <a:xfrm>
              <a:off x="6896754" y="3715548"/>
              <a:ext cx="861004" cy="205808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lumMod val="20000"/>
                    <a:lumOff val="80000"/>
                  </a:srgbClr>
                </a:solidFill>
                <a:effectLst/>
                <a:uLnTx/>
                <a:uFillTx/>
                <a:latin typeface="Calibri" panose="020F0502020204030204"/>
                <a:ea typeface="+mn-ea"/>
                <a:cs typeface="+mn-cs"/>
              </a:endParaRPr>
            </a:p>
          </p:txBody>
        </p:sp>
        <p:sp>
          <p:nvSpPr>
            <p:cNvPr id="66" name="Rectangle 65">
              <a:extLst>
                <a:ext uri="{FF2B5EF4-FFF2-40B4-BE49-F238E27FC236}">
                  <a16:creationId xmlns:a16="http://schemas.microsoft.com/office/drawing/2014/main" id="{3ABCDD1F-D431-3743-87FA-BC4A4CAC158C}"/>
                </a:ext>
              </a:extLst>
            </p:cNvPr>
            <p:cNvSpPr/>
            <p:nvPr/>
          </p:nvSpPr>
          <p:spPr>
            <a:xfrm>
              <a:off x="7757450" y="4698420"/>
              <a:ext cx="609869" cy="6368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lumMod val="20000"/>
                    <a:lumOff val="80000"/>
                  </a:srgbClr>
                </a:solidFill>
                <a:effectLst/>
                <a:uLnTx/>
                <a:uFillTx/>
                <a:latin typeface="Calibri" panose="020F0502020204030204"/>
                <a:ea typeface="+mn-ea"/>
                <a:cs typeface="+mn-cs"/>
              </a:endParaRPr>
            </a:p>
          </p:txBody>
        </p:sp>
      </p:grpSp>
      <p:pic>
        <p:nvPicPr>
          <p:cNvPr id="81" name="Picture 80">
            <a:extLst>
              <a:ext uri="{FF2B5EF4-FFF2-40B4-BE49-F238E27FC236}">
                <a16:creationId xmlns:a16="http://schemas.microsoft.com/office/drawing/2014/main" id="{E901E39D-5896-8C40-A174-3E622D21635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294413" y="3393962"/>
            <a:ext cx="4099827" cy="3167301"/>
          </a:xfrm>
          <a:prstGeom prst="rect">
            <a:avLst/>
          </a:prstGeom>
        </p:spPr>
      </p:pic>
      <p:cxnSp>
        <p:nvCxnSpPr>
          <p:cNvPr id="80" name="Straight Arrow Connector 79">
            <a:extLst>
              <a:ext uri="{FF2B5EF4-FFF2-40B4-BE49-F238E27FC236}">
                <a16:creationId xmlns:a16="http://schemas.microsoft.com/office/drawing/2014/main" id="{CA6545A1-6FA0-8C43-821A-9DF76F6F12CF}"/>
              </a:ext>
            </a:extLst>
          </p:cNvPr>
          <p:cNvCxnSpPr>
            <a:cxnSpLocks/>
          </p:cNvCxnSpPr>
          <p:nvPr/>
        </p:nvCxnSpPr>
        <p:spPr>
          <a:xfrm>
            <a:off x="4021390" y="6475873"/>
            <a:ext cx="985400" cy="0"/>
          </a:xfrm>
          <a:prstGeom prst="straightConnector1">
            <a:avLst/>
          </a:prstGeom>
          <a:ln w="5715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2399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81"/>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0" grpId="0" animBg="1"/>
      <p:bldP spid="51" grpId="0" animBg="1"/>
      <p:bldP spid="52" grpId="0" animBg="1"/>
      <p:bldP spid="24" grpId="0" animBg="1"/>
      <p:bldP spid="25" grpId="0" animBg="1"/>
      <p:bldP spid="5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08" y="152400"/>
            <a:ext cx="9540552" cy="1066800"/>
          </a:xfrm>
        </p:spPr>
        <p:txBody>
          <a:bodyPr/>
          <a:lstStyle/>
          <a:p>
            <a:r>
              <a:rPr lang="en-US" dirty="0"/>
              <a:t>Data Retention in Memory </a:t>
            </a:r>
            <a:r>
              <a:rPr lang="en-US" sz="3000" b="1" dirty="0">
                <a:solidFill>
                  <a:srgbClr val="006633"/>
                </a:solidFill>
              </a:rPr>
              <a:t>[Liu et al., ISCA 2013]</a:t>
            </a:r>
            <a:endParaRPr lang="en-US" dirty="0"/>
          </a:p>
        </p:txBody>
      </p:sp>
      <p:sp>
        <p:nvSpPr>
          <p:cNvPr id="3" name="Content Placeholder 2"/>
          <p:cNvSpPr>
            <a:spLocks noGrp="1"/>
          </p:cNvSpPr>
          <p:nvPr>
            <p:ph idx="1"/>
          </p:nvPr>
        </p:nvSpPr>
        <p:spPr>
          <a:xfrm>
            <a:off x="228600" y="1124744"/>
            <a:ext cx="8610600" cy="4876800"/>
          </a:xfrm>
        </p:spPr>
        <p:txBody>
          <a:bodyPr/>
          <a:lstStyle/>
          <a:p>
            <a:r>
              <a:rPr lang="en-US" dirty="0">
                <a:solidFill>
                  <a:srgbClr val="0000FF"/>
                </a:solidFill>
              </a:rPr>
              <a:t>Retention Time Profile of DRAM looks like this: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786FF2-CC60-CB43-AE88-3EA463621049}"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0" y="1864539"/>
            <a:ext cx="9144000" cy="4372773"/>
          </a:xfrm>
          <a:prstGeom prst="rect">
            <a:avLst/>
          </a:prstGeom>
        </p:spPr>
      </p:pic>
      <p:sp>
        <p:nvSpPr>
          <p:cNvPr id="6" name="TextBox 5"/>
          <p:cNvSpPr txBox="1"/>
          <p:nvPr/>
        </p:nvSpPr>
        <p:spPr>
          <a:xfrm>
            <a:off x="5468024" y="5385990"/>
            <a:ext cx="3724097"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ahoma"/>
                <a:ea typeface="+mn-ea"/>
                <a:cs typeface="+mn-cs"/>
              </a:rPr>
              <a:t>Location</a:t>
            </a:r>
            <a:r>
              <a:rPr kumimoji="0" lang="en-US" sz="1800" b="0" i="0" u="none" strike="noStrike" kern="1200" cap="none" spc="0" normalizeH="0" baseline="0" noProof="0" dirty="0">
                <a:ln>
                  <a:noFill/>
                </a:ln>
                <a:solidFill>
                  <a:srgbClr val="FF0000"/>
                </a:solidFill>
                <a:effectLst/>
                <a:uLnTx/>
                <a:uFillTx/>
                <a:latin typeface="Tahoma"/>
                <a:ea typeface="+mn-ea"/>
                <a:cs typeface="+mn-cs"/>
              </a:rPr>
              <a:t> dependent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ahoma"/>
                <a:ea typeface="+mn-ea"/>
                <a:cs typeface="+mn-cs"/>
              </a:rPr>
              <a:t>Stored value pattern </a:t>
            </a:r>
            <a:r>
              <a:rPr kumimoji="0" lang="en-US" sz="1800" b="0" i="0" u="none" strike="noStrike" kern="1200" cap="none" spc="0" normalizeH="0" baseline="0" noProof="0" dirty="0">
                <a:ln>
                  <a:noFill/>
                </a:ln>
                <a:solidFill>
                  <a:srgbClr val="FF0000"/>
                </a:solidFill>
                <a:effectLst/>
                <a:uLnTx/>
                <a:uFillTx/>
                <a:latin typeface="Tahoma"/>
                <a:ea typeface="+mn-ea"/>
                <a:cs typeface="+mn-cs"/>
              </a:rPr>
              <a:t>dependent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ahoma"/>
                <a:ea typeface="+mn-ea"/>
                <a:cs typeface="+mn-cs"/>
              </a:rPr>
              <a:t>Time</a:t>
            </a:r>
            <a:r>
              <a:rPr kumimoji="0" lang="en-US" sz="1800" b="0" i="0" u="none" strike="noStrike" kern="1200" cap="none" spc="0" normalizeH="0" baseline="0" noProof="0" dirty="0">
                <a:ln>
                  <a:noFill/>
                </a:ln>
                <a:solidFill>
                  <a:srgbClr val="FF0000"/>
                </a:solidFill>
                <a:effectLst/>
                <a:uLnTx/>
                <a:uFillTx/>
                <a:latin typeface="Tahoma"/>
                <a:ea typeface="+mn-ea"/>
                <a:cs typeface="+mn-cs"/>
              </a:rPr>
              <a:t> dependent</a:t>
            </a:r>
          </a:p>
        </p:txBody>
      </p:sp>
      <p:sp>
        <p:nvSpPr>
          <p:cNvPr id="7" name="TextBox 6">
            <a:extLst>
              <a:ext uri="{FF2B5EF4-FFF2-40B4-BE49-F238E27FC236}">
                <a16:creationId xmlns:a16="http://schemas.microsoft.com/office/drawing/2014/main" id="{2F4F12FB-D90A-CC4D-8B33-814C4D344719}"/>
              </a:ext>
            </a:extLst>
          </p:cNvPr>
          <p:cNvSpPr txBox="1"/>
          <p:nvPr/>
        </p:nvSpPr>
        <p:spPr>
          <a:xfrm>
            <a:off x="1505118" y="6453336"/>
            <a:ext cx="6163226"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Tahoma"/>
                <a:ea typeface="+mn-ea"/>
                <a:cs typeface="+mn-cs"/>
              </a:rPr>
              <a:t>Liu+, “</a:t>
            </a:r>
            <a:r>
              <a:rPr kumimoji="0" lang="en-US" sz="1500" b="0" i="0" u="none" strike="noStrike" kern="1200" cap="none" spc="0" normalizeH="0" baseline="0" noProof="0" dirty="0">
                <a:ln>
                  <a:noFill/>
                </a:ln>
                <a:solidFill>
                  <a:srgbClr val="0000FF"/>
                </a:solidFill>
                <a:effectLst/>
                <a:uLnTx/>
                <a:uFillTx/>
                <a:latin typeface="Tahoma"/>
                <a:ea typeface="+mn-ea"/>
                <a:cs typeface="+mn-cs"/>
              </a:rPr>
              <a:t>RAIDR: Retention-Aware Intelligent DRAM Refresh</a:t>
            </a:r>
            <a:r>
              <a:rPr kumimoji="0" lang="en-US" sz="1500" b="0" i="0" u="none" strike="noStrike" kern="1200" cap="none" spc="0" normalizeH="0" baseline="0" noProof="0" dirty="0">
                <a:ln>
                  <a:noFill/>
                </a:ln>
                <a:solidFill>
                  <a:srgbClr val="000000"/>
                </a:solidFill>
                <a:effectLst/>
                <a:uLnTx/>
                <a:uFillTx/>
                <a:latin typeface="Tahoma"/>
                <a:ea typeface="+mn-ea"/>
                <a:cs typeface="+mn-cs"/>
              </a:rPr>
              <a:t>,” ISCA 2012.</a:t>
            </a:r>
          </a:p>
        </p:txBody>
      </p:sp>
    </p:spTree>
    <p:extLst>
      <p:ext uri="{BB962C8B-B14F-4D97-AF65-F5344CB8AC3E}">
        <p14:creationId xmlns:p14="http://schemas.microsoft.com/office/powerpoint/2010/main" val="24244433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A Takeaway</a:t>
            </a:r>
          </a:p>
        </p:txBody>
      </p:sp>
      <p:sp>
        <p:nvSpPr>
          <p:cNvPr id="3" name="Content Placeholder 2"/>
          <p:cNvSpPr>
            <a:spLocks noGrp="1"/>
          </p:cNvSpPr>
          <p:nvPr>
            <p:ph idx="1"/>
          </p:nvPr>
        </p:nvSpPr>
        <p:spPr>
          <a:xfrm>
            <a:off x="0" y="1340768"/>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a:p>
            <a:pPr marL="0" indent="0" algn="ctr">
              <a:buNone/>
            </a:pPr>
            <a:r>
              <a:rPr lang="en-US" sz="6400" dirty="0"/>
              <a:t>for Security, Safety, Reliability, Scaling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344829881"/>
      </p:ext>
    </p:extLst>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96081" y="1772816"/>
            <a:ext cx="8428037" cy="822325"/>
          </a:xfrm>
        </p:spPr>
        <p:txBody>
          <a:bodyPr/>
          <a:lstStyle/>
          <a:p>
            <a:pPr algn="ctr" eaLnBrk="1" hangingPunct="1"/>
            <a:r>
              <a:rPr lang="en-US" sz="5000" dirty="0">
                <a:latin typeface="Garamond" charset="0"/>
              </a:rPr>
              <a:t>More RowHammer in 2020-2022</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2227267492"/>
      </p:ext>
    </p:extLst>
  </p:cSld>
  <p:clrMapOvr>
    <a:masterClrMapping/>
  </p:clrMapOvr>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BE4E3-C15C-864B-9E1A-6716AA1F1A8A}"/>
              </a:ext>
            </a:extLst>
          </p:cNvPr>
          <p:cNvSpPr>
            <a:spLocks noGrp="1"/>
          </p:cNvSpPr>
          <p:nvPr>
            <p:ph type="title"/>
          </p:nvPr>
        </p:nvSpPr>
        <p:spPr/>
        <p:txBody>
          <a:bodyPr/>
          <a:lstStyle/>
          <a:p>
            <a:r>
              <a:rPr lang="en-US" dirty="0"/>
              <a:t>RowHammer in 2020 (I)</a:t>
            </a:r>
          </a:p>
        </p:txBody>
      </p:sp>
      <p:sp>
        <p:nvSpPr>
          <p:cNvPr id="3" name="Content Placeholder 2">
            <a:extLst>
              <a:ext uri="{FF2B5EF4-FFF2-40B4-BE49-F238E27FC236}">
                <a16:creationId xmlns:a16="http://schemas.microsoft.com/office/drawing/2014/main" id="{D8EDB4AF-DFDE-5D48-976D-EB40732D1086}"/>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BD53BA60-84CD-3349-A9D2-8A598348939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152</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BBB47075-AF62-3545-BCC7-510859245FA8}"/>
              </a:ext>
            </a:extLst>
          </p:cNvPr>
          <p:cNvPicPr>
            <a:picLocks noChangeAspect="1"/>
          </p:cNvPicPr>
          <p:nvPr/>
        </p:nvPicPr>
        <p:blipFill>
          <a:blip r:embed="rId2"/>
          <a:stretch>
            <a:fillRect/>
          </a:stretch>
        </p:blipFill>
        <p:spPr>
          <a:xfrm>
            <a:off x="2411760" y="989013"/>
            <a:ext cx="3937000" cy="5842000"/>
          </a:xfrm>
          <a:prstGeom prst="rect">
            <a:avLst/>
          </a:prstGeom>
        </p:spPr>
      </p:pic>
    </p:spTree>
    <p:extLst>
      <p:ext uri="{BB962C8B-B14F-4D97-AF65-F5344CB8AC3E}">
        <p14:creationId xmlns:p14="http://schemas.microsoft.com/office/powerpoint/2010/main" val="711260396"/>
      </p:ext>
    </p:extLst>
  </p:cSld>
  <p:clrMapOvr>
    <a:masterClrMapping/>
  </p:clrMapOvr>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BE4E3-C15C-864B-9E1A-6716AA1F1A8A}"/>
              </a:ext>
            </a:extLst>
          </p:cNvPr>
          <p:cNvSpPr>
            <a:spLocks noGrp="1"/>
          </p:cNvSpPr>
          <p:nvPr>
            <p:ph type="title"/>
          </p:nvPr>
        </p:nvSpPr>
        <p:spPr/>
        <p:txBody>
          <a:bodyPr/>
          <a:lstStyle/>
          <a:p>
            <a:r>
              <a:rPr lang="en-US" dirty="0"/>
              <a:t>RowHammer in 2020 (II)</a:t>
            </a:r>
          </a:p>
        </p:txBody>
      </p:sp>
      <p:sp>
        <p:nvSpPr>
          <p:cNvPr id="3" name="Content Placeholder 2">
            <a:extLst>
              <a:ext uri="{FF2B5EF4-FFF2-40B4-BE49-F238E27FC236}">
                <a16:creationId xmlns:a16="http://schemas.microsoft.com/office/drawing/2014/main" id="{D8EDB4AF-DFDE-5D48-976D-EB40732D1086}"/>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BD53BA60-84CD-3349-A9D2-8A598348939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153</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6" name="Picture 5">
            <a:extLst>
              <a:ext uri="{FF2B5EF4-FFF2-40B4-BE49-F238E27FC236}">
                <a16:creationId xmlns:a16="http://schemas.microsoft.com/office/drawing/2014/main" id="{4DC7D789-E5A4-B34D-9B6E-4A1683A6FC48}"/>
              </a:ext>
            </a:extLst>
          </p:cNvPr>
          <p:cNvPicPr>
            <a:picLocks noChangeAspect="1"/>
          </p:cNvPicPr>
          <p:nvPr/>
        </p:nvPicPr>
        <p:blipFill>
          <a:blip r:embed="rId2"/>
          <a:stretch>
            <a:fillRect/>
          </a:stretch>
        </p:blipFill>
        <p:spPr>
          <a:xfrm>
            <a:off x="628808" y="983892"/>
            <a:ext cx="7416824" cy="5404163"/>
          </a:xfrm>
          <a:prstGeom prst="rect">
            <a:avLst/>
          </a:prstGeom>
        </p:spPr>
      </p:pic>
    </p:spTree>
    <p:extLst>
      <p:ext uri="{BB962C8B-B14F-4D97-AF65-F5344CB8AC3E}">
        <p14:creationId xmlns:p14="http://schemas.microsoft.com/office/powerpoint/2010/main" val="3575859224"/>
      </p:ext>
    </p:extLst>
  </p:cSld>
  <p:clrMapOvr>
    <a:masterClrMapping/>
  </p:clrMapOvr>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96543-8715-A148-A5B6-4FBE557A9522}"/>
              </a:ext>
            </a:extLst>
          </p:cNvPr>
          <p:cNvSpPr>
            <a:spLocks noGrp="1"/>
          </p:cNvSpPr>
          <p:nvPr>
            <p:ph type="title"/>
          </p:nvPr>
        </p:nvSpPr>
        <p:spPr/>
        <p:txBody>
          <a:bodyPr/>
          <a:lstStyle/>
          <a:p>
            <a:r>
              <a:rPr lang="en-US" dirty="0"/>
              <a:t>RowHammer in 2020 (III)</a:t>
            </a:r>
          </a:p>
        </p:txBody>
      </p:sp>
      <p:sp>
        <p:nvSpPr>
          <p:cNvPr id="3" name="Content Placeholder 2">
            <a:extLst>
              <a:ext uri="{FF2B5EF4-FFF2-40B4-BE49-F238E27FC236}">
                <a16:creationId xmlns:a16="http://schemas.microsoft.com/office/drawing/2014/main" id="{265FC740-F3CE-6746-BB98-1A3F14046270}"/>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D940EDCF-FD5A-854B-9D62-DC14C929A78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154</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374DA2F2-8C44-EB41-8550-236EB137C0AA}"/>
              </a:ext>
            </a:extLst>
          </p:cNvPr>
          <p:cNvPicPr>
            <a:picLocks noChangeAspect="1"/>
          </p:cNvPicPr>
          <p:nvPr/>
        </p:nvPicPr>
        <p:blipFill>
          <a:blip r:embed="rId2"/>
          <a:stretch>
            <a:fillRect/>
          </a:stretch>
        </p:blipFill>
        <p:spPr>
          <a:xfrm>
            <a:off x="0" y="2360881"/>
            <a:ext cx="9144000" cy="2136237"/>
          </a:xfrm>
          <a:prstGeom prst="rect">
            <a:avLst/>
          </a:prstGeom>
        </p:spPr>
      </p:pic>
    </p:spTree>
    <p:extLst>
      <p:ext uri="{BB962C8B-B14F-4D97-AF65-F5344CB8AC3E}">
        <p14:creationId xmlns:p14="http://schemas.microsoft.com/office/powerpoint/2010/main" val="2387611203"/>
      </p:ext>
    </p:extLst>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96543-8715-A148-A5B6-4FBE557A9522}"/>
              </a:ext>
            </a:extLst>
          </p:cNvPr>
          <p:cNvSpPr>
            <a:spLocks noGrp="1"/>
          </p:cNvSpPr>
          <p:nvPr>
            <p:ph type="title"/>
          </p:nvPr>
        </p:nvSpPr>
        <p:spPr/>
        <p:txBody>
          <a:bodyPr/>
          <a:lstStyle/>
          <a:p>
            <a:r>
              <a:rPr lang="en-US" dirty="0"/>
              <a:t>RowHammer in 2021 (I)</a:t>
            </a:r>
          </a:p>
        </p:txBody>
      </p:sp>
      <p:sp>
        <p:nvSpPr>
          <p:cNvPr id="3" name="Content Placeholder 2">
            <a:extLst>
              <a:ext uri="{FF2B5EF4-FFF2-40B4-BE49-F238E27FC236}">
                <a16:creationId xmlns:a16="http://schemas.microsoft.com/office/drawing/2014/main" id="{265FC740-F3CE-6746-BB98-1A3F14046270}"/>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D940EDCF-FD5A-854B-9D62-DC14C929A78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155</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6" name="Picture 5">
            <a:extLst>
              <a:ext uri="{FF2B5EF4-FFF2-40B4-BE49-F238E27FC236}">
                <a16:creationId xmlns:a16="http://schemas.microsoft.com/office/drawing/2014/main" id="{A1D5376A-C31F-4D45-AB84-02516F433F6C}"/>
              </a:ext>
            </a:extLst>
          </p:cNvPr>
          <p:cNvPicPr>
            <a:picLocks noChangeAspect="1"/>
          </p:cNvPicPr>
          <p:nvPr/>
        </p:nvPicPr>
        <p:blipFill>
          <a:blip r:embed="rId2"/>
          <a:stretch>
            <a:fillRect/>
          </a:stretch>
        </p:blipFill>
        <p:spPr>
          <a:xfrm>
            <a:off x="368300" y="3577704"/>
            <a:ext cx="8407400" cy="787400"/>
          </a:xfrm>
          <a:prstGeom prst="rect">
            <a:avLst/>
          </a:prstGeom>
        </p:spPr>
      </p:pic>
      <p:pic>
        <p:nvPicPr>
          <p:cNvPr id="7" name="Picture 6">
            <a:extLst>
              <a:ext uri="{FF2B5EF4-FFF2-40B4-BE49-F238E27FC236}">
                <a16:creationId xmlns:a16="http://schemas.microsoft.com/office/drawing/2014/main" id="{6EB8F855-2F8E-A145-8757-E5E32E494E20}"/>
              </a:ext>
            </a:extLst>
          </p:cNvPr>
          <p:cNvPicPr>
            <a:picLocks noChangeAspect="1"/>
          </p:cNvPicPr>
          <p:nvPr/>
        </p:nvPicPr>
        <p:blipFill>
          <a:blip r:embed="rId3"/>
          <a:stretch>
            <a:fillRect/>
          </a:stretch>
        </p:blipFill>
        <p:spPr>
          <a:xfrm>
            <a:off x="0" y="1772816"/>
            <a:ext cx="9144000" cy="890041"/>
          </a:xfrm>
          <a:prstGeom prst="rect">
            <a:avLst/>
          </a:prstGeom>
        </p:spPr>
      </p:pic>
    </p:spTree>
    <p:extLst>
      <p:ext uri="{BB962C8B-B14F-4D97-AF65-F5344CB8AC3E}">
        <p14:creationId xmlns:p14="http://schemas.microsoft.com/office/powerpoint/2010/main" val="1151463008"/>
      </p:ext>
    </p:extLst>
  </p:cSld>
  <p:clrMapOvr>
    <a:masterClrMapping/>
  </p:clrMapOvr>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96543-8715-A148-A5B6-4FBE557A9522}"/>
              </a:ext>
            </a:extLst>
          </p:cNvPr>
          <p:cNvSpPr>
            <a:spLocks noGrp="1"/>
          </p:cNvSpPr>
          <p:nvPr>
            <p:ph type="title"/>
          </p:nvPr>
        </p:nvSpPr>
        <p:spPr/>
        <p:txBody>
          <a:bodyPr/>
          <a:lstStyle/>
          <a:p>
            <a:r>
              <a:rPr lang="en-US" dirty="0"/>
              <a:t>RowHammer in 2021 (II)</a:t>
            </a:r>
          </a:p>
        </p:txBody>
      </p:sp>
      <p:sp>
        <p:nvSpPr>
          <p:cNvPr id="3" name="Content Placeholder 2">
            <a:extLst>
              <a:ext uri="{FF2B5EF4-FFF2-40B4-BE49-F238E27FC236}">
                <a16:creationId xmlns:a16="http://schemas.microsoft.com/office/drawing/2014/main" id="{265FC740-F3CE-6746-BB98-1A3F14046270}"/>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D940EDCF-FD5A-854B-9D62-DC14C929A78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156</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6876F486-060F-AA4D-8482-DABBAD03EE9A}"/>
              </a:ext>
            </a:extLst>
          </p:cNvPr>
          <p:cNvPicPr>
            <a:picLocks noChangeAspect="1"/>
          </p:cNvPicPr>
          <p:nvPr/>
        </p:nvPicPr>
        <p:blipFill>
          <a:blip r:embed="rId2"/>
          <a:stretch>
            <a:fillRect/>
          </a:stretch>
        </p:blipFill>
        <p:spPr>
          <a:xfrm>
            <a:off x="0" y="2499035"/>
            <a:ext cx="9144000" cy="1859929"/>
          </a:xfrm>
          <a:prstGeom prst="rect">
            <a:avLst/>
          </a:prstGeom>
        </p:spPr>
      </p:pic>
    </p:spTree>
    <p:extLst>
      <p:ext uri="{BB962C8B-B14F-4D97-AF65-F5344CB8AC3E}">
        <p14:creationId xmlns:p14="http://schemas.microsoft.com/office/powerpoint/2010/main" val="595077439"/>
      </p:ext>
    </p:extLst>
  </p:cSld>
  <p:clrMapOvr>
    <a:masterClrMapping/>
  </p:clrMapOvr>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96543-8715-A148-A5B6-4FBE557A9522}"/>
              </a:ext>
            </a:extLst>
          </p:cNvPr>
          <p:cNvSpPr>
            <a:spLocks noGrp="1"/>
          </p:cNvSpPr>
          <p:nvPr>
            <p:ph type="title"/>
          </p:nvPr>
        </p:nvSpPr>
        <p:spPr/>
        <p:txBody>
          <a:bodyPr/>
          <a:lstStyle/>
          <a:p>
            <a:r>
              <a:rPr lang="en-US" dirty="0"/>
              <a:t>RowHammer in 2021 (III)</a:t>
            </a:r>
          </a:p>
        </p:txBody>
      </p:sp>
      <p:sp>
        <p:nvSpPr>
          <p:cNvPr id="3" name="Content Placeholder 2">
            <a:extLst>
              <a:ext uri="{FF2B5EF4-FFF2-40B4-BE49-F238E27FC236}">
                <a16:creationId xmlns:a16="http://schemas.microsoft.com/office/drawing/2014/main" id="{265FC740-F3CE-6746-BB98-1A3F14046270}"/>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D940EDCF-FD5A-854B-9D62-DC14C929A78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157</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6" name="Picture 5">
            <a:extLst>
              <a:ext uri="{FF2B5EF4-FFF2-40B4-BE49-F238E27FC236}">
                <a16:creationId xmlns:a16="http://schemas.microsoft.com/office/drawing/2014/main" id="{C46CC002-088F-D040-B5EF-E2A8AF23DDB5}"/>
              </a:ext>
            </a:extLst>
          </p:cNvPr>
          <p:cNvPicPr>
            <a:picLocks noChangeAspect="1"/>
          </p:cNvPicPr>
          <p:nvPr/>
        </p:nvPicPr>
        <p:blipFill>
          <a:blip r:embed="rId2"/>
          <a:stretch>
            <a:fillRect/>
          </a:stretch>
        </p:blipFill>
        <p:spPr>
          <a:xfrm>
            <a:off x="3591634" y="1700808"/>
            <a:ext cx="5490236" cy="4031430"/>
          </a:xfrm>
          <a:prstGeom prst="rect">
            <a:avLst/>
          </a:prstGeom>
        </p:spPr>
      </p:pic>
      <p:pic>
        <p:nvPicPr>
          <p:cNvPr id="7" name="Picture 6">
            <a:extLst>
              <a:ext uri="{FF2B5EF4-FFF2-40B4-BE49-F238E27FC236}">
                <a16:creationId xmlns:a16="http://schemas.microsoft.com/office/drawing/2014/main" id="{CD7D72DA-C3F7-2342-AF51-26980937BA3A}"/>
              </a:ext>
            </a:extLst>
          </p:cNvPr>
          <p:cNvPicPr>
            <a:picLocks noChangeAspect="1"/>
          </p:cNvPicPr>
          <p:nvPr/>
        </p:nvPicPr>
        <p:blipFill>
          <a:blip r:embed="rId3"/>
          <a:stretch>
            <a:fillRect/>
          </a:stretch>
        </p:blipFill>
        <p:spPr>
          <a:xfrm>
            <a:off x="-36512" y="2636912"/>
            <a:ext cx="3554462" cy="1719615"/>
          </a:xfrm>
          <a:prstGeom prst="rect">
            <a:avLst/>
          </a:prstGeom>
        </p:spPr>
      </p:pic>
    </p:spTree>
    <p:extLst>
      <p:ext uri="{BB962C8B-B14F-4D97-AF65-F5344CB8AC3E}">
        <p14:creationId xmlns:p14="http://schemas.microsoft.com/office/powerpoint/2010/main" val="3820269919"/>
      </p:ext>
    </p:extLst>
  </p:cSld>
  <p:clrMapOvr>
    <a:masterClrMapping/>
  </p:clrMapOvr>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6690E-3D48-2246-9440-EC23C31DD200}"/>
              </a:ext>
            </a:extLst>
          </p:cNvPr>
          <p:cNvSpPr>
            <a:spLocks noGrp="1"/>
          </p:cNvSpPr>
          <p:nvPr>
            <p:ph type="title"/>
          </p:nvPr>
        </p:nvSpPr>
        <p:spPr/>
        <p:txBody>
          <a:bodyPr/>
          <a:lstStyle/>
          <a:p>
            <a:r>
              <a:rPr lang="en-US" dirty="0"/>
              <a:t>RowHammer in 2022 (I)</a:t>
            </a:r>
          </a:p>
        </p:txBody>
      </p:sp>
      <p:sp>
        <p:nvSpPr>
          <p:cNvPr id="3" name="Content Placeholder 2">
            <a:extLst>
              <a:ext uri="{FF2B5EF4-FFF2-40B4-BE49-F238E27FC236}">
                <a16:creationId xmlns:a16="http://schemas.microsoft.com/office/drawing/2014/main" id="{1B1D0968-5918-A249-A3FE-06315F7F65E9}"/>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D8D8B0F5-2F51-F24F-A9E6-DFAF0CC3E15E}"/>
              </a:ext>
            </a:extLst>
          </p:cNvPr>
          <p:cNvSpPr>
            <a:spLocks noGrp="1"/>
          </p:cNvSpPr>
          <p:nvPr>
            <p:ph type="sldNum" sz="quarter" idx="11"/>
          </p:nvPr>
        </p:nvSpPr>
        <p:spPr/>
        <p:txBody>
          <a:bodyPr/>
          <a:lstStyle/>
          <a:p>
            <a:pPr>
              <a:defRPr/>
            </a:pPr>
            <a:fld id="{7292004D-7284-C244-B275-AB956C66515A}" type="slidenum">
              <a:rPr lang="en-US" smtClean="0">
                <a:solidFill>
                  <a:srgbClr val="000000"/>
                </a:solidFill>
              </a:rPr>
              <a:pPr>
                <a:defRPr/>
              </a:pPr>
              <a:t>158</a:t>
            </a:fld>
            <a:endParaRPr lang="en-US">
              <a:solidFill>
                <a:srgbClr val="000000"/>
              </a:solidFill>
            </a:endParaRPr>
          </a:p>
        </p:txBody>
      </p:sp>
      <p:pic>
        <p:nvPicPr>
          <p:cNvPr id="8" name="Picture 7">
            <a:extLst>
              <a:ext uri="{FF2B5EF4-FFF2-40B4-BE49-F238E27FC236}">
                <a16:creationId xmlns:a16="http://schemas.microsoft.com/office/drawing/2014/main" id="{6FF6F2B8-CA2E-7C42-830D-42BD08BFE173}"/>
              </a:ext>
            </a:extLst>
          </p:cNvPr>
          <p:cNvPicPr>
            <a:picLocks noChangeAspect="1"/>
          </p:cNvPicPr>
          <p:nvPr/>
        </p:nvPicPr>
        <p:blipFill>
          <a:blip r:embed="rId2"/>
          <a:stretch>
            <a:fillRect/>
          </a:stretch>
        </p:blipFill>
        <p:spPr>
          <a:xfrm>
            <a:off x="825500" y="1434976"/>
            <a:ext cx="7493000" cy="1778000"/>
          </a:xfrm>
          <a:prstGeom prst="rect">
            <a:avLst/>
          </a:prstGeom>
        </p:spPr>
      </p:pic>
      <p:pic>
        <p:nvPicPr>
          <p:cNvPr id="9" name="Picture 8">
            <a:extLst>
              <a:ext uri="{FF2B5EF4-FFF2-40B4-BE49-F238E27FC236}">
                <a16:creationId xmlns:a16="http://schemas.microsoft.com/office/drawing/2014/main" id="{82BC6A02-DAF9-6C4E-A333-CEA997471E05}"/>
              </a:ext>
            </a:extLst>
          </p:cNvPr>
          <p:cNvPicPr>
            <a:picLocks noChangeAspect="1"/>
          </p:cNvPicPr>
          <p:nvPr/>
        </p:nvPicPr>
        <p:blipFill>
          <a:blip r:embed="rId3"/>
          <a:stretch>
            <a:fillRect/>
          </a:stretch>
        </p:blipFill>
        <p:spPr>
          <a:xfrm>
            <a:off x="400050" y="4052044"/>
            <a:ext cx="8343900" cy="673100"/>
          </a:xfrm>
          <a:prstGeom prst="rect">
            <a:avLst/>
          </a:prstGeom>
        </p:spPr>
      </p:pic>
    </p:spTree>
    <p:extLst>
      <p:ext uri="{BB962C8B-B14F-4D97-AF65-F5344CB8AC3E}">
        <p14:creationId xmlns:p14="http://schemas.microsoft.com/office/powerpoint/2010/main" val="1982751861"/>
      </p:ext>
    </p:extLst>
  </p:cSld>
  <p:clrMapOvr>
    <a:masterClrMapping/>
  </p:clrMapOvr>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6690E-3D48-2246-9440-EC23C31DD200}"/>
              </a:ext>
            </a:extLst>
          </p:cNvPr>
          <p:cNvSpPr>
            <a:spLocks noGrp="1"/>
          </p:cNvSpPr>
          <p:nvPr>
            <p:ph type="title"/>
          </p:nvPr>
        </p:nvSpPr>
        <p:spPr/>
        <p:txBody>
          <a:bodyPr/>
          <a:lstStyle/>
          <a:p>
            <a:r>
              <a:rPr lang="en-US" dirty="0"/>
              <a:t>RowHammer in 2022 (II)</a:t>
            </a:r>
          </a:p>
        </p:txBody>
      </p:sp>
      <p:sp>
        <p:nvSpPr>
          <p:cNvPr id="4" name="Slide Number Placeholder 3">
            <a:extLst>
              <a:ext uri="{FF2B5EF4-FFF2-40B4-BE49-F238E27FC236}">
                <a16:creationId xmlns:a16="http://schemas.microsoft.com/office/drawing/2014/main" id="{D8D8B0F5-2F51-F24F-A9E6-DFAF0CC3E15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159</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6" name="Picture 5">
            <a:extLst>
              <a:ext uri="{FF2B5EF4-FFF2-40B4-BE49-F238E27FC236}">
                <a16:creationId xmlns:a16="http://schemas.microsoft.com/office/drawing/2014/main" id="{1DDCF0D0-E3B9-2D45-AE6E-3E6EDD65EB1F}"/>
              </a:ext>
            </a:extLst>
          </p:cNvPr>
          <p:cNvPicPr>
            <a:picLocks noChangeAspect="1"/>
          </p:cNvPicPr>
          <p:nvPr/>
        </p:nvPicPr>
        <p:blipFill rotWithShape="1">
          <a:blip r:embed="rId2"/>
          <a:srcRect r="35341" b="87009"/>
          <a:stretch/>
        </p:blipFill>
        <p:spPr>
          <a:xfrm>
            <a:off x="228599" y="949515"/>
            <a:ext cx="8868395" cy="967317"/>
          </a:xfrm>
          <a:prstGeom prst="rect">
            <a:avLst/>
          </a:prstGeom>
        </p:spPr>
      </p:pic>
      <p:pic>
        <p:nvPicPr>
          <p:cNvPr id="7" name="Picture 6">
            <a:extLst>
              <a:ext uri="{FF2B5EF4-FFF2-40B4-BE49-F238E27FC236}">
                <a16:creationId xmlns:a16="http://schemas.microsoft.com/office/drawing/2014/main" id="{1913ED70-A646-DC7D-3183-D346CB74A12A}"/>
              </a:ext>
            </a:extLst>
          </p:cNvPr>
          <p:cNvPicPr>
            <a:picLocks noChangeAspect="1"/>
          </p:cNvPicPr>
          <p:nvPr/>
        </p:nvPicPr>
        <p:blipFill>
          <a:blip r:embed="rId3"/>
          <a:stretch>
            <a:fillRect/>
          </a:stretch>
        </p:blipFill>
        <p:spPr>
          <a:xfrm>
            <a:off x="0" y="2992496"/>
            <a:ext cx="9144000" cy="873007"/>
          </a:xfrm>
          <a:prstGeom prst="rect">
            <a:avLst/>
          </a:prstGeom>
        </p:spPr>
      </p:pic>
      <p:pic>
        <p:nvPicPr>
          <p:cNvPr id="8" name="Picture 7">
            <a:extLst>
              <a:ext uri="{FF2B5EF4-FFF2-40B4-BE49-F238E27FC236}">
                <a16:creationId xmlns:a16="http://schemas.microsoft.com/office/drawing/2014/main" id="{621AD663-45D9-C1A9-D6DC-56150F709B1E}"/>
              </a:ext>
            </a:extLst>
          </p:cNvPr>
          <p:cNvPicPr>
            <a:picLocks noChangeAspect="1"/>
          </p:cNvPicPr>
          <p:nvPr/>
        </p:nvPicPr>
        <p:blipFill>
          <a:blip r:embed="rId4"/>
          <a:stretch>
            <a:fillRect/>
          </a:stretch>
        </p:blipFill>
        <p:spPr>
          <a:xfrm>
            <a:off x="0" y="4429219"/>
            <a:ext cx="9144000" cy="655965"/>
          </a:xfrm>
          <a:prstGeom prst="rect">
            <a:avLst/>
          </a:prstGeom>
        </p:spPr>
      </p:pic>
    </p:spTree>
    <p:extLst>
      <p:ext uri="{BB962C8B-B14F-4D97-AF65-F5344CB8AC3E}">
        <p14:creationId xmlns:p14="http://schemas.microsoft.com/office/powerpoint/2010/main" val="2530414738"/>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9023920" cy="1066800"/>
          </a:xfrm>
        </p:spPr>
        <p:txBody>
          <a:bodyPr/>
          <a:lstStyle/>
          <a:p>
            <a:r>
              <a:rPr lang="en-US" dirty="0"/>
              <a:t>RAIDR: Heterogeneous Refresh </a:t>
            </a:r>
            <a:r>
              <a:rPr lang="en-US" sz="2600" b="1" dirty="0">
                <a:solidFill>
                  <a:srgbClr val="006633"/>
                </a:solidFill>
                <a:ea typeface="ＭＳ Ｐゴシック" pitchFamily="-106" charset="-128"/>
              </a:rPr>
              <a:t>[ISCA’12]</a:t>
            </a:r>
            <a:endParaRPr lang="en-US" dirty="0"/>
          </a:p>
        </p:txBody>
      </p:sp>
      <p:sp>
        <p:nvSpPr>
          <p:cNvPr id="3" name="Content Placeholder 2"/>
          <p:cNvSpPr>
            <a:spLocks noGrp="1"/>
          </p:cNvSpPr>
          <p:nvPr>
            <p:ph idx="1"/>
          </p:nvPr>
        </p:nvSpPr>
        <p:spPr>
          <a:xfrm>
            <a:off x="228600" y="1052736"/>
            <a:ext cx="8807896" cy="4876800"/>
          </a:xfrm>
        </p:spPr>
        <p:txBody>
          <a:bodyPr/>
          <a:lstStyle/>
          <a:p>
            <a:r>
              <a:rPr lang="en-US" dirty="0"/>
              <a:t>Jamie Liu, Ben </a:t>
            </a:r>
            <a:r>
              <a:rPr lang="en-US" dirty="0" err="1"/>
              <a:t>Jaiyen</a:t>
            </a:r>
            <a:r>
              <a:rPr lang="en-US" dirty="0"/>
              <a:t>, Richard </a:t>
            </a:r>
            <a:r>
              <a:rPr lang="en-US" dirty="0" err="1"/>
              <a:t>Veras</a:t>
            </a:r>
            <a:r>
              <a:rPr lang="en-US" dirty="0"/>
              <a:t>, and Onur Mutlu,</a:t>
            </a:r>
            <a:br>
              <a:rPr lang="en-US" dirty="0"/>
            </a:br>
            <a:r>
              <a:rPr lang="en-US" b="1" dirty="0">
                <a:solidFill>
                  <a:srgbClr val="0000FF"/>
                </a:solidFill>
                <a:hlinkClick r:id="rId2">
                  <a:extLst>
                    <a:ext uri="{A12FA001-AC4F-418D-AE19-62706E023703}">
                      <ahyp:hlinkClr xmlns:ahyp="http://schemas.microsoft.com/office/drawing/2018/hyperlinkcolor" val="tx"/>
                    </a:ext>
                  </a:extLst>
                </a:hlinkClick>
              </a:rPr>
              <a:t>"RAIDR: Retention-Aware Intelligent DRAM Refresh"</a:t>
            </a:r>
            <a:br>
              <a:rPr lang="en-US" dirty="0">
                <a:solidFill>
                  <a:srgbClr val="0000FF"/>
                </a:solidFill>
              </a:rPr>
            </a:br>
            <a:r>
              <a:rPr lang="en-US" i="1" dirty="0"/>
              <a:t>Proceedings of the </a:t>
            </a:r>
            <a:r>
              <a:rPr lang="en-US" i="1" dirty="0">
                <a:hlinkClick r:id="rId3"/>
              </a:rPr>
              <a:t>39th International Symposium on Computer Architecture</a:t>
            </a:r>
            <a:r>
              <a:rPr lang="en-US" i="1" dirty="0"/>
              <a:t> (</a:t>
            </a:r>
            <a:r>
              <a:rPr lang="en-US" b="1" i="1" dirty="0"/>
              <a:t>ISCA</a:t>
            </a:r>
            <a:r>
              <a:rPr lang="en-US" i="1" dirty="0"/>
              <a:t>)</a:t>
            </a:r>
            <a:r>
              <a:rPr lang="en-US" dirty="0"/>
              <a:t>, Portland, OR, June 2012. </a:t>
            </a:r>
            <a:r>
              <a:rPr lang="en-US" dirty="0">
                <a:hlinkClick r:id="rId4"/>
              </a:rPr>
              <a:t>Slides (pdf)</a:t>
            </a:r>
            <a:endParaRPr lang="en-US" dirty="0"/>
          </a:p>
          <a:p>
            <a:endParaRPr lang="en-US" dirty="0"/>
          </a:p>
        </p:txBody>
      </p:sp>
      <p:pic>
        <p:nvPicPr>
          <p:cNvPr id="5" name="Picture 4"/>
          <p:cNvPicPr>
            <a:picLocks noChangeAspect="1"/>
          </p:cNvPicPr>
          <p:nvPr/>
        </p:nvPicPr>
        <p:blipFill>
          <a:blip r:embed="rId5"/>
          <a:stretch>
            <a:fillRect/>
          </a:stretch>
        </p:blipFill>
        <p:spPr>
          <a:xfrm>
            <a:off x="0" y="3977608"/>
            <a:ext cx="9144000" cy="1755648"/>
          </a:xfrm>
          <a:prstGeom prst="rect">
            <a:avLst/>
          </a:prstGeom>
        </p:spPr>
      </p:pic>
    </p:spTree>
    <p:extLst>
      <p:ext uri="{BB962C8B-B14F-4D97-AF65-F5344CB8AC3E}">
        <p14:creationId xmlns:p14="http://schemas.microsoft.com/office/powerpoint/2010/main" val="40651228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6690E-3D48-2246-9440-EC23C31DD200}"/>
              </a:ext>
            </a:extLst>
          </p:cNvPr>
          <p:cNvSpPr>
            <a:spLocks noGrp="1"/>
          </p:cNvSpPr>
          <p:nvPr>
            <p:ph type="title"/>
          </p:nvPr>
        </p:nvSpPr>
        <p:spPr/>
        <p:txBody>
          <a:bodyPr/>
          <a:lstStyle/>
          <a:p>
            <a:r>
              <a:rPr lang="en-US" dirty="0"/>
              <a:t>RowHammer in 2022 (III)</a:t>
            </a:r>
          </a:p>
        </p:txBody>
      </p:sp>
      <p:sp>
        <p:nvSpPr>
          <p:cNvPr id="3" name="Content Placeholder 2">
            <a:extLst>
              <a:ext uri="{FF2B5EF4-FFF2-40B4-BE49-F238E27FC236}">
                <a16:creationId xmlns:a16="http://schemas.microsoft.com/office/drawing/2014/main" id="{1B1D0968-5918-A249-A3FE-06315F7F65E9}"/>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D8D8B0F5-2F51-F24F-A9E6-DFAF0CC3E15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160</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F337F482-45FD-D64D-8567-54E8AE863E84}"/>
              </a:ext>
            </a:extLst>
          </p:cNvPr>
          <p:cNvPicPr>
            <a:picLocks noChangeAspect="1"/>
          </p:cNvPicPr>
          <p:nvPr/>
        </p:nvPicPr>
        <p:blipFill>
          <a:blip r:embed="rId2"/>
          <a:stretch>
            <a:fillRect/>
          </a:stretch>
        </p:blipFill>
        <p:spPr>
          <a:xfrm>
            <a:off x="0" y="908720"/>
            <a:ext cx="9144000" cy="2380986"/>
          </a:xfrm>
          <a:prstGeom prst="rect">
            <a:avLst/>
          </a:prstGeom>
        </p:spPr>
      </p:pic>
      <p:pic>
        <p:nvPicPr>
          <p:cNvPr id="6" name="Picture 5">
            <a:extLst>
              <a:ext uri="{FF2B5EF4-FFF2-40B4-BE49-F238E27FC236}">
                <a16:creationId xmlns:a16="http://schemas.microsoft.com/office/drawing/2014/main" id="{E10E7276-FFF7-0D4E-B2F6-F6B298B1467C}"/>
              </a:ext>
            </a:extLst>
          </p:cNvPr>
          <p:cNvPicPr>
            <a:picLocks noChangeAspect="1"/>
          </p:cNvPicPr>
          <p:nvPr/>
        </p:nvPicPr>
        <p:blipFill>
          <a:blip r:embed="rId3"/>
          <a:stretch>
            <a:fillRect/>
          </a:stretch>
        </p:blipFill>
        <p:spPr>
          <a:xfrm>
            <a:off x="171450" y="3573016"/>
            <a:ext cx="8801100" cy="393700"/>
          </a:xfrm>
          <a:prstGeom prst="rect">
            <a:avLst/>
          </a:prstGeom>
        </p:spPr>
      </p:pic>
      <p:pic>
        <p:nvPicPr>
          <p:cNvPr id="7" name="Picture 6">
            <a:extLst>
              <a:ext uri="{FF2B5EF4-FFF2-40B4-BE49-F238E27FC236}">
                <a16:creationId xmlns:a16="http://schemas.microsoft.com/office/drawing/2014/main" id="{D1C11155-93F5-E74A-B54C-E2A935CB965F}"/>
              </a:ext>
            </a:extLst>
          </p:cNvPr>
          <p:cNvPicPr>
            <a:picLocks noChangeAspect="1"/>
          </p:cNvPicPr>
          <p:nvPr/>
        </p:nvPicPr>
        <p:blipFill>
          <a:blip r:embed="rId4"/>
          <a:stretch>
            <a:fillRect/>
          </a:stretch>
        </p:blipFill>
        <p:spPr>
          <a:xfrm>
            <a:off x="171450" y="4196184"/>
            <a:ext cx="8801100" cy="889000"/>
          </a:xfrm>
          <a:prstGeom prst="rect">
            <a:avLst/>
          </a:prstGeom>
        </p:spPr>
      </p:pic>
      <p:pic>
        <p:nvPicPr>
          <p:cNvPr id="8" name="Picture 7">
            <a:extLst>
              <a:ext uri="{FF2B5EF4-FFF2-40B4-BE49-F238E27FC236}">
                <a16:creationId xmlns:a16="http://schemas.microsoft.com/office/drawing/2014/main" id="{81526FB7-E1D4-C54A-B49F-3A1556260B43}"/>
              </a:ext>
            </a:extLst>
          </p:cNvPr>
          <p:cNvPicPr>
            <a:picLocks noChangeAspect="1"/>
          </p:cNvPicPr>
          <p:nvPr/>
        </p:nvPicPr>
        <p:blipFill rotWithShape="1">
          <a:blip r:embed="rId5"/>
          <a:srcRect b="43907"/>
          <a:stretch/>
        </p:blipFill>
        <p:spPr>
          <a:xfrm>
            <a:off x="678623" y="5301208"/>
            <a:ext cx="7710553" cy="1118042"/>
          </a:xfrm>
          <a:prstGeom prst="rect">
            <a:avLst/>
          </a:prstGeom>
        </p:spPr>
      </p:pic>
    </p:spTree>
    <p:extLst>
      <p:ext uri="{BB962C8B-B14F-4D97-AF65-F5344CB8AC3E}">
        <p14:creationId xmlns:p14="http://schemas.microsoft.com/office/powerpoint/2010/main" val="1197047148"/>
      </p:ext>
    </p:extLst>
  </p:cSld>
  <p:clrMapOvr>
    <a:masterClrMapping/>
  </p:clrMapOvr>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D96F2-71D4-69AB-0556-6637B859120D}"/>
              </a:ext>
            </a:extLst>
          </p:cNvPr>
          <p:cNvSpPr>
            <a:spLocks noGrp="1"/>
          </p:cNvSpPr>
          <p:nvPr>
            <p:ph type="title"/>
          </p:nvPr>
        </p:nvSpPr>
        <p:spPr/>
        <p:txBody>
          <a:bodyPr/>
          <a:lstStyle/>
          <a:p>
            <a:r>
              <a:rPr lang="en-US" dirty="0"/>
              <a:t>RowHammer in 2022 (IV)</a:t>
            </a:r>
          </a:p>
        </p:txBody>
      </p:sp>
      <p:sp>
        <p:nvSpPr>
          <p:cNvPr id="3" name="Content Placeholder 2">
            <a:extLst>
              <a:ext uri="{FF2B5EF4-FFF2-40B4-BE49-F238E27FC236}">
                <a16:creationId xmlns:a16="http://schemas.microsoft.com/office/drawing/2014/main" id="{1AA8F6FF-DDD4-C2DC-1FE2-D7F1755591CE}"/>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A453F47E-0B9B-29BB-3080-E0319CCBE337}"/>
              </a:ext>
            </a:extLst>
          </p:cNvPr>
          <p:cNvSpPr>
            <a:spLocks noGrp="1"/>
          </p:cNvSpPr>
          <p:nvPr>
            <p:ph type="sldNum" sz="quarter" idx="11"/>
          </p:nvPr>
        </p:nvSpPr>
        <p:spPr/>
        <p:txBody>
          <a:bodyPr/>
          <a:lstStyle/>
          <a:p>
            <a:pPr>
              <a:defRPr/>
            </a:pPr>
            <a:fld id="{7292004D-7284-C244-B275-AB956C66515A}" type="slidenum">
              <a:rPr lang="en-US" smtClean="0">
                <a:solidFill>
                  <a:srgbClr val="000000"/>
                </a:solidFill>
              </a:rPr>
              <a:pPr>
                <a:defRPr/>
              </a:pPr>
              <a:t>161</a:t>
            </a:fld>
            <a:endParaRPr lang="en-US">
              <a:solidFill>
                <a:srgbClr val="000000"/>
              </a:solidFill>
            </a:endParaRPr>
          </a:p>
        </p:txBody>
      </p:sp>
      <p:pic>
        <p:nvPicPr>
          <p:cNvPr id="5" name="Picture 4">
            <a:extLst>
              <a:ext uri="{FF2B5EF4-FFF2-40B4-BE49-F238E27FC236}">
                <a16:creationId xmlns:a16="http://schemas.microsoft.com/office/drawing/2014/main" id="{6B809F97-3FEF-7D18-D928-3AB2550B6F38}"/>
              </a:ext>
            </a:extLst>
          </p:cNvPr>
          <p:cNvPicPr>
            <a:picLocks noChangeAspect="1"/>
          </p:cNvPicPr>
          <p:nvPr/>
        </p:nvPicPr>
        <p:blipFill>
          <a:blip r:embed="rId2"/>
          <a:stretch>
            <a:fillRect/>
          </a:stretch>
        </p:blipFill>
        <p:spPr>
          <a:xfrm>
            <a:off x="232767" y="4298280"/>
            <a:ext cx="8610600" cy="1651000"/>
          </a:xfrm>
          <a:prstGeom prst="rect">
            <a:avLst/>
          </a:prstGeom>
        </p:spPr>
      </p:pic>
      <p:pic>
        <p:nvPicPr>
          <p:cNvPr id="1026" name="Picture 2" descr="IRPS 2021 Voting Form">
            <a:extLst>
              <a:ext uri="{FF2B5EF4-FFF2-40B4-BE49-F238E27FC236}">
                <a16:creationId xmlns:a16="http://schemas.microsoft.com/office/drawing/2014/main" id="{E967E240-E2DF-AA75-F04B-DED6F43E43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9988" y="1052736"/>
            <a:ext cx="2987824" cy="177194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835B8C12-D43D-0FA2-D040-0C9591E491BC}"/>
              </a:ext>
            </a:extLst>
          </p:cNvPr>
          <p:cNvPicPr>
            <a:picLocks noChangeAspect="1"/>
          </p:cNvPicPr>
          <p:nvPr/>
        </p:nvPicPr>
        <p:blipFill>
          <a:blip r:embed="rId4"/>
          <a:stretch>
            <a:fillRect/>
          </a:stretch>
        </p:blipFill>
        <p:spPr>
          <a:xfrm>
            <a:off x="3057252" y="2883419"/>
            <a:ext cx="2882900" cy="698500"/>
          </a:xfrm>
          <a:prstGeom prst="rect">
            <a:avLst/>
          </a:prstGeom>
        </p:spPr>
      </p:pic>
    </p:spTree>
    <p:extLst>
      <p:ext uri="{BB962C8B-B14F-4D97-AF65-F5344CB8AC3E}">
        <p14:creationId xmlns:p14="http://schemas.microsoft.com/office/powerpoint/2010/main" val="803347678"/>
      </p:ext>
    </p:extLst>
  </p:cSld>
  <p:clrMapOvr>
    <a:masterClrMapping/>
  </p:clrMapOvr>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49503-6F34-836D-82C4-FC5825680D97}"/>
              </a:ext>
            </a:extLst>
          </p:cNvPr>
          <p:cNvSpPr>
            <a:spLocks noGrp="1"/>
          </p:cNvSpPr>
          <p:nvPr>
            <p:ph type="title"/>
          </p:nvPr>
        </p:nvSpPr>
        <p:spPr/>
        <p:txBody>
          <a:bodyPr/>
          <a:lstStyle/>
          <a:p>
            <a:r>
              <a:rPr lang="en-US" dirty="0"/>
              <a:t>RowHammer in 2022 (V)</a:t>
            </a:r>
          </a:p>
        </p:txBody>
      </p:sp>
      <p:sp>
        <p:nvSpPr>
          <p:cNvPr id="3" name="Content Placeholder 2">
            <a:extLst>
              <a:ext uri="{FF2B5EF4-FFF2-40B4-BE49-F238E27FC236}">
                <a16:creationId xmlns:a16="http://schemas.microsoft.com/office/drawing/2014/main" id="{540EAF8A-105B-475A-7E89-CE5A47B08EAA}"/>
              </a:ext>
            </a:extLst>
          </p:cNvPr>
          <p:cNvSpPr>
            <a:spLocks noGrp="1"/>
          </p:cNvSpPr>
          <p:nvPr>
            <p:ph idx="1"/>
          </p:nvPr>
        </p:nvSpPr>
        <p:spPr/>
        <p:txBody>
          <a:bodyPr/>
          <a:lstStyle/>
          <a:p>
            <a:pPr marL="0" indent="0">
              <a:buNone/>
            </a:pPr>
            <a:endParaRPr lang="en-US" b="1" dirty="0">
              <a:solidFill>
                <a:srgbClr val="0432FF"/>
              </a:solidFill>
              <a:hlinkClick r:id="rId2">
                <a:extLst>
                  <a:ext uri="{A12FA001-AC4F-418D-AE19-62706E023703}">
                    <ahyp:hlinkClr xmlns:ahyp="http://schemas.microsoft.com/office/drawing/2018/hyperlinkcolor" val="tx"/>
                  </a:ext>
                </a:extLst>
              </a:hlinkClick>
            </a:endParaRPr>
          </a:p>
          <a:p>
            <a:pPr marL="0" indent="0">
              <a:buNone/>
            </a:pPr>
            <a:endParaRPr lang="en-US" b="1" dirty="0">
              <a:solidFill>
                <a:srgbClr val="0432FF"/>
              </a:solidFill>
              <a:hlinkClick r:id="rId2">
                <a:extLst>
                  <a:ext uri="{A12FA001-AC4F-418D-AE19-62706E023703}">
                    <ahyp:hlinkClr xmlns:ahyp="http://schemas.microsoft.com/office/drawing/2018/hyperlinkcolor" val="tx"/>
                  </a:ext>
                </a:extLst>
              </a:hlinkClick>
            </a:endParaRPr>
          </a:p>
          <a:p>
            <a:pPr marL="0" indent="0">
              <a:buNone/>
            </a:pPr>
            <a:endParaRPr lang="en-US" b="1" dirty="0">
              <a:solidFill>
                <a:srgbClr val="0432FF"/>
              </a:solidFill>
              <a:hlinkClick r:id="rId2">
                <a:extLst>
                  <a:ext uri="{A12FA001-AC4F-418D-AE19-62706E023703}">
                    <ahyp:hlinkClr xmlns:ahyp="http://schemas.microsoft.com/office/drawing/2018/hyperlinkcolor" val="tx"/>
                  </a:ext>
                </a:extLst>
              </a:hlinkClick>
            </a:endParaRPr>
          </a:p>
          <a:p>
            <a:pPr marL="0" indent="0">
              <a:buNone/>
            </a:pPr>
            <a:endParaRPr lang="en-US" b="1" dirty="0">
              <a:solidFill>
                <a:srgbClr val="0432FF"/>
              </a:solidFill>
              <a:hlinkClick r:id="rId2">
                <a:extLst>
                  <a:ext uri="{A12FA001-AC4F-418D-AE19-62706E023703}">
                    <ahyp:hlinkClr xmlns:ahyp="http://schemas.microsoft.com/office/drawing/2018/hyperlinkcolor" val="tx"/>
                  </a:ext>
                </a:extLst>
              </a:hlinkClick>
            </a:endParaRPr>
          </a:p>
          <a:p>
            <a:pPr marL="0" indent="0">
              <a:buNone/>
            </a:pPr>
            <a:endParaRPr lang="en-US" b="1" dirty="0">
              <a:solidFill>
                <a:srgbClr val="0432FF"/>
              </a:solidFill>
              <a:hlinkClick r:id="rId2">
                <a:extLst>
                  <a:ext uri="{A12FA001-AC4F-418D-AE19-62706E023703}">
                    <ahyp:hlinkClr xmlns:ahyp="http://schemas.microsoft.com/office/drawing/2018/hyperlinkcolor" val="tx"/>
                  </a:ext>
                </a:extLst>
              </a:hlinkClick>
            </a:endParaRPr>
          </a:p>
          <a:p>
            <a:pPr marL="0" indent="0">
              <a:buNone/>
            </a:pPr>
            <a:endParaRPr lang="en-US" b="1" dirty="0">
              <a:solidFill>
                <a:srgbClr val="0432FF"/>
              </a:solidFill>
              <a:hlinkClick r:id="rId2">
                <a:extLst>
                  <a:ext uri="{A12FA001-AC4F-418D-AE19-62706E023703}">
                    <ahyp:hlinkClr xmlns:ahyp="http://schemas.microsoft.com/office/drawing/2018/hyperlinkcolor" val="tx"/>
                  </a:ext>
                </a:extLst>
              </a:hlinkClick>
            </a:endParaRPr>
          </a:p>
          <a:p>
            <a:pPr marL="0" indent="0">
              <a:buNone/>
            </a:pPr>
            <a:endParaRPr lang="en-US" b="1" dirty="0">
              <a:solidFill>
                <a:srgbClr val="0432FF"/>
              </a:solidFill>
              <a:hlinkClick r:id="rId2">
                <a:extLst>
                  <a:ext uri="{A12FA001-AC4F-418D-AE19-62706E023703}">
                    <ahyp:hlinkClr xmlns:ahyp="http://schemas.microsoft.com/office/drawing/2018/hyperlinkcolor" val="tx"/>
                  </a:ext>
                </a:extLst>
              </a:hlinkClick>
            </a:endParaRPr>
          </a:p>
          <a:p>
            <a:pPr marL="0" indent="0">
              <a:buNone/>
            </a:pPr>
            <a:endParaRPr lang="en-US" b="1" dirty="0">
              <a:solidFill>
                <a:srgbClr val="0432FF"/>
              </a:solidFill>
              <a:hlinkClick r:id="rId2">
                <a:extLst>
                  <a:ext uri="{A12FA001-AC4F-418D-AE19-62706E023703}">
                    <ahyp:hlinkClr xmlns:ahyp="http://schemas.microsoft.com/office/drawing/2018/hyperlinkcolor" val="tx"/>
                  </a:ext>
                </a:extLst>
              </a:hlinkClick>
            </a:endParaRPr>
          </a:p>
          <a:p>
            <a:pPr marL="0" indent="0">
              <a:buNone/>
            </a:pPr>
            <a:endParaRPr lang="en-US" b="1" dirty="0">
              <a:solidFill>
                <a:srgbClr val="0432FF"/>
              </a:solidFill>
              <a:hlinkClick r:id="rId2">
                <a:extLst>
                  <a:ext uri="{A12FA001-AC4F-418D-AE19-62706E023703}">
                    <ahyp:hlinkClr xmlns:ahyp="http://schemas.microsoft.com/office/drawing/2018/hyperlinkcolor" val="tx"/>
                  </a:ext>
                </a:extLst>
              </a:hlinkClick>
            </a:endParaRPr>
          </a:p>
          <a:p>
            <a:pPr marL="0" indent="0">
              <a:buNone/>
            </a:pPr>
            <a:endParaRPr lang="en-US" b="1" dirty="0">
              <a:solidFill>
                <a:srgbClr val="0432FF"/>
              </a:solidFill>
              <a:hlinkClick r:id="rId2">
                <a:extLst>
                  <a:ext uri="{A12FA001-AC4F-418D-AE19-62706E023703}">
                    <ahyp:hlinkClr xmlns:ahyp="http://schemas.microsoft.com/office/drawing/2018/hyperlinkcolor" val="tx"/>
                  </a:ext>
                </a:extLst>
              </a:hlinkClick>
            </a:endParaRPr>
          </a:p>
          <a:p>
            <a:pPr marL="0" indent="0" algn="ctr">
              <a:buNone/>
            </a:pPr>
            <a:r>
              <a:rPr lang="en-US" b="1" dirty="0">
                <a:solidFill>
                  <a:srgbClr val="0432FF"/>
                </a:solidFill>
                <a:hlinkClick r:id="rId2">
                  <a:extLst>
                    <a:ext uri="{A12FA001-AC4F-418D-AE19-62706E023703}">
                      <ahyp:hlinkClr xmlns:ahyp="http://schemas.microsoft.com/office/drawing/2018/hyperlinkcolor" val="tx"/>
                    </a:ext>
                  </a:extLst>
                </a:hlinkClick>
              </a:rPr>
              <a:t>https://arxiv.org/pdf/2204.10378.pdf</a:t>
            </a:r>
            <a:r>
              <a:rPr lang="en-US" b="1" dirty="0">
                <a:solidFill>
                  <a:srgbClr val="0432FF"/>
                </a:solidFill>
              </a:rPr>
              <a:t> </a:t>
            </a:r>
          </a:p>
        </p:txBody>
      </p:sp>
      <p:sp>
        <p:nvSpPr>
          <p:cNvPr id="4" name="Slide Number Placeholder 3">
            <a:extLst>
              <a:ext uri="{FF2B5EF4-FFF2-40B4-BE49-F238E27FC236}">
                <a16:creationId xmlns:a16="http://schemas.microsoft.com/office/drawing/2014/main" id="{63F123CA-1198-9AD4-9FC3-5282C93ED202}"/>
              </a:ext>
            </a:extLst>
          </p:cNvPr>
          <p:cNvSpPr>
            <a:spLocks noGrp="1"/>
          </p:cNvSpPr>
          <p:nvPr>
            <p:ph type="sldNum" sz="quarter" idx="11"/>
          </p:nvPr>
        </p:nvSpPr>
        <p:spPr/>
        <p:txBody>
          <a:bodyPr/>
          <a:lstStyle/>
          <a:p>
            <a:pPr>
              <a:defRPr/>
            </a:pPr>
            <a:fld id="{7292004D-7284-C244-B275-AB956C66515A}" type="slidenum">
              <a:rPr lang="en-US" smtClean="0">
                <a:solidFill>
                  <a:srgbClr val="000000"/>
                </a:solidFill>
              </a:rPr>
              <a:pPr>
                <a:defRPr/>
              </a:pPr>
              <a:t>162</a:t>
            </a:fld>
            <a:endParaRPr lang="en-US">
              <a:solidFill>
                <a:srgbClr val="000000"/>
              </a:solidFill>
            </a:endParaRPr>
          </a:p>
        </p:txBody>
      </p:sp>
      <p:pic>
        <p:nvPicPr>
          <p:cNvPr id="5" name="Picture 4">
            <a:extLst>
              <a:ext uri="{FF2B5EF4-FFF2-40B4-BE49-F238E27FC236}">
                <a16:creationId xmlns:a16="http://schemas.microsoft.com/office/drawing/2014/main" id="{88B0E7E1-23FD-8B14-3D95-3B662FA5366E}"/>
              </a:ext>
            </a:extLst>
          </p:cNvPr>
          <p:cNvPicPr>
            <a:picLocks noChangeAspect="1"/>
          </p:cNvPicPr>
          <p:nvPr/>
        </p:nvPicPr>
        <p:blipFill>
          <a:blip r:embed="rId3"/>
          <a:stretch>
            <a:fillRect/>
          </a:stretch>
        </p:blipFill>
        <p:spPr>
          <a:xfrm>
            <a:off x="0" y="2619415"/>
            <a:ext cx="9144000" cy="1619169"/>
          </a:xfrm>
          <a:prstGeom prst="rect">
            <a:avLst/>
          </a:prstGeom>
        </p:spPr>
      </p:pic>
    </p:spTree>
    <p:extLst>
      <p:ext uri="{BB962C8B-B14F-4D97-AF65-F5344CB8AC3E}">
        <p14:creationId xmlns:p14="http://schemas.microsoft.com/office/powerpoint/2010/main" val="4025582842"/>
      </p:ext>
    </p:extLst>
  </p:cSld>
  <p:clrMapOvr>
    <a:masterClrMapping/>
  </p:clrMapOvr>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96081" y="1772816"/>
            <a:ext cx="8428037" cy="822325"/>
          </a:xfrm>
        </p:spPr>
        <p:txBody>
          <a:bodyPr/>
          <a:lstStyle/>
          <a:p>
            <a:pPr algn="ctr" eaLnBrk="1" hangingPunct="1"/>
            <a:r>
              <a:rPr lang="en-US" sz="5000" dirty="0">
                <a:latin typeface="Garamond" charset="0"/>
              </a:rPr>
              <a:t>More to Come…</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3536674892"/>
      </p:ext>
    </p:extLst>
  </p:cSld>
  <p:clrMapOvr>
    <a:masterClrMapping/>
  </p:clrMapOvr>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484784"/>
            <a:ext cx="8428037" cy="822325"/>
          </a:xfrm>
        </p:spPr>
        <p:txBody>
          <a:bodyPr/>
          <a:lstStyle/>
          <a:p>
            <a:pPr algn="ctr" eaLnBrk="1" hangingPunct="1"/>
            <a:r>
              <a:rPr lang="en-US" sz="5000" dirty="0">
                <a:latin typeface="Garamond" charset="0"/>
              </a:rPr>
              <a:t>Future Memory Reliability/Security Challenges</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2928324402"/>
      </p:ext>
    </p:extLst>
  </p:cSld>
  <p:clrMapOvr>
    <a:masterClrMapping/>
  </p:clrMapOvr>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Future of Main Memory Security</a:t>
            </a:r>
          </a:p>
        </p:txBody>
      </p:sp>
      <p:sp>
        <p:nvSpPr>
          <p:cNvPr id="3" name="Content Placeholder 2"/>
          <p:cNvSpPr>
            <a:spLocks noGrp="1"/>
          </p:cNvSpPr>
          <p:nvPr>
            <p:ph idx="1"/>
          </p:nvPr>
        </p:nvSpPr>
        <p:spPr>
          <a:xfrm>
            <a:off x="228600" y="1052736"/>
            <a:ext cx="8610600" cy="5195664"/>
          </a:xfrm>
        </p:spPr>
        <p:txBody>
          <a:bodyPr/>
          <a:lstStyle/>
          <a:p>
            <a:r>
              <a:rPr lang="en-US" dirty="0"/>
              <a:t>DRAM is becoming less reliable </a:t>
            </a:r>
            <a:r>
              <a:rPr lang="en-US" dirty="0">
                <a:sym typeface="Wingdings"/>
              </a:rPr>
              <a:t> more vulnerable</a:t>
            </a:r>
          </a:p>
          <a:p>
            <a:endParaRPr lang="en-US" dirty="0">
              <a:sym typeface="Wingdings"/>
            </a:endParaRPr>
          </a:p>
          <a:p>
            <a:r>
              <a:rPr lang="en-US" dirty="0">
                <a:sym typeface="Wingdings"/>
              </a:rPr>
              <a:t>Due to difficulties in DRAM scaling, other problems may also appear (or they may be going unnoticed)</a:t>
            </a:r>
          </a:p>
          <a:p>
            <a:endParaRPr lang="en-US" dirty="0">
              <a:sym typeface="Wingdings"/>
            </a:endParaRPr>
          </a:p>
          <a:p>
            <a:r>
              <a:rPr lang="en-US" dirty="0">
                <a:sym typeface="Wingdings"/>
              </a:rPr>
              <a:t>Some errors may already be slipping into the field</a:t>
            </a:r>
          </a:p>
          <a:p>
            <a:pPr lvl="1"/>
            <a:r>
              <a:rPr lang="en-US" dirty="0">
                <a:sym typeface="Wingdings"/>
              </a:rPr>
              <a:t>Read disturb errors (</a:t>
            </a:r>
            <a:r>
              <a:rPr lang="en-US" dirty="0" err="1">
                <a:sym typeface="Wingdings"/>
              </a:rPr>
              <a:t>Rowhammer</a:t>
            </a:r>
            <a:r>
              <a:rPr lang="en-US" dirty="0">
                <a:sym typeface="Wingdings"/>
              </a:rPr>
              <a:t>)</a:t>
            </a:r>
          </a:p>
          <a:p>
            <a:pPr lvl="1"/>
            <a:r>
              <a:rPr lang="en-US" dirty="0">
                <a:sym typeface="Wingdings"/>
              </a:rPr>
              <a:t>Retention errors</a:t>
            </a:r>
          </a:p>
          <a:p>
            <a:pPr lvl="1"/>
            <a:r>
              <a:rPr lang="en-US" dirty="0">
                <a:sym typeface="Wingdings"/>
              </a:rPr>
              <a:t>Read errors, write errors</a:t>
            </a:r>
          </a:p>
          <a:p>
            <a:pPr lvl="1"/>
            <a:r>
              <a:rPr lang="en-US" dirty="0">
                <a:sym typeface="Wingdings"/>
              </a:rPr>
              <a:t>…</a:t>
            </a:r>
          </a:p>
          <a:p>
            <a:endParaRPr lang="en-US" dirty="0">
              <a:sym typeface="Wingdings"/>
            </a:endParaRPr>
          </a:p>
          <a:p>
            <a:r>
              <a:rPr lang="en-US" dirty="0">
                <a:solidFill>
                  <a:srgbClr val="FF0000"/>
                </a:solidFill>
                <a:sym typeface="Wingdings"/>
              </a:rPr>
              <a:t>These errors can also pose security vulnerabilities</a:t>
            </a:r>
            <a:endParaRPr lang="en-US" dirty="0">
              <a:solidFill>
                <a:srgbClr val="FF0000"/>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a:spLocks noChangeArrowheads="1"/>
          </p:cNvSpPr>
          <p:nvPr/>
        </p:nvSpPr>
        <p:spPr bwMode="auto">
          <a:xfrm>
            <a:off x="899593" y="4005064"/>
            <a:ext cx="2232248" cy="432049"/>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a14="http://schemas.microsoft.com/office/drawing/2010/main" xmlns="">
                <a:solidFill>
                  <a:srgbClr val="FFFFFF"/>
                </a:soli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ＭＳ Ｐゴシック" charset="0"/>
              <a:cs typeface="ＭＳ Ｐゴシック" charset="0"/>
            </a:endParaRPr>
          </a:p>
        </p:txBody>
      </p:sp>
      <p:sp>
        <p:nvSpPr>
          <p:cNvPr id="6" name="Rectangle 5">
            <a:extLst>
              <a:ext uri="{FF2B5EF4-FFF2-40B4-BE49-F238E27FC236}">
                <a16:creationId xmlns:a16="http://schemas.microsoft.com/office/drawing/2014/main" id="{7C741822-AB13-9B43-BC1F-DA4A6E2286F2}"/>
              </a:ext>
            </a:extLst>
          </p:cNvPr>
          <p:cNvSpPr>
            <a:spLocks noChangeArrowheads="1"/>
          </p:cNvSpPr>
          <p:nvPr/>
        </p:nvSpPr>
        <p:spPr bwMode="auto">
          <a:xfrm>
            <a:off x="899592" y="3573016"/>
            <a:ext cx="4392488" cy="432049"/>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a14="http://schemas.microsoft.com/office/drawing/2010/main" xmlns="">
                <a:solidFill>
                  <a:srgbClr val="FFFFFF"/>
                </a:soli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ＭＳ Ｐゴシック" charset="0"/>
              <a:cs typeface="ＭＳ Ｐゴシック" charset="0"/>
            </a:endParaRPr>
          </a:p>
        </p:txBody>
      </p:sp>
    </p:spTree>
    <p:extLst>
      <p:ext uri="{BB962C8B-B14F-4D97-AF65-F5344CB8AC3E}">
        <p14:creationId xmlns:p14="http://schemas.microsoft.com/office/powerpoint/2010/main" val="1327458680"/>
      </p:ext>
    </p:extLst>
  </p:cSld>
  <p:clrMapOvr>
    <a:masterClrMapping/>
  </p:clrMapOvr>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Future of Main Memory Security</a:t>
            </a:r>
          </a:p>
        </p:txBody>
      </p:sp>
      <p:sp>
        <p:nvSpPr>
          <p:cNvPr id="3" name="Content Placeholder 2"/>
          <p:cNvSpPr>
            <a:spLocks noGrp="1"/>
          </p:cNvSpPr>
          <p:nvPr>
            <p:ph idx="1"/>
          </p:nvPr>
        </p:nvSpPr>
        <p:spPr>
          <a:xfrm>
            <a:off x="228600" y="1268760"/>
            <a:ext cx="8610600" cy="4979640"/>
          </a:xfrm>
        </p:spPr>
        <p:txBody>
          <a:bodyPr/>
          <a:lstStyle/>
          <a:p>
            <a:r>
              <a:rPr lang="en-US" dirty="0"/>
              <a:t>DRAM</a:t>
            </a:r>
          </a:p>
          <a:p>
            <a:endParaRPr lang="en-US" dirty="0"/>
          </a:p>
          <a:p>
            <a:r>
              <a:rPr lang="en-US" dirty="0"/>
              <a:t>Flash memory</a:t>
            </a:r>
          </a:p>
          <a:p>
            <a:endParaRPr lang="en-US" dirty="0"/>
          </a:p>
          <a:p>
            <a:r>
              <a:rPr lang="en-US" dirty="0"/>
              <a:t>Emerging Technologies</a:t>
            </a:r>
          </a:p>
          <a:p>
            <a:pPr lvl="1"/>
            <a:r>
              <a:rPr lang="en-US" dirty="0"/>
              <a:t>Phase Change Memory</a:t>
            </a:r>
          </a:p>
          <a:p>
            <a:pPr lvl="1"/>
            <a:r>
              <a:rPr lang="en-US" dirty="0"/>
              <a:t>STT-MRAM</a:t>
            </a:r>
          </a:p>
          <a:p>
            <a:pPr lvl="1"/>
            <a:r>
              <a:rPr lang="en-US" dirty="0"/>
              <a:t>RRAM, memristors</a:t>
            </a:r>
          </a:p>
          <a:p>
            <a:pPr lvl="1"/>
            <a:r>
              <a:rPr lang="en-US" dirty="0"/>
              <a:t>… </a:t>
            </a:r>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793126211"/>
      </p:ext>
    </p:extLst>
  </p:cSld>
  <p:clrMapOvr>
    <a:masterClrMapping/>
  </p:clrMapOvr>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A Takeaway</a:t>
            </a:r>
          </a:p>
        </p:txBody>
      </p:sp>
      <p:sp>
        <p:nvSpPr>
          <p:cNvPr id="3" name="Content Placeholder 2"/>
          <p:cNvSpPr>
            <a:spLocks noGrp="1"/>
          </p:cNvSpPr>
          <p:nvPr>
            <p:ph idx="1"/>
          </p:nvPr>
        </p:nvSpPr>
        <p:spPr>
          <a:xfrm>
            <a:off x="0" y="1340768"/>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a:p>
            <a:pPr marL="0" indent="0" algn="ctr">
              <a:buNone/>
            </a:pPr>
            <a:r>
              <a:rPr lang="en-US" sz="6400" dirty="0"/>
              <a:t>for Security, Safety, Reliability, Scaling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167</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3151689617"/>
      </p:ext>
    </p:extLst>
  </p:cSld>
  <p:clrMapOvr>
    <a:masterClrMapping/>
  </p:clrMapOvr>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The Takeaway</a:t>
            </a:r>
          </a:p>
        </p:txBody>
      </p:sp>
      <p:sp>
        <p:nvSpPr>
          <p:cNvPr id="3" name="Content Placeholder 2"/>
          <p:cNvSpPr>
            <a:spLocks noGrp="1"/>
          </p:cNvSpPr>
          <p:nvPr>
            <p:ph idx="1"/>
          </p:nvPr>
        </p:nvSpPr>
        <p:spPr>
          <a:xfrm>
            <a:off x="0" y="1268760"/>
            <a:ext cx="9144000" cy="2376264"/>
          </a:xfrm>
        </p:spPr>
        <p:txBody>
          <a:bodyPr/>
          <a:lstStyle/>
          <a:p>
            <a:pPr marL="0" indent="0" algn="ctr">
              <a:buNone/>
            </a:pPr>
            <a:r>
              <a:rPr lang="en-US" sz="6400" dirty="0">
                <a:solidFill>
                  <a:srgbClr val="0000FF"/>
                </a:solidFill>
              </a:rPr>
              <a:t>Intelligent </a:t>
            </a:r>
          </a:p>
          <a:p>
            <a:pPr marL="0" indent="0" algn="ctr">
              <a:buNone/>
            </a:pPr>
            <a:r>
              <a:rPr lang="en-US" sz="6400" dirty="0">
                <a:solidFill>
                  <a:srgbClr val="0000FF"/>
                </a:solidFill>
              </a:rPr>
              <a:t>Memory Controllers</a:t>
            </a:r>
          </a:p>
          <a:p>
            <a:pPr marL="0" indent="0" algn="ctr">
              <a:buNone/>
            </a:pPr>
            <a:r>
              <a:rPr lang="en-US" sz="6400" dirty="0">
                <a:solidFill>
                  <a:srgbClr val="FF0000"/>
                </a:solidFill>
              </a:rPr>
              <a:t>Can Avoid Many Failures</a:t>
            </a:r>
          </a:p>
          <a:p>
            <a:pPr marL="0" indent="0" algn="ctr">
              <a:buNone/>
            </a:pPr>
            <a:r>
              <a:rPr lang="en-US" sz="6400" dirty="0">
                <a:solidFill>
                  <a:srgbClr val="FF0000"/>
                </a:solidFill>
              </a:rPr>
              <a:t>&amp; Enable Better Scaling</a:t>
            </a:r>
          </a:p>
          <a:p>
            <a:pPr marL="0" indent="0" algn="ctr">
              <a:buNone/>
            </a:pPr>
            <a:endParaRPr lang="en-US" sz="64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168</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726221906"/>
      </p:ext>
    </p:extLst>
  </p:cSld>
  <p:clrMapOvr>
    <a:masterClrMapping/>
  </p:clrMapOvr>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Architecting Future Memory for Security </a:t>
            </a:r>
          </a:p>
        </p:txBody>
      </p:sp>
      <p:sp>
        <p:nvSpPr>
          <p:cNvPr id="3" name="Content Placeholder 2"/>
          <p:cNvSpPr>
            <a:spLocks noGrp="1"/>
          </p:cNvSpPr>
          <p:nvPr>
            <p:ph idx="1"/>
          </p:nvPr>
        </p:nvSpPr>
        <p:spPr>
          <a:xfrm>
            <a:off x="0" y="980728"/>
            <a:ext cx="9144000" cy="5112568"/>
          </a:xfrm>
        </p:spPr>
        <p:txBody>
          <a:bodyPr/>
          <a:lstStyle/>
          <a:p>
            <a:r>
              <a:rPr lang="en-US" b="1" dirty="0">
                <a:solidFill>
                  <a:srgbClr val="FF0000"/>
                </a:solidFill>
              </a:rPr>
              <a:t>Understand</a:t>
            </a:r>
            <a:r>
              <a:rPr lang="en-US" dirty="0">
                <a:solidFill>
                  <a:srgbClr val="FF0000"/>
                </a:solidFill>
              </a:rPr>
              <a:t>:</a:t>
            </a:r>
            <a:r>
              <a:rPr lang="en-US" dirty="0">
                <a:solidFill>
                  <a:srgbClr val="0000FF"/>
                </a:solidFill>
              </a:rPr>
              <a:t> Methods for vulnerability modeling &amp; discovery</a:t>
            </a:r>
          </a:p>
          <a:p>
            <a:pPr lvl="1"/>
            <a:r>
              <a:rPr lang="en-US" dirty="0"/>
              <a:t>Modeling and prediction based on real (device) data and analysis</a:t>
            </a:r>
          </a:p>
          <a:p>
            <a:pPr lvl="1"/>
            <a:r>
              <a:rPr lang="en-US" dirty="0"/>
              <a:t>Understanding vulnerabilities</a:t>
            </a:r>
          </a:p>
          <a:p>
            <a:pPr lvl="1"/>
            <a:r>
              <a:rPr lang="en-US" dirty="0"/>
              <a:t>Developing reliable metrics</a:t>
            </a:r>
          </a:p>
          <a:p>
            <a:pPr marL="0" indent="0">
              <a:buNone/>
            </a:pPr>
            <a:endParaRPr lang="en-US" sz="1800" dirty="0"/>
          </a:p>
          <a:p>
            <a:r>
              <a:rPr lang="en-US" b="1" dirty="0">
                <a:solidFill>
                  <a:srgbClr val="FF0000"/>
                </a:solidFill>
              </a:rPr>
              <a:t>Architect</a:t>
            </a:r>
            <a:r>
              <a:rPr lang="en-US" dirty="0">
                <a:solidFill>
                  <a:srgbClr val="FF0000"/>
                </a:solidFill>
              </a:rPr>
              <a:t>:</a:t>
            </a:r>
            <a:r>
              <a:rPr lang="en-US" dirty="0">
                <a:solidFill>
                  <a:srgbClr val="0000FF"/>
                </a:solidFill>
              </a:rPr>
              <a:t> Principled architectures with security as key concern</a:t>
            </a:r>
          </a:p>
          <a:p>
            <a:pPr lvl="1"/>
            <a:r>
              <a:rPr lang="en-US" dirty="0"/>
              <a:t>Good partitioning of duties across the stack</a:t>
            </a:r>
          </a:p>
          <a:p>
            <a:pPr lvl="1"/>
            <a:r>
              <a:rPr lang="en-US" dirty="0"/>
              <a:t>Cannot give up performance and efficiency</a:t>
            </a:r>
          </a:p>
          <a:p>
            <a:pPr lvl="1"/>
            <a:r>
              <a:rPr lang="en-US" dirty="0"/>
              <a:t>Patch-ability in the field</a:t>
            </a:r>
          </a:p>
          <a:p>
            <a:endParaRPr lang="en-US" sz="1800" dirty="0"/>
          </a:p>
          <a:p>
            <a:r>
              <a:rPr lang="en-US" b="1" dirty="0">
                <a:solidFill>
                  <a:srgbClr val="FF0000"/>
                </a:solidFill>
              </a:rPr>
              <a:t>Design &amp; Test</a:t>
            </a:r>
            <a:r>
              <a:rPr lang="en-US" dirty="0">
                <a:solidFill>
                  <a:srgbClr val="FF0000"/>
                </a:solidFill>
              </a:rPr>
              <a:t>:</a:t>
            </a:r>
            <a:r>
              <a:rPr lang="en-US" dirty="0">
                <a:solidFill>
                  <a:srgbClr val="0000FF"/>
                </a:solidFill>
              </a:rPr>
              <a:t> Principled design, automation, (online) testing</a:t>
            </a:r>
          </a:p>
          <a:p>
            <a:pPr lvl="1"/>
            <a:r>
              <a:rPr lang="en-US" dirty="0"/>
              <a:t>Design for security</a:t>
            </a:r>
          </a:p>
          <a:p>
            <a:pPr lvl="1"/>
            <a:r>
              <a:rPr lang="en-US" dirty="0"/>
              <a:t>High coverage and good interaction with system reliability methods</a:t>
            </a:r>
          </a:p>
          <a:p>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BB4180-6920-9C42-9DA1-4829E0437063}"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rPr>
              <a:pPr marL="0" marR="0" lvl="0" indent="0" algn="r" defTabSz="914400" rtl="0" eaLnBrk="1" fontAlgn="auto" latinLnBrk="0" hangingPunct="1">
                <a:lnSpc>
                  <a:spcPct val="100000"/>
                </a:lnSpc>
                <a:spcBef>
                  <a:spcPts val="0"/>
                </a:spcBef>
                <a:spcAft>
                  <a:spcPts val="0"/>
                </a:spcAft>
                <a:buClrTx/>
                <a:buSzTx/>
                <a:buFontTx/>
                <a:buNone/>
                <a:tabLst/>
                <a:defRPr/>
              </a:pPr>
              <a:t>169</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endParaRPr>
          </a:p>
        </p:txBody>
      </p:sp>
    </p:spTree>
    <p:extLst>
      <p:ext uri="{BB962C8B-B14F-4D97-AF65-F5344CB8AC3E}">
        <p14:creationId xmlns:p14="http://schemas.microsoft.com/office/powerpoint/2010/main" val="24715788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80728"/>
            <a:ext cx="8610600" cy="5153025"/>
          </a:xfrm>
        </p:spPr>
        <p:txBody>
          <a:bodyPr/>
          <a:lstStyle/>
          <a:p>
            <a:r>
              <a:rPr lang="en-US" sz="1800" dirty="0"/>
              <a:t>Jamie Liu, Ben </a:t>
            </a:r>
            <a:r>
              <a:rPr lang="en-US" sz="1800" dirty="0" err="1"/>
              <a:t>Jaiyen</a:t>
            </a:r>
            <a:r>
              <a:rPr lang="en-US" sz="1800" dirty="0"/>
              <a:t>, Yoongu Kim, Chris Wilkerson, and Onur Mutlu,</a:t>
            </a:r>
            <a:br>
              <a:rPr lang="en-US" sz="1800" dirty="0"/>
            </a:br>
            <a:r>
              <a:rPr lang="en-US" sz="1800" b="1" dirty="0">
                <a:solidFill>
                  <a:srgbClr val="0000FF"/>
                </a:solidFill>
                <a:hlinkClick r:id="rId2">
                  <a:extLst>
                    <a:ext uri="{A12FA001-AC4F-418D-AE19-62706E023703}">
                      <ahyp:hlinkClr xmlns:ahyp="http://schemas.microsoft.com/office/drawing/2018/hyperlinkcolor" val="tx"/>
                    </a:ext>
                  </a:extLst>
                </a:hlinkClick>
              </a:rPr>
              <a:t>"An Experimental Study of Data Retention Behavior in Modern DRAM Devices: Implications for Retention Time Profiling Mechanisms"</a:t>
            </a:r>
            <a:br>
              <a:rPr lang="en-US" sz="1800" dirty="0">
                <a:solidFill>
                  <a:srgbClr val="0000FF"/>
                </a:solidFill>
              </a:rPr>
            </a:br>
            <a:r>
              <a:rPr lang="en-US" sz="1800" i="1" dirty="0"/>
              <a:t>Proceedings of the </a:t>
            </a:r>
            <a:r>
              <a:rPr lang="en-US" sz="1800" i="1" dirty="0">
                <a:hlinkClick r:id="rId3"/>
              </a:rPr>
              <a:t>40th International Symposium on Computer Architecture</a:t>
            </a:r>
            <a:r>
              <a:rPr lang="en-US" sz="1800" i="1" dirty="0"/>
              <a:t> (</a:t>
            </a:r>
            <a:r>
              <a:rPr lang="en-US" sz="1800" b="1" i="1" dirty="0"/>
              <a:t>ISCA</a:t>
            </a:r>
            <a:r>
              <a:rPr lang="en-US" sz="1800" i="1" dirty="0"/>
              <a:t>)</a:t>
            </a:r>
            <a:r>
              <a:rPr lang="en-US" sz="1800" dirty="0"/>
              <a:t>, Tel-Aviv, Israel, June 2013. </a:t>
            </a:r>
            <a:r>
              <a:rPr lang="en-US" sz="1800" dirty="0">
                <a:hlinkClick r:id="rId4"/>
              </a:rPr>
              <a:t>Slides (ppt)</a:t>
            </a:r>
            <a:r>
              <a:rPr lang="en-US" sz="1800" dirty="0"/>
              <a:t> </a:t>
            </a:r>
            <a:r>
              <a:rPr lang="en-US" sz="1800" dirty="0">
                <a:hlinkClick r:id="rId5"/>
              </a:rPr>
              <a:t>Slides (pdf)</a:t>
            </a:r>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6"/>
          <a:stretch>
            <a:fillRect/>
          </a:stretch>
        </p:blipFill>
        <p:spPr>
          <a:xfrm>
            <a:off x="0" y="2751315"/>
            <a:ext cx="9144000" cy="4134069"/>
          </a:xfrm>
          <a:prstGeom prst="rect">
            <a:avLst/>
          </a:prstGeom>
        </p:spPr>
      </p:pic>
      <p:sp>
        <p:nvSpPr>
          <p:cNvPr id="7" name="Title 1"/>
          <p:cNvSpPr>
            <a:spLocks noGrp="1"/>
          </p:cNvSpPr>
          <p:nvPr>
            <p:ph type="title"/>
          </p:nvPr>
        </p:nvSpPr>
        <p:spPr>
          <a:xfrm>
            <a:off x="228600" y="152400"/>
            <a:ext cx="8915400" cy="1066800"/>
          </a:xfrm>
        </p:spPr>
        <p:txBody>
          <a:bodyPr/>
          <a:lstStyle/>
          <a:p>
            <a:r>
              <a:rPr lang="en-US" dirty="0"/>
              <a:t>Analysis of Data Retention Failures </a:t>
            </a:r>
            <a:r>
              <a:rPr lang="en-US" sz="3000" b="1" dirty="0"/>
              <a:t>[ISCA’13]</a:t>
            </a:r>
          </a:p>
        </p:txBody>
      </p:sp>
    </p:spTree>
    <p:extLst>
      <p:ext uri="{BB962C8B-B14F-4D97-AF65-F5344CB8AC3E}">
        <p14:creationId xmlns:p14="http://schemas.microsoft.com/office/powerpoint/2010/main" val="1794368835"/>
      </p:ext>
    </p:extLst>
  </p:cSld>
  <p:clrMapOvr>
    <a:masterClrMapping/>
  </p:clrMapOvr>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RAM-new-testing-infrastructure.jpg"/>
          <p:cNvPicPr>
            <a:picLocks noGrp="1" noChangeAspect="1"/>
          </p:cNvPicPr>
          <p:nvPr>
            <p:ph idx="1"/>
          </p:nvPr>
        </p:nvPicPr>
        <p:blipFill>
          <a:blip r:embed="rId2" cstate="print">
            <a:extLst>
              <a:ext uri="{28A0092B-C50C-407E-A947-70E740481C1C}">
                <a14:useLocalDpi xmlns:a14="http://schemas.microsoft.com/office/drawing/2010/main" val="0"/>
              </a:ext>
            </a:extLst>
          </a:blip>
          <a:srcRect t="12242" b="12242"/>
          <a:stretch>
            <a:fillRect/>
          </a:stretch>
        </p:blipFill>
        <p:spPr>
          <a:xfrm>
            <a:off x="228600" y="1144488"/>
            <a:ext cx="8610600" cy="4876800"/>
          </a:xfrm>
          <a:scene3d>
            <a:camera prst="obliqueTopRight">
              <a:rot lat="0" lon="0" rev="10800000"/>
            </a:camera>
            <a:lightRig rig="threePt" dir="t"/>
          </a:scene3d>
        </p:spPr>
      </p:pic>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5"/>
          <p:cNvSpPr/>
          <p:nvPr/>
        </p:nvSpPr>
        <p:spPr>
          <a:xfrm>
            <a:off x="1547664" y="6300608"/>
            <a:ext cx="6696744" cy="584776"/>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Kim+, “</a:t>
            </a:r>
            <a:r>
              <a:rPr kumimoji="0" lang="en-US" sz="1600" b="0" i="0" u="none" strike="noStrike" kern="1200" cap="none" spc="0" normalizeH="0" baseline="0" noProof="0" dirty="0">
                <a:ln>
                  <a:noFill/>
                </a:ln>
                <a:solidFill>
                  <a:srgbClr val="0000FF"/>
                </a:solidFill>
                <a:effectLst/>
                <a:uLnTx/>
                <a:uFillTx/>
                <a:latin typeface="Tahoma"/>
                <a:ea typeface="+mn-ea"/>
                <a:cs typeface="+mn-cs"/>
              </a:rPr>
              <a:t>Flipping Bits in Memory Without Accessing Them: An Experimental Study of DRAM Disturbance Errors</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ISCA 2014.</a:t>
            </a:r>
          </a:p>
        </p:txBody>
      </p:sp>
      <p:sp>
        <p:nvSpPr>
          <p:cNvPr id="7" name="Rectangle 6"/>
          <p:cNvSpPr/>
          <p:nvPr/>
        </p:nvSpPr>
        <p:spPr>
          <a:xfrm>
            <a:off x="107504" y="1466055"/>
            <a:ext cx="2209798" cy="15240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Temperature</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Controller</a:t>
            </a:r>
          </a:p>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8" name="Rectangle 7"/>
          <p:cNvSpPr/>
          <p:nvPr/>
        </p:nvSpPr>
        <p:spPr>
          <a:xfrm>
            <a:off x="107504" y="2990055"/>
            <a:ext cx="2209798" cy="274320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PC</a:t>
            </a:r>
            <a:endPar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9" name="Rectangle 8"/>
          <p:cNvSpPr/>
          <p:nvPr/>
        </p:nvSpPr>
        <p:spPr>
          <a:xfrm>
            <a:off x="4374702" y="1962441"/>
            <a:ext cx="1447800" cy="312274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Heater</a:t>
            </a:r>
          </a:p>
        </p:txBody>
      </p:sp>
      <p:sp>
        <p:nvSpPr>
          <p:cNvPr id="10" name="Rectangle 9"/>
          <p:cNvSpPr/>
          <p:nvPr/>
        </p:nvSpPr>
        <p:spPr>
          <a:xfrm>
            <a:off x="23173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
        <p:nvSpPr>
          <p:cNvPr id="11" name="Rectangle 10"/>
          <p:cNvSpPr/>
          <p:nvPr/>
        </p:nvSpPr>
        <p:spPr>
          <a:xfrm>
            <a:off x="58225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
        <p:nvSpPr>
          <p:cNvPr id="12" name="Title 1"/>
          <p:cNvSpPr txBox="1">
            <a:spLocks/>
          </p:cNvSpPr>
          <p:nvPr/>
        </p:nvSpPr>
        <p:spPr bwMode="auto">
          <a:xfrm>
            <a:off x="107504" y="152400"/>
            <a:ext cx="9036496"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500" b="0" i="0" u="none" strike="noStrike" kern="1200" cap="none" spc="0" normalizeH="0" baseline="0" noProof="0" dirty="0">
                <a:ln>
                  <a:noFill/>
                </a:ln>
                <a:solidFill>
                  <a:srgbClr val="006633"/>
                </a:solidFill>
                <a:effectLst/>
                <a:uLnTx/>
                <a:uFillTx/>
                <a:latin typeface="Garamond"/>
                <a:ea typeface="+mj-ea"/>
                <a:cs typeface="+mj-cs"/>
              </a:rPr>
              <a:t>Understand and Model with Experiments (DRAM)</a:t>
            </a:r>
          </a:p>
        </p:txBody>
      </p:sp>
    </p:spTree>
    <p:extLst>
      <p:ext uri="{BB962C8B-B14F-4D97-AF65-F5344CB8AC3E}">
        <p14:creationId xmlns:p14="http://schemas.microsoft.com/office/powerpoint/2010/main" val="2124838905"/>
      </p:ext>
    </p:extLst>
  </p:cSld>
  <p:clrMapOvr>
    <a:masterClrMapping/>
  </p:clrMapOvr>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600" dirty="0"/>
              <a:t>Understand and Model with Experiments (Flash)</a:t>
            </a:r>
            <a:endParaRPr lang="en-US" sz="3800" dirty="0"/>
          </a:p>
        </p:txBody>
      </p:sp>
      <p:pic>
        <p:nvPicPr>
          <p:cNvPr id="33" name="Picture 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081088"/>
            <a:ext cx="6858000" cy="4697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4" name="Group 46"/>
          <p:cNvGrpSpPr>
            <a:grpSpLocks/>
          </p:cNvGrpSpPr>
          <p:nvPr/>
        </p:nvGrpSpPr>
        <p:grpSpPr bwMode="auto">
          <a:xfrm>
            <a:off x="5181600" y="1995488"/>
            <a:ext cx="2101850" cy="1066800"/>
            <a:chOff x="3264" y="1536"/>
            <a:chExt cx="1324" cy="672"/>
          </a:xfrm>
        </p:grpSpPr>
        <p:sp>
          <p:nvSpPr>
            <p:cNvPr id="35" name="Rectangle 21"/>
            <p:cNvSpPr>
              <a:spLocks noChangeArrowheads="1"/>
            </p:cNvSpPr>
            <p:nvPr/>
          </p:nvSpPr>
          <p:spPr bwMode="auto">
            <a:xfrm>
              <a:off x="3264" y="2016"/>
              <a:ext cx="288" cy="192"/>
            </a:xfrm>
            <a:prstGeom prst="rect">
              <a:avLst/>
            </a:prstGeom>
            <a:noFill/>
            <a:ln w="28575">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36" name="Text Box 22"/>
            <p:cNvSpPr txBox="1">
              <a:spLocks noChangeArrowheads="1"/>
            </p:cNvSpPr>
            <p:nvPr/>
          </p:nvSpPr>
          <p:spPr bwMode="auto">
            <a:xfrm>
              <a:off x="3840" y="1536"/>
              <a:ext cx="748"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USB Jack</a:t>
              </a:r>
            </a:p>
          </p:txBody>
        </p:sp>
        <p:sp>
          <p:nvSpPr>
            <p:cNvPr id="37" name="Line 23"/>
            <p:cNvSpPr>
              <a:spLocks noChangeShapeType="1"/>
            </p:cNvSpPr>
            <p:nvPr/>
          </p:nvSpPr>
          <p:spPr bwMode="auto">
            <a:xfrm flipH="1">
              <a:off x="3552" y="1728"/>
              <a:ext cx="384" cy="288"/>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grpSp>
        <p:nvGrpSpPr>
          <p:cNvPr id="38" name="Group 47"/>
          <p:cNvGrpSpPr>
            <a:grpSpLocks/>
          </p:cNvGrpSpPr>
          <p:nvPr/>
        </p:nvGrpSpPr>
        <p:grpSpPr bwMode="auto">
          <a:xfrm>
            <a:off x="5538788" y="3233738"/>
            <a:ext cx="2392362" cy="984250"/>
            <a:chOff x="3489" y="2316"/>
            <a:chExt cx="1507" cy="620"/>
          </a:xfrm>
        </p:grpSpPr>
        <p:sp>
          <p:nvSpPr>
            <p:cNvPr id="39" name="Rectangle 24"/>
            <p:cNvSpPr>
              <a:spLocks noChangeArrowheads="1"/>
            </p:cNvSpPr>
            <p:nvPr/>
          </p:nvSpPr>
          <p:spPr bwMode="auto">
            <a:xfrm>
              <a:off x="3489" y="2696"/>
              <a:ext cx="288" cy="240"/>
            </a:xfrm>
            <a:prstGeom prst="rect">
              <a:avLst/>
            </a:prstGeom>
            <a:noFill/>
            <a:ln w="28575">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00"/>
                </a:solidFill>
                <a:effectLst/>
                <a:uLnTx/>
                <a:uFillTx/>
                <a:latin typeface="Tahoma"/>
                <a:ea typeface="+mn-ea"/>
                <a:cs typeface="+mn-cs"/>
              </a:endParaRPr>
            </a:p>
          </p:txBody>
        </p:sp>
        <p:sp>
          <p:nvSpPr>
            <p:cNvPr id="40" name="Text Box 25"/>
            <p:cNvSpPr txBox="1">
              <a:spLocks noChangeArrowheads="1"/>
            </p:cNvSpPr>
            <p:nvPr/>
          </p:nvSpPr>
          <p:spPr bwMode="auto">
            <a:xfrm>
              <a:off x="3846" y="2316"/>
              <a:ext cx="1150" cy="4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Virtex-II Pro</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(USB controller)</a:t>
              </a:r>
            </a:p>
          </p:txBody>
        </p:sp>
        <p:sp>
          <p:nvSpPr>
            <p:cNvPr id="41" name="Line 26"/>
            <p:cNvSpPr>
              <a:spLocks noChangeShapeType="1"/>
            </p:cNvSpPr>
            <p:nvPr/>
          </p:nvSpPr>
          <p:spPr bwMode="auto">
            <a:xfrm flipH="1">
              <a:off x="3738" y="2529"/>
              <a:ext cx="198" cy="153"/>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sp>
        <p:nvSpPr>
          <p:cNvPr id="42" name="Rectangle 27"/>
          <p:cNvSpPr>
            <a:spLocks noChangeArrowheads="1"/>
          </p:cNvSpPr>
          <p:nvPr/>
        </p:nvSpPr>
        <p:spPr bwMode="auto">
          <a:xfrm>
            <a:off x="5232400" y="4533900"/>
            <a:ext cx="838200" cy="838200"/>
          </a:xfrm>
          <a:prstGeom prst="rect">
            <a:avLst/>
          </a:prstGeom>
          <a:noFill/>
          <a:ln w="28575">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00"/>
              </a:solidFill>
              <a:effectLst/>
              <a:uLnTx/>
              <a:uFillTx/>
              <a:latin typeface="Tahoma"/>
              <a:ea typeface="+mn-ea"/>
              <a:cs typeface="+mn-cs"/>
            </a:endParaRPr>
          </a:p>
        </p:txBody>
      </p:sp>
      <p:sp>
        <p:nvSpPr>
          <p:cNvPr id="43" name="Text Box 28"/>
          <p:cNvSpPr txBox="1">
            <a:spLocks noChangeArrowheads="1"/>
          </p:cNvSpPr>
          <p:nvPr/>
        </p:nvSpPr>
        <p:spPr bwMode="auto">
          <a:xfrm>
            <a:off x="2857500" y="4021138"/>
            <a:ext cx="203835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Virtex-V FPGA</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(NAND Controller)</a:t>
            </a:r>
          </a:p>
        </p:txBody>
      </p:sp>
      <p:sp>
        <p:nvSpPr>
          <p:cNvPr id="44" name="Line 29"/>
          <p:cNvSpPr>
            <a:spLocks noChangeShapeType="1"/>
          </p:cNvSpPr>
          <p:nvPr/>
        </p:nvSpPr>
        <p:spPr bwMode="auto">
          <a:xfrm>
            <a:off x="4000500" y="4586288"/>
            <a:ext cx="1219200" cy="3810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sp>
        <p:nvSpPr>
          <p:cNvPr id="45" name="Rectangle 30"/>
          <p:cNvSpPr>
            <a:spLocks noChangeArrowheads="1"/>
          </p:cNvSpPr>
          <p:nvPr/>
        </p:nvSpPr>
        <p:spPr bwMode="auto">
          <a:xfrm>
            <a:off x="6629400" y="4738688"/>
            <a:ext cx="381000" cy="228600"/>
          </a:xfrm>
          <a:prstGeom prst="rect">
            <a:avLst/>
          </a:prstGeom>
          <a:noFill/>
          <a:ln w="28575">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46" name="Line 32"/>
          <p:cNvSpPr>
            <a:spLocks noChangeShapeType="1"/>
          </p:cNvSpPr>
          <p:nvPr/>
        </p:nvSpPr>
        <p:spPr bwMode="auto">
          <a:xfrm flipH="1">
            <a:off x="6858000" y="4357688"/>
            <a:ext cx="228600" cy="3810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nvGrpSpPr>
          <p:cNvPr id="47" name="Group 37"/>
          <p:cNvGrpSpPr>
            <a:grpSpLocks/>
          </p:cNvGrpSpPr>
          <p:nvPr/>
        </p:nvGrpSpPr>
        <p:grpSpPr bwMode="auto">
          <a:xfrm>
            <a:off x="228600" y="2833688"/>
            <a:ext cx="6858000" cy="2895600"/>
            <a:chOff x="144" y="2064"/>
            <a:chExt cx="4320" cy="1824"/>
          </a:xfrm>
        </p:grpSpPr>
        <p:sp>
          <p:nvSpPr>
            <p:cNvPr id="48" name="Rectangle 33"/>
            <p:cNvSpPr>
              <a:spLocks noChangeArrowheads="1"/>
            </p:cNvSpPr>
            <p:nvPr/>
          </p:nvSpPr>
          <p:spPr bwMode="auto">
            <a:xfrm>
              <a:off x="1056" y="2400"/>
              <a:ext cx="3408" cy="1488"/>
            </a:xfrm>
            <a:prstGeom prst="rect">
              <a:avLst/>
            </a:prstGeom>
            <a:noFill/>
            <a:ln w="28575">
              <a:solidFill>
                <a:srgbClr val="0000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66CC"/>
                </a:solidFill>
                <a:effectLst/>
                <a:uLnTx/>
                <a:uFillTx/>
                <a:latin typeface="Tahoma"/>
                <a:ea typeface="+mn-ea"/>
                <a:cs typeface="+mn-cs"/>
              </a:endParaRPr>
            </a:p>
          </p:txBody>
        </p:sp>
        <p:sp>
          <p:nvSpPr>
            <p:cNvPr id="49" name="Text Box 34"/>
            <p:cNvSpPr txBox="1">
              <a:spLocks noChangeArrowheads="1"/>
            </p:cNvSpPr>
            <p:nvPr/>
          </p:nvSpPr>
          <p:spPr bwMode="auto">
            <a:xfrm>
              <a:off x="144" y="2064"/>
              <a:ext cx="1628"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FF"/>
                  </a:solidFill>
                  <a:effectLst/>
                  <a:uLnTx/>
                  <a:uFillTx/>
                  <a:latin typeface="Arial" charset="0"/>
                  <a:ea typeface="MS PGothic" charset="0"/>
                </a:rPr>
                <a:t>HAPS-52 Mother Board</a:t>
              </a:r>
            </a:p>
          </p:txBody>
        </p:sp>
        <p:sp>
          <p:nvSpPr>
            <p:cNvPr id="50" name="Line 35"/>
            <p:cNvSpPr>
              <a:spLocks noChangeShapeType="1"/>
            </p:cNvSpPr>
            <p:nvPr/>
          </p:nvSpPr>
          <p:spPr bwMode="auto">
            <a:xfrm>
              <a:off x="480" y="2256"/>
              <a:ext cx="528" cy="864"/>
            </a:xfrm>
            <a:prstGeom prst="line">
              <a:avLst/>
            </a:prstGeom>
            <a:noFill/>
            <a:ln w="28575">
              <a:solidFill>
                <a:srgbClr val="0000FF"/>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grpSp>
        <p:nvGrpSpPr>
          <p:cNvPr id="51" name="Group 41"/>
          <p:cNvGrpSpPr>
            <a:grpSpLocks/>
          </p:cNvGrpSpPr>
          <p:nvPr/>
        </p:nvGrpSpPr>
        <p:grpSpPr bwMode="auto">
          <a:xfrm>
            <a:off x="3276600" y="1309688"/>
            <a:ext cx="2819400" cy="3048000"/>
            <a:chOff x="2064" y="1104"/>
            <a:chExt cx="1776" cy="1920"/>
          </a:xfrm>
        </p:grpSpPr>
        <p:sp>
          <p:nvSpPr>
            <p:cNvPr id="52" name="Rectangle 38"/>
            <p:cNvSpPr>
              <a:spLocks noChangeArrowheads="1"/>
            </p:cNvSpPr>
            <p:nvPr/>
          </p:nvSpPr>
          <p:spPr bwMode="auto">
            <a:xfrm>
              <a:off x="3216" y="1680"/>
              <a:ext cx="624" cy="1344"/>
            </a:xfrm>
            <a:prstGeom prst="rect">
              <a:avLst/>
            </a:prstGeom>
            <a:noFill/>
            <a:ln w="28575">
              <a:solidFill>
                <a:srgbClr val="0000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53" name="Text Box 39"/>
            <p:cNvSpPr txBox="1">
              <a:spLocks noChangeArrowheads="1"/>
            </p:cNvSpPr>
            <p:nvPr/>
          </p:nvSpPr>
          <p:spPr bwMode="auto">
            <a:xfrm>
              <a:off x="2064" y="1104"/>
              <a:ext cx="1468"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FF"/>
                  </a:solidFill>
                  <a:effectLst/>
                  <a:uLnTx/>
                  <a:uFillTx/>
                  <a:latin typeface="Arial" charset="0"/>
                  <a:ea typeface="MS PGothic" charset="0"/>
                </a:rPr>
                <a:t>USB Daughter Board</a:t>
              </a:r>
            </a:p>
          </p:txBody>
        </p:sp>
        <p:sp>
          <p:nvSpPr>
            <p:cNvPr id="54" name="Line 40"/>
            <p:cNvSpPr>
              <a:spLocks noChangeShapeType="1"/>
            </p:cNvSpPr>
            <p:nvPr/>
          </p:nvSpPr>
          <p:spPr bwMode="auto">
            <a:xfrm>
              <a:off x="2688" y="1296"/>
              <a:ext cx="528" cy="384"/>
            </a:xfrm>
            <a:prstGeom prst="line">
              <a:avLst/>
            </a:prstGeom>
            <a:noFill/>
            <a:ln w="28575">
              <a:solidFill>
                <a:srgbClr val="0000FF"/>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grpSp>
        <p:nvGrpSpPr>
          <p:cNvPr id="55" name="Group 45"/>
          <p:cNvGrpSpPr>
            <a:grpSpLocks/>
          </p:cNvGrpSpPr>
          <p:nvPr/>
        </p:nvGrpSpPr>
        <p:grpSpPr bwMode="auto">
          <a:xfrm>
            <a:off x="6172201" y="4433889"/>
            <a:ext cx="2852738" cy="1809750"/>
            <a:chOff x="3888" y="3072"/>
            <a:chExt cx="1797" cy="1140"/>
          </a:xfrm>
        </p:grpSpPr>
        <p:sp>
          <p:nvSpPr>
            <p:cNvPr id="56" name="Rectangle 42"/>
            <p:cNvSpPr>
              <a:spLocks noChangeArrowheads="1"/>
            </p:cNvSpPr>
            <p:nvPr/>
          </p:nvSpPr>
          <p:spPr bwMode="auto">
            <a:xfrm>
              <a:off x="3888" y="3072"/>
              <a:ext cx="528" cy="768"/>
            </a:xfrm>
            <a:prstGeom prst="rect">
              <a:avLst/>
            </a:prstGeom>
            <a:noFill/>
            <a:ln w="28575">
              <a:solidFill>
                <a:srgbClr val="0000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57" name="Text Box 43"/>
            <p:cNvSpPr txBox="1">
              <a:spLocks noChangeArrowheads="1"/>
            </p:cNvSpPr>
            <p:nvPr/>
          </p:nvSpPr>
          <p:spPr bwMode="auto">
            <a:xfrm>
              <a:off x="4105" y="3981"/>
              <a:ext cx="1580"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FF"/>
                  </a:solidFill>
                  <a:effectLst/>
                  <a:uLnTx/>
                  <a:uFillTx/>
                  <a:latin typeface="Arial" charset="0"/>
                  <a:ea typeface="MS PGothic" charset="0"/>
                </a:rPr>
                <a:t>NAND Daughter Board</a:t>
              </a:r>
            </a:p>
          </p:txBody>
        </p:sp>
        <p:sp>
          <p:nvSpPr>
            <p:cNvPr id="58" name="Line 44"/>
            <p:cNvSpPr>
              <a:spLocks noChangeShapeType="1"/>
            </p:cNvSpPr>
            <p:nvPr/>
          </p:nvSpPr>
          <p:spPr bwMode="auto">
            <a:xfrm flipH="1" flipV="1">
              <a:off x="4176" y="3840"/>
              <a:ext cx="384" cy="192"/>
            </a:xfrm>
            <a:prstGeom prst="line">
              <a:avLst/>
            </a:prstGeom>
            <a:noFill/>
            <a:ln w="28575">
              <a:solidFill>
                <a:srgbClr val="0000FF"/>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sp>
        <p:nvSpPr>
          <p:cNvPr id="59" name="Rectangle 32"/>
          <p:cNvSpPr>
            <a:spLocks noChangeArrowheads="1"/>
          </p:cNvSpPr>
          <p:nvPr/>
        </p:nvSpPr>
        <p:spPr bwMode="auto">
          <a:xfrm>
            <a:off x="6388100" y="4511675"/>
            <a:ext cx="366713" cy="120650"/>
          </a:xfrm>
          <a:prstGeom prst="rect">
            <a:avLst/>
          </a:prstGeom>
          <a:solidFill>
            <a:srgbClr val="317131"/>
          </a:solidFill>
          <a:ln w="9525">
            <a:solidFill>
              <a:srgbClr val="006600"/>
            </a:solidFill>
            <a:round/>
            <a:headEnd/>
            <a:tailEnd/>
          </a:ln>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sp>
        <p:nvSpPr>
          <p:cNvPr id="60" name="Text Box 31"/>
          <p:cNvSpPr txBox="1">
            <a:spLocks noChangeArrowheads="1"/>
          </p:cNvSpPr>
          <p:nvPr/>
        </p:nvSpPr>
        <p:spPr bwMode="auto">
          <a:xfrm>
            <a:off x="6400800" y="3805238"/>
            <a:ext cx="1466850"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00"/>
                </a:solidFill>
                <a:effectLst/>
                <a:uLnTx/>
                <a:uFillTx/>
                <a:latin typeface="Arial" charset="0"/>
                <a:ea typeface="MS PGothic" charset="0"/>
              </a:rPr>
              <a:t>1x-nm</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00"/>
                </a:solidFill>
                <a:effectLst/>
                <a:uLnTx/>
                <a:uFillTx/>
                <a:latin typeface="Arial" charset="0"/>
                <a:ea typeface="MS PGothic" charset="0"/>
              </a:rPr>
              <a:t>NAND Flash</a:t>
            </a:r>
          </a:p>
        </p:txBody>
      </p:sp>
      <p:sp>
        <p:nvSpPr>
          <p:cNvPr id="61" name="Rectangle 60"/>
          <p:cNvSpPr/>
          <p:nvPr/>
        </p:nvSpPr>
        <p:spPr>
          <a:xfrm>
            <a:off x="-36512" y="5805264"/>
            <a:ext cx="6858001"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6633"/>
                </a:solidFill>
                <a:effectLst/>
                <a:uLnTx/>
                <a:uFillTx/>
                <a:latin typeface="Tahoma"/>
                <a:ea typeface="+mn-ea"/>
                <a:cs typeface="+mn-cs"/>
              </a:rPr>
              <a:t>[DATE 2012, ICCD 2012, DATE 2013, ITJ 2013, ICCD 2013, SIGMETRICS 2014, HPCA 2015, DSN 2015, MSST 2015, JSAC 2016, HPCA 2017, DFRWS 2017,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6633"/>
                </a:solidFill>
                <a:effectLst/>
                <a:uLnTx/>
                <a:uFillTx/>
                <a:latin typeface="Tahoma"/>
                <a:ea typeface="+mn-ea"/>
                <a:cs typeface="+mn-cs"/>
              </a:rPr>
              <a:t>PIEEE 2017, HPCA 2018, SIGMETRICS 2018]</a:t>
            </a:r>
            <a:endParaRPr kumimoji="0" lang="en-US" sz="1400" b="0" i="0" u="none" strike="noStrike" kern="1200" cap="none" spc="0" normalizeH="0" baseline="0" noProof="0" dirty="0">
              <a:ln>
                <a:noFill/>
              </a:ln>
              <a:solidFill>
                <a:srgbClr val="000000"/>
              </a:solidFill>
              <a:effectLst/>
              <a:uLnTx/>
              <a:uFillTx/>
              <a:latin typeface="Tahoma"/>
              <a:ea typeface="+mn-ea"/>
              <a:cs typeface="+mn-cs"/>
            </a:endParaRPr>
          </a:p>
        </p:txBody>
      </p:sp>
      <p:sp>
        <p:nvSpPr>
          <p:cNvPr id="5" name="TextBox 4"/>
          <p:cNvSpPr txBox="1"/>
          <p:nvPr/>
        </p:nvSpPr>
        <p:spPr>
          <a:xfrm>
            <a:off x="-19422" y="6496146"/>
            <a:ext cx="933269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Cai+, “</a:t>
            </a:r>
            <a:r>
              <a:rPr kumimoji="0" lang="en-US" sz="1400" b="0" i="0" u="none" strike="noStrike" kern="1200" cap="none" spc="0" normalizeH="0" baseline="0" noProof="0" dirty="0">
                <a:ln>
                  <a:noFill/>
                </a:ln>
                <a:solidFill>
                  <a:srgbClr val="0000FF"/>
                </a:solidFill>
                <a:effectLst/>
                <a:uLnTx/>
                <a:uFillTx/>
                <a:latin typeface="Tahoma"/>
                <a:ea typeface="+mn-ea"/>
                <a:cs typeface="+mn-cs"/>
              </a:rPr>
              <a:t>Error Characterization, Mitigation, and Recovery in Flash Memory Based Solid State Drives</a:t>
            </a:r>
            <a:r>
              <a:rPr kumimoji="0" lang="en-US" sz="1400" b="0" i="0" u="none" strike="noStrike" kern="1200" cap="none" spc="0" normalizeH="0" baseline="0" noProof="0" dirty="0">
                <a:ln>
                  <a:noFill/>
                </a:ln>
                <a:solidFill>
                  <a:srgbClr val="000000"/>
                </a:solidFill>
                <a:effectLst/>
                <a:uLnTx/>
                <a:uFillTx/>
                <a:latin typeface="Tahoma"/>
                <a:ea typeface="+mn-ea"/>
                <a:cs typeface="+mn-cs"/>
              </a:rPr>
              <a:t>,” Proc. IEEE 2017.</a:t>
            </a:r>
          </a:p>
        </p:txBody>
      </p:sp>
    </p:spTree>
    <p:extLst>
      <p:ext uri="{BB962C8B-B14F-4D97-AF65-F5344CB8AC3E}">
        <p14:creationId xmlns:p14="http://schemas.microsoft.com/office/powerpoint/2010/main" val="693971023"/>
      </p:ext>
    </p:extLst>
  </p:cSld>
  <p:clrMapOvr>
    <a:masterClrMapping/>
  </p:clrMapOvr>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4400" dirty="0"/>
              <a:t>An Example Intelligent Controller</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172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Arial" charset="0"/>
            </a:endParaRPr>
          </a:p>
        </p:txBody>
      </p:sp>
      <p:sp>
        <p:nvSpPr>
          <p:cNvPr id="6" name="Rectangle 5">
            <a:hlinkClick r:id="rId2"/>
          </p:cNvPr>
          <p:cNvSpPr/>
          <p:nvPr/>
        </p:nvSpPr>
        <p:spPr>
          <a:xfrm>
            <a:off x="1619672" y="6453336"/>
            <a:ext cx="6048672" cy="415498"/>
          </a:xfrm>
          <a:prstGeom prst="rect">
            <a:avLst/>
          </a:prstGeom>
        </p:spPr>
        <p:txBody>
          <a:bodyPr wrap="square">
            <a:spAutoFit/>
          </a:bodyPr>
          <a:lstStyle/>
          <a:p>
            <a:pPr marL="0" marR="0" lvl="0" indent="0" algn="ctr" defTabSz="914400" rtl="0" eaLnBrk="1" fontAlgn="auto" latinLnBrk="0" hangingPunct="1">
              <a:lnSpc>
                <a:spcPct val="100000"/>
              </a:lnSpc>
              <a:spcBef>
                <a:spcPts val="450"/>
              </a:spcBef>
              <a:spcAft>
                <a:spcPts val="0"/>
              </a:spcAft>
              <a:buClrTx/>
              <a:buSzTx/>
              <a:buFontTx/>
              <a:buNone/>
              <a:tabLst/>
              <a:defRPr/>
            </a:pPr>
            <a:r>
              <a:rPr kumimoji="0" lang="en-US" sz="2100" b="1" i="0" u="none" strike="noStrike" kern="1200" cap="none" spc="0" normalizeH="0" baseline="0" noProof="0" dirty="0">
                <a:ln>
                  <a:noFill/>
                </a:ln>
                <a:solidFill>
                  <a:srgbClr val="0432FF"/>
                </a:solidFill>
                <a:effectLst/>
                <a:uLnTx/>
                <a:uFillTx/>
                <a:latin typeface="Adobe Garamond Pro" panose="02020502060506020403" pitchFamily="18" charset="0"/>
                <a:ea typeface="ＭＳ Ｐゴシック" charset="-128"/>
                <a:cs typeface="+mn-cs"/>
                <a:hlinkClick r:id="rId2">
                  <a:extLst>
                    <a:ext uri="{A12FA001-AC4F-418D-AE19-62706E023703}">
                      <ahyp:hlinkClr xmlns:ahyp="http://schemas.microsoft.com/office/drawing/2018/hyperlinkcolor" val="tx"/>
                    </a:ext>
                  </a:extLst>
                </a:hlinkClick>
              </a:rPr>
              <a:t>https://arxiv.org/pdf/1706.08642</a:t>
            </a:r>
            <a:r>
              <a:rPr kumimoji="0" lang="en-US" sz="2100" b="1" i="0" u="none" strike="noStrike" kern="1200" cap="none" spc="0" normalizeH="0" baseline="0" noProof="0" dirty="0">
                <a:ln>
                  <a:noFill/>
                </a:ln>
                <a:solidFill>
                  <a:srgbClr val="0432FF"/>
                </a:solidFill>
                <a:effectLst/>
                <a:uLnTx/>
                <a:uFillTx/>
                <a:latin typeface="Adobe Garamond Pro" panose="02020502060506020403" pitchFamily="18" charset="0"/>
                <a:ea typeface="ＭＳ Ｐゴシック" charset="-128"/>
                <a:cs typeface="+mn-cs"/>
              </a:rPr>
              <a:t>  </a:t>
            </a:r>
          </a:p>
        </p:txBody>
      </p:sp>
      <p:pic>
        <p:nvPicPr>
          <p:cNvPr id="8" name="Picture 2" descr="ttps://pbs.twimg.com/media/DKHLt24W0AAE5Fd.jpg:lar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162" y="1268760"/>
            <a:ext cx="7896838" cy="482453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596831" y="1545937"/>
            <a:ext cx="43524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0000"/>
                </a:solidFill>
                <a:effectLst/>
                <a:uLnTx/>
                <a:uFillTx/>
                <a:latin typeface="Tahoma"/>
                <a:ea typeface="ＭＳ Ｐゴシック" charset="-128"/>
                <a:cs typeface="+mn-cs"/>
              </a:rPr>
              <a:t>Proceedings of the IEEE, Sept. 2017</a:t>
            </a:r>
          </a:p>
        </p:txBody>
      </p:sp>
    </p:spTree>
    <p:extLst>
      <p:ext uri="{BB962C8B-B14F-4D97-AF65-F5344CB8AC3E}">
        <p14:creationId xmlns:p14="http://schemas.microsoft.com/office/powerpoint/2010/main" val="2339436473"/>
      </p:ext>
    </p:extLst>
  </p:cSld>
  <p:clrMapOvr>
    <a:masterClrMapping/>
  </p:clrMapOvr>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Collapse of the “Galloping Gertie” (1940)</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3" name="Picture 2" descr="tacoma-narrows-good-pnmyvzwviiamiq5ash0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000" y="1124744"/>
            <a:ext cx="7874000" cy="5080000"/>
          </a:xfrm>
          <a:prstGeom prst="rect">
            <a:avLst/>
          </a:prstGeom>
        </p:spPr>
      </p:pic>
      <p:sp>
        <p:nvSpPr>
          <p:cNvPr id="5" name="TextBox 4"/>
          <p:cNvSpPr txBox="1"/>
          <p:nvPr/>
        </p:nvSpPr>
        <p:spPr>
          <a:xfrm>
            <a:off x="1590829" y="6495147"/>
            <a:ext cx="74892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AP</a:t>
            </a:r>
          </a:p>
        </p:txBody>
      </p:sp>
      <p:sp>
        <p:nvSpPr>
          <p:cNvPr id="6" name="TextBox 5">
            <a:extLst>
              <a:ext uri="{FF2B5EF4-FFF2-40B4-BE49-F238E27FC236}">
                <a16:creationId xmlns:a16="http://schemas.microsoft.com/office/drawing/2014/main" id="{7BCC3142-DA86-4548-9F28-38A48D1778CE}"/>
              </a:ext>
            </a:extLst>
          </p:cNvPr>
          <p:cNvSpPr txBox="1"/>
          <p:nvPr/>
        </p:nvSpPr>
        <p:spPr>
          <a:xfrm>
            <a:off x="1579967" y="6657907"/>
            <a:ext cx="3280065"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Tahoma"/>
                <a:ea typeface="+mn-ea"/>
                <a:cs typeface="+mn-cs"/>
              </a:rPr>
              <a:t>http://</a:t>
            </a:r>
            <a:r>
              <a:rPr kumimoji="0" lang="en-US" sz="800" b="0" i="0" u="none" strike="noStrike" kern="1200" cap="none" spc="0" normalizeH="0" baseline="0" noProof="0" dirty="0" err="1">
                <a:ln>
                  <a:noFill/>
                </a:ln>
                <a:solidFill>
                  <a:srgbClr val="000000"/>
                </a:solidFill>
                <a:effectLst/>
                <a:uLnTx/>
                <a:uFillTx/>
                <a:latin typeface="Tahoma"/>
                <a:ea typeface="+mn-ea"/>
                <a:cs typeface="+mn-cs"/>
              </a:rPr>
              <a:t>www.wsdot.wa.gov</a:t>
            </a:r>
            <a:r>
              <a:rPr kumimoji="0" lang="en-US" sz="800" b="0" i="0" u="none" strike="noStrike" kern="1200" cap="none" spc="0" normalizeH="0" baseline="0" noProof="0" dirty="0">
                <a:ln>
                  <a:noFill/>
                </a:ln>
                <a:solidFill>
                  <a:srgbClr val="000000"/>
                </a:solidFill>
                <a:effectLst/>
                <a:uLnTx/>
                <a:uFillTx/>
                <a:latin typeface="Tahoma"/>
                <a:ea typeface="+mn-ea"/>
                <a:cs typeface="+mn-cs"/>
              </a:rPr>
              <a:t>/</a:t>
            </a:r>
            <a:r>
              <a:rPr kumimoji="0" lang="en-US" sz="800" b="0" i="0" u="none" strike="noStrike" kern="1200" cap="none" spc="0" normalizeH="0" baseline="0" noProof="0" dirty="0" err="1">
                <a:ln>
                  <a:noFill/>
                </a:ln>
                <a:solidFill>
                  <a:srgbClr val="000000"/>
                </a:solidFill>
                <a:effectLst/>
                <a:uLnTx/>
                <a:uFillTx/>
                <a:latin typeface="Tahoma"/>
                <a:ea typeface="+mn-ea"/>
                <a:cs typeface="+mn-cs"/>
              </a:rPr>
              <a:t>tnbhistory</a:t>
            </a:r>
            <a:r>
              <a:rPr kumimoji="0" lang="en-US" sz="800" b="0" i="0" u="none" strike="noStrike" kern="1200" cap="none" spc="0" normalizeH="0" baseline="0" noProof="0" dirty="0">
                <a:ln>
                  <a:noFill/>
                </a:ln>
                <a:solidFill>
                  <a:srgbClr val="000000"/>
                </a:solidFill>
                <a:effectLst/>
                <a:uLnTx/>
                <a:uFillTx/>
                <a:latin typeface="Tahoma"/>
                <a:ea typeface="+mn-ea"/>
                <a:cs typeface="+mn-cs"/>
              </a:rPr>
              <a:t>/connections/connections3.htm</a:t>
            </a:r>
          </a:p>
        </p:txBody>
      </p:sp>
    </p:spTree>
    <p:extLst>
      <p:ext uri="{BB962C8B-B14F-4D97-AF65-F5344CB8AC3E}">
        <p14:creationId xmlns:p14="http://schemas.microsoft.com/office/powerpoint/2010/main" val="2585825843"/>
      </p:ext>
    </p:extLst>
  </p:cSld>
  <p:clrMapOvr>
    <a:masterClrMapping/>
  </p:clrMapOvr>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Another Example (1994)</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174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
        <p:nvSpPr>
          <p:cNvPr id="5" name="TextBox 4"/>
          <p:cNvSpPr txBox="1"/>
          <p:nvPr/>
        </p:nvSpPr>
        <p:spPr>
          <a:xfrm>
            <a:off x="1590829" y="6525344"/>
            <a:ext cx="5894562"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Source:  By </a:t>
            </a:r>
            <a:r>
              <a:rPr kumimoji="0" lang="ko-KR" altLang="en-US" sz="1000" b="0" i="0" u="none" strike="noStrike" kern="1200" cap="none" spc="0" normalizeH="0" baseline="0" noProof="0" dirty="0" err="1">
                <a:ln>
                  <a:noFill/>
                </a:ln>
                <a:solidFill>
                  <a:srgbClr val="000000"/>
                </a:solidFill>
                <a:effectLst/>
                <a:uLnTx/>
                <a:uFillTx/>
                <a:latin typeface="Calibri"/>
                <a:ea typeface="+mn-ea"/>
                <a:cs typeface="Calibri"/>
              </a:rPr>
              <a:t>최광모</a:t>
            </a:r>
            <a:r>
              <a:rPr kumimoji="0" lang="ko-KR" altLang="en-US" sz="1000" b="0" i="0" u="none" strike="noStrike" kern="1200" cap="none" spc="0" normalizeH="0" baseline="0" noProof="0" dirty="0">
                <a:ln>
                  <a:noFill/>
                </a:ln>
                <a:solidFill>
                  <a:srgbClr val="000000"/>
                </a:solidFill>
                <a:effectLst/>
                <a:uLnTx/>
                <a:uFillTx/>
                <a:latin typeface="Calibri"/>
                <a:ea typeface="+mn-ea"/>
                <a:cs typeface="Calibri"/>
              </a:rPr>
              <a:t> </a:t>
            </a:r>
            <a:r>
              <a:rPr kumimoji="0" lang="en-US" altLang="ko-KR"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 </a:t>
            </a: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Own work, CC BY-SA 4.0, https://</a:t>
            </a:r>
            <a:r>
              <a:rPr kumimoji="0" lang="en-US" sz="1000" b="0" i="0" u="none" strike="noStrike" kern="1200" cap="none" spc="0" normalizeH="0" baseline="0" noProof="0" dirty="0" err="1">
                <a:ln>
                  <a:noFill/>
                </a:ln>
                <a:solidFill>
                  <a:srgbClr val="000000"/>
                </a:solidFill>
                <a:effectLst/>
                <a:uLnTx/>
                <a:uFillTx/>
                <a:latin typeface="Calibri"/>
                <a:ea typeface="ＭＳ Ｐゴシック" panose="020B0600070205080204" pitchFamily="34" charset="-128"/>
                <a:cs typeface="Calibri"/>
              </a:rPr>
              <a:t>commons.wikimedia.org</a:t>
            </a: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/w/</a:t>
            </a:r>
            <a:r>
              <a:rPr kumimoji="0" lang="en-US" sz="1000" b="0" i="0" u="none" strike="noStrike" kern="1200" cap="none" spc="0" normalizeH="0" baseline="0" noProof="0" dirty="0" err="1">
                <a:ln>
                  <a:noFill/>
                </a:ln>
                <a:solidFill>
                  <a:srgbClr val="000000"/>
                </a:solidFill>
                <a:effectLst/>
                <a:uLnTx/>
                <a:uFillTx/>
                <a:latin typeface="Calibri"/>
                <a:ea typeface="ＭＳ Ｐゴシック" panose="020B0600070205080204" pitchFamily="34" charset="-128"/>
                <a:cs typeface="Calibri"/>
              </a:rPr>
              <a:t>index.php?curid</a:t>
            </a: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=35197984</a:t>
            </a:r>
          </a:p>
        </p:txBody>
      </p:sp>
      <p:pic>
        <p:nvPicPr>
          <p:cNvPr id="8" name="Picture 7">
            <a:extLst>
              <a:ext uri="{FF2B5EF4-FFF2-40B4-BE49-F238E27FC236}">
                <a16:creationId xmlns:a16="http://schemas.microsoft.com/office/drawing/2014/main" id="{472123AD-AEFB-4E4D-93DA-A25F100E02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551" y="1125036"/>
            <a:ext cx="8011255" cy="5238128"/>
          </a:xfrm>
          <a:prstGeom prst="rect">
            <a:avLst/>
          </a:prstGeom>
        </p:spPr>
      </p:pic>
    </p:spTree>
    <p:extLst>
      <p:ext uri="{BB962C8B-B14F-4D97-AF65-F5344CB8AC3E}">
        <p14:creationId xmlns:p14="http://schemas.microsoft.com/office/powerpoint/2010/main" val="527004869"/>
      </p:ext>
    </p:extLst>
  </p:cSld>
  <p:clrMapOvr>
    <a:masterClrMapping/>
  </p:clrMapOvr>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61DA8-913A-3045-9F66-87C6E1F3CD95}"/>
              </a:ext>
            </a:extLst>
          </p:cNvPr>
          <p:cNvSpPr>
            <a:spLocks noGrp="1"/>
          </p:cNvSpPr>
          <p:nvPr>
            <p:ph type="title"/>
          </p:nvPr>
        </p:nvSpPr>
        <p:spPr/>
        <p:txBody>
          <a:bodyPr/>
          <a:lstStyle/>
          <a:p>
            <a:r>
              <a:rPr lang="en-US" dirty="0"/>
              <a:t>Yet Another Example (2007)</a:t>
            </a:r>
          </a:p>
        </p:txBody>
      </p:sp>
      <p:sp>
        <p:nvSpPr>
          <p:cNvPr id="4" name="Slide Number Placeholder 3">
            <a:extLst>
              <a:ext uri="{FF2B5EF4-FFF2-40B4-BE49-F238E27FC236}">
                <a16:creationId xmlns:a16="http://schemas.microsoft.com/office/drawing/2014/main" id="{28948C3B-F3B0-BE49-8119-B72955907EF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175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10" name="Content Placeholder 9">
            <a:extLst>
              <a:ext uri="{FF2B5EF4-FFF2-40B4-BE49-F238E27FC236}">
                <a16:creationId xmlns:a16="http://schemas.microsoft.com/office/drawing/2014/main" id="{829E0BDC-6CCF-764A-A63F-5C9456C2FF4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69504" y="1052736"/>
            <a:ext cx="7128792" cy="5326792"/>
          </a:xfrm>
        </p:spPr>
      </p:pic>
      <p:sp>
        <p:nvSpPr>
          <p:cNvPr id="12" name="TextBox 11">
            <a:extLst>
              <a:ext uri="{FF2B5EF4-FFF2-40B4-BE49-F238E27FC236}">
                <a16:creationId xmlns:a16="http://schemas.microsoft.com/office/drawing/2014/main" id="{A00832F1-8E7E-3C47-B5BD-1DCEE2A58036}"/>
              </a:ext>
            </a:extLst>
          </p:cNvPr>
          <p:cNvSpPr txBox="1"/>
          <p:nvPr/>
        </p:nvSpPr>
        <p:spPr>
          <a:xfrm>
            <a:off x="1590829" y="6453336"/>
            <a:ext cx="661591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Source:  </a:t>
            </a:r>
            <a:r>
              <a:rPr kumimoji="0" lang="en-US" sz="1000" b="0" i="0" u="none" strike="noStrike" kern="1200" cap="none" spc="0" normalizeH="0" baseline="0" noProof="0" dirty="0" err="1">
                <a:ln>
                  <a:noFill/>
                </a:ln>
                <a:solidFill>
                  <a:srgbClr val="000000"/>
                </a:solidFill>
                <a:effectLst/>
                <a:uLnTx/>
                <a:uFillTx/>
                <a:latin typeface="Calibri"/>
                <a:ea typeface="ＭＳ Ｐゴシック" panose="020B0600070205080204" pitchFamily="34" charset="-128"/>
                <a:cs typeface="Calibri"/>
              </a:rPr>
              <a:t>Morry</a:t>
            </a: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 Gash/AP,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 https://</a:t>
            </a:r>
            <a:r>
              <a:rPr kumimoji="0" lang="en-US" sz="1000" b="0" i="0" u="none" strike="noStrike" kern="1200" cap="none" spc="0" normalizeH="0" baseline="0" noProof="0" dirty="0" err="1">
                <a:ln>
                  <a:noFill/>
                </a:ln>
                <a:solidFill>
                  <a:srgbClr val="000000"/>
                </a:solidFill>
                <a:effectLst/>
                <a:uLnTx/>
                <a:uFillTx/>
                <a:latin typeface="Calibri"/>
                <a:ea typeface="ＭＳ Ｐゴシック" panose="020B0600070205080204" pitchFamily="34" charset="-128"/>
                <a:cs typeface="Calibri"/>
              </a:rPr>
              <a:t>www.npr.org</a:t>
            </a: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/2017/08/01/540669701/10-years-after-bridge-collapse-america-is-still-crumbling?t=1535427165809</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br>
            <a:endPar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endParaRPr>
          </a:p>
        </p:txBody>
      </p:sp>
    </p:spTree>
    <p:extLst>
      <p:ext uri="{BB962C8B-B14F-4D97-AF65-F5344CB8AC3E}">
        <p14:creationId xmlns:p14="http://schemas.microsoft.com/office/powerpoint/2010/main" val="1937249741"/>
      </p:ext>
    </p:extLst>
  </p:cSld>
  <p:clrMapOvr>
    <a:masterClrMapping/>
  </p:clrMapOvr>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More Recent Example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176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
        <p:nvSpPr>
          <p:cNvPr id="5" name="TextBox 4"/>
          <p:cNvSpPr txBox="1"/>
          <p:nvPr/>
        </p:nvSpPr>
        <p:spPr>
          <a:xfrm>
            <a:off x="1590829" y="6525344"/>
            <a:ext cx="6083717"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Source: AFP / Valery HACHE, https://</a:t>
            </a:r>
            <a:r>
              <a:rPr kumimoji="0" lang="en-US" sz="1000" b="0" i="0" u="none" strike="noStrike" kern="1200" cap="none" spc="0" normalizeH="0" baseline="0" noProof="0" dirty="0" err="1">
                <a:ln>
                  <a:noFill/>
                </a:ln>
                <a:solidFill>
                  <a:srgbClr val="000000"/>
                </a:solidFill>
                <a:effectLst/>
                <a:uLnTx/>
                <a:uFillTx/>
                <a:latin typeface="Calibri"/>
                <a:ea typeface="ＭＳ Ｐゴシック" panose="020B0600070205080204" pitchFamily="34" charset="-128"/>
                <a:cs typeface="Calibri"/>
              </a:rPr>
              <a:t>www.capitalfm.co.ke</a:t>
            </a: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/news/2018/08/genoa-bridge-collapse-what-we-know/</a:t>
            </a:r>
          </a:p>
        </p:txBody>
      </p:sp>
      <p:pic>
        <p:nvPicPr>
          <p:cNvPr id="6" name="Picture 5">
            <a:extLst>
              <a:ext uri="{FF2B5EF4-FFF2-40B4-BE49-F238E27FC236}">
                <a16:creationId xmlns:a16="http://schemas.microsoft.com/office/drawing/2014/main" id="{6DACB559-AEF1-2644-9258-F852B452CC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027" y="1507232"/>
            <a:ext cx="8507445" cy="4298032"/>
          </a:xfrm>
          <a:prstGeom prst="rect">
            <a:avLst/>
          </a:prstGeom>
        </p:spPr>
      </p:pic>
    </p:spTree>
    <p:extLst>
      <p:ext uri="{BB962C8B-B14F-4D97-AF65-F5344CB8AC3E}">
        <p14:creationId xmlns:p14="http://schemas.microsoft.com/office/powerpoint/2010/main" val="254187300"/>
      </p:ext>
    </p:extLst>
  </p:cSld>
  <p:clrMapOvr>
    <a:masterClrMapping/>
  </p:clrMapOvr>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The Takeaway, Again</a:t>
            </a:r>
          </a:p>
        </p:txBody>
      </p:sp>
      <p:sp>
        <p:nvSpPr>
          <p:cNvPr id="3" name="Content Placeholder 2"/>
          <p:cNvSpPr>
            <a:spLocks noGrp="1"/>
          </p:cNvSpPr>
          <p:nvPr>
            <p:ph idx="1"/>
          </p:nvPr>
        </p:nvSpPr>
        <p:spPr>
          <a:xfrm>
            <a:off x="0" y="1844824"/>
            <a:ext cx="9144000" cy="2088232"/>
          </a:xfrm>
        </p:spPr>
        <p:txBody>
          <a:bodyPr/>
          <a:lstStyle/>
          <a:p>
            <a:pPr marL="0" indent="0" algn="ctr">
              <a:buNone/>
            </a:pPr>
            <a:r>
              <a:rPr lang="en-US" sz="6400" dirty="0">
                <a:solidFill>
                  <a:srgbClr val="FF0000"/>
                </a:solidFill>
              </a:rPr>
              <a:t>In-Field Patch-ability</a:t>
            </a:r>
          </a:p>
          <a:p>
            <a:pPr marL="0" indent="0" algn="ctr">
              <a:buNone/>
            </a:pPr>
            <a:r>
              <a:rPr lang="en-US" sz="6400" dirty="0">
                <a:solidFill>
                  <a:srgbClr val="0000FF"/>
                </a:solidFill>
              </a:rPr>
              <a:t>(Intelligent Memory)</a:t>
            </a:r>
          </a:p>
          <a:p>
            <a:pPr marL="0" indent="0" algn="ctr">
              <a:buNone/>
            </a:pPr>
            <a:r>
              <a:rPr lang="en-US" sz="6400" dirty="0">
                <a:solidFill>
                  <a:srgbClr val="FF0000"/>
                </a:solidFill>
              </a:rPr>
              <a:t>Can Avoid Such Failures</a:t>
            </a:r>
          </a:p>
          <a:p>
            <a:pPr marL="0" indent="0" algn="ctr">
              <a:buNone/>
            </a:pPr>
            <a:endParaRPr lang="en-US" sz="64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177</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132602495"/>
      </p:ext>
    </p:extLst>
  </p:cSld>
  <p:clrMapOvr>
    <a:masterClrMapping/>
  </p:clrMapOvr>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265096" cy="1066800"/>
          </a:xfrm>
        </p:spPr>
        <p:txBody>
          <a:bodyPr/>
          <a:lstStyle/>
          <a:p>
            <a:r>
              <a:rPr lang="en-US" sz="3400" dirty="0"/>
              <a:t>An Early Proposal for Intelligent Controllers </a:t>
            </a:r>
            <a:r>
              <a:rPr lang="en-US" sz="2600" b="1" dirty="0"/>
              <a:t>[IMW’13]</a:t>
            </a:r>
          </a:p>
        </p:txBody>
      </p:sp>
      <p:sp>
        <p:nvSpPr>
          <p:cNvPr id="3" name="Content Placeholder 2"/>
          <p:cNvSpPr>
            <a:spLocks noGrp="1"/>
          </p:cNvSpPr>
          <p:nvPr>
            <p:ph idx="1"/>
          </p:nvPr>
        </p:nvSpPr>
        <p:spPr>
          <a:xfrm>
            <a:off x="228600" y="997527"/>
            <a:ext cx="8915400" cy="5193723"/>
          </a:xfrm>
        </p:spPr>
        <p:txBody>
          <a:bodyPr/>
          <a:lstStyle/>
          <a:p>
            <a:r>
              <a:rPr lang="en-US" dirty="0"/>
              <a:t>Onur Mutlu,</a:t>
            </a:r>
            <a:br>
              <a:rPr lang="en-US" dirty="0"/>
            </a:br>
            <a:r>
              <a:rPr lang="en-US" b="1" dirty="0">
                <a:solidFill>
                  <a:srgbClr val="0000FF"/>
                </a:solidFill>
                <a:hlinkClick r:id="rId2">
                  <a:extLst>
                    <a:ext uri="{A12FA001-AC4F-418D-AE19-62706E023703}">
                      <ahyp:hlinkClr xmlns:ahyp="http://schemas.microsoft.com/office/drawing/2018/hyperlinkcolor" val="tx"/>
                    </a:ext>
                  </a:extLst>
                </a:hlinkClick>
              </a:rPr>
              <a:t>"Memory Scaling: A Systems Architecture Perspective"</a:t>
            </a:r>
            <a:br>
              <a:rPr lang="en-US" dirty="0">
                <a:solidFill>
                  <a:srgbClr val="0000FF"/>
                </a:solidFill>
              </a:rPr>
            </a:br>
            <a:r>
              <a:rPr lang="en-US" i="1" dirty="0"/>
              <a:t>Proceedings of the </a:t>
            </a:r>
            <a:r>
              <a:rPr lang="en-US" i="1" dirty="0">
                <a:hlinkClick r:id="rId3"/>
              </a:rPr>
              <a:t>5th International Memory Workshop</a:t>
            </a:r>
            <a:r>
              <a:rPr lang="en-US" i="1" dirty="0"/>
              <a:t> (</a:t>
            </a:r>
            <a:r>
              <a:rPr lang="en-US" b="1" i="1" dirty="0"/>
              <a:t>IMW</a:t>
            </a:r>
            <a:r>
              <a:rPr lang="en-US" i="1" dirty="0"/>
              <a:t>)</a:t>
            </a:r>
            <a:r>
              <a:rPr lang="en-US" dirty="0"/>
              <a:t>, Monterey, CA, May 2013. </a:t>
            </a:r>
            <a:r>
              <a:rPr lang="en-US" dirty="0">
                <a:hlinkClick r:id="rId4"/>
              </a:rPr>
              <a:t>Slides (pptx)</a:t>
            </a:r>
            <a:r>
              <a:rPr lang="en-US" dirty="0"/>
              <a:t> </a:t>
            </a:r>
            <a:r>
              <a:rPr lang="en-US" dirty="0">
                <a:hlinkClick r:id="rId5"/>
              </a:rPr>
              <a:t>(pdf)</a:t>
            </a:r>
            <a:r>
              <a:rPr lang="en-US" dirty="0"/>
              <a:t> </a:t>
            </a:r>
            <a:br>
              <a:rPr lang="en-US" dirty="0"/>
            </a:br>
            <a:r>
              <a:rPr lang="en-US" dirty="0">
                <a:hlinkClick r:id="rId6"/>
              </a:rPr>
              <a:t>EETimes Reprint</a:t>
            </a:r>
            <a:endParaRPr lang="en-US" dirty="0"/>
          </a:p>
          <a:p>
            <a:pPr marL="0" indent="0">
              <a:buNone/>
            </a:pPr>
            <a:br>
              <a:rPr lang="en-US" dirty="0"/>
            </a:br>
            <a:endParaRPr lang="en-US" dirty="0"/>
          </a:p>
        </p:txBody>
      </p:sp>
      <p:pic>
        <p:nvPicPr>
          <p:cNvPr id="6" name="Picture 5"/>
          <p:cNvPicPr>
            <a:picLocks noChangeAspect="1"/>
          </p:cNvPicPr>
          <p:nvPr/>
        </p:nvPicPr>
        <p:blipFill>
          <a:blip r:embed="rId7"/>
          <a:stretch>
            <a:fillRect/>
          </a:stretch>
        </p:blipFill>
        <p:spPr>
          <a:xfrm>
            <a:off x="0" y="4149080"/>
            <a:ext cx="9144000" cy="1639019"/>
          </a:xfrm>
          <a:prstGeom prst="rect">
            <a:avLst/>
          </a:prstGeom>
        </p:spPr>
      </p:pic>
      <p:sp>
        <p:nvSpPr>
          <p:cNvPr id="5" name="TextBox 4">
            <a:extLst>
              <a:ext uri="{FF2B5EF4-FFF2-40B4-BE49-F238E27FC236}">
                <a16:creationId xmlns:a16="http://schemas.microsoft.com/office/drawing/2014/main" id="{2CB311F9-F741-644A-9EB2-894E4CF2F735}"/>
              </a:ext>
            </a:extLst>
          </p:cNvPr>
          <p:cNvSpPr txBox="1"/>
          <p:nvPr/>
        </p:nvSpPr>
        <p:spPr>
          <a:xfrm>
            <a:off x="192006" y="6488668"/>
            <a:ext cx="868378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8">
                  <a:extLst>
                    <a:ext uri="{A12FA001-AC4F-418D-AE19-62706E023703}">
                      <ahyp:hlinkClr xmlns:ahyp="http://schemas.microsoft.com/office/drawing/2018/hyperlinkcolor" val="tx"/>
                    </a:ext>
                  </a:extLst>
                </a:hlinkClick>
              </a:rPr>
              <a:t>https://people.inf.ethz.ch/omutlu/pub/memory-scaling_memcon13.pdf</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spTree>
    <p:extLst>
      <p:ext uri="{BB962C8B-B14F-4D97-AF65-F5344CB8AC3E}">
        <p14:creationId xmlns:p14="http://schemas.microsoft.com/office/powerpoint/2010/main" val="110168151"/>
      </p:ext>
    </p:extLst>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516" y="152400"/>
            <a:ext cx="8972996" cy="884238"/>
          </a:xfrm>
        </p:spPr>
        <p:txBody>
          <a:bodyPr/>
          <a:lstStyle/>
          <a:p>
            <a:r>
              <a:rPr lang="en-US" dirty="0"/>
              <a:t>Industry Is Writing Papers About It, Too</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179</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p:cNvPicPr>
            <a:picLocks noChangeAspect="1"/>
          </p:cNvPicPr>
          <p:nvPr/>
        </p:nvPicPr>
        <p:blipFill>
          <a:blip r:embed="rId2"/>
          <a:stretch>
            <a:fillRect/>
          </a:stretch>
        </p:blipFill>
        <p:spPr>
          <a:xfrm>
            <a:off x="0" y="982542"/>
            <a:ext cx="7850402" cy="5875458"/>
          </a:xfrm>
          <a:prstGeom prst="rect">
            <a:avLst/>
          </a:prstGeom>
        </p:spPr>
      </p:pic>
    </p:spTree>
    <p:extLst>
      <p:ext uri="{BB962C8B-B14F-4D97-AF65-F5344CB8AC3E}">
        <p14:creationId xmlns:p14="http://schemas.microsoft.com/office/powerpoint/2010/main" val="6372335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80728"/>
            <a:ext cx="8610600" cy="5153025"/>
          </a:xfrm>
        </p:spPr>
        <p:txBody>
          <a:bodyPr/>
          <a:lstStyle/>
          <a:p>
            <a:r>
              <a:rPr lang="en-US" sz="1800" dirty="0"/>
              <a:t>Samira Khan, Donghyuk Lee, Yoongu Kim, </a:t>
            </a:r>
            <a:r>
              <a:rPr lang="en-US" sz="1800" dirty="0" err="1"/>
              <a:t>Alaa</a:t>
            </a:r>
            <a:r>
              <a:rPr lang="en-US" sz="1800" dirty="0"/>
              <a:t> </a:t>
            </a:r>
            <a:r>
              <a:rPr lang="en-US" sz="1800" dirty="0" err="1"/>
              <a:t>Alameldeen</a:t>
            </a:r>
            <a:r>
              <a:rPr lang="en-US" sz="1800" dirty="0"/>
              <a:t>, Chris Wilkerson, and Onur Mutlu,</a:t>
            </a:r>
            <a:br>
              <a:rPr lang="en-US" sz="1800" dirty="0"/>
            </a:br>
            <a:r>
              <a:rPr lang="en-US" sz="1800" b="1" dirty="0">
                <a:solidFill>
                  <a:srgbClr val="0000FF"/>
                </a:solidFill>
                <a:hlinkClick r:id="rId2">
                  <a:extLst>
                    <a:ext uri="{A12FA001-AC4F-418D-AE19-62706E023703}">
                      <ahyp:hlinkClr xmlns:ahyp="http://schemas.microsoft.com/office/drawing/2018/hyperlinkcolor" val="tx"/>
                    </a:ext>
                  </a:extLst>
                </a:hlinkClick>
              </a:rPr>
              <a:t>"The Efficacy of Error Mitigation Techniques for DRAM Retention Failures: A Comparative Experimental Study"</a:t>
            </a:r>
            <a:r>
              <a:rPr lang="en-US" sz="1800" dirty="0">
                <a:solidFill>
                  <a:srgbClr val="0000FF"/>
                </a:solidFill>
              </a:rPr>
              <a:t> </a:t>
            </a:r>
            <a:br>
              <a:rPr lang="en-US" sz="1800" dirty="0">
                <a:solidFill>
                  <a:srgbClr val="0000FF"/>
                </a:solidFill>
              </a:rPr>
            </a:br>
            <a:r>
              <a:rPr lang="en-US" sz="1800" i="1" dirty="0"/>
              <a:t>Proceedings of the </a:t>
            </a:r>
            <a:r>
              <a:rPr lang="en-US" sz="1800" i="1" dirty="0">
                <a:hlinkClick r:id="rId3"/>
              </a:rPr>
              <a:t>ACM International Conference on Measurement and Modeling of Computer Systems </a:t>
            </a:r>
            <a:r>
              <a:rPr lang="en-US" sz="1800" i="1" dirty="0"/>
              <a:t>(</a:t>
            </a:r>
            <a:r>
              <a:rPr lang="en-US" sz="1800" b="1" i="1" dirty="0"/>
              <a:t>SIGMETRICS</a:t>
            </a:r>
            <a:r>
              <a:rPr lang="en-US" sz="1800" i="1" dirty="0"/>
              <a:t>)</a:t>
            </a:r>
            <a:r>
              <a:rPr lang="en-US" sz="1800" dirty="0"/>
              <a:t>, Austin, TX, June 2014. [</a:t>
            </a:r>
            <a:r>
              <a:rPr lang="en-US" sz="1800" dirty="0">
                <a:hlinkClick r:id="rId4"/>
              </a:rPr>
              <a:t>Slides (pptx)</a:t>
            </a:r>
            <a:r>
              <a:rPr lang="en-US" sz="1800" dirty="0"/>
              <a:t> </a:t>
            </a:r>
            <a:r>
              <a:rPr lang="en-US" sz="1800" dirty="0">
                <a:hlinkClick r:id="rId5"/>
              </a:rPr>
              <a:t>(pdf)</a:t>
            </a:r>
            <a:r>
              <a:rPr lang="en-US" sz="1800" dirty="0"/>
              <a:t>] [</a:t>
            </a:r>
            <a:r>
              <a:rPr lang="en-US" sz="1800" dirty="0">
                <a:hlinkClick r:id="rId6"/>
              </a:rPr>
              <a:t>Poster (pptx)</a:t>
            </a:r>
            <a:r>
              <a:rPr lang="en-US" sz="1800" dirty="0"/>
              <a:t> </a:t>
            </a:r>
            <a:r>
              <a:rPr lang="en-US" sz="1800" dirty="0">
                <a:hlinkClick r:id="rId7"/>
              </a:rPr>
              <a:t>(pdf)</a:t>
            </a:r>
            <a:r>
              <a:rPr lang="en-US" sz="1800" dirty="0"/>
              <a:t>] [</a:t>
            </a:r>
            <a:r>
              <a:rPr lang="en-US" sz="1800" dirty="0">
                <a:hlinkClick r:id="rId8"/>
              </a:rPr>
              <a:t>Full data sets</a:t>
            </a:r>
            <a:r>
              <a:rPr lang="en-US" sz="1800" dirty="0"/>
              <a:t>] </a:t>
            </a: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9"/>
          <a:stretch>
            <a:fillRect/>
          </a:stretch>
        </p:blipFill>
        <p:spPr>
          <a:xfrm>
            <a:off x="0" y="3645024"/>
            <a:ext cx="9144000" cy="2872292"/>
          </a:xfrm>
          <a:prstGeom prst="rect">
            <a:avLst/>
          </a:prstGeom>
        </p:spPr>
      </p:pic>
      <p:sp>
        <p:nvSpPr>
          <p:cNvPr id="7" name="Title 1"/>
          <p:cNvSpPr>
            <a:spLocks noGrp="1"/>
          </p:cNvSpPr>
          <p:nvPr>
            <p:ph type="title"/>
          </p:nvPr>
        </p:nvSpPr>
        <p:spPr>
          <a:xfrm>
            <a:off x="107504" y="152400"/>
            <a:ext cx="9036496" cy="1066800"/>
          </a:xfrm>
        </p:spPr>
        <p:txBody>
          <a:bodyPr/>
          <a:lstStyle/>
          <a:p>
            <a:r>
              <a:rPr lang="en-US" dirty="0"/>
              <a:t>Mitigation of Retention Issues </a:t>
            </a:r>
            <a:r>
              <a:rPr lang="en-US" sz="2600" b="1" dirty="0"/>
              <a:t>[SIGMETRICS’14]</a:t>
            </a:r>
          </a:p>
        </p:txBody>
      </p:sp>
    </p:spTree>
    <p:extLst>
      <p:ext uri="{BB962C8B-B14F-4D97-AF65-F5344CB8AC3E}">
        <p14:creationId xmlns:p14="http://schemas.microsoft.com/office/powerpoint/2010/main" val="3301585478"/>
      </p:ext>
    </p:extLst>
  </p:cSld>
  <p:clrMapOvr>
    <a:masterClrMapping/>
  </p:clrMapOvr>
  <p:transition/>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516" y="152400"/>
            <a:ext cx="8972996" cy="884238"/>
          </a:xfrm>
        </p:spPr>
        <p:txBody>
          <a:bodyPr/>
          <a:lstStyle/>
          <a:p>
            <a:r>
              <a:rPr lang="en-US" dirty="0"/>
              <a:t>Industry Is Writing Papers About It, Too</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180</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p:cNvPicPr>
            <a:picLocks noChangeAspect="1"/>
          </p:cNvPicPr>
          <p:nvPr/>
        </p:nvPicPr>
        <p:blipFill>
          <a:blip r:embed="rId2"/>
          <a:stretch>
            <a:fillRect/>
          </a:stretch>
        </p:blipFill>
        <p:spPr>
          <a:xfrm>
            <a:off x="0" y="982542"/>
            <a:ext cx="7850402" cy="5875458"/>
          </a:xfrm>
          <a:prstGeom prst="rect">
            <a:avLst/>
          </a:prstGeom>
        </p:spPr>
      </p:pic>
      <p:pic>
        <p:nvPicPr>
          <p:cNvPr id="8" name="Picture 7"/>
          <p:cNvPicPr>
            <a:picLocks noChangeAspect="1"/>
          </p:cNvPicPr>
          <p:nvPr/>
        </p:nvPicPr>
        <p:blipFill>
          <a:blip r:embed="rId3"/>
          <a:stretch>
            <a:fillRect/>
          </a:stretch>
        </p:blipFill>
        <p:spPr>
          <a:xfrm>
            <a:off x="0" y="2204864"/>
            <a:ext cx="9144000" cy="3045377"/>
          </a:xfrm>
          <a:prstGeom prst="rect">
            <a:avLst/>
          </a:prstGeom>
        </p:spPr>
      </p:pic>
    </p:spTree>
    <p:extLst>
      <p:ext uri="{BB962C8B-B14F-4D97-AF65-F5344CB8AC3E}">
        <p14:creationId xmlns:p14="http://schemas.microsoft.com/office/powerpoint/2010/main" val="1481199054"/>
      </p:ext>
    </p:extLst>
  </p:cSld>
  <p:clrMapOvr>
    <a:masterClrMapping/>
  </p:clrMapOvr>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670571"/>
            <a:ext cx="8428037" cy="822325"/>
          </a:xfrm>
        </p:spPr>
        <p:txBody>
          <a:bodyPr/>
          <a:lstStyle/>
          <a:p>
            <a:pPr algn="ctr" eaLnBrk="1" hangingPunct="1"/>
            <a:r>
              <a:rPr lang="en-US" sz="5000" dirty="0">
                <a:latin typeface="Garamond" charset="0"/>
              </a:rPr>
              <a:t>Final Thoughts on RowHammer</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2608375186"/>
      </p:ext>
    </p:extLst>
  </p:cSld>
  <p:clrMapOvr>
    <a:masterClrMapping/>
  </p:clrMapOvr>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D1CF9-92E9-2648-890D-0D8D23F97F70}"/>
              </a:ext>
            </a:extLst>
          </p:cNvPr>
          <p:cNvSpPr>
            <a:spLocks noGrp="1"/>
          </p:cNvSpPr>
          <p:nvPr>
            <p:ph type="title"/>
          </p:nvPr>
        </p:nvSpPr>
        <p:spPr/>
        <p:txBody>
          <a:bodyPr/>
          <a:lstStyle/>
          <a:p>
            <a:r>
              <a:rPr lang="en-US" dirty="0"/>
              <a:t>Before RowHammer (I)</a:t>
            </a:r>
          </a:p>
        </p:txBody>
      </p:sp>
      <p:sp>
        <p:nvSpPr>
          <p:cNvPr id="3" name="Content Placeholder 2">
            <a:extLst>
              <a:ext uri="{FF2B5EF4-FFF2-40B4-BE49-F238E27FC236}">
                <a16:creationId xmlns:a16="http://schemas.microsoft.com/office/drawing/2014/main" id="{00FB3CA6-7A90-D846-B2D5-76ED36CDB4A0}"/>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143CF69E-5AAC-3042-8DC2-F0FC7A0F990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182</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a:extLst>
              <a:ext uri="{FF2B5EF4-FFF2-40B4-BE49-F238E27FC236}">
                <a16:creationId xmlns:a16="http://schemas.microsoft.com/office/drawing/2014/main" id="{D74867B1-34A0-0747-8F7E-F0B4A7BDAFD0}"/>
              </a:ext>
            </a:extLst>
          </p:cNvPr>
          <p:cNvPicPr>
            <a:picLocks noChangeAspect="1"/>
          </p:cNvPicPr>
          <p:nvPr/>
        </p:nvPicPr>
        <p:blipFill>
          <a:blip r:embed="rId2"/>
          <a:stretch>
            <a:fillRect/>
          </a:stretch>
        </p:blipFill>
        <p:spPr>
          <a:xfrm>
            <a:off x="1187624" y="944983"/>
            <a:ext cx="6417270" cy="1840161"/>
          </a:xfrm>
          <a:prstGeom prst="rect">
            <a:avLst/>
          </a:prstGeom>
        </p:spPr>
      </p:pic>
      <p:pic>
        <p:nvPicPr>
          <p:cNvPr id="6" name="Picture 5">
            <a:extLst>
              <a:ext uri="{FF2B5EF4-FFF2-40B4-BE49-F238E27FC236}">
                <a16:creationId xmlns:a16="http://schemas.microsoft.com/office/drawing/2014/main" id="{25C5D479-1842-B049-94EA-54812AE7A07B}"/>
              </a:ext>
            </a:extLst>
          </p:cNvPr>
          <p:cNvPicPr>
            <a:picLocks noChangeAspect="1"/>
          </p:cNvPicPr>
          <p:nvPr/>
        </p:nvPicPr>
        <p:blipFill>
          <a:blip r:embed="rId3"/>
          <a:stretch>
            <a:fillRect/>
          </a:stretch>
        </p:blipFill>
        <p:spPr>
          <a:xfrm>
            <a:off x="245903" y="2819608"/>
            <a:ext cx="3158837" cy="3777744"/>
          </a:xfrm>
          <a:prstGeom prst="rect">
            <a:avLst/>
          </a:prstGeom>
        </p:spPr>
      </p:pic>
      <p:pic>
        <p:nvPicPr>
          <p:cNvPr id="7" name="Picture 6">
            <a:extLst>
              <a:ext uri="{FF2B5EF4-FFF2-40B4-BE49-F238E27FC236}">
                <a16:creationId xmlns:a16="http://schemas.microsoft.com/office/drawing/2014/main" id="{0C0F2829-2247-AE47-BAB5-1EC3CDADB49D}"/>
              </a:ext>
            </a:extLst>
          </p:cNvPr>
          <p:cNvPicPr>
            <a:picLocks noChangeAspect="1"/>
          </p:cNvPicPr>
          <p:nvPr/>
        </p:nvPicPr>
        <p:blipFill>
          <a:blip r:embed="rId4"/>
          <a:stretch>
            <a:fillRect/>
          </a:stretch>
        </p:blipFill>
        <p:spPr>
          <a:xfrm>
            <a:off x="4139952" y="3421441"/>
            <a:ext cx="4445748" cy="2133512"/>
          </a:xfrm>
          <a:prstGeom prst="rect">
            <a:avLst/>
          </a:prstGeom>
        </p:spPr>
      </p:pic>
      <p:sp>
        <p:nvSpPr>
          <p:cNvPr id="9" name="TextBox 8">
            <a:extLst>
              <a:ext uri="{FF2B5EF4-FFF2-40B4-BE49-F238E27FC236}">
                <a16:creationId xmlns:a16="http://schemas.microsoft.com/office/drawing/2014/main" id="{ED4577D5-2BA1-4F40-83A1-EFB3D38DF1DA}"/>
              </a:ext>
            </a:extLst>
          </p:cNvPr>
          <p:cNvSpPr txBox="1"/>
          <p:nvPr/>
        </p:nvSpPr>
        <p:spPr>
          <a:xfrm>
            <a:off x="1618803" y="6489623"/>
            <a:ext cx="604954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5"/>
              </a:rPr>
              <a:t>https://www.cs.princeton.edu/~appel/papers/memerr.pdf</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10" name="Rectangle 9">
            <a:extLst>
              <a:ext uri="{FF2B5EF4-FFF2-40B4-BE49-F238E27FC236}">
                <a16:creationId xmlns:a16="http://schemas.microsoft.com/office/drawing/2014/main" id="{A37C3D10-2953-B547-9283-F5D905845E06}"/>
              </a:ext>
            </a:extLst>
          </p:cNvPr>
          <p:cNvSpPr/>
          <p:nvPr/>
        </p:nvSpPr>
        <p:spPr>
          <a:xfrm>
            <a:off x="7117254" y="5971105"/>
            <a:ext cx="1721946" cy="369332"/>
          </a:xfrm>
          <a:prstGeom prst="rect">
            <a:avLst/>
          </a:prstGeom>
        </p:spPr>
        <p:txBody>
          <a:bodyPr wrap="none">
            <a:spAutoFit/>
          </a:bodyPr>
          <a:lstStyle/>
          <a:p>
            <a:r>
              <a:rPr lang="en-US" dirty="0">
                <a:solidFill>
                  <a:srgbClr val="0000FF"/>
                </a:solidFill>
              </a:rPr>
              <a:t>IEEE S&amp;P 2003</a:t>
            </a:r>
          </a:p>
        </p:txBody>
      </p:sp>
    </p:spTree>
    <p:extLst>
      <p:ext uri="{BB962C8B-B14F-4D97-AF65-F5344CB8AC3E}">
        <p14:creationId xmlns:p14="http://schemas.microsoft.com/office/powerpoint/2010/main" val="2725033567"/>
      </p:ext>
    </p:extLst>
  </p:cSld>
  <p:clrMapOvr>
    <a:masterClrMapping/>
  </p:clrMapOvr>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D1CF9-92E9-2648-890D-0D8D23F97F70}"/>
              </a:ext>
            </a:extLst>
          </p:cNvPr>
          <p:cNvSpPr>
            <a:spLocks noGrp="1"/>
          </p:cNvSpPr>
          <p:nvPr>
            <p:ph type="title"/>
          </p:nvPr>
        </p:nvSpPr>
        <p:spPr/>
        <p:txBody>
          <a:bodyPr/>
          <a:lstStyle/>
          <a:p>
            <a:r>
              <a:rPr lang="en-US" dirty="0"/>
              <a:t>Before RowHammer (II)</a:t>
            </a:r>
          </a:p>
        </p:txBody>
      </p:sp>
      <p:sp>
        <p:nvSpPr>
          <p:cNvPr id="3" name="Content Placeholder 2">
            <a:extLst>
              <a:ext uri="{FF2B5EF4-FFF2-40B4-BE49-F238E27FC236}">
                <a16:creationId xmlns:a16="http://schemas.microsoft.com/office/drawing/2014/main" id="{00FB3CA6-7A90-D846-B2D5-76ED36CDB4A0}"/>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143CF69E-5AAC-3042-8DC2-F0FC7A0F990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183</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a:extLst>
              <a:ext uri="{FF2B5EF4-FFF2-40B4-BE49-F238E27FC236}">
                <a16:creationId xmlns:a16="http://schemas.microsoft.com/office/drawing/2014/main" id="{D74867B1-34A0-0747-8F7E-F0B4A7BDAFD0}"/>
              </a:ext>
            </a:extLst>
          </p:cNvPr>
          <p:cNvPicPr>
            <a:picLocks noChangeAspect="1"/>
          </p:cNvPicPr>
          <p:nvPr/>
        </p:nvPicPr>
        <p:blipFill>
          <a:blip r:embed="rId2"/>
          <a:stretch>
            <a:fillRect/>
          </a:stretch>
        </p:blipFill>
        <p:spPr>
          <a:xfrm>
            <a:off x="1187624" y="944983"/>
            <a:ext cx="6417270" cy="1840161"/>
          </a:xfrm>
          <a:prstGeom prst="rect">
            <a:avLst/>
          </a:prstGeom>
        </p:spPr>
      </p:pic>
      <p:pic>
        <p:nvPicPr>
          <p:cNvPr id="8" name="Picture 7">
            <a:extLst>
              <a:ext uri="{FF2B5EF4-FFF2-40B4-BE49-F238E27FC236}">
                <a16:creationId xmlns:a16="http://schemas.microsoft.com/office/drawing/2014/main" id="{CDB480F9-5B44-BD46-9837-F3510488C9CA}"/>
              </a:ext>
            </a:extLst>
          </p:cNvPr>
          <p:cNvPicPr>
            <a:picLocks noChangeAspect="1"/>
          </p:cNvPicPr>
          <p:nvPr/>
        </p:nvPicPr>
        <p:blipFill>
          <a:blip r:embed="rId3"/>
          <a:stretch>
            <a:fillRect/>
          </a:stretch>
        </p:blipFill>
        <p:spPr>
          <a:xfrm>
            <a:off x="2883133" y="2932094"/>
            <a:ext cx="3026251" cy="3379968"/>
          </a:xfrm>
          <a:prstGeom prst="rect">
            <a:avLst/>
          </a:prstGeom>
        </p:spPr>
      </p:pic>
      <p:sp>
        <p:nvSpPr>
          <p:cNvPr id="9" name="TextBox 8">
            <a:extLst>
              <a:ext uri="{FF2B5EF4-FFF2-40B4-BE49-F238E27FC236}">
                <a16:creationId xmlns:a16="http://schemas.microsoft.com/office/drawing/2014/main" id="{B13BEF62-71EA-3A41-B1DD-EE979FF0A833}"/>
              </a:ext>
            </a:extLst>
          </p:cNvPr>
          <p:cNvSpPr txBox="1"/>
          <p:nvPr/>
        </p:nvSpPr>
        <p:spPr>
          <a:xfrm>
            <a:off x="1618803" y="6489623"/>
            <a:ext cx="604954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4"/>
              </a:rPr>
              <a:t>https://www.cs.princeton.edu/~appel/papers/memerr.pdf</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10" name="Rectangle 9">
            <a:extLst>
              <a:ext uri="{FF2B5EF4-FFF2-40B4-BE49-F238E27FC236}">
                <a16:creationId xmlns:a16="http://schemas.microsoft.com/office/drawing/2014/main" id="{44955C97-156E-2442-9550-8B2D2D5B449F}"/>
              </a:ext>
            </a:extLst>
          </p:cNvPr>
          <p:cNvSpPr/>
          <p:nvPr/>
        </p:nvSpPr>
        <p:spPr>
          <a:xfrm>
            <a:off x="7117254" y="5971105"/>
            <a:ext cx="1721946" cy="369332"/>
          </a:xfrm>
          <a:prstGeom prst="rect">
            <a:avLst/>
          </a:prstGeom>
        </p:spPr>
        <p:txBody>
          <a:bodyPr wrap="none">
            <a:spAutoFit/>
          </a:bodyPr>
          <a:lstStyle/>
          <a:p>
            <a:r>
              <a:rPr lang="en-US" dirty="0">
                <a:solidFill>
                  <a:srgbClr val="0000FF"/>
                </a:solidFill>
              </a:rPr>
              <a:t>IEEE S&amp;P 2003</a:t>
            </a:r>
          </a:p>
        </p:txBody>
      </p:sp>
    </p:spTree>
    <p:extLst>
      <p:ext uri="{BB962C8B-B14F-4D97-AF65-F5344CB8AC3E}">
        <p14:creationId xmlns:p14="http://schemas.microsoft.com/office/powerpoint/2010/main" val="3375314847"/>
      </p:ext>
    </p:extLst>
  </p:cSld>
  <p:clrMapOvr>
    <a:masterClrMapping/>
  </p:clrMapOvr>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Title 1"/>
          <p:cNvSpPr>
            <a:spLocks noGrp="1"/>
          </p:cNvSpPr>
          <p:nvPr>
            <p:ph type="title"/>
          </p:nvPr>
        </p:nvSpPr>
        <p:spPr/>
        <p:txBody>
          <a:bodyPr/>
          <a:lstStyle/>
          <a:p>
            <a:r>
              <a:rPr lang="en-US" dirty="0">
                <a:latin typeface="Garamond" charset="0"/>
              </a:rPr>
              <a:t>After RowHammer</a:t>
            </a:r>
          </a:p>
        </p:txBody>
      </p:sp>
      <p:sp>
        <p:nvSpPr>
          <p:cNvPr id="231426" name="Content Placeholder 2"/>
          <p:cNvSpPr>
            <a:spLocks noGrp="1"/>
          </p:cNvSpPr>
          <p:nvPr>
            <p:ph idx="1"/>
          </p:nvPr>
        </p:nvSpPr>
        <p:spPr>
          <a:xfrm>
            <a:off x="228600" y="1115020"/>
            <a:ext cx="8610600" cy="5194300"/>
          </a:xfrm>
        </p:spPr>
        <p:txBody>
          <a:bodyPr/>
          <a:lstStyle/>
          <a:p>
            <a:pPr marL="0" indent="0" algn="ctr">
              <a:buNone/>
            </a:pPr>
            <a:r>
              <a:rPr lang="en-US" sz="3200" dirty="0">
                <a:solidFill>
                  <a:srgbClr val="0000FF"/>
                </a:solidFill>
                <a:latin typeface="Tahoma" charset="0"/>
              </a:rPr>
              <a:t>A simple memory error</a:t>
            </a:r>
          </a:p>
          <a:p>
            <a:pPr marL="0" indent="0" algn="ctr">
              <a:buNone/>
            </a:pPr>
            <a:r>
              <a:rPr lang="en-US" sz="3200" dirty="0">
                <a:solidFill>
                  <a:srgbClr val="FF0000"/>
                </a:solidFill>
                <a:latin typeface="Tahoma" charset="0"/>
              </a:rPr>
              <a:t>can be induced by software</a:t>
            </a:r>
          </a:p>
        </p:txBody>
      </p:sp>
      <p:sp>
        <p:nvSpPr>
          <p:cNvPr id="230403"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52E3B1D-8F75-8B42-8367-02A3C0FD41CB}"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184</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046413"/>
            <a:ext cx="9144000" cy="3811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4523561"/>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737DB-C874-A045-9E01-58C26DAC1AF1}"/>
              </a:ext>
            </a:extLst>
          </p:cNvPr>
          <p:cNvSpPr>
            <a:spLocks noGrp="1"/>
          </p:cNvSpPr>
          <p:nvPr>
            <p:ph type="title"/>
          </p:nvPr>
        </p:nvSpPr>
        <p:spPr/>
        <p:txBody>
          <a:bodyPr/>
          <a:lstStyle/>
          <a:p>
            <a:r>
              <a:rPr lang="en-US" dirty="0"/>
              <a:t>RowHammer: Retrospective</a:t>
            </a:r>
          </a:p>
        </p:txBody>
      </p:sp>
      <p:sp>
        <p:nvSpPr>
          <p:cNvPr id="3" name="Content Placeholder 2">
            <a:extLst>
              <a:ext uri="{FF2B5EF4-FFF2-40B4-BE49-F238E27FC236}">
                <a16:creationId xmlns:a16="http://schemas.microsoft.com/office/drawing/2014/main" id="{91C67E72-BAB9-C743-A500-B03EF53FAD75}"/>
              </a:ext>
            </a:extLst>
          </p:cNvPr>
          <p:cNvSpPr>
            <a:spLocks noGrp="1"/>
          </p:cNvSpPr>
          <p:nvPr>
            <p:ph idx="1"/>
          </p:nvPr>
        </p:nvSpPr>
        <p:spPr>
          <a:xfrm>
            <a:off x="108520" y="856456"/>
            <a:ext cx="9144000" cy="4876800"/>
          </a:xfrm>
        </p:spPr>
        <p:txBody>
          <a:bodyPr/>
          <a:lstStyle/>
          <a:p>
            <a:r>
              <a:rPr lang="en-US" dirty="0">
                <a:solidFill>
                  <a:srgbClr val="0000FF"/>
                </a:solidFill>
              </a:rPr>
              <a:t>New mindset </a:t>
            </a:r>
            <a:r>
              <a:rPr lang="en-US" dirty="0"/>
              <a:t>that has enabled </a:t>
            </a:r>
            <a:r>
              <a:rPr lang="en-US" dirty="0">
                <a:solidFill>
                  <a:srgbClr val="0000FF"/>
                </a:solidFill>
              </a:rPr>
              <a:t>a renewed interest in HW security attack research</a:t>
            </a:r>
            <a:r>
              <a:rPr lang="en-US" dirty="0"/>
              <a:t>:</a:t>
            </a:r>
          </a:p>
          <a:p>
            <a:pPr lvl="1"/>
            <a:r>
              <a:rPr lang="en-US" sz="2000" dirty="0">
                <a:solidFill>
                  <a:srgbClr val="FF0000"/>
                </a:solidFill>
              </a:rPr>
              <a:t>Real (memory) chips are vulnerable</a:t>
            </a:r>
            <a:r>
              <a:rPr lang="en-US" sz="2000" dirty="0"/>
              <a:t>, in a simple and widespread manner </a:t>
            </a:r>
            <a:r>
              <a:rPr lang="en-US" sz="2000" dirty="0">
                <a:sym typeface="Wingdings" pitchFamily="2" charset="2"/>
              </a:rPr>
              <a:t> this causes real security problems</a:t>
            </a:r>
          </a:p>
          <a:p>
            <a:pPr lvl="1"/>
            <a:r>
              <a:rPr lang="en-US" sz="2000" dirty="0">
                <a:solidFill>
                  <a:srgbClr val="FF0000"/>
                </a:solidFill>
                <a:sym typeface="Wingdings" pitchFamily="2" charset="2"/>
              </a:rPr>
              <a:t>Hardware reliability  security connection is now mainstream discourse </a:t>
            </a:r>
          </a:p>
          <a:p>
            <a:pPr lvl="1"/>
            <a:endParaRPr lang="en-US" sz="2000" dirty="0">
              <a:sym typeface="Wingdings" pitchFamily="2" charset="2"/>
            </a:endParaRPr>
          </a:p>
          <a:p>
            <a:r>
              <a:rPr lang="en-US" dirty="0">
                <a:solidFill>
                  <a:srgbClr val="0000FF"/>
                </a:solidFill>
                <a:sym typeface="Wingdings" pitchFamily="2" charset="2"/>
              </a:rPr>
              <a:t>Many new RowHammer attacks…</a:t>
            </a:r>
          </a:p>
          <a:p>
            <a:pPr lvl="1"/>
            <a:r>
              <a:rPr lang="en-US" sz="2000" dirty="0">
                <a:sym typeface="Wingdings" pitchFamily="2" charset="2"/>
              </a:rPr>
              <a:t>Tens of papers in top security &amp; architecture venues </a:t>
            </a:r>
          </a:p>
          <a:p>
            <a:pPr lvl="1"/>
            <a:r>
              <a:rPr lang="en-US" sz="2000" b="1" dirty="0">
                <a:solidFill>
                  <a:srgbClr val="FF0000"/>
                </a:solidFill>
                <a:sym typeface="Wingdings" pitchFamily="2" charset="2"/>
              </a:rPr>
              <a:t>More to come </a:t>
            </a:r>
            <a:r>
              <a:rPr lang="en-US" sz="2000" dirty="0">
                <a:sym typeface="Wingdings" pitchFamily="2" charset="2"/>
              </a:rPr>
              <a:t>as RowHammer is getting worse (DDR4 &amp; beyond)</a:t>
            </a:r>
          </a:p>
          <a:p>
            <a:pPr lvl="1"/>
            <a:endParaRPr lang="en-US" sz="2000" dirty="0">
              <a:sym typeface="Wingdings" pitchFamily="2" charset="2"/>
            </a:endParaRPr>
          </a:p>
          <a:p>
            <a:r>
              <a:rPr lang="en-US" dirty="0">
                <a:solidFill>
                  <a:srgbClr val="0000FF"/>
                </a:solidFill>
                <a:sym typeface="Wingdings" pitchFamily="2" charset="2"/>
              </a:rPr>
              <a:t>Many new RowHammer solutions…</a:t>
            </a:r>
          </a:p>
          <a:p>
            <a:pPr lvl="1"/>
            <a:r>
              <a:rPr lang="en-US" sz="2000" dirty="0">
                <a:sym typeface="Wingdings" pitchFamily="2" charset="2"/>
              </a:rPr>
              <a:t>Apple security release; Memtest86 updated</a:t>
            </a:r>
          </a:p>
          <a:p>
            <a:pPr lvl="1"/>
            <a:r>
              <a:rPr lang="en-US" sz="2000" dirty="0">
                <a:sym typeface="Wingdings" pitchFamily="2" charset="2"/>
              </a:rPr>
              <a:t>Many solution proposals in top venues (latest in ASPLOS 2022)</a:t>
            </a:r>
          </a:p>
          <a:p>
            <a:pPr lvl="1"/>
            <a:r>
              <a:rPr lang="en-US" sz="2000" dirty="0">
                <a:sym typeface="Wingdings" pitchFamily="2" charset="2"/>
              </a:rPr>
              <a:t>Principled system-DRAM co-design (in original RowHammer paper)</a:t>
            </a:r>
          </a:p>
          <a:p>
            <a:pPr lvl="1"/>
            <a:r>
              <a:rPr lang="en-US" sz="2000" b="1" dirty="0">
                <a:solidFill>
                  <a:srgbClr val="FF0000"/>
                </a:solidFill>
                <a:sym typeface="Wingdings" pitchFamily="2" charset="2"/>
              </a:rPr>
              <a:t>More to come…</a:t>
            </a:r>
          </a:p>
          <a:p>
            <a:endParaRPr lang="en-US" dirty="0">
              <a:sym typeface="Wingdings" pitchFamily="2" charset="2"/>
            </a:endParaRPr>
          </a:p>
          <a:p>
            <a:pPr lvl="1"/>
            <a:endParaRPr lang="en-US" dirty="0"/>
          </a:p>
        </p:txBody>
      </p:sp>
      <p:sp>
        <p:nvSpPr>
          <p:cNvPr id="4" name="Slide Number Placeholder 3">
            <a:extLst>
              <a:ext uri="{FF2B5EF4-FFF2-40B4-BE49-F238E27FC236}">
                <a16:creationId xmlns:a16="http://schemas.microsoft.com/office/drawing/2014/main" id="{505A65A6-427B-E648-B9CF-5442C197872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60067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24F49-9E16-A046-8967-827085849DDF}"/>
              </a:ext>
            </a:extLst>
          </p:cNvPr>
          <p:cNvSpPr>
            <a:spLocks noGrp="1"/>
          </p:cNvSpPr>
          <p:nvPr>
            <p:ph type="title"/>
          </p:nvPr>
        </p:nvSpPr>
        <p:spPr/>
        <p:txBody>
          <a:bodyPr/>
          <a:lstStyle/>
          <a:p>
            <a:r>
              <a:rPr lang="en-US" dirty="0"/>
              <a:t>Perhaps Most Importantly…</a:t>
            </a:r>
          </a:p>
        </p:txBody>
      </p:sp>
      <p:sp>
        <p:nvSpPr>
          <p:cNvPr id="3" name="Content Placeholder 2">
            <a:extLst>
              <a:ext uri="{FF2B5EF4-FFF2-40B4-BE49-F238E27FC236}">
                <a16:creationId xmlns:a16="http://schemas.microsoft.com/office/drawing/2014/main" id="{F07CBA34-2E83-A746-8930-EEE2BC9D84CA}"/>
              </a:ext>
            </a:extLst>
          </p:cNvPr>
          <p:cNvSpPr>
            <a:spLocks noGrp="1"/>
          </p:cNvSpPr>
          <p:nvPr>
            <p:ph idx="1"/>
          </p:nvPr>
        </p:nvSpPr>
        <p:spPr>
          <a:xfrm>
            <a:off x="228600" y="1000472"/>
            <a:ext cx="8610600" cy="4876800"/>
          </a:xfrm>
        </p:spPr>
        <p:txBody>
          <a:bodyPr/>
          <a:lstStyle/>
          <a:p>
            <a:r>
              <a:rPr lang="en-US" dirty="0">
                <a:solidFill>
                  <a:srgbClr val="0000FF"/>
                </a:solidFill>
              </a:rPr>
              <a:t>RowHammer enabled a shift of mindset in mainstream security researchers</a:t>
            </a:r>
          </a:p>
          <a:p>
            <a:pPr lvl="1"/>
            <a:r>
              <a:rPr lang="en-US" dirty="0">
                <a:solidFill>
                  <a:srgbClr val="FF0000"/>
                </a:solidFill>
              </a:rPr>
              <a:t>General-purpose hardware is fallible</a:t>
            </a:r>
            <a:r>
              <a:rPr lang="en-US" dirty="0"/>
              <a:t>, in a widespread manner</a:t>
            </a:r>
          </a:p>
          <a:p>
            <a:pPr lvl="1"/>
            <a:r>
              <a:rPr lang="en-US" dirty="0"/>
              <a:t>Its problems are exploitable</a:t>
            </a:r>
          </a:p>
          <a:p>
            <a:pPr lvl="1"/>
            <a:endParaRPr lang="en-US" dirty="0"/>
          </a:p>
          <a:p>
            <a:r>
              <a:rPr lang="en-US" dirty="0"/>
              <a:t>This mindset has enabled many systems security researchers to examine hardware in more depth</a:t>
            </a:r>
          </a:p>
          <a:p>
            <a:pPr lvl="1"/>
            <a:r>
              <a:rPr lang="en-US" dirty="0"/>
              <a:t>And understand HW’s inner workings and vulnerabilities</a:t>
            </a:r>
          </a:p>
          <a:p>
            <a:pPr lvl="1"/>
            <a:endParaRPr lang="en-US" dirty="0"/>
          </a:p>
          <a:p>
            <a:r>
              <a:rPr lang="en-US" dirty="0">
                <a:solidFill>
                  <a:srgbClr val="0000FF"/>
                </a:solidFill>
              </a:rPr>
              <a:t>It is no coincidence that two of the groups that discovered Meltdown and </a:t>
            </a:r>
            <a:r>
              <a:rPr lang="en-US" dirty="0" err="1">
                <a:solidFill>
                  <a:srgbClr val="0000FF"/>
                </a:solidFill>
              </a:rPr>
              <a:t>Spectre</a:t>
            </a:r>
            <a:r>
              <a:rPr lang="en-US" dirty="0">
                <a:solidFill>
                  <a:srgbClr val="0000FF"/>
                </a:solidFill>
              </a:rPr>
              <a:t> heavily worked on RowHammer attacks before</a:t>
            </a:r>
          </a:p>
          <a:p>
            <a:pPr lvl="1"/>
            <a:r>
              <a:rPr lang="en-US" b="1" dirty="0">
                <a:solidFill>
                  <a:srgbClr val="FF0000"/>
                </a:solidFill>
              </a:rPr>
              <a:t>More to come…</a:t>
            </a:r>
          </a:p>
          <a:p>
            <a:endParaRPr lang="en-US" dirty="0">
              <a:solidFill>
                <a:srgbClr val="FF0000"/>
              </a:solidFill>
            </a:endParaRPr>
          </a:p>
        </p:txBody>
      </p:sp>
      <p:sp>
        <p:nvSpPr>
          <p:cNvPr id="4" name="Slide Number Placeholder 3">
            <a:extLst>
              <a:ext uri="{FF2B5EF4-FFF2-40B4-BE49-F238E27FC236}">
                <a16:creationId xmlns:a16="http://schemas.microsoft.com/office/drawing/2014/main" id="{DF3BEFD7-245E-1E4E-8BF4-087533D8D759}"/>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9511340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670571"/>
            <a:ext cx="8428037" cy="822325"/>
          </a:xfrm>
        </p:spPr>
        <p:txBody>
          <a:bodyPr/>
          <a:lstStyle/>
          <a:p>
            <a:pPr algn="ctr" eaLnBrk="1" hangingPunct="1"/>
            <a:r>
              <a:rPr lang="en-US" sz="5000" dirty="0">
                <a:latin typeface="Garamond" charset="0"/>
              </a:rPr>
              <a:t>Conclusion</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3800312636"/>
      </p:ext>
    </p:extLst>
  </p:cSld>
  <p:clrMapOvr>
    <a:masterClrMapping/>
  </p:clrMapOvr>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RowHammer</a:t>
            </a:r>
          </a:p>
        </p:txBody>
      </p:sp>
      <p:sp>
        <p:nvSpPr>
          <p:cNvPr id="3" name="Content Placeholder 2"/>
          <p:cNvSpPr>
            <a:spLocks noGrp="1"/>
          </p:cNvSpPr>
          <p:nvPr>
            <p:ph idx="1"/>
          </p:nvPr>
        </p:nvSpPr>
        <p:spPr>
          <a:xfrm>
            <a:off x="251520" y="1052736"/>
            <a:ext cx="8892480" cy="5256584"/>
          </a:xfrm>
        </p:spPr>
        <p:txBody>
          <a:bodyPr/>
          <a:lstStyle/>
          <a:p>
            <a:r>
              <a:rPr lang="en-US" sz="2200" dirty="0">
                <a:solidFill>
                  <a:srgbClr val="FF0000"/>
                </a:solidFill>
              </a:rPr>
              <a:t>Memory reliability is reducing</a:t>
            </a:r>
          </a:p>
          <a:p>
            <a:r>
              <a:rPr lang="en-US" sz="2200" dirty="0"/>
              <a:t>Reliability issues open up security vulnerabilities</a:t>
            </a:r>
          </a:p>
          <a:p>
            <a:pPr lvl="1"/>
            <a:r>
              <a:rPr lang="en-US" sz="2000" dirty="0"/>
              <a:t>Very hard to defend against</a:t>
            </a:r>
          </a:p>
          <a:p>
            <a:r>
              <a:rPr lang="en-US" sz="2200" b="1" dirty="0" err="1">
                <a:solidFill>
                  <a:srgbClr val="C00000"/>
                </a:solidFill>
              </a:rPr>
              <a:t>Rowhammer</a:t>
            </a:r>
            <a:r>
              <a:rPr lang="en-US" sz="2200" b="1" dirty="0">
                <a:solidFill>
                  <a:srgbClr val="C00000"/>
                </a:solidFill>
              </a:rPr>
              <a:t> is a prime example </a:t>
            </a:r>
          </a:p>
          <a:p>
            <a:pPr lvl="1"/>
            <a:r>
              <a:rPr lang="en-US" altLang="en-US" sz="2000" dirty="0">
                <a:solidFill>
                  <a:srgbClr val="0000FF"/>
                </a:solidFill>
                <a:ea typeface="ＭＳ Ｐゴシック" panose="020B0600070205080204" pitchFamily="34" charset="-128"/>
              </a:rPr>
              <a:t>First example of how a </a:t>
            </a:r>
            <a:r>
              <a:rPr lang="en-US" altLang="en-US" sz="2000" dirty="0">
                <a:solidFill>
                  <a:srgbClr val="FF0000"/>
                </a:solidFill>
                <a:ea typeface="ＭＳ Ｐゴシック" panose="020B0600070205080204" pitchFamily="34" charset="-128"/>
              </a:rPr>
              <a:t>simple hardware failure mechanism </a:t>
            </a:r>
            <a:r>
              <a:rPr lang="en-US" altLang="en-US" sz="2000" dirty="0">
                <a:solidFill>
                  <a:srgbClr val="0000FF"/>
                </a:solidFill>
                <a:ea typeface="ＭＳ Ｐゴシック" panose="020B0600070205080204" pitchFamily="34" charset="-128"/>
              </a:rPr>
              <a:t>can create a </a:t>
            </a:r>
            <a:r>
              <a:rPr lang="en-US" altLang="en-US" sz="2000" dirty="0">
                <a:solidFill>
                  <a:srgbClr val="FF0000"/>
                </a:solidFill>
                <a:ea typeface="ＭＳ Ｐゴシック" panose="020B0600070205080204" pitchFamily="34" charset="-128"/>
              </a:rPr>
              <a:t>widespread system security vulnerability</a:t>
            </a:r>
            <a:endParaRPr lang="en-US" sz="2000" dirty="0"/>
          </a:p>
          <a:p>
            <a:pPr lvl="1"/>
            <a:r>
              <a:rPr lang="en-US" sz="2000" dirty="0"/>
              <a:t>Its implications on system security research are tremendous &amp; exciting</a:t>
            </a:r>
          </a:p>
          <a:p>
            <a:endParaRPr lang="en-US" sz="1800" dirty="0">
              <a:solidFill>
                <a:srgbClr val="0000FF"/>
              </a:solidFill>
            </a:endParaRPr>
          </a:p>
          <a:p>
            <a:r>
              <a:rPr lang="en-US" sz="2200" dirty="0">
                <a:solidFill>
                  <a:srgbClr val="FF0000"/>
                </a:solidFill>
              </a:rPr>
              <a:t>Bad news: RowHammer is getting worse</a:t>
            </a:r>
          </a:p>
          <a:p>
            <a:endParaRPr lang="en-US" sz="2200" b="1" dirty="0">
              <a:solidFill>
                <a:schemeClr val="accent6">
                  <a:lumMod val="75000"/>
                </a:schemeClr>
              </a:solidFill>
            </a:endParaRPr>
          </a:p>
          <a:p>
            <a:r>
              <a:rPr lang="en-US" sz="2200" b="1" dirty="0">
                <a:solidFill>
                  <a:schemeClr val="accent6">
                    <a:lumMod val="75000"/>
                  </a:schemeClr>
                </a:solidFill>
              </a:rPr>
              <a:t>Good news: We have a lot more to do </a:t>
            </a:r>
          </a:p>
          <a:p>
            <a:pPr lvl="1"/>
            <a:r>
              <a:rPr lang="en-US" sz="2000" dirty="0">
                <a:solidFill>
                  <a:schemeClr val="accent6">
                    <a:lumMod val="75000"/>
                  </a:schemeClr>
                </a:solidFill>
              </a:rPr>
              <a:t>We are now fully aware hardware is easily fallible</a:t>
            </a:r>
          </a:p>
          <a:p>
            <a:pPr lvl="1"/>
            <a:r>
              <a:rPr lang="en-US" sz="2000" dirty="0">
                <a:solidFill>
                  <a:schemeClr val="accent6">
                    <a:lumMod val="75000"/>
                  </a:schemeClr>
                </a:solidFill>
              </a:rPr>
              <a:t>We are developing both attacks and solutions</a:t>
            </a:r>
          </a:p>
          <a:p>
            <a:pPr lvl="1"/>
            <a:r>
              <a:rPr lang="en-US" sz="2000" dirty="0">
                <a:solidFill>
                  <a:schemeClr val="accent6">
                    <a:lumMod val="75000"/>
                  </a:schemeClr>
                </a:solidFill>
              </a:rPr>
              <a:t>We are developing principled models, methodologies, solutions</a:t>
            </a:r>
          </a:p>
          <a:p>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BB4180-6920-9C42-9DA1-4829E0437063}"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188</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9924809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a:xfrm>
            <a:off x="228600" y="152400"/>
            <a:ext cx="8915400" cy="884238"/>
          </a:xfrm>
        </p:spPr>
        <p:txBody>
          <a:bodyPr/>
          <a:lstStyle/>
          <a:p>
            <a:r>
              <a:rPr lang="en-US" b="1" dirty="0"/>
              <a:t>A RowHammer Survey </a:t>
            </a:r>
            <a:r>
              <a:rPr lang="en-US" dirty="0"/>
              <a:t>Across the Stack</a:t>
            </a:r>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p:txBody>
          <a:bodyPr/>
          <a:lstStyle/>
          <a:p>
            <a:r>
              <a:rPr lang="en-US" sz="2000" dirty="0"/>
              <a:t>Onur Mutlu and </a:t>
            </a:r>
            <a:r>
              <a:rPr lang="en-US" sz="2000" dirty="0" err="1"/>
              <a:t>Jeremie</a:t>
            </a:r>
            <a:r>
              <a:rPr lang="en-US" sz="2000" dirty="0"/>
              <a:t> Kim,</a:t>
            </a:r>
            <a:br>
              <a:rPr lang="en-US" sz="2000" dirty="0"/>
            </a:br>
            <a:r>
              <a:rPr lang="en-US" sz="2000" b="1" dirty="0">
                <a:solidFill>
                  <a:srgbClr val="0000FF"/>
                </a:solidFill>
                <a:hlinkClick r:id="rId2">
                  <a:extLst>
                    <a:ext uri="{A12FA001-AC4F-418D-AE19-62706E023703}">
                      <ahyp:hlinkClr xmlns:ahyp="http://schemas.microsoft.com/office/drawing/2018/hyperlinkcolor" val="tx"/>
                    </a:ext>
                  </a:extLst>
                </a:hlinkClick>
              </a:rPr>
              <a:t>"RowHammer: A Retrospective"</a:t>
            </a:r>
            <a:br>
              <a:rPr lang="en-US" sz="2000" dirty="0"/>
            </a:br>
            <a:r>
              <a:rPr lang="en-US" sz="2000" i="1" dirty="0">
                <a:hlinkClick r:id="rId3"/>
              </a:rPr>
              <a:t>IEEE Transactions on Computer-Aided Design of Integrated Circuits and Systems</a:t>
            </a:r>
            <a:r>
              <a:rPr lang="en-US" sz="2000" i="1" dirty="0"/>
              <a:t> (</a:t>
            </a:r>
            <a:r>
              <a:rPr lang="en-US" sz="2000" b="1" i="1" dirty="0"/>
              <a:t>TCAD</a:t>
            </a:r>
            <a:r>
              <a:rPr lang="en-US" sz="2000" i="1" dirty="0"/>
              <a:t>) Special Issue on Top Picks in Hardware and Embedded Security</a:t>
            </a:r>
            <a:r>
              <a:rPr lang="en-US" sz="2000" dirty="0"/>
              <a:t>, 2019.</a:t>
            </a:r>
            <a:br>
              <a:rPr lang="en-US" sz="2000" dirty="0"/>
            </a:br>
            <a:r>
              <a:rPr lang="en-US" sz="2000" dirty="0"/>
              <a:t>[</a:t>
            </a:r>
            <a:r>
              <a:rPr lang="en-US" sz="2000" dirty="0">
                <a:hlinkClick r:id="rId4"/>
              </a:rPr>
              <a:t>Preliminary arXiv version</a:t>
            </a:r>
            <a:r>
              <a:rPr lang="en-US" sz="2000" dirty="0"/>
              <a:t>]</a:t>
            </a:r>
            <a:br>
              <a:rPr lang="en-US" sz="2000" dirty="0"/>
            </a:br>
            <a:r>
              <a:rPr lang="en-US" sz="2000" dirty="0"/>
              <a:t>[</a:t>
            </a:r>
            <a:r>
              <a:rPr lang="en-US" sz="2000" dirty="0">
                <a:hlinkClick r:id="rId5"/>
              </a:rPr>
              <a:t>Slides from COSADE 2019 (pptx)</a:t>
            </a:r>
            <a:r>
              <a:rPr lang="en-US" sz="2000" dirty="0"/>
              <a:t>]</a:t>
            </a:r>
            <a:br>
              <a:rPr lang="en-US" sz="2000" dirty="0"/>
            </a:br>
            <a:r>
              <a:rPr lang="en-US" sz="2000" dirty="0"/>
              <a:t>[</a:t>
            </a:r>
            <a:r>
              <a:rPr lang="en-US" sz="2000" dirty="0">
                <a:hlinkClick r:id="rId6"/>
              </a:rPr>
              <a:t>Slides from VLSI-SOC 2020 (pptx)</a:t>
            </a:r>
            <a:r>
              <a:rPr lang="en-US" sz="2000" dirty="0"/>
              <a:t> </a:t>
            </a:r>
            <a:r>
              <a:rPr lang="en-US" sz="2000" dirty="0">
                <a:hlinkClick r:id="rId7"/>
              </a:rPr>
              <a:t>(pdf)</a:t>
            </a:r>
            <a:r>
              <a:rPr lang="en-US" sz="2000" dirty="0"/>
              <a:t>]</a:t>
            </a:r>
            <a:br>
              <a:rPr lang="en-US" sz="2000" dirty="0"/>
            </a:br>
            <a:r>
              <a:rPr lang="en-US" sz="2000" dirty="0"/>
              <a:t>[</a:t>
            </a:r>
            <a:r>
              <a:rPr lang="en-US" sz="2000" dirty="0">
                <a:hlinkClick r:id="rId8"/>
              </a:rPr>
              <a:t>Talk Video</a:t>
            </a:r>
            <a:r>
              <a:rPr lang="en-US" sz="2000" dirty="0"/>
              <a:t> (1 </a:t>
            </a:r>
            <a:r>
              <a:rPr lang="en-US" sz="2000" dirty="0" err="1"/>
              <a:t>hr</a:t>
            </a:r>
            <a:r>
              <a:rPr lang="en-US" sz="2000" dirty="0"/>
              <a:t> 15 minutes, with Q&amp;A)]</a:t>
            </a:r>
          </a:p>
          <a:p>
            <a:pPr marL="0" indent="0">
              <a:buNone/>
            </a:pPr>
            <a:br>
              <a:rPr lang="en-US" sz="2000" dirty="0"/>
            </a:br>
            <a:endParaRPr lang="en-US" sz="2000" dirty="0"/>
          </a:p>
          <a:p>
            <a:endParaRPr lang="en-US" sz="2000"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189</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DF8A0BF4-FF83-FF4D-95CC-55B11F61D051}"/>
              </a:ext>
            </a:extLst>
          </p:cNvPr>
          <p:cNvPicPr>
            <a:picLocks noChangeAspect="1"/>
          </p:cNvPicPr>
          <p:nvPr/>
        </p:nvPicPr>
        <p:blipFill>
          <a:blip r:embed="rId9"/>
          <a:stretch>
            <a:fillRect/>
          </a:stretch>
        </p:blipFill>
        <p:spPr>
          <a:xfrm>
            <a:off x="990600" y="4495800"/>
            <a:ext cx="7391400" cy="1752600"/>
          </a:xfrm>
          <a:prstGeom prst="rect">
            <a:avLst/>
          </a:prstGeom>
        </p:spPr>
      </p:pic>
    </p:spTree>
    <p:extLst>
      <p:ext uri="{BB962C8B-B14F-4D97-AF65-F5344CB8AC3E}">
        <p14:creationId xmlns:p14="http://schemas.microsoft.com/office/powerpoint/2010/main" val="1471089849"/>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52400"/>
            <a:ext cx="9036496" cy="884238"/>
          </a:xfrm>
        </p:spPr>
        <p:txBody>
          <a:bodyPr/>
          <a:lstStyle/>
          <a:p>
            <a:r>
              <a:rPr lang="en-US" dirty="0">
                <a:solidFill>
                  <a:srgbClr val="006633"/>
                </a:solidFill>
              </a:rPr>
              <a:t>Mitigation of Retention Issues </a:t>
            </a:r>
            <a:r>
              <a:rPr lang="en-US" sz="2600" b="1" dirty="0">
                <a:solidFill>
                  <a:srgbClr val="006633"/>
                </a:solidFill>
              </a:rPr>
              <a:t>[DSN’15]</a:t>
            </a:r>
            <a:endParaRPr lang="en-US" sz="3400" dirty="0"/>
          </a:p>
        </p:txBody>
      </p:sp>
      <p:sp>
        <p:nvSpPr>
          <p:cNvPr id="3" name="Content Placeholder 2"/>
          <p:cNvSpPr>
            <a:spLocks noGrp="1"/>
          </p:cNvSpPr>
          <p:nvPr>
            <p:ph idx="1"/>
          </p:nvPr>
        </p:nvSpPr>
        <p:spPr>
          <a:xfrm>
            <a:off x="228600" y="940271"/>
            <a:ext cx="8610600" cy="5153025"/>
          </a:xfrm>
        </p:spPr>
        <p:txBody>
          <a:bodyPr/>
          <a:lstStyle/>
          <a:p>
            <a:r>
              <a:rPr lang="en-US" sz="2000" dirty="0" err="1"/>
              <a:t>Moinuddin</a:t>
            </a:r>
            <a:r>
              <a:rPr lang="en-US" sz="2000" dirty="0"/>
              <a:t> </a:t>
            </a:r>
            <a:r>
              <a:rPr lang="en-US" sz="2000" dirty="0" err="1"/>
              <a:t>Qureshi</a:t>
            </a:r>
            <a:r>
              <a:rPr lang="en-US" sz="2000" dirty="0"/>
              <a:t>, </a:t>
            </a:r>
            <a:r>
              <a:rPr lang="en-US" sz="2000" dirty="0" err="1"/>
              <a:t>Dae</a:t>
            </a:r>
            <a:r>
              <a:rPr lang="en-US" sz="2000" dirty="0"/>
              <a:t> Hyun Kim, Samira Khan, </a:t>
            </a:r>
            <a:r>
              <a:rPr lang="en-US" sz="2000" dirty="0" err="1"/>
              <a:t>Prashant</a:t>
            </a:r>
            <a:r>
              <a:rPr lang="en-US" sz="2000" dirty="0"/>
              <a:t> Nair, and Onur Mutlu,</a:t>
            </a:r>
            <a:br>
              <a:rPr lang="en-US" sz="2000" dirty="0"/>
            </a:br>
            <a:r>
              <a:rPr lang="en-US" sz="2000" b="1" dirty="0">
                <a:solidFill>
                  <a:srgbClr val="0000FF"/>
                </a:solidFill>
                <a:hlinkClick r:id="rId2">
                  <a:extLst>
                    <a:ext uri="{A12FA001-AC4F-418D-AE19-62706E023703}">
                      <ahyp:hlinkClr xmlns:ahyp="http://schemas.microsoft.com/office/drawing/2018/hyperlinkcolor" val="tx"/>
                    </a:ext>
                  </a:extLst>
                </a:hlinkClick>
              </a:rPr>
              <a:t>"AVATAR: A Variable-Retention-Time (VRT) Aware Refresh for DRAM Systems"</a:t>
            </a:r>
            <a:r>
              <a:rPr lang="en-US" sz="2000" dirty="0">
                <a:solidFill>
                  <a:srgbClr val="0000FF"/>
                </a:solidFill>
              </a:rPr>
              <a:t> </a:t>
            </a:r>
            <a:br>
              <a:rPr lang="en-US" sz="2000" dirty="0"/>
            </a:br>
            <a:r>
              <a:rPr lang="en-US" sz="2000" i="1" dirty="0"/>
              <a:t>Proceedings of the </a:t>
            </a:r>
            <a:r>
              <a:rPr lang="en-US" sz="2000" i="1" dirty="0">
                <a:hlinkClick r:id="rId3"/>
              </a:rPr>
              <a:t>45th Annual IEEE/IFIP International Conference on Dependable Systems and Networks</a:t>
            </a:r>
            <a:r>
              <a:rPr lang="en-US" sz="2000" i="1" dirty="0"/>
              <a:t> (</a:t>
            </a:r>
            <a:r>
              <a:rPr lang="en-US" sz="2000" b="1" i="1" dirty="0"/>
              <a:t>DSN</a:t>
            </a:r>
            <a:r>
              <a:rPr lang="en-US" sz="2000" i="1" dirty="0"/>
              <a:t>)</a:t>
            </a:r>
            <a:r>
              <a:rPr lang="en-US" sz="2000" dirty="0"/>
              <a:t>, Rio de Janeiro, Brazil, June 2015.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6"/>
          <a:stretch>
            <a:fillRect/>
          </a:stretch>
        </p:blipFill>
        <p:spPr>
          <a:xfrm>
            <a:off x="0" y="4091037"/>
            <a:ext cx="9144000" cy="1642219"/>
          </a:xfrm>
          <a:prstGeom prst="rect">
            <a:avLst/>
          </a:prstGeom>
        </p:spPr>
      </p:pic>
    </p:spTree>
    <p:extLst>
      <p:ext uri="{BB962C8B-B14F-4D97-AF65-F5344CB8AC3E}">
        <p14:creationId xmlns:p14="http://schemas.microsoft.com/office/powerpoint/2010/main" val="36064218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0937A-8480-B748-AF02-B14403ACF79C}"/>
              </a:ext>
            </a:extLst>
          </p:cNvPr>
          <p:cNvSpPr>
            <a:spLocks noGrp="1"/>
          </p:cNvSpPr>
          <p:nvPr>
            <p:ph type="title"/>
          </p:nvPr>
        </p:nvSpPr>
        <p:spPr/>
        <p:txBody>
          <a:bodyPr/>
          <a:lstStyle/>
          <a:p>
            <a:r>
              <a:rPr lang="en-US" dirty="0"/>
              <a:t>Detailed Lectures on RowHammer</a:t>
            </a:r>
          </a:p>
        </p:txBody>
      </p:sp>
      <p:sp>
        <p:nvSpPr>
          <p:cNvPr id="3" name="Content Placeholder 2">
            <a:extLst>
              <a:ext uri="{FF2B5EF4-FFF2-40B4-BE49-F238E27FC236}">
                <a16:creationId xmlns:a16="http://schemas.microsoft.com/office/drawing/2014/main" id="{0478BD05-2E95-984E-8F35-2CBFD3B723B3}"/>
              </a:ext>
            </a:extLst>
          </p:cNvPr>
          <p:cNvSpPr>
            <a:spLocks noGrp="1"/>
          </p:cNvSpPr>
          <p:nvPr>
            <p:ph idx="1"/>
          </p:nvPr>
        </p:nvSpPr>
        <p:spPr>
          <a:xfrm>
            <a:off x="228600" y="980728"/>
            <a:ext cx="8851900" cy="5267672"/>
          </a:xfrm>
        </p:spPr>
        <p:txBody>
          <a:bodyPr/>
          <a:lstStyle/>
          <a:p>
            <a:r>
              <a:rPr lang="en-US" dirty="0">
                <a:solidFill>
                  <a:srgbClr val="FF0000"/>
                </a:solidFill>
              </a:rPr>
              <a:t>Computer Architecture, Fall 2021, Lecture 5</a:t>
            </a:r>
          </a:p>
          <a:p>
            <a:pPr lvl="1"/>
            <a:r>
              <a:rPr lang="en-US" sz="2400" dirty="0"/>
              <a:t>RowHammer (ETH Zürich, Fall 2021)</a:t>
            </a:r>
          </a:p>
          <a:p>
            <a:pPr lvl="1"/>
            <a:r>
              <a:rPr lang="en-US" sz="2400" dirty="0">
                <a:solidFill>
                  <a:srgbClr val="0000FF"/>
                </a:solidFill>
                <a:hlinkClick r:id="rId2">
                  <a:extLst>
                    <a:ext uri="{A12FA001-AC4F-418D-AE19-62706E023703}">
                      <ahyp:hlinkClr xmlns:ahyp="http://schemas.microsoft.com/office/drawing/2018/hyperlinkcolor" val="tx"/>
                    </a:ext>
                  </a:extLst>
                </a:hlinkClick>
              </a:rPr>
              <a:t>https://www.youtube.com/watch?v=7wVKnPj3NVw&amp;list=PL5Q2soXY2Zi-Mnk1PxjEIG32HAGILkTOF&amp;index=5</a:t>
            </a:r>
            <a:r>
              <a:rPr lang="en-US" sz="2400" dirty="0">
                <a:solidFill>
                  <a:srgbClr val="0000FF"/>
                </a:solidFill>
              </a:rPr>
              <a:t> </a:t>
            </a:r>
          </a:p>
          <a:p>
            <a:pPr lvl="1"/>
            <a:endParaRPr lang="en-US" sz="2800" dirty="0">
              <a:solidFill>
                <a:srgbClr val="FF0000"/>
              </a:solidFill>
            </a:endParaRPr>
          </a:p>
          <a:p>
            <a:r>
              <a:rPr lang="en-US" dirty="0">
                <a:solidFill>
                  <a:srgbClr val="FF0000"/>
                </a:solidFill>
              </a:rPr>
              <a:t>Computer Architecture, Fall 2021, Lecture 6</a:t>
            </a:r>
          </a:p>
          <a:p>
            <a:pPr lvl="1"/>
            <a:r>
              <a:rPr lang="en-US" sz="2400" dirty="0"/>
              <a:t>RowHammer and Secure &amp; Reliable Memory (ETH Zürich, Fall 2021)</a:t>
            </a:r>
          </a:p>
          <a:p>
            <a:pPr lvl="1"/>
            <a:r>
              <a:rPr lang="en-US" sz="2400" dirty="0">
                <a:solidFill>
                  <a:srgbClr val="0000FF"/>
                </a:solidFill>
                <a:hlinkClick r:id="rId3">
                  <a:extLst>
                    <a:ext uri="{A12FA001-AC4F-418D-AE19-62706E023703}">
                      <ahyp:hlinkClr xmlns:ahyp="http://schemas.microsoft.com/office/drawing/2018/hyperlinkcolor" val="tx"/>
                    </a:ext>
                  </a:extLst>
                </a:hlinkClick>
              </a:rPr>
              <a:t>https://www.youtube.com/watch?v=HNd4skQrt6I&amp;list=PL5Q2soXY2Zi-Mnk1PxjEIG32HAGILkTOF&amp;index=6</a:t>
            </a:r>
            <a:r>
              <a:rPr lang="en-US" sz="2400" dirty="0">
                <a:solidFill>
                  <a:srgbClr val="0000FF"/>
                </a:solidFill>
              </a:rPr>
              <a:t> </a:t>
            </a:r>
            <a:endParaRPr lang="en-US" sz="2400" b="1" kern="1200" dirty="0">
              <a:solidFill>
                <a:srgbClr val="0000FF"/>
              </a:solidFill>
              <a:hlinkClick r:id="rId4">
                <a:extLst>
                  <a:ext uri="{A12FA001-AC4F-418D-AE19-62706E023703}">
                    <ahyp:hlinkClr xmlns:ahyp="http://schemas.microsoft.com/office/drawing/2018/hyperlinkcolor" val="tx"/>
                  </a:ext>
                </a:extLst>
              </a:hlinkClick>
            </a:endParaRPr>
          </a:p>
          <a:p>
            <a:pPr marL="0" indent="0" algn="ctr">
              <a:buNone/>
            </a:pPr>
            <a:endParaRPr lang="en-US" sz="2600" b="1" kern="1200" dirty="0">
              <a:solidFill>
                <a:srgbClr val="0000FF"/>
              </a:solidFill>
              <a:hlinkClick r:id="rId4">
                <a:extLst>
                  <a:ext uri="{A12FA001-AC4F-418D-AE19-62706E023703}">
                    <ahyp:hlinkClr xmlns:ahyp="http://schemas.microsoft.com/office/drawing/2018/hyperlinkcolor" val="tx"/>
                  </a:ext>
                </a:extLst>
              </a:hlinkClick>
            </a:endParaRPr>
          </a:p>
          <a:p>
            <a:pPr marL="0" indent="0" algn="ctr">
              <a:buNone/>
            </a:pPr>
            <a:r>
              <a:rPr lang="en-US" sz="2600" b="1" kern="1200" dirty="0">
                <a:solidFill>
                  <a:srgbClr val="0000FF"/>
                </a:solidFill>
                <a:hlinkClick r:id="rId4">
                  <a:extLst>
                    <a:ext uri="{A12FA001-AC4F-418D-AE19-62706E023703}">
                      <ahyp:hlinkClr xmlns:ahyp="http://schemas.microsoft.com/office/drawing/2018/hyperlinkcolor" val="tx"/>
                    </a:ext>
                  </a:extLst>
                </a:hlinkClick>
              </a:rPr>
              <a:t>https://www.youtube.com/onurmutlulectures</a:t>
            </a:r>
            <a:r>
              <a:rPr lang="en-US" sz="2600" b="1" kern="1200" dirty="0">
                <a:solidFill>
                  <a:srgbClr val="0000FF"/>
                </a:solidFill>
              </a:rPr>
              <a:t> </a:t>
            </a:r>
          </a:p>
          <a:p>
            <a:pPr lvl="1"/>
            <a:endParaRPr lang="en-US" sz="2400" dirty="0"/>
          </a:p>
        </p:txBody>
      </p:sp>
      <p:sp>
        <p:nvSpPr>
          <p:cNvPr id="4" name="Slide Number Placeholder 3">
            <a:extLst>
              <a:ext uri="{FF2B5EF4-FFF2-40B4-BE49-F238E27FC236}">
                <a16:creationId xmlns:a16="http://schemas.microsoft.com/office/drawing/2014/main" id="{0CDD3B14-C38A-CD43-A830-5A9D1992803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190</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4115241912"/>
      </p:ext>
    </p:extLst>
  </p:cSld>
  <p:clrMapOvr>
    <a:masterClrMapping/>
  </p:clrMapOvr>
  <p:transition/>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6512" y="404664"/>
            <a:ext cx="9144000" cy="6057900"/>
          </a:xfrm>
          <a:prstGeom prst="rect">
            <a:avLst/>
          </a:prstGeom>
        </p:spPr>
      </p:pic>
    </p:spTree>
    <p:extLst>
      <p:ext uri="{BB962C8B-B14F-4D97-AF65-F5344CB8AC3E}">
        <p14:creationId xmlns:p14="http://schemas.microsoft.com/office/powerpoint/2010/main" val="1187397619"/>
      </p:ext>
    </p:extLst>
  </p:cSld>
  <p:clrMapOvr>
    <a:masterClrMapping/>
  </p:clrMapOvr>
  <p:transition/>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Funding Acknowledgments</a:t>
            </a:r>
          </a:p>
        </p:txBody>
      </p:sp>
      <p:sp>
        <p:nvSpPr>
          <p:cNvPr id="3" name="Content Placeholder 2"/>
          <p:cNvSpPr>
            <a:spLocks noGrp="1"/>
          </p:cNvSpPr>
          <p:nvPr>
            <p:ph idx="1"/>
          </p:nvPr>
        </p:nvSpPr>
        <p:spPr/>
        <p:txBody>
          <a:bodyPr/>
          <a:lstStyle/>
          <a:p>
            <a:r>
              <a:rPr lang="en-US" dirty="0"/>
              <a:t>Alibaba, AMD, </a:t>
            </a:r>
            <a:r>
              <a:rPr lang="en-US" dirty="0">
                <a:solidFill>
                  <a:srgbClr val="0432FF"/>
                </a:solidFill>
              </a:rPr>
              <a:t>ASML</a:t>
            </a:r>
            <a:r>
              <a:rPr lang="en-US" dirty="0"/>
              <a:t>, </a:t>
            </a:r>
            <a:r>
              <a:rPr lang="en-US" dirty="0">
                <a:solidFill>
                  <a:srgbClr val="0432FF"/>
                </a:solidFill>
              </a:rPr>
              <a:t>Google</a:t>
            </a:r>
            <a:r>
              <a:rPr lang="en-US" dirty="0"/>
              <a:t>, </a:t>
            </a:r>
            <a:r>
              <a:rPr lang="en-US" dirty="0">
                <a:solidFill>
                  <a:srgbClr val="0432FF"/>
                </a:solidFill>
              </a:rPr>
              <a:t>Facebook</a:t>
            </a:r>
            <a:r>
              <a:rPr lang="en-US" dirty="0"/>
              <a:t>, </a:t>
            </a:r>
            <a:r>
              <a:rPr lang="en-US" dirty="0">
                <a:solidFill>
                  <a:srgbClr val="0432FF"/>
                </a:solidFill>
              </a:rPr>
              <a:t>Hi-Silicon</a:t>
            </a:r>
            <a:r>
              <a:rPr lang="en-US" dirty="0"/>
              <a:t>, HP Labs, </a:t>
            </a:r>
            <a:r>
              <a:rPr lang="en-US" dirty="0">
                <a:solidFill>
                  <a:srgbClr val="0432FF"/>
                </a:solidFill>
              </a:rPr>
              <a:t>Huawei</a:t>
            </a:r>
            <a:r>
              <a:rPr lang="en-US" dirty="0"/>
              <a:t>, IBM, </a:t>
            </a:r>
            <a:r>
              <a:rPr lang="en-US" dirty="0">
                <a:solidFill>
                  <a:srgbClr val="0432FF"/>
                </a:solidFill>
              </a:rPr>
              <a:t>Intel</a:t>
            </a:r>
            <a:r>
              <a:rPr lang="en-US" dirty="0"/>
              <a:t>, </a:t>
            </a:r>
            <a:r>
              <a:rPr lang="en-US" dirty="0">
                <a:solidFill>
                  <a:srgbClr val="0432FF"/>
                </a:solidFill>
              </a:rPr>
              <a:t>Microsoft</a:t>
            </a:r>
            <a:r>
              <a:rPr lang="en-US" dirty="0"/>
              <a:t>, Nvidia, Oracle, Qualcomm, Rambus, Samsung, Seagate, </a:t>
            </a:r>
            <a:r>
              <a:rPr lang="en-US" dirty="0">
                <a:solidFill>
                  <a:srgbClr val="0432FF"/>
                </a:solidFill>
              </a:rPr>
              <a:t>VMware, Xilinx</a:t>
            </a:r>
          </a:p>
          <a:p>
            <a:r>
              <a:rPr lang="en-US" dirty="0"/>
              <a:t>NSF</a:t>
            </a:r>
          </a:p>
          <a:p>
            <a:r>
              <a:rPr lang="en-US" dirty="0"/>
              <a:t>NIH</a:t>
            </a:r>
          </a:p>
          <a:p>
            <a:r>
              <a:rPr lang="en-US" dirty="0"/>
              <a:t>GSRC</a:t>
            </a:r>
          </a:p>
          <a:p>
            <a:r>
              <a:rPr lang="en-US" dirty="0">
                <a:solidFill>
                  <a:srgbClr val="0432FF"/>
                </a:solidFill>
              </a:rPr>
              <a:t>SRC</a:t>
            </a:r>
          </a:p>
          <a:p>
            <a:r>
              <a:rPr lang="en-US" dirty="0" err="1"/>
              <a:t>CyLab</a:t>
            </a:r>
            <a:endParaRPr lang="en-US" dirty="0"/>
          </a:p>
          <a:p>
            <a:r>
              <a:rPr lang="en-US" dirty="0">
                <a:solidFill>
                  <a:srgbClr val="0000FF"/>
                </a:solidFill>
              </a:rPr>
              <a:t>EFCL</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192</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Box 4">
            <a:extLst>
              <a:ext uri="{FF2B5EF4-FFF2-40B4-BE49-F238E27FC236}">
                <a16:creationId xmlns:a16="http://schemas.microsoft.com/office/drawing/2014/main" id="{6DF25E1B-9F04-8642-A41E-5BD733F1B324}"/>
              </a:ext>
            </a:extLst>
          </p:cNvPr>
          <p:cNvSpPr txBox="1"/>
          <p:nvPr/>
        </p:nvSpPr>
        <p:spPr>
          <a:xfrm>
            <a:off x="3043556" y="5068429"/>
            <a:ext cx="2980688" cy="769441"/>
          </a:xfrm>
          <a:prstGeom prst="rect">
            <a:avLst/>
          </a:prstGeom>
          <a:noFill/>
        </p:spPr>
        <p:txBody>
          <a:bodyPr wrap="none" rtlCol="0">
            <a:spAutoFit/>
          </a:bodyPr>
          <a:lstStyle/>
          <a:p>
            <a:r>
              <a:rPr lang="en-US" sz="4400" dirty="0">
                <a:solidFill>
                  <a:srgbClr val="C00000"/>
                </a:solidFill>
              </a:rPr>
              <a:t>Thank you!</a:t>
            </a:r>
          </a:p>
        </p:txBody>
      </p:sp>
    </p:spTree>
    <p:extLst>
      <p:ext uri="{BB962C8B-B14F-4D97-AF65-F5344CB8AC3E}">
        <p14:creationId xmlns:p14="http://schemas.microsoft.com/office/powerpoint/2010/main" val="5239981"/>
      </p:ext>
    </p:extLst>
  </p:cSld>
  <p:clrMapOvr>
    <a:masterClrMapping/>
  </p:clrMapOvr>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228600" y="0"/>
            <a:ext cx="8610600" cy="908719"/>
          </a:xfrm>
        </p:spPr>
        <p:txBody>
          <a:bodyPr anchor="ctr"/>
          <a:lstStyle/>
          <a:p>
            <a:r>
              <a:rPr lang="en-US" dirty="0">
                <a:latin typeface="Garamond" charset="0"/>
                <a:ea typeface="ＭＳ Ｐゴシック" charset="0"/>
                <a:cs typeface="ＭＳ Ｐゴシック" charset="0"/>
              </a:rPr>
              <a:t>Acknowledgments</a:t>
            </a:r>
          </a:p>
        </p:txBody>
      </p:sp>
      <p:sp>
        <p:nvSpPr>
          <p:cNvPr id="52" name="TextBox 51">
            <a:extLst>
              <a:ext uri="{FF2B5EF4-FFF2-40B4-BE49-F238E27FC236}">
                <a16:creationId xmlns:a16="http://schemas.microsoft.com/office/drawing/2014/main" id="{B20308FE-2DB7-BE46-A9A0-BA74A2CC6B83}"/>
              </a:ext>
            </a:extLst>
          </p:cNvPr>
          <p:cNvSpPr txBox="1"/>
          <p:nvPr/>
        </p:nvSpPr>
        <p:spPr>
          <a:xfrm>
            <a:off x="650894" y="4568785"/>
            <a:ext cx="8068234" cy="190821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22225">
                  <a:solidFill>
                    <a:srgbClr val="35742A">
                      <a:lumMod val="50000"/>
                    </a:srgbClr>
                  </a:solidFill>
                  <a:prstDash val="solid"/>
                </a:ln>
                <a:solidFill>
                  <a:srgbClr val="3B812F">
                    <a:lumMod val="40000"/>
                    <a:lumOff val="60000"/>
                  </a:srgbClr>
                </a:solidFill>
                <a:effectLst/>
                <a:uLnTx/>
                <a:uFillTx/>
                <a:latin typeface="Chalkduster" panose="03050602040202020205" pitchFamily="66" charset="77"/>
                <a:ea typeface="ＭＳ Ｐゴシック" panose="020B0600070205080204" pitchFamily="34" charset="-128"/>
                <a:cs typeface="Apple Chancery" panose="03020702040506060504" pitchFamily="66" charset="-79"/>
              </a:rPr>
              <a:t>Think BIG, Aim HIGH!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w="0"/>
              <a:solidFill>
                <a:srgbClr val="CC9900"/>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hlinkClick r:id="rId2">
                <a:extLst>
                  <a:ext uri="{A12FA001-AC4F-418D-AE19-62706E023703}">
                    <ahyp:hlinkClr xmlns:ahyp="http://schemas.microsoft.com/office/drawing/2018/hyperlinkcolor" val="tx"/>
                  </a:ext>
                </a:extLst>
              </a:hlinkClick>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w="0"/>
                <a:solidFill>
                  <a:srgbClr val="0000FF"/>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hlinkClick r:id="rId2">
                  <a:extLst>
                    <a:ext uri="{A12FA001-AC4F-418D-AE19-62706E023703}">
                      <ahyp:hlinkClr xmlns:ahyp="http://schemas.microsoft.com/office/drawing/2018/hyperlinkcolor" val="tx"/>
                    </a:ext>
                  </a:extLst>
                </a:hlinkClick>
              </a:rPr>
              <a:t>https://safari.ethz.ch</a:t>
            </a:r>
            <a:endParaRPr kumimoji="0" lang="en-US" sz="3000" b="0" i="0" u="none" strike="noStrike" kern="1200" cap="none" spc="0" normalizeH="0" baseline="0" noProof="0" dirty="0">
              <a:ln w="0"/>
              <a:solidFill>
                <a:srgbClr val="0000FF"/>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w="22225">
                <a:solidFill>
                  <a:srgbClr val="35742A">
                    <a:lumMod val="50000"/>
                  </a:srgbClr>
                </a:solidFill>
                <a:prstDash val="solid"/>
              </a:ln>
              <a:solidFill>
                <a:srgbClr val="000000"/>
              </a:solidFill>
              <a:effectLst/>
              <a:uLnTx/>
              <a:uFillTx/>
              <a:latin typeface="Tahoma"/>
              <a:ea typeface="ＭＳ Ｐゴシック" panose="020B0600070205080204" pitchFamily="34" charset="-128"/>
              <a:cs typeface="Apple Chancery" panose="03020702040506060504" pitchFamily="66" charset="-79"/>
            </a:endParaRPr>
          </a:p>
        </p:txBody>
      </p:sp>
      <p:pic>
        <p:nvPicPr>
          <p:cNvPr id="4" name="Picture 3">
            <a:extLst>
              <a:ext uri="{FF2B5EF4-FFF2-40B4-BE49-F238E27FC236}">
                <a16:creationId xmlns:a16="http://schemas.microsoft.com/office/drawing/2014/main" id="{7AF4B6B2-EBBD-DB4E-AC7D-91CAD4D09E7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7584" y="1484784"/>
            <a:ext cx="7200000" cy="2867256"/>
          </a:xfrm>
          <a:prstGeom prst="rect">
            <a:avLst/>
          </a:prstGeom>
        </p:spPr>
      </p:pic>
    </p:spTree>
    <p:extLst>
      <p:ext uri="{BB962C8B-B14F-4D97-AF65-F5344CB8AC3E}">
        <p14:creationId xmlns:p14="http://schemas.microsoft.com/office/powerpoint/2010/main" val="40491616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724D9-BF4B-C84C-BCD5-7809879BF7A7}"/>
              </a:ext>
            </a:extLst>
          </p:cNvPr>
          <p:cNvSpPr>
            <a:spLocks noGrp="1"/>
          </p:cNvSpPr>
          <p:nvPr>
            <p:ph type="title"/>
          </p:nvPr>
        </p:nvSpPr>
        <p:spPr>
          <a:xfrm>
            <a:off x="228600" y="152400"/>
            <a:ext cx="9095928" cy="1066800"/>
          </a:xfrm>
        </p:spPr>
        <p:txBody>
          <a:bodyPr/>
          <a:lstStyle/>
          <a:p>
            <a:r>
              <a:rPr lang="en-US" sz="3900" dirty="0"/>
              <a:t>SAFARI Research Group</a:t>
            </a:r>
          </a:p>
        </p:txBody>
      </p:sp>
      <p:sp>
        <p:nvSpPr>
          <p:cNvPr id="3" name="Content Placeholder 2">
            <a:extLst>
              <a:ext uri="{FF2B5EF4-FFF2-40B4-BE49-F238E27FC236}">
                <a16:creationId xmlns:a16="http://schemas.microsoft.com/office/drawing/2014/main" id="{9A956061-CFC4-E042-9823-D90AFA8BA4DA}"/>
              </a:ext>
            </a:extLst>
          </p:cNvPr>
          <p:cNvSpPr>
            <a:spLocks noGrp="1"/>
          </p:cNvSpPr>
          <p:nvPr>
            <p:ph idx="1"/>
          </p:nvPr>
        </p:nvSpPr>
        <p:spPr>
          <a:xfrm>
            <a:off x="228600" y="908720"/>
            <a:ext cx="8610600" cy="5193723"/>
          </a:xfrm>
        </p:spPr>
        <p:txBody>
          <a:bodyPr/>
          <a:lstStyle/>
          <a:p>
            <a:r>
              <a:rPr lang="en-US" dirty="0">
                <a:solidFill>
                  <a:srgbClr val="0000FF"/>
                </a:solidFill>
                <a:hlinkClick r:id="rId2">
                  <a:extLst>
                    <a:ext uri="{A12FA001-AC4F-418D-AE19-62706E023703}">
                      <ahyp:hlinkClr xmlns:ahyp="http://schemas.microsoft.com/office/drawing/2018/hyperlinkcolor" val="tx"/>
                    </a:ext>
                  </a:extLst>
                </a:hlinkClick>
              </a:rPr>
              <a:t>https://safari.ethz.ch/safari-newsletter-december-2021/</a:t>
            </a:r>
            <a:r>
              <a:rPr lang="en-US" dirty="0">
                <a:solidFill>
                  <a:srgbClr val="0000FF"/>
                </a:solidFill>
              </a:rPr>
              <a:t> </a:t>
            </a:r>
          </a:p>
        </p:txBody>
      </p:sp>
      <p:sp>
        <p:nvSpPr>
          <p:cNvPr id="4" name="Slide Number Placeholder 3">
            <a:extLst>
              <a:ext uri="{FF2B5EF4-FFF2-40B4-BE49-F238E27FC236}">
                <a16:creationId xmlns:a16="http://schemas.microsoft.com/office/drawing/2014/main" id="{4CF7651E-CB74-5546-88F0-4BFB0FAD26C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194</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pic>
        <p:nvPicPr>
          <p:cNvPr id="5" name="Picture 4">
            <a:extLst>
              <a:ext uri="{FF2B5EF4-FFF2-40B4-BE49-F238E27FC236}">
                <a16:creationId xmlns:a16="http://schemas.microsoft.com/office/drawing/2014/main" id="{84EC53B5-3233-994F-BDFE-96564493A1C1}"/>
              </a:ext>
            </a:extLst>
          </p:cNvPr>
          <p:cNvPicPr>
            <a:picLocks noChangeAspect="1"/>
          </p:cNvPicPr>
          <p:nvPr/>
        </p:nvPicPr>
        <p:blipFill>
          <a:blip r:embed="rId3"/>
          <a:stretch>
            <a:fillRect/>
          </a:stretch>
        </p:blipFill>
        <p:spPr>
          <a:xfrm>
            <a:off x="2413764" y="1440877"/>
            <a:ext cx="4316471" cy="5417123"/>
          </a:xfrm>
          <a:prstGeom prst="rect">
            <a:avLst/>
          </a:prstGeom>
        </p:spPr>
      </p:pic>
    </p:spTree>
    <p:extLst>
      <p:ext uri="{BB962C8B-B14F-4D97-AF65-F5344CB8AC3E}">
        <p14:creationId xmlns:p14="http://schemas.microsoft.com/office/powerpoint/2010/main" val="3331087348"/>
      </p:ext>
    </p:extLst>
  </p:cSld>
  <p:clrMapOvr>
    <a:masterClrMapping/>
  </p:clrMapOvr>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16024" y="3645024"/>
            <a:ext cx="8794188" cy="614362"/>
          </a:xfrm>
        </p:spPr>
        <p:txBody>
          <a:bodyPr>
            <a:noAutofit/>
          </a:bodyPr>
          <a:lstStyle/>
          <a:p>
            <a:r>
              <a:rPr lang="en-US" sz="2200" dirty="0"/>
              <a:t>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15 May 2022</a:t>
            </a:r>
          </a:p>
          <a:p>
            <a:r>
              <a:rPr lang="en-US" sz="2200" dirty="0"/>
              <a:t>NYU HW Security Class Guest Lecture</a:t>
            </a:r>
          </a:p>
          <a:p>
            <a:pPr algn="l"/>
            <a:endParaRPr lang="en-US" sz="2200" dirty="0"/>
          </a:p>
        </p:txBody>
      </p:sp>
      <p:pic>
        <p:nvPicPr>
          <p:cNvPr id="10" name="Picture 2" descr="ETH Zurich short logo, black"/>
          <p:cNvPicPr>
            <a:picLocks noChangeAspect="1" noChangeArrowheads="1"/>
          </p:cNvPicPr>
          <p:nvPr/>
        </p:nvPicPr>
        <p:blipFill rotWithShape="1">
          <a:blip r:embed="rId5">
            <a:extLst>
              <a:ext uri="{28A0092B-C50C-407E-A947-70E740481C1C}">
                <a14:useLocalDpi xmlns:a14="http://schemas.microsoft.com/office/drawing/2010/main" val="0"/>
              </a:ext>
            </a:extLst>
          </a:blip>
          <a:srcRect l="6982" t="19970" r="7940" b="18111"/>
          <a:stretch/>
        </p:blipFill>
        <p:spPr bwMode="auto">
          <a:xfrm>
            <a:off x="3117609" y="5805264"/>
            <a:ext cx="2750535" cy="783754"/>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7" descr="Burgundy_CMU_JPG_Logo.jpg">
            <a:extLst>
              <a:ext uri="{FF2B5EF4-FFF2-40B4-BE49-F238E27FC236}">
                <a16:creationId xmlns:a16="http://schemas.microsoft.com/office/drawing/2014/main" id="{FDEF4BF8-4C42-2C48-ACA7-CAA3C1B63EDB}"/>
              </a:ext>
            </a:extLst>
          </p:cNvPr>
          <p:cNvPicPr>
            <a:picLocks noChangeAspect="1"/>
          </p:cNvPicPr>
          <p:nvPr/>
        </p:nvPicPr>
        <p:blipFill>
          <a:blip r:embed="rId6" cstate="print"/>
          <a:stretch>
            <a:fillRect/>
          </a:stretch>
        </p:blipFill>
        <p:spPr>
          <a:xfrm>
            <a:off x="6478027" y="5805264"/>
            <a:ext cx="2532185" cy="914400"/>
          </a:xfrm>
          <a:prstGeom prst="rect">
            <a:avLst/>
          </a:prstGeom>
        </p:spPr>
      </p:pic>
      <p:pic>
        <p:nvPicPr>
          <p:cNvPr id="9" name="Picture 8" descr="safari.png">
            <a:extLst>
              <a:ext uri="{FF2B5EF4-FFF2-40B4-BE49-F238E27FC236}">
                <a16:creationId xmlns:a16="http://schemas.microsoft.com/office/drawing/2014/main" id="{979E4862-636A-E34E-B52B-A7AB09A48069}"/>
              </a:ext>
            </a:extLst>
          </p:cNvPr>
          <p:cNvPicPr>
            <a:picLocks noChangeAspect="1"/>
          </p:cNvPicPr>
          <p:nvPr/>
        </p:nvPicPr>
        <p:blipFill>
          <a:blip r:embed="rId7" cstate="print"/>
          <a:stretch>
            <a:fillRect/>
          </a:stretch>
        </p:blipFill>
        <p:spPr>
          <a:xfrm>
            <a:off x="216024" y="5949280"/>
            <a:ext cx="1745138" cy="504938"/>
          </a:xfrm>
          <a:prstGeom prst="rect">
            <a:avLst/>
          </a:prstGeom>
        </p:spPr>
      </p:pic>
      <p:sp>
        <p:nvSpPr>
          <p:cNvPr id="11" name="Title 1">
            <a:extLst>
              <a:ext uri="{FF2B5EF4-FFF2-40B4-BE49-F238E27FC236}">
                <a16:creationId xmlns:a16="http://schemas.microsoft.com/office/drawing/2014/main" id="{EEE75140-2FF7-1A4C-B291-B5B05AC39356}"/>
              </a:ext>
            </a:extLst>
          </p:cNvPr>
          <p:cNvSpPr>
            <a:spLocks noGrp="1"/>
          </p:cNvSpPr>
          <p:nvPr>
            <p:ph type="ctrTitle"/>
          </p:nvPr>
        </p:nvSpPr>
        <p:spPr>
          <a:xfrm>
            <a:off x="395536" y="1412776"/>
            <a:ext cx="8382000" cy="2520280"/>
          </a:xfrm>
        </p:spPr>
        <p:txBody>
          <a:bodyPr>
            <a:normAutofit/>
          </a:bodyPr>
          <a:lstStyle/>
          <a:p>
            <a:pPr algn="ctr"/>
            <a:r>
              <a:rPr lang="en-US" sz="5300" dirty="0"/>
              <a:t>Security Aspects of DRAM</a:t>
            </a:r>
            <a:br>
              <a:rPr lang="en-US" sz="5300" dirty="0"/>
            </a:br>
            <a:r>
              <a:rPr lang="en-US" sz="5300" b="1" dirty="0">
                <a:solidFill>
                  <a:srgbClr val="C00000"/>
                </a:solidFill>
              </a:rPr>
              <a:t>The Story of RowHammer</a:t>
            </a:r>
            <a:br>
              <a:rPr lang="en-US" sz="5300" dirty="0"/>
            </a:br>
            <a:endParaRPr lang="en-US" sz="3800" dirty="0">
              <a:solidFill>
                <a:srgbClr val="FF0000"/>
              </a:solidFill>
            </a:endParaRPr>
          </a:p>
        </p:txBody>
      </p:sp>
    </p:spTree>
    <p:extLst>
      <p:ext uri="{BB962C8B-B14F-4D97-AF65-F5344CB8AC3E}">
        <p14:creationId xmlns:p14="http://schemas.microsoft.com/office/powerpoint/2010/main" val="3151546029"/>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670571"/>
            <a:ext cx="8428037" cy="822325"/>
          </a:xfrm>
        </p:spPr>
        <p:txBody>
          <a:bodyPr/>
          <a:lstStyle/>
          <a:p>
            <a:pPr algn="ctr" eaLnBrk="1" hangingPunct="1"/>
            <a:r>
              <a:rPr lang="en-US" sz="5000" dirty="0">
                <a:latin typeface="Garamond" charset="0"/>
              </a:rPr>
              <a:t>Backup Slides for Further Info</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3922353115"/>
      </p:ext>
    </p:extLst>
  </p:cSld>
  <p:clrMapOvr>
    <a:masterClrMapping/>
  </p:clrMapOvr>
  <p:transition/>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833563"/>
            <a:ext cx="8428037" cy="822325"/>
          </a:xfrm>
        </p:spPr>
        <p:txBody>
          <a:bodyPr/>
          <a:lstStyle/>
          <a:p>
            <a:pPr algn="ctr" eaLnBrk="1" hangingPunct="1"/>
            <a:r>
              <a:rPr lang="en-US" sz="5000" dirty="0">
                <a:latin typeface="Garamond" charset="0"/>
              </a:rPr>
              <a:t>Understanding RowHammer</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722101131"/>
      </p:ext>
    </p:extLst>
  </p:cSld>
  <p:clrMapOvr>
    <a:masterClrMapping/>
  </p:clrMapOvr>
  <p:transition/>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655496" cy="761999"/>
          </a:xfrm>
        </p:spPr>
        <p:txBody>
          <a:bodyPr/>
          <a:lstStyle/>
          <a:p>
            <a:r>
              <a:rPr lang="en-US" dirty="0"/>
              <a:t>Root Causes of Disturbance Errors</a:t>
            </a:r>
          </a:p>
        </p:txBody>
      </p:sp>
      <p:sp>
        <p:nvSpPr>
          <p:cNvPr id="3" name="Content Placeholder 2"/>
          <p:cNvSpPr>
            <a:spLocks noGrp="1"/>
          </p:cNvSpPr>
          <p:nvPr>
            <p:ph idx="1"/>
          </p:nvPr>
        </p:nvSpPr>
        <p:spPr/>
        <p:txBody>
          <a:bodyPr/>
          <a:lstStyle/>
          <a:p>
            <a:pPr>
              <a:lnSpc>
                <a:spcPct val="100000"/>
              </a:lnSpc>
            </a:pPr>
            <a:r>
              <a:rPr lang="en-US" i="1" dirty="0">
                <a:solidFill>
                  <a:schemeClr val="tx2"/>
                </a:solidFill>
              </a:rPr>
              <a:t>Cause 1: Electromagnetic coupling</a:t>
            </a:r>
          </a:p>
          <a:p>
            <a:pPr lvl="1">
              <a:lnSpc>
                <a:spcPct val="100000"/>
              </a:lnSpc>
            </a:pPr>
            <a:r>
              <a:rPr lang="en-US" sz="2800" dirty="0"/>
              <a:t>Toggling the </a:t>
            </a:r>
            <a:r>
              <a:rPr lang="en-US" sz="2800" dirty="0" err="1"/>
              <a:t>wordline</a:t>
            </a:r>
            <a:r>
              <a:rPr lang="en-US" sz="2800" dirty="0"/>
              <a:t> voltage briefly increases the voltage of adjacent </a:t>
            </a:r>
            <a:r>
              <a:rPr lang="en-US" sz="2800" dirty="0" err="1"/>
              <a:t>wordlines</a:t>
            </a:r>
            <a:endParaRPr lang="en-US" sz="2800" dirty="0"/>
          </a:p>
          <a:p>
            <a:pPr lvl="1">
              <a:lnSpc>
                <a:spcPct val="100000"/>
              </a:lnSpc>
            </a:pPr>
            <a:r>
              <a:rPr lang="en-US" sz="2800" dirty="0"/>
              <a:t>Slightly opens adjacent rows </a:t>
            </a:r>
            <a:r>
              <a:rPr lang="en-US" sz="2400" dirty="0">
                <a:sym typeface="Wingdings" panose="05000000000000000000" pitchFamily="2" charset="2"/>
              </a:rPr>
              <a:t></a:t>
            </a:r>
            <a:r>
              <a:rPr lang="en-US" sz="2800" dirty="0">
                <a:sym typeface="Wingdings" panose="05000000000000000000" pitchFamily="2" charset="2"/>
              </a:rPr>
              <a:t> Charge </a:t>
            </a:r>
            <a:r>
              <a:rPr lang="en-US" sz="2800" dirty="0"/>
              <a:t>leakage</a:t>
            </a:r>
          </a:p>
          <a:p>
            <a:pPr>
              <a:lnSpc>
                <a:spcPct val="100000"/>
              </a:lnSpc>
            </a:pPr>
            <a:r>
              <a:rPr lang="en-US" i="1" dirty="0">
                <a:solidFill>
                  <a:schemeClr val="tx2"/>
                </a:solidFill>
              </a:rPr>
              <a:t>Cause 2: Conductive bridges</a:t>
            </a:r>
          </a:p>
          <a:p>
            <a:pPr>
              <a:lnSpc>
                <a:spcPct val="100000"/>
              </a:lnSpc>
            </a:pPr>
            <a:r>
              <a:rPr lang="en-US" i="1" dirty="0">
                <a:solidFill>
                  <a:schemeClr val="tx2"/>
                </a:solidFill>
              </a:rPr>
              <a:t>Cause 3: Hot-carrier injection</a:t>
            </a:r>
            <a:endParaRPr lang="en-US" sz="1000" i="1" dirty="0">
              <a:solidFill>
                <a:schemeClr val="tx2"/>
              </a:solidFill>
            </a:endParaRPr>
          </a:p>
          <a:p>
            <a:pPr marL="0" indent="0">
              <a:lnSpc>
                <a:spcPct val="100000"/>
              </a:lnSpc>
              <a:buNone/>
            </a:pPr>
            <a:endParaRPr lang="en-US" sz="1600" i="1" dirty="0">
              <a:solidFill>
                <a:srgbClr val="FF0000"/>
              </a:solidFill>
            </a:endParaRPr>
          </a:p>
          <a:p>
            <a:pPr marL="0" indent="0">
              <a:lnSpc>
                <a:spcPct val="100000"/>
              </a:lnSpc>
              <a:buNone/>
            </a:pPr>
            <a:endParaRPr lang="en-US" sz="2800" i="1" dirty="0">
              <a:solidFill>
                <a:srgbClr val="FF0000"/>
              </a:solidFill>
            </a:endParaRPr>
          </a:p>
          <a:p>
            <a:pPr marL="0" indent="0">
              <a:lnSpc>
                <a:spcPct val="100000"/>
              </a:lnSpc>
              <a:buNone/>
            </a:pPr>
            <a:r>
              <a:rPr lang="en-US" i="1" dirty="0">
                <a:solidFill>
                  <a:srgbClr val="FF0000"/>
                </a:solidFill>
              </a:rPr>
              <a:t>Confirmed by at least one manufacturer</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198</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3673852802"/>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833563"/>
            <a:ext cx="8428037" cy="822325"/>
          </a:xfrm>
        </p:spPr>
        <p:txBody>
          <a:bodyPr/>
          <a:lstStyle/>
          <a:p>
            <a:pPr algn="ctr" eaLnBrk="1" hangingPunct="1"/>
            <a:r>
              <a:rPr lang="en-US" sz="5000" dirty="0">
                <a:latin typeface="Garamond" charset="0"/>
              </a:rPr>
              <a:t>RowHammer Solutions</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2464027052"/>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Reliable/Secure/Safe is This Bridge?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descr="tacom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680" y="1484785"/>
            <a:ext cx="7884320" cy="4464496"/>
          </a:xfrm>
          <a:prstGeom prst="rect">
            <a:avLst/>
          </a:prstGeom>
        </p:spPr>
      </p:pic>
      <p:sp>
        <p:nvSpPr>
          <p:cNvPr id="6" name="Rectangle 5"/>
          <p:cNvSpPr/>
          <p:nvPr/>
        </p:nvSpPr>
        <p:spPr>
          <a:xfrm>
            <a:off x="2304256" y="6495147"/>
            <a:ext cx="4572000" cy="24622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http://</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www.technologystudent.com</a:t>
            </a:r>
            <a:r>
              <a:rPr kumimoji="0" lang="en-US" sz="1000" b="0" i="0" u="none" strike="noStrike" kern="1200" cap="none" spc="0" normalizeH="0" baseline="0" noProof="0" dirty="0">
                <a:ln>
                  <a:noFill/>
                </a:ln>
                <a:solidFill>
                  <a:srgbClr val="000000"/>
                </a:solidFill>
                <a:effectLst/>
                <a:uLnTx/>
                <a:uFillTx/>
                <a:latin typeface="Calibri"/>
                <a:ea typeface="+mn-ea"/>
                <a:cs typeface="Calibri"/>
              </a:rPr>
              <a:t>/struct1/tacom1.png</a:t>
            </a:r>
          </a:p>
        </p:txBody>
      </p:sp>
    </p:spTree>
    <p:extLst>
      <p:ext uri="{BB962C8B-B14F-4D97-AF65-F5344CB8AC3E}">
        <p14:creationId xmlns:p14="http://schemas.microsoft.com/office/powerpoint/2010/main" val="1378825796"/>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80728"/>
            <a:ext cx="8851900" cy="5153025"/>
          </a:xfrm>
        </p:spPr>
        <p:txBody>
          <a:bodyPr/>
          <a:lstStyle/>
          <a:p>
            <a:r>
              <a:rPr lang="en-US" sz="1800" dirty="0"/>
              <a:t>Samira Khan, </a:t>
            </a:r>
            <a:r>
              <a:rPr lang="en-US" sz="1800" dirty="0" err="1"/>
              <a:t>Donghyuk</a:t>
            </a:r>
            <a:r>
              <a:rPr lang="en-US" sz="1800" dirty="0"/>
              <a:t> Lee, and Onur Mutlu,</a:t>
            </a:r>
            <a:br>
              <a:rPr lang="en-US" sz="1800" dirty="0"/>
            </a:br>
            <a:r>
              <a:rPr lang="en-US" sz="1800" b="1" dirty="0">
                <a:solidFill>
                  <a:srgbClr val="0000FF"/>
                </a:solidFill>
                <a:hlinkClick r:id="rId2">
                  <a:extLst>
                    <a:ext uri="{A12FA001-AC4F-418D-AE19-62706E023703}">
                      <ahyp:hlinkClr xmlns:ahyp="http://schemas.microsoft.com/office/drawing/2018/hyperlinkcolor" val="tx"/>
                    </a:ext>
                  </a:extLst>
                </a:hlinkClick>
              </a:rPr>
              <a:t>"PARBOR: An Efficient System-Level Technique to Detect Data-Dependent Failures in DRAM"</a:t>
            </a:r>
            <a:r>
              <a:rPr lang="en-US" sz="1800" dirty="0">
                <a:solidFill>
                  <a:srgbClr val="0000FF"/>
                </a:solidFill>
              </a:rPr>
              <a:t> </a:t>
            </a:r>
            <a:br>
              <a:rPr lang="en-US" sz="1800" dirty="0"/>
            </a:br>
            <a:r>
              <a:rPr lang="en-US" sz="1800" i="1" dirty="0"/>
              <a:t>Proceedings of the </a:t>
            </a:r>
            <a:r>
              <a:rPr lang="en-US" sz="1800" i="1" dirty="0">
                <a:hlinkClick r:id="rId3"/>
              </a:rPr>
              <a:t>45th Annual IEEE/IFIP International Conference on Dependable Systems and Networks</a:t>
            </a:r>
            <a:r>
              <a:rPr lang="en-US" sz="1800" i="1" dirty="0"/>
              <a:t> (</a:t>
            </a:r>
            <a:r>
              <a:rPr lang="en-US" sz="1800" b="1" i="1" dirty="0"/>
              <a:t>DSN</a:t>
            </a:r>
            <a:r>
              <a:rPr lang="en-US" sz="1800" i="1" dirty="0"/>
              <a:t>)</a:t>
            </a:r>
            <a:r>
              <a:rPr lang="en-US" sz="1800" dirty="0"/>
              <a:t>, Toulouse, France, June 2016. </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a:t>
            </a:r>
            <a:endParaRPr lang="en-US" dirty="0"/>
          </a:p>
        </p:txBody>
      </p:sp>
      <p:sp>
        <p:nvSpPr>
          <p:cNvPr id="7" name="Title 1"/>
          <p:cNvSpPr>
            <a:spLocks noGrp="1"/>
          </p:cNvSpPr>
          <p:nvPr>
            <p:ph type="title"/>
          </p:nvPr>
        </p:nvSpPr>
        <p:spPr>
          <a:xfrm>
            <a:off x="228600" y="152400"/>
            <a:ext cx="8610600" cy="1066800"/>
          </a:xfrm>
        </p:spPr>
        <p:txBody>
          <a:bodyPr/>
          <a:lstStyle/>
          <a:p>
            <a:r>
              <a:rPr lang="en-US" dirty="0">
                <a:solidFill>
                  <a:srgbClr val="006633"/>
                </a:solidFill>
              </a:rPr>
              <a:t>Mitigation of Retention Issues </a:t>
            </a:r>
            <a:r>
              <a:rPr lang="en-US" sz="2600" b="1" dirty="0">
                <a:solidFill>
                  <a:srgbClr val="006633"/>
                </a:solidFill>
              </a:rPr>
              <a:t>[DSN’16]</a:t>
            </a:r>
            <a:r>
              <a:rPr lang="en-US" sz="2600" dirty="0"/>
              <a:t> </a:t>
            </a:r>
            <a:r>
              <a:rPr lang="en-US" dirty="0"/>
              <a:t> </a:t>
            </a:r>
          </a:p>
        </p:txBody>
      </p:sp>
      <p:pic>
        <p:nvPicPr>
          <p:cNvPr id="8" name="Picture 7"/>
          <p:cNvPicPr>
            <a:picLocks noChangeAspect="1"/>
          </p:cNvPicPr>
          <p:nvPr/>
        </p:nvPicPr>
        <p:blipFill>
          <a:blip r:embed="rId6"/>
          <a:stretch>
            <a:fillRect/>
          </a:stretch>
        </p:blipFill>
        <p:spPr>
          <a:xfrm>
            <a:off x="0" y="3893823"/>
            <a:ext cx="9144000" cy="1839433"/>
          </a:xfrm>
          <a:prstGeom prst="rect">
            <a:avLst/>
          </a:prstGeom>
        </p:spPr>
      </p:pic>
    </p:spTree>
    <p:extLst>
      <p:ext uri="{BB962C8B-B14F-4D97-AF65-F5344CB8AC3E}">
        <p14:creationId xmlns:p14="http://schemas.microsoft.com/office/powerpoint/2010/main" val="2534643424"/>
      </p:ext>
    </p:extLst>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Naive Solutions</a:t>
            </a:r>
          </a:p>
        </p:txBody>
      </p:sp>
      <p:sp>
        <p:nvSpPr>
          <p:cNvPr id="3" name="Content Placeholder 2"/>
          <p:cNvSpPr>
            <a:spLocks noGrp="1"/>
          </p:cNvSpPr>
          <p:nvPr>
            <p:ph idx="1"/>
          </p:nvPr>
        </p:nvSpPr>
        <p:spPr/>
        <p:txBody>
          <a:bodyPr/>
          <a:lstStyle/>
          <a:p>
            <a:pPr marL="0" indent="0">
              <a:buNone/>
            </a:pPr>
            <a:r>
              <a:rPr lang="en-US" sz="3200" i="1" dirty="0">
                <a:solidFill>
                  <a:schemeClr val="tx2"/>
                </a:solidFill>
              </a:rPr>
              <a:t>❶</a:t>
            </a:r>
            <a:r>
              <a:rPr lang="en-US" dirty="0"/>
              <a:t> </a:t>
            </a:r>
            <a:r>
              <a:rPr lang="en-US" i="1" dirty="0">
                <a:solidFill>
                  <a:schemeClr val="tx2"/>
                </a:solidFill>
              </a:rPr>
              <a:t>Throttle accesses to same row</a:t>
            </a:r>
          </a:p>
          <a:p>
            <a:pPr lvl="1"/>
            <a:r>
              <a:rPr lang="en-US" sz="2800" dirty="0"/>
              <a:t>Limit access-interval: </a:t>
            </a:r>
            <a:r>
              <a:rPr lang="en-US" sz="2600" dirty="0">
                <a:solidFill>
                  <a:srgbClr val="FF0000"/>
                </a:solidFill>
                <a:latin typeface="Cambria Math" panose="02040503050406030204" pitchFamily="18" charset="0"/>
                <a:ea typeface="Cambria Math" panose="02040503050406030204" pitchFamily="18" charset="0"/>
              </a:rPr>
              <a:t>≥500ns</a:t>
            </a:r>
          </a:p>
          <a:p>
            <a:pPr lvl="1"/>
            <a:r>
              <a:rPr lang="en-US" sz="2800" dirty="0">
                <a:ea typeface="Cambria Math" panose="02040503050406030204" pitchFamily="18" charset="0"/>
              </a:rPr>
              <a:t>Limit number of accesses: </a:t>
            </a:r>
            <a:r>
              <a:rPr lang="en-US" sz="2600" dirty="0">
                <a:solidFill>
                  <a:srgbClr val="FF0000"/>
                </a:solidFill>
                <a:latin typeface="Cambria Math" panose="02040503050406030204" pitchFamily="18" charset="0"/>
                <a:ea typeface="Cambria Math" panose="02040503050406030204" pitchFamily="18" charset="0"/>
              </a:rPr>
              <a:t>≤128K</a:t>
            </a:r>
            <a:r>
              <a:rPr lang="en-US" sz="2600" dirty="0">
                <a:latin typeface="Cambria Math" panose="02040503050406030204" pitchFamily="18" charset="0"/>
                <a:ea typeface="Cambria Math" panose="02040503050406030204" pitchFamily="18" charset="0"/>
              </a:rPr>
              <a:t> (=64ms/500ns)</a:t>
            </a:r>
          </a:p>
          <a:p>
            <a:pPr marL="742950" indent="-742950">
              <a:buFont typeface="+mj-lt"/>
              <a:buAutoNum type="arabicPeriod"/>
            </a:pPr>
            <a:endParaRPr lang="en-US" dirty="0"/>
          </a:p>
          <a:p>
            <a:pPr marL="0" indent="0">
              <a:buNone/>
            </a:pPr>
            <a:r>
              <a:rPr lang="en-US" sz="3200" i="1" dirty="0">
                <a:solidFill>
                  <a:schemeClr val="tx2"/>
                </a:solidFill>
              </a:rPr>
              <a:t>❷ </a:t>
            </a:r>
            <a:r>
              <a:rPr lang="en-US" i="1" dirty="0">
                <a:solidFill>
                  <a:schemeClr val="tx2"/>
                </a:solidFill>
              </a:rPr>
              <a:t>Refresh more frequently</a:t>
            </a:r>
          </a:p>
          <a:p>
            <a:pPr lvl="1"/>
            <a:r>
              <a:rPr lang="en-US" sz="2800" dirty="0"/>
              <a:t>Shorten refresh-interval by </a:t>
            </a:r>
            <a:r>
              <a:rPr lang="en-US" sz="2600" dirty="0">
                <a:solidFill>
                  <a:srgbClr val="FF0000"/>
                </a:solidFill>
                <a:latin typeface="Cambria Math" panose="02040503050406030204" pitchFamily="18" charset="0"/>
                <a:ea typeface="Cambria Math" panose="02040503050406030204" pitchFamily="18" charset="0"/>
              </a:rPr>
              <a:t>~7x</a:t>
            </a:r>
          </a:p>
          <a:p>
            <a:endParaRPr lang="en-US" dirty="0">
              <a:ea typeface="Cambria Math" panose="02040503050406030204" pitchFamily="18" charset="0"/>
            </a:endParaRPr>
          </a:p>
          <a:p>
            <a:pPr marL="0" indent="0">
              <a:buNone/>
            </a:pPr>
            <a:r>
              <a:rPr lang="en-US" i="1" dirty="0">
                <a:solidFill>
                  <a:srgbClr val="FF0000"/>
                </a:solidFill>
                <a:ea typeface="Cambria Math" panose="02040503050406030204" pitchFamily="18" charset="0"/>
              </a:rPr>
              <a:t>Both naive solutions introduce significant overhead in performance and power</a:t>
            </a:r>
          </a:p>
          <a:p>
            <a:endParaRPr lang="en-US" dirty="0">
              <a:ea typeface="Cambria Math" panose="02040503050406030204" pitchFamily="18" charset="0"/>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200</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3135563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96081" y="1772816"/>
            <a:ext cx="8428037" cy="822325"/>
          </a:xfrm>
        </p:spPr>
        <p:txBody>
          <a:bodyPr/>
          <a:lstStyle/>
          <a:p>
            <a:pPr algn="ctr" eaLnBrk="1" hangingPunct="1"/>
            <a:r>
              <a:rPr lang="en-US" sz="5000" dirty="0">
                <a:latin typeface="Garamond" charset="0"/>
              </a:rPr>
              <a:t>Revisiting RowHammer</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2666649560"/>
      </p:ext>
    </p:extLst>
  </p:cSld>
  <p:clrMapOvr>
    <a:masterClrMapping/>
  </p:clrMapOvr>
  <p:transition/>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itle 1"/>
          <p:cNvSpPr txBox="1">
            <a:spLocks/>
          </p:cNvSpPr>
          <p:nvPr/>
        </p:nvSpPr>
        <p:spPr>
          <a:xfrm>
            <a:off x="0" y="3717"/>
            <a:ext cx="9144000" cy="2962508"/>
          </a:xfrm>
          <a:prstGeom prst="rect">
            <a:avLst/>
          </a:prstGeom>
          <a:solidFill>
            <a:schemeClr val="accent6">
              <a:lumMod val="75000"/>
            </a:schemeClr>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6600" b="1" i="0" u="none" strike="noStrike" kern="1200" cap="none" spc="0" normalizeH="0" baseline="0" noProof="0" dirty="0">
              <a:ln>
                <a:noFill/>
              </a:ln>
              <a:solidFill>
                <a:srgbClr val="70AD47"/>
              </a:solidFill>
              <a:effectLst/>
              <a:uLnTx/>
              <a:uFillTx/>
              <a:latin typeface="Calibri Light" panose="020F0302020204030204"/>
              <a:ea typeface="+mj-ea"/>
              <a:cs typeface="+mj-cs"/>
            </a:endParaRPr>
          </a:p>
        </p:txBody>
      </p:sp>
      <p:sp>
        <p:nvSpPr>
          <p:cNvPr id="102" name="Title 1"/>
          <p:cNvSpPr>
            <a:spLocks noGrp="1"/>
          </p:cNvSpPr>
          <p:nvPr>
            <p:ph type="ctrTitle" idx="4294967295"/>
          </p:nvPr>
        </p:nvSpPr>
        <p:spPr>
          <a:xfrm>
            <a:off x="0" y="176130"/>
            <a:ext cx="9144000" cy="2473836"/>
          </a:xfrm>
          <a:prstGeom prst="rect">
            <a:avLst/>
          </a:prstGeom>
          <a:noFill/>
        </p:spPr>
        <p:txBody>
          <a:bodyPr anchor="ctr">
            <a:noAutofit/>
          </a:bodyPr>
          <a:lstStyle/>
          <a:p>
            <a:pPr algn="ctr">
              <a:lnSpc>
                <a:spcPct val="100000"/>
              </a:lnSpc>
            </a:pPr>
            <a:r>
              <a:rPr lang="en-US" sz="4800" b="1" i="1" dirty="0">
                <a:solidFill>
                  <a:schemeClr val="bg1">
                    <a:lumMod val="95000"/>
                  </a:schemeClr>
                </a:solidFill>
                <a:latin typeface="Cambria"/>
                <a:cs typeface="Cambria"/>
              </a:rPr>
              <a:t>Revisiting </a:t>
            </a:r>
            <a:r>
              <a:rPr lang="en-US" sz="4800" b="1" i="1" dirty="0" err="1">
                <a:solidFill>
                  <a:schemeClr val="bg1">
                    <a:lumMod val="95000"/>
                  </a:schemeClr>
                </a:solidFill>
                <a:latin typeface="Cambria"/>
                <a:cs typeface="Cambria"/>
              </a:rPr>
              <a:t>RowHammer</a:t>
            </a:r>
            <a:br>
              <a:rPr lang="en-US" sz="2000" b="1" i="1" dirty="0">
                <a:solidFill>
                  <a:schemeClr val="bg1">
                    <a:lumMod val="95000"/>
                  </a:schemeClr>
                </a:solidFill>
                <a:latin typeface="Cambria"/>
                <a:cs typeface="Cambria"/>
              </a:rPr>
            </a:br>
            <a:r>
              <a:rPr lang="en-US" sz="700" b="1" i="1" dirty="0">
                <a:solidFill>
                  <a:schemeClr val="bg1">
                    <a:lumMod val="95000"/>
                  </a:schemeClr>
                </a:solidFill>
                <a:latin typeface="Cambria"/>
                <a:cs typeface="Cambria"/>
              </a:rPr>
              <a:t> </a:t>
            </a:r>
            <a:br>
              <a:rPr lang="en-US" sz="3400" b="1" i="1" dirty="0">
                <a:solidFill>
                  <a:schemeClr val="bg1">
                    <a:lumMod val="95000"/>
                  </a:schemeClr>
                </a:solidFill>
                <a:latin typeface="Cambria"/>
                <a:cs typeface="Cambria"/>
              </a:rPr>
            </a:br>
            <a:r>
              <a:rPr lang="en-US" sz="3400" b="1" i="1" dirty="0">
                <a:solidFill>
                  <a:schemeClr val="bg1">
                    <a:lumMod val="95000"/>
                  </a:schemeClr>
                </a:solidFill>
                <a:latin typeface="Cambria"/>
                <a:cs typeface="Cambria"/>
              </a:rPr>
              <a:t>An Experimental Analysis of Modern Devices and Mitigation Techniques</a:t>
            </a:r>
            <a:endParaRPr lang="en-US" sz="3400" b="1" dirty="0">
              <a:solidFill>
                <a:schemeClr val="bg1">
                  <a:lumMod val="95000"/>
                </a:schemeClr>
              </a:solidFill>
              <a:latin typeface="Cambria"/>
              <a:cs typeface="Cambria"/>
            </a:endParaRPr>
          </a:p>
        </p:txBody>
      </p:sp>
      <p:sp>
        <p:nvSpPr>
          <p:cNvPr id="103" name="Subtitle 2"/>
          <p:cNvSpPr>
            <a:spLocks noGrp="1"/>
          </p:cNvSpPr>
          <p:nvPr>
            <p:ph type="subTitle" idx="4294967295"/>
          </p:nvPr>
        </p:nvSpPr>
        <p:spPr>
          <a:xfrm>
            <a:off x="228600" y="3534081"/>
            <a:ext cx="8686800" cy="724829"/>
          </a:xfrm>
          <a:prstGeom prst="rect">
            <a:avLst/>
          </a:prstGeom>
        </p:spPr>
        <p:txBody>
          <a:bodyPr anchor="ctr">
            <a:noAutofit/>
          </a:bodyPr>
          <a:lstStyle/>
          <a:p>
            <a:pPr marL="0" indent="0" algn="ctr">
              <a:buNone/>
            </a:pPr>
            <a:r>
              <a:rPr lang="en-US" sz="2400" b="1" u="sng" dirty="0" err="1">
                <a:latin typeface="Cambria"/>
                <a:cs typeface="Cambria"/>
              </a:rPr>
              <a:t>Jeremie</a:t>
            </a:r>
            <a:r>
              <a:rPr lang="en-US" sz="2400" b="1" u="sng" dirty="0">
                <a:latin typeface="Cambria"/>
                <a:cs typeface="Cambria"/>
              </a:rPr>
              <a:t> S. Kim</a:t>
            </a:r>
            <a:r>
              <a:rPr lang="en-US" sz="2400" b="1" dirty="0">
                <a:latin typeface="Cambria"/>
                <a:cs typeface="Cambria"/>
              </a:rPr>
              <a:t>        </a:t>
            </a:r>
            <a:r>
              <a:rPr lang="en-US" sz="2400" b="1" dirty="0" err="1">
                <a:latin typeface="Cambria"/>
                <a:cs typeface="Cambria"/>
              </a:rPr>
              <a:t>Minesh</a:t>
            </a:r>
            <a:r>
              <a:rPr lang="en-US" sz="2400" b="1" dirty="0">
                <a:latin typeface="Cambria"/>
                <a:cs typeface="Cambria"/>
              </a:rPr>
              <a:t> Patel  </a:t>
            </a:r>
          </a:p>
          <a:p>
            <a:pPr marL="0" indent="0" algn="ctr">
              <a:buNone/>
            </a:pPr>
            <a:r>
              <a:rPr lang="en-US" sz="2400" b="1" dirty="0">
                <a:latin typeface="Cambria"/>
                <a:cs typeface="Cambria"/>
              </a:rPr>
              <a:t>A. </a:t>
            </a:r>
            <a:r>
              <a:rPr lang="en-US" sz="2400" b="1" dirty="0" err="1">
                <a:latin typeface="Cambria"/>
                <a:cs typeface="Cambria"/>
              </a:rPr>
              <a:t>Giray</a:t>
            </a:r>
            <a:r>
              <a:rPr lang="en-US" sz="2400" b="1" dirty="0">
                <a:latin typeface="Cambria"/>
                <a:cs typeface="Cambria"/>
              </a:rPr>
              <a:t> </a:t>
            </a:r>
            <a:r>
              <a:rPr lang="en-US" sz="2400" b="1" dirty="0" err="1">
                <a:latin typeface="Cambria" panose="02040503050406030204" pitchFamily="18" charset="0"/>
              </a:rPr>
              <a:t>Yağlıkçı</a:t>
            </a:r>
            <a:r>
              <a:rPr lang="en-US" sz="2400" dirty="0">
                <a:latin typeface="Cambria" panose="02040503050406030204" pitchFamily="18" charset="0"/>
              </a:rPr>
              <a:t> </a:t>
            </a:r>
            <a:r>
              <a:rPr lang="en-US" sz="2400" b="1" dirty="0">
                <a:latin typeface="Cambria" panose="02040503050406030204" pitchFamily="18" charset="0"/>
                <a:cs typeface="Cambria"/>
              </a:rPr>
              <a:t>        </a:t>
            </a:r>
            <a:r>
              <a:rPr lang="en-US" sz="2400" b="1" dirty="0">
                <a:latin typeface="Cambria"/>
                <a:cs typeface="Cambria"/>
              </a:rPr>
              <a:t>Hasan Hassan</a:t>
            </a:r>
          </a:p>
          <a:p>
            <a:pPr marL="0" indent="0" algn="ctr">
              <a:buNone/>
            </a:pPr>
            <a:r>
              <a:rPr lang="en-US" sz="2400" b="1" dirty="0" err="1">
                <a:latin typeface="Cambria"/>
                <a:cs typeface="Cambria"/>
              </a:rPr>
              <a:t>Roknoddin</a:t>
            </a:r>
            <a:r>
              <a:rPr lang="en-US" sz="2400" b="1" dirty="0">
                <a:latin typeface="Cambria"/>
                <a:cs typeface="Cambria"/>
              </a:rPr>
              <a:t> Azizi        Lois </a:t>
            </a:r>
            <a:r>
              <a:rPr lang="en-US" sz="2400" b="1" dirty="0" err="1">
                <a:latin typeface="Cambria"/>
                <a:cs typeface="Cambria"/>
              </a:rPr>
              <a:t>Orosa</a:t>
            </a:r>
            <a:r>
              <a:rPr lang="en-US" sz="2400" b="1" dirty="0">
                <a:latin typeface="Cambria"/>
                <a:cs typeface="Cambria"/>
              </a:rPr>
              <a:t>       </a:t>
            </a:r>
            <a:r>
              <a:rPr lang="en-US" sz="2400" b="1" dirty="0" err="1">
                <a:latin typeface="Cambria"/>
                <a:cs typeface="Cambria"/>
              </a:rPr>
              <a:t>Onur</a:t>
            </a:r>
            <a:r>
              <a:rPr lang="en-US" sz="2400" b="1" dirty="0">
                <a:latin typeface="Cambria"/>
                <a:cs typeface="Cambria"/>
              </a:rPr>
              <a:t> </a:t>
            </a:r>
            <a:r>
              <a:rPr lang="en-US" sz="2400" b="1" dirty="0" err="1">
                <a:latin typeface="Cambria"/>
                <a:cs typeface="Cambria"/>
              </a:rPr>
              <a:t>Mutlu</a:t>
            </a:r>
            <a:r>
              <a:rPr lang="en-US" sz="2400" b="1" dirty="0">
                <a:latin typeface="Cambria"/>
                <a:cs typeface="Cambria"/>
              </a:rPr>
              <a:t>  </a:t>
            </a:r>
            <a:endParaRPr lang="en-US" sz="2400" dirty="0">
              <a:latin typeface="Cambria"/>
              <a:cs typeface="Cambria"/>
            </a:endParaRPr>
          </a:p>
        </p:txBody>
      </p:sp>
      <p:pic>
        <p:nvPicPr>
          <p:cNvPr id="1026" name="Picture 2" descr="http://www.euroc-project.eu/fileadmin/imgEuroc/eurocConsortiumLogos/eth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6306491"/>
            <a:ext cx="1827395" cy="375379"/>
          </a:xfrm>
          <a:prstGeom prst="rect">
            <a:avLst/>
          </a:prstGeom>
          <a:noFill/>
          <a:extLst>
            <a:ext uri="{909E8E84-426E-40DD-AFC4-6F175D3DCCD1}">
              <a14:hiddenFill xmlns:a14="http://schemas.microsoft.com/office/drawing/2010/main">
                <a:solidFill>
                  <a:srgbClr val="FFFFFF"/>
                </a:solidFill>
              </a14:hiddenFill>
            </a:ext>
          </a:extLst>
        </p:spPr>
      </p:pic>
      <p:pic>
        <p:nvPicPr>
          <p:cNvPr id="3" name="Graphic 2">
            <a:extLst>
              <a:ext uri="{FF2B5EF4-FFF2-40B4-BE49-F238E27FC236}">
                <a16:creationId xmlns:a16="http://schemas.microsoft.com/office/drawing/2014/main" id="{B7C26073-8D20-48E5-9751-3761552F8C0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34153" y="5187287"/>
            <a:ext cx="2875694" cy="553229"/>
          </a:xfrm>
          <a:prstGeom prst="rect">
            <a:avLst/>
          </a:prstGeom>
        </p:spPr>
      </p:pic>
      <p:pic>
        <p:nvPicPr>
          <p:cNvPr id="8" name="Picture 4" descr="https://seaphages.org/media/institutions/Burgundy_CMU_JPG_Logo.jpg">
            <a:extLst>
              <a:ext uri="{FF2B5EF4-FFF2-40B4-BE49-F238E27FC236}">
                <a16:creationId xmlns:a16="http://schemas.microsoft.com/office/drawing/2014/main" id="{2DE62495-A91A-D049-8598-D1AEAA4CA47A}"/>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7653" b="26959"/>
          <a:stretch/>
        </p:blipFill>
        <p:spPr bwMode="auto">
          <a:xfrm>
            <a:off x="6220326" y="6319261"/>
            <a:ext cx="2767266" cy="4535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4956361"/>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Key Conclusions</a:t>
            </a:r>
          </a:p>
        </p:txBody>
      </p:sp>
      <p:sp>
        <p:nvSpPr>
          <p:cNvPr id="3" name="Content Placeholder 2"/>
          <p:cNvSpPr>
            <a:spLocks noGrp="1"/>
          </p:cNvSpPr>
          <p:nvPr>
            <p:ph idx="1"/>
          </p:nvPr>
        </p:nvSpPr>
        <p:spPr>
          <a:xfrm>
            <a:off x="0" y="1021574"/>
            <a:ext cx="8987623" cy="5565385"/>
          </a:xfrm>
        </p:spPr>
        <p:txBody>
          <a:bodyPr/>
          <a:lstStyle/>
          <a:p>
            <a:pPr>
              <a:spcBef>
                <a:spcPts val="1600"/>
              </a:spcBef>
            </a:pPr>
            <a:r>
              <a:rPr lang="en-US" sz="2400" dirty="0"/>
              <a:t>We characterized </a:t>
            </a:r>
            <a:r>
              <a:rPr lang="en-US" sz="2400" b="1" dirty="0"/>
              <a:t>1580 DRAM </a:t>
            </a:r>
            <a:r>
              <a:rPr lang="en-US" sz="2400" dirty="0"/>
              <a:t>chips of different DRAM types, technology nodes, and manufacturers. </a:t>
            </a:r>
          </a:p>
          <a:p>
            <a:pPr>
              <a:spcBef>
                <a:spcPts val="1600"/>
              </a:spcBef>
            </a:pPr>
            <a:r>
              <a:rPr lang="en-US" sz="2400" dirty="0">
                <a:solidFill>
                  <a:srgbClr val="C00000"/>
                </a:solidFill>
              </a:rPr>
              <a:t>We studied </a:t>
            </a:r>
            <a:r>
              <a:rPr lang="en-US" sz="2400" b="1" dirty="0">
                <a:solidFill>
                  <a:srgbClr val="C00000"/>
                </a:solidFill>
              </a:rPr>
              <a:t>five</a:t>
            </a:r>
            <a:r>
              <a:rPr lang="en-US" sz="2400" dirty="0">
                <a:solidFill>
                  <a:srgbClr val="C00000"/>
                </a:solidFill>
              </a:rPr>
              <a:t> state-of-the-art </a:t>
            </a:r>
            <a:r>
              <a:rPr lang="en-US" sz="2400" dirty="0" err="1">
                <a:solidFill>
                  <a:srgbClr val="C00000"/>
                </a:solidFill>
              </a:rPr>
              <a:t>RowHammer</a:t>
            </a:r>
            <a:r>
              <a:rPr lang="en-US" sz="2400" dirty="0">
                <a:solidFill>
                  <a:srgbClr val="C00000"/>
                </a:solidFill>
              </a:rPr>
              <a:t> mitigation mechanisms and an ideal refresh-based mechanism</a:t>
            </a:r>
          </a:p>
          <a:p>
            <a:pPr>
              <a:spcBef>
                <a:spcPts val="1600"/>
              </a:spcBef>
            </a:pPr>
            <a:r>
              <a:rPr lang="en-US" sz="2400" dirty="0">
                <a:solidFill>
                  <a:schemeClr val="accent6">
                    <a:lumMod val="75000"/>
                  </a:schemeClr>
                </a:solidFill>
              </a:rPr>
              <a:t>We made </a:t>
            </a:r>
            <a:r>
              <a:rPr lang="en-US" sz="2400" b="1" dirty="0">
                <a:solidFill>
                  <a:schemeClr val="accent6">
                    <a:lumMod val="75000"/>
                  </a:schemeClr>
                </a:solidFill>
              </a:rPr>
              <a:t>two key observations</a:t>
            </a:r>
            <a:r>
              <a:rPr lang="en-US" sz="2400" dirty="0">
                <a:solidFill>
                  <a:schemeClr val="accent6">
                    <a:lumMod val="75000"/>
                  </a:schemeClr>
                </a:solidFill>
              </a:rPr>
              <a:t> </a:t>
            </a:r>
          </a:p>
          <a:p>
            <a:pPr marL="914400" lvl="1" indent="-457200">
              <a:buFont typeface="+mj-lt"/>
              <a:buAutoNum type="arabicPeriod"/>
            </a:pPr>
            <a:r>
              <a:rPr lang="en-US" sz="2000" b="1" dirty="0" err="1">
                <a:solidFill>
                  <a:schemeClr val="accent5">
                    <a:lumMod val="75000"/>
                  </a:schemeClr>
                </a:solidFill>
              </a:rPr>
              <a:t>RowHammer</a:t>
            </a:r>
            <a:r>
              <a:rPr lang="en-US" sz="2000" b="1" dirty="0">
                <a:solidFill>
                  <a:schemeClr val="accent5">
                    <a:lumMod val="75000"/>
                  </a:schemeClr>
                </a:solidFill>
              </a:rPr>
              <a:t> is getting much worse</a:t>
            </a:r>
            <a:r>
              <a:rPr lang="en-US" sz="2000" dirty="0">
                <a:solidFill>
                  <a:schemeClr val="accent5">
                    <a:lumMod val="75000"/>
                  </a:schemeClr>
                </a:solidFill>
              </a:rPr>
              <a:t>. It takes much fewer hammers to induce </a:t>
            </a:r>
            <a:r>
              <a:rPr lang="en-US" sz="2000" dirty="0" err="1">
                <a:solidFill>
                  <a:schemeClr val="accent5">
                    <a:lumMod val="75000"/>
                  </a:schemeClr>
                </a:solidFill>
              </a:rPr>
              <a:t>RowHammer</a:t>
            </a:r>
            <a:r>
              <a:rPr lang="en-US" sz="2000" dirty="0">
                <a:solidFill>
                  <a:schemeClr val="accent5">
                    <a:lumMod val="75000"/>
                  </a:schemeClr>
                </a:solidFill>
              </a:rPr>
              <a:t> bit flips in newer chips </a:t>
            </a:r>
          </a:p>
          <a:p>
            <a:pPr lvl="2"/>
            <a:r>
              <a:rPr lang="en-US" sz="1600" dirty="0">
                <a:solidFill>
                  <a:schemeClr val="accent5">
                    <a:lumMod val="75000"/>
                  </a:schemeClr>
                </a:solidFill>
              </a:rPr>
              <a:t>e.g., </a:t>
            </a:r>
            <a:r>
              <a:rPr lang="en-US" sz="1600" b="1" dirty="0">
                <a:solidFill>
                  <a:schemeClr val="accent5">
                    <a:lumMod val="75000"/>
                  </a:schemeClr>
                </a:solidFill>
              </a:rPr>
              <a:t>DDR3:</a:t>
            </a:r>
            <a:r>
              <a:rPr lang="en-US" sz="1600" dirty="0">
                <a:solidFill>
                  <a:schemeClr val="accent5">
                    <a:lumMod val="75000"/>
                  </a:schemeClr>
                </a:solidFill>
              </a:rPr>
              <a:t> 69.2k to 22.4k, </a:t>
            </a:r>
            <a:r>
              <a:rPr lang="en-US" sz="1600" b="1" dirty="0">
                <a:solidFill>
                  <a:schemeClr val="accent5">
                    <a:lumMod val="75000"/>
                  </a:schemeClr>
                </a:solidFill>
              </a:rPr>
              <a:t>DDR4:</a:t>
            </a:r>
            <a:r>
              <a:rPr lang="en-US" sz="1600" dirty="0">
                <a:solidFill>
                  <a:schemeClr val="accent5">
                    <a:lumMod val="75000"/>
                  </a:schemeClr>
                </a:solidFill>
              </a:rPr>
              <a:t> 17.5k to 10k, </a:t>
            </a:r>
            <a:r>
              <a:rPr lang="en-US" sz="1600" b="1" dirty="0">
                <a:solidFill>
                  <a:schemeClr val="accent5">
                    <a:lumMod val="75000"/>
                  </a:schemeClr>
                </a:solidFill>
              </a:rPr>
              <a:t>LPDDR4: </a:t>
            </a:r>
            <a:r>
              <a:rPr lang="en-US" sz="1600" dirty="0">
                <a:solidFill>
                  <a:schemeClr val="accent5">
                    <a:lumMod val="75000"/>
                  </a:schemeClr>
                </a:solidFill>
              </a:rPr>
              <a:t>16.8k to 4.8k</a:t>
            </a:r>
          </a:p>
          <a:p>
            <a:pPr marL="914400" lvl="1" indent="-457200">
              <a:buFont typeface="+mj-lt"/>
              <a:buAutoNum type="arabicPeriod"/>
            </a:pPr>
            <a:r>
              <a:rPr lang="en-US" sz="2000" b="1" dirty="0">
                <a:solidFill>
                  <a:schemeClr val="accent2">
                    <a:lumMod val="75000"/>
                  </a:schemeClr>
                </a:solidFill>
              </a:rPr>
              <a:t>Existing mitigation mechanisms do not scale </a:t>
            </a:r>
            <a:r>
              <a:rPr lang="en-US" sz="2000" dirty="0">
                <a:solidFill>
                  <a:schemeClr val="accent2">
                    <a:lumMod val="75000"/>
                  </a:schemeClr>
                </a:solidFill>
              </a:rPr>
              <a:t>to DRAM chips that are more vulnerable to </a:t>
            </a:r>
            <a:r>
              <a:rPr lang="en-US" sz="2000" dirty="0" err="1">
                <a:solidFill>
                  <a:schemeClr val="accent2">
                    <a:lumMod val="75000"/>
                  </a:schemeClr>
                </a:solidFill>
              </a:rPr>
              <a:t>RowHammer</a:t>
            </a:r>
            <a:r>
              <a:rPr lang="en-US" sz="2000" dirty="0">
                <a:solidFill>
                  <a:schemeClr val="accent2">
                    <a:lumMod val="75000"/>
                  </a:schemeClr>
                </a:solidFill>
              </a:rPr>
              <a:t> </a:t>
            </a:r>
          </a:p>
          <a:p>
            <a:pPr lvl="2"/>
            <a:r>
              <a:rPr lang="en-US" sz="1600" dirty="0">
                <a:solidFill>
                  <a:schemeClr val="accent2">
                    <a:lumMod val="75000"/>
                  </a:schemeClr>
                </a:solidFill>
              </a:rPr>
              <a:t>e.g., 80% performance loss when the hammer count to induce the first bit flip is 128</a:t>
            </a:r>
            <a:endParaRPr lang="en-US" sz="2000" dirty="0"/>
          </a:p>
          <a:p>
            <a:pPr>
              <a:spcBef>
                <a:spcPts val="1600"/>
              </a:spcBef>
            </a:pPr>
            <a:r>
              <a:rPr lang="en-US" sz="2400" dirty="0">
                <a:solidFill>
                  <a:srgbClr val="7030A0"/>
                </a:solidFill>
              </a:rPr>
              <a:t>We </a:t>
            </a:r>
            <a:r>
              <a:rPr lang="en-US" sz="2400" b="1" dirty="0">
                <a:solidFill>
                  <a:srgbClr val="7030A0"/>
                </a:solidFill>
              </a:rPr>
              <a:t>conclude</a:t>
            </a:r>
            <a:r>
              <a:rPr lang="en-US" sz="2400" dirty="0">
                <a:solidFill>
                  <a:srgbClr val="7030A0"/>
                </a:solidFill>
              </a:rPr>
              <a:t> that it is </a:t>
            </a:r>
            <a:r>
              <a:rPr lang="en-US" sz="2400" b="1" dirty="0">
                <a:solidFill>
                  <a:srgbClr val="7030A0"/>
                </a:solidFill>
              </a:rPr>
              <a:t>critical</a:t>
            </a:r>
            <a:r>
              <a:rPr lang="en-US" sz="2400" dirty="0">
                <a:solidFill>
                  <a:srgbClr val="7030A0"/>
                </a:solidFill>
              </a:rPr>
              <a:t> to do more research on </a:t>
            </a:r>
            <a:r>
              <a:rPr lang="en-US" sz="2400" dirty="0" err="1">
                <a:solidFill>
                  <a:srgbClr val="7030A0"/>
                </a:solidFill>
              </a:rPr>
              <a:t>RowHammer</a:t>
            </a:r>
            <a:r>
              <a:rPr lang="en-US" sz="2400" dirty="0">
                <a:solidFill>
                  <a:srgbClr val="7030A0"/>
                </a:solidFill>
              </a:rPr>
              <a:t> and develop scalable mitigation mechanisms to prevent </a:t>
            </a:r>
            <a:r>
              <a:rPr lang="en-US" sz="2400" dirty="0" err="1">
                <a:solidFill>
                  <a:srgbClr val="7030A0"/>
                </a:solidFill>
              </a:rPr>
              <a:t>RowHammer</a:t>
            </a:r>
            <a:r>
              <a:rPr lang="en-US" sz="2400" dirty="0">
                <a:solidFill>
                  <a:srgbClr val="7030A0"/>
                </a:solidFill>
              </a:rPr>
              <a:t> in future systems</a:t>
            </a:r>
          </a:p>
        </p:txBody>
      </p:sp>
    </p:spTree>
    <p:extLst>
      <p:ext uri="{BB962C8B-B14F-4D97-AF65-F5344CB8AC3E}">
        <p14:creationId xmlns:p14="http://schemas.microsoft.com/office/powerpoint/2010/main" val="361918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DRAM Testing Infrastructures</a:t>
            </a:r>
          </a:p>
        </p:txBody>
      </p:sp>
      <p:sp>
        <p:nvSpPr>
          <p:cNvPr id="5" name="Rectangle 4">
            <a:extLst>
              <a:ext uri="{FF2B5EF4-FFF2-40B4-BE49-F238E27FC236}">
                <a16:creationId xmlns:a16="http://schemas.microsoft.com/office/drawing/2014/main" id="{C4B6A481-3754-4809-844E-019BD3000795}"/>
              </a:ext>
            </a:extLst>
          </p:cNvPr>
          <p:cNvSpPr/>
          <p:nvPr/>
        </p:nvSpPr>
        <p:spPr>
          <a:xfrm>
            <a:off x="75990" y="764929"/>
            <a:ext cx="9068009" cy="3346044"/>
          </a:xfrm>
          <a:prstGeom prst="rect">
            <a:avLst/>
          </a:prstGeom>
        </p:spPr>
        <p:txBody>
          <a:bodyPr wrap="square">
            <a:spAutoFit/>
          </a:bodyPr>
          <a:lstStyle/>
          <a:p>
            <a:pPr marL="0" marR="0" lvl="0" indent="0" algn="l" defTabSz="914400" rtl="0" eaLnBrk="1" fontAlgn="auto" latinLnBrk="0" hangingPunct="1">
              <a:lnSpc>
                <a:spcPct val="90000"/>
              </a:lnSpc>
              <a:spcBef>
                <a:spcPts val="40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Three separate testing infrastructures</a:t>
            </a:r>
          </a:p>
          <a:p>
            <a:pPr marL="365760" marR="0" lvl="1" indent="-457200" algn="l" defTabSz="914400" rtl="0" eaLnBrk="1" fontAlgn="auto" latinLnBrk="0" hangingPunct="1">
              <a:lnSpc>
                <a:spcPct val="90000"/>
              </a:lnSpc>
              <a:spcBef>
                <a:spcPts val="400"/>
              </a:spcBef>
              <a:spcAft>
                <a:spcPts val="0"/>
              </a:spcAft>
              <a:buClrTx/>
              <a:buSzTx/>
              <a:buFont typeface="+mj-lt"/>
              <a:buAutoNum type="arabicPeriod"/>
              <a:tabLst/>
              <a:defRPr/>
            </a:pPr>
            <a:r>
              <a:rPr kumimoji="0" lang="en-US" sz="2400" b="1"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DDR3:</a:t>
            </a:r>
            <a:r>
              <a:rPr kumimoji="0" lang="en-US" sz="2400" b="0"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 FPGA-based </a:t>
            </a:r>
            <a:r>
              <a:rPr kumimoji="0" lang="en-US" sz="2400" b="0" i="0" u="none" strike="noStrike" kern="1200" cap="none" spc="0" normalizeH="0" baseline="0" noProof="0" dirty="0" err="1">
                <a:ln>
                  <a:noFill/>
                </a:ln>
                <a:solidFill>
                  <a:srgbClr val="7030A0"/>
                </a:solidFill>
                <a:effectLst/>
                <a:uLnTx/>
                <a:uFillTx/>
                <a:latin typeface="Cambria" panose="02040503050406030204" pitchFamily="18" charset="0"/>
                <a:ea typeface="+mn-ea"/>
                <a:cs typeface="+mn-cs"/>
              </a:rPr>
              <a:t>SoftMC</a:t>
            </a:r>
            <a:r>
              <a:rPr kumimoji="0" lang="en-US" sz="2400" b="0"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 [Hassan+, HPCA’17] </a:t>
            </a:r>
          </a:p>
          <a:p>
            <a:pPr marL="365760" marR="0" lvl="2" indent="0" algn="l" defTabSz="914400" rtl="0" eaLnBrk="1" fontAlgn="auto" latinLnBrk="0" hangingPunct="1">
              <a:lnSpc>
                <a:spcPct val="90000"/>
              </a:lnSpc>
              <a:spcBef>
                <a:spcPts val="400"/>
              </a:spcBef>
              <a:spcAft>
                <a:spcPts val="0"/>
              </a:spcAft>
              <a:buClrTx/>
              <a:buSzTx/>
              <a:buFontTx/>
              <a:buNone/>
              <a:tabLst/>
              <a:defRPr/>
            </a:pPr>
            <a:r>
              <a:rPr kumimoji="0" lang="en-US" sz="2400" b="0"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               (Xilinx ML605) </a:t>
            </a:r>
          </a:p>
          <a:p>
            <a:pPr marL="365760" marR="0" lvl="1" indent="-457200" algn="l" defTabSz="914400" rtl="0" eaLnBrk="1" fontAlgn="auto" latinLnBrk="0" hangingPunct="1">
              <a:lnSpc>
                <a:spcPct val="90000"/>
              </a:lnSpc>
              <a:spcBef>
                <a:spcPts val="400"/>
              </a:spcBef>
              <a:spcAft>
                <a:spcPts val="0"/>
              </a:spcAft>
              <a:buClrTx/>
              <a:buSzTx/>
              <a:buFont typeface="+mj-lt"/>
              <a:buAutoNum type="arabicPeriod"/>
              <a:tabLst/>
              <a:defRPr/>
            </a:pP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DDR4:</a:t>
            </a:r>
            <a:r>
              <a:rPr kumimoji="0" lang="en-US" sz="24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FPGA-based </a:t>
            </a:r>
            <a:r>
              <a:rPr kumimoji="0" lang="en-US" sz="2400" b="0" i="0" u="none" strike="noStrike" kern="1200" cap="none" spc="0" normalizeH="0" baseline="0" noProof="0" dirty="0" err="1">
                <a:ln>
                  <a:noFill/>
                </a:ln>
                <a:solidFill>
                  <a:srgbClr val="C00000"/>
                </a:solidFill>
                <a:effectLst/>
                <a:uLnTx/>
                <a:uFillTx/>
                <a:latin typeface="Cambria" panose="02040503050406030204" pitchFamily="18" charset="0"/>
                <a:ea typeface="+mn-ea"/>
                <a:cs typeface="+mn-cs"/>
              </a:rPr>
              <a:t>SoftMC</a:t>
            </a:r>
            <a:r>
              <a:rPr kumimoji="0" lang="en-US" sz="24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[Hassan+, HPCA’17] </a:t>
            </a:r>
          </a:p>
          <a:p>
            <a:pPr marL="365760" marR="0" lvl="2" indent="0" algn="l" defTabSz="914400" rtl="0" eaLnBrk="1" fontAlgn="auto" latinLnBrk="0" hangingPunct="1">
              <a:lnSpc>
                <a:spcPct val="90000"/>
              </a:lnSpc>
              <a:spcBef>
                <a:spcPts val="40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(Xilinx </a:t>
            </a:r>
            <a:r>
              <a:rPr kumimoji="0" lang="en-US" sz="2400" b="0" i="0" u="none" strike="noStrike" kern="1200" cap="none" spc="0" normalizeH="0" baseline="0" noProof="0" dirty="0" err="1">
                <a:ln>
                  <a:noFill/>
                </a:ln>
                <a:solidFill>
                  <a:srgbClr val="C00000"/>
                </a:solidFill>
                <a:effectLst/>
                <a:uLnTx/>
                <a:uFillTx/>
                <a:latin typeface="Cambria" panose="02040503050406030204" pitchFamily="18" charset="0"/>
                <a:ea typeface="+mn-ea"/>
                <a:cs typeface="+mn-cs"/>
              </a:rPr>
              <a:t>Virtex</a:t>
            </a:r>
            <a:r>
              <a:rPr kumimoji="0" lang="en-US" sz="24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a:t>
            </a:r>
            <a:r>
              <a:rPr kumimoji="0" lang="en-US" sz="2400" b="0" i="0" u="none" strike="noStrike" kern="1200" cap="none" spc="0" normalizeH="0" baseline="0" noProof="0" dirty="0" err="1">
                <a:ln>
                  <a:noFill/>
                </a:ln>
                <a:solidFill>
                  <a:srgbClr val="C00000"/>
                </a:solidFill>
                <a:effectLst/>
                <a:uLnTx/>
                <a:uFillTx/>
                <a:latin typeface="Cambria" panose="02040503050406030204" pitchFamily="18" charset="0"/>
                <a:ea typeface="+mn-ea"/>
                <a:cs typeface="+mn-cs"/>
              </a:rPr>
              <a:t>UltraScale</a:t>
            </a:r>
            <a:r>
              <a:rPr kumimoji="0" lang="en-US" sz="24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95)</a:t>
            </a:r>
          </a:p>
          <a:p>
            <a:pPr marL="365760" marR="0" lvl="1" indent="-457200" algn="l" defTabSz="914400" rtl="0" eaLnBrk="1" fontAlgn="auto" latinLnBrk="0" hangingPunct="1">
              <a:lnSpc>
                <a:spcPct val="90000"/>
              </a:lnSpc>
              <a:spcBef>
                <a:spcPts val="400"/>
              </a:spcBef>
              <a:spcAft>
                <a:spcPts val="0"/>
              </a:spcAft>
              <a:buClrTx/>
              <a:buSzTx/>
              <a:buFont typeface="+mj-lt"/>
              <a:buAutoNum type="arabicPeriod"/>
              <a:tabLst/>
              <a:defRPr/>
            </a:pPr>
            <a:r>
              <a:rPr kumimoji="0" lang="en-US" sz="24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LPDDR4:</a:t>
            </a:r>
            <a:r>
              <a:rPr kumimoji="0" lang="en-US" sz="24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 In-house testing hardware for LPDDR4 chips</a:t>
            </a:r>
          </a:p>
          <a:p>
            <a:pPr marL="457200" marR="0" lvl="1" indent="0" algn="l" defTabSz="914400" rtl="0" eaLnBrk="1" fontAlgn="auto" latinLnBrk="0" hangingPunct="1">
              <a:lnSpc>
                <a:spcPct val="90000"/>
              </a:lnSpc>
              <a:spcBef>
                <a:spcPts val="400"/>
              </a:spcBef>
              <a:spcAft>
                <a:spcPts val="0"/>
              </a:spcAft>
              <a:buClrTx/>
              <a:buSzTx/>
              <a:buFontTx/>
              <a:buNone/>
              <a:tabLst/>
              <a:defRPr/>
            </a:pPr>
            <a:endParaRPr kumimoji="0" lang="en-US" sz="11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endParaRPr>
          </a:p>
          <a:p>
            <a:pPr marL="0" marR="0" lvl="0" indent="0" algn="l" defTabSz="914400" rtl="0" eaLnBrk="1" fontAlgn="auto" latinLnBrk="0" hangingPunct="1">
              <a:lnSpc>
                <a:spcPct val="90000"/>
              </a:lnSpc>
              <a:spcBef>
                <a:spcPts val="40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All provide fine-grained control over DRAM commands, timing parameters and temperature</a:t>
            </a:r>
          </a:p>
        </p:txBody>
      </p:sp>
      <p:pic>
        <p:nvPicPr>
          <p:cNvPr id="4" name="Picture 3" descr="A circuit board on a table&#10;&#10;Description automatically generated">
            <a:extLst>
              <a:ext uri="{FF2B5EF4-FFF2-40B4-BE49-F238E27FC236}">
                <a16:creationId xmlns:a16="http://schemas.microsoft.com/office/drawing/2014/main" id="{51DDA3CF-37B7-DB40-9D4B-1C3963D3E8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6368" y="4119733"/>
            <a:ext cx="4206863" cy="2366361"/>
          </a:xfrm>
          <a:prstGeom prst="rect">
            <a:avLst/>
          </a:prstGeom>
        </p:spPr>
      </p:pic>
      <p:sp>
        <p:nvSpPr>
          <p:cNvPr id="3" name="Rectangle 2">
            <a:extLst>
              <a:ext uri="{FF2B5EF4-FFF2-40B4-BE49-F238E27FC236}">
                <a16:creationId xmlns:a16="http://schemas.microsoft.com/office/drawing/2014/main" id="{8BAD8CBF-CBD1-8A49-9F39-C545C033AB6E}"/>
              </a:ext>
            </a:extLst>
          </p:cNvPr>
          <p:cNvSpPr/>
          <p:nvPr/>
        </p:nvSpPr>
        <p:spPr>
          <a:xfrm>
            <a:off x="2649242" y="6445866"/>
            <a:ext cx="384111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DDR4 DRAM testing infrastructure</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5253345"/>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DRAM Chips Tested</a:t>
            </a:r>
          </a:p>
        </p:txBody>
      </p:sp>
      <p:sp>
        <p:nvSpPr>
          <p:cNvPr id="8" name="Rectangle 7">
            <a:extLst>
              <a:ext uri="{FF2B5EF4-FFF2-40B4-BE49-F238E27FC236}">
                <a16:creationId xmlns:a16="http://schemas.microsoft.com/office/drawing/2014/main" id="{B9A773B1-7859-4A3D-BD46-56DCB8E688FC}"/>
              </a:ext>
            </a:extLst>
          </p:cNvPr>
          <p:cNvSpPr/>
          <p:nvPr/>
        </p:nvSpPr>
        <p:spPr>
          <a:xfrm>
            <a:off x="156378" y="3455906"/>
            <a:ext cx="8987622" cy="3012107"/>
          </a:xfrm>
          <a:prstGeom prst="rect">
            <a:avLst/>
          </a:prstGeom>
        </p:spPr>
        <p:txBody>
          <a:bodyPr wrap="square">
            <a:spAutoFit/>
          </a:bodyPr>
          <a:lstStyle/>
          <a:p>
            <a:pPr marL="0" marR="0" lvl="0" indent="0" algn="l" defTabSz="914400" rtl="0" eaLnBrk="1" fontAlgn="auto" latinLnBrk="0" hangingPunct="1">
              <a:lnSpc>
                <a:spcPct val="90000"/>
              </a:lnSpc>
              <a:spcBef>
                <a:spcPts val="400"/>
              </a:spcBef>
              <a:spcAft>
                <a:spcPts val="0"/>
              </a:spcAft>
              <a:buClrTx/>
              <a:buSzTx/>
              <a:buFontTx/>
              <a:buNone/>
              <a:tabLst/>
              <a:defRPr/>
            </a:pPr>
            <a:r>
              <a:rPr kumimoji="0" lang="en-US" sz="27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1580</a:t>
            </a:r>
            <a:r>
              <a:rPr kumimoji="0" lang="en-US" sz="2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total DRAM chips tested from </a:t>
            </a:r>
            <a:r>
              <a:rPr kumimoji="0" lang="en-US" sz="27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300</a:t>
            </a:r>
            <a:r>
              <a:rPr kumimoji="0" lang="en-US" sz="2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DRAM modules</a:t>
            </a:r>
          </a:p>
          <a:p>
            <a:pPr marL="274320" marR="0" lvl="0" indent="-274320" algn="l" defTabSz="914400" rtl="0" eaLnBrk="1" fontAlgn="auto" latinLnBrk="0" hangingPunct="1">
              <a:lnSpc>
                <a:spcPct val="90000"/>
              </a:lnSpc>
              <a:spcBef>
                <a:spcPts val="400"/>
              </a:spcBef>
              <a:spcAft>
                <a:spcPts val="0"/>
              </a:spcAft>
              <a:buClrTx/>
              <a:buSzTx/>
              <a:buFont typeface="Arial" panose="020B0604020202020204" pitchFamily="34" charset="0"/>
              <a:buChar char="•"/>
              <a:tabLst/>
              <a:defRPr/>
            </a:pPr>
            <a:r>
              <a:rPr kumimoji="0" lang="en-US" sz="23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mn-ea"/>
                <a:cs typeface="+mn-cs"/>
              </a:rPr>
              <a:t>Three</a:t>
            </a:r>
            <a:r>
              <a:rPr kumimoji="0" lang="en-US" sz="2300" b="0"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mn-ea"/>
                <a:cs typeface="+mn-cs"/>
              </a:rPr>
              <a:t> major DRAM manufacturers {A, B, C}</a:t>
            </a:r>
          </a:p>
          <a:p>
            <a:pPr marL="274320" marR="0" lvl="0" indent="-27432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3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Three</a:t>
            </a:r>
            <a:r>
              <a:rPr kumimoji="0" lang="en-US" sz="23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 DRAM </a:t>
            </a:r>
            <a:r>
              <a:rPr kumimoji="0" lang="en-US" sz="2300" b="0" i="1"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types </a:t>
            </a:r>
            <a:r>
              <a:rPr kumimoji="0" lang="en-US" sz="23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or</a:t>
            </a:r>
            <a:r>
              <a:rPr kumimoji="0" lang="en-US" sz="2300" b="0" i="1"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 standards</a:t>
            </a:r>
            <a:r>
              <a:rPr kumimoji="0" lang="en-US" sz="23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 {DDR3, DDR4, LPDDR4}</a:t>
            </a:r>
          </a:p>
          <a:p>
            <a:pPr marL="731520" marR="0" lvl="1" indent="-27432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LPDDR4 chips we test implement on-die ECC</a:t>
            </a:r>
          </a:p>
          <a:p>
            <a:pPr marL="274320" marR="0" lvl="0" indent="-27432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3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Two</a:t>
            </a:r>
            <a:r>
              <a:rPr kumimoji="0" lang="en-US" sz="2300" b="0"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 technology nodes per DRAM type {old/new, 1x/1y}</a:t>
            </a:r>
          </a:p>
          <a:p>
            <a:pPr marL="731520" marR="0" lvl="1" indent="-27432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Categorized based on manufacturing date, datasheet publication date, purchase date, and characterization results</a:t>
            </a:r>
          </a:p>
          <a:p>
            <a:pPr marL="0" marR="0" lvl="0" indent="0" algn="l" defTabSz="914400" rtl="0" eaLnBrk="1" fontAlgn="auto" latinLnBrk="0" hangingPunct="1">
              <a:lnSpc>
                <a:spcPct val="90000"/>
              </a:lnSpc>
              <a:spcBef>
                <a:spcPts val="400"/>
              </a:spcBef>
              <a:spcAft>
                <a:spcPts val="0"/>
              </a:spcAft>
              <a:buClrTx/>
              <a:buSzTx/>
              <a:buFontTx/>
              <a:buNone/>
              <a:tabLst/>
              <a:defRPr/>
            </a:pPr>
            <a:r>
              <a:rPr kumimoji="0" lang="en-US" sz="2300" b="1"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Type-node: </a:t>
            </a:r>
            <a:r>
              <a:rPr kumimoji="0" lang="en-US" sz="2300" b="0"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configuration describing a chip’s type and technology node generation: </a:t>
            </a:r>
            <a:r>
              <a:rPr kumimoji="0" lang="en-US" sz="2300" b="1"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DDR3-old/new, DDR4-old/new, LPDDR4-1x/1y</a:t>
            </a:r>
          </a:p>
        </p:txBody>
      </p:sp>
      <p:pic>
        <p:nvPicPr>
          <p:cNvPr id="3" name="Picture 2">
            <a:extLst>
              <a:ext uri="{FF2B5EF4-FFF2-40B4-BE49-F238E27FC236}">
                <a16:creationId xmlns:a16="http://schemas.microsoft.com/office/drawing/2014/main" id="{11688A29-31DA-174D-802D-FAAED71DD56A}"/>
              </a:ext>
            </a:extLst>
          </p:cNvPr>
          <p:cNvPicPr>
            <a:picLocks noChangeAspect="1"/>
          </p:cNvPicPr>
          <p:nvPr/>
        </p:nvPicPr>
        <p:blipFill>
          <a:blip r:embed="rId3"/>
          <a:stretch>
            <a:fillRect/>
          </a:stretch>
        </p:blipFill>
        <p:spPr>
          <a:xfrm>
            <a:off x="1464908" y="748372"/>
            <a:ext cx="6214184" cy="2680628"/>
          </a:xfrm>
          <a:prstGeom prst="rect">
            <a:avLst/>
          </a:prstGeom>
        </p:spPr>
      </p:pic>
      <p:sp>
        <p:nvSpPr>
          <p:cNvPr id="4" name="Rectangle 3">
            <a:extLst>
              <a:ext uri="{FF2B5EF4-FFF2-40B4-BE49-F238E27FC236}">
                <a16:creationId xmlns:a16="http://schemas.microsoft.com/office/drawing/2014/main" id="{F5E2CA84-0AC9-1745-9ECF-5125C41E3D49}"/>
              </a:ext>
            </a:extLst>
          </p:cNvPr>
          <p:cNvSpPr/>
          <p:nvPr/>
        </p:nvSpPr>
        <p:spPr>
          <a:xfrm>
            <a:off x="3221502" y="1153551"/>
            <a:ext cx="3179298" cy="295421"/>
          </a:xfrm>
          <a:prstGeom prst="rect">
            <a:avLst/>
          </a:prstGeom>
          <a:solidFill>
            <a:schemeClr val="accent2">
              <a:lumMod val="75000"/>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225594ED-1FE5-DC43-BF96-6FAC22FFFFBD}"/>
              </a:ext>
            </a:extLst>
          </p:cNvPr>
          <p:cNvSpPr/>
          <p:nvPr/>
        </p:nvSpPr>
        <p:spPr>
          <a:xfrm>
            <a:off x="1631853" y="1597375"/>
            <a:ext cx="647113" cy="1669193"/>
          </a:xfrm>
          <a:prstGeom prst="rect">
            <a:avLst/>
          </a:prstGeom>
          <a:solidFill>
            <a:srgbClr val="538234">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64C989B2-0738-E443-8E05-9FFDBF366641}"/>
              </a:ext>
            </a:extLst>
          </p:cNvPr>
          <p:cNvSpPr/>
          <p:nvPr/>
        </p:nvSpPr>
        <p:spPr>
          <a:xfrm>
            <a:off x="2278966" y="2768598"/>
            <a:ext cx="254000" cy="497970"/>
          </a:xfrm>
          <a:prstGeom prst="rect">
            <a:avLst/>
          </a:prstGeom>
          <a:solidFill>
            <a:srgbClr val="538234">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1CE3C207-2C93-1643-9EA7-8E73D9782FE7}"/>
              </a:ext>
            </a:extLst>
          </p:cNvPr>
          <p:cNvSpPr/>
          <p:nvPr/>
        </p:nvSpPr>
        <p:spPr>
          <a:xfrm>
            <a:off x="2352333" y="1597361"/>
            <a:ext cx="515045" cy="1117617"/>
          </a:xfrm>
          <a:prstGeom prst="rect">
            <a:avLst/>
          </a:prstGeom>
          <a:solidFill>
            <a:schemeClr val="accent5">
              <a:lumMod val="75000"/>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F6C6BE09-1381-5D4B-9858-BC581B281EF6}"/>
              </a:ext>
            </a:extLst>
          </p:cNvPr>
          <p:cNvSpPr/>
          <p:nvPr/>
        </p:nvSpPr>
        <p:spPr>
          <a:xfrm>
            <a:off x="2613378" y="2714978"/>
            <a:ext cx="254000" cy="551590"/>
          </a:xfrm>
          <a:prstGeom prst="rect">
            <a:avLst/>
          </a:prstGeom>
          <a:solidFill>
            <a:schemeClr val="accent5">
              <a:lumMod val="75000"/>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0302A8D4-7E59-424B-AE75-A28D938E39A9}"/>
              </a:ext>
            </a:extLst>
          </p:cNvPr>
          <p:cNvSpPr/>
          <p:nvPr/>
        </p:nvSpPr>
        <p:spPr>
          <a:xfrm>
            <a:off x="1651098" y="908685"/>
            <a:ext cx="1216280" cy="552644"/>
          </a:xfrm>
          <a:prstGeom prst="rect">
            <a:avLst/>
          </a:prstGeom>
          <a:solidFill>
            <a:srgbClr val="7030A0">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5854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
                                            <p:txEl>
                                              <p:pRg st="6" end="6"/>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9" grpId="0" animBg="1"/>
      <p:bldP spid="10" grpId="0" animBg="1"/>
      <p:bldP spid="11" grpId="0" animBg="1"/>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D8FFA-84CB-5E49-93F5-900D54873C78}"/>
              </a:ext>
            </a:extLst>
          </p:cNvPr>
          <p:cNvSpPr>
            <a:spLocks noGrp="1"/>
          </p:cNvSpPr>
          <p:nvPr>
            <p:ph type="title"/>
          </p:nvPr>
        </p:nvSpPr>
        <p:spPr/>
        <p:txBody>
          <a:bodyPr/>
          <a:lstStyle/>
          <a:p>
            <a:r>
              <a:rPr lang="en-US" b="1" dirty="0"/>
              <a:t>3. Hammer Count (HC) Effects</a:t>
            </a:r>
          </a:p>
        </p:txBody>
      </p:sp>
      <p:sp>
        <p:nvSpPr>
          <p:cNvPr id="6" name="Rectangle 5">
            <a:extLst>
              <a:ext uri="{FF2B5EF4-FFF2-40B4-BE49-F238E27FC236}">
                <a16:creationId xmlns:a16="http://schemas.microsoft.com/office/drawing/2014/main" id="{24E0BBC6-71E9-C049-9D8F-53BDF22CBC49}"/>
              </a:ext>
            </a:extLst>
          </p:cNvPr>
          <p:cNvSpPr/>
          <p:nvPr/>
        </p:nvSpPr>
        <p:spPr>
          <a:xfrm>
            <a:off x="-2198" y="5416840"/>
            <a:ext cx="9144000" cy="830997"/>
          </a:xfrm>
          <a:prstGeom prst="rect">
            <a:avLst/>
          </a:prstGeom>
          <a:solidFill>
            <a:schemeClr val="accent6">
              <a:lumMod val="40000"/>
              <a:lumOff val="6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C00000"/>
                </a:solidFill>
                <a:effectLst/>
                <a:uLnTx/>
                <a:uFillTx/>
                <a:latin typeface="Cambria" panose="02040503050406030204" pitchFamily="18" charset="0"/>
                <a:ea typeface="+mn-ea"/>
                <a:cs typeface="+mn-cs"/>
              </a:rPr>
              <a:t>RowHammer</a:t>
            </a: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bit flip rates (i.e., </a:t>
            </a:r>
            <a:r>
              <a:rPr kumimoji="0" lang="en-US" sz="2400" b="1" i="0" u="none" strike="noStrike" kern="1200" cap="none" spc="0" normalizeH="0" baseline="0" noProof="0" dirty="0" err="1">
                <a:ln>
                  <a:noFill/>
                </a:ln>
                <a:solidFill>
                  <a:srgbClr val="C00000"/>
                </a:solidFill>
                <a:effectLst/>
                <a:uLnTx/>
                <a:uFillTx/>
                <a:latin typeface="Cambria" panose="02040503050406030204" pitchFamily="18" charset="0"/>
                <a:ea typeface="+mn-ea"/>
                <a:cs typeface="+mn-cs"/>
              </a:rPr>
              <a:t>RowHammer</a:t>
            </a: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vulnerability)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increase with technology node generation</a:t>
            </a:r>
          </a:p>
        </p:txBody>
      </p:sp>
      <p:pic>
        <p:nvPicPr>
          <p:cNvPr id="12" name="Picture 11">
            <a:extLst>
              <a:ext uri="{FF2B5EF4-FFF2-40B4-BE49-F238E27FC236}">
                <a16:creationId xmlns:a16="http://schemas.microsoft.com/office/drawing/2014/main" id="{BAE25116-7200-0C45-B9FB-88DAB18A9D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399" y="1280082"/>
            <a:ext cx="8772525" cy="2469931"/>
          </a:xfrm>
          <a:prstGeom prst="rect">
            <a:avLst/>
          </a:prstGeom>
        </p:spPr>
      </p:pic>
      <p:grpSp>
        <p:nvGrpSpPr>
          <p:cNvPr id="27" name="Group 26">
            <a:extLst>
              <a:ext uri="{FF2B5EF4-FFF2-40B4-BE49-F238E27FC236}">
                <a16:creationId xmlns:a16="http://schemas.microsoft.com/office/drawing/2014/main" id="{BAC664BD-CED8-BE4A-8EC3-3FD2C7499098}"/>
              </a:ext>
            </a:extLst>
          </p:cNvPr>
          <p:cNvGrpSpPr/>
          <p:nvPr/>
        </p:nvGrpSpPr>
        <p:grpSpPr>
          <a:xfrm>
            <a:off x="1287099" y="2199233"/>
            <a:ext cx="1399649" cy="420817"/>
            <a:chOff x="1228484" y="2199233"/>
            <a:chExt cx="1399649" cy="420817"/>
          </a:xfrm>
        </p:grpSpPr>
        <p:sp>
          <p:nvSpPr>
            <p:cNvPr id="13" name="Rectangle 12">
              <a:extLst>
                <a:ext uri="{FF2B5EF4-FFF2-40B4-BE49-F238E27FC236}">
                  <a16:creationId xmlns:a16="http://schemas.microsoft.com/office/drawing/2014/main" id="{C2BFDBA6-7CD4-AD47-95D4-1642CA8F1FE1}"/>
                </a:ext>
              </a:extLst>
            </p:cNvPr>
            <p:cNvSpPr/>
            <p:nvPr/>
          </p:nvSpPr>
          <p:spPr>
            <a:xfrm rot="19603482">
              <a:off x="1228484" y="2199233"/>
              <a:ext cx="1003821" cy="2156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1" name="Group 20">
              <a:extLst>
                <a:ext uri="{FF2B5EF4-FFF2-40B4-BE49-F238E27FC236}">
                  <a16:creationId xmlns:a16="http://schemas.microsoft.com/office/drawing/2014/main" id="{E17BE2F1-BF39-EE42-A342-77A2A671E80B}"/>
                </a:ext>
              </a:extLst>
            </p:cNvPr>
            <p:cNvGrpSpPr/>
            <p:nvPr/>
          </p:nvGrpSpPr>
          <p:grpSpPr>
            <a:xfrm>
              <a:off x="1624032" y="2382218"/>
              <a:ext cx="1004101" cy="237832"/>
              <a:chOff x="1624032" y="2382218"/>
              <a:chExt cx="1004101" cy="237832"/>
            </a:xfrm>
          </p:grpSpPr>
          <p:sp>
            <p:nvSpPr>
              <p:cNvPr id="15" name="Rectangle 14">
                <a:extLst>
                  <a:ext uri="{FF2B5EF4-FFF2-40B4-BE49-F238E27FC236}">
                    <a16:creationId xmlns:a16="http://schemas.microsoft.com/office/drawing/2014/main" id="{B2E1EA25-F6FE-A146-8206-EADB2AACDBED}"/>
                  </a:ext>
                </a:extLst>
              </p:cNvPr>
              <p:cNvSpPr/>
              <p:nvPr/>
            </p:nvSpPr>
            <p:spPr>
              <a:xfrm rot="19675068">
                <a:off x="1633764" y="2382218"/>
                <a:ext cx="994369" cy="1599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2E901CF-EB08-E141-98EF-9143C5026A9C}"/>
                  </a:ext>
                </a:extLst>
              </p:cNvPr>
              <p:cNvSpPr/>
              <p:nvPr/>
            </p:nvSpPr>
            <p:spPr>
              <a:xfrm rot="19675068">
                <a:off x="1624032" y="2474541"/>
                <a:ext cx="342223" cy="1455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26" name="Group 25">
            <a:extLst>
              <a:ext uri="{FF2B5EF4-FFF2-40B4-BE49-F238E27FC236}">
                <a16:creationId xmlns:a16="http://schemas.microsoft.com/office/drawing/2014/main" id="{A4097676-E3C1-BB42-8174-79C3627DF91A}"/>
              </a:ext>
            </a:extLst>
          </p:cNvPr>
          <p:cNvGrpSpPr/>
          <p:nvPr/>
        </p:nvGrpSpPr>
        <p:grpSpPr>
          <a:xfrm>
            <a:off x="4448778" y="2146568"/>
            <a:ext cx="1256737" cy="682953"/>
            <a:chOff x="4507393" y="2134845"/>
            <a:chExt cx="1256737" cy="682953"/>
          </a:xfrm>
        </p:grpSpPr>
        <p:sp>
          <p:nvSpPr>
            <p:cNvPr id="17" name="Rectangle 16">
              <a:extLst>
                <a:ext uri="{FF2B5EF4-FFF2-40B4-BE49-F238E27FC236}">
                  <a16:creationId xmlns:a16="http://schemas.microsoft.com/office/drawing/2014/main" id="{6C7DA583-7A44-8446-B4AB-D8DF9F31F4A6}"/>
                </a:ext>
              </a:extLst>
            </p:cNvPr>
            <p:cNvSpPr/>
            <p:nvPr/>
          </p:nvSpPr>
          <p:spPr>
            <a:xfrm rot="19934469">
              <a:off x="4507393" y="2134845"/>
              <a:ext cx="1021405" cy="2140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0" name="Group 19">
              <a:extLst>
                <a:ext uri="{FF2B5EF4-FFF2-40B4-BE49-F238E27FC236}">
                  <a16:creationId xmlns:a16="http://schemas.microsoft.com/office/drawing/2014/main" id="{6D6DC291-6E47-BA47-A173-F6F40611A9D5}"/>
                </a:ext>
              </a:extLst>
            </p:cNvPr>
            <p:cNvGrpSpPr/>
            <p:nvPr/>
          </p:nvGrpSpPr>
          <p:grpSpPr>
            <a:xfrm>
              <a:off x="4742725" y="2354450"/>
              <a:ext cx="1021405" cy="463348"/>
              <a:chOff x="4742725" y="2354450"/>
              <a:chExt cx="1021405" cy="463348"/>
            </a:xfrm>
          </p:grpSpPr>
          <p:sp>
            <p:nvSpPr>
              <p:cNvPr id="18" name="Rectangle 17">
                <a:extLst>
                  <a:ext uri="{FF2B5EF4-FFF2-40B4-BE49-F238E27FC236}">
                    <a16:creationId xmlns:a16="http://schemas.microsoft.com/office/drawing/2014/main" id="{CE419E10-DAB9-A246-A8C8-18D7DEA1D882}"/>
                  </a:ext>
                </a:extLst>
              </p:cNvPr>
              <p:cNvSpPr/>
              <p:nvPr/>
            </p:nvSpPr>
            <p:spPr>
              <a:xfrm rot="19748214">
                <a:off x="4742725" y="2354450"/>
                <a:ext cx="1021405" cy="2140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E71095BA-464F-714D-B387-3AAD549D6627}"/>
                  </a:ext>
                </a:extLst>
              </p:cNvPr>
              <p:cNvSpPr/>
              <p:nvPr/>
            </p:nvSpPr>
            <p:spPr>
              <a:xfrm rot="19934469">
                <a:off x="4787734" y="2554326"/>
                <a:ext cx="93978" cy="2634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25" name="Group 24">
            <a:extLst>
              <a:ext uri="{FF2B5EF4-FFF2-40B4-BE49-F238E27FC236}">
                <a16:creationId xmlns:a16="http://schemas.microsoft.com/office/drawing/2014/main" id="{5D59BE2E-EEB4-5440-89A6-7DE727427385}"/>
              </a:ext>
            </a:extLst>
          </p:cNvPr>
          <p:cNvGrpSpPr/>
          <p:nvPr/>
        </p:nvGrpSpPr>
        <p:grpSpPr>
          <a:xfrm>
            <a:off x="7194897" y="2492292"/>
            <a:ext cx="1683102" cy="695673"/>
            <a:chOff x="7405911" y="2515738"/>
            <a:chExt cx="1683102" cy="695673"/>
          </a:xfrm>
        </p:grpSpPr>
        <p:sp>
          <p:nvSpPr>
            <p:cNvPr id="22" name="Rectangle 21">
              <a:extLst>
                <a:ext uri="{FF2B5EF4-FFF2-40B4-BE49-F238E27FC236}">
                  <a16:creationId xmlns:a16="http://schemas.microsoft.com/office/drawing/2014/main" id="{9EE47BF9-E381-C340-9E92-CD81EB41CAEF}"/>
                </a:ext>
              </a:extLst>
            </p:cNvPr>
            <p:cNvSpPr/>
            <p:nvPr/>
          </p:nvSpPr>
          <p:spPr>
            <a:xfrm>
              <a:off x="7405911" y="2515738"/>
              <a:ext cx="1049103" cy="2140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191130A4-50BF-4649-B3D7-EA609D1670C7}"/>
                </a:ext>
              </a:extLst>
            </p:cNvPr>
            <p:cNvSpPr/>
            <p:nvPr/>
          </p:nvSpPr>
          <p:spPr>
            <a:xfrm>
              <a:off x="8067608" y="3066673"/>
              <a:ext cx="1021405" cy="1447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BF9E37D5-5C87-2E4D-B719-3D462CA63DB5}"/>
                </a:ext>
              </a:extLst>
            </p:cNvPr>
            <p:cNvSpPr/>
            <p:nvPr/>
          </p:nvSpPr>
          <p:spPr>
            <a:xfrm>
              <a:off x="8601075" y="2667373"/>
              <a:ext cx="171450" cy="2599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9" name="Rectangle 28">
            <a:extLst>
              <a:ext uri="{FF2B5EF4-FFF2-40B4-BE49-F238E27FC236}">
                <a16:creationId xmlns:a16="http://schemas.microsoft.com/office/drawing/2014/main" id="{74757A73-67C1-1040-9B84-A65E5FFF3199}"/>
              </a:ext>
            </a:extLst>
          </p:cNvPr>
          <p:cNvSpPr/>
          <p:nvPr/>
        </p:nvSpPr>
        <p:spPr>
          <a:xfrm>
            <a:off x="-2198" y="4267749"/>
            <a:ext cx="9144000" cy="830997"/>
          </a:xfrm>
          <a:prstGeom prst="rect">
            <a:avLst/>
          </a:prstGeom>
          <a:solidFill>
            <a:schemeClr val="accent6">
              <a:lumMod val="40000"/>
              <a:lumOff val="6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bit flip rates </a:t>
            </a: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increase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when going </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from old to new </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DDR4 technology node generations</a:t>
            </a:r>
            <a:endPar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1367857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7"/>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26"/>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2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9" grpId="0" animBg="1"/>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8C4337C-80FE-4B40-A479-B194D0ACE27D}"/>
              </a:ext>
            </a:extLst>
          </p:cNvPr>
          <p:cNvSpPr>
            <a:spLocks noGrp="1"/>
          </p:cNvSpPr>
          <p:nvPr>
            <p:ph type="title"/>
          </p:nvPr>
        </p:nvSpPr>
        <p:spPr>
          <a:xfrm>
            <a:off x="75991" y="73723"/>
            <a:ext cx="8987622" cy="740193"/>
          </a:xfrm>
        </p:spPr>
        <p:txBody>
          <a:bodyPr/>
          <a:lstStyle/>
          <a:p>
            <a:r>
              <a:rPr lang="en-US" sz="3800" b="1" dirty="0"/>
              <a:t>5. First </a:t>
            </a:r>
            <a:r>
              <a:rPr lang="en-US" sz="3800" b="1" dirty="0" err="1"/>
              <a:t>RowHammer</a:t>
            </a:r>
            <a:r>
              <a:rPr lang="en-US" sz="3800" b="1" dirty="0"/>
              <a:t> Bit Flips per Chip</a:t>
            </a:r>
          </a:p>
        </p:txBody>
      </p:sp>
      <p:pic>
        <p:nvPicPr>
          <p:cNvPr id="2" name="Picture 1">
            <a:extLst>
              <a:ext uri="{FF2B5EF4-FFF2-40B4-BE49-F238E27FC236}">
                <a16:creationId xmlns:a16="http://schemas.microsoft.com/office/drawing/2014/main" id="{CB8530F0-DFD9-7F4C-99EE-B2511F44D81E}"/>
              </a:ext>
            </a:extLst>
          </p:cNvPr>
          <p:cNvPicPr>
            <a:picLocks noChangeAspect="1"/>
          </p:cNvPicPr>
          <p:nvPr/>
        </p:nvPicPr>
        <p:blipFill>
          <a:blip r:embed="rId3"/>
          <a:stretch>
            <a:fillRect/>
          </a:stretch>
        </p:blipFill>
        <p:spPr>
          <a:xfrm>
            <a:off x="1208015" y="1107691"/>
            <a:ext cx="3363985" cy="5462079"/>
          </a:xfrm>
          <a:prstGeom prst="rect">
            <a:avLst/>
          </a:prstGeom>
        </p:spPr>
      </p:pic>
      <p:sp>
        <p:nvSpPr>
          <p:cNvPr id="8" name="Rectangle 7">
            <a:extLst>
              <a:ext uri="{FF2B5EF4-FFF2-40B4-BE49-F238E27FC236}">
                <a16:creationId xmlns:a16="http://schemas.microsoft.com/office/drawing/2014/main" id="{C0C13B34-6CFA-FB41-8BD2-E923F4E8BB6D}"/>
              </a:ext>
            </a:extLst>
          </p:cNvPr>
          <p:cNvSpPr/>
          <p:nvPr/>
        </p:nvSpPr>
        <p:spPr>
          <a:xfrm>
            <a:off x="170121" y="692505"/>
            <a:ext cx="8973879" cy="44627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What is the minimum Hammer Count required to cause bit flips (</a:t>
            </a:r>
            <a:r>
              <a:rPr kumimoji="0" lang="en-US" sz="2300" b="0" i="1" u="none" strike="noStrike" kern="1200" cap="none" spc="0" normalizeH="0" baseline="0" noProof="0" dirty="0" err="1">
                <a:ln>
                  <a:noFill/>
                </a:ln>
                <a:solidFill>
                  <a:srgbClr val="C00000"/>
                </a:solidFill>
                <a:effectLst/>
                <a:uLnTx/>
                <a:uFillTx/>
                <a:latin typeface="Cambria" panose="02040503050406030204" pitchFamily="18" charset="0"/>
                <a:ea typeface="+mn-ea"/>
                <a:cs typeface="+mn-cs"/>
              </a:rPr>
              <a:t>HC</a:t>
            </a:r>
            <a:r>
              <a:rPr kumimoji="0" lang="en-US" sz="2300" b="0" i="1" u="none" strike="noStrike" kern="1200" cap="none" spc="0" normalizeH="0" baseline="-25000" noProof="0" dirty="0" err="1">
                <a:ln>
                  <a:noFill/>
                </a:ln>
                <a:solidFill>
                  <a:srgbClr val="C00000"/>
                </a:solidFill>
                <a:effectLst/>
                <a:uLnTx/>
                <a:uFillTx/>
                <a:latin typeface="Cambria" panose="02040503050406030204" pitchFamily="18" charset="0"/>
                <a:ea typeface="+mn-ea"/>
                <a:cs typeface="+mn-cs"/>
              </a:rPr>
              <a:t>first</a:t>
            </a:r>
            <a:r>
              <a:rPr kumimoji="0" lang="en-US" sz="23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a:t>
            </a:r>
          </a:p>
        </p:txBody>
      </p:sp>
      <p:sp>
        <p:nvSpPr>
          <p:cNvPr id="22" name="Rectangle 21">
            <a:extLst>
              <a:ext uri="{FF2B5EF4-FFF2-40B4-BE49-F238E27FC236}">
                <a16:creationId xmlns:a16="http://schemas.microsoft.com/office/drawing/2014/main" id="{1260B160-0723-D641-AE07-F12947813B16}"/>
              </a:ext>
            </a:extLst>
          </p:cNvPr>
          <p:cNvSpPr/>
          <p:nvPr/>
        </p:nvSpPr>
        <p:spPr>
          <a:xfrm>
            <a:off x="3246119" y="1485397"/>
            <a:ext cx="874033" cy="5084374"/>
          </a:xfrm>
          <a:prstGeom prst="rect">
            <a:avLst/>
          </a:prstGeom>
          <a:solidFill>
            <a:srgbClr val="C00000">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54ABC33A-5B52-2A42-8609-6EE0AC3C1637}"/>
              </a:ext>
            </a:extLst>
          </p:cNvPr>
          <p:cNvSpPr/>
          <p:nvPr/>
        </p:nvSpPr>
        <p:spPr>
          <a:xfrm>
            <a:off x="2387326" y="1485396"/>
            <a:ext cx="874033" cy="5084374"/>
          </a:xfrm>
          <a:prstGeom prst="rect">
            <a:avLst/>
          </a:prstGeom>
          <a:solidFill>
            <a:schemeClr val="accent5">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2C5E1653-BA24-A045-97C2-332253700366}"/>
              </a:ext>
            </a:extLst>
          </p:cNvPr>
          <p:cNvSpPr/>
          <p:nvPr/>
        </p:nvSpPr>
        <p:spPr>
          <a:xfrm>
            <a:off x="4120152" y="1485396"/>
            <a:ext cx="421776" cy="5084374"/>
          </a:xfrm>
          <a:prstGeom prst="rect">
            <a:avLst/>
          </a:prstGeom>
          <a:solidFill>
            <a:srgbClr val="538234">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04C8437C-6A92-394B-A012-A88C2F91A1ED}"/>
              </a:ext>
            </a:extLst>
          </p:cNvPr>
          <p:cNvSpPr txBox="1"/>
          <p:nvPr/>
        </p:nvSpPr>
        <p:spPr>
          <a:xfrm>
            <a:off x="4978945" y="2350572"/>
            <a:ext cx="3753575"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We note the different DRAM types on the x-axis: </a:t>
            </a:r>
            <a:r>
              <a:rPr kumimoji="0" lang="en-US" sz="24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DDR3</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DDR4</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a:ln>
                  <a:noFill/>
                </a:ln>
                <a:solidFill>
                  <a:srgbClr val="538234"/>
                </a:solidFill>
                <a:effectLst/>
                <a:uLnTx/>
                <a:uFillTx/>
                <a:latin typeface="Cambria" panose="02040503050406030204" pitchFamily="18" charset="0"/>
                <a:ea typeface="+mn-ea"/>
                <a:cs typeface="+mn-cs"/>
              </a:rPr>
              <a:t>LPDDR4.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38234"/>
              </a:solidFill>
              <a:effectLst/>
              <a:uLnTx/>
              <a:uFillTx/>
              <a:latin typeface="Cambria" panose="0204050305040603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We focus on trends across chips of the same DRAM type to draw conclusions</a:t>
            </a:r>
          </a:p>
        </p:txBody>
      </p:sp>
    </p:spTree>
    <p:extLst>
      <p:ext uri="{BB962C8B-B14F-4D97-AF65-F5344CB8AC3E}">
        <p14:creationId xmlns:p14="http://schemas.microsoft.com/office/powerpoint/2010/main" val="230947130"/>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8C4337C-80FE-4B40-A479-B194D0ACE27D}"/>
              </a:ext>
            </a:extLst>
          </p:cNvPr>
          <p:cNvSpPr>
            <a:spLocks noGrp="1"/>
          </p:cNvSpPr>
          <p:nvPr>
            <p:ph type="title"/>
          </p:nvPr>
        </p:nvSpPr>
        <p:spPr>
          <a:xfrm>
            <a:off x="75991" y="73723"/>
            <a:ext cx="8987622" cy="740193"/>
          </a:xfrm>
        </p:spPr>
        <p:txBody>
          <a:bodyPr/>
          <a:lstStyle/>
          <a:p>
            <a:r>
              <a:rPr lang="en-US" sz="3800" b="1" dirty="0"/>
              <a:t>5. First </a:t>
            </a:r>
            <a:r>
              <a:rPr lang="en-US" sz="3800" b="1" dirty="0" err="1"/>
              <a:t>RowHammer</a:t>
            </a:r>
            <a:r>
              <a:rPr lang="en-US" sz="3800" b="1" dirty="0"/>
              <a:t> Bit Flips per Chip</a:t>
            </a:r>
          </a:p>
        </p:txBody>
      </p:sp>
      <p:sp>
        <p:nvSpPr>
          <p:cNvPr id="8" name="Rectangle 7">
            <a:extLst>
              <a:ext uri="{FF2B5EF4-FFF2-40B4-BE49-F238E27FC236}">
                <a16:creationId xmlns:a16="http://schemas.microsoft.com/office/drawing/2014/main" id="{13E2E26E-67D9-7D4A-BF8E-578F37EFC406}"/>
              </a:ext>
            </a:extLst>
          </p:cNvPr>
          <p:cNvSpPr/>
          <p:nvPr/>
        </p:nvSpPr>
        <p:spPr>
          <a:xfrm>
            <a:off x="0" y="5616557"/>
            <a:ext cx="9144000" cy="830997"/>
          </a:xfrm>
          <a:prstGeom prst="rect">
            <a:avLst/>
          </a:prstGeom>
          <a:solidFill>
            <a:schemeClr val="accent6">
              <a:lumMod val="40000"/>
              <a:lumOff val="6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LinLibertineTI"/>
                <a:ea typeface="+mn-ea"/>
                <a:cs typeface="+mn-cs"/>
              </a:rPr>
              <a:t>Newer chips from a given DRAM manufacturer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LinLibertineTI"/>
                <a:ea typeface="+mn-ea"/>
                <a:cs typeface="+mn-cs"/>
              </a:rPr>
              <a:t>more</a:t>
            </a:r>
            <a:r>
              <a:rPr kumimoji="0" lang="en-US" sz="2400" b="0" i="0" u="none" strike="noStrike" kern="1200" cap="none" spc="0" normalizeH="0" baseline="0" noProof="0" dirty="0">
                <a:ln>
                  <a:noFill/>
                </a:ln>
                <a:solidFill>
                  <a:prstClr val="black"/>
                </a:solidFill>
                <a:effectLst/>
                <a:uLnTx/>
                <a:uFillTx/>
                <a:latin typeface="LinLibertineTI"/>
                <a:ea typeface="+mn-ea"/>
                <a:cs typeface="+mn-cs"/>
              </a:rPr>
              <a:t> vulnerable to </a:t>
            </a:r>
            <a:r>
              <a:rPr kumimoji="0" lang="en-US" sz="2400" b="0" i="0" u="none" strike="noStrike" kern="1200" cap="none" spc="0" normalizeH="0" baseline="0" noProof="0" dirty="0" err="1">
                <a:ln>
                  <a:noFill/>
                </a:ln>
                <a:solidFill>
                  <a:prstClr val="black"/>
                </a:solidFill>
                <a:effectLst/>
                <a:uLnTx/>
                <a:uFillTx/>
                <a:latin typeface="LinLibertineTI"/>
                <a:ea typeface="+mn-ea"/>
                <a:cs typeface="+mn-cs"/>
              </a:rPr>
              <a:t>RowHammer</a:t>
            </a:r>
            <a:r>
              <a:rPr kumimoji="0" lang="en-US" sz="2400" b="0" i="0" u="none" strike="noStrike" kern="1200" cap="none" spc="0" normalizeH="0" baseline="0" noProof="0" dirty="0">
                <a:ln>
                  <a:noFill/>
                </a:ln>
                <a:solidFill>
                  <a:prstClr val="black"/>
                </a:solidFill>
                <a:effectLst/>
                <a:uLnTx/>
                <a:uFillTx/>
                <a:latin typeface="LinLibertineTI"/>
                <a:ea typeface="+mn-ea"/>
                <a:cs typeface="+mn-cs"/>
              </a:rPr>
              <a:t> </a:t>
            </a:r>
          </a:p>
        </p:txBody>
      </p:sp>
      <p:pic>
        <p:nvPicPr>
          <p:cNvPr id="3" name="Picture 2">
            <a:extLst>
              <a:ext uri="{FF2B5EF4-FFF2-40B4-BE49-F238E27FC236}">
                <a16:creationId xmlns:a16="http://schemas.microsoft.com/office/drawing/2014/main" id="{80ADC131-0C18-354C-9D4B-CAB9FD8340CD}"/>
              </a:ext>
            </a:extLst>
          </p:cNvPr>
          <p:cNvPicPr>
            <a:picLocks noChangeAspect="1"/>
          </p:cNvPicPr>
          <p:nvPr/>
        </p:nvPicPr>
        <p:blipFill rotWithShape="1">
          <a:blip r:embed="rId3"/>
          <a:srcRect r="57894"/>
          <a:stretch/>
        </p:blipFill>
        <p:spPr>
          <a:xfrm>
            <a:off x="259230" y="672677"/>
            <a:ext cx="3009534" cy="4913316"/>
          </a:xfrm>
          <a:prstGeom prst="rect">
            <a:avLst/>
          </a:prstGeom>
        </p:spPr>
      </p:pic>
      <p:sp>
        <p:nvSpPr>
          <p:cNvPr id="41" name="Rectangle 40">
            <a:extLst>
              <a:ext uri="{FF2B5EF4-FFF2-40B4-BE49-F238E27FC236}">
                <a16:creationId xmlns:a16="http://schemas.microsoft.com/office/drawing/2014/main" id="{F7FE634D-79BC-4F46-9907-15C01CD657E3}"/>
              </a:ext>
            </a:extLst>
          </p:cNvPr>
          <p:cNvSpPr/>
          <p:nvPr/>
        </p:nvSpPr>
        <p:spPr>
          <a:xfrm>
            <a:off x="1977466" y="985159"/>
            <a:ext cx="631413" cy="4600834"/>
          </a:xfrm>
          <a:prstGeom prst="rect">
            <a:avLst/>
          </a:prstGeom>
          <a:solidFill>
            <a:srgbClr val="C00000">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B25375D4-E054-5F41-A675-9442D3DAF543}"/>
              </a:ext>
            </a:extLst>
          </p:cNvPr>
          <p:cNvSpPr/>
          <p:nvPr/>
        </p:nvSpPr>
        <p:spPr>
          <a:xfrm>
            <a:off x="1340557" y="984724"/>
            <a:ext cx="631413" cy="4600834"/>
          </a:xfrm>
          <a:prstGeom prst="rect">
            <a:avLst/>
          </a:prstGeom>
          <a:solidFill>
            <a:schemeClr val="accent5">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B0CBAE99-946A-1A46-952A-9AF4F7C4C429}"/>
              </a:ext>
            </a:extLst>
          </p:cNvPr>
          <p:cNvSpPr/>
          <p:nvPr/>
        </p:nvSpPr>
        <p:spPr>
          <a:xfrm>
            <a:off x="2608880" y="984724"/>
            <a:ext cx="638282" cy="4601269"/>
          </a:xfrm>
          <a:prstGeom prst="rect">
            <a:avLst/>
          </a:prstGeom>
          <a:solidFill>
            <a:srgbClr val="538234">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Straight Arrow Connector 8">
            <a:extLst>
              <a:ext uri="{FF2B5EF4-FFF2-40B4-BE49-F238E27FC236}">
                <a16:creationId xmlns:a16="http://schemas.microsoft.com/office/drawing/2014/main" id="{C84AB2C4-2130-4143-9B37-41C332779E87}"/>
              </a:ext>
            </a:extLst>
          </p:cNvPr>
          <p:cNvCxnSpPr>
            <a:cxnSpLocks/>
          </p:cNvCxnSpPr>
          <p:nvPr/>
        </p:nvCxnSpPr>
        <p:spPr>
          <a:xfrm>
            <a:off x="2112830" y="3398436"/>
            <a:ext cx="348823" cy="483149"/>
          </a:xfrm>
          <a:prstGeom prst="straightConnector1">
            <a:avLst/>
          </a:prstGeom>
          <a:ln w="66675">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0E7B3354-FFD7-064F-9C76-B6DD2A24A552}"/>
              </a:ext>
            </a:extLst>
          </p:cNvPr>
          <p:cNvCxnSpPr>
            <a:cxnSpLocks/>
          </p:cNvCxnSpPr>
          <p:nvPr/>
        </p:nvCxnSpPr>
        <p:spPr>
          <a:xfrm>
            <a:off x="2770688" y="2957223"/>
            <a:ext cx="321365" cy="855835"/>
          </a:xfrm>
          <a:prstGeom prst="straightConnector1">
            <a:avLst/>
          </a:prstGeom>
          <a:ln w="66675">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84" name="Picture 83">
            <a:extLst>
              <a:ext uri="{FF2B5EF4-FFF2-40B4-BE49-F238E27FC236}">
                <a16:creationId xmlns:a16="http://schemas.microsoft.com/office/drawing/2014/main" id="{5D6FB7FF-1F2F-D74B-B4A7-34A3463B9FAC}"/>
              </a:ext>
            </a:extLst>
          </p:cNvPr>
          <p:cNvPicPr>
            <a:picLocks noChangeAspect="1"/>
          </p:cNvPicPr>
          <p:nvPr/>
        </p:nvPicPr>
        <p:blipFill rotWithShape="1">
          <a:blip r:embed="rId3"/>
          <a:srcRect l="71984"/>
          <a:stretch/>
        </p:blipFill>
        <p:spPr>
          <a:xfrm>
            <a:off x="6726820" y="668542"/>
            <a:ext cx="2002458" cy="4913316"/>
          </a:xfrm>
          <a:prstGeom prst="rect">
            <a:avLst/>
          </a:prstGeom>
        </p:spPr>
      </p:pic>
      <p:sp>
        <p:nvSpPr>
          <p:cNvPr id="91" name="Rectangle 90">
            <a:extLst>
              <a:ext uri="{FF2B5EF4-FFF2-40B4-BE49-F238E27FC236}">
                <a16:creationId xmlns:a16="http://schemas.microsoft.com/office/drawing/2014/main" id="{412B7219-CF53-1C4C-A5A6-7565B1AD142E}"/>
              </a:ext>
            </a:extLst>
          </p:cNvPr>
          <p:cNvSpPr/>
          <p:nvPr/>
        </p:nvSpPr>
        <p:spPr>
          <a:xfrm>
            <a:off x="7541322" y="972731"/>
            <a:ext cx="758754" cy="4600834"/>
          </a:xfrm>
          <a:prstGeom prst="rect">
            <a:avLst/>
          </a:prstGeom>
          <a:solidFill>
            <a:srgbClr val="C00000">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 name="Rectangle 91">
            <a:extLst>
              <a:ext uri="{FF2B5EF4-FFF2-40B4-BE49-F238E27FC236}">
                <a16:creationId xmlns:a16="http://schemas.microsoft.com/office/drawing/2014/main" id="{9B4C41B1-4A81-9E41-99E0-1CF6C48D3E66}"/>
              </a:ext>
            </a:extLst>
          </p:cNvPr>
          <p:cNvSpPr/>
          <p:nvPr/>
        </p:nvSpPr>
        <p:spPr>
          <a:xfrm>
            <a:off x="6787484" y="972296"/>
            <a:ext cx="767265" cy="4600834"/>
          </a:xfrm>
          <a:prstGeom prst="rect">
            <a:avLst/>
          </a:prstGeom>
          <a:solidFill>
            <a:schemeClr val="accent5">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3" name="Rectangle 92">
            <a:extLst>
              <a:ext uri="{FF2B5EF4-FFF2-40B4-BE49-F238E27FC236}">
                <a16:creationId xmlns:a16="http://schemas.microsoft.com/office/drawing/2014/main" id="{5754A620-DEB4-1841-953D-705227B0D008}"/>
              </a:ext>
            </a:extLst>
          </p:cNvPr>
          <p:cNvSpPr/>
          <p:nvPr/>
        </p:nvSpPr>
        <p:spPr>
          <a:xfrm>
            <a:off x="8307212" y="987579"/>
            <a:ext cx="370114" cy="4585552"/>
          </a:xfrm>
          <a:prstGeom prst="rect">
            <a:avLst/>
          </a:prstGeom>
          <a:solidFill>
            <a:srgbClr val="538234">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8" name="Straight Arrow Connector 97">
            <a:extLst>
              <a:ext uri="{FF2B5EF4-FFF2-40B4-BE49-F238E27FC236}">
                <a16:creationId xmlns:a16="http://schemas.microsoft.com/office/drawing/2014/main" id="{9AF05BB2-A6E2-9748-9564-411FC1B621B3}"/>
              </a:ext>
            </a:extLst>
          </p:cNvPr>
          <p:cNvCxnSpPr>
            <a:cxnSpLocks/>
          </p:cNvCxnSpPr>
          <p:nvPr/>
        </p:nvCxnSpPr>
        <p:spPr>
          <a:xfrm>
            <a:off x="6925956" y="953203"/>
            <a:ext cx="426455" cy="2280857"/>
          </a:xfrm>
          <a:prstGeom prst="straightConnector1">
            <a:avLst/>
          </a:prstGeom>
          <a:ln w="666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728BBBF7-6AD6-1D42-B8D5-07995AFA0583}"/>
              </a:ext>
            </a:extLst>
          </p:cNvPr>
          <p:cNvCxnSpPr>
            <a:cxnSpLocks/>
          </p:cNvCxnSpPr>
          <p:nvPr/>
        </p:nvCxnSpPr>
        <p:spPr>
          <a:xfrm>
            <a:off x="7746276" y="1206744"/>
            <a:ext cx="370114" cy="1469100"/>
          </a:xfrm>
          <a:prstGeom prst="straightConnector1">
            <a:avLst/>
          </a:prstGeom>
          <a:ln w="66675">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01" name="Picture 100">
            <a:extLst>
              <a:ext uri="{FF2B5EF4-FFF2-40B4-BE49-F238E27FC236}">
                <a16:creationId xmlns:a16="http://schemas.microsoft.com/office/drawing/2014/main" id="{736C5D6F-945E-2D42-95E7-3B2B556F455E}"/>
              </a:ext>
            </a:extLst>
          </p:cNvPr>
          <p:cNvPicPr>
            <a:picLocks noChangeAspect="1"/>
          </p:cNvPicPr>
          <p:nvPr/>
        </p:nvPicPr>
        <p:blipFill rotWithShape="1">
          <a:blip r:embed="rId3"/>
          <a:srcRect l="41897" r="28061"/>
          <a:stretch/>
        </p:blipFill>
        <p:spPr>
          <a:xfrm>
            <a:off x="3924045" y="672677"/>
            <a:ext cx="2147313" cy="4913316"/>
          </a:xfrm>
          <a:prstGeom prst="rect">
            <a:avLst/>
          </a:prstGeom>
        </p:spPr>
      </p:pic>
      <p:sp>
        <p:nvSpPr>
          <p:cNvPr id="105" name="Rectangle 104">
            <a:extLst>
              <a:ext uri="{FF2B5EF4-FFF2-40B4-BE49-F238E27FC236}">
                <a16:creationId xmlns:a16="http://schemas.microsoft.com/office/drawing/2014/main" id="{574DFD47-E422-CC46-9DF6-0B54D2EBCF22}"/>
              </a:ext>
            </a:extLst>
          </p:cNvPr>
          <p:cNvSpPr/>
          <p:nvPr/>
        </p:nvSpPr>
        <p:spPr>
          <a:xfrm>
            <a:off x="4826123" y="984724"/>
            <a:ext cx="758754" cy="4600834"/>
          </a:xfrm>
          <a:prstGeom prst="rect">
            <a:avLst/>
          </a:prstGeom>
          <a:solidFill>
            <a:srgbClr val="C00000">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 name="Rectangle 105">
            <a:extLst>
              <a:ext uri="{FF2B5EF4-FFF2-40B4-BE49-F238E27FC236}">
                <a16:creationId xmlns:a16="http://schemas.microsoft.com/office/drawing/2014/main" id="{DCF9E6EC-9D05-6349-BFA9-5CAFEFAB2D84}"/>
              </a:ext>
            </a:extLst>
          </p:cNvPr>
          <p:cNvSpPr/>
          <p:nvPr/>
        </p:nvSpPr>
        <p:spPr>
          <a:xfrm>
            <a:off x="4072285" y="984289"/>
            <a:ext cx="767265" cy="4600834"/>
          </a:xfrm>
          <a:prstGeom prst="rect">
            <a:avLst/>
          </a:prstGeom>
          <a:solidFill>
            <a:schemeClr val="accent5">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 name="Rectangle 106">
            <a:extLst>
              <a:ext uri="{FF2B5EF4-FFF2-40B4-BE49-F238E27FC236}">
                <a16:creationId xmlns:a16="http://schemas.microsoft.com/office/drawing/2014/main" id="{531C2739-287D-B540-98C5-C2080B004810}"/>
              </a:ext>
            </a:extLst>
          </p:cNvPr>
          <p:cNvSpPr/>
          <p:nvPr/>
        </p:nvSpPr>
        <p:spPr>
          <a:xfrm>
            <a:off x="5584877" y="999571"/>
            <a:ext cx="377250" cy="4573559"/>
          </a:xfrm>
          <a:prstGeom prst="rect">
            <a:avLst/>
          </a:prstGeom>
          <a:solidFill>
            <a:srgbClr val="538234">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4" name="Straight Arrow Connector 113">
            <a:extLst>
              <a:ext uri="{FF2B5EF4-FFF2-40B4-BE49-F238E27FC236}">
                <a16:creationId xmlns:a16="http://schemas.microsoft.com/office/drawing/2014/main" id="{67B69012-CDC5-D34C-9D95-FEF55BB57553}"/>
              </a:ext>
            </a:extLst>
          </p:cNvPr>
          <p:cNvCxnSpPr>
            <a:cxnSpLocks/>
          </p:cNvCxnSpPr>
          <p:nvPr/>
        </p:nvCxnSpPr>
        <p:spPr>
          <a:xfrm>
            <a:off x="4253179" y="984725"/>
            <a:ext cx="409492" cy="2443958"/>
          </a:xfrm>
          <a:prstGeom prst="straightConnector1">
            <a:avLst/>
          </a:prstGeom>
          <a:ln w="666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2027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8C4337C-80FE-4B40-A479-B194D0ACE27D}"/>
              </a:ext>
            </a:extLst>
          </p:cNvPr>
          <p:cNvSpPr>
            <a:spLocks noGrp="1"/>
          </p:cNvSpPr>
          <p:nvPr>
            <p:ph type="title"/>
          </p:nvPr>
        </p:nvSpPr>
        <p:spPr>
          <a:xfrm>
            <a:off x="75991" y="73723"/>
            <a:ext cx="8987622" cy="740193"/>
          </a:xfrm>
        </p:spPr>
        <p:txBody>
          <a:bodyPr/>
          <a:lstStyle/>
          <a:p>
            <a:r>
              <a:rPr lang="en-US" sz="3800" b="1" dirty="0"/>
              <a:t>5. First </a:t>
            </a:r>
            <a:r>
              <a:rPr lang="en-US" sz="3800" b="1" dirty="0" err="1"/>
              <a:t>RowHammer</a:t>
            </a:r>
            <a:r>
              <a:rPr lang="en-US" sz="3800" b="1" dirty="0"/>
              <a:t> Bit Flips per Chip</a:t>
            </a:r>
          </a:p>
        </p:txBody>
      </p:sp>
      <p:sp>
        <p:nvSpPr>
          <p:cNvPr id="8" name="Rectangle 7">
            <a:extLst>
              <a:ext uri="{FF2B5EF4-FFF2-40B4-BE49-F238E27FC236}">
                <a16:creationId xmlns:a16="http://schemas.microsoft.com/office/drawing/2014/main" id="{13E2E26E-67D9-7D4A-BF8E-578F37EFC406}"/>
              </a:ext>
            </a:extLst>
          </p:cNvPr>
          <p:cNvSpPr/>
          <p:nvPr/>
        </p:nvSpPr>
        <p:spPr>
          <a:xfrm>
            <a:off x="0" y="5616557"/>
            <a:ext cx="9144000" cy="830997"/>
          </a:xfrm>
          <a:prstGeom prst="rect">
            <a:avLst/>
          </a:prstGeom>
          <a:solidFill>
            <a:schemeClr val="accent6">
              <a:lumMod val="40000"/>
              <a:lumOff val="6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LinLibertineTI"/>
                <a:ea typeface="+mn-ea"/>
                <a:cs typeface="+mn-cs"/>
              </a:rPr>
              <a:t>Newer chips from a given DRAM manufacturer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LinLibertineTI"/>
                <a:ea typeface="+mn-ea"/>
                <a:cs typeface="+mn-cs"/>
              </a:rPr>
              <a:t>more</a:t>
            </a:r>
            <a:r>
              <a:rPr kumimoji="0" lang="en-US" sz="2400" b="0" i="0" u="none" strike="noStrike" kern="1200" cap="none" spc="0" normalizeH="0" baseline="0" noProof="0" dirty="0">
                <a:ln>
                  <a:noFill/>
                </a:ln>
                <a:solidFill>
                  <a:prstClr val="black"/>
                </a:solidFill>
                <a:effectLst/>
                <a:uLnTx/>
                <a:uFillTx/>
                <a:latin typeface="LinLibertineTI"/>
                <a:ea typeface="+mn-ea"/>
                <a:cs typeface="+mn-cs"/>
              </a:rPr>
              <a:t> vulnerable to </a:t>
            </a:r>
            <a:r>
              <a:rPr kumimoji="0" lang="en-US" sz="2400" b="0" i="0" u="none" strike="noStrike" kern="1200" cap="none" spc="0" normalizeH="0" baseline="0" noProof="0" dirty="0" err="1">
                <a:ln>
                  <a:noFill/>
                </a:ln>
                <a:solidFill>
                  <a:prstClr val="black"/>
                </a:solidFill>
                <a:effectLst/>
                <a:uLnTx/>
                <a:uFillTx/>
                <a:latin typeface="LinLibertineTI"/>
                <a:ea typeface="+mn-ea"/>
                <a:cs typeface="+mn-cs"/>
              </a:rPr>
              <a:t>RowHammer</a:t>
            </a:r>
            <a:r>
              <a:rPr kumimoji="0" lang="en-US" sz="2400" b="0" i="0" u="none" strike="noStrike" kern="1200" cap="none" spc="0" normalizeH="0" baseline="0" noProof="0" dirty="0">
                <a:ln>
                  <a:noFill/>
                </a:ln>
                <a:solidFill>
                  <a:prstClr val="black"/>
                </a:solidFill>
                <a:effectLst/>
                <a:uLnTx/>
                <a:uFillTx/>
                <a:latin typeface="LinLibertineTI"/>
                <a:ea typeface="+mn-ea"/>
                <a:cs typeface="+mn-cs"/>
              </a:rPr>
              <a:t> </a:t>
            </a:r>
          </a:p>
        </p:txBody>
      </p:sp>
      <p:pic>
        <p:nvPicPr>
          <p:cNvPr id="3" name="Picture 2">
            <a:extLst>
              <a:ext uri="{FF2B5EF4-FFF2-40B4-BE49-F238E27FC236}">
                <a16:creationId xmlns:a16="http://schemas.microsoft.com/office/drawing/2014/main" id="{80ADC131-0C18-354C-9D4B-CAB9FD8340CD}"/>
              </a:ext>
            </a:extLst>
          </p:cNvPr>
          <p:cNvPicPr>
            <a:picLocks noChangeAspect="1"/>
          </p:cNvPicPr>
          <p:nvPr/>
        </p:nvPicPr>
        <p:blipFill rotWithShape="1">
          <a:blip r:embed="rId3"/>
          <a:srcRect r="57894"/>
          <a:stretch/>
        </p:blipFill>
        <p:spPr>
          <a:xfrm>
            <a:off x="259230" y="672677"/>
            <a:ext cx="3009534" cy="4913316"/>
          </a:xfrm>
          <a:prstGeom prst="rect">
            <a:avLst/>
          </a:prstGeom>
        </p:spPr>
      </p:pic>
      <p:sp>
        <p:nvSpPr>
          <p:cNvPr id="41" name="Rectangle 40">
            <a:extLst>
              <a:ext uri="{FF2B5EF4-FFF2-40B4-BE49-F238E27FC236}">
                <a16:creationId xmlns:a16="http://schemas.microsoft.com/office/drawing/2014/main" id="{F7FE634D-79BC-4F46-9907-15C01CD657E3}"/>
              </a:ext>
            </a:extLst>
          </p:cNvPr>
          <p:cNvSpPr/>
          <p:nvPr/>
        </p:nvSpPr>
        <p:spPr>
          <a:xfrm>
            <a:off x="1977466" y="985159"/>
            <a:ext cx="631413" cy="4600834"/>
          </a:xfrm>
          <a:prstGeom prst="rect">
            <a:avLst/>
          </a:prstGeom>
          <a:solidFill>
            <a:srgbClr val="C00000">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B25375D4-E054-5F41-A675-9442D3DAF543}"/>
              </a:ext>
            </a:extLst>
          </p:cNvPr>
          <p:cNvSpPr/>
          <p:nvPr/>
        </p:nvSpPr>
        <p:spPr>
          <a:xfrm>
            <a:off x="1340557" y="984724"/>
            <a:ext cx="631413" cy="4600834"/>
          </a:xfrm>
          <a:prstGeom prst="rect">
            <a:avLst/>
          </a:prstGeom>
          <a:solidFill>
            <a:schemeClr val="accent5">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B0CBAE99-946A-1A46-952A-9AF4F7C4C429}"/>
              </a:ext>
            </a:extLst>
          </p:cNvPr>
          <p:cNvSpPr/>
          <p:nvPr/>
        </p:nvSpPr>
        <p:spPr>
          <a:xfrm>
            <a:off x="2608880" y="984724"/>
            <a:ext cx="638282" cy="4601269"/>
          </a:xfrm>
          <a:prstGeom prst="rect">
            <a:avLst/>
          </a:prstGeom>
          <a:solidFill>
            <a:srgbClr val="538234">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Straight Arrow Connector 8">
            <a:extLst>
              <a:ext uri="{FF2B5EF4-FFF2-40B4-BE49-F238E27FC236}">
                <a16:creationId xmlns:a16="http://schemas.microsoft.com/office/drawing/2014/main" id="{C84AB2C4-2130-4143-9B37-41C332779E87}"/>
              </a:ext>
            </a:extLst>
          </p:cNvPr>
          <p:cNvCxnSpPr>
            <a:cxnSpLocks/>
          </p:cNvCxnSpPr>
          <p:nvPr/>
        </p:nvCxnSpPr>
        <p:spPr>
          <a:xfrm>
            <a:off x="2112830" y="3398436"/>
            <a:ext cx="348823" cy="483149"/>
          </a:xfrm>
          <a:prstGeom prst="straightConnector1">
            <a:avLst/>
          </a:prstGeom>
          <a:ln w="66675">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0E7B3354-FFD7-064F-9C76-B6DD2A24A552}"/>
              </a:ext>
            </a:extLst>
          </p:cNvPr>
          <p:cNvCxnSpPr>
            <a:cxnSpLocks/>
          </p:cNvCxnSpPr>
          <p:nvPr/>
        </p:nvCxnSpPr>
        <p:spPr>
          <a:xfrm>
            <a:off x="2770688" y="2957223"/>
            <a:ext cx="321365" cy="855835"/>
          </a:xfrm>
          <a:prstGeom prst="straightConnector1">
            <a:avLst/>
          </a:prstGeom>
          <a:ln w="66675">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84" name="Picture 83">
            <a:extLst>
              <a:ext uri="{FF2B5EF4-FFF2-40B4-BE49-F238E27FC236}">
                <a16:creationId xmlns:a16="http://schemas.microsoft.com/office/drawing/2014/main" id="{5D6FB7FF-1F2F-D74B-B4A7-34A3463B9FAC}"/>
              </a:ext>
            </a:extLst>
          </p:cNvPr>
          <p:cNvPicPr>
            <a:picLocks noChangeAspect="1"/>
          </p:cNvPicPr>
          <p:nvPr/>
        </p:nvPicPr>
        <p:blipFill rotWithShape="1">
          <a:blip r:embed="rId3"/>
          <a:srcRect l="71984"/>
          <a:stretch/>
        </p:blipFill>
        <p:spPr>
          <a:xfrm>
            <a:off x="6726820" y="668542"/>
            <a:ext cx="2002458" cy="4913316"/>
          </a:xfrm>
          <a:prstGeom prst="rect">
            <a:avLst/>
          </a:prstGeom>
        </p:spPr>
      </p:pic>
      <p:sp>
        <p:nvSpPr>
          <p:cNvPr id="91" name="Rectangle 90">
            <a:extLst>
              <a:ext uri="{FF2B5EF4-FFF2-40B4-BE49-F238E27FC236}">
                <a16:creationId xmlns:a16="http://schemas.microsoft.com/office/drawing/2014/main" id="{412B7219-CF53-1C4C-A5A6-7565B1AD142E}"/>
              </a:ext>
            </a:extLst>
          </p:cNvPr>
          <p:cNvSpPr/>
          <p:nvPr/>
        </p:nvSpPr>
        <p:spPr>
          <a:xfrm>
            <a:off x="7541322" y="972731"/>
            <a:ext cx="758754" cy="4600834"/>
          </a:xfrm>
          <a:prstGeom prst="rect">
            <a:avLst/>
          </a:prstGeom>
          <a:solidFill>
            <a:srgbClr val="C00000">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 name="Rectangle 91">
            <a:extLst>
              <a:ext uri="{FF2B5EF4-FFF2-40B4-BE49-F238E27FC236}">
                <a16:creationId xmlns:a16="http://schemas.microsoft.com/office/drawing/2014/main" id="{9B4C41B1-4A81-9E41-99E0-1CF6C48D3E66}"/>
              </a:ext>
            </a:extLst>
          </p:cNvPr>
          <p:cNvSpPr/>
          <p:nvPr/>
        </p:nvSpPr>
        <p:spPr>
          <a:xfrm>
            <a:off x="6787484" y="972296"/>
            <a:ext cx="767265" cy="4600834"/>
          </a:xfrm>
          <a:prstGeom prst="rect">
            <a:avLst/>
          </a:prstGeom>
          <a:solidFill>
            <a:schemeClr val="accent5">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3" name="Rectangle 92">
            <a:extLst>
              <a:ext uri="{FF2B5EF4-FFF2-40B4-BE49-F238E27FC236}">
                <a16:creationId xmlns:a16="http://schemas.microsoft.com/office/drawing/2014/main" id="{5754A620-DEB4-1841-953D-705227B0D008}"/>
              </a:ext>
            </a:extLst>
          </p:cNvPr>
          <p:cNvSpPr/>
          <p:nvPr/>
        </p:nvSpPr>
        <p:spPr>
          <a:xfrm>
            <a:off x="8307212" y="987579"/>
            <a:ext cx="370114" cy="4585552"/>
          </a:xfrm>
          <a:prstGeom prst="rect">
            <a:avLst/>
          </a:prstGeom>
          <a:solidFill>
            <a:srgbClr val="538234">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8" name="Straight Arrow Connector 97">
            <a:extLst>
              <a:ext uri="{FF2B5EF4-FFF2-40B4-BE49-F238E27FC236}">
                <a16:creationId xmlns:a16="http://schemas.microsoft.com/office/drawing/2014/main" id="{9AF05BB2-A6E2-9748-9564-411FC1B621B3}"/>
              </a:ext>
            </a:extLst>
          </p:cNvPr>
          <p:cNvCxnSpPr>
            <a:cxnSpLocks/>
          </p:cNvCxnSpPr>
          <p:nvPr/>
        </p:nvCxnSpPr>
        <p:spPr>
          <a:xfrm>
            <a:off x="6925956" y="953203"/>
            <a:ext cx="426455" cy="2280857"/>
          </a:xfrm>
          <a:prstGeom prst="straightConnector1">
            <a:avLst/>
          </a:prstGeom>
          <a:ln w="666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728BBBF7-6AD6-1D42-B8D5-07995AFA0583}"/>
              </a:ext>
            </a:extLst>
          </p:cNvPr>
          <p:cNvCxnSpPr>
            <a:cxnSpLocks/>
          </p:cNvCxnSpPr>
          <p:nvPr/>
        </p:nvCxnSpPr>
        <p:spPr>
          <a:xfrm>
            <a:off x="7746276" y="1206744"/>
            <a:ext cx="370114" cy="1469100"/>
          </a:xfrm>
          <a:prstGeom prst="straightConnector1">
            <a:avLst/>
          </a:prstGeom>
          <a:ln w="66675">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01" name="Picture 100">
            <a:extLst>
              <a:ext uri="{FF2B5EF4-FFF2-40B4-BE49-F238E27FC236}">
                <a16:creationId xmlns:a16="http://schemas.microsoft.com/office/drawing/2014/main" id="{736C5D6F-945E-2D42-95E7-3B2B556F455E}"/>
              </a:ext>
            </a:extLst>
          </p:cNvPr>
          <p:cNvPicPr>
            <a:picLocks noChangeAspect="1"/>
          </p:cNvPicPr>
          <p:nvPr/>
        </p:nvPicPr>
        <p:blipFill rotWithShape="1">
          <a:blip r:embed="rId3"/>
          <a:srcRect l="41897" r="28061"/>
          <a:stretch/>
        </p:blipFill>
        <p:spPr>
          <a:xfrm>
            <a:off x="3924045" y="672677"/>
            <a:ext cx="2147313" cy="4913316"/>
          </a:xfrm>
          <a:prstGeom prst="rect">
            <a:avLst/>
          </a:prstGeom>
        </p:spPr>
      </p:pic>
      <p:sp>
        <p:nvSpPr>
          <p:cNvPr id="105" name="Rectangle 104">
            <a:extLst>
              <a:ext uri="{FF2B5EF4-FFF2-40B4-BE49-F238E27FC236}">
                <a16:creationId xmlns:a16="http://schemas.microsoft.com/office/drawing/2014/main" id="{574DFD47-E422-CC46-9DF6-0B54D2EBCF22}"/>
              </a:ext>
            </a:extLst>
          </p:cNvPr>
          <p:cNvSpPr/>
          <p:nvPr/>
        </p:nvSpPr>
        <p:spPr>
          <a:xfrm>
            <a:off x="4826123" y="984724"/>
            <a:ext cx="758754" cy="4600834"/>
          </a:xfrm>
          <a:prstGeom prst="rect">
            <a:avLst/>
          </a:prstGeom>
          <a:solidFill>
            <a:srgbClr val="C00000">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 name="Rectangle 105">
            <a:extLst>
              <a:ext uri="{FF2B5EF4-FFF2-40B4-BE49-F238E27FC236}">
                <a16:creationId xmlns:a16="http://schemas.microsoft.com/office/drawing/2014/main" id="{DCF9E6EC-9D05-6349-BFA9-5CAFEFAB2D84}"/>
              </a:ext>
            </a:extLst>
          </p:cNvPr>
          <p:cNvSpPr/>
          <p:nvPr/>
        </p:nvSpPr>
        <p:spPr>
          <a:xfrm>
            <a:off x="4072285" y="984289"/>
            <a:ext cx="767265" cy="4600834"/>
          </a:xfrm>
          <a:prstGeom prst="rect">
            <a:avLst/>
          </a:prstGeom>
          <a:solidFill>
            <a:schemeClr val="accent5">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 name="Rectangle 106">
            <a:extLst>
              <a:ext uri="{FF2B5EF4-FFF2-40B4-BE49-F238E27FC236}">
                <a16:creationId xmlns:a16="http://schemas.microsoft.com/office/drawing/2014/main" id="{531C2739-287D-B540-98C5-C2080B004810}"/>
              </a:ext>
            </a:extLst>
          </p:cNvPr>
          <p:cNvSpPr/>
          <p:nvPr/>
        </p:nvSpPr>
        <p:spPr>
          <a:xfrm>
            <a:off x="5584877" y="999571"/>
            <a:ext cx="377250" cy="4573559"/>
          </a:xfrm>
          <a:prstGeom prst="rect">
            <a:avLst/>
          </a:prstGeom>
          <a:solidFill>
            <a:srgbClr val="538234">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4" name="Straight Arrow Connector 113">
            <a:extLst>
              <a:ext uri="{FF2B5EF4-FFF2-40B4-BE49-F238E27FC236}">
                <a16:creationId xmlns:a16="http://schemas.microsoft.com/office/drawing/2014/main" id="{67B69012-CDC5-D34C-9D95-FEF55BB57553}"/>
              </a:ext>
            </a:extLst>
          </p:cNvPr>
          <p:cNvCxnSpPr>
            <a:cxnSpLocks/>
          </p:cNvCxnSpPr>
          <p:nvPr/>
        </p:nvCxnSpPr>
        <p:spPr>
          <a:xfrm>
            <a:off x="4253179" y="984725"/>
            <a:ext cx="409492" cy="2443958"/>
          </a:xfrm>
          <a:prstGeom prst="straightConnector1">
            <a:avLst/>
          </a:prstGeom>
          <a:ln w="666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A5AC7490-6188-394C-8362-DE5A59111525}"/>
              </a:ext>
            </a:extLst>
          </p:cNvPr>
          <p:cNvSpPr/>
          <p:nvPr/>
        </p:nvSpPr>
        <p:spPr>
          <a:xfrm>
            <a:off x="0" y="703241"/>
            <a:ext cx="9144000" cy="5744313"/>
          </a:xfrm>
          <a:prstGeom prst="rect">
            <a:avLst/>
          </a:prstGeom>
          <a:solidFill>
            <a:schemeClr val="bg1">
              <a:alpha val="72000"/>
            </a:schemeClr>
          </a:solidFill>
          <a:ln>
            <a:solidFill>
              <a:schemeClr val="bg1"/>
            </a:solid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CB286922-A54B-444C-B126-DDE03F85424A}"/>
              </a:ext>
            </a:extLst>
          </p:cNvPr>
          <p:cNvSpPr txBox="1"/>
          <p:nvPr/>
        </p:nvSpPr>
        <p:spPr>
          <a:xfrm>
            <a:off x="322441" y="3736009"/>
            <a:ext cx="8494721" cy="1269578"/>
          </a:xfrm>
          <a:prstGeom prst="rect">
            <a:avLst/>
          </a:prstGeom>
          <a:solidFill>
            <a:schemeClr val="accent4">
              <a:lumMod val="20000"/>
              <a:lumOff val="80000"/>
            </a:schemeClr>
          </a:solidFill>
          <a:ln w="7620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There are chips whose weakest cells fail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after only </a:t>
            </a:r>
            <a:r>
              <a:rPr kumimoji="0" lang="en-US" sz="28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4800 hammers</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p:txBody>
      </p:sp>
      <p:sp>
        <p:nvSpPr>
          <p:cNvPr id="27" name="TextBox 26">
            <a:extLst>
              <a:ext uri="{FF2B5EF4-FFF2-40B4-BE49-F238E27FC236}">
                <a16:creationId xmlns:a16="http://schemas.microsoft.com/office/drawing/2014/main" id="{E5F64608-76B9-8C41-8FE4-00CDA39906D5}"/>
              </a:ext>
            </a:extLst>
          </p:cNvPr>
          <p:cNvSpPr txBox="1"/>
          <p:nvPr/>
        </p:nvSpPr>
        <p:spPr>
          <a:xfrm>
            <a:off x="322441" y="1406025"/>
            <a:ext cx="8494721" cy="1700466"/>
          </a:xfrm>
          <a:prstGeom prst="rect">
            <a:avLst/>
          </a:prstGeom>
          <a:solidFill>
            <a:schemeClr val="accent4">
              <a:lumMod val="20000"/>
              <a:lumOff val="80000"/>
            </a:schemeClr>
          </a:solidFill>
          <a:ln w="7620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In a DRAM type, </a:t>
            </a:r>
            <a:r>
              <a:rPr kumimoji="0" lang="en-US" sz="2800" b="1" i="0" u="none" strike="noStrike" kern="1200" cap="none" spc="0" normalizeH="0" baseline="0" noProof="0" dirty="0" err="1">
                <a:ln>
                  <a:noFill/>
                </a:ln>
                <a:solidFill>
                  <a:srgbClr val="C00000"/>
                </a:solidFill>
                <a:effectLst/>
                <a:uLnTx/>
                <a:uFillTx/>
                <a:latin typeface="Cambria" panose="02040503050406030204" pitchFamily="18" charset="0"/>
                <a:ea typeface="+mn-ea"/>
                <a:cs typeface="+mn-cs"/>
              </a:rPr>
              <a:t>HC</a:t>
            </a:r>
            <a:r>
              <a:rPr kumimoji="0" lang="en-US" sz="2800" b="1" i="0" u="none" strike="noStrike" kern="1200" cap="none" spc="0" normalizeH="0" baseline="-25000" noProof="0" dirty="0" err="1">
                <a:ln>
                  <a:noFill/>
                </a:ln>
                <a:solidFill>
                  <a:srgbClr val="C00000"/>
                </a:solidFill>
                <a:effectLst/>
                <a:uLnTx/>
                <a:uFillTx/>
                <a:latin typeface="Cambria" panose="02040503050406030204" pitchFamily="18" charset="0"/>
                <a:ea typeface="+mn-ea"/>
                <a:cs typeface="+mn-cs"/>
              </a:rPr>
              <a:t>first</a:t>
            </a:r>
            <a:r>
              <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reduces significantly </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from old to new chips, i.e., </a:t>
            </a:r>
            <a:r>
              <a:rPr kumimoji="0" lang="en-US" sz="28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DDR3:</a:t>
            </a:r>
            <a:r>
              <a:rPr kumimoji="0" lang="en-US" sz="2800" b="0"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 69.2k to 22.4k,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DDR4:</a:t>
            </a:r>
            <a:r>
              <a:rPr kumimoji="0" lang="en-US" sz="2800" b="0"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 17.5k to 10k, </a:t>
            </a:r>
            <a:r>
              <a:rPr kumimoji="0" lang="en-US" sz="28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LPDDR4: </a:t>
            </a:r>
            <a:r>
              <a:rPr kumimoji="0" lang="en-US" sz="2800" b="0"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16.8k to 4.8k</a:t>
            </a:r>
            <a:endParaRPr kumimoji="0" lang="en-US" sz="2800" b="1" i="0" u="none" strike="noStrike" kern="1200" cap="none" spc="0" normalizeH="0" baseline="-25000" noProof="0" dirty="0">
              <a:ln>
                <a:noFill/>
              </a:ln>
              <a:solidFill>
                <a:srgbClr val="4472C4">
                  <a:lumMod val="75000"/>
                </a:srgbClr>
              </a:solidFill>
              <a:effectLst/>
              <a:uLnTx/>
              <a:uFillTx/>
              <a:latin typeface="Cambria" panose="0204050305040603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p:txBody>
      </p:sp>
    </p:spTree>
    <p:extLst>
      <p:ext uri="{BB962C8B-B14F-4D97-AF65-F5344CB8AC3E}">
        <p14:creationId xmlns:p14="http://schemas.microsoft.com/office/powerpoint/2010/main" val="4289626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80728"/>
            <a:ext cx="8851900" cy="5153025"/>
          </a:xfrm>
        </p:spPr>
        <p:txBody>
          <a:bodyPr/>
          <a:lstStyle/>
          <a:p>
            <a:r>
              <a:rPr lang="en-US" sz="1800" dirty="0"/>
              <a:t>Samira Khan, Chris Wilkerson, </a:t>
            </a:r>
            <a:r>
              <a:rPr lang="en-US" sz="1800" dirty="0" err="1"/>
              <a:t>Zhe</a:t>
            </a:r>
            <a:r>
              <a:rPr lang="en-US" sz="1800" dirty="0"/>
              <a:t> Wang, </a:t>
            </a:r>
            <a:r>
              <a:rPr lang="en-US" sz="1800" dirty="0" err="1"/>
              <a:t>Alaa</a:t>
            </a:r>
            <a:r>
              <a:rPr lang="en-US" sz="1800" dirty="0"/>
              <a:t> R. </a:t>
            </a:r>
            <a:r>
              <a:rPr lang="en-US" sz="1800" dirty="0" err="1"/>
              <a:t>Alameldeen</a:t>
            </a:r>
            <a:r>
              <a:rPr lang="en-US" sz="1800" dirty="0"/>
              <a:t>, </a:t>
            </a:r>
            <a:r>
              <a:rPr lang="en-US" sz="1800" dirty="0" err="1"/>
              <a:t>Donghyuk</a:t>
            </a:r>
            <a:r>
              <a:rPr lang="en-US" sz="1800" dirty="0"/>
              <a:t> Lee, and Onur Mutlu,</a:t>
            </a:r>
            <a:br>
              <a:rPr lang="en-US" sz="1800" dirty="0"/>
            </a:br>
            <a:r>
              <a:rPr lang="en-US" sz="1800" b="1" dirty="0">
                <a:solidFill>
                  <a:srgbClr val="0000FF"/>
                </a:solidFill>
                <a:hlinkClick r:id="rId2">
                  <a:extLst>
                    <a:ext uri="{A12FA001-AC4F-418D-AE19-62706E023703}">
                      <ahyp:hlinkClr xmlns:ahyp="http://schemas.microsoft.com/office/drawing/2018/hyperlinkcolor" val="tx"/>
                    </a:ext>
                  </a:extLst>
                </a:hlinkClick>
              </a:rPr>
              <a:t>"Detecting and Mitigating Data-Dependent DRAM Failures by Exploiting Current Memory Content"</a:t>
            </a:r>
            <a:br>
              <a:rPr lang="en-US" sz="1800" dirty="0"/>
            </a:br>
            <a:r>
              <a:rPr lang="en-US" sz="1800" i="1" dirty="0"/>
              <a:t>Proceedings of the </a:t>
            </a:r>
            <a:r>
              <a:rPr lang="en-US" sz="1800" i="1" dirty="0">
                <a:hlinkClick r:id="rId3"/>
              </a:rPr>
              <a:t>50th International Symposium on Microarchitecture</a:t>
            </a:r>
            <a:r>
              <a:rPr lang="en-US" sz="1800" i="1" dirty="0"/>
              <a:t> (</a:t>
            </a:r>
            <a:r>
              <a:rPr lang="en-US" sz="1800" b="1" i="1" dirty="0"/>
              <a:t>MICRO</a:t>
            </a:r>
            <a:r>
              <a:rPr lang="en-US" sz="1800" i="1" dirty="0"/>
              <a:t>)</a:t>
            </a:r>
            <a:r>
              <a:rPr lang="en-US" sz="1800" dirty="0"/>
              <a:t>, Boston, MA, USA, October 2017. </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 [</a:t>
            </a:r>
            <a:r>
              <a:rPr lang="en-US" sz="1800" dirty="0">
                <a:hlinkClick r:id="rId6"/>
              </a:rPr>
              <a:t>Lightning Session Slides (pptx)</a:t>
            </a:r>
            <a:r>
              <a:rPr lang="en-US" sz="1800" dirty="0"/>
              <a:t> </a:t>
            </a:r>
            <a:r>
              <a:rPr lang="en-US" sz="1800" dirty="0">
                <a:hlinkClick r:id="rId7"/>
              </a:rPr>
              <a:t>(pdf)</a:t>
            </a:r>
            <a:r>
              <a:rPr lang="en-US" sz="1800" dirty="0"/>
              <a:t>] [</a:t>
            </a:r>
            <a:r>
              <a:rPr lang="en-US" sz="1800" dirty="0">
                <a:hlinkClick r:id="rId8"/>
              </a:rPr>
              <a:t>Poster (pptx)</a:t>
            </a:r>
            <a:r>
              <a:rPr lang="en-US" sz="1800" dirty="0"/>
              <a:t> </a:t>
            </a:r>
            <a:r>
              <a:rPr lang="en-US" sz="1800" dirty="0">
                <a:hlinkClick r:id="rId9"/>
              </a:rPr>
              <a:t>(pdf)</a:t>
            </a:r>
            <a:r>
              <a:rPr lang="en-US" sz="1800" dirty="0"/>
              <a:t>] </a:t>
            </a:r>
            <a:endParaRPr lang="en-US" dirty="0"/>
          </a:p>
        </p:txBody>
      </p:sp>
      <p:pic>
        <p:nvPicPr>
          <p:cNvPr id="6" name="Picture 5"/>
          <p:cNvPicPr>
            <a:picLocks noChangeAspect="1"/>
          </p:cNvPicPr>
          <p:nvPr/>
        </p:nvPicPr>
        <p:blipFill>
          <a:blip r:embed="rId10"/>
          <a:stretch>
            <a:fillRect/>
          </a:stretch>
        </p:blipFill>
        <p:spPr>
          <a:xfrm>
            <a:off x="0" y="4042310"/>
            <a:ext cx="9144000" cy="1618938"/>
          </a:xfrm>
          <a:prstGeom prst="rect">
            <a:avLst/>
          </a:prstGeom>
        </p:spPr>
      </p:pic>
      <p:sp>
        <p:nvSpPr>
          <p:cNvPr id="9" name="Title 1"/>
          <p:cNvSpPr>
            <a:spLocks noGrp="1"/>
          </p:cNvSpPr>
          <p:nvPr>
            <p:ph type="title"/>
          </p:nvPr>
        </p:nvSpPr>
        <p:spPr>
          <a:xfrm>
            <a:off x="107504" y="152400"/>
            <a:ext cx="9036496" cy="1066800"/>
          </a:xfrm>
        </p:spPr>
        <p:txBody>
          <a:bodyPr/>
          <a:lstStyle/>
          <a:p>
            <a:r>
              <a:rPr lang="en-US" dirty="0">
                <a:solidFill>
                  <a:srgbClr val="006633"/>
                </a:solidFill>
              </a:rPr>
              <a:t>Mitigation of Retention Issues </a:t>
            </a:r>
            <a:r>
              <a:rPr lang="en-US" sz="2600" b="1" dirty="0">
                <a:solidFill>
                  <a:srgbClr val="006633"/>
                </a:solidFill>
              </a:rPr>
              <a:t>[MICRO’17]</a:t>
            </a:r>
            <a:r>
              <a:rPr lang="en-US" sz="2600" dirty="0"/>
              <a:t> </a:t>
            </a:r>
            <a:r>
              <a:rPr lang="en-US" dirty="0"/>
              <a:t> </a:t>
            </a:r>
          </a:p>
        </p:txBody>
      </p:sp>
    </p:spTree>
    <p:extLst>
      <p:ext uri="{BB962C8B-B14F-4D97-AF65-F5344CB8AC3E}">
        <p14:creationId xmlns:p14="http://schemas.microsoft.com/office/powerpoint/2010/main" val="3065106318"/>
      </p:ext>
    </p:extLst>
  </p:cSld>
  <p:clrMapOvr>
    <a:masterClrMapping/>
  </p:clrMapOvr>
  <p:transition/>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75578-D2FD-AF4C-A6C4-BB619E262F7C}"/>
              </a:ext>
            </a:extLst>
          </p:cNvPr>
          <p:cNvSpPr>
            <a:spLocks noGrp="1"/>
          </p:cNvSpPr>
          <p:nvPr>
            <p:ph type="title"/>
          </p:nvPr>
        </p:nvSpPr>
        <p:spPr/>
        <p:txBody>
          <a:bodyPr/>
          <a:lstStyle/>
          <a:p>
            <a:r>
              <a:rPr lang="en-US" sz="4700" b="1" dirty="0"/>
              <a:t>Key Takeaways from 1580 Chips</a:t>
            </a:r>
          </a:p>
        </p:txBody>
      </p:sp>
      <p:sp>
        <p:nvSpPr>
          <p:cNvPr id="3" name="Content Placeholder 2">
            <a:extLst>
              <a:ext uri="{FF2B5EF4-FFF2-40B4-BE49-F238E27FC236}">
                <a16:creationId xmlns:a16="http://schemas.microsoft.com/office/drawing/2014/main" id="{2B726EE3-660B-D447-A591-D2EDD8ADAAF1}"/>
              </a:ext>
            </a:extLst>
          </p:cNvPr>
          <p:cNvSpPr>
            <a:spLocks noGrp="1"/>
          </p:cNvSpPr>
          <p:nvPr>
            <p:ph idx="1"/>
          </p:nvPr>
        </p:nvSpPr>
        <p:spPr>
          <a:xfrm>
            <a:off x="75991" y="911224"/>
            <a:ext cx="8879750" cy="5318753"/>
          </a:xfrm>
        </p:spPr>
        <p:txBody>
          <a:bodyPr/>
          <a:lstStyle/>
          <a:p>
            <a:r>
              <a:rPr lang="en-US" sz="2800" dirty="0"/>
              <a:t>Chips of newer DRAM technology nodes are </a:t>
            </a:r>
            <a:r>
              <a:rPr lang="en-US" sz="2800" b="1" dirty="0">
                <a:solidFill>
                  <a:srgbClr val="C00000"/>
                </a:solidFill>
              </a:rPr>
              <a:t>more vulnerable</a:t>
            </a:r>
            <a:r>
              <a:rPr lang="en-US" sz="2800" dirty="0"/>
              <a:t> to </a:t>
            </a:r>
            <a:r>
              <a:rPr lang="en-US" sz="2800" dirty="0" err="1"/>
              <a:t>RowHammer</a:t>
            </a:r>
            <a:endParaRPr lang="en-US" sz="2800" dirty="0"/>
          </a:p>
          <a:p>
            <a:endParaRPr lang="en-US" sz="2800" dirty="0"/>
          </a:p>
          <a:p>
            <a:r>
              <a:rPr lang="en-US" sz="2800" dirty="0"/>
              <a:t>There are chips today whose weakest cells fail after </a:t>
            </a:r>
            <a:r>
              <a:rPr lang="en-US" sz="2800" b="1" dirty="0">
                <a:solidFill>
                  <a:schemeClr val="accent2">
                    <a:lumMod val="75000"/>
                  </a:schemeClr>
                </a:solidFill>
              </a:rPr>
              <a:t>only 4800 hammers</a:t>
            </a:r>
            <a:r>
              <a:rPr lang="en-US" sz="2800" dirty="0">
                <a:solidFill>
                  <a:schemeClr val="accent2">
                    <a:lumMod val="75000"/>
                  </a:schemeClr>
                </a:solidFill>
              </a:rPr>
              <a:t> </a:t>
            </a:r>
          </a:p>
          <a:p>
            <a:endParaRPr lang="en-US" sz="2800" dirty="0"/>
          </a:p>
          <a:p>
            <a:r>
              <a:rPr lang="en-US" sz="2800" dirty="0"/>
              <a:t>Chips of newer DRAM technology nodes can exhibit </a:t>
            </a:r>
            <a:r>
              <a:rPr lang="en-US" sz="2800" dirty="0" err="1"/>
              <a:t>RowHammer</a:t>
            </a:r>
            <a:r>
              <a:rPr lang="en-US" sz="2800" dirty="0"/>
              <a:t> bit flips 1) in </a:t>
            </a:r>
            <a:r>
              <a:rPr lang="en-US" sz="2800" b="1" dirty="0">
                <a:solidFill>
                  <a:schemeClr val="accent5">
                    <a:lumMod val="75000"/>
                  </a:schemeClr>
                </a:solidFill>
              </a:rPr>
              <a:t>more rows </a:t>
            </a:r>
            <a:r>
              <a:rPr lang="en-US" sz="2800" dirty="0"/>
              <a:t>and 2) </a:t>
            </a:r>
            <a:r>
              <a:rPr lang="en-US" sz="2800" b="1" dirty="0">
                <a:solidFill>
                  <a:schemeClr val="accent5">
                    <a:lumMod val="75000"/>
                  </a:schemeClr>
                </a:solidFill>
              </a:rPr>
              <a:t>farther away </a:t>
            </a:r>
            <a:r>
              <a:rPr lang="en-US" sz="2800" dirty="0"/>
              <a:t>from the victim row. </a:t>
            </a:r>
          </a:p>
          <a:p>
            <a:endParaRPr lang="en-US" sz="2800" dirty="0"/>
          </a:p>
        </p:txBody>
      </p:sp>
    </p:spTree>
    <p:extLst>
      <p:ext uri="{BB962C8B-B14F-4D97-AF65-F5344CB8AC3E}">
        <p14:creationId xmlns:p14="http://schemas.microsoft.com/office/powerpoint/2010/main" val="1157637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96A01D3-C4A5-4943-9F1E-E4433306772D}"/>
              </a:ext>
            </a:extLst>
          </p:cNvPr>
          <p:cNvPicPr>
            <a:picLocks noChangeAspect="1"/>
          </p:cNvPicPr>
          <p:nvPr/>
        </p:nvPicPr>
        <p:blipFill rotWithShape="1">
          <a:blip r:embed="rId3"/>
          <a:srcRect l="12390" t="9371" r="9553" b="18975"/>
          <a:stretch/>
        </p:blipFill>
        <p:spPr>
          <a:xfrm>
            <a:off x="1444619" y="1226358"/>
            <a:ext cx="7137584" cy="2184034"/>
          </a:xfrm>
          <a:prstGeom prst="rect">
            <a:avLst/>
          </a:prstGeom>
        </p:spPr>
      </p:pic>
      <p:pic>
        <p:nvPicPr>
          <p:cNvPr id="11" name="Picture 10">
            <a:extLst>
              <a:ext uri="{FF2B5EF4-FFF2-40B4-BE49-F238E27FC236}">
                <a16:creationId xmlns:a16="http://schemas.microsoft.com/office/drawing/2014/main" id="{F8598700-BDFD-A34B-8043-690086827FC4}"/>
              </a:ext>
            </a:extLst>
          </p:cNvPr>
          <p:cNvPicPr>
            <a:picLocks noChangeAspect="1"/>
          </p:cNvPicPr>
          <p:nvPr/>
        </p:nvPicPr>
        <p:blipFill rotWithShape="1">
          <a:blip r:embed="rId4"/>
          <a:srcRect l="12257" t="9418" r="9295" b="18927"/>
          <a:stretch/>
        </p:blipFill>
        <p:spPr>
          <a:xfrm>
            <a:off x="1427385" y="1226358"/>
            <a:ext cx="7173209" cy="2184034"/>
          </a:xfrm>
          <a:prstGeom prst="rect">
            <a:avLst/>
          </a:prstGeom>
        </p:spPr>
      </p:pic>
      <p:pic>
        <p:nvPicPr>
          <p:cNvPr id="12" name="Picture 11">
            <a:extLst>
              <a:ext uri="{FF2B5EF4-FFF2-40B4-BE49-F238E27FC236}">
                <a16:creationId xmlns:a16="http://schemas.microsoft.com/office/drawing/2014/main" id="{F136F906-8ABB-924A-80F8-4B59540ACD12}"/>
              </a:ext>
            </a:extLst>
          </p:cNvPr>
          <p:cNvPicPr>
            <a:picLocks noChangeAspect="1"/>
          </p:cNvPicPr>
          <p:nvPr/>
        </p:nvPicPr>
        <p:blipFill rotWithShape="1">
          <a:blip r:embed="rId5"/>
          <a:srcRect l="12318" t="9379" r="9625" b="18966"/>
          <a:stretch/>
        </p:blipFill>
        <p:spPr>
          <a:xfrm>
            <a:off x="1438041" y="1226357"/>
            <a:ext cx="7137583" cy="2184035"/>
          </a:xfrm>
          <a:prstGeom prst="rect">
            <a:avLst/>
          </a:prstGeom>
        </p:spPr>
      </p:pic>
      <p:pic>
        <p:nvPicPr>
          <p:cNvPr id="13" name="Picture 12">
            <a:extLst>
              <a:ext uri="{FF2B5EF4-FFF2-40B4-BE49-F238E27FC236}">
                <a16:creationId xmlns:a16="http://schemas.microsoft.com/office/drawing/2014/main" id="{0A28CC10-A0E1-4E45-B2D8-8C878992826E}"/>
              </a:ext>
            </a:extLst>
          </p:cNvPr>
          <p:cNvPicPr>
            <a:picLocks noChangeAspect="1"/>
          </p:cNvPicPr>
          <p:nvPr/>
        </p:nvPicPr>
        <p:blipFill rotWithShape="1">
          <a:blip r:embed="rId6"/>
          <a:srcRect l="12217" t="8859" r="9714" b="19428"/>
          <a:stretch/>
        </p:blipFill>
        <p:spPr>
          <a:xfrm>
            <a:off x="1425683" y="1212434"/>
            <a:ext cx="7138575" cy="2185845"/>
          </a:xfrm>
          <a:prstGeom prst="rect">
            <a:avLst/>
          </a:prstGeom>
        </p:spPr>
      </p:pic>
      <p:pic>
        <p:nvPicPr>
          <p:cNvPr id="14" name="Picture 13">
            <a:extLst>
              <a:ext uri="{FF2B5EF4-FFF2-40B4-BE49-F238E27FC236}">
                <a16:creationId xmlns:a16="http://schemas.microsoft.com/office/drawing/2014/main" id="{C01D4ED4-6E67-B148-8C96-027362B3AEAB}"/>
              </a:ext>
            </a:extLst>
          </p:cNvPr>
          <p:cNvPicPr>
            <a:picLocks noChangeAspect="1"/>
          </p:cNvPicPr>
          <p:nvPr/>
        </p:nvPicPr>
        <p:blipFill rotWithShape="1">
          <a:blip r:embed="rId7"/>
          <a:srcRect l="12217" t="9196" r="9714" b="19090"/>
          <a:stretch/>
        </p:blipFill>
        <p:spPr>
          <a:xfrm>
            <a:off x="1425683" y="1218741"/>
            <a:ext cx="7138575" cy="2185845"/>
          </a:xfrm>
          <a:prstGeom prst="rect">
            <a:avLst/>
          </a:prstGeom>
        </p:spPr>
      </p:pic>
      <p:pic>
        <p:nvPicPr>
          <p:cNvPr id="15" name="Picture 14">
            <a:extLst>
              <a:ext uri="{FF2B5EF4-FFF2-40B4-BE49-F238E27FC236}">
                <a16:creationId xmlns:a16="http://schemas.microsoft.com/office/drawing/2014/main" id="{01FF1FF3-D887-B643-A3F5-5B6198D87CCD}"/>
              </a:ext>
            </a:extLst>
          </p:cNvPr>
          <p:cNvPicPr>
            <a:picLocks noChangeAspect="1"/>
          </p:cNvPicPr>
          <p:nvPr/>
        </p:nvPicPr>
        <p:blipFill rotWithShape="1">
          <a:blip r:embed="rId8"/>
          <a:srcRect l="12218" t="8477" r="9714" b="19869"/>
          <a:stretch/>
        </p:blipFill>
        <p:spPr>
          <a:xfrm>
            <a:off x="1424914" y="1195803"/>
            <a:ext cx="7138577" cy="2184034"/>
          </a:xfrm>
          <a:prstGeom prst="rect">
            <a:avLst/>
          </a:prstGeom>
        </p:spPr>
      </p:pic>
      <p:pic>
        <p:nvPicPr>
          <p:cNvPr id="16" name="Picture 15">
            <a:extLst>
              <a:ext uri="{FF2B5EF4-FFF2-40B4-BE49-F238E27FC236}">
                <a16:creationId xmlns:a16="http://schemas.microsoft.com/office/drawing/2014/main" id="{9109C1A6-6C46-8740-84C0-3D651EDE0717}"/>
              </a:ext>
            </a:extLst>
          </p:cNvPr>
          <p:cNvPicPr>
            <a:picLocks noChangeAspect="1"/>
          </p:cNvPicPr>
          <p:nvPr/>
        </p:nvPicPr>
        <p:blipFill rotWithShape="1">
          <a:blip r:embed="rId9"/>
          <a:srcRect l="12161" t="8859" r="9782" b="19428"/>
          <a:stretch/>
        </p:blipFill>
        <p:spPr>
          <a:xfrm>
            <a:off x="1410204" y="1202082"/>
            <a:ext cx="7137583" cy="2185846"/>
          </a:xfrm>
          <a:prstGeom prst="rect">
            <a:avLst/>
          </a:prstGeom>
        </p:spPr>
      </p:pic>
      <p:sp>
        <p:nvSpPr>
          <p:cNvPr id="23" name="TextBox 22">
            <a:extLst>
              <a:ext uri="{FF2B5EF4-FFF2-40B4-BE49-F238E27FC236}">
                <a16:creationId xmlns:a16="http://schemas.microsoft.com/office/drawing/2014/main" id="{263F10AF-9570-034C-BC25-E921F9F04FE2}"/>
              </a:ext>
            </a:extLst>
          </p:cNvPr>
          <p:cNvSpPr txBox="1"/>
          <p:nvPr/>
        </p:nvSpPr>
        <p:spPr>
          <a:xfrm>
            <a:off x="1817530" y="335585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5</a:t>
            </a:r>
          </a:p>
        </p:txBody>
      </p:sp>
      <p:sp>
        <p:nvSpPr>
          <p:cNvPr id="24" name="TextBox 23">
            <a:extLst>
              <a:ext uri="{FF2B5EF4-FFF2-40B4-BE49-F238E27FC236}">
                <a16:creationId xmlns:a16="http://schemas.microsoft.com/office/drawing/2014/main" id="{BE9F12D7-54CE-6D49-A889-C8049A389963}"/>
              </a:ext>
            </a:extLst>
          </p:cNvPr>
          <p:cNvSpPr txBox="1"/>
          <p:nvPr/>
        </p:nvSpPr>
        <p:spPr>
          <a:xfrm>
            <a:off x="3819982" y="335585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4</a:t>
            </a:r>
          </a:p>
        </p:txBody>
      </p:sp>
      <p:sp>
        <p:nvSpPr>
          <p:cNvPr id="25" name="TextBox 24">
            <a:extLst>
              <a:ext uri="{FF2B5EF4-FFF2-40B4-BE49-F238E27FC236}">
                <a16:creationId xmlns:a16="http://schemas.microsoft.com/office/drawing/2014/main" id="{8A70C0C8-8E8B-1746-9345-914C1859557F}"/>
              </a:ext>
            </a:extLst>
          </p:cNvPr>
          <p:cNvSpPr txBox="1"/>
          <p:nvPr/>
        </p:nvSpPr>
        <p:spPr>
          <a:xfrm>
            <a:off x="5837686" y="335585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3</a:t>
            </a:r>
          </a:p>
        </p:txBody>
      </p:sp>
      <p:sp>
        <p:nvSpPr>
          <p:cNvPr id="26" name="TextBox 25">
            <a:extLst>
              <a:ext uri="{FF2B5EF4-FFF2-40B4-BE49-F238E27FC236}">
                <a16:creationId xmlns:a16="http://schemas.microsoft.com/office/drawing/2014/main" id="{DDEC3D16-73B0-5749-AEE3-D05CF25B9CF3}"/>
              </a:ext>
            </a:extLst>
          </p:cNvPr>
          <p:cNvSpPr txBox="1"/>
          <p:nvPr/>
        </p:nvSpPr>
        <p:spPr>
          <a:xfrm>
            <a:off x="7896020" y="335585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2</a:t>
            </a:r>
          </a:p>
        </p:txBody>
      </p:sp>
      <p:sp>
        <p:nvSpPr>
          <p:cNvPr id="27" name="TextBox 26">
            <a:extLst>
              <a:ext uri="{FF2B5EF4-FFF2-40B4-BE49-F238E27FC236}">
                <a16:creationId xmlns:a16="http://schemas.microsoft.com/office/drawing/2014/main" id="{9DC7AEDE-1F51-DF46-A6D8-A2788AFF53E5}"/>
              </a:ext>
            </a:extLst>
          </p:cNvPr>
          <p:cNvSpPr txBox="1"/>
          <p:nvPr/>
        </p:nvSpPr>
        <p:spPr>
          <a:xfrm>
            <a:off x="1832156"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5</a:t>
            </a:r>
          </a:p>
        </p:txBody>
      </p:sp>
      <p:sp>
        <p:nvSpPr>
          <p:cNvPr id="28" name="TextBox 27">
            <a:extLst>
              <a:ext uri="{FF2B5EF4-FFF2-40B4-BE49-F238E27FC236}">
                <a16:creationId xmlns:a16="http://schemas.microsoft.com/office/drawing/2014/main" id="{9D801039-3AB9-9742-85E9-4B299E6AA3FA}"/>
              </a:ext>
            </a:extLst>
          </p:cNvPr>
          <p:cNvSpPr txBox="1"/>
          <p:nvPr/>
        </p:nvSpPr>
        <p:spPr>
          <a:xfrm>
            <a:off x="3834608"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4</a:t>
            </a:r>
          </a:p>
        </p:txBody>
      </p:sp>
      <p:sp>
        <p:nvSpPr>
          <p:cNvPr id="29" name="TextBox 28">
            <a:extLst>
              <a:ext uri="{FF2B5EF4-FFF2-40B4-BE49-F238E27FC236}">
                <a16:creationId xmlns:a16="http://schemas.microsoft.com/office/drawing/2014/main" id="{7ED52E6B-3388-9A4D-BDD1-53792FAD72BF}"/>
              </a:ext>
            </a:extLst>
          </p:cNvPr>
          <p:cNvSpPr txBox="1"/>
          <p:nvPr/>
        </p:nvSpPr>
        <p:spPr>
          <a:xfrm>
            <a:off x="5852312"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3</a:t>
            </a:r>
          </a:p>
        </p:txBody>
      </p:sp>
      <p:sp>
        <p:nvSpPr>
          <p:cNvPr id="30" name="TextBox 29">
            <a:extLst>
              <a:ext uri="{FF2B5EF4-FFF2-40B4-BE49-F238E27FC236}">
                <a16:creationId xmlns:a16="http://schemas.microsoft.com/office/drawing/2014/main" id="{B3AA04D4-E945-BC40-BCDE-0B88E054EB21}"/>
              </a:ext>
            </a:extLst>
          </p:cNvPr>
          <p:cNvSpPr txBox="1"/>
          <p:nvPr/>
        </p:nvSpPr>
        <p:spPr>
          <a:xfrm>
            <a:off x="7910646"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2</a:t>
            </a:r>
          </a:p>
        </p:txBody>
      </p:sp>
      <p:pic>
        <p:nvPicPr>
          <p:cNvPr id="32" name="Picture 31">
            <a:extLst>
              <a:ext uri="{FF2B5EF4-FFF2-40B4-BE49-F238E27FC236}">
                <a16:creationId xmlns:a16="http://schemas.microsoft.com/office/drawing/2014/main" id="{AEA85F6A-5DE3-2B43-B1EF-0418B787A9C6}"/>
              </a:ext>
            </a:extLst>
          </p:cNvPr>
          <p:cNvPicPr>
            <a:picLocks noChangeAspect="1"/>
          </p:cNvPicPr>
          <p:nvPr/>
        </p:nvPicPr>
        <p:blipFill>
          <a:blip r:embed="rId10"/>
          <a:stretch>
            <a:fillRect/>
          </a:stretch>
        </p:blipFill>
        <p:spPr>
          <a:xfrm>
            <a:off x="1402288" y="900754"/>
            <a:ext cx="7173209" cy="276711"/>
          </a:xfrm>
          <a:prstGeom prst="rect">
            <a:avLst/>
          </a:prstGeom>
        </p:spPr>
      </p:pic>
      <p:grpSp>
        <p:nvGrpSpPr>
          <p:cNvPr id="71" name="Group 70">
            <a:extLst>
              <a:ext uri="{FF2B5EF4-FFF2-40B4-BE49-F238E27FC236}">
                <a16:creationId xmlns:a16="http://schemas.microsoft.com/office/drawing/2014/main" id="{A5445475-EAF2-2041-B981-1E7048D6A57B}"/>
              </a:ext>
            </a:extLst>
          </p:cNvPr>
          <p:cNvGrpSpPr/>
          <p:nvPr/>
        </p:nvGrpSpPr>
        <p:grpSpPr>
          <a:xfrm>
            <a:off x="2135365" y="1226357"/>
            <a:ext cx="2648903" cy="2209853"/>
            <a:chOff x="2127003" y="3624503"/>
            <a:chExt cx="2648903" cy="2209853"/>
          </a:xfrm>
        </p:grpSpPr>
        <p:cxnSp>
          <p:nvCxnSpPr>
            <p:cNvPr id="35" name="Straight Connector 34">
              <a:extLst>
                <a:ext uri="{FF2B5EF4-FFF2-40B4-BE49-F238E27FC236}">
                  <a16:creationId xmlns:a16="http://schemas.microsoft.com/office/drawing/2014/main" id="{FB7A1ED3-20A7-2446-A362-7009FEF9ABEA}"/>
                </a:ext>
              </a:extLst>
            </p:cNvPr>
            <p:cNvCxnSpPr>
              <a:cxnSpLocks/>
            </p:cNvCxnSpPr>
            <p:nvPr/>
          </p:nvCxnSpPr>
          <p:spPr>
            <a:xfrm flipV="1">
              <a:off x="2373682" y="3636536"/>
              <a:ext cx="0" cy="2141447"/>
            </a:xfrm>
            <a:prstGeom prst="line">
              <a:avLst/>
            </a:prstGeom>
            <a:ln w="19050">
              <a:solidFill>
                <a:srgbClr val="7C5295"/>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6DF026A4-FFC1-634D-8475-3E19B1CA8981}"/>
                </a:ext>
              </a:extLst>
            </p:cNvPr>
            <p:cNvCxnSpPr>
              <a:cxnSpLocks/>
            </p:cNvCxnSpPr>
            <p:nvPr/>
          </p:nvCxnSpPr>
          <p:spPr>
            <a:xfrm flipV="1">
              <a:off x="3349042" y="3636536"/>
              <a:ext cx="0" cy="2141448"/>
            </a:xfrm>
            <a:prstGeom prst="line">
              <a:avLst/>
            </a:prstGeom>
            <a:ln w="19050">
              <a:solidFill>
                <a:srgbClr val="00B894"/>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738A2770-D689-6B41-8E50-3FD68AA2F8A9}"/>
                </a:ext>
              </a:extLst>
            </p:cNvPr>
            <p:cNvCxnSpPr>
              <a:cxnSpLocks/>
            </p:cNvCxnSpPr>
            <p:nvPr/>
          </p:nvCxnSpPr>
          <p:spPr>
            <a:xfrm flipV="1">
              <a:off x="3574594" y="3636535"/>
              <a:ext cx="0" cy="2141448"/>
            </a:xfrm>
            <a:prstGeom prst="line">
              <a:avLst/>
            </a:prstGeom>
            <a:ln w="19050">
              <a:solidFill>
                <a:srgbClr val="0C84E3"/>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662A735B-E406-CE4E-8269-19F0A51AC355}"/>
                </a:ext>
              </a:extLst>
            </p:cNvPr>
            <p:cNvCxnSpPr>
              <a:cxnSpLocks/>
            </p:cNvCxnSpPr>
            <p:nvPr/>
          </p:nvCxnSpPr>
          <p:spPr>
            <a:xfrm flipV="1">
              <a:off x="3617267" y="3636535"/>
              <a:ext cx="0" cy="2141448"/>
            </a:xfrm>
            <a:prstGeom prst="line">
              <a:avLst/>
            </a:prstGeom>
            <a:ln w="19050">
              <a:solidFill>
                <a:srgbClr val="D7303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D320042-D202-BA46-9B72-4AADBD93B661}"/>
                </a:ext>
              </a:extLst>
            </p:cNvPr>
            <p:cNvCxnSpPr>
              <a:cxnSpLocks/>
            </p:cNvCxnSpPr>
            <p:nvPr/>
          </p:nvCxnSpPr>
          <p:spPr>
            <a:xfrm flipV="1">
              <a:off x="4076905" y="3624503"/>
              <a:ext cx="0" cy="2141448"/>
            </a:xfrm>
            <a:prstGeom prst="line">
              <a:avLst/>
            </a:prstGeom>
            <a:ln w="19050">
              <a:solidFill>
                <a:srgbClr val="FECC6E"/>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2ADC8C0-1770-AD40-84A3-969717DF88F4}"/>
                </a:ext>
              </a:extLst>
            </p:cNvPr>
            <p:cNvCxnSpPr>
              <a:cxnSpLocks/>
            </p:cNvCxnSpPr>
            <p:nvPr/>
          </p:nvCxnSpPr>
          <p:spPr>
            <a:xfrm flipV="1">
              <a:off x="4719423" y="3636535"/>
              <a:ext cx="0" cy="2141448"/>
            </a:xfrm>
            <a:prstGeom prst="line">
              <a:avLst/>
            </a:prstGeom>
            <a:ln w="19050">
              <a:solidFill>
                <a:srgbClr val="E26F55"/>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4DA8D5D8-34C2-894B-9373-7234BF96F474}"/>
                </a:ext>
              </a:extLst>
            </p:cNvPr>
            <p:cNvSpPr txBox="1"/>
            <p:nvPr/>
          </p:nvSpPr>
          <p:spPr>
            <a:xfrm rot="16200000">
              <a:off x="1832692" y="5219584"/>
              <a:ext cx="89639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7C5294"/>
                  </a:solidFill>
                  <a:effectLst/>
                  <a:uLnTx/>
                  <a:uFillTx/>
                  <a:latin typeface="Calibri" panose="020F0502020204030204"/>
                  <a:ea typeface="+mn-ea"/>
                  <a:cs typeface="+mn-cs"/>
                </a:rPr>
                <a:t>DDR3-old</a:t>
              </a:r>
            </a:p>
          </p:txBody>
        </p:sp>
        <p:sp>
          <p:nvSpPr>
            <p:cNvPr id="51" name="TextBox 50">
              <a:extLst>
                <a:ext uri="{FF2B5EF4-FFF2-40B4-BE49-F238E27FC236}">
                  <a16:creationId xmlns:a16="http://schemas.microsoft.com/office/drawing/2014/main" id="{24AC3123-5911-FF4B-A4A5-55A993458220}"/>
                </a:ext>
              </a:extLst>
            </p:cNvPr>
            <p:cNvSpPr txBox="1"/>
            <p:nvPr/>
          </p:nvSpPr>
          <p:spPr>
            <a:xfrm rot="16200000">
              <a:off x="2760332" y="5191840"/>
              <a:ext cx="97725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BA93"/>
                  </a:solidFill>
                  <a:effectLst/>
                  <a:uLnTx/>
                  <a:uFillTx/>
                  <a:latin typeface="Calibri" panose="020F0502020204030204"/>
                  <a:ea typeface="+mn-ea"/>
                  <a:cs typeface="+mn-cs"/>
                </a:rPr>
                <a:t>DDR3-new</a:t>
              </a:r>
            </a:p>
          </p:txBody>
        </p:sp>
        <p:sp>
          <p:nvSpPr>
            <p:cNvPr id="52" name="TextBox 51">
              <a:extLst>
                <a:ext uri="{FF2B5EF4-FFF2-40B4-BE49-F238E27FC236}">
                  <a16:creationId xmlns:a16="http://schemas.microsoft.com/office/drawing/2014/main" id="{CEF4839E-DB76-A045-B25C-6EB61FD85373}"/>
                </a:ext>
              </a:extLst>
            </p:cNvPr>
            <p:cNvSpPr txBox="1"/>
            <p:nvPr/>
          </p:nvSpPr>
          <p:spPr>
            <a:xfrm rot="16200000">
              <a:off x="3035208" y="5225082"/>
              <a:ext cx="89639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E83E3"/>
                  </a:solidFill>
                  <a:effectLst/>
                  <a:uLnTx/>
                  <a:uFillTx/>
                  <a:latin typeface="Calibri" panose="020F0502020204030204"/>
                  <a:ea typeface="+mn-ea"/>
                  <a:cs typeface="+mn-cs"/>
                </a:rPr>
                <a:t>DDR4-old</a:t>
              </a:r>
            </a:p>
          </p:txBody>
        </p:sp>
        <p:sp>
          <p:nvSpPr>
            <p:cNvPr id="53" name="TextBox 52">
              <a:extLst>
                <a:ext uri="{FF2B5EF4-FFF2-40B4-BE49-F238E27FC236}">
                  <a16:creationId xmlns:a16="http://schemas.microsoft.com/office/drawing/2014/main" id="{C1738C7E-BC3A-584C-8FBF-2521717F4FBD}"/>
                </a:ext>
              </a:extLst>
            </p:cNvPr>
            <p:cNvSpPr txBox="1"/>
            <p:nvPr/>
          </p:nvSpPr>
          <p:spPr>
            <a:xfrm rot="16200000">
              <a:off x="3212066" y="5165766"/>
              <a:ext cx="100380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D8302E"/>
                  </a:solidFill>
                  <a:effectLst/>
                  <a:uLnTx/>
                  <a:uFillTx/>
                  <a:latin typeface="Calibri" panose="020F0502020204030204"/>
                  <a:ea typeface="+mn-ea"/>
                  <a:cs typeface="+mn-cs"/>
                </a:rPr>
                <a:t>LPDDR4-1x</a:t>
              </a:r>
            </a:p>
          </p:txBody>
        </p:sp>
        <p:sp>
          <p:nvSpPr>
            <p:cNvPr id="54" name="TextBox 53">
              <a:extLst>
                <a:ext uri="{FF2B5EF4-FFF2-40B4-BE49-F238E27FC236}">
                  <a16:creationId xmlns:a16="http://schemas.microsoft.com/office/drawing/2014/main" id="{591A9C3F-AA1E-3D43-AC10-7ED74D28FEAD}"/>
                </a:ext>
              </a:extLst>
            </p:cNvPr>
            <p:cNvSpPr txBox="1"/>
            <p:nvPr/>
          </p:nvSpPr>
          <p:spPr>
            <a:xfrm rot="16200000">
              <a:off x="3682706" y="5185572"/>
              <a:ext cx="97725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CC6E"/>
                  </a:solidFill>
                  <a:effectLst/>
                  <a:uLnTx/>
                  <a:uFillTx/>
                  <a:latin typeface="Calibri" panose="020F0502020204030204"/>
                  <a:ea typeface="+mn-ea"/>
                  <a:cs typeface="+mn-cs"/>
                </a:rPr>
                <a:t>DDR4-new</a:t>
              </a:r>
            </a:p>
          </p:txBody>
        </p:sp>
        <p:sp>
          <p:nvSpPr>
            <p:cNvPr id="55" name="TextBox 54">
              <a:extLst>
                <a:ext uri="{FF2B5EF4-FFF2-40B4-BE49-F238E27FC236}">
                  <a16:creationId xmlns:a16="http://schemas.microsoft.com/office/drawing/2014/main" id="{DBAA8456-2D74-DC44-9DE7-9359FD2C05CD}"/>
                </a:ext>
              </a:extLst>
            </p:cNvPr>
            <p:cNvSpPr txBox="1"/>
            <p:nvPr/>
          </p:nvSpPr>
          <p:spPr>
            <a:xfrm rot="16200000">
              <a:off x="4118514" y="5170865"/>
              <a:ext cx="100700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26F55"/>
                  </a:solidFill>
                  <a:effectLst/>
                  <a:uLnTx/>
                  <a:uFillTx/>
                  <a:latin typeface="Calibri" panose="020F0502020204030204"/>
                  <a:ea typeface="+mn-ea"/>
                  <a:cs typeface="+mn-cs"/>
                </a:rPr>
                <a:t>LPDDR4-1y</a:t>
              </a:r>
            </a:p>
          </p:txBody>
        </p:sp>
      </p:grpSp>
      <p:sp>
        <p:nvSpPr>
          <p:cNvPr id="65" name="TextBox 64">
            <a:extLst>
              <a:ext uri="{FF2B5EF4-FFF2-40B4-BE49-F238E27FC236}">
                <a16:creationId xmlns:a16="http://schemas.microsoft.com/office/drawing/2014/main" id="{8160F3B6-9A44-124A-BB93-E69EA1FB8BA2}"/>
              </a:ext>
            </a:extLst>
          </p:cNvPr>
          <p:cNvSpPr txBox="1"/>
          <p:nvPr/>
        </p:nvSpPr>
        <p:spPr>
          <a:xfrm>
            <a:off x="6707973" y="2527127"/>
            <a:ext cx="57060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solidFill>
                    <a:prstClr val="black"/>
                  </a:solidFill>
                </a:ln>
                <a:solidFill>
                  <a:prstClr val="black"/>
                </a:solidFill>
                <a:effectLst/>
                <a:uLnTx/>
                <a:uFillTx/>
                <a:latin typeface="Calibri" panose="020F0502020204030204"/>
                <a:ea typeface="+mn-ea"/>
                <a:cs typeface="+mn-cs"/>
              </a:rPr>
              <a:t>PARA</a:t>
            </a:r>
          </a:p>
        </p:txBody>
      </p:sp>
      <p:sp>
        <p:nvSpPr>
          <p:cNvPr id="66" name="TextBox 65">
            <a:extLst>
              <a:ext uri="{FF2B5EF4-FFF2-40B4-BE49-F238E27FC236}">
                <a16:creationId xmlns:a16="http://schemas.microsoft.com/office/drawing/2014/main" id="{CFDA5AED-984D-8B4F-B065-937B39ABB892}"/>
              </a:ext>
            </a:extLst>
          </p:cNvPr>
          <p:cNvSpPr txBox="1"/>
          <p:nvPr/>
        </p:nvSpPr>
        <p:spPr>
          <a:xfrm>
            <a:off x="6811909" y="1795877"/>
            <a:ext cx="106952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solidFill>
                    <a:srgbClr val="555455"/>
                  </a:solidFill>
                </a:ln>
                <a:solidFill>
                  <a:srgbClr val="555455"/>
                </a:solidFill>
                <a:effectLst/>
                <a:uLnTx/>
                <a:uFillTx/>
                <a:latin typeface="Calibri" panose="020F0502020204030204"/>
                <a:ea typeface="+mn-ea"/>
                <a:cs typeface="+mn-cs"/>
              </a:rPr>
              <a:t>TWiCe</a:t>
            </a:r>
            <a:r>
              <a:rPr kumimoji="0" lang="en-US" sz="1400" b="0" i="0" u="none" strike="noStrike" kern="1200" cap="none" spc="0" normalizeH="0" baseline="0" noProof="0" dirty="0">
                <a:ln>
                  <a:solidFill>
                    <a:srgbClr val="555455"/>
                  </a:solidFill>
                </a:ln>
                <a:solidFill>
                  <a:srgbClr val="555455"/>
                </a:solidFill>
                <a:effectLst/>
                <a:uLnTx/>
                <a:uFillTx/>
                <a:latin typeface="Calibri" panose="020F0502020204030204"/>
                <a:ea typeface="+mn-ea"/>
                <a:cs typeface="+mn-cs"/>
              </a:rPr>
              <a:t>-ideal</a:t>
            </a:r>
          </a:p>
        </p:txBody>
      </p:sp>
      <p:sp>
        <p:nvSpPr>
          <p:cNvPr id="67" name="TextBox 66">
            <a:extLst>
              <a:ext uri="{FF2B5EF4-FFF2-40B4-BE49-F238E27FC236}">
                <a16:creationId xmlns:a16="http://schemas.microsoft.com/office/drawing/2014/main" id="{C064FC3A-3D6A-464B-93A9-82BEEC8D5DB1}"/>
              </a:ext>
            </a:extLst>
          </p:cNvPr>
          <p:cNvSpPr txBox="1"/>
          <p:nvPr/>
        </p:nvSpPr>
        <p:spPr>
          <a:xfrm>
            <a:off x="8030328" y="1284372"/>
            <a:ext cx="54213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solidFill>
                    <a:srgbClr val="66A105"/>
                  </a:solidFill>
                </a:ln>
                <a:solidFill>
                  <a:srgbClr val="66A105"/>
                </a:solidFill>
                <a:effectLst/>
                <a:uLnTx/>
                <a:uFillTx/>
                <a:latin typeface="Calibri" panose="020F0502020204030204"/>
                <a:ea typeface="+mn-ea"/>
                <a:cs typeface="+mn-cs"/>
              </a:rPr>
              <a:t>Ideal</a:t>
            </a:r>
            <a:endParaRPr kumimoji="0" lang="en-US" sz="1800" b="0" i="0" u="none" strike="noStrike" kern="1200" cap="none" spc="0" normalizeH="0" baseline="0" noProof="0" dirty="0">
              <a:ln>
                <a:solidFill>
                  <a:srgbClr val="66A105"/>
                </a:solidFill>
              </a:ln>
              <a:solidFill>
                <a:srgbClr val="66A105"/>
              </a:solidFill>
              <a:effectLst/>
              <a:uLnTx/>
              <a:uFillTx/>
              <a:latin typeface="Calibri" panose="020F0502020204030204"/>
              <a:ea typeface="+mn-ea"/>
              <a:cs typeface="+mn-cs"/>
            </a:endParaRPr>
          </a:p>
        </p:txBody>
      </p:sp>
      <p:sp>
        <p:nvSpPr>
          <p:cNvPr id="78" name="Rectangle 77">
            <a:extLst>
              <a:ext uri="{FF2B5EF4-FFF2-40B4-BE49-F238E27FC236}">
                <a16:creationId xmlns:a16="http://schemas.microsoft.com/office/drawing/2014/main" id="{78DAFE47-FB47-F64A-A7C6-718CA76212AF}"/>
              </a:ext>
            </a:extLst>
          </p:cNvPr>
          <p:cNvSpPr/>
          <p:nvPr/>
        </p:nvSpPr>
        <p:spPr>
          <a:xfrm>
            <a:off x="7815341" y="954262"/>
            <a:ext cx="682959"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9" name="Title 1">
            <a:extLst>
              <a:ext uri="{FF2B5EF4-FFF2-40B4-BE49-F238E27FC236}">
                <a16:creationId xmlns:a16="http://schemas.microsoft.com/office/drawing/2014/main" id="{54425848-75E9-E649-B22E-8368082885DF}"/>
              </a:ext>
            </a:extLst>
          </p:cNvPr>
          <p:cNvSpPr>
            <a:spLocks noGrp="1"/>
          </p:cNvSpPr>
          <p:nvPr>
            <p:ph type="title"/>
          </p:nvPr>
        </p:nvSpPr>
        <p:spPr>
          <a:xfrm>
            <a:off x="75991" y="73723"/>
            <a:ext cx="8987622" cy="740193"/>
          </a:xfrm>
        </p:spPr>
        <p:txBody>
          <a:bodyPr/>
          <a:lstStyle/>
          <a:p>
            <a:r>
              <a:rPr lang="en-US" sz="3500" b="1" dirty="0"/>
              <a:t>Mitigation Mechanism Evaluation</a:t>
            </a:r>
          </a:p>
        </p:txBody>
      </p:sp>
      <p:sp>
        <p:nvSpPr>
          <p:cNvPr id="38" name="TextBox 37">
            <a:extLst>
              <a:ext uri="{FF2B5EF4-FFF2-40B4-BE49-F238E27FC236}">
                <a16:creationId xmlns:a16="http://schemas.microsoft.com/office/drawing/2014/main" id="{D47E445F-3C9A-604B-8F46-6485DC0A009E}"/>
              </a:ext>
            </a:extLst>
          </p:cNvPr>
          <p:cNvSpPr txBox="1"/>
          <p:nvPr/>
        </p:nvSpPr>
        <p:spPr>
          <a:xfrm>
            <a:off x="264857" y="4301445"/>
            <a:ext cx="8609889" cy="1492716"/>
          </a:xfrm>
          <a:prstGeom prst="rect">
            <a:avLst/>
          </a:prstGeom>
          <a:solidFill>
            <a:schemeClr val="accent4">
              <a:lumMod val="20000"/>
              <a:lumOff val="80000"/>
            </a:schemeClr>
          </a:solidFill>
          <a:ln w="7620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PARA, </a:t>
            </a:r>
            <a:r>
              <a:rPr kumimoji="0" lang="en-US" sz="2400" b="1"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mn-ea"/>
                <a:cs typeface="+mn-cs"/>
              </a:rPr>
              <a:t>ProHIT</a:t>
            </a:r>
            <a:r>
              <a:rPr kumimoji="0" lang="en-US" sz="24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 and </a:t>
            </a:r>
            <a:r>
              <a:rPr kumimoji="0" lang="en-US" sz="2400" b="1"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mn-ea"/>
                <a:cs typeface="+mn-cs"/>
              </a:rPr>
              <a:t>MRLoc</a:t>
            </a:r>
            <a:r>
              <a:rPr kumimoji="0" lang="en-US" sz="24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mitigate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bit flips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in </a:t>
            </a: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worst chips </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today with reasonable system performance </a:t>
            </a:r>
            <a:r>
              <a:rPr kumimoji="0" lang="en-US" sz="2400" b="1" i="0" u="none" strike="noStrike" kern="1200" cap="none" spc="0" normalizeH="0" baseline="0" noProof="0" dirty="0">
                <a:ln>
                  <a:noFill/>
                </a:ln>
                <a:solidFill>
                  <a:srgbClr val="538234"/>
                </a:solidFill>
                <a:effectLst/>
                <a:uLnTx/>
                <a:uFillTx/>
                <a:latin typeface="Cambria" panose="02040503050406030204" pitchFamily="18" charset="0"/>
                <a:ea typeface="+mn-ea"/>
                <a:cs typeface="+mn-cs"/>
              </a:rPr>
              <a:t>(92%, 100%, 100%)</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p:txBody>
      </p:sp>
      <p:sp>
        <p:nvSpPr>
          <p:cNvPr id="39" name="Oval 38">
            <a:extLst>
              <a:ext uri="{FF2B5EF4-FFF2-40B4-BE49-F238E27FC236}">
                <a16:creationId xmlns:a16="http://schemas.microsoft.com/office/drawing/2014/main" id="{0D3EAAC1-B5C2-2542-A6AF-8E0B489B23A2}"/>
              </a:ext>
            </a:extLst>
          </p:cNvPr>
          <p:cNvSpPr/>
          <p:nvPr/>
        </p:nvSpPr>
        <p:spPr>
          <a:xfrm>
            <a:off x="4565742" y="1078108"/>
            <a:ext cx="321733" cy="765023"/>
          </a:xfrm>
          <a:prstGeom prst="ellipse">
            <a:avLst/>
          </a:prstGeom>
          <a:no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 name="Picture 39">
            <a:extLst>
              <a:ext uri="{FF2B5EF4-FFF2-40B4-BE49-F238E27FC236}">
                <a16:creationId xmlns:a16="http://schemas.microsoft.com/office/drawing/2014/main" id="{6321E184-D08C-9745-BEDC-01092FC73217}"/>
              </a:ext>
            </a:extLst>
          </p:cNvPr>
          <p:cNvPicPr>
            <a:picLocks/>
          </p:cNvPicPr>
          <p:nvPr/>
        </p:nvPicPr>
        <p:blipFill rotWithShape="1">
          <a:blip r:embed="rId11">
            <a:extLst>
              <a:ext uri="{28A0092B-C50C-407E-A947-70E740481C1C}">
                <a14:useLocalDpi xmlns:a14="http://schemas.microsoft.com/office/drawing/2010/main" val="0"/>
              </a:ext>
            </a:extLst>
          </a:blip>
          <a:srcRect t="66769" r="90233"/>
          <a:stretch/>
        </p:blipFill>
        <p:spPr>
          <a:xfrm>
            <a:off x="594292" y="1222662"/>
            <a:ext cx="817522" cy="2695203"/>
          </a:xfrm>
          <a:prstGeom prst="rect">
            <a:avLst/>
          </a:prstGeom>
        </p:spPr>
      </p:pic>
      <p:sp>
        <p:nvSpPr>
          <p:cNvPr id="41" name="TextBox 40">
            <a:extLst>
              <a:ext uri="{FF2B5EF4-FFF2-40B4-BE49-F238E27FC236}">
                <a16:creationId xmlns:a16="http://schemas.microsoft.com/office/drawing/2014/main" id="{0A6B4306-5825-0A4A-B380-3A733A49D775}"/>
              </a:ext>
            </a:extLst>
          </p:cNvPr>
          <p:cNvSpPr txBox="1"/>
          <p:nvPr/>
        </p:nvSpPr>
        <p:spPr>
          <a:xfrm>
            <a:off x="1787481" y="3598403"/>
            <a:ext cx="630172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HC</a:t>
            </a:r>
            <a:r>
              <a:rPr kumimoji="0" lang="en-US" sz="1600" b="0" i="1" u="none" strike="noStrike" kern="1200" cap="none" spc="0" normalizeH="0" baseline="-25000" noProof="0" dirty="0" err="1">
                <a:ln>
                  <a:noFill/>
                </a:ln>
                <a:solidFill>
                  <a:prstClr val="black"/>
                </a:solidFill>
                <a:effectLst/>
                <a:uLnTx/>
                <a:uFillTx/>
                <a:latin typeface="Cambria" panose="02040503050406030204" pitchFamily="18" charset="0"/>
                <a:ea typeface="+mn-ea"/>
                <a:cs typeface="+mn-cs"/>
              </a:rPr>
              <a:t>first</a:t>
            </a:r>
            <a:r>
              <a:rPr kumimoji="0" lang="en-US" sz="1600" b="0" i="1" u="none" strike="noStrike" kern="1200" cap="none" spc="0" normalizeH="0" baseline="-25000" noProof="0" dirty="0">
                <a:ln>
                  <a:noFill/>
                </a:ln>
                <a:solidFill>
                  <a:prstClr val="black"/>
                </a:solidFill>
                <a:effectLst/>
                <a:uLnTx/>
                <a:uFillTx/>
                <a:latin typeface="Cambria" panose="02040503050406030204" pitchFamily="18" charset="0"/>
                <a:ea typeface="+mn-ea"/>
                <a:cs typeface="+mn-cs"/>
              </a:rPr>
              <a:t> </a:t>
            </a: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(number of hammers required to induce first </a:t>
            </a:r>
            <a:r>
              <a:rPr kumimoji="0" lang="en-US" sz="16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bit flip)</a:t>
            </a:r>
            <a:endParaRPr kumimoji="0" lang="en-US" sz="1600" b="0" i="1" u="none" strike="noStrike" kern="1200" cap="none" spc="0" normalizeH="0" baseline="-25000" noProof="0" dirty="0">
              <a:ln>
                <a:noFill/>
              </a:ln>
              <a:solidFill>
                <a:prstClr val="black"/>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4208573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wipe(down)">
                                      <p:cBhvr>
                                        <p:cTn id="7" dur="500"/>
                                        <p:tgtEl>
                                          <p:spTgt spid="7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96A01D3-C4A5-4943-9F1E-E4433306772D}"/>
              </a:ext>
            </a:extLst>
          </p:cNvPr>
          <p:cNvPicPr>
            <a:picLocks noChangeAspect="1"/>
          </p:cNvPicPr>
          <p:nvPr/>
        </p:nvPicPr>
        <p:blipFill rotWithShape="1">
          <a:blip r:embed="rId3"/>
          <a:srcRect l="12390" t="9371" r="9553" b="18975"/>
          <a:stretch/>
        </p:blipFill>
        <p:spPr>
          <a:xfrm>
            <a:off x="1444619" y="1226358"/>
            <a:ext cx="7137584" cy="2184034"/>
          </a:xfrm>
          <a:prstGeom prst="rect">
            <a:avLst/>
          </a:prstGeom>
        </p:spPr>
      </p:pic>
      <p:pic>
        <p:nvPicPr>
          <p:cNvPr id="11" name="Picture 10">
            <a:extLst>
              <a:ext uri="{FF2B5EF4-FFF2-40B4-BE49-F238E27FC236}">
                <a16:creationId xmlns:a16="http://schemas.microsoft.com/office/drawing/2014/main" id="{F8598700-BDFD-A34B-8043-690086827FC4}"/>
              </a:ext>
            </a:extLst>
          </p:cNvPr>
          <p:cNvPicPr>
            <a:picLocks noChangeAspect="1"/>
          </p:cNvPicPr>
          <p:nvPr/>
        </p:nvPicPr>
        <p:blipFill rotWithShape="1">
          <a:blip r:embed="rId4"/>
          <a:srcRect l="12257" t="9418" r="9295" b="18927"/>
          <a:stretch/>
        </p:blipFill>
        <p:spPr>
          <a:xfrm>
            <a:off x="1427385" y="1226358"/>
            <a:ext cx="7173209" cy="2184034"/>
          </a:xfrm>
          <a:prstGeom prst="rect">
            <a:avLst/>
          </a:prstGeom>
        </p:spPr>
      </p:pic>
      <p:pic>
        <p:nvPicPr>
          <p:cNvPr id="12" name="Picture 11">
            <a:extLst>
              <a:ext uri="{FF2B5EF4-FFF2-40B4-BE49-F238E27FC236}">
                <a16:creationId xmlns:a16="http://schemas.microsoft.com/office/drawing/2014/main" id="{F136F906-8ABB-924A-80F8-4B59540ACD12}"/>
              </a:ext>
            </a:extLst>
          </p:cNvPr>
          <p:cNvPicPr>
            <a:picLocks noChangeAspect="1"/>
          </p:cNvPicPr>
          <p:nvPr/>
        </p:nvPicPr>
        <p:blipFill rotWithShape="1">
          <a:blip r:embed="rId5"/>
          <a:srcRect l="12318" t="9379" r="9625" b="18966"/>
          <a:stretch/>
        </p:blipFill>
        <p:spPr>
          <a:xfrm>
            <a:off x="1438041" y="1226357"/>
            <a:ext cx="7137583" cy="2184035"/>
          </a:xfrm>
          <a:prstGeom prst="rect">
            <a:avLst/>
          </a:prstGeom>
        </p:spPr>
      </p:pic>
      <p:pic>
        <p:nvPicPr>
          <p:cNvPr id="13" name="Picture 12">
            <a:extLst>
              <a:ext uri="{FF2B5EF4-FFF2-40B4-BE49-F238E27FC236}">
                <a16:creationId xmlns:a16="http://schemas.microsoft.com/office/drawing/2014/main" id="{0A28CC10-A0E1-4E45-B2D8-8C878992826E}"/>
              </a:ext>
            </a:extLst>
          </p:cNvPr>
          <p:cNvPicPr>
            <a:picLocks noChangeAspect="1"/>
          </p:cNvPicPr>
          <p:nvPr/>
        </p:nvPicPr>
        <p:blipFill rotWithShape="1">
          <a:blip r:embed="rId6"/>
          <a:srcRect l="12217" t="8859" r="9714" b="19428"/>
          <a:stretch/>
        </p:blipFill>
        <p:spPr>
          <a:xfrm>
            <a:off x="1425683" y="1212434"/>
            <a:ext cx="7138575" cy="2185845"/>
          </a:xfrm>
          <a:prstGeom prst="rect">
            <a:avLst/>
          </a:prstGeom>
        </p:spPr>
      </p:pic>
      <p:pic>
        <p:nvPicPr>
          <p:cNvPr id="14" name="Picture 13">
            <a:extLst>
              <a:ext uri="{FF2B5EF4-FFF2-40B4-BE49-F238E27FC236}">
                <a16:creationId xmlns:a16="http://schemas.microsoft.com/office/drawing/2014/main" id="{C01D4ED4-6E67-B148-8C96-027362B3AEAB}"/>
              </a:ext>
            </a:extLst>
          </p:cNvPr>
          <p:cNvPicPr>
            <a:picLocks noChangeAspect="1"/>
          </p:cNvPicPr>
          <p:nvPr/>
        </p:nvPicPr>
        <p:blipFill rotWithShape="1">
          <a:blip r:embed="rId7"/>
          <a:srcRect l="12217" t="9196" r="9714" b="19090"/>
          <a:stretch/>
        </p:blipFill>
        <p:spPr>
          <a:xfrm>
            <a:off x="1425683" y="1218741"/>
            <a:ext cx="7138575" cy="2185845"/>
          </a:xfrm>
          <a:prstGeom prst="rect">
            <a:avLst/>
          </a:prstGeom>
        </p:spPr>
      </p:pic>
      <p:pic>
        <p:nvPicPr>
          <p:cNvPr id="15" name="Picture 14">
            <a:extLst>
              <a:ext uri="{FF2B5EF4-FFF2-40B4-BE49-F238E27FC236}">
                <a16:creationId xmlns:a16="http://schemas.microsoft.com/office/drawing/2014/main" id="{01FF1FF3-D887-B643-A3F5-5B6198D87CCD}"/>
              </a:ext>
            </a:extLst>
          </p:cNvPr>
          <p:cNvPicPr>
            <a:picLocks noChangeAspect="1"/>
          </p:cNvPicPr>
          <p:nvPr/>
        </p:nvPicPr>
        <p:blipFill rotWithShape="1">
          <a:blip r:embed="rId8"/>
          <a:srcRect l="12218" t="8477" r="9714" b="19869"/>
          <a:stretch/>
        </p:blipFill>
        <p:spPr>
          <a:xfrm>
            <a:off x="1424914" y="1195803"/>
            <a:ext cx="7138577" cy="2184034"/>
          </a:xfrm>
          <a:prstGeom prst="rect">
            <a:avLst/>
          </a:prstGeom>
        </p:spPr>
      </p:pic>
      <p:pic>
        <p:nvPicPr>
          <p:cNvPr id="16" name="Picture 15">
            <a:extLst>
              <a:ext uri="{FF2B5EF4-FFF2-40B4-BE49-F238E27FC236}">
                <a16:creationId xmlns:a16="http://schemas.microsoft.com/office/drawing/2014/main" id="{9109C1A6-6C46-8740-84C0-3D651EDE0717}"/>
              </a:ext>
            </a:extLst>
          </p:cNvPr>
          <p:cNvPicPr>
            <a:picLocks noChangeAspect="1"/>
          </p:cNvPicPr>
          <p:nvPr/>
        </p:nvPicPr>
        <p:blipFill rotWithShape="1">
          <a:blip r:embed="rId9"/>
          <a:srcRect l="12161" t="8859" r="9782" b="19428"/>
          <a:stretch/>
        </p:blipFill>
        <p:spPr>
          <a:xfrm>
            <a:off x="1410204" y="1202082"/>
            <a:ext cx="7137583" cy="2185846"/>
          </a:xfrm>
          <a:prstGeom prst="rect">
            <a:avLst/>
          </a:prstGeom>
        </p:spPr>
      </p:pic>
      <p:sp>
        <p:nvSpPr>
          <p:cNvPr id="23" name="TextBox 22">
            <a:extLst>
              <a:ext uri="{FF2B5EF4-FFF2-40B4-BE49-F238E27FC236}">
                <a16:creationId xmlns:a16="http://schemas.microsoft.com/office/drawing/2014/main" id="{263F10AF-9570-034C-BC25-E921F9F04FE2}"/>
              </a:ext>
            </a:extLst>
          </p:cNvPr>
          <p:cNvSpPr txBox="1"/>
          <p:nvPr/>
        </p:nvSpPr>
        <p:spPr>
          <a:xfrm>
            <a:off x="1817530" y="335585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5</a:t>
            </a:r>
          </a:p>
        </p:txBody>
      </p:sp>
      <p:sp>
        <p:nvSpPr>
          <p:cNvPr id="24" name="TextBox 23">
            <a:extLst>
              <a:ext uri="{FF2B5EF4-FFF2-40B4-BE49-F238E27FC236}">
                <a16:creationId xmlns:a16="http://schemas.microsoft.com/office/drawing/2014/main" id="{BE9F12D7-54CE-6D49-A889-C8049A389963}"/>
              </a:ext>
            </a:extLst>
          </p:cNvPr>
          <p:cNvSpPr txBox="1"/>
          <p:nvPr/>
        </p:nvSpPr>
        <p:spPr>
          <a:xfrm>
            <a:off x="3819982" y="335585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4</a:t>
            </a:r>
          </a:p>
        </p:txBody>
      </p:sp>
      <p:sp>
        <p:nvSpPr>
          <p:cNvPr id="25" name="TextBox 24">
            <a:extLst>
              <a:ext uri="{FF2B5EF4-FFF2-40B4-BE49-F238E27FC236}">
                <a16:creationId xmlns:a16="http://schemas.microsoft.com/office/drawing/2014/main" id="{8A70C0C8-8E8B-1746-9345-914C1859557F}"/>
              </a:ext>
            </a:extLst>
          </p:cNvPr>
          <p:cNvSpPr txBox="1"/>
          <p:nvPr/>
        </p:nvSpPr>
        <p:spPr>
          <a:xfrm>
            <a:off x="5837686" y="335585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3</a:t>
            </a:r>
          </a:p>
        </p:txBody>
      </p:sp>
      <p:sp>
        <p:nvSpPr>
          <p:cNvPr id="26" name="TextBox 25">
            <a:extLst>
              <a:ext uri="{FF2B5EF4-FFF2-40B4-BE49-F238E27FC236}">
                <a16:creationId xmlns:a16="http://schemas.microsoft.com/office/drawing/2014/main" id="{DDEC3D16-73B0-5749-AEE3-D05CF25B9CF3}"/>
              </a:ext>
            </a:extLst>
          </p:cNvPr>
          <p:cNvSpPr txBox="1"/>
          <p:nvPr/>
        </p:nvSpPr>
        <p:spPr>
          <a:xfrm>
            <a:off x="7896020" y="335585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2</a:t>
            </a:r>
          </a:p>
        </p:txBody>
      </p:sp>
      <p:sp>
        <p:nvSpPr>
          <p:cNvPr id="27" name="TextBox 26">
            <a:extLst>
              <a:ext uri="{FF2B5EF4-FFF2-40B4-BE49-F238E27FC236}">
                <a16:creationId xmlns:a16="http://schemas.microsoft.com/office/drawing/2014/main" id="{9DC7AEDE-1F51-DF46-A6D8-A2788AFF53E5}"/>
              </a:ext>
            </a:extLst>
          </p:cNvPr>
          <p:cNvSpPr txBox="1"/>
          <p:nvPr/>
        </p:nvSpPr>
        <p:spPr>
          <a:xfrm>
            <a:off x="1832156"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5</a:t>
            </a:r>
          </a:p>
        </p:txBody>
      </p:sp>
      <p:sp>
        <p:nvSpPr>
          <p:cNvPr id="28" name="TextBox 27">
            <a:extLst>
              <a:ext uri="{FF2B5EF4-FFF2-40B4-BE49-F238E27FC236}">
                <a16:creationId xmlns:a16="http://schemas.microsoft.com/office/drawing/2014/main" id="{9D801039-3AB9-9742-85E9-4B299E6AA3FA}"/>
              </a:ext>
            </a:extLst>
          </p:cNvPr>
          <p:cNvSpPr txBox="1"/>
          <p:nvPr/>
        </p:nvSpPr>
        <p:spPr>
          <a:xfrm>
            <a:off x="3834608"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4</a:t>
            </a:r>
          </a:p>
        </p:txBody>
      </p:sp>
      <p:sp>
        <p:nvSpPr>
          <p:cNvPr id="29" name="TextBox 28">
            <a:extLst>
              <a:ext uri="{FF2B5EF4-FFF2-40B4-BE49-F238E27FC236}">
                <a16:creationId xmlns:a16="http://schemas.microsoft.com/office/drawing/2014/main" id="{7ED52E6B-3388-9A4D-BDD1-53792FAD72BF}"/>
              </a:ext>
            </a:extLst>
          </p:cNvPr>
          <p:cNvSpPr txBox="1"/>
          <p:nvPr/>
        </p:nvSpPr>
        <p:spPr>
          <a:xfrm>
            <a:off x="5852312"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3</a:t>
            </a:r>
          </a:p>
        </p:txBody>
      </p:sp>
      <p:sp>
        <p:nvSpPr>
          <p:cNvPr id="30" name="TextBox 29">
            <a:extLst>
              <a:ext uri="{FF2B5EF4-FFF2-40B4-BE49-F238E27FC236}">
                <a16:creationId xmlns:a16="http://schemas.microsoft.com/office/drawing/2014/main" id="{B3AA04D4-E945-BC40-BCDE-0B88E054EB21}"/>
              </a:ext>
            </a:extLst>
          </p:cNvPr>
          <p:cNvSpPr txBox="1"/>
          <p:nvPr/>
        </p:nvSpPr>
        <p:spPr>
          <a:xfrm>
            <a:off x="7910646"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2</a:t>
            </a:r>
          </a:p>
        </p:txBody>
      </p:sp>
      <p:pic>
        <p:nvPicPr>
          <p:cNvPr id="32" name="Picture 31">
            <a:extLst>
              <a:ext uri="{FF2B5EF4-FFF2-40B4-BE49-F238E27FC236}">
                <a16:creationId xmlns:a16="http://schemas.microsoft.com/office/drawing/2014/main" id="{AEA85F6A-5DE3-2B43-B1EF-0418B787A9C6}"/>
              </a:ext>
            </a:extLst>
          </p:cNvPr>
          <p:cNvPicPr>
            <a:picLocks noChangeAspect="1"/>
          </p:cNvPicPr>
          <p:nvPr/>
        </p:nvPicPr>
        <p:blipFill>
          <a:blip r:embed="rId10"/>
          <a:stretch>
            <a:fillRect/>
          </a:stretch>
        </p:blipFill>
        <p:spPr>
          <a:xfrm>
            <a:off x="1402288" y="900754"/>
            <a:ext cx="7173209" cy="276711"/>
          </a:xfrm>
          <a:prstGeom prst="rect">
            <a:avLst/>
          </a:prstGeom>
        </p:spPr>
      </p:pic>
      <p:grpSp>
        <p:nvGrpSpPr>
          <p:cNvPr id="71" name="Group 70">
            <a:extLst>
              <a:ext uri="{FF2B5EF4-FFF2-40B4-BE49-F238E27FC236}">
                <a16:creationId xmlns:a16="http://schemas.microsoft.com/office/drawing/2014/main" id="{A5445475-EAF2-2041-B981-1E7048D6A57B}"/>
              </a:ext>
            </a:extLst>
          </p:cNvPr>
          <p:cNvGrpSpPr/>
          <p:nvPr/>
        </p:nvGrpSpPr>
        <p:grpSpPr>
          <a:xfrm>
            <a:off x="2135365" y="1226357"/>
            <a:ext cx="2648903" cy="2209853"/>
            <a:chOff x="2127003" y="3624503"/>
            <a:chExt cx="2648903" cy="2209853"/>
          </a:xfrm>
        </p:grpSpPr>
        <p:cxnSp>
          <p:nvCxnSpPr>
            <p:cNvPr id="35" name="Straight Connector 34">
              <a:extLst>
                <a:ext uri="{FF2B5EF4-FFF2-40B4-BE49-F238E27FC236}">
                  <a16:creationId xmlns:a16="http://schemas.microsoft.com/office/drawing/2014/main" id="{FB7A1ED3-20A7-2446-A362-7009FEF9ABEA}"/>
                </a:ext>
              </a:extLst>
            </p:cNvPr>
            <p:cNvCxnSpPr>
              <a:cxnSpLocks/>
            </p:cNvCxnSpPr>
            <p:nvPr/>
          </p:nvCxnSpPr>
          <p:spPr>
            <a:xfrm flipV="1">
              <a:off x="2373682" y="3636536"/>
              <a:ext cx="0" cy="2141447"/>
            </a:xfrm>
            <a:prstGeom prst="line">
              <a:avLst/>
            </a:prstGeom>
            <a:ln w="19050">
              <a:solidFill>
                <a:srgbClr val="7C5295"/>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6DF026A4-FFC1-634D-8475-3E19B1CA8981}"/>
                </a:ext>
              </a:extLst>
            </p:cNvPr>
            <p:cNvCxnSpPr>
              <a:cxnSpLocks/>
            </p:cNvCxnSpPr>
            <p:nvPr/>
          </p:nvCxnSpPr>
          <p:spPr>
            <a:xfrm flipV="1">
              <a:off x="3349042" y="3636536"/>
              <a:ext cx="0" cy="2141448"/>
            </a:xfrm>
            <a:prstGeom prst="line">
              <a:avLst/>
            </a:prstGeom>
            <a:ln w="19050">
              <a:solidFill>
                <a:srgbClr val="00B894"/>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738A2770-D689-6B41-8E50-3FD68AA2F8A9}"/>
                </a:ext>
              </a:extLst>
            </p:cNvPr>
            <p:cNvCxnSpPr>
              <a:cxnSpLocks/>
            </p:cNvCxnSpPr>
            <p:nvPr/>
          </p:nvCxnSpPr>
          <p:spPr>
            <a:xfrm flipV="1">
              <a:off x="3574594" y="3636535"/>
              <a:ext cx="0" cy="2141448"/>
            </a:xfrm>
            <a:prstGeom prst="line">
              <a:avLst/>
            </a:prstGeom>
            <a:ln w="19050">
              <a:solidFill>
                <a:srgbClr val="0C84E3"/>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662A735B-E406-CE4E-8269-19F0A51AC355}"/>
                </a:ext>
              </a:extLst>
            </p:cNvPr>
            <p:cNvCxnSpPr>
              <a:cxnSpLocks/>
            </p:cNvCxnSpPr>
            <p:nvPr/>
          </p:nvCxnSpPr>
          <p:spPr>
            <a:xfrm flipV="1">
              <a:off x="3617267" y="3636535"/>
              <a:ext cx="0" cy="2141448"/>
            </a:xfrm>
            <a:prstGeom prst="line">
              <a:avLst/>
            </a:prstGeom>
            <a:ln w="19050">
              <a:solidFill>
                <a:srgbClr val="D7303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D320042-D202-BA46-9B72-4AADBD93B661}"/>
                </a:ext>
              </a:extLst>
            </p:cNvPr>
            <p:cNvCxnSpPr>
              <a:cxnSpLocks/>
            </p:cNvCxnSpPr>
            <p:nvPr/>
          </p:nvCxnSpPr>
          <p:spPr>
            <a:xfrm flipV="1">
              <a:off x="4076905" y="3624503"/>
              <a:ext cx="0" cy="2141448"/>
            </a:xfrm>
            <a:prstGeom prst="line">
              <a:avLst/>
            </a:prstGeom>
            <a:ln w="19050">
              <a:solidFill>
                <a:srgbClr val="FECC6E"/>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2ADC8C0-1770-AD40-84A3-969717DF88F4}"/>
                </a:ext>
              </a:extLst>
            </p:cNvPr>
            <p:cNvCxnSpPr>
              <a:cxnSpLocks/>
            </p:cNvCxnSpPr>
            <p:nvPr/>
          </p:nvCxnSpPr>
          <p:spPr>
            <a:xfrm flipV="1">
              <a:off x="4719423" y="3636535"/>
              <a:ext cx="0" cy="2141448"/>
            </a:xfrm>
            <a:prstGeom prst="line">
              <a:avLst/>
            </a:prstGeom>
            <a:ln w="19050">
              <a:solidFill>
                <a:srgbClr val="E26F55"/>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4DA8D5D8-34C2-894B-9373-7234BF96F474}"/>
                </a:ext>
              </a:extLst>
            </p:cNvPr>
            <p:cNvSpPr txBox="1"/>
            <p:nvPr/>
          </p:nvSpPr>
          <p:spPr>
            <a:xfrm rot="16200000">
              <a:off x="1832692" y="5219584"/>
              <a:ext cx="89639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7C5294"/>
                  </a:solidFill>
                  <a:effectLst/>
                  <a:uLnTx/>
                  <a:uFillTx/>
                  <a:latin typeface="Calibri" panose="020F0502020204030204"/>
                  <a:ea typeface="+mn-ea"/>
                  <a:cs typeface="+mn-cs"/>
                </a:rPr>
                <a:t>DDR3-old</a:t>
              </a:r>
            </a:p>
          </p:txBody>
        </p:sp>
        <p:sp>
          <p:nvSpPr>
            <p:cNvPr id="51" name="TextBox 50">
              <a:extLst>
                <a:ext uri="{FF2B5EF4-FFF2-40B4-BE49-F238E27FC236}">
                  <a16:creationId xmlns:a16="http://schemas.microsoft.com/office/drawing/2014/main" id="{24AC3123-5911-FF4B-A4A5-55A993458220}"/>
                </a:ext>
              </a:extLst>
            </p:cNvPr>
            <p:cNvSpPr txBox="1"/>
            <p:nvPr/>
          </p:nvSpPr>
          <p:spPr>
            <a:xfrm rot="16200000">
              <a:off x="2760332" y="5191840"/>
              <a:ext cx="97725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BA93"/>
                  </a:solidFill>
                  <a:effectLst/>
                  <a:uLnTx/>
                  <a:uFillTx/>
                  <a:latin typeface="Calibri" panose="020F0502020204030204"/>
                  <a:ea typeface="+mn-ea"/>
                  <a:cs typeface="+mn-cs"/>
                </a:rPr>
                <a:t>DDR3-new</a:t>
              </a:r>
            </a:p>
          </p:txBody>
        </p:sp>
        <p:sp>
          <p:nvSpPr>
            <p:cNvPr id="52" name="TextBox 51">
              <a:extLst>
                <a:ext uri="{FF2B5EF4-FFF2-40B4-BE49-F238E27FC236}">
                  <a16:creationId xmlns:a16="http://schemas.microsoft.com/office/drawing/2014/main" id="{CEF4839E-DB76-A045-B25C-6EB61FD85373}"/>
                </a:ext>
              </a:extLst>
            </p:cNvPr>
            <p:cNvSpPr txBox="1"/>
            <p:nvPr/>
          </p:nvSpPr>
          <p:spPr>
            <a:xfrm rot="16200000">
              <a:off x="3035208" y="5225082"/>
              <a:ext cx="89639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E83E3"/>
                  </a:solidFill>
                  <a:effectLst/>
                  <a:uLnTx/>
                  <a:uFillTx/>
                  <a:latin typeface="Calibri" panose="020F0502020204030204"/>
                  <a:ea typeface="+mn-ea"/>
                  <a:cs typeface="+mn-cs"/>
                </a:rPr>
                <a:t>DDR4-old</a:t>
              </a:r>
            </a:p>
          </p:txBody>
        </p:sp>
        <p:sp>
          <p:nvSpPr>
            <p:cNvPr id="53" name="TextBox 52">
              <a:extLst>
                <a:ext uri="{FF2B5EF4-FFF2-40B4-BE49-F238E27FC236}">
                  <a16:creationId xmlns:a16="http://schemas.microsoft.com/office/drawing/2014/main" id="{C1738C7E-BC3A-584C-8FBF-2521717F4FBD}"/>
                </a:ext>
              </a:extLst>
            </p:cNvPr>
            <p:cNvSpPr txBox="1"/>
            <p:nvPr/>
          </p:nvSpPr>
          <p:spPr>
            <a:xfrm rot="16200000">
              <a:off x="3212066" y="5165766"/>
              <a:ext cx="100380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D8302E"/>
                  </a:solidFill>
                  <a:effectLst/>
                  <a:uLnTx/>
                  <a:uFillTx/>
                  <a:latin typeface="Calibri" panose="020F0502020204030204"/>
                  <a:ea typeface="+mn-ea"/>
                  <a:cs typeface="+mn-cs"/>
                </a:rPr>
                <a:t>LPDDR4-1x</a:t>
              </a:r>
            </a:p>
          </p:txBody>
        </p:sp>
        <p:sp>
          <p:nvSpPr>
            <p:cNvPr id="54" name="TextBox 53">
              <a:extLst>
                <a:ext uri="{FF2B5EF4-FFF2-40B4-BE49-F238E27FC236}">
                  <a16:creationId xmlns:a16="http://schemas.microsoft.com/office/drawing/2014/main" id="{591A9C3F-AA1E-3D43-AC10-7ED74D28FEAD}"/>
                </a:ext>
              </a:extLst>
            </p:cNvPr>
            <p:cNvSpPr txBox="1"/>
            <p:nvPr/>
          </p:nvSpPr>
          <p:spPr>
            <a:xfrm rot="16200000">
              <a:off x="3682706" y="5185572"/>
              <a:ext cx="97725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CC6E"/>
                  </a:solidFill>
                  <a:effectLst/>
                  <a:uLnTx/>
                  <a:uFillTx/>
                  <a:latin typeface="Calibri" panose="020F0502020204030204"/>
                  <a:ea typeface="+mn-ea"/>
                  <a:cs typeface="+mn-cs"/>
                </a:rPr>
                <a:t>DDR4-new</a:t>
              </a:r>
            </a:p>
          </p:txBody>
        </p:sp>
        <p:sp>
          <p:nvSpPr>
            <p:cNvPr id="55" name="TextBox 54">
              <a:extLst>
                <a:ext uri="{FF2B5EF4-FFF2-40B4-BE49-F238E27FC236}">
                  <a16:creationId xmlns:a16="http://schemas.microsoft.com/office/drawing/2014/main" id="{DBAA8456-2D74-DC44-9DE7-9359FD2C05CD}"/>
                </a:ext>
              </a:extLst>
            </p:cNvPr>
            <p:cNvSpPr txBox="1"/>
            <p:nvPr/>
          </p:nvSpPr>
          <p:spPr>
            <a:xfrm rot="16200000">
              <a:off x="4118514" y="5170865"/>
              <a:ext cx="100700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26F55"/>
                  </a:solidFill>
                  <a:effectLst/>
                  <a:uLnTx/>
                  <a:uFillTx/>
                  <a:latin typeface="Calibri" panose="020F0502020204030204"/>
                  <a:ea typeface="+mn-ea"/>
                  <a:cs typeface="+mn-cs"/>
                </a:rPr>
                <a:t>LPDDR4-1y</a:t>
              </a:r>
            </a:p>
          </p:txBody>
        </p:sp>
      </p:grpSp>
      <p:sp>
        <p:nvSpPr>
          <p:cNvPr id="65" name="TextBox 64">
            <a:extLst>
              <a:ext uri="{FF2B5EF4-FFF2-40B4-BE49-F238E27FC236}">
                <a16:creationId xmlns:a16="http://schemas.microsoft.com/office/drawing/2014/main" id="{8160F3B6-9A44-124A-BB93-E69EA1FB8BA2}"/>
              </a:ext>
            </a:extLst>
          </p:cNvPr>
          <p:cNvSpPr txBox="1"/>
          <p:nvPr/>
        </p:nvSpPr>
        <p:spPr>
          <a:xfrm>
            <a:off x="6707973" y="2527127"/>
            <a:ext cx="57060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solidFill>
                    <a:prstClr val="black"/>
                  </a:solidFill>
                </a:ln>
                <a:solidFill>
                  <a:prstClr val="black"/>
                </a:solidFill>
                <a:effectLst/>
                <a:uLnTx/>
                <a:uFillTx/>
                <a:latin typeface="Calibri" panose="020F0502020204030204"/>
                <a:ea typeface="+mn-ea"/>
                <a:cs typeface="+mn-cs"/>
              </a:rPr>
              <a:t>PARA</a:t>
            </a:r>
          </a:p>
        </p:txBody>
      </p:sp>
      <p:sp>
        <p:nvSpPr>
          <p:cNvPr id="66" name="TextBox 65">
            <a:extLst>
              <a:ext uri="{FF2B5EF4-FFF2-40B4-BE49-F238E27FC236}">
                <a16:creationId xmlns:a16="http://schemas.microsoft.com/office/drawing/2014/main" id="{CFDA5AED-984D-8B4F-B065-937B39ABB892}"/>
              </a:ext>
            </a:extLst>
          </p:cNvPr>
          <p:cNvSpPr txBox="1"/>
          <p:nvPr/>
        </p:nvSpPr>
        <p:spPr>
          <a:xfrm>
            <a:off x="6811909" y="1795877"/>
            <a:ext cx="106952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solidFill>
                    <a:srgbClr val="555455"/>
                  </a:solidFill>
                </a:ln>
                <a:solidFill>
                  <a:srgbClr val="555455"/>
                </a:solidFill>
                <a:effectLst/>
                <a:uLnTx/>
                <a:uFillTx/>
                <a:latin typeface="Calibri" panose="020F0502020204030204"/>
                <a:ea typeface="+mn-ea"/>
                <a:cs typeface="+mn-cs"/>
              </a:rPr>
              <a:t>TWiCe</a:t>
            </a:r>
            <a:r>
              <a:rPr kumimoji="0" lang="en-US" sz="1400" b="0" i="0" u="none" strike="noStrike" kern="1200" cap="none" spc="0" normalizeH="0" baseline="0" noProof="0" dirty="0">
                <a:ln>
                  <a:solidFill>
                    <a:srgbClr val="555455"/>
                  </a:solidFill>
                </a:ln>
                <a:solidFill>
                  <a:srgbClr val="555455"/>
                </a:solidFill>
                <a:effectLst/>
                <a:uLnTx/>
                <a:uFillTx/>
                <a:latin typeface="Calibri" panose="020F0502020204030204"/>
                <a:ea typeface="+mn-ea"/>
                <a:cs typeface="+mn-cs"/>
              </a:rPr>
              <a:t>-ideal</a:t>
            </a:r>
          </a:p>
        </p:txBody>
      </p:sp>
      <p:sp>
        <p:nvSpPr>
          <p:cNvPr id="67" name="TextBox 66">
            <a:extLst>
              <a:ext uri="{FF2B5EF4-FFF2-40B4-BE49-F238E27FC236}">
                <a16:creationId xmlns:a16="http://schemas.microsoft.com/office/drawing/2014/main" id="{C064FC3A-3D6A-464B-93A9-82BEEC8D5DB1}"/>
              </a:ext>
            </a:extLst>
          </p:cNvPr>
          <p:cNvSpPr txBox="1"/>
          <p:nvPr/>
        </p:nvSpPr>
        <p:spPr>
          <a:xfrm>
            <a:off x="8030328" y="1284372"/>
            <a:ext cx="54213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solidFill>
                    <a:srgbClr val="66A105"/>
                  </a:solidFill>
                </a:ln>
                <a:solidFill>
                  <a:srgbClr val="66A105"/>
                </a:solidFill>
                <a:effectLst/>
                <a:uLnTx/>
                <a:uFillTx/>
                <a:latin typeface="Calibri" panose="020F0502020204030204"/>
                <a:ea typeface="+mn-ea"/>
                <a:cs typeface="+mn-cs"/>
              </a:rPr>
              <a:t>Ideal</a:t>
            </a:r>
            <a:endParaRPr kumimoji="0" lang="en-US" sz="1800" b="0" i="0" u="none" strike="noStrike" kern="1200" cap="none" spc="0" normalizeH="0" baseline="0" noProof="0" dirty="0">
              <a:ln>
                <a:solidFill>
                  <a:srgbClr val="66A105"/>
                </a:solidFill>
              </a:ln>
              <a:solidFill>
                <a:srgbClr val="66A105"/>
              </a:solidFill>
              <a:effectLst/>
              <a:uLnTx/>
              <a:uFillTx/>
              <a:latin typeface="Calibri" panose="020F0502020204030204"/>
              <a:ea typeface="+mn-ea"/>
              <a:cs typeface="+mn-cs"/>
            </a:endParaRPr>
          </a:p>
        </p:txBody>
      </p:sp>
      <p:sp>
        <p:nvSpPr>
          <p:cNvPr id="78" name="Rectangle 77">
            <a:extLst>
              <a:ext uri="{FF2B5EF4-FFF2-40B4-BE49-F238E27FC236}">
                <a16:creationId xmlns:a16="http://schemas.microsoft.com/office/drawing/2014/main" id="{78DAFE47-FB47-F64A-A7C6-718CA76212AF}"/>
              </a:ext>
            </a:extLst>
          </p:cNvPr>
          <p:cNvSpPr/>
          <p:nvPr/>
        </p:nvSpPr>
        <p:spPr>
          <a:xfrm>
            <a:off x="7815341" y="954262"/>
            <a:ext cx="682959"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9" name="Title 1">
            <a:extLst>
              <a:ext uri="{FF2B5EF4-FFF2-40B4-BE49-F238E27FC236}">
                <a16:creationId xmlns:a16="http://schemas.microsoft.com/office/drawing/2014/main" id="{54425848-75E9-E649-B22E-8368082885DF}"/>
              </a:ext>
            </a:extLst>
          </p:cNvPr>
          <p:cNvSpPr>
            <a:spLocks noGrp="1"/>
          </p:cNvSpPr>
          <p:nvPr>
            <p:ph type="title"/>
          </p:nvPr>
        </p:nvSpPr>
        <p:spPr>
          <a:xfrm>
            <a:off x="75991" y="73723"/>
            <a:ext cx="8987622" cy="740193"/>
          </a:xfrm>
        </p:spPr>
        <p:txBody>
          <a:bodyPr/>
          <a:lstStyle/>
          <a:p>
            <a:r>
              <a:rPr lang="en-US" sz="3500" b="1" dirty="0"/>
              <a:t>Mitigation Mechanism Evaluation</a:t>
            </a:r>
          </a:p>
        </p:txBody>
      </p:sp>
      <p:sp>
        <p:nvSpPr>
          <p:cNvPr id="38" name="TextBox 37">
            <a:extLst>
              <a:ext uri="{FF2B5EF4-FFF2-40B4-BE49-F238E27FC236}">
                <a16:creationId xmlns:a16="http://schemas.microsoft.com/office/drawing/2014/main" id="{AC22333A-5367-254E-8A87-9300BED1F5FC}"/>
              </a:ext>
            </a:extLst>
          </p:cNvPr>
          <p:cNvSpPr txBox="1"/>
          <p:nvPr/>
        </p:nvSpPr>
        <p:spPr>
          <a:xfrm>
            <a:off x="264857" y="4376735"/>
            <a:ext cx="8609889" cy="1107996"/>
          </a:xfrm>
          <a:prstGeom prst="rect">
            <a:avLst/>
          </a:prstGeom>
          <a:solidFill>
            <a:schemeClr val="accent4">
              <a:lumMod val="20000"/>
              <a:lumOff val="80000"/>
            </a:schemeClr>
          </a:solidFill>
          <a:ln w="7620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Only PARA’s design scales to low </a:t>
            </a:r>
            <a:r>
              <a:rPr kumimoji="0" lang="en-US" sz="2400" b="1"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mn-ea"/>
                <a:cs typeface="+mn-cs"/>
              </a:rPr>
              <a:t>HC</a:t>
            </a:r>
            <a:r>
              <a:rPr kumimoji="0" lang="en-US" sz="2400" b="1" i="0" u="none" strike="noStrike" kern="1200" cap="none" spc="0" normalizeH="0" baseline="-25000" noProof="0" dirty="0" err="1">
                <a:ln>
                  <a:noFill/>
                </a:ln>
                <a:solidFill>
                  <a:srgbClr val="4472C4">
                    <a:lumMod val="75000"/>
                  </a:srgbClr>
                </a:solidFill>
                <a:effectLst/>
                <a:uLnTx/>
                <a:uFillTx/>
                <a:latin typeface="Cambria" panose="02040503050406030204" pitchFamily="18" charset="0"/>
                <a:ea typeface="+mn-ea"/>
                <a:cs typeface="+mn-cs"/>
              </a:rPr>
              <a:t>first</a:t>
            </a:r>
            <a:r>
              <a:rPr kumimoji="0" lang="en-US" sz="24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 values</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but has </a:t>
            </a: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very low normalized system performance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p:txBody>
      </p:sp>
      <p:pic>
        <p:nvPicPr>
          <p:cNvPr id="39" name="Picture 38">
            <a:extLst>
              <a:ext uri="{FF2B5EF4-FFF2-40B4-BE49-F238E27FC236}">
                <a16:creationId xmlns:a16="http://schemas.microsoft.com/office/drawing/2014/main" id="{AC63DAA7-24D0-6645-8E0A-44B22F92E5AC}"/>
              </a:ext>
            </a:extLst>
          </p:cNvPr>
          <p:cNvPicPr>
            <a:picLocks/>
          </p:cNvPicPr>
          <p:nvPr/>
        </p:nvPicPr>
        <p:blipFill rotWithShape="1">
          <a:blip r:embed="rId11">
            <a:extLst>
              <a:ext uri="{28A0092B-C50C-407E-A947-70E740481C1C}">
                <a14:useLocalDpi xmlns:a14="http://schemas.microsoft.com/office/drawing/2010/main" val="0"/>
              </a:ext>
            </a:extLst>
          </a:blip>
          <a:srcRect t="66769" r="90233"/>
          <a:stretch/>
        </p:blipFill>
        <p:spPr>
          <a:xfrm>
            <a:off x="594292" y="1222662"/>
            <a:ext cx="817522" cy="2695203"/>
          </a:xfrm>
          <a:prstGeom prst="rect">
            <a:avLst/>
          </a:prstGeom>
        </p:spPr>
      </p:pic>
      <p:sp>
        <p:nvSpPr>
          <p:cNvPr id="40" name="TextBox 39">
            <a:extLst>
              <a:ext uri="{FF2B5EF4-FFF2-40B4-BE49-F238E27FC236}">
                <a16:creationId xmlns:a16="http://schemas.microsoft.com/office/drawing/2014/main" id="{3AD4FB91-2D90-5F47-91F4-B89CD29B2FB0}"/>
              </a:ext>
            </a:extLst>
          </p:cNvPr>
          <p:cNvSpPr txBox="1"/>
          <p:nvPr/>
        </p:nvSpPr>
        <p:spPr>
          <a:xfrm>
            <a:off x="1787481" y="3598403"/>
            <a:ext cx="630172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HC</a:t>
            </a:r>
            <a:r>
              <a:rPr kumimoji="0" lang="en-US" sz="1600" b="0" i="1" u="none" strike="noStrike" kern="1200" cap="none" spc="0" normalizeH="0" baseline="-25000" noProof="0" dirty="0" err="1">
                <a:ln>
                  <a:noFill/>
                </a:ln>
                <a:solidFill>
                  <a:prstClr val="black"/>
                </a:solidFill>
                <a:effectLst/>
                <a:uLnTx/>
                <a:uFillTx/>
                <a:latin typeface="Cambria" panose="02040503050406030204" pitchFamily="18" charset="0"/>
                <a:ea typeface="+mn-ea"/>
                <a:cs typeface="+mn-cs"/>
              </a:rPr>
              <a:t>first</a:t>
            </a:r>
            <a:r>
              <a:rPr kumimoji="0" lang="en-US" sz="1600" b="0" i="1" u="none" strike="noStrike" kern="1200" cap="none" spc="0" normalizeH="0" baseline="-25000" noProof="0" dirty="0">
                <a:ln>
                  <a:noFill/>
                </a:ln>
                <a:solidFill>
                  <a:prstClr val="black"/>
                </a:solidFill>
                <a:effectLst/>
                <a:uLnTx/>
                <a:uFillTx/>
                <a:latin typeface="Cambria" panose="02040503050406030204" pitchFamily="18" charset="0"/>
                <a:ea typeface="+mn-ea"/>
                <a:cs typeface="+mn-cs"/>
              </a:rPr>
              <a:t> </a:t>
            </a: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(number of hammers required to induce first </a:t>
            </a:r>
            <a:r>
              <a:rPr kumimoji="0" lang="en-US" sz="16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bit flip)</a:t>
            </a:r>
            <a:endParaRPr kumimoji="0" lang="en-US" sz="1600" b="0" i="1" u="none" strike="noStrike" kern="1200" cap="none" spc="0" normalizeH="0" baseline="-25000" noProof="0" dirty="0">
              <a:ln>
                <a:noFill/>
              </a:ln>
              <a:solidFill>
                <a:prstClr val="black"/>
              </a:solidFill>
              <a:effectLst/>
              <a:uLnTx/>
              <a:uFillTx/>
              <a:latin typeface="Cambria" panose="02040503050406030204" pitchFamily="18" charset="0"/>
              <a:ea typeface="+mn-ea"/>
              <a:cs typeface="+mn-cs"/>
            </a:endParaRPr>
          </a:p>
        </p:txBody>
      </p:sp>
      <p:sp>
        <p:nvSpPr>
          <p:cNvPr id="2" name="Oval 1">
            <a:extLst>
              <a:ext uri="{FF2B5EF4-FFF2-40B4-BE49-F238E27FC236}">
                <a16:creationId xmlns:a16="http://schemas.microsoft.com/office/drawing/2014/main" id="{1EFEC63B-0C2E-2241-B7B7-7DED3871F928}"/>
              </a:ext>
            </a:extLst>
          </p:cNvPr>
          <p:cNvSpPr/>
          <p:nvPr/>
        </p:nvSpPr>
        <p:spPr>
          <a:xfrm rot="1546141">
            <a:off x="4493639" y="2076755"/>
            <a:ext cx="4433234" cy="596830"/>
          </a:xfrm>
          <a:prstGeom prst="ellipse">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5090121"/>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96A01D3-C4A5-4943-9F1E-E4433306772D}"/>
              </a:ext>
            </a:extLst>
          </p:cNvPr>
          <p:cNvPicPr>
            <a:picLocks noChangeAspect="1"/>
          </p:cNvPicPr>
          <p:nvPr/>
        </p:nvPicPr>
        <p:blipFill rotWithShape="1">
          <a:blip r:embed="rId3"/>
          <a:srcRect l="12390" t="9371" r="9553" b="18975"/>
          <a:stretch/>
        </p:blipFill>
        <p:spPr>
          <a:xfrm>
            <a:off x="1444619" y="1226358"/>
            <a:ext cx="7137584" cy="2184034"/>
          </a:xfrm>
          <a:prstGeom prst="rect">
            <a:avLst/>
          </a:prstGeom>
        </p:spPr>
      </p:pic>
      <p:pic>
        <p:nvPicPr>
          <p:cNvPr id="11" name="Picture 10">
            <a:extLst>
              <a:ext uri="{FF2B5EF4-FFF2-40B4-BE49-F238E27FC236}">
                <a16:creationId xmlns:a16="http://schemas.microsoft.com/office/drawing/2014/main" id="{F8598700-BDFD-A34B-8043-690086827FC4}"/>
              </a:ext>
            </a:extLst>
          </p:cNvPr>
          <p:cNvPicPr>
            <a:picLocks noChangeAspect="1"/>
          </p:cNvPicPr>
          <p:nvPr/>
        </p:nvPicPr>
        <p:blipFill rotWithShape="1">
          <a:blip r:embed="rId4"/>
          <a:srcRect l="12257" t="9418" r="9295" b="18927"/>
          <a:stretch/>
        </p:blipFill>
        <p:spPr>
          <a:xfrm>
            <a:off x="1427385" y="1226358"/>
            <a:ext cx="7173209" cy="2184034"/>
          </a:xfrm>
          <a:prstGeom prst="rect">
            <a:avLst/>
          </a:prstGeom>
        </p:spPr>
      </p:pic>
      <p:pic>
        <p:nvPicPr>
          <p:cNvPr id="12" name="Picture 11">
            <a:extLst>
              <a:ext uri="{FF2B5EF4-FFF2-40B4-BE49-F238E27FC236}">
                <a16:creationId xmlns:a16="http://schemas.microsoft.com/office/drawing/2014/main" id="{F136F906-8ABB-924A-80F8-4B59540ACD12}"/>
              </a:ext>
            </a:extLst>
          </p:cNvPr>
          <p:cNvPicPr>
            <a:picLocks noChangeAspect="1"/>
          </p:cNvPicPr>
          <p:nvPr/>
        </p:nvPicPr>
        <p:blipFill rotWithShape="1">
          <a:blip r:embed="rId5"/>
          <a:srcRect l="12318" t="9379" r="9625" b="18966"/>
          <a:stretch/>
        </p:blipFill>
        <p:spPr>
          <a:xfrm>
            <a:off x="1438041" y="1226357"/>
            <a:ext cx="7137583" cy="2184035"/>
          </a:xfrm>
          <a:prstGeom prst="rect">
            <a:avLst/>
          </a:prstGeom>
        </p:spPr>
      </p:pic>
      <p:pic>
        <p:nvPicPr>
          <p:cNvPr id="13" name="Picture 12">
            <a:extLst>
              <a:ext uri="{FF2B5EF4-FFF2-40B4-BE49-F238E27FC236}">
                <a16:creationId xmlns:a16="http://schemas.microsoft.com/office/drawing/2014/main" id="{0A28CC10-A0E1-4E45-B2D8-8C878992826E}"/>
              </a:ext>
            </a:extLst>
          </p:cNvPr>
          <p:cNvPicPr>
            <a:picLocks noChangeAspect="1"/>
          </p:cNvPicPr>
          <p:nvPr/>
        </p:nvPicPr>
        <p:blipFill rotWithShape="1">
          <a:blip r:embed="rId6"/>
          <a:srcRect l="12217" t="8859" r="9714" b="19428"/>
          <a:stretch/>
        </p:blipFill>
        <p:spPr>
          <a:xfrm>
            <a:off x="1425683" y="1212434"/>
            <a:ext cx="7138575" cy="2185845"/>
          </a:xfrm>
          <a:prstGeom prst="rect">
            <a:avLst/>
          </a:prstGeom>
        </p:spPr>
      </p:pic>
      <p:pic>
        <p:nvPicPr>
          <p:cNvPr id="14" name="Picture 13">
            <a:extLst>
              <a:ext uri="{FF2B5EF4-FFF2-40B4-BE49-F238E27FC236}">
                <a16:creationId xmlns:a16="http://schemas.microsoft.com/office/drawing/2014/main" id="{C01D4ED4-6E67-B148-8C96-027362B3AEAB}"/>
              </a:ext>
            </a:extLst>
          </p:cNvPr>
          <p:cNvPicPr>
            <a:picLocks noChangeAspect="1"/>
          </p:cNvPicPr>
          <p:nvPr/>
        </p:nvPicPr>
        <p:blipFill rotWithShape="1">
          <a:blip r:embed="rId7"/>
          <a:srcRect l="12217" t="9196" r="9714" b="19090"/>
          <a:stretch/>
        </p:blipFill>
        <p:spPr>
          <a:xfrm>
            <a:off x="1425683" y="1218741"/>
            <a:ext cx="7138575" cy="2185845"/>
          </a:xfrm>
          <a:prstGeom prst="rect">
            <a:avLst/>
          </a:prstGeom>
        </p:spPr>
      </p:pic>
      <p:pic>
        <p:nvPicPr>
          <p:cNvPr id="15" name="Picture 14">
            <a:extLst>
              <a:ext uri="{FF2B5EF4-FFF2-40B4-BE49-F238E27FC236}">
                <a16:creationId xmlns:a16="http://schemas.microsoft.com/office/drawing/2014/main" id="{01FF1FF3-D887-B643-A3F5-5B6198D87CCD}"/>
              </a:ext>
            </a:extLst>
          </p:cNvPr>
          <p:cNvPicPr>
            <a:picLocks noChangeAspect="1"/>
          </p:cNvPicPr>
          <p:nvPr/>
        </p:nvPicPr>
        <p:blipFill rotWithShape="1">
          <a:blip r:embed="rId8"/>
          <a:srcRect l="12218" t="8477" r="9714" b="19869"/>
          <a:stretch/>
        </p:blipFill>
        <p:spPr>
          <a:xfrm>
            <a:off x="1424914" y="1195803"/>
            <a:ext cx="7138577" cy="2184034"/>
          </a:xfrm>
          <a:prstGeom prst="rect">
            <a:avLst/>
          </a:prstGeom>
        </p:spPr>
      </p:pic>
      <p:pic>
        <p:nvPicPr>
          <p:cNvPr id="16" name="Picture 15">
            <a:extLst>
              <a:ext uri="{FF2B5EF4-FFF2-40B4-BE49-F238E27FC236}">
                <a16:creationId xmlns:a16="http://schemas.microsoft.com/office/drawing/2014/main" id="{9109C1A6-6C46-8740-84C0-3D651EDE0717}"/>
              </a:ext>
            </a:extLst>
          </p:cNvPr>
          <p:cNvPicPr>
            <a:picLocks noChangeAspect="1"/>
          </p:cNvPicPr>
          <p:nvPr/>
        </p:nvPicPr>
        <p:blipFill rotWithShape="1">
          <a:blip r:embed="rId9"/>
          <a:srcRect l="12161" t="8859" r="9782" b="19428"/>
          <a:stretch/>
        </p:blipFill>
        <p:spPr>
          <a:xfrm>
            <a:off x="1410204" y="1202082"/>
            <a:ext cx="7137583" cy="2185846"/>
          </a:xfrm>
          <a:prstGeom prst="rect">
            <a:avLst/>
          </a:prstGeom>
        </p:spPr>
      </p:pic>
      <p:sp>
        <p:nvSpPr>
          <p:cNvPr id="23" name="TextBox 22">
            <a:extLst>
              <a:ext uri="{FF2B5EF4-FFF2-40B4-BE49-F238E27FC236}">
                <a16:creationId xmlns:a16="http://schemas.microsoft.com/office/drawing/2014/main" id="{263F10AF-9570-034C-BC25-E921F9F04FE2}"/>
              </a:ext>
            </a:extLst>
          </p:cNvPr>
          <p:cNvSpPr txBox="1"/>
          <p:nvPr/>
        </p:nvSpPr>
        <p:spPr>
          <a:xfrm>
            <a:off x="1817530" y="335585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5</a:t>
            </a:r>
          </a:p>
        </p:txBody>
      </p:sp>
      <p:sp>
        <p:nvSpPr>
          <p:cNvPr id="24" name="TextBox 23">
            <a:extLst>
              <a:ext uri="{FF2B5EF4-FFF2-40B4-BE49-F238E27FC236}">
                <a16:creationId xmlns:a16="http://schemas.microsoft.com/office/drawing/2014/main" id="{BE9F12D7-54CE-6D49-A889-C8049A389963}"/>
              </a:ext>
            </a:extLst>
          </p:cNvPr>
          <p:cNvSpPr txBox="1"/>
          <p:nvPr/>
        </p:nvSpPr>
        <p:spPr>
          <a:xfrm>
            <a:off x="3819982" y="335585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4</a:t>
            </a:r>
          </a:p>
        </p:txBody>
      </p:sp>
      <p:sp>
        <p:nvSpPr>
          <p:cNvPr id="25" name="TextBox 24">
            <a:extLst>
              <a:ext uri="{FF2B5EF4-FFF2-40B4-BE49-F238E27FC236}">
                <a16:creationId xmlns:a16="http://schemas.microsoft.com/office/drawing/2014/main" id="{8A70C0C8-8E8B-1746-9345-914C1859557F}"/>
              </a:ext>
            </a:extLst>
          </p:cNvPr>
          <p:cNvSpPr txBox="1"/>
          <p:nvPr/>
        </p:nvSpPr>
        <p:spPr>
          <a:xfrm>
            <a:off x="5837686" y="335585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3</a:t>
            </a:r>
          </a:p>
        </p:txBody>
      </p:sp>
      <p:sp>
        <p:nvSpPr>
          <p:cNvPr id="26" name="TextBox 25">
            <a:extLst>
              <a:ext uri="{FF2B5EF4-FFF2-40B4-BE49-F238E27FC236}">
                <a16:creationId xmlns:a16="http://schemas.microsoft.com/office/drawing/2014/main" id="{DDEC3D16-73B0-5749-AEE3-D05CF25B9CF3}"/>
              </a:ext>
            </a:extLst>
          </p:cNvPr>
          <p:cNvSpPr txBox="1"/>
          <p:nvPr/>
        </p:nvSpPr>
        <p:spPr>
          <a:xfrm>
            <a:off x="7896020" y="335585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2</a:t>
            </a:r>
          </a:p>
        </p:txBody>
      </p:sp>
      <p:sp>
        <p:nvSpPr>
          <p:cNvPr id="27" name="TextBox 26">
            <a:extLst>
              <a:ext uri="{FF2B5EF4-FFF2-40B4-BE49-F238E27FC236}">
                <a16:creationId xmlns:a16="http://schemas.microsoft.com/office/drawing/2014/main" id="{9DC7AEDE-1F51-DF46-A6D8-A2788AFF53E5}"/>
              </a:ext>
            </a:extLst>
          </p:cNvPr>
          <p:cNvSpPr txBox="1"/>
          <p:nvPr/>
        </p:nvSpPr>
        <p:spPr>
          <a:xfrm>
            <a:off x="1832156"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5</a:t>
            </a:r>
          </a:p>
        </p:txBody>
      </p:sp>
      <p:sp>
        <p:nvSpPr>
          <p:cNvPr id="28" name="TextBox 27">
            <a:extLst>
              <a:ext uri="{FF2B5EF4-FFF2-40B4-BE49-F238E27FC236}">
                <a16:creationId xmlns:a16="http://schemas.microsoft.com/office/drawing/2014/main" id="{9D801039-3AB9-9742-85E9-4B299E6AA3FA}"/>
              </a:ext>
            </a:extLst>
          </p:cNvPr>
          <p:cNvSpPr txBox="1"/>
          <p:nvPr/>
        </p:nvSpPr>
        <p:spPr>
          <a:xfrm>
            <a:off x="3834608"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4</a:t>
            </a:r>
          </a:p>
        </p:txBody>
      </p:sp>
      <p:sp>
        <p:nvSpPr>
          <p:cNvPr id="29" name="TextBox 28">
            <a:extLst>
              <a:ext uri="{FF2B5EF4-FFF2-40B4-BE49-F238E27FC236}">
                <a16:creationId xmlns:a16="http://schemas.microsoft.com/office/drawing/2014/main" id="{7ED52E6B-3388-9A4D-BDD1-53792FAD72BF}"/>
              </a:ext>
            </a:extLst>
          </p:cNvPr>
          <p:cNvSpPr txBox="1"/>
          <p:nvPr/>
        </p:nvSpPr>
        <p:spPr>
          <a:xfrm>
            <a:off x="5852312"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3</a:t>
            </a:r>
          </a:p>
        </p:txBody>
      </p:sp>
      <p:sp>
        <p:nvSpPr>
          <p:cNvPr id="30" name="TextBox 29">
            <a:extLst>
              <a:ext uri="{FF2B5EF4-FFF2-40B4-BE49-F238E27FC236}">
                <a16:creationId xmlns:a16="http://schemas.microsoft.com/office/drawing/2014/main" id="{B3AA04D4-E945-BC40-BCDE-0B88E054EB21}"/>
              </a:ext>
            </a:extLst>
          </p:cNvPr>
          <p:cNvSpPr txBox="1"/>
          <p:nvPr/>
        </p:nvSpPr>
        <p:spPr>
          <a:xfrm>
            <a:off x="7910646"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2</a:t>
            </a:r>
          </a:p>
        </p:txBody>
      </p:sp>
      <p:pic>
        <p:nvPicPr>
          <p:cNvPr id="32" name="Picture 31">
            <a:extLst>
              <a:ext uri="{FF2B5EF4-FFF2-40B4-BE49-F238E27FC236}">
                <a16:creationId xmlns:a16="http://schemas.microsoft.com/office/drawing/2014/main" id="{AEA85F6A-5DE3-2B43-B1EF-0418B787A9C6}"/>
              </a:ext>
            </a:extLst>
          </p:cNvPr>
          <p:cNvPicPr>
            <a:picLocks noChangeAspect="1"/>
          </p:cNvPicPr>
          <p:nvPr/>
        </p:nvPicPr>
        <p:blipFill>
          <a:blip r:embed="rId10"/>
          <a:stretch>
            <a:fillRect/>
          </a:stretch>
        </p:blipFill>
        <p:spPr>
          <a:xfrm>
            <a:off x="1402288" y="900754"/>
            <a:ext cx="7173209" cy="276711"/>
          </a:xfrm>
          <a:prstGeom prst="rect">
            <a:avLst/>
          </a:prstGeom>
        </p:spPr>
      </p:pic>
      <p:grpSp>
        <p:nvGrpSpPr>
          <p:cNvPr id="71" name="Group 70">
            <a:extLst>
              <a:ext uri="{FF2B5EF4-FFF2-40B4-BE49-F238E27FC236}">
                <a16:creationId xmlns:a16="http://schemas.microsoft.com/office/drawing/2014/main" id="{A5445475-EAF2-2041-B981-1E7048D6A57B}"/>
              </a:ext>
            </a:extLst>
          </p:cNvPr>
          <p:cNvGrpSpPr/>
          <p:nvPr/>
        </p:nvGrpSpPr>
        <p:grpSpPr>
          <a:xfrm>
            <a:off x="2135365" y="1226357"/>
            <a:ext cx="2648903" cy="2209853"/>
            <a:chOff x="2127003" y="3624503"/>
            <a:chExt cx="2648903" cy="2209853"/>
          </a:xfrm>
        </p:grpSpPr>
        <p:cxnSp>
          <p:nvCxnSpPr>
            <p:cNvPr id="35" name="Straight Connector 34">
              <a:extLst>
                <a:ext uri="{FF2B5EF4-FFF2-40B4-BE49-F238E27FC236}">
                  <a16:creationId xmlns:a16="http://schemas.microsoft.com/office/drawing/2014/main" id="{FB7A1ED3-20A7-2446-A362-7009FEF9ABEA}"/>
                </a:ext>
              </a:extLst>
            </p:cNvPr>
            <p:cNvCxnSpPr>
              <a:cxnSpLocks/>
            </p:cNvCxnSpPr>
            <p:nvPr/>
          </p:nvCxnSpPr>
          <p:spPr>
            <a:xfrm flipV="1">
              <a:off x="2373682" y="3636536"/>
              <a:ext cx="0" cy="2141447"/>
            </a:xfrm>
            <a:prstGeom prst="line">
              <a:avLst/>
            </a:prstGeom>
            <a:ln w="19050">
              <a:solidFill>
                <a:srgbClr val="7C5295"/>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6DF026A4-FFC1-634D-8475-3E19B1CA8981}"/>
                </a:ext>
              </a:extLst>
            </p:cNvPr>
            <p:cNvCxnSpPr>
              <a:cxnSpLocks/>
            </p:cNvCxnSpPr>
            <p:nvPr/>
          </p:nvCxnSpPr>
          <p:spPr>
            <a:xfrm flipV="1">
              <a:off x="3349042" y="3636536"/>
              <a:ext cx="0" cy="2141448"/>
            </a:xfrm>
            <a:prstGeom prst="line">
              <a:avLst/>
            </a:prstGeom>
            <a:ln w="19050">
              <a:solidFill>
                <a:srgbClr val="00B894"/>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738A2770-D689-6B41-8E50-3FD68AA2F8A9}"/>
                </a:ext>
              </a:extLst>
            </p:cNvPr>
            <p:cNvCxnSpPr>
              <a:cxnSpLocks/>
            </p:cNvCxnSpPr>
            <p:nvPr/>
          </p:nvCxnSpPr>
          <p:spPr>
            <a:xfrm flipV="1">
              <a:off x="3574594" y="3636535"/>
              <a:ext cx="0" cy="2141448"/>
            </a:xfrm>
            <a:prstGeom prst="line">
              <a:avLst/>
            </a:prstGeom>
            <a:ln w="19050">
              <a:solidFill>
                <a:srgbClr val="0C84E3"/>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662A735B-E406-CE4E-8269-19F0A51AC355}"/>
                </a:ext>
              </a:extLst>
            </p:cNvPr>
            <p:cNvCxnSpPr>
              <a:cxnSpLocks/>
            </p:cNvCxnSpPr>
            <p:nvPr/>
          </p:nvCxnSpPr>
          <p:spPr>
            <a:xfrm flipV="1">
              <a:off x="3617267" y="3636535"/>
              <a:ext cx="0" cy="2141448"/>
            </a:xfrm>
            <a:prstGeom prst="line">
              <a:avLst/>
            </a:prstGeom>
            <a:ln w="19050">
              <a:solidFill>
                <a:srgbClr val="D7303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D320042-D202-BA46-9B72-4AADBD93B661}"/>
                </a:ext>
              </a:extLst>
            </p:cNvPr>
            <p:cNvCxnSpPr>
              <a:cxnSpLocks/>
            </p:cNvCxnSpPr>
            <p:nvPr/>
          </p:nvCxnSpPr>
          <p:spPr>
            <a:xfrm flipV="1">
              <a:off x="4076905" y="3624503"/>
              <a:ext cx="0" cy="2141448"/>
            </a:xfrm>
            <a:prstGeom prst="line">
              <a:avLst/>
            </a:prstGeom>
            <a:ln w="19050">
              <a:solidFill>
                <a:srgbClr val="FECC6E"/>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2ADC8C0-1770-AD40-84A3-969717DF88F4}"/>
                </a:ext>
              </a:extLst>
            </p:cNvPr>
            <p:cNvCxnSpPr>
              <a:cxnSpLocks/>
            </p:cNvCxnSpPr>
            <p:nvPr/>
          </p:nvCxnSpPr>
          <p:spPr>
            <a:xfrm flipV="1">
              <a:off x="4719423" y="3636535"/>
              <a:ext cx="0" cy="2141448"/>
            </a:xfrm>
            <a:prstGeom prst="line">
              <a:avLst/>
            </a:prstGeom>
            <a:ln w="19050">
              <a:solidFill>
                <a:srgbClr val="E26F55"/>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4DA8D5D8-34C2-894B-9373-7234BF96F474}"/>
                </a:ext>
              </a:extLst>
            </p:cNvPr>
            <p:cNvSpPr txBox="1"/>
            <p:nvPr/>
          </p:nvSpPr>
          <p:spPr>
            <a:xfrm rot="16200000">
              <a:off x="1832692" y="5219584"/>
              <a:ext cx="89639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7C5294"/>
                  </a:solidFill>
                  <a:effectLst/>
                  <a:uLnTx/>
                  <a:uFillTx/>
                  <a:latin typeface="Calibri" panose="020F0502020204030204"/>
                  <a:ea typeface="+mn-ea"/>
                  <a:cs typeface="+mn-cs"/>
                </a:rPr>
                <a:t>DDR3-old</a:t>
              </a:r>
            </a:p>
          </p:txBody>
        </p:sp>
        <p:sp>
          <p:nvSpPr>
            <p:cNvPr id="51" name="TextBox 50">
              <a:extLst>
                <a:ext uri="{FF2B5EF4-FFF2-40B4-BE49-F238E27FC236}">
                  <a16:creationId xmlns:a16="http://schemas.microsoft.com/office/drawing/2014/main" id="{24AC3123-5911-FF4B-A4A5-55A993458220}"/>
                </a:ext>
              </a:extLst>
            </p:cNvPr>
            <p:cNvSpPr txBox="1"/>
            <p:nvPr/>
          </p:nvSpPr>
          <p:spPr>
            <a:xfrm rot="16200000">
              <a:off x="2760332" y="5191840"/>
              <a:ext cx="97725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BA93"/>
                  </a:solidFill>
                  <a:effectLst/>
                  <a:uLnTx/>
                  <a:uFillTx/>
                  <a:latin typeface="Calibri" panose="020F0502020204030204"/>
                  <a:ea typeface="+mn-ea"/>
                  <a:cs typeface="+mn-cs"/>
                </a:rPr>
                <a:t>DDR3-new</a:t>
              </a:r>
            </a:p>
          </p:txBody>
        </p:sp>
        <p:sp>
          <p:nvSpPr>
            <p:cNvPr id="52" name="TextBox 51">
              <a:extLst>
                <a:ext uri="{FF2B5EF4-FFF2-40B4-BE49-F238E27FC236}">
                  <a16:creationId xmlns:a16="http://schemas.microsoft.com/office/drawing/2014/main" id="{CEF4839E-DB76-A045-B25C-6EB61FD85373}"/>
                </a:ext>
              </a:extLst>
            </p:cNvPr>
            <p:cNvSpPr txBox="1"/>
            <p:nvPr/>
          </p:nvSpPr>
          <p:spPr>
            <a:xfrm rot="16200000">
              <a:off x="3035208" y="5225082"/>
              <a:ext cx="89639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E83E3"/>
                  </a:solidFill>
                  <a:effectLst/>
                  <a:uLnTx/>
                  <a:uFillTx/>
                  <a:latin typeface="Calibri" panose="020F0502020204030204"/>
                  <a:ea typeface="+mn-ea"/>
                  <a:cs typeface="+mn-cs"/>
                </a:rPr>
                <a:t>DDR4-old</a:t>
              </a:r>
            </a:p>
          </p:txBody>
        </p:sp>
        <p:sp>
          <p:nvSpPr>
            <p:cNvPr id="53" name="TextBox 52">
              <a:extLst>
                <a:ext uri="{FF2B5EF4-FFF2-40B4-BE49-F238E27FC236}">
                  <a16:creationId xmlns:a16="http://schemas.microsoft.com/office/drawing/2014/main" id="{C1738C7E-BC3A-584C-8FBF-2521717F4FBD}"/>
                </a:ext>
              </a:extLst>
            </p:cNvPr>
            <p:cNvSpPr txBox="1"/>
            <p:nvPr/>
          </p:nvSpPr>
          <p:spPr>
            <a:xfrm rot="16200000">
              <a:off x="3212066" y="5165766"/>
              <a:ext cx="100380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D8302E"/>
                  </a:solidFill>
                  <a:effectLst/>
                  <a:uLnTx/>
                  <a:uFillTx/>
                  <a:latin typeface="Calibri" panose="020F0502020204030204"/>
                  <a:ea typeface="+mn-ea"/>
                  <a:cs typeface="+mn-cs"/>
                </a:rPr>
                <a:t>LPDDR4-1x</a:t>
              </a:r>
            </a:p>
          </p:txBody>
        </p:sp>
        <p:sp>
          <p:nvSpPr>
            <p:cNvPr id="54" name="TextBox 53">
              <a:extLst>
                <a:ext uri="{FF2B5EF4-FFF2-40B4-BE49-F238E27FC236}">
                  <a16:creationId xmlns:a16="http://schemas.microsoft.com/office/drawing/2014/main" id="{591A9C3F-AA1E-3D43-AC10-7ED74D28FEAD}"/>
                </a:ext>
              </a:extLst>
            </p:cNvPr>
            <p:cNvSpPr txBox="1"/>
            <p:nvPr/>
          </p:nvSpPr>
          <p:spPr>
            <a:xfrm rot="16200000">
              <a:off x="3682706" y="5185572"/>
              <a:ext cx="97725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CC6E"/>
                  </a:solidFill>
                  <a:effectLst/>
                  <a:uLnTx/>
                  <a:uFillTx/>
                  <a:latin typeface="Calibri" panose="020F0502020204030204"/>
                  <a:ea typeface="+mn-ea"/>
                  <a:cs typeface="+mn-cs"/>
                </a:rPr>
                <a:t>DDR4-new</a:t>
              </a:r>
            </a:p>
          </p:txBody>
        </p:sp>
        <p:sp>
          <p:nvSpPr>
            <p:cNvPr id="55" name="TextBox 54">
              <a:extLst>
                <a:ext uri="{FF2B5EF4-FFF2-40B4-BE49-F238E27FC236}">
                  <a16:creationId xmlns:a16="http://schemas.microsoft.com/office/drawing/2014/main" id="{DBAA8456-2D74-DC44-9DE7-9359FD2C05CD}"/>
                </a:ext>
              </a:extLst>
            </p:cNvPr>
            <p:cNvSpPr txBox="1"/>
            <p:nvPr/>
          </p:nvSpPr>
          <p:spPr>
            <a:xfrm rot="16200000">
              <a:off x="4118514" y="5170865"/>
              <a:ext cx="100700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26F55"/>
                  </a:solidFill>
                  <a:effectLst/>
                  <a:uLnTx/>
                  <a:uFillTx/>
                  <a:latin typeface="Calibri" panose="020F0502020204030204"/>
                  <a:ea typeface="+mn-ea"/>
                  <a:cs typeface="+mn-cs"/>
                </a:rPr>
                <a:t>LPDDR4-1y</a:t>
              </a:r>
            </a:p>
          </p:txBody>
        </p:sp>
      </p:grpSp>
      <p:sp>
        <p:nvSpPr>
          <p:cNvPr id="65" name="TextBox 64">
            <a:extLst>
              <a:ext uri="{FF2B5EF4-FFF2-40B4-BE49-F238E27FC236}">
                <a16:creationId xmlns:a16="http://schemas.microsoft.com/office/drawing/2014/main" id="{8160F3B6-9A44-124A-BB93-E69EA1FB8BA2}"/>
              </a:ext>
            </a:extLst>
          </p:cNvPr>
          <p:cNvSpPr txBox="1"/>
          <p:nvPr/>
        </p:nvSpPr>
        <p:spPr>
          <a:xfrm>
            <a:off x="6707973" y="2527127"/>
            <a:ext cx="57060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solidFill>
                    <a:prstClr val="black"/>
                  </a:solidFill>
                </a:ln>
                <a:solidFill>
                  <a:prstClr val="black"/>
                </a:solidFill>
                <a:effectLst/>
                <a:uLnTx/>
                <a:uFillTx/>
                <a:latin typeface="Calibri" panose="020F0502020204030204"/>
                <a:ea typeface="+mn-ea"/>
                <a:cs typeface="+mn-cs"/>
              </a:rPr>
              <a:t>PARA</a:t>
            </a:r>
          </a:p>
        </p:txBody>
      </p:sp>
      <p:sp>
        <p:nvSpPr>
          <p:cNvPr id="66" name="TextBox 65">
            <a:extLst>
              <a:ext uri="{FF2B5EF4-FFF2-40B4-BE49-F238E27FC236}">
                <a16:creationId xmlns:a16="http://schemas.microsoft.com/office/drawing/2014/main" id="{CFDA5AED-984D-8B4F-B065-937B39ABB892}"/>
              </a:ext>
            </a:extLst>
          </p:cNvPr>
          <p:cNvSpPr txBox="1"/>
          <p:nvPr/>
        </p:nvSpPr>
        <p:spPr>
          <a:xfrm>
            <a:off x="6811909" y="1795877"/>
            <a:ext cx="106952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solidFill>
                    <a:srgbClr val="555455"/>
                  </a:solidFill>
                </a:ln>
                <a:solidFill>
                  <a:srgbClr val="555455"/>
                </a:solidFill>
                <a:effectLst/>
                <a:uLnTx/>
                <a:uFillTx/>
                <a:latin typeface="Calibri" panose="020F0502020204030204"/>
                <a:ea typeface="+mn-ea"/>
                <a:cs typeface="+mn-cs"/>
              </a:rPr>
              <a:t>TWiCe</a:t>
            </a:r>
            <a:r>
              <a:rPr kumimoji="0" lang="en-US" sz="1400" b="0" i="0" u="none" strike="noStrike" kern="1200" cap="none" spc="0" normalizeH="0" baseline="0" noProof="0" dirty="0">
                <a:ln>
                  <a:solidFill>
                    <a:srgbClr val="555455"/>
                  </a:solidFill>
                </a:ln>
                <a:solidFill>
                  <a:srgbClr val="555455"/>
                </a:solidFill>
                <a:effectLst/>
                <a:uLnTx/>
                <a:uFillTx/>
                <a:latin typeface="Calibri" panose="020F0502020204030204"/>
                <a:ea typeface="+mn-ea"/>
                <a:cs typeface="+mn-cs"/>
              </a:rPr>
              <a:t>-ideal</a:t>
            </a:r>
          </a:p>
        </p:txBody>
      </p:sp>
      <p:sp>
        <p:nvSpPr>
          <p:cNvPr id="67" name="TextBox 66">
            <a:extLst>
              <a:ext uri="{FF2B5EF4-FFF2-40B4-BE49-F238E27FC236}">
                <a16:creationId xmlns:a16="http://schemas.microsoft.com/office/drawing/2014/main" id="{C064FC3A-3D6A-464B-93A9-82BEEC8D5DB1}"/>
              </a:ext>
            </a:extLst>
          </p:cNvPr>
          <p:cNvSpPr txBox="1"/>
          <p:nvPr/>
        </p:nvSpPr>
        <p:spPr>
          <a:xfrm>
            <a:off x="8030328" y="1284372"/>
            <a:ext cx="54213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solidFill>
                    <a:srgbClr val="66A105"/>
                  </a:solidFill>
                </a:ln>
                <a:solidFill>
                  <a:srgbClr val="66A105"/>
                </a:solidFill>
                <a:effectLst/>
                <a:uLnTx/>
                <a:uFillTx/>
                <a:latin typeface="Calibri" panose="020F0502020204030204"/>
                <a:ea typeface="+mn-ea"/>
                <a:cs typeface="+mn-cs"/>
              </a:rPr>
              <a:t>Ideal</a:t>
            </a:r>
            <a:endParaRPr kumimoji="0" lang="en-US" sz="1800" b="0" i="0" u="none" strike="noStrike" kern="1200" cap="none" spc="0" normalizeH="0" baseline="0" noProof="0" dirty="0">
              <a:ln>
                <a:solidFill>
                  <a:srgbClr val="66A105"/>
                </a:solidFill>
              </a:ln>
              <a:solidFill>
                <a:srgbClr val="66A105"/>
              </a:solidFill>
              <a:effectLst/>
              <a:uLnTx/>
              <a:uFillTx/>
              <a:latin typeface="Calibri" panose="020F0502020204030204"/>
              <a:ea typeface="+mn-ea"/>
              <a:cs typeface="+mn-cs"/>
            </a:endParaRPr>
          </a:p>
        </p:txBody>
      </p:sp>
      <p:sp>
        <p:nvSpPr>
          <p:cNvPr id="78" name="Rectangle 77">
            <a:extLst>
              <a:ext uri="{FF2B5EF4-FFF2-40B4-BE49-F238E27FC236}">
                <a16:creationId xmlns:a16="http://schemas.microsoft.com/office/drawing/2014/main" id="{78DAFE47-FB47-F64A-A7C6-718CA76212AF}"/>
              </a:ext>
            </a:extLst>
          </p:cNvPr>
          <p:cNvSpPr/>
          <p:nvPr/>
        </p:nvSpPr>
        <p:spPr>
          <a:xfrm>
            <a:off x="7815341" y="954262"/>
            <a:ext cx="682959"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9" name="Title 1">
            <a:extLst>
              <a:ext uri="{FF2B5EF4-FFF2-40B4-BE49-F238E27FC236}">
                <a16:creationId xmlns:a16="http://schemas.microsoft.com/office/drawing/2014/main" id="{54425848-75E9-E649-B22E-8368082885DF}"/>
              </a:ext>
            </a:extLst>
          </p:cNvPr>
          <p:cNvSpPr>
            <a:spLocks noGrp="1"/>
          </p:cNvSpPr>
          <p:nvPr>
            <p:ph type="title"/>
          </p:nvPr>
        </p:nvSpPr>
        <p:spPr>
          <a:xfrm>
            <a:off x="75991" y="73723"/>
            <a:ext cx="8987622" cy="740193"/>
          </a:xfrm>
        </p:spPr>
        <p:txBody>
          <a:bodyPr/>
          <a:lstStyle/>
          <a:p>
            <a:r>
              <a:rPr lang="en-US" sz="3500" b="1" dirty="0"/>
              <a:t>Mitigation Mechanism Evaluation</a:t>
            </a:r>
          </a:p>
        </p:txBody>
      </p:sp>
      <p:sp>
        <p:nvSpPr>
          <p:cNvPr id="38" name="TextBox 37">
            <a:extLst>
              <a:ext uri="{FF2B5EF4-FFF2-40B4-BE49-F238E27FC236}">
                <a16:creationId xmlns:a16="http://schemas.microsoft.com/office/drawing/2014/main" id="{72F9115D-E522-AF42-86C9-00F632807B4C}"/>
              </a:ext>
            </a:extLst>
          </p:cNvPr>
          <p:cNvSpPr txBox="1"/>
          <p:nvPr/>
        </p:nvSpPr>
        <p:spPr>
          <a:xfrm>
            <a:off x="288361" y="4091989"/>
            <a:ext cx="8609889" cy="1046440"/>
          </a:xfrm>
          <a:prstGeom prst="rect">
            <a:avLst/>
          </a:prstGeom>
          <a:solidFill>
            <a:schemeClr val="accent4">
              <a:lumMod val="20000"/>
              <a:lumOff val="80000"/>
            </a:schemeClr>
          </a:solidFill>
          <a:ln w="7620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538234"/>
                </a:solidFill>
                <a:effectLst/>
                <a:uLnTx/>
                <a:uFillTx/>
                <a:latin typeface="Cambria" panose="02040503050406030204" pitchFamily="18" charset="0"/>
                <a:ea typeface="+mn-ea"/>
                <a:cs typeface="+mn-cs"/>
              </a:rPr>
              <a:t>Ideal</a:t>
            </a:r>
            <a:r>
              <a:rPr kumimoji="0" lang="en-US" sz="2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mechanism is </a:t>
            </a:r>
            <a:r>
              <a:rPr kumimoji="0" lang="en-US" sz="2200" b="1" i="0" u="none" strike="noStrike" kern="1200" cap="none" spc="0" normalizeH="0" baseline="0" noProof="0" dirty="0">
                <a:ln>
                  <a:noFill/>
                </a:ln>
                <a:solidFill>
                  <a:srgbClr val="538234"/>
                </a:solidFill>
                <a:effectLst/>
                <a:uLnTx/>
                <a:uFillTx/>
                <a:latin typeface="Cambria" panose="02040503050406030204" pitchFamily="18" charset="0"/>
                <a:ea typeface="+mn-ea"/>
                <a:cs typeface="+mn-cs"/>
              </a:rPr>
              <a:t>significantly better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than any existing mechanism for </a:t>
            </a:r>
            <a:r>
              <a:rPr kumimoji="0" lang="en-US" sz="2200" b="1"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mn-ea"/>
                <a:cs typeface="+mn-cs"/>
              </a:rPr>
              <a:t>HC</a:t>
            </a:r>
            <a:r>
              <a:rPr kumimoji="0" lang="en-US" sz="2200" b="1" i="0" u="none" strike="noStrike" kern="1200" cap="none" spc="0" normalizeH="0" baseline="-25000" noProof="0" dirty="0" err="1">
                <a:ln>
                  <a:noFill/>
                </a:ln>
                <a:solidFill>
                  <a:srgbClr val="4472C4">
                    <a:lumMod val="75000"/>
                  </a:srgbClr>
                </a:solidFill>
                <a:effectLst/>
                <a:uLnTx/>
                <a:uFillTx/>
                <a:latin typeface="Cambria" panose="02040503050406030204" pitchFamily="18" charset="0"/>
                <a:ea typeface="+mn-ea"/>
                <a:cs typeface="+mn-cs"/>
              </a:rPr>
              <a:t>first</a:t>
            </a:r>
            <a:r>
              <a:rPr kumimoji="0" lang="en-US" sz="22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 &lt; 1024</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p:txBody>
      </p:sp>
      <p:sp>
        <p:nvSpPr>
          <p:cNvPr id="39" name="TextBox 38">
            <a:extLst>
              <a:ext uri="{FF2B5EF4-FFF2-40B4-BE49-F238E27FC236}">
                <a16:creationId xmlns:a16="http://schemas.microsoft.com/office/drawing/2014/main" id="{79BBEDA4-0B85-CB4E-A839-170293EDE95B}"/>
              </a:ext>
            </a:extLst>
          </p:cNvPr>
          <p:cNvSpPr txBox="1"/>
          <p:nvPr/>
        </p:nvSpPr>
        <p:spPr>
          <a:xfrm>
            <a:off x="288361" y="5390484"/>
            <a:ext cx="8609889" cy="1077218"/>
          </a:xfrm>
          <a:prstGeom prst="rect">
            <a:avLst/>
          </a:prstGeom>
          <a:solidFill>
            <a:schemeClr val="accent4">
              <a:lumMod val="20000"/>
              <a:lumOff val="80000"/>
            </a:schemeClr>
          </a:solidFill>
          <a:ln w="7620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Significant opportunity </a:t>
            </a:r>
            <a:r>
              <a:rPr kumimoji="0" lang="en-US" sz="2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for developing a </a:t>
            </a:r>
            <a:r>
              <a:rPr kumimoji="0" lang="en-US" sz="2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r>
              <a:rPr kumimoji="0" lang="en-US" sz="2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solution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with </a:t>
            </a:r>
            <a:r>
              <a:rPr kumimoji="0" lang="en-US" sz="2200" b="1" i="0" u="none" strike="noStrike" kern="1200" cap="none" spc="0" normalizeH="0" baseline="0" noProof="0" dirty="0">
                <a:ln>
                  <a:noFill/>
                </a:ln>
                <a:solidFill>
                  <a:srgbClr val="538234"/>
                </a:solidFill>
                <a:effectLst/>
                <a:uLnTx/>
                <a:uFillTx/>
                <a:latin typeface="Cambria" panose="02040503050406030204" pitchFamily="18" charset="0"/>
                <a:ea typeface="+mn-ea"/>
                <a:cs typeface="+mn-cs"/>
              </a:rPr>
              <a:t>low performance overhead that supports low </a:t>
            </a:r>
            <a:r>
              <a:rPr kumimoji="0" lang="en-US" sz="2200" b="1" i="0" u="none" strike="noStrike" kern="1200" cap="none" spc="0" normalizeH="0" baseline="0" noProof="0" dirty="0" err="1">
                <a:ln>
                  <a:noFill/>
                </a:ln>
                <a:solidFill>
                  <a:srgbClr val="538234"/>
                </a:solidFill>
                <a:effectLst/>
                <a:uLnTx/>
                <a:uFillTx/>
                <a:latin typeface="Cambria" panose="02040503050406030204" pitchFamily="18" charset="0"/>
                <a:ea typeface="+mn-ea"/>
                <a:cs typeface="+mn-cs"/>
              </a:rPr>
              <a:t>HC</a:t>
            </a:r>
            <a:r>
              <a:rPr kumimoji="0" lang="en-US" sz="2200" b="1" i="0" u="none" strike="noStrike" kern="1200" cap="none" spc="0" normalizeH="0" baseline="-25000" noProof="0" dirty="0" err="1">
                <a:ln>
                  <a:noFill/>
                </a:ln>
                <a:solidFill>
                  <a:srgbClr val="538234"/>
                </a:solidFill>
                <a:effectLst/>
                <a:uLnTx/>
                <a:uFillTx/>
                <a:latin typeface="Cambria" panose="02040503050406030204" pitchFamily="18" charset="0"/>
                <a:ea typeface="+mn-ea"/>
                <a:cs typeface="+mn-cs"/>
              </a:rPr>
              <a:t>first</a:t>
            </a:r>
            <a:endParaRPr kumimoji="0" lang="en-US" sz="2200" b="1" i="0" u="none" strike="noStrike" kern="1200" cap="none" spc="0" normalizeH="0" baseline="0" noProof="0" dirty="0">
              <a:ln>
                <a:noFill/>
              </a:ln>
              <a:solidFill>
                <a:srgbClr val="538234"/>
              </a:solidFill>
              <a:effectLst/>
              <a:uLnTx/>
              <a:uFillTx/>
              <a:latin typeface="Cambria" panose="0204050305040603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p:txBody>
      </p:sp>
      <p:pic>
        <p:nvPicPr>
          <p:cNvPr id="40" name="Picture 39">
            <a:extLst>
              <a:ext uri="{FF2B5EF4-FFF2-40B4-BE49-F238E27FC236}">
                <a16:creationId xmlns:a16="http://schemas.microsoft.com/office/drawing/2014/main" id="{45FE91DE-842C-B045-AD77-99CF23A2B999}"/>
              </a:ext>
            </a:extLst>
          </p:cNvPr>
          <p:cNvPicPr>
            <a:picLocks/>
          </p:cNvPicPr>
          <p:nvPr/>
        </p:nvPicPr>
        <p:blipFill rotWithShape="1">
          <a:blip r:embed="rId11">
            <a:extLst>
              <a:ext uri="{28A0092B-C50C-407E-A947-70E740481C1C}">
                <a14:useLocalDpi xmlns:a14="http://schemas.microsoft.com/office/drawing/2010/main" val="0"/>
              </a:ext>
            </a:extLst>
          </a:blip>
          <a:srcRect t="66769" r="90233"/>
          <a:stretch/>
        </p:blipFill>
        <p:spPr>
          <a:xfrm>
            <a:off x="594292" y="1222662"/>
            <a:ext cx="817522" cy="2695203"/>
          </a:xfrm>
          <a:prstGeom prst="rect">
            <a:avLst/>
          </a:prstGeom>
        </p:spPr>
      </p:pic>
      <p:sp>
        <p:nvSpPr>
          <p:cNvPr id="41" name="TextBox 40">
            <a:extLst>
              <a:ext uri="{FF2B5EF4-FFF2-40B4-BE49-F238E27FC236}">
                <a16:creationId xmlns:a16="http://schemas.microsoft.com/office/drawing/2014/main" id="{B7E4558D-84CB-3840-BCCC-39CECD638EB3}"/>
              </a:ext>
            </a:extLst>
          </p:cNvPr>
          <p:cNvSpPr txBox="1"/>
          <p:nvPr/>
        </p:nvSpPr>
        <p:spPr>
          <a:xfrm>
            <a:off x="1787481" y="3598403"/>
            <a:ext cx="630172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HC</a:t>
            </a:r>
            <a:r>
              <a:rPr kumimoji="0" lang="en-US" sz="1600" b="0" i="1" u="none" strike="noStrike" kern="1200" cap="none" spc="0" normalizeH="0" baseline="-25000" noProof="0" dirty="0" err="1">
                <a:ln>
                  <a:noFill/>
                </a:ln>
                <a:solidFill>
                  <a:prstClr val="black"/>
                </a:solidFill>
                <a:effectLst/>
                <a:uLnTx/>
                <a:uFillTx/>
                <a:latin typeface="Cambria" panose="02040503050406030204" pitchFamily="18" charset="0"/>
                <a:ea typeface="+mn-ea"/>
                <a:cs typeface="+mn-cs"/>
              </a:rPr>
              <a:t>first</a:t>
            </a:r>
            <a:r>
              <a:rPr kumimoji="0" lang="en-US" sz="1600" b="0" i="1" u="none" strike="noStrike" kern="1200" cap="none" spc="0" normalizeH="0" baseline="-25000" noProof="0" dirty="0">
                <a:ln>
                  <a:noFill/>
                </a:ln>
                <a:solidFill>
                  <a:prstClr val="black"/>
                </a:solidFill>
                <a:effectLst/>
                <a:uLnTx/>
                <a:uFillTx/>
                <a:latin typeface="Cambria" panose="02040503050406030204" pitchFamily="18" charset="0"/>
                <a:ea typeface="+mn-ea"/>
                <a:cs typeface="+mn-cs"/>
              </a:rPr>
              <a:t> </a:t>
            </a: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(number of hammers required to induce first </a:t>
            </a:r>
            <a:r>
              <a:rPr kumimoji="0" lang="en-US" sz="16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bit flip)</a:t>
            </a:r>
            <a:endParaRPr kumimoji="0" lang="en-US" sz="1600" b="0" i="1" u="none" strike="noStrike" kern="1200" cap="none" spc="0" normalizeH="0" baseline="-25000" noProof="0" dirty="0">
              <a:ln>
                <a:noFill/>
              </a:ln>
              <a:solidFill>
                <a:prstClr val="black"/>
              </a:solidFill>
              <a:effectLst/>
              <a:uLnTx/>
              <a:uFillTx/>
              <a:latin typeface="Cambria" panose="02040503050406030204" pitchFamily="18" charset="0"/>
              <a:ea typeface="+mn-ea"/>
              <a:cs typeface="+mn-cs"/>
            </a:endParaRPr>
          </a:p>
        </p:txBody>
      </p:sp>
      <p:cxnSp>
        <p:nvCxnSpPr>
          <p:cNvPr id="3" name="Straight Arrow Connector 2">
            <a:extLst>
              <a:ext uri="{FF2B5EF4-FFF2-40B4-BE49-F238E27FC236}">
                <a16:creationId xmlns:a16="http://schemas.microsoft.com/office/drawing/2014/main" id="{EE610464-B210-EA46-9CDD-61216D05E659}"/>
              </a:ext>
            </a:extLst>
          </p:cNvPr>
          <p:cNvCxnSpPr>
            <a:cxnSpLocks/>
          </p:cNvCxnSpPr>
          <p:nvPr/>
        </p:nvCxnSpPr>
        <p:spPr>
          <a:xfrm>
            <a:off x="7140696" y="1382070"/>
            <a:ext cx="0" cy="1070616"/>
          </a:xfrm>
          <a:prstGeom prst="straightConnector1">
            <a:avLst/>
          </a:prstGeom>
          <a:ln w="762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07F98DD5-C058-D247-B2BC-3D60D8117FDB}"/>
              </a:ext>
            </a:extLst>
          </p:cNvPr>
          <p:cNvCxnSpPr>
            <a:cxnSpLocks/>
          </p:cNvCxnSpPr>
          <p:nvPr/>
        </p:nvCxnSpPr>
        <p:spPr>
          <a:xfrm>
            <a:off x="7760766" y="1444892"/>
            <a:ext cx="0" cy="1421601"/>
          </a:xfrm>
          <a:prstGeom prst="straightConnector1">
            <a:avLst/>
          </a:prstGeom>
          <a:ln w="762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25D73012-7DA8-7D43-AC41-E3BC56DF0CB0}"/>
              </a:ext>
            </a:extLst>
          </p:cNvPr>
          <p:cNvCxnSpPr>
            <a:cxnSpLocks/>
          </p:cNvCxnSpPr>
          <p:nvPr/>
        </p:nvCxnSpPr>
        <p:spPr>
          <a:xfrm>
            <a:off x="8383654" y="1592149"/>
            <a:ext cx="0" cy="1538258"/>
          </a:xfrm>
          <a:prstGeom prst="straightConnector1">
            <a:avLst/>
          </a:prstGeom>
          <a:ln w="762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05D9C696-F0C1-FD43-86F0-222FAD02140A}"/>
              </a:ext>
            </a:extLst>
          </p:cNvPr>
          <p:cNvCxnSpPr>
            <a:cxnSpLocks/>
          </p:cNvCxnSpPr>
          <p:nvPr/>
        </p:nvCxnSpPr>
        <p:spPr>
          <a:xfrm>
            <a:off x="6546710" y="1334525"/>
            <a:ext cx="0" cy="829322"/>
          </a:xfrm>
          <a:prstGeom prst="straightConnector1">
            <a:avLst/>
          </a:prstGeom>
          <a:ln w="762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8D00AC86-63EC-BD44-828E-DC843D598553}"/>
              </a:ext>
            </a:extLst>
          </p:cNvPr>
          <p:cNvCxnSpPr>
            <a:cxnSpLocks/>
          </p:cNvCxnSpPr>
          <p:nvPr/>
        </p:nvCxnSpPr>
        <p:spPr>
          <a:xfrm>
            <a:off x="5994114" y="1334525"/>
            <a:ext cx="0" cy="543136"/>
          </a:xfrm>
          <a:prstGeom prst="straightConnector1">
            <a:avLst/>
          </a:prstGeom>
          <a:ln w="762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1149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75578-D2FD-AF4C-A6C4-BB619E262F7C}"/>
              </a:ext>
            </a:extLst>
          </p:cNvPr>
          <p:cNvSpPr>
            <a:spLocks noGrp="1"/>
          </p:cNvSpPr>
          <p:nvPr>
            <p:ph type="title"/>
          </p:nvPr>
        </p:nvSpPr>
        <p:spPr/>
        <p:txBody>
          <a:bodyPr/>
          <a:lstStyle/>
          <a:p>
            <a:r>
              <a:rPr lang="en-US" sz="3200" b="1" dirty="0"/>
              <a:t>Key Takeaways from Mitigation Mechanisms</a:t>
            </a:r>
          </a:p>
        </p:txBody>
      </p:sp>
      <p:sp>
        <p:nvSpPr>
          <p:cNvPr id="3" name="Content Placeholder 2">
            <a:extLst>
              <a:ext uri="{FF2B5EF4-FFF2-40B4-BE49-F238E27FC236}">
                <a16:creationId xmlns:a16="http://schemas.microsoft.com/office/drawing/2014/main" id="{2B726EE3-660B-D447-A591-D2EDD8ADAAF1}"/>
              </a:ext>
            </a:extLst>
          </p:cNvPr>
          <p:cNvSpPr>
            <a:spLocks noGrp="1"/>
          </p:cNvSpPr>
          <p:nvPr>
            <p:ph idx="1"/>
          </p:nvPr>
        </p:nvSpPr>
        <p:spPr/>
        <p:txBody>
          <a:bodyPr/>
          <a:lstStyle/>
          <a:p>
            <a:r>
              <a:rPr lang="en-US" sz="2500" dirty="0"/>
              <a:t>Existing </a:t>
            </a:r>
            <a:r>
              <a:rPr lang="en-US" sz="2500" dirty="0" err="1"/>
              <a:t>RowHammer</a:t>
            </a:r>
            <a:r>
              <a:rPr lang="en-US" sz="2500" dirty="0"/>
              <a:t> mitigation mechanisms can prevent </a:t>
            </a:r>
            <a:r>
              <a:rPr lang="en-US" sz="2500" dirty="0" err="1"/>
              <a:t>RowHammer</a:t>
            </a:r>
            <a:r>
              <a:rPr lang="en-US" sz="2500" dirty="0"/>
              <a:t> attacks with </a:t>
            </a:r>
            <a:r>
              <a:rPr lang="en-US" sz="2500" b="1" dirty="0">
                <a:solidFill>
                  <a:schemeClr val="accent6">
                    <a:lumMod val="75000"/>
                  </a:schemeClr>
                </a:solidFill>
              </a:rPr>
              <a:t>reasonable system performance overhead</a:t>
            </a:r>
            <a:r>
              <a:rPr lang="en-US" sz="2500" dirty="0"/>
              <a:t> in DRAM chips today</a:t>
            </a:r>
          </a:p>
          <a:p>
            <a:endParaRPr lang="en-US" sz="2500" dirty="0"/>
          </a:p>
          <a:p>
            <a:r>
              <a:rPr lang="en-US" sz="2500" dirty="0"/>
              <a:t>Existing </a:t>
            </a:r>
            <a:r>
              <a:rPr lang="en-US" sz="2500" dirty="0" err="1"/>
              <a:t>RowHammer</a:t>
            </a:r>
            <a:r>
              <a:rPr lang="en-US" sz="2500" dirty="0"/>
              <a:t> mitigation mechanisms </a:t>
            </a:r>
            <a:r>
              <a:rPr lang="en-US" sz="2500" b="1" dirty="0">
                <a:solidFill>
                  <a:srgbClr val="C00000"/>
                </a:solidFill>
              </a:rPr>
              <a:t>do not scale well</a:t>
            </a:r>
            <a:r>
              <a:rPr lang="en-US" sz="2500" b="1" dirty="0"/>
              <a:t> </a:t>
            </a:r>
            <a:r>
              <a:rPr lang="en-US" sz="2500" dirty="0"/>
              <a:t>to DRAM chips more vulnerable to </a:t>
            </a:r>
            <a:r>
              <a:rPr lang="en-US" sz="2500" dirty="0" err="1"/>
              <a:t>RowHammer</a:t>
            </a:r>
            <a:r>
              <a:rPr lang="en-US" sz="2500" dirty="0"/>
              <a:t> </a:t>
            </a:r>
          </a:p>
          <a:p>
            <a:endParaRPr lang="en-US" sz="2500" dirty="0"/>
          </a:p>
          <a:p>
            <a:r>
              <a:rPr lang="en-US" sz="2500" dirty="0"/>
              <a:t>There is still </a:t>
            </a:r>
            <a:r>
              <a:rPr lang="en-US" sz="2500" b="1" dirty="0">
                <a:solidFill>
                  <a:schemeClr val="accent2">
                    <a:lumMod val="75000"/>
                  </a:schemeClr>
                </a:solidFill>
              </a:rPr>
              <a:t>significant opportunity </a:t>
            </a:r>
            <a:r>
              <a:rPr lang="en-US" sz="2500" dirty="0"/>
              <a:t>for developing a mechanism that is </a:t>
            </a:r>
            <a:r>
              <a:rPr lang="en-US" sz="2500" b="1" dirty="0">
                <a:solidFill>
                  <a:schemeClr val="accent2">
                    <a:lumMod val="75000"/>
                  </a:schemeClr>
                </a:solidFill>
              </a:rPr>
              <a:t>scalable with low overhead</a:t>
            </a:r>
          </a:p>
        </p:txBody>
      </p:sp>
    </p:spTree>
    <p:extLst>
      <p:ext uri="{BB962C8B-B14F-4D97-AF65-F5344CB8AC3E}">
        <p14:creationId xmlns:p14="http://schemas.microsoft.com/office/powerpoint/2010/main" val="320129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err="1"/>
              <a:t>RowHammer</a:t>
            </a:r>
            <a:r>
              <a:rPr lang="en-US" sz="3600" b="1" dirty="0"/>
              <a:t> Solutions Going Forward</a:t>
            </a:r>
          </a:p>
        </p:txBody>
      </p:sp>
      <p:sp>
        <p:nvSpPr>
          <p:cNvPr id="3" name="Content Placeholder 2"/>
          <p:cNvSpPr>
            <a:spLocks noGrp="1"/>
          </p:cNvSpPr>
          <p:nvPr>
            <p:ph idx="1"/>
          </p:nvPr>
        </p:nvSpPr>
        <p:spPr>
          <a:xfrm>
            <a:off x="75991" y="1234543"/>
            <a:ext cx="8817638" cy="5549734"/>
          </a:xfrm>
        </p:spPr>
        <p:txBody>
          <a:bodyPr/>
          <a:lstStyle/>
          <a:p>
            <a:pPr marL="0" indent="0">
              <a:buNone/>
            </a:pPr>
            <a:r>
              <a:rPr lang="en-US" sz="2700" b="1" dirty="0"/>
              <a:t>Two</a:t>
            </a:r>
            <a:r>
              <a:rPr lang="en-US" sz="2700" dirty="0"/>
              <a:t> promising directions for new </a:t>
            </a:r>
            <a:r>
              <a:rPr lang="en-US" sz="2700" dirty="0" err="1"/>
              <a:t>RowHammer</a:t>
            </a:r>
            <a:r>
              <a:rPr lang="en-US" sz="2700" dirty="0"/>
              <a:t> solutions:</a:t>
            </a:r>
          </a:p>
          <a:p>
            <a:pPr marL="0" indent="0">
              <a:buNone/>
            </a:pPr>
            <a:endParaRPr lang="en-US" sz="1000" dirty="0"/>
          </a:p>
          <a:p>
            <a:pPr marL="514350" indent="-514350">
              <a:buFont typeface="+mj-lt"/>
              <a:buAutoNum type="arabicPeriod"/>
            </a:pPr>
            <a:r>
              <a:rPr lang="en-US" sz="2700" b="1" dirty="0">
                <a:solidFill>
                  <a:schemeClr val="accent2">
                    <a:lumMod val="75000"/>
                  </a:schemeClr>
                </a:solidFill>
              </a:rPr>
              <a:t>DRAM-system cooperation</a:t>
            </a:r>
          </a:p>
          <a:p>
            <a:pPr marL="320040" lvl="1"/>
            <a:r>
              <a:rPr lang="en-US" sz="2100" dirty="0"/>
              <a:t>We believe the DRAM and system should cooperate more to provide a </a:t>
            </a:r>
            <a:r>
              <a:rPr lang="en-US" sz="2100" b="1" dirty="0">
                <a:solidFill>
                  <a:schemeClr val="accent5">
                    <a:lumMod val="75000"/>
                  </a:schemeClr>
                </a:solidFill>
              </a:rPr>
              <a:t>holistic</a:t>
            </a:r>
            <a:r>
              <a:rPr lang="en-US" sz="2100" dirty="0"/>
              <a:t> solution can prevent </a:t>
            </a:r>
            <a:r>
              <a:rPr lang="en-US" sz="2100" dirty="0" err="1"/>
              <a:t>RowHammer</a:t>
            </a:r>
            <a:r>
              <a:rPr lang="en-US" sz="2100" dirty="0"/>
              <a:t> at </a:t>
            </a:r>
            <a:r>
              <a:rPr lang="en-US" sz="2100" b="1" dirty="0">
                <a:solidFill>
                  <a:srgbClr val="538234"/>
                </a:solidFill>
              </a:rPr>
              <a:t>low cost</a:t>
            </a:r>
          </a:p>
          <a:p>
            <a:pPr marL="91440" lvl="1" indent="0">
              <a:buNone/>
            </a:pPr>
            <a:endParaRPr lang="en-US" sz="1000" dirty="0"/>
          </a:p>
          <a:p>
            <a:pPr marL="514350" indent="-514350">
              <a:buFont typeface="+mj-lt"/>
              <a:buAutoNum type="arabicPeriod"/>
            </a:pPr>
            <a:r>
              <a:rPr lang="en-US" sz="2700" b="1" dirty="0">
                <a:solidFill>
                  <a:srgbClr val="7030A0"/>
                </a:solidFill>
              </a:rPr>
              <a:t>Profile-guided</a:t>
            </a:r>
          </a:p>
          <a:p>
            <a:pPr marL="320040" lvl="1"/>
            <a:r>
              <a:rPr lang="en-US" sz="2100" dirty="0"/>
              <a:t>Accurate </a:t>
            </a:r>
            <a:r>
              <a:rPr lang="en-US" sz="2100" b="1" dirty="0">
                <a:solidFill>
                  <a:schemeClr val="accent5">
                    <a:lumMod val="75000"/>
                  </a:schemeClr>
                </a:solidFill>
              </a:rPr>
              <a:t>profile of </a:t>
            </a:r>
            <a:r>
              <a:rPr lang="en-US" sz="2100" b="1" dirty="0" err="1">
                <a:solidFill>
                  <a:schemeClr val="accent5">
                    <a:lumMod val="75000"/>
                  </a:schemeClr>
                </a:solidFill>
              </a:rPr>
              <a:t>RowHammer</a:t>
            </a:r>
            <a:r>
              <a:rPr lang="en-US" sz="2100" b="1" dirty="0">
                <a:solidFill>
                  <a:schemeClr val="accent5">
                    <a:lumMod val="75000"/>
                  </a:schemeClr>
                </a:solidFill>
              </a:rPr>
              <a:t>-susceptible cells </a:t>
            </a:r>
            <a:r>
              <a:rPr lang="en-US" sz="2100" dirty="0"/>
              <a:t>in DRAM provides a powerful substrate for building </a:t>
            </a:r>
            <a:r>
              <a:rPr lang="en-US" sz="2100" b="1" dirty="0">
                <a:solidFill>
                  <a:schemeClr val="accent5">
                    <a:lumMod val="75000"/>
                  </a:schemeClr>
                </a:solidFill>
              </a:rPr>
              <a:t>targeted</a:t>
            </a:r>
            <a:r>
              <a:rPr lang="en-US" sz="2100" dirty="0"/>
              <a:t> </a:t>
            </a:r>
            <a:r>
              <a:rPr lang="en-US" sz="2100" dirty="0" err="1"/>
              <a:t>RowHammer</a:t>
            </a:r>
            <a:r>
              <a:rPr lang="en-US" sz="2100" dirty="0"/>
              <a:t> solutions, e.g.:</a:t>
            </a:r>
          </a:p>
          <a:p>
            <a:pPr marL="777240" lvl="2"/>
            <a:r>
              <a:rPr lang="en-US" sz="1800" dirty="0"/>
              <a:t>Only increase the refresh rate for rows containing </a:t>
            </a:r>
            <a:r>
              <a:rPr lang="en-US" sz="1800" dirty="0" err="1"/>
              <a:t>RowHammer</a:t>
            </a:r>
            <a:r>
              <a:rPr lang="en-US" sz="1800" dirty="0"/>
              <a:t>-susceptible cells</a:t>
            </a:r>
          </a:p>
          <a:p>
            <a:pPr marL="914400" lvl="2" indent="0">
              <a:buNone/>
            </a:pPr>
            <a:endParaRPr lang="en-US" sz="1600" dirty="0"/>
          </a:p>
          <a:p>
            <a:pPr marL="320040" lvl="1"/>
            <a:r>
              <a:rPr lang="en-US" sz="2100" dirty="0"/>
              <a:t>A </a:t>
            </a:r>
            <a:r>
              <a:rPr lang="en-US" sz="2100" b="1" dirty="0">
                <a:solidFill>
                  <a:schemeClr val="accent5">
                    <a:lumMod val="75000"/>
                  </a:schemeClr>
                </a:solidFill>
              </a:rPr>
              <a:t>fast and accurate </a:t>
            </a:r>
            <a:r>
              <a:rPr lang="en-US" sz="2100" dirty="0"/>
              <a:t>profiling mechanism is a key research challenge for developing low-overhead and scalable </a:t>
            </a:r>
            <a:r>
              <a:rPr lang="en-US" sz="2100" dirty="0" err="1"/>
              <a:t>RowHammer</a:t>
            </a:r>
            <a:r>
              <a:rPr lang="en-US" sz="2100" dirty="0"/>
              <a:t> solutions</a:t>
            </a:r>
          </a:p>
        </p:txBody>
      </p:sp>
    </p:spTree>
    <p:extLst>
      <p:ext uri="{BB962C8B-B14F-4D97-AF65-F5344CB8AC3E}">
        <p14:creationId xmlns:p14="http://schemas.microsoft.com/office/powerpoint/2010/main" val="3509218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itle 1"/>
          <p:cNvSpPr txBox="1">
            <a:spLocks/>
          </p:cNvSpPr>
          <p:nvPr/>
        </p:nvSpPr>
        <p:spPr>
          <a:xfrm>
            <a:off x="0" y="3717"/>
            <a:ext cx="9144000" cy="2962508"/>
          </a:xfrm>
          <a:prstGeom prst="rect">
            <a:avLst/>
          </a:prstGeom>
          <a:solidFill>
            <a:schemeClr val="accent6">
              <a:lumMod val="75000"/>
            </a:schemeClr>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6600" b="1" i="0" u="none" strike="noStrike" kern="1200" cap="none" spc="0" normalizeH="0" baseline="0" noProof="0" dirty="0">
              <a:ln>
                <a:noFill/>
              </a:ln>
              <a:solidFill>
                <a:srgbClr val="70AD47"/>
              </a:solidFill>
              <a:effectLst/>
              <a:uLnTx/>
              <a:uFillTx/>
              <a:latin typeface="Calibri Light" panose="020F0302020204030204"/>
              <a:ea typeface="+mj-ea"/>
              <a:cs typeface="+mj-cs"/>
            </a:endParaRPr>
          </a:p>
        </p:txBody>
      </p:sp>
      <p:sp>
        <p:nvSpPr>
          <p:cNvPr id="103" name="Subtitle 2"/>
          <p:cNvSpPr>
            <a:spLocks noGrp="1"/>
          </p:cNvSpPr>
          <p:nvPr>
            <p:ph type="subTitle" idx="4294967295"/>
          </p:nvPr>
        </p:nvSpPr>
        <p:spPr>
          <a:xfrm>
            <a:off x="228600" y="3534081"/>
            <a:ext cx="8686800" cy="724829"/>
          </a:xfrm>
          <a:prstGeom prst="rect">
            <a:avLst/>
          </a:prstGeom>
        </p:spPr>
        <p:txBody>
          <a:bodyPr anchor="ctr">
            <a:noAutofit/>
          </a:bodyPr>
          <a:lstStyle/>
          <a:p>
            <a:pPr marL="0" indent="0" algn="ctr">
              <a:buNone/>
            </a:pPr>
            <a:r>
              <a:rPr lang="en-US" sz="2400" b="1" u="sng" dirty="0" err="1">
                <a:latin typeface="Cambria"/>
                <a:cs typeface="Cambria"/>
              </a:rPr>
              <a:t>Jeremie</a:t>
            </a:r>
            <a:r>
              <a:rPr lang="en-US" sz="2400" b="1" u="sng" dirty="0">
                <a:latin typeface="Cambria"/>
                <a:cs typeface="Cambria"/>
              </a:rPr>
              <a:t> S. Kim</a:t>
            </a:r>
            <a:r>
              <a:rPr lang="en-US" sz="2400" b="1" dirty="0">
                <a:latin typeface="Cambria"/>
                <a:cs typeface="Cambria"/>
              </a:rPr>
              <a:t>        </a:t>
            </a:r>
            <a:r>
              <a:rPr lang="en-US" sz="2400" b="1" dirty="0" err="1">
                <a:latin typeface="Cambria"/>
                <a:cs typeface="Cambria"/>
              </a:rPr>
              <a:t>Minesh</a:t>
            </a:r>
            <a:r>
              <a:rPr lang="en-US" sz="2400" b="1" dirty="0">
                <a:latin typeface="Cambria"/>
                <a:cs typeface="Cambria"/>
              </a:rPr>
              <a:t> Patel  </a:t>
            </a:r>
          </a:p>
          <a:p>
            <a:pPr marL="0" indent="0" algn="ctr">
              <a:buNone/>
            </a:pPr>
            <a:r>
              <a:rPr lang="en-US" sz="2400" b="1" dirty="0">
                <a:latin typeface="Cambria"/>
                <a:cs typeface="Cambria"/>
              </a:rPr>
              <a:t>A. </a:t>
            </a:r>
            <a:r>
              <a:rPr lang="en-US" sz="2400" b="1" dirty="0" err="1">
                <a:latin typeface="Cambria"/>
                <a:cs typeface="Cambria"/>
              </a:rPr>
              <a:t>Giray</a:t>
            </a:r>
            <a:r>
              <a:rPr lang="en-US" sz="2400" b="1" dirty="0">
                <a:latin typeface="Cambria"/>
                <a:cs typeface="Cambria"/>
              </a:rPr>
              <a:t> </a:t>
            </a:r>
            <a:r>
              <a:rPr lang="en-US" sz="2400" b="1" dirty="0" err="1">
                <a:latin typeface="Cambria" panose="02040503050406030204" pitchFamily="18" charset="0"/>
              </a:rPr>
              <a:t>Yağlıkçı</a:t>
            </a:r>
            <a:r>
              <a:rPr lang="en-US" sz="2400" dirty="0">
                <a:latin typeface="Cambria" panose="02040503050406030204" pitchFamily="18" charset="0"/>
              </a:rPr>
              <a:t> </a:t>
            </a:r>
            <a:r>
              <a:rPr lang="en-US" sz="2400" b="1" dirty="0">
                <a:latin typeface="Cambria" panose="02040503050406030204" pitchFamily="18" charset="0"/>
                <a:cs typeface="Cambria"/>
              </a:rPr>
              <a:t>        </a:t>
            </a:r>
            <a:r>
              <a:rPr lang="en-US" sz="2400" b="1" dirty="0">
                <a:latin typeface="Cambria"/>
                <a:cs typeface="Cambria"/>
              </a:rPr>
              <a:t>Hasan Hassan</a:t>
            </a:r>
          </a:p>
          <a:p>
            <a:pPr marL="0" indent="0" algn="ctr">
              <a:buNone/>
            </a:pPr>
            <a:r>
              <a:rPr lang="en-US" sz="2400" b="1" dirty="0" err="1">
                <a:latin typeface="Cambria"/>
                <a:cs typeface="Cambria"/>
              </a:rPr>
              <a:t>Roknoddin</a:t>
            </a:r>
            <a:r>
              <a:rPr lang="en-US" sz="2400" b="1" dirty="0">
                <a:latin typeface="Cambria"/>
                <a:cs typeface="Cambria"/>
              </a:rPr>
              <a:t> Azizi        Lois </a:t>
            </a:r>
            <a:r>
              <a:rPr lang="en-US" sz="2400" b="1" dirty="0" err="1">
                <a:latin typeface="Cambria"/>
                <a:cs typeface="Cambria"/>
              </a:rPr>
              <a:t>Orosa</a:t>
            </a:r>
            <a:r>
              <a:rPr lang="en-US" sz="2400" b="1" dirty="0">
                <a:latin typeface="Cambria"/>
                <a:cs typeface="Cambria"/>
              </a:rPr>
              <a:t>       </a:t>
            </a:r>
            <a:r>
              <a:rPr lang="en-US" sz="2400" b="1" dirty="0" err="1">
                <a:latin typeface="Cambria"/>
                <a:cs typeface="Cambria"/>
              </a:rPr>
              <a:t>Onur</a:t>
            </a:r>
            <a:r>
              <a:rPr lang="en-US" sz="2400" b="1" dirty="0">
                <a:latin typeface="Cambria"/>
                <a:cs typeface="Cambria"/>
              </a:rPr>
              <a:t> </a:t>
            </a:r>
            <a:r>
              <a:rPr lang="en-US" sz="2400" b="1" dirty="0" err="1">
                <a:latin typeface="Cambria"/>
                <a:cs typeface="Cambria"/>
              </a:rPr>
              <a:t>Mutlu</a:t>
            </a:r>
            <a:r>
              <a:rPr lang="en-US" sz="2400" b="1" dirty="0">
                <a:latin typeface="Cambria"/>
                <a:cs typeface="Cambria"/>
              </a:rPr>
              <a:t>  </a:t>
            </a:r>
            <a:endParaRPr lang="en-US" sz="2400" dirty="0">
              <a:latin typeface="Cambria"/>
              <a:cs typeface="Cambria"/>
            </a:endParaRPr>
          </a:p>
        </p:txBody>
      </p:sp>
      <p:pic>
        <p:nvPicPr>
          <p:cNvPr id="1026" name="Picture 2" descr="http://www.euroc-project.eu/fileadmin/imgEuroc/eurocConsortiumLogos/eth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6306491"/>
            <a:ext cx="1827395" cy="375379"/>
          </a:xfrm>
          <a:prstGeom prst="rect">
            <a:avLst/>
          </a:prstGeom>
          <a:noFill/>
          <a:extLst>
            <a:ext uri="{909E8E84-426E-40DD-AFC4-6F175D3DCCD1}">
              <a14:hiddenFill xmlns:a14="http://schemas.microsoft.com/office/drawing/2010/main">
                <a:solidFill>
                  <a:srgbClr val="FFFFFF"/>
                </a:solidFill>
              </a14:hiddenFill>
            </a:ext>
          </a:extLst>
        </p:spPr>
      </p:pic>
      <p:pic>
        <p:nvPicPr>
          <p:cNvPr id="3" name="Graphic 2">
            <a:extLst>
              <a:ext uri="{FF2B5EF4-FFF2-40B4-BE49-F238E27FC236}">
                <a16:creationId xmlns:a16="http://schemas.microsoft.com/office/drawing/2014/main" id="{B7C26073-8D20-48E5-9751-3761552F8C0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34153" y="5187287"/>
            <a:ext cx="2875694" cy="553229"/>
          </a:xfrm>
          <a:prstGeom prst="rect">
            <a:avLst/>
          </a:prstGeom>
        </p:spPr>
      </p:pic>
      <p:sp>
        <p:nvSpPr>
          <p:cNvPr id="8" name="Title 1">
            <a:extLst>
              <a:ext uri="{FF2B5EF4-FFF2-40B4-BE49-F238E27FC236}">
                <a16:creationId xmlns:a16="http://schemas.microsoft.com/office/drawing/2014/main" id="{5F8DED66-97C9-BE41-AAD3-0ACBF4498D33}"/>
              </a:ext>
            </a:extLst>
          </p:cNvPr>
          <p:cNvSpPr txBox="1">
            <a:spLocks/>
          </p:cNvSpPr>
          <p:nvPr/>
        </p:nvSpPr>
        <p:spPr>
          <a:xfrm>
            <a:off x="0" y="176130"/>
            <a:ext cx="9144000" cy="2473836"/>
          </a:xfrm>
          <a:prstGeom prst="rect">
            <a:avLst/>
          </a:prstGeom>
          <a:noFill/>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800" b="1" i="1" u="none" strike="noStrike" kern="1200" cap="none" spc="0" normalizeH="0" baseline="0" noProof="0">
                <a:ln>
                  <a:noFill/>
                </a:ln>
                <a:solidFill>
                  <a:prstClr val="white">
                    <a:lumMod val="95000"/>
                  </a:prstClr>
                </a:solidFill>
                <a:effectLst/>
                <a:uLnTx/>
                <a:uFillTx/>
                <a:latin typeface="Cambria"/>
                <a:ea typeface="+mj-ea"/>
                <a:cs typeface="Cambria"/>
              </a:rPr>
              <a:t>Revisiting RowHammer</a:t>
            </a:r>
            <a:br>
              <a:rPr kumimoji="0" lang="en-US" sz="2000" b="1" i="1" u="none" strike="noStrike" kern="1200" cap="none" spc="0" normalizeH="0" baseline="0" noProof="0">
                <a:ln>
                  <a:noFill/>
                </a:ln>
                <a:solidFill>
                  <a:prstClr val="white">
                    <a:lumMod val="95000"/>
                  </a:prstClr>
                </a:solidFill>
                <a:effectLst/>
                <a:uLnTx/>
                <a:uFillTx/>
                <a:latin typeface="Cambria"/>
                <a:ea typeface="+mj-ea"/>
                <a:cs typeface="Cambria"/>
              </a:rPr>
            </a:br>
            <a:r>
              <a:rPr kumimoji="0" lang="en-US" sz="700" b="1" i="1" u="none" strike="noStrike" kern="1200" cap="none" spc="0" normalizeH="0" baseline="0" noProof="0">
                <a:ln>
                  <a:noFill/>
                </a:ln>
                <a:solidFill>
                  <a:prstClr val="white">
                    <a:lumMod val="95000"/>
                  </a:prstClr>
                </a:solidFill>
                <a:effectLst/>
                <a:uLnTx/>
                <a:uFillTx/>
                <a:latin typeface="Cambria"/>
                <a:ea typeface="+mj-ea"/>
                <a:cs typeface="Cambria"/>
              </a:rPr>
              <a:t> </a:t>
            </a:r>
            <a:br>
              <a:rPr kumimoji="0" lang="en-US" sz="3400" b="1" i="1" u="none" strike="noStrike" kern="1200" cap="none" spc="0" normalizeH="0" baseline="0" noProof="0">
                <a:ln>
                  <a:noFill/>
                </a:ln>
                <a:solidFill>
                  <a:prstClr val="white">
                    <a:lumMod val="95000"/>
                  </a:prstClr>
                </a:solidFill>
                <a:effectLst/>
                <a:uLnTx/>
                <a:uFillTx/>
                <a:latin typeface="Cambria"/>
                <a:ea typeface="+mj-ea"/>
                <a:cs typeface="Cambria"/>
              </a:rPr>
            </a:br>
            <a:r>
              <a:rPr kumimoji="0" lang="en-US" sz="3400" b="1" i="1" u="none" strike="noStrike" kern="1200" cap="none" spc="0" normalizeH="0" baseline="0" noProof="0">
                <a:ln>
                  <a:noFill/>
                </a:ln>
                <a:solidFill>
                  <a:prstClr val="white">
                    <a:lumMod val="95000"/>
                  </a:prstClr>
                </a:solidFill>
                <a:effectLst/>
                <a:uLnTx/>
                <a:uFillTx/>
                <a:latin typeface="Cambria"/>
                <a:ea typeface="+mj-ea"/>
                <a:cs typeface="Cambria"/>
              </a:rPr>
              <a:t>An Experimental Analysis of Modern Devices and Mitigation Techniques</a:t>
            </a:r>
            <a:endParaRPr kumimoji="0" lang="en-US" sz="3400" b="1" i="0" u="none" strike="noStrike" kern="1200" cap="none" spc="0" normalizeH="0" baseline="0" noProof="0" dirty="0">
              <a:ln>
                <a:noFill/>
              </a:ln>
              <a:solidFill>
                <a:prstClr val="white">
                  <a:lumMod val="95000"/>
                </a:prstClr>
              </a:solidFill>
              <a:effectLst/>
              <a:uLnTx/>
              <a:uFillTx/>
              <a:latin typeface="Cambria"/>
              <a:ea typeface="+mj-ea"/>
              <a:cs typeface="Cambria"/>
            </a:endParaRPr>
          </a:p>
        </p:txBody>
      </p:sp>
      <p:pic>
        <p:nvPicPr>
          <p:cNvPr id="10" name="Picture 4" descr="https://seaphages.org/media/institutions/Burgundy_CMU_JPG_Logo.jpg">
            <a:extLst>
              <a:ext uri="{FF2B5EF4-FFF2-40B4-BE49-F238E27FC236}">
                <a16:creationId xmlns:a16="http://schemas.microsoft.com/office/drawing/2014/main" id="{685CE9BF-D8E2-C648-B1A6-6A7FB22B6F59}"/>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7653" b="26959"/>
          <a:stretch/>
        </p:blipFill>
        <p:spPr bwMode="auto">
          <a:xfrm>
            <a:off x="6220326" y="6319261"/>
            <a:ext cx="2767266" cy="4535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2366513"/>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0937A-8480-B748-AF02-B14403ACF79C}"/>
              </a:ext>
            </a:extLst>
          </p:cNvPr>
          <p:cNvSpPr>
            <a:spLocks noGrp="1"/>
          </p:cNvSpPr>
          <p:nvPr>
            <p:ph type="title"/>
          </p:nvPr>
        </p:nvSpPr>
        <p:spPr>
          <a:xfrm>
            <a:off x="107504" y="152400"/>
            <a:ext cx="9036496" cy="884238"/>
          </a:xfrm>
        </p:spPr>
        <p:txBody>
          <a:bodyPr/>
          <a:lstStyle/>
          <a:p>
            <a:r>
              <a:rPr lang="en-US" dirty="0"/>
              <a:t>Detailed Lecture on Revisiting RowHammer</a:t>
            </a:r>
          </a:p>
        </p:txBody>
      </p:sp>
      <p:sp>
        <p:nvSpPr>
          <p:cNvPr id="3" name="Content Placeholder 2">
            <a:extLst>
              <a:ext uri="{FF2B5EF4-FFF2-40B4-BE49-F238E27FC236}">
                <a16:creationId xmlns:a16="http://schemas.microsoft.com/office/drawing/2014/main" id="{0478BD05-2E95-984E-8F35-2CBFD3B723B3}"/>
              </a:ext>
            </a:extLst>
          </p:cNvPr>
          <p:cNvSpPr>
            <a:spLocks noGrp="1"/>
          </p:cNvSpPr>
          <p:nvPr>
            <p:ph idx="1"/>
          </p:nvPr>
        </p:nvSpPr>
        <p:spPr>
          <a:xfrm>
            <a:off x="228600" y="1268760"/>
            <a:ext cx="8610600" cy="4979640"/>
          </a:xfrm>
        </p:spPr>
        <p:txBody>
          <a:bodyPr/>
          <a:lstStyle/>
          <a:p>
            <a:r>
              <a:rPr lang="en-US" dirty="0">
                <a:solidFill>
                  <a:srgbClr val="FF0000"/>
                </a:solidFill>
              </a:rPr>
              <a:t>Computer Architecture, Fall 2020, Lecture 5b</a:t>
            </a:r>
          </a:p>
          <a:p>
            <a:pPr lvl="1"/>
            <a:r>
              <a:rPr lang="en-US" dirty="0"/>
              <a:t>RowHammer in 2020: Revisiting RowHammer (ETH Zürich, Fall 2020)</a:t>
            </a:r>
          </a:p>
          <a:p>
            <a:pPr lvl="1"/>
            <a:r>
              <a:rPr lang="en-US" dirty="0">
                <a:solidFill>
                  <a:srgbClr val="0000FF"/>
                </a:solidFill>
                <a:hlinkClick r:id="rId2">
                  <a:extLst>
                    <a:ext uri="{A12FA001-AC4F-418D-AE19-62706E023703}">
                      <ahyp:hlinkClr xmlns:ahyp="http://schemas.microsoft.com/office/drawing/2018/hyperlinkcolor" val="tx"/>
                    </a:ext>
                  </a:extLst>
                </a:hlinkClick>
              </a:rPr>
              <a:t>https://www.youtube.com/watch?v=gR7XR-Eepcg&amp;list=PL5Q2soXY2Zi9xidyIgBxUz7xRPS-wisBN&amp;index=10</a:t>
            </a:r>
            <a:endParaRPr lang="en-US" dirty="0">
              <a:solidFill>
                <a:srgbClr val="0000FF"/>
              </a:solidFill>
            </a:endParaRPr>
          </a:p>
          <a:p>
            <a:pPr lvl="1"/>
            <a:endParaRPr lang="en-US" dirty="0">
              <a:solidFill>
                <a:srgbClr val="0000FF"/>
              </a:solidFill>
            </a:endParaRPr>
          </a:p>
          <a:p>
            <a:pPr lvl="1"/>
            <a:endParaRPr lang="en-US" dirty="0">
              <a:solidFill>
                <a:srgbClr val="0000FF"/>
              </a:solidFill>
            </a:endParaRPr>
          </a:p>
          <a:p>
            <a:pPr marL="0" indent="0">
              <a:buNone/>
            </a:pPr>
            <a:endParaRPr lang="en-US" b="1" dirty="0">
              <a:solidFill>
                <a:srgbClr val="0000FF"/>
              </a:solidFill>
              <a:hlinkClick r:id="rId3">
                <a:extLst>
                  <a:ext uri="{A12FA001-AC4F-418D-AE19-62706E023703}">
                    <ahyp:hlinkClr xmlns:ahyp="http://schemas.microsoft.com/office/drawing/2018/hyperlinkcolor" val="tx"/>
                  </a:ext>
                </a:extLst>
              </a:hlinkClick>
            </a:endParaRPr>
          </a:p>
          <a:p>
            <a:pPr marL="0" indent="0" algn="ctr">
              <a:buNone/>
            </a:pPr>
            <a:r>
              <a:rPr lang="en-US" b="1" dirty="0">
                <a:solidFill>
                  <a:srgbClr val="0000FF"/>
                </a:solidFill>
                <a:hlinkClick r:id="rId3">
                  <a:extLst>
                    <a:ext uri="{A12FA001-AC4F-418D-AE19-62706E023703}">
                      <ahyp:hlinkClr xmlns:ahyp="http://schemas.microsoft.com/office/drawing/2018/hyperlinkcolor" val="tx"/>
                    </a:ext>
                  </a:extLst>
                </a:hlinkClick>
              </a:rPr>
              <a:t>https://www.youtube.com/onurmutlulectures</a:t>
            </a:r>
            <a:r>
              <a:rPr lang="en-US" b="1" dirty="0">
                <a:solidFill>
                  <a:srgbClr val="0000FF"/>
                </a:solidFill>
              </a:rPr>
              <a:t> </a:t>
            </a:r>
          </a:p>
          <a:p>
            <a:endParaRPr lang="en-US" dirty="0"/>
          </a:p>
          <a:p>
            <a:pPr lvl="1"/>
            <a:endParaRPr lang="en-US" dirty="0"/>
          </a:p>
        </p:txBody>
      </p:sp>
      <p:sp>
        <p:nvSpPr>
          <p:cNvPr id="4" name="Slide Number Placeholder 3">
            <a:extLst>
              <a:ext uri="{FF2B5EF4-FFF2-40B4-BE49-F238E27FC236}">
                <a16:creationId xmlns:a16="http://schemas.microsoft.com/office/drawing/2014/main" id="{0CDD3B14-C38A-CD43-A830-5A9D1992803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217</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3048824793"/>
      </p:ext>
    </p:extLst>
  </p:cSld>
  <p:clrMapOvr>
    <a:masterClrMapping/>
  </p:clrMapOvr>
  <p:transition/>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p:txBody>
          <a:bodyPr/>
          <a:lstStyle/>
          <a:p>
            <a:r>
              <a:rPr lang="en-US" dirty="0"/>
              <a:t>Revisiting RowHammer in 2020 (I)</a:t>
            </a:r>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a:xfrm>
            <a:off x="228600" y="964912"/>
            <a:ext cx="8610600" cy="5153025"/>
          </a:xfrm>
        </p:spPr>
        <p:txBody>
          <a:bodyPr/>
          <a:lstStyle/>
          <a:p>
            <a:r>
              <a:rPr lang="en-US" sz="2000" dirty="0" err="1"/>
              <a:t>Jeremie</a:t>
            </a:r>
            <a:r>
              <a:rPr lang="en-US" sz="2000" dirty="0"/>
              <a:t> S. Kim, Minesh Patel, A. </a:t>
            </a:r>
            <a:r>
              <a:rPr lang="en-US" sz="2000" dirty="0" err="1"/>
              <a:t>Giray</a:t>
            </a:r>
            <a:r>
              <a:rPr lang="en-US" sz="2000" dirty="0"/>
              <a:t> </a:t>
            </a:r>
            <a:r>
              <a:rPr lang="en-US" sz="2000" dirty="0" err="1"/>
              <a:t>Yaglikci</a:t>
            </a:r>
            <a:r>
              <a:rPr lang="en-US" sz="2000" dirty="0"/>
              <a:t>, Hasan Hassan, </a:t>
            </a:r>
            <a:r>
              <a:rPr lang="en-US" sz="2000" dirty="0" err="1"/>
              <a:t>Roknoddin</a:t>
            </a:r>
            <a:r>
              <a:rPr lang="en-US" sz="2000" dirty="0"/>
              <a:t> Azizi, Lois </a:t>
            </a:r>
            <a:r>
              <a:rPr lang="en-US" sz="2000" dirty="0" err="1"/>
              <a:t>Orosa</a:t>
            </a:r>
            <a:r>
              <a:rPr lang="en-US" sz="2000" dirty="0"/>
              <a:t>, and Onur Mutlu,</a:t>
            </a:r>
            <a:br>
              <a:rPr lang="en-US" sz="2000" dirty="0"/>
            </a:br>
            <a:r>
              <a:rPr lang="en-US" sz="2000" b="1" dirty="0">
                <a:solidFill>
                  <a:srgbClr val="0000FF"/>
                </a:solidFill>
                <a:hlinkClick r:id="rId2">
                  <a:extLst>
                    <a:ext uri="{A12FA001-AC4F-418D-AE19-62706E023703}">
                      <ahyp:hlinkClr xmlns:ahyp="http://schemas.microsoft.com/office/drawing/2018/hyperlinkcolor" val="tx"/>
                    </a:ext>
                  </a:extLst>
                </a:hlinkClick>
              </a:rPr>
              <a:t>"Revisiting RowHammer: An Experimental Analysis of Modern Devices and Mitigation Techniques"</a:t>
            </a:r>
            <a:br>
              <a:rPr lang="en-US" sz="2000" dirty="0">
                <a:solidFill>
                  <a:srgbClr val="0000FF"/>
                </a:solidFill>
              </a:rPr>
            </a:br>
            <a:r>
              <a:rPr lang="en-US" sz="2000" i="1" dirty="0"/>
              <a:t>Proceedings of the </a:t>
            </a:r>
            <a:r>
              <a:rPr lang="en-US" sz="2000" i="1" dirty="0">
                <a:hlinkClick r:id="rId3"/>
              </a:rPr>
              <a:t>47th International Symposium on Computer Architecture</a:t>
            </a:r>
            <a:r>
              <a:rPr lang="en-US" sz="2000" i="1" dirty="0"/>
              <a:t> (</a:t>
            </a:r>
            <a:r>
              <a:rPr lang="en-US" sz="2000" b="1" i="1" dirty="0"/>
              <a:t>ISCA</a:t>
            </a:r>
            <a:r>
              <a:rPr lang="en-US" sz="2000" i="1" dirty="0"/>
              <a:t>)</a:t>
            </a:r>
            <a:r>
              <a:rPr lang="en-US" sz="2000" dirty="0"/>
              <a:t>, Valencia, Spain, June 2020.</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a:t>
            </a:r>
            <a:br>
              <a:rPr lang="en-US" sz="2000" dirty="0"/>
            </a:br>
            <a:r>
              <a:rPr lang="en-US" sz="2000" dirty="0"/>
              <a:t>[</a:t>
            </a:r>
            <a:r>
              <a:rPr lang="en-US" sz="2000" dirty="0">
                <a:hlinkClick r:id="rId6"/>
              </a:rPr>
              <a:t>Lightning Talk Slides (pptx)</a:t>
            </a:r>
            <a:r>
              <a:rPr lang="en-US" sz="2000" dirty="0"/>
              <a:t> </a:t>
            </a:r>
            <a:r>
              <a:rPr lang="en-US" sz="2000" dirty="0">
                <a:hlinkClick r:id="rId7"/>
              </a:rPr>
              <a:t>(pdf)</a:t>
            </a:r>
            <a:r>
              <a:rPr lang="en-US" sz="2000" dirty="0"/>
              <a:t>]</a:t>
            </a:r>
            <a:br>
              <a:rPr lang="en-US" sz="2000" dirty="0"/>
            </a:br>
            <a:r>
              <a:rPr lang="en-US" sz="2000" dirty="0"/>
              <a:t>[</a:t>
            </a:r>
            <a:r>
              <a:rPr lang="en-US" sz="2000" dirty="0">
                <a:hlinkClick r:id="rId8"/>
              </a:rPr>
              <a:t>Talk Video</a:t>
            </a:r>
            <a:r>
              <a:rPr lang="en-US" sz="2000" dirty="0"/>
              <a:t> (20 minutes)]</a:t>
            </a:r>
            <a:br>
              <a:rPr lang="en-US" sz="2000" dirty="0"/>
            </a:br>
            <a:r>
              <a:rPr lang="en-US" sz="2000" dirty="0"/>
              <a:t>[</a:t>
            </a:r>
            <a:r>
              <a:rPr lang="en-US" sz="2000" dirty="0">
                <a:hlinkClick r:id="rId9"/>
              </a:rPr>
              <a:t>Lightning Talk Video</a:t>
            </a:r>
            <a:r>
              <a:rPr lang="en-US" sz="2000" dirty="0"/>
              <a:t> (3 minutes)]</a:t>
            </a:r>
            <a:br>
              <a:rPr lang="en-US" sz="2000" dirty="0"/>
            </a:br>
            <a:endParaRPr lang="en-US" sz="2000" dirty="0"/>
          </a:p>
          <a:p>
            <a:endParaRPr lang="en-US" sz="2000" dirty="0"/>
          </a:p>
          <a:p>
            <a:endParaRPr lang="en-US" sz="2000"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218</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a:extLst>
              <a:ext uri="{FF2B5EF4-FFF2-40B4-BE49-F238E27FC236}">
                <a16:creationId xmlns:a16="http://schemas.microsoft.com/office/drawing/2014/main" id="{D358FA82-42F6-114C-8941-25DAEAA640A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0" y="4445871"/>
            <a:ext cx="9144000" cy="2374232"/>
          </a:xfrm>
          <a:prstGeom prst="rect">
            <a:avLst/>
          </a:prstGeom>
        </p:spPr>
      </p:pic>
    </p:spTree>
    <p:extLst>
      <p:ext uri="{BB962C8B-B14F-4D97-AF65-F5344CB8AC3E}">
        <p14:creationId xmlns:p14="http://schemas.microsoft.com/office/powerpoint/2010/main" val="561116385"/>
      </p:ext>
    </p:extLst>
  </p:cSld>
  <p:clrMapOvr>
    <a:masterClrMapping/>
  </p:clrMapOvr>
  <p:transition/>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Executive Summary</a:t>
            </a:r>
          </a:p>
        </p:txBody>
      </p:sp>
      <p:sp>
        <p:nvSpPr>
          <p:cNvPr id="3" name="Content Placeholder 2"/>
          <p:cNvSpPr>
            <a:spLocks noGrp="1"/>
          </p:cNvSpPr>
          <p:nvPr>
            <p:ph idx="1"/>
          </p:nvPr>
        </p:nvSpPr>
        <p:spPr>
          <a:xfrm>
            <a:off x="0" y="807706"/>
            <a:ext cx="9143999" cy="5565385"/>
          </a:xfrm>
        </p:spPr>
        <p:txBody>
          <a:bodyPr/>
          <a:lstStyle/>
          <a:p>
            <a:pPr marL="274320" indent="-274320">
              <a:spcBef>
                <a:spcPts val="400"/>
              </a:spcBef>
            </a:pPr>
            <a:r>
              <a:rPr lang="en-US" sz="2000" b="1" u="sng" dirty="0"/>
              <a:t>Motivation</a:t>
            </a:r>
            <a:r>
              <a:rPr lang="en-US" sz="2000" dirty="0"/>
              <a:t>: Denser DRAM chips are more vulnerable to </a:t>
            </a:r>
            <a:r>
              <a:rPr lang="en-US" sz="2000" dirty="0" err="1"/>
              <a:t>RowHammer</a:t>
            </a:r>
            <a:r>
              <a:rPr lang="en-US" sz="2000" dirty="0"/>
              <a:t> but no characterization-based study demonstrates how vulnerability scales</a:t>
            </a:r>
          </a:p>
          <a:p>
            <a:pPr marL="274320" indent="-274320">
              <a:spcBef>
                <a:spcPts val="400"/>
              </a:spcBef>
            </a:pPr>
            <a:r>
              <a:rPr lang="en-US" sz="2000" b="1" u="sng" dirty="0">
                <a:solidFill>
                  <a:schemeClr val="accent2">
                    <a:lumMod val="75000"/>
                  </a:schemeClr>
                </a:solidFill>
              </a:rPr>
              <a:t>Problem</a:t>
            </a:r>
            <a:r>
              <a:rPr lang="en-US" sz="2000" dirty="0">
                <a:solidFill>
                  <a:schemeClr val="accent2">
                    <a:lumMod val="75000"/>
                  </a:schemeClr>
                </a:solidFill>
              </a:rPr>
              <a:t>: Unclear if existing mitigation mechanisms will remain viable for future DRAM chips that are likely to be more vulnerable to </a:t>
            </a:r>
            <a:r>
              <a:rPr lang="en-US" sz="2000" dirty="0" err="1">
                <a:solidFill>
                  <a:schemeClr val="accent2">
                    <a:lumMod val="75000"/>
                  </a:schemeClr>
                </a:solidFill>
              </a:rPr>
              <a:t>RowHammer</a:t>
            </a:r>
            <a:endParaRPr lang="en-US" sz="2000" b="1" u="sng" dirty="0">
              <a:solidFill>
                <a:schemeClr val="accent2">
                  <a:lumMod val="75000"/>
                </a:schemeClr>
              </a:solidFill>
            </a:endParaRPr>
          </a:p>
          <a:p>
            <a:pPr marL="274320" indent="-274320">
              <a:spcBef>
                <a:spcPts val="400"/>
              </a:spcBef>
            </a:pPr>
            <a:r>
              <a:rPr lang="en-US" sz="2000" b="1" u="sng" dirty="0">
                <a:solidFill>
                  <a:schemeClr val="accent1">
                    <a:lumMod val="75000"/>
                  </a:schemeClr>
                </a:solidFill>
              </a:rPr>
              <a:t>Goal</a:t>
            </a:r>
            <a:r>
              <a:rPr lang="en-US" sz="2000" dirty="0">
                <a:solidFill>
                  <a:schemeClr val="accent1">
                    <a:lumMod val="75000"/>
                  </a:schemeClr>
                </a:solidFill>
              </a:rPr>
              <a:t>: </a:t>
            </a:r>
          </a:p>
          <a:p>
            <a:pPr marL="800100" lvl="1" indent="-342900">
              <a:spcBef>
                <a:spcPts val="400"/>
              </a:spcBef>
              <a:buFont typeface="+mj-lt"/>
              <a:buAutoNum type="arabicPeriod"/>
            </a:pPr>
            <a:r>
              <a:rPr lang="en-US" sz="2000" dirty="0">
                <a:solidFill>
                  <a:schemeClr val="accent1">
                    <a:lumMod val="75000"/>
                  </a:schemeClr>
                </a:solidFill>
              </a:rPr>
              <a:t>Experimentally demonstrate how vulnerable modern DRAM chips are to </a:t>
            </a:r>
            <a:r>
              <a:rPr lang="en-US" sz="2000" dirty="0" err="1">
                <a:solidFill>
                  <a:schemeClr val="accent1">
                    <a:lumMod val="75000"/>
                  </a:schemeClr>
                </a:solidFill>
              </a:rPr>
              <a:t>RowHammer</a:t>
            </a:r>
            <a:r>
              <a:rPr lang="en-US" sz="2000" dirty="0">
                <a:solidFill>
                  <a:schemeClr val="accent1">
                    <a:lumMod val="75000"/>
                  </a:schemeClr>
                </a:solidFill>
              </a:rPr>
              <a:t> and study how this vulnerability will scale going forward</a:t>
            </a:r>
          </a:p>
          <a:p>
            <a:pPr marL="800100" lvl="1" indent="-342900">
              <a:spcBef>
                <a:spcPts val="400"/>
              </a:spcBef>
              <a:buFont typeface="+mj-lt"/>
              <a:buAutoNum type="arabicPeriod"/>
            </a:pPr>
            <a:r>
              <a:rPr lang="en-US" sz="2000" dirty="0">
                <a:solidFill>
                  <a:schemeClr val="accent1">
                    <a:lumMod val="75000"/>
                  </a:schemeClr>
                </a:solidFill>
              </a:rPr>
              <a:t>Study viability of existing mitigation mechanisms on more vulnerable chips</a:t>
            </a:r>
          </a:p>
          <a:p>
            <a:pPr marL="274320" indent="-274320">
              <a:spcBef>
                <a:spcPts val="400"/>
              </a:spcBef>
            </a:pPr>
            <a:r>
              <a:rPr lang="en-US" sz="2000" b="1" u="sng" dirty="0">
                <a:solidFill>
                  <a:schemeClr val="accent6">
                    <a:lumMod val="75000"/>
                  </a:schemeClr>
                </a:solidFill>
              </a:rPr>
              <a:t>Experimental Study</a:t>
            </a:r>
            <a:r>
              <a:rPr lang="en-US" sz="2000" u="sng" dirty="0">
                <a:solidFill>
                  <a:schemeClr val="accent6">
                    <a:lumMod val="75000"/>
                  </a:schemeClr>
                </a:solidFill>
              </a:rPr>
              <a:t>:</a:t>
            </a:r>
            <a:r>
              <a:rPr lang="en-US" sz="2000" dirty="0">
                <a:solidFill>
                  <a:schemeClr val="accent6">
                    <a:lumMod val="75000"/>
                  </a:schemeClr>
                </a:solidFill>
              </a:rPr>
              <a:t> First rigorous </a:t>
            </a:r>
            <a:r>
              <a:rPr lang="en-US" sz="2000" dirty="0" err="1">
                <a:solidFill>
                  <a:schemeClr val="accent6">
                    <a:lumMod val="75000"/>
                  </a:schemeClr>
                </a:solidFill>
              </a:rPr>
              <a:t>RowHammer</a:t>
            </a:r>
            <a:r>
              <a:rPr lang="en-US" sz="2000" dirty="0">
                <a:solidFill>
                  <a:schemeClr val="accent6">
                    <a:lumMod val="75000"/>
                  </a:schemeClr>
                </a:solidFill>
              </a:rPr>
              <a:t> characterization study across a broad range of DRAM chips </a:t>
            </a:r>
          </a:p>
          <a:p>
            <a:pPr marL="457200" lvl="1" indent="-274320">
              <a:spcBef>
                <a:spcPts val="400"/>
              </a:spcBef>
            </a:pPr>
            <a:r>
              <a:rPr lang="en-US" sz="1800" dirty="0">
                <a:solidFill>
                  <a:schemeClr val="accent6">
                    <a:lumMod val="75000"/>
                  </a:schemeClr>
                </a:solidFill>
              </a:rPr>
              <a:t>1580 chips of different DRAM {types, technology node generations, manufacturers}</a:t>
            </a:r>
          </a:p>
          <a:p>
            <a:pPr marL="457200" lvl="1" indent="-274320">
              <a:spcBef>
                <a:spcPts val="400"/>
              </a:spcBef>
            </a:pPr>
            <a:r>
              <a:rPr lang="en-US" sz="1800" dirty="0">
                <a:solidFill>
                  <a:schemeClr val="accent6">
                    <a:lumMod val="75000"/>
                  </a:schemeClr>
                </a:solidFill>
              </a:rPr>
              <a:t>We find that </a:t>
            </a:r>
            <a:r>
              <a:rPr lang="en-US" sz="1800" dirty="0" err="1">
                <a:solidFill>
                  <a:schemeClr val="accent6">
                    <a:lumMod val="75000"/>
                  </a:schemeClr>
                </a:solidFill>
              </a:rPr>
              <a:t>RowHammer</a:t>
            </a:r>
            <a:r>
              <a:rPr lang="en-US" sz="1800" dirty="0">
                <a:solidFill>
                  <a:schemeClr val="accent6">
                    <a:lumMod val="75000"/>
                  </a:schemeClr>
                </a:solidFill>
              </a:rPr>
              <a:t> vulnerability worsens in newer chips</a:t>
            </a:r>
            <a:endParaRPr lang="en-US" sz="1800" u="sng" dirty="0">
              <a:solidFill>
                <a:schemeClr val="accent6">
                  <a:lumMod val="75000"/>
                </a:schemeClr>
              </a:solidFill>
            </a:endParaRPr>
          </a:p>
          <a:p>
            <a:pPr marL="274320" indent="-274320">
              <a:spcBef>
                <a:spcPts val="400"/>
              </a:spcBef>
            </a:pPr>
            <a:r>
              <a:rPr lang="en-US" sz="2000" b="1" u="sng" dirty="0" err="1">
                <a:solidFill>
                  <a:srgbClr val="7030A0"/>
                </a:solidFill>
              </a:rPr>
              <a:t>RowHammer</a:t>
            </a:r>
            <a:r>
              <a:rPr lang="en-US" sz="2000" b="1" u="sng" dirty="0">
                <a:solidFill>
                  <a:srgbClr val="7030A0"/>
                </a:solidFill>
              </a:rPr>
              <a:t> Mitigation Mechanism Study</a:t>
            </a:r>
            <a:r>
              <a:rPr lang="en-US" sz="2000" u="sng" dirty="0">
                <a:solidFill>
                  <a:srgbClr val="7030A0"/>
                </a:solidFill>
              </a:rPr>
              <a:t>:</a:t>
            </a:r>
            <a:r>
              <a:rPr lang="en-US" sz="2000" dirty="0">
                <a:solidFill>
                  <a:srgbClr val="7030A0"/>
                </a:solidFill>
              </a:rPr>
              <a:t> How five state-of-the-art mechanisms are affected by worsening </a:t>
            </a:r>
            <a:r>
              <a:rPr lang="en-US" sz="2000" dirty="0" err="1">
                <a:solidFill>
                  <a:srgbClr val="7030A0"/>
                </a:solidFill>
              </a:rPr>
              <a:t>RowHammer</a:t>
            </a:r>
            <a:r>
              <a:rPr lang="en-US" sz="2000" dirty="0">
                <a:solidFill>
                  <a:srgbClr val="7030A0"/>
                </a:solidFill>
              </a:rPr>
              <a:t> vulnerability</a:t>
            </a:r>
          </a:p>
          <a:p>
            <a:pPr marL="457200" lvl="1" indent="-274320">
              <a:spcBef>
                <a:spcPts val="400"/>
              </a:spcBef>
            </a:pPr>
            <a:r>
              <a:rPr lang="en-US" sz="1800" dirty="0">
                <a:solidFill>
                  <a:srgbClr val="7030A0"/>
                </a:solidFill>
              </a:rPr>
              <a:t>Reasonable performance loss (8% on average) on modern DRAM chips</a:t>
            </a:r>
          </a:p>
          <a:p>
            <a:pPr marL="457200" lvl="1" indent="-274320">
              <a:spcBef>
                <a:spcPts val="400"/>
              </a:spcBef>
            </a:pPr>
            <a:r>
              <a:rPr lang="en-US" sz="1800" dirty="0">
                <a:solidFill>
                  <a:srgbClr val="7030A0"/>
                </a:solidFill>
              </a:rPr>
              <a:t>Scale poorly to more vulnerable DRAM chips (e.g., 80% performance loss)</a:t>
            </a:r>
          </a:p>
          <a:p>
            <a:pPr>
              <a:spcBef>
                <a:spcPts val="400"/>
              </a:spcBef>
            </a:pPr>
            <a:r>
              <a:rPr lang="en-US" sz="2000" b="1" u="sng" dirty="0">
                <a:solidFill>
                  <a:srgbClr val="C00000"/>
                </a:solidFill>
              </a:rPr>
              <a:t>Conclusion:</a:t>
            </a:r>
            <a:r>
              <a:rPr lang="en-US" sz="2000" dirty="0">
                <a:solidFill>
                  <a:srgbClr val="C00000"/>
                </a:solidFill>
              </a:rPr>
              <a:t> it is critical to research more effective solutions to </a:t>
            </a:r>
            <a:r>
              <a:rPr lang="en-US" sz="2000" dirty="0" err="1">
                <a:solidFill>
                  <a:srgbClr val="C00000"/>
                </a:solidFill>
              </a:rPr>
              <a:t>RowHammer</a:t>
            </a:r>
            <a:r>
              <a:rPr lang="en-US" sz="2000" dirty="0">
                <a:solidFill>
                  <a:srgbClr val="C00000"/>
                </a:solidFill>
              </a:rPr>
              <a:t> for future DRAM chips that will likely be even more vulnerable to </a:t>
            </a:r>
            <a:r>
              <a:rPr lang="en-US" sz="2000" dirty="0" err="1">
                <a:solidFill>
                  <a:srgbClr val="C00000"/>
                </a:solidFill>
              </a:rPr>
              <a:t>RowHammer</a:t>
            </a:r>
            <a:endParaRPr lang="tr-TR" sz="1800" dirty="0">
              <a:solidFill>
                <a:srgbClr val="C00000"/>
              </a:solidFill>
            </a:endParaRPr>
          </a:p>
        </p:txBody>
      </p:sp>
    </p:spTree>
    <p:extLst>
      <p:ext uri="{BB962C8B-B14F-4D97-AF65-F5344CB8AC3E}">
        <p14:creationId xmlns:p14="http://schemas.microsoft.com/office/powerpoint/2010/main" val="2958077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6633"/>
                </a:solidFill>
              </a:rPr>
              <a:t>Mitigation of Retention Issues </a:t>
            </a:r>
            <a:r>
              <a:rPr lang="en-US" sz="2600" b="1" dirty="0"/>
              <a:t>[ISCA’17]</a:t>
            </a:r>
          </a:p>
        </p:txBody>
      </p:sp>
      <p:pic>
        <p:nvPicPr>
          <p:cNvPr id="5" name="Picture 4"/>
          <p:cNvPicPr>
            <a:picLocks noChangeAspect="1"/>
          </p:cNvPicPr>
          <p:nvPr/>
        </p:nvPicPr>
        <p:blipFill>
          <a:blip r:embed="rId2"/>
          <a:stretch>
            <a:fillRect/>
          </a:stretch>
        </p:blipFill>
        <p:spPr>
          <a:xfrm>
            <a:off x="0" y="4548800"/>
            <a:ext cx="9144000" cy="1904536"/>
          </a:xfrm>
          <a:prstGeom prst="rect">
            <a:avLst/>
          </a:prstGeom>
        </p:spPr>
      </p:pic>
      <p:sp>
        <p:nvSpPr>
          <p:cNvPr id="6" name="Content Placeholder 2"/>
          <p:cNvSpPr>
            <a:spLocks noGrp="1"/>
          </p:cNvSpPr>
          <p:nvPr>
            <p:ph idx="1"/>
          </p:nvPr>
        </p:nvSpPr>
        <p:spPr>
          <a:xfrm>
            <a:off x="228600" y="980728"/>
            <a:ext cx="8610600" cy="5153025"/>
          </a:xfrm>
        </p:spPr>
        <p:txBody>
          <a:bodyPr/>
          <a:lstStyle/>
          <a:p>
            <a:r>
              <a:rPr lang="en-US" sz="1800" dirty="0"/>
              <a:t>Minesh Patel, </a:t>
            </a:r>
            <a:r>
              <a:rPr lang="en-US" sz="1800" dirty="0" err="1"/>
              <a:t>Jeremie</a:t>
            </a:r>
            <a:r>
              <a:rPr lang="en-US" sz="1800" dirty="0"/>
              <a:t> S. Kim, and Onur Mutlu,</a:t>
            </a:r>
            <a:br>
              <a:rPr lang="en-US" sz="1800" dirty="0"/>
            </a:br>
            <a:r>
              <a:rPr lang="en-US" sz="1800" b="1" dirty="0">
                <a:solidFill>
                  <a:srgbClr val="0000FF"/>
                </a:solidFill>
                <a:hlinkClick r:id="rId3">
                  <a:extLst>
                    <a:ext uri="{A12FA001-AC4F-418D-AE19-62706E023703}">
                      <ahyp:hlinkClr xmlns:ahyp="http://schemas.microsoft.com/office/drawing/2018/hyperlinkcolor" val="tx"/>
                    </a:ext>
                  </a:extLst>
                </a:hlinkClick>
              </a:rPr>
              <a:t>"The Reach Profiler (REAPER): Enabling the Mitigation of DRAM Retention Failures via Profiling at Aggressive Conditions"</a:t>
            </a:r>
            <a:br>
              <a:rPr lang="en-US" sz="1800" dirty="0">
                <a:solidFill>
                  <a:srgbClr val="0000FF"/>
                </a:solidFill>
              </a:rPr>
            </a:br>
            <a:r>
              <a:rPr lang="en-US" sz="1800" i="1" dirty="0"/>
              <a:t>Proceedings of the </a:t>
            </a:r>
            <a:r>
              <a:rPr lang="en-US" sz="1800" i="1" dirty="0">
                <a:hlinkClick r:id="rId4"/>
              </a:rPr>
              <a:t>44th International Symposium on Computer Architecture</a:t>
            </a:r>
            <a:r>
              <a:rPr lang="en-US" sz="1800" i="1" dirty="0"/>
              <a:t> (</a:t>
            </a:r>
            <a:r>
              <a:rPr lang="en-US" sz="1800" b="1" i="1" dirty="0"/>
              <a:t>ISCA</a:t>
            </a:r>
            <a:r>
              <a:rPr lang="en-US" sz="1800" i="1" dirty="0"/>
              <a:t>)</a:t>
            </a:r>
            <a:r>
              <a:rPr lang="en-US" sz="1800" dirty="0"/>
              <a:t>, Toronto, Canada, June 2017. </a:t>
            </a:r>
            <a:br>
              <a:rPr lang="en-US" sz="1800" dirty="0"/>
            </a:br>
            <a:r>
              <a:rPr lang="en-US" sz="1800" dirty="0"/>
              <a:t>[</a:t>
            </a:r>
            <a:r>
              <a:rPr lang="en-US" sz="1800" dirty="0">
                <a:hlinkClick r:id="rId5"/>
              </a:rPr>
              <a:t>Slides (pptx)</a:t>
            </a:r>
            <a:r>
              <a:rPr lang="en-US" sz="1800" dirty="0"/>
              <a:t> </a:t>
            </a:r>
            <a:r>
              <a:rPr lang="en-US" sz="1800" dirty="0">
                <a:hlinkClick r:id="rId6"/>
              </a:rPr>
              <a:t>(pdf)</a:t>
            </a:r>
            <a:r>
              <a:rPr lang="en-US" sz="1800" dirty="0"/>
              <a:t>] </a:t>
            </a:r>
            <a:br>
              <a:rPr lang="en-US" sz="1800" dirty="0"/>
            </a:br>
            <a:r>
              <a:rPr lang="en-US" sz="1800" dirty="0"/>
              <a:t>[</a:t>
            </a:r>
            <a:r>
              <a:rPr lang="en-US" sz="1800" dirty="0">
                <a:hlinkClick r:id="rId7"/>
              </a:rPr>
              <a:t>Lightning Session Slides (pptx)</a:t>
            </a:r>
            <a:r>
              <a:rPr lang="en-US" sz="1800" dirty="0"/>
              <a:t> </a:t>
            </a:r>
            <a:r>
              <a:rPr lang="en-US" sz="1800" dirty="0">
                <a:hlinkClick r:id="rId8"/>
              </a:rPr>
              <a:t>(pdf)</a:t>
            </a:r>
            <a:r>
              <a:rPr lang="en-US" sz="1800" dirty="0"/>
              <a:t>] </a:t>
            </a:r>
          </a:p>
          <a:p>
            <a:endParaRPr lang="en-US" sz="1800" dirty="0"/>
          </a:p>
          <a:p>
            <a:r>
              <a:rPr lang="en-US" sz="1800" dirty="0">
                <a:solidFill>
                  <a:srgbClr val="FF0000"/>
                </a:solidFill>
              </a:rPr>
              <a:t>First experimental analysis of (mobile) LPDDR4 chips</a:t>
            </a:r>
          </a:p>
          <a:p>
            <a:r>
              <a:rPr lang="en-US" sz="1800" dirty="0">
                <a:solidFill>
                  <a:srgbClr val="FF0000"/>
                </a:solidFill>
              </a:rPr>
              <a:t>Analyzes the complex tradeoff space of retention time profiling</a:t>
            </a:r>
          </a:p>
          <a:p>
            <a:r>
              <a:rPr lang="en-US" sz="1800" dirty="0">
                <a:solidFill>
                  <a:srgbClr val="FF0000"/>
                </a:solidFill>
              </a:rPr>
              <a:t>Idea: enable fast and robust profiling at higher refresh intervals &amp; temperatures</a:t>
            </a:r>
            <a:endParaRPr lang="en-US" dirty="0">
              <a:solidFill>
                <a:srgbClr val="FF0000"/>
              </a:solidFill>
            </a:endParaRPr>
          </a:p>
        </p:txBody>
      </p:sp>
    </p:spTree>
    <p:extLst>
      <p:ext uri="{BB962C8B-B14F-4D97-AF65-F5344CB8AC3E}">
        <p14:creationId xmlns:p14="http://schemas.microsoft.com/office/powerpoint/2010/main" val="41311650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559FB-8DDF-6F41-A510-F3A8357912C8}"/>
              </a:ext>
            </a:extLst>
          </p:cNvPr>
          <p:cNvSpPr>
            <a:spLocks noGrp="1"/>
          </p:cNvSpPr>
          <p:nvPr>
            <p:ph type="title"/>
          </p:nvPr>
        </p:nvSpPr>
        <p:spPr/>
        <p:txBody>
          <a:bodyPr/>
          <a:lstStyle/>
          <a:p>
            <a:r>
              <a:rPr lang="en-US" b="1" dirty="0"/>
              <a:t>Motivation</a:t>
            </a:r>
          </a:p>
        </p:txBody>
      </p:sp>
      <p:sp>
        <p:nvSpPr>
          <p:cNvPr id="3" name="Content Placeholder 2">
            <a:extLst>
              <a:ext uri="{FF2B5EF4-FFF2-40B4-BE49-F238E27FC236}">
                <a16:creationId xmlns:a16="http://schemas.microsoft.com/office/drawing/2014/main" id="{7451985C-9664-394D-94AF-354C677B601E}"/>
              </a:ext>
            </a:extLst>
          </p:cNvPr>
          <p:cNvSpPr>
            <a:spLocks noGrp="1"/>
          </p:cNvSpPr>
          <p:nvPr>
            <p:ph idx="1"/>
          </p:nvPr>
        </p:nvSpPr>
        <p:spPr>
          <a:xfrm>
            <a:off x="-239153" y="1006595"/>
            <a:ext cx="9143999" cy="5318753"/>
          </a:xfrm>
        </p:spPr>
        <p:txBody>
          <a:bodyPr/>
          <a:lstStyle/>
          <a:p>
            <a:pPr lvl="1"/>
            <a:r>
              <a:rPr lang="en-US" sz="2600" dirty="0"/>
              <a:t>Denser DRAM chips are </a:t>
            </a:r>
            <a:r>
              <a:rPr lang="en-US" sz="2600" b="1" dirty="0">
                <a:solidFill>
                  <a:schemeClr val="accent2">
                    <a:lumMod val="75000"/>
                  </a:schemeClr>
                </a:solidFill>
              </a:rPr>
              <a:t>more vulnerable </a:t>
            </a:r>
            <a:r>
              <a:rPr lang="en-US" sz="2600" dirty="0"/>
              <a:t>to </a:t>
            </a:r>
            <a:r>
              <a:rPr lang="en-US" sz="2600" dirty="0" err="1"/>
              <a:t>RowHammer</a:t>
            </a:r>
            <a:r>
              <a:rPr lang="en-US" sz="2600" dirty="0"/>
              <a:t> </a:t>
            </a:r>
          </a:p>
          <a:p>
            <a:pPr marL="457200" lvl="1" indent="0">
              <a:buNone/>
            </a:pPr>
            <a:endParaRPr lang="en-US" sz="2600" dirty="0"/>
          </a:p>
          <a:p>
            <a:pPr lvl="1"/>
            <a:r>
              <a:rPr lang="en-US" sz="2600" dirty="0"/>
              <a:t>Three prior works </a:t>
            </a:r>
            <a:r>
              <a:rPr lang="en-US" sz="1800" b="1" dirty="0">
                <a:solidFill>
                  <a:srgbClr val="538234"/>
                </a:solidFill>
              </a:rPr>
              <a:t>[Kim+, ISCA’14], [Park+, MR’16], [Park+, MR’16]</a:t>
            </a:r>
            <a:r>
              <a:rPr lang="en-US" sz="2600" dirty="0"/>
              <a:t>, </a:t>
            </a:r>
            <a:r>
              <a:rPr lang="en-US" sz="2600" b="1" dirty="0"/>
              <a:t>over the last six years</a:t>
            </a:r>
            <a:r>
              <a:rPr lang="en-US" sz="2600" dirty="0"/>
              <a:t> provide </a:t>
            </a:r>
            <a:r>
              <a:rPr lang="en-US" sz="2600" dirty="0" err="1"/>
              <a:t>RowHammer</a:t>
            </a:r>
            <a:r>
              <a:rPr lang="en-US" sz="2600" dirty="0"/>
              <a:t> characterization data on real DRAM</a:t>
            </a:r>
          </a:p>
          <a:p>
            <a:pPr lvl="1"/>
            <a:endParaRPr lang="en-US" sz="2600" dirty="0"/>
          </a:p>
          <a:p>
            <a:pPr lvl="1"/>
            <a:r>
              <a:rPr lang="en-US" sz="2600" dirty="0"/>
              <a:t>However, there is </a:t>
            </a:r>
            <a:r>
              <a:rPr lang="en-US" sz="2600" b="1" dirty="0">
                <a:solidFill>
                  <a:srgbClr val="C00000"/>
                </a:solidFill>
              </a:rPr>
              <a:t>no comprehensive experimental study</a:t>
            </a:r>
            <a:r>
              <a:rPr lang="en-US" sz="2600" b="1" dirty="0"/>
              <a:t> </a:t>
            </a:r>
            <a:r>
              <a:rPr lang="en-US" sz="2600" dirty="0"/>
              <a:t>that demonstrates </a:t>
            </a:r>
            <a:r>
              <a:rPr lang="en-US" sz="2600" b="1" dirty="0">
                <a:solidFill>
                  <a:srgbClr val="C00000"/>
                </a:solidFill>
              </a:rPr>
              <a:t>how vulnerability scales </a:t>
            </a:r>
            <a:r>
              <a:rPr lang="en-US" sz="2600" dirty="0"/>
              <a:t>across DRAM types and technology node generations </a:t>
            </a:r>
          </a:p>
          <a:p>
            <a:pPr lvl="1"/>
            <a:endParaRPr lang="en-US" sz="2600" dirty="0"/>
          </a:p>
          <a:p>
            <a:pPr lvl="1"/>
            <a:r>
              <a:rPr lang="en-US" sz="2600" dirty="0"/>
              <a:t>It is </a:t>
            </a:r>
            <a:r>
              <a:rPr lang="en-US" sz="2600" b="1" dirty="0">
                <a:solidFill>
                  <a:srgbClr val="7030A0"/>
                </a:solidFill>
              </a:rPr>
              <a:t>unclear whether current mitigation mechanisms will remain viable</a:t>
            </a:r>
            <a:r>
              <a:rPr lang="en-US" sz="2600" b="1" dirty="0"/>
              <a:t> </a:t>
            </a:r>
            <a:r>
              <a:rPr lang="en-US" sz="2600" dirty="0"/>
              <a:t>for future DRAM chips that are likely to be more vulnerable to </a:t>
            </a:r>
            <a:r>
              <a:rPr lang="en-US" sz="2600" dirty="0" err="1"/>
              <a:t>RowHammer</a:t>
            </a:r>
            <a:endParaRPr lang="en-US" sz="2600" dirty="0"/>
          </a:p>
          <a:p>
            <a:pPr marL="0" indent="0">
              <a:buNone/>
            </a:pPr>
            <a:endParaRPr lang="en-US" dirty="0"/>
          </a:p>
        </p:txBody>
      </p:sp>
    </p:spTree>
    <p:extLst>
      <p:ext uri="{BB962C8B-B14F-4D97-AF65-F5344CB8AC3E}">
        <p14:creationId xmlns:p14="http://schemas.microsoft.com/office/powerpoint/2010/main" val="692564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559FB-8DDF-6F41-A510-F3A8357912C8}"/>
              </a:ext>
            </a:extLst>
          </p:cNvPr>
          <p:cNvSpPr>
            <a:spLocks noGrp="1"/>
          </p:cNvSpPr>
          <p:nvPr>
            <p:ph type="title"/>
          </p:nvPr>
        </p:nvSpPr>
        <p:spPr/>
        <p:txBody>
          <a:bodyPr/>
          <a:lstStyle/>
          <a:p>
            <a:r>
              <a:rPr lang="en-US" b="1" dirty="0"/>
              <a:t>Goal</a:t>
            </a:r>
          </a:p>
        </p:txBody>
      </p:sp>
      <p:sp>
        <p:nvSpPr>
          <p:cNvPr id="3" name="Content Placeholder 2">
            <a:extLst>
              <a:ext uri="{FF2B5EF4-FFF2-40B4-BE49-F238E27FC236}">
                <a16:creationId xmlns:a16="http://schemas.microsoft.com/office/drawing/2014/main" id="{7451985C-9664-394D-94AF-354C677B601E}"/>
              </a:ext>
            </a:extLst>
          </p:cNvPr>
          <p:cNvSpPr>
            <a:spLocks noGrp="1"/>
          </p:cNvSpPr>
          <p:nvPr>
            <p:ph idx="1"/>
          </p:nvPr>
        </p:nvSpPr>
        <p:spPr>
          <a:xfrm>
            <a:off x="-120958" y="1589650"/>
            <a:ext cx="9264957" cy="4654395"/>
          </a:xfrm>
        </p:spPr>
        <p:txBody>
          <a:bodyPr/>
          <a:lstStyle/>
          <a:p>
            <a:pPr marL="800100" lvl="1" indent="-342900">
              <a:spcBef>
                <a:spcPts val="400"/>
              </a:spcBef>
              <a:buFont typeface="+mj-lt"/>
              <a:buAutoNum type="arabicPeriod"/>
            </a:pPr>
            <a:r>
              <a:rPr lang="en-US" sz="2700" b="1" dirty="0"/>
              <a:t> </a:t>
            </a:r>
            <a:r>
              <a:rPr lang="en-US" sz="2700" b="1" dirty="0">
                <a:solidFill>
                  <a:srgbClr val="538234"/>
                </a:solidFill>
              </a:rPr>
              <a:t>Experimentally demonstrate </a:t>
            </a:r>
            <a:r>
              <a:rPr lang="en-US" sz="2700" dirty="0">
                <a:solidFill>
                  <a:srgbClr val="538234"/>
                </a:solidFill>
              </a:rPr>
              <a:t>how vulnerable modern DRAM chips are to </a:t>
            </a:r>
            <a:r>
              <a:rPr lang="en-US" sz="2700" dirty="0" err="1">
                <a:solidFill>
                  <a:srgbClr val="538234"/>
                </a:solidFill>
              </a:rPr>
              <a:t>RowHammer</a:t>
            </a:r>
            <a:r>
              <a:rPr lang="en-US" sz="2700" dirty="0">
                <a:solidFill>
                  <a:srgbClr val="538234"/>
                </a:solidFill>
              </a:rPr>
              <a:t> and </a:t>
            </a:r>
            <a:r>
              <a:rPr lang="en-US" sz="2700" b="1" dirty="0">
                <a:solidFill>
                  <a:srgbClr val="538234"/>
                </a:solidFill>
              </a:rPr>
              <a:t>predict how this vulnerability will scale</a:t>
            </a:r>
            <a:r>
              <a:rPr lang="en-US" sz="2700" dirty="0">
                <a:solidFill>
                  <a:srgbClr val="538234"/>
                </a:solidFill>
              </a:rPr>
              <a:t> going forward</a:t>
            </a:r>
          </a:p>
          <a:p>
            <a:pPr marL="800100" lvl="1" indent="-342900">
              <a:spcBef>
                <a:spcPts val="400"/>
              </a:spcBef>
              <a:buFont typeface="+mj-lt"/>
              <a:buAutoNum type="arabicPeriod"/>
            </a:pPr>
            <a:endParaRPr lang="en-US" sz="2700" dirty="0"/>
          </a:p>
          <a:p>
            <a:pPr marL="800100" lvl="1" indent="-342900">
              <a:spcBef>
                <a:spcPts val="400"/>
              </a:spcBef>
              <a:buFont typeface="+mj-lt"/>
              <a:buAutoNum type="arabicPeriod"/>
            </a:pPr>
            <a:endParaRPr lang="en-US" sz="2700" dirty="0"/>
          </a:p>
          <a:p>
            <a:pPr marL="800100" lvl="1" indent="-342900">
              <a:spcBef>
                <a:spcPts val="400"/>
              </a:spcBef>
              <a:buFont typeface="+mj-lt"/>
              <a:buAutoNum type="arabicPeriod"/>
            </a:pPr>
            <a:r>
              <a:rPr lang="en-US" sz="2700" b="1" dirty="0"/>
              <a:t> </a:t>
            </a:r>
            <a:r>
              <a:rPr lang="en-US" sz="2700" dirty="0">
                <a:solidFill>
                  <a:schemeClr val="accent5">
                    <a:lumMod val="75000"/>
                  </a:schemeClr>
                </a:solidFill>
              </a:rPr>
              <a:t>Examine the viability of current mitigation mechanisms on </a:t>
            </a:r>
            <a:r>
              <a:rPr lang="en-US" sz="2700" b="1" dirty="0">
                <a:solidFill>
                  <a:schemeClr val="accent5">
                    <a:lumMod val="75000"/>
                  </a:schemeClr>
                </a:solidFill>
              </a:rPr>
              <a:t>more vulnerable chips</a:t>
            </a:r>
          </a:p>
          <a:p>
            <a:pPr marL="0" indent="0">
              <a:buNone/>
            </a:pPr>
            <a:endParaRPr lang="en-US" sz="2700" dirty="0"/>
          </a:p>
        </p:txBody>
      </p:sp>
    </p:spTree>
    <p:extLst>
      <p:ext uri="{BB962C8B-B14F-4D97-AF65-F5344CB8AC3E}">
        <p14:creationId xmlns:p14="http://schemas.microsoft.com/office/powerpoint/2010/main" val="1547504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40F26-C858-6F4F-A684-F70A0C2E3825}"/>
              </a:ext>
            </a:extLst>
          </p:cNvPr>
          <p:cNvSpPr>
            <a:spLocks noGrp="1"/>
          </p:cNvSpPr>
          <p:nvPr>
            <p:ph type="title"/>
          </p:nvPr>
        </p:nvSpPr>
        <p:spPr/>
        <p:txBody>
          <a:bodyPr/>
          <a:lstStyle/>
          <a:p>
            <a:r>
              <a:rPr lang="en-US" sz="3800" b="1" dirty="0"/>
              <a:t>Effective </a:t>
            </a:r>
            <a:r>
              <a:rPr lang="en-US" sz="3800" b="1" dirty="0" err="1"/>
              <a:t>RowHammer</a:t>
            </a:r>
            <a:r>
              <a:rPr lang="en-US" sz="3800" b="1" dirty="0"/>
              <a:t> Characterization </a:t>
            </a:r>
          </a:p>
        </p:txBody>
      </p:sp>
      <p:sp>
        <p:nvSpPr>
          <p:cNvPr id="3" name="Content Placeholder 2">
            <a:extLst>
              <a:ext uri="{FF2B5EF4-FFF2-40B4-BE49-F238E27FC236}">
                <a16:creationId xmlns:a16="http://schemas.microsoft.com/office/drawing/2014/main" id="{A31F3A66-CE7C-854B-BC9F-931B4D4BF729}"/>
              </a:ext>
            </a:extLst>
          </p:cNvPr>
          <p:cNvSpPr>
            <a:spLocks noGrp="1"/>
          </p:cNvSpPr>
          <p:nvPr>
            <p:ph idx="1"/>
          </p:nvPr>
        </p:nvSpPr>
        <p:spPr>
          <a:xfrm>
            <a:off x="20570" y="1042516"/>
            <a:ext cx="9123430" cy="5984931"/>
          </a:xfrm>
        </p:spPr>
        <p:txBody>
          <a:bodyPr/>
          <a:lstStyle/>
          <a:p>
            <a:pPr marL="0" indent="0">
              <a:buNone/>
            </a:pPr>
            <a:r>
              <a:rPr lang="en-US" sz="2600" dirty="0"/>
              <a:t>To characterize our DRAM chips at </a:t>
            </a:r>
            <a:r>
              <a:rPr lang="en-US" sz="2600" b="1" dirty="0"/>
              <a:t>worst-case</a:t>
            </a:r>
            <a:r>
              <a:rPr lang="en-US" sz="2600" dirty="0"/>
              <a:t> conditions, we:</a:t>
            </a:r>
          </a:p>
          <a:p>
            <a:pPr marL="0" indent="0">
              <a:buNone/>
            </a:pPr>
            <a:endParaRPr lang="en-US" sz="700" dirty="0"/>
          </a:p>
          <a:p>
            <a:pPr marL="457200" indent="-457200">
              <a:buFont typeface="+mj-lt"/>
              <a:buAutoNum type="arabicPeriod"/>
            </a:pPr>
            <a:r>
              <a:rPr lang="en-US" sz="2600" b="1" dirty="0">
                <a:solidFill>
                  <a:schemeClr val="accent6">
                    <a:lumMod val="75000"/>
                  </a:schemeClr>
                </a:solidFill>
              </a:rPr>
              <a:t>Prevent sources of interference during core test loop</a:t>
            </a:r>
          </a:p>
          <a:p>
            <a:pPr marL="365760" lvl="1"/>
            <a:r>
              <a:rPr lang="en-US" sz="2200" dirty="0"/>
              <a:t>We disable: </a:t>
            </a:r>
          </a:p>
          <a:p>
            <a:pPr marL="548640" lvl="2"/>
            <a:r>
              <a:rPr lang="en-US" sz="2000" b="1" dirty="0"/>
              <a:t>DRAM refresh</a:t>
            </a:r>
            <a:r>
              <a:rPr lang="en-US" sz="2000" dirty="0"/>
              <a:t>: to avoid refreshing victim row</a:t>
            </a:r>
          </a:p>
          <a:p>
            <a:pPr marL="548640" lvl="2"/>
            <a:r>
              <a:rPr lang="en-US" sz="2000" b="1" dirty="0"/>
              <a:t>DRAM calibration events</a:t>
            </a:r>
            <a:r>
              <a:rPr lang="en-US" sz="2000" dirty="0"/>
              <a:t>: to minimize variation in test timing</a:t>
            </a:r>
          </a:p>
          <a:p>
            <a:pPr marL="548640" lvl="2"/>
            <a:r>
              <a:rPr lang="en-US" sz="2000" b="1" dirty="0" err="1"/>
              <a:t>RowHammer</a:t>
            </a:r>
            <a:r>
              <a:rPr lang="en-US" sz="2000" b="1" dirty="0"/>
              <a:t> mitigation mechanisms</a:t>
            </a:r>
            <a:r>
              <a:rPr lang="en-US" sz="2000" dirty="0"/>
              <a:t>: to observe circuit-level effects </a:t>
            </a:r>
          </a:p>
          <a:p>
            <a:pPr marL="365760" lvl="1"/>
            <a:r>
              <a:rPr lang="en-US" sz="2200" dirty="0"/>
              <a:t>Test for </a:t>
            </a:r>
            <a:r>
              <a:rPr lang="en-US" sz="2200" b="1" dirty="0">
                <a:solidFill>
                  <a:srgbClr val="538234"/>
                </a:solidFill>
              </a:rPr>
              <a:t>less than refresh window (32ms) </a:t>
            </a:r>
            <a:r>
              <a:rPr lang="en-US" sz="2200" dirty="0"/>
              <a:t>to avoid retention failures</a:t>
            </a:r>
          </a:p>
          <a:p>
            <a:pPr marL="457200" lvl="1" indent="0">
              <a:buNone/>
            </a:pPr>
            <a:endParaRPr lang="en-US" sz="1400" dirty="0"/>
          </a:p>
          <a:p>
            <a:pPr marL="457200" indent="-457200">
              <a:buFont typeface="+mj-lt"/>
              <a:buAutoNum type="arabicPeriod"/>
            </a:pPr>
            <a:r>
              <a:rPr lang="en-US" sz="2600" b="1" dirty="0">
                <a:solidFill>
                  <a:schemeClr val="accent5">
                    <a:lumMod val="75000"/>
                  </a:schemeClr>
                </a:solidFill>
              </a:rPr>
              <a:t>Worst-case access sequence</a:t>
            </a:r>
          </a:p>
          <a:p>
            <a:pPr marL="91440" indent="0">
              <a:buNone/>
            </a:pPr>
            <a:r>
              <a:rPr lang="en-US" sz="2200" dirty="0"/>
              <a:t>- We use </a:t>
            </a:r>
            <a:r>
              <a:rPr lang="en-US" sz="2200" b="1" dirty="0">
                <a:solidFill>
                  <a:srgbClr val="C00000"/>
                </a:solidFill>
              </a:rPr>
              <a:t>worst-case</a:t>
            </a:r>
            <a:r>
              <a:rPr lang="en-US" sz="2200" b="1" dirty="0"/>
              <a:t> </a:t>
            </a:r>
            <a:r>
              <a:rPr lang="en-US" sz="2200" dirty="0"/>
              <a:t>access sequence based on prior works’ observations</a:t>
            </a:r>
          </a:p>
          <a:p>
            <a:pPr marL="91440" indent="0">
              <a:buNone/>
            </a:pPr>
            <a:r>
              <a:rPr lang="en-US" sz="2200" dirty="0"/>
              <a:t>- For each row, </a:t>
            </a:r>
            <a:r>
              <a:rPr lang="en-US" sz="2200" b="1" dirty="0">
                <a:solidFill>
                  <a:schemeClr val="accent5">
                    <a:lumMod val="75000"/>
                  </a:schemeClr>
                </a:solidFill>
              </a:rPr>
              <a:t>repeatedly access the two directly physically-adjacent rows as fast as possible </a:t>
            </a:r>
          </a:p>
          <a:p>
            <a:pPr marL="274320" indent="0">
              <a:buNone/>
            </a:pPr>
            <a:endParaRPr lang="en-US" sz="2100" b="1" dirty="0">
              <a:solidFill>
                <a:schemeClr val="accent5">
                  <a:lumMod val="75000"/>
                </a:schemeClr>
              </a:solidFill>
            </a:endParaRPr>
          </a:p>
          <a:p>
            <a:pPr marL="274320" indent="0" algn="ctr">
              <a:buNone/>
            </a:pPr>
            <a:r>
              <a:rPr lang="en-US" sz="2400" b="1" dirty="0">
                <a:solidFill>
                  <a:srgbClr val="7030A0"/>
                </a:solidFill>
              </a:rPr>
              <a:t>[More details in the paper]</a:t>
            </a:r>
            <a:endParaRPr lang="en-US" sz="2000" dirty="0">
              <a:solidFill>
                <a:srgbClr val="7030A0"/>
              </a:solidFill>
            </a:endParaRPr>
          </a:p>
          <a:p>
            <a:pPr marL="274320" indent="0">
              <a:buNone/>
            </a:pPr>
            <a:endParaRPr lang="en-US" sz="2400" dirty="0"/>
          </a:p>
          <a:p>
            <a:pPr marL="457200" lvl="1" indent="0">
              <a:buNone/>
            </a:pPr>
            <a:endParaRPr lang="en-US" sz="2000" dirty="0"/>
          </a:p>
        </p:txBody>
      </p:sp>
    </p:spTree>
    <p:extLst>
      <p:ext uri="{BB962C8B-B14F-4D97-AF65-F5344CB8AC3E}">
        <p14:creationId xmlns:p14="http://schemas.microsoft.com/office/powerpoint/2010/main" val="1698233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Testing Methodology</a:t>
            </a:r>
          </a:p>
        </p:txBody>
      </p:sp>
      <p:sp>
        <p:nvSpPr>
          <p:cNvPr id="7" name="Rounded Rectangle 6">
            <a:extLst>
              <a:ext uri="{FF2B5EF4-FFF2-40B4-BE49-F238E27FC236}">
                <a16:creationId xmlns:a16="http://schemas.microsoft.com/office/drawing/2014/main" id="{EAE80CDF-A5BA-094C-B8A1-210F05444677}"/>
              </a:ext>
            </a:extLst>
          </p:cNvPr>
          <p:cNvSpPr/>
          <p:nvPr/>
        </p:nvSpPr>
        <p:spPr>
          <a:xfrm>
            <a:off x="447294" y="819854"/>
            <a:ext cx="8281070" cy="2653678"/>
          </a:xfrm>
          <a:prstGeom prst="roundRect">
            <a:avLst/>
          </a:prstGeom>
          <a:solidFill>
            <a:schemeClr val="accent6">
              <a:lumMod val="20000"/>
              <a:lumOff val="8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DA2F25FD-5DB1-4D4B-A4CF-1937459F1417}"/>
              </a:ext>
            </a:extLst>
          </p:cNvPr>
          <p:cNvCxnSpPr>
            <a:cxnSpLocks/>
          </p:cNvCxnSpPr>
          <p:nvPr/>
        </p:nvCxnSpPr>
        <p:spPr>
          <a:xfrm>
            <a:off x="907183" y="1182809"/>
            <a:ext cx="7337728"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F8715A8-4EEE-1C48-B80B-2B3082C99889}"/>
              </a:ext>
            </a:extLst>
          </p:cNvPr>
          <p:cNvCxnSpPr>
            <a:cxnSpLocks/>
          </p:cNvCxnSpPr>
          <p:nvPr/>
        </p:nvCxnSpPr>
        <p:spPr>
          <a:xfrm>
            <a:off x="907183" y="1577316"/>
            <a:ext cx="7337728"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C917EAC-25E5-4045-8813-333A7C25E7E6}"/>
              </a:ext>
            </a:extLst>
          </p:cNvPr>
          <p:cNvCxnSpPr>
            <a:cxnSpLocks/>
          </p:cNvCxnSpPr>
          <p:nvPr/>
        </p:nvCxnSpPr>
        <p:spPr>
          <a:xfrm>
            <a:off x="907183" y="1969641"/>
            <a:ext cx="7337728"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EF41139-BCCD-8842-9577-8E5536E326F7}"/>
              </a:ext>
            </a:extLst>
          </p:cNvPr>
          <p:cNvCxnSpPr>
            <a:cxnSpLocks/>
          </p:cNvCxnSpPr>
          <p:nvPr/>
        </p:nvCxnSpPr>
        <p:spPr>
          <a:xfrm>
            <a:off x="907183" y="2357561"/>
            <a:ext cx="7337728"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C3BD06B-AE41-7C4A-9222-2D78ED7E9B94}"/>
              </a:ext>
            </a:extLst>
          </p:cNvPr>
          <p:cNvCxnSpPr>
            <a:cxnSpLocks/>
          </p:cNvCxnSpPr>
          <p:nvPr/>
        </p:nvCxnSpPr>
        <p:spPr>
          <a:xfrm>
            <a:off x="907183" y="2726037"/>
            <a:ext cx="7337728"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824C1F0E-8A0B-2B49-8256-9982F6D7EF9A}"/>
              </a:ext>
            </a:extLst>
          </p:cNvPr>
          <p:cNvSpPr/>
          <p:nvPr/>
        </p:nvSpPr>
        <p:spPr>
          <a:xfrm>
            <a:off x="1332331" y="2549008"/>
            <a:ext cx="6487433" cy="373701"/>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36C69FCB-2831-E84F-8956-CD54E45F4CD1}"/>
              </a:ext>
            </a:extLst>
          </p:cNvPr>
          <p:cNvSpPr/>
          <p:nvPr/>
        </p:nvSpPr>
        <p:spPr>
          <a:xfrm>
            <a:off x="1332331" y="2149214"/>
            <a:ext cx="6487433" cy="373701"/>
          </a:xfrm>
          <a:prstGeom prst="rect">
            <a:avLst/>
          </a:prstGeom>
          <a:solidFill>
            <a:schemeClr val="bg1">
              <a:lumMod val="85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3</a:t>
            </a:r>
          </a:p>
        </p:txBody>
      </p:sp>
      <p:sp>
        <p:nvSpPr>
          <p:cNvPr id="18" name="Rectangle 17">
            <a:extLst>
              <a:ext uri="{FF2B5EF4-FFF2-40B4-BE49-F238E27FC236}">
                <a16:creationId xmlns:a16="http://schemas.microsoft.com/office/drawing/2014/main" id="{04FB0C35-FFB0-9E4C-AFF8-860742CB916A}"/>
              </a:ext>
            </a:extLst>
          </p:cNvPr>
          <p:cNvSpPr/>
          <p:nvPr/>
        </p:nvSpPr>
        <p:spPr>
          <a:xfrm>
            <a:off x="1332331" y="2539187"/>
            <a:ext cx="6487433" cy="373701"/>
          </a:xfrm>
          <a:prstGeom prst="rect">
            <a:avLst/>
          </a:prstGeom>
          <a:solidFill>
            <a:schemeClr val="bg1">
              <a:lumMod val="85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4</a:t>
            </a:r>
          </a:p>
        </p:txBody>
      </p:sp>
      <p:sp>
        <p:nvSpPr>
          <p:cNvPr id="31" name="Rectangle 30">
            <a:extLst>
              <a:ext uri="{FF2B5EF4-FFF2-40B4-BE49-F238E27FC236}">
                <a16:creationId xmlns:a16="http://schemas.microsoft.com/office/drawing/2014/main" id="{0DAA7145-8C09-4D4E-9D5A-03F269888DE7}"/>
              </a:ext>
            </a:extLst>
          </p:cNvPr>
          <p:cNvSpPr/>
          <p:nvPr/>
        </p:nvSpPr>
        <p:spPr>
          <a:xfrm>
            <a:off x="1334077" y="2149054"/>
            <a:ext cx="6487433" cy="373701"/>
          </a:xfrm>
          <a:prstGeom prst="rect">
            <a:avLst/>
          </a:prstGeom>
          <a:solidFill>
            <a:srgbClr val="FFF3CC"/>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3</a:t>
            </a:r>
          </a:p>
        </p:txBody>
      </p:sp>
      <p:sp>
        <p:nvSpPr>
          <p:cNvPr id="33" name="Rectangle 32">
            <a:extLst>
              <a:ext uri="{FF2B5EF4-FFF2-40B4-BE49-F238E27FC236}">
                <a16:creationId xmlns:a16="http://schemas.microsoft.com/office/drawing/2014/main" id="{26D555CF-E789-F44A-AF20-C46A8CC7D726}"/>
              </a:ext>
            </a:extLst>
          </p:cNvPr>
          <p:cNvSpPr/>
          <p:nvPr/>
        </p:nvSpPr>
        <p:spPr>
          <a:xfrm>
            <a:off x="1334077" y="2538618"/>
            <a:ext cx="6487433" cy="373701"/>
          </a:xfrm>
          <a:prstGeom prst="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4</a:t>
            </a:r>
          </a:p>
        </p:txBody>
      </p:sp>
      <p:grpSp>
        <p:nvGrpSpPr>
          <p:cNvPr id="37" name="Group 36">
            <a:extLst>
              <a:ext uri="{FF2B5EF4-FFF2-40B4-BE49-F238E27FC236}">
                <a16:creationId xmlns:a16="http://schemas.microsoft.com/office/drawing/2014/main" id="{9BF09F48-3B89-7040-9AF1-627281AE44B5}"/>
              </a:ext>
            </a:extLst>
          </p:cNvPr>
          <p:cNvGrpSpPr/>
          <p:nvPr/>
        </p:nvGrpSpPr>
        <p:grpSpPr>
          <a:xfrm>
            <a:off x="5911363" y="1418622"/>
            <a:ext cx="1728357" cy="1522407"/>
            <a:chOff x="5868306" y="2008207"/>
            <a:chExt cx="1672795" cy="2646515"/>
          </a:xfrm>
        </p:grpSpPr>
        <p:sp>
          <p:nvSpPr>
            <p:cNvPr id="38" name="Rectangle 37">
              <a:extLst>
                <a:ext uri="{FF2B5EF4-FFF2-40B4-BE49-F238E27FC236}">
                  <a16:creationId xmlns:a16="http://schemas.microsoft.com/office/drawing/2014/main" id="{22D19971-1F39-9347-8395-B8ACF1090269}"/>
                </a:ext>
              </a:extLst>
            </p:cNvPr>
            <p:cNvSpPr/>
            <p:nvPr/>
          </p:nvSpPr>
          <p:spPr>
            <a:xfrm>
              <a:off x="5868306" y="2654188"/>
              <a:ext cx="1672795" cy="64203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Aggressor Row</a:t>
              </a:r>
            </a:p>
          </p:txBody>
        </p:sp>
        <p:sp>
          <p:nvSpPr>
            <p:cNvPr id="40" name="Rectangle 39">
              <a:extLst>
                <a:ext uri="{FF2B5EF4-FFF2-40B4-BE49-F238E27FC236}">
                  <a16:creationId xmlns:a16="http://schemas.microsoft.com/office/drawing/2014/main" id="{AB680162-C53A-E94D-ABBD-38244A97BC10}"/>
                </a:ext>
              </a:extLst>
            </p:cNvPr>
            <p:cNvSpPr/>
            <p:nvPr/>
          </p:nvSpPr>
          <p:spPr>
            <a:xfrm>
              <a:off x="6229633" y="2008207"/>
              <a:ext cx="1301623" cy="64203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Victim Row</a:t>
              </a:r>
            </a:p>
          </p:txBody>
        </p:sp>
        <p:sp>
          <p:nvSpPr>
            <p:cNvPr id="41" name="Rectangle 40">
              <a:extLst>
                <a:ext uri="{FF2B5EF4-FFF2-40B4-BE49-F238E27FC236}">
                  <a16:creationId xmlns:a16="http://schemas.microsoft.com/office/drawing/2014/main" id="{FCDB1259-9F12-CF4B-AB08-B6ED2662540A}"/>
                </a:ext>
              </a:extLst>
            </p:cNvPr>
            <p:cNvSpPr/>
            <p:nvPr/>
          </p:nvSpPr>
          <p:spPr>
            <a:xfrm>
              <a:off x="6577159" y="3341348"/>
              <a:ext cx="606563" cy="64203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Row</a:t>
              </a:r>
            </a:p>
          </p:txBody>
        </p:sp>
        <p:sp>
          <p:nvSpPr>
            <p:cNvPr id="42" name="Rectangle 41">
              <a:extLst>
                <a:ext uri="{FF2B5EF4-FFF2-40B4-BE49-F238E27FC236}">
                  <a16:creationId xmlns:a16="http://schemas.microsoft.com/office/drawing/2014/main" id="{28144555-BAA7-7A42-9010-93B64A5568DE}"/>
                </a:ext>
              </a:extLst>
            </p:cNvPr>
            <p:cNvSpPr/>
            <p:nvPr/>
          </p:nvSpPr>
          <p:spPr>
            <a:xfrm>
              <a:off x="6576973" y="4012684"/>
              <a:ext cx="606936" cy="64203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Row</a:t>
              </a:r>
            </a:p>
          </p:txBody>
        </p:sp>
      </p:grpSp>
      <p:sp>
        <p:nvSpPr>
          <p:cNvPr id="47" name="Rectangle 46">
            <a:extLst>
              <a:ext uri="{FF2B5EF4-FFF2-40B4-BE49-F238E27FC236}">
                <a16:creationId xmlns:a16="http://schemas.microsoft.com/office/drawing/2014/main" id="{F010192A-4D21-264D-A2AA-3B84849DF981}"/>
              </a:ext>
            </a:extLst>
          </p:cNvPr>
          <p:cNvSpPr/>
          <p:nvPr/>
        </p:nvSpPr>
        <p:spPr>
          <a:xfrm>
            <a:off x="6643376" y="2963035"/>
            <a:ext cx="627095"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Row</a:t>
            </a:r>
          </a:p>
        </p:txBody>
      </p:sp>
      <p:cxnSp>
        <p:nvCxnSpPr>
          <p:cNvPr id="56" name="Straight Connector 55">
            <a:extLst>
              <a:ext uri="{FF2B5EF4-FFF2-40B4-BE49-F238E27FC236}">
                <a16:creationId xmlns:a16="http://schemas.microsoft.com/office/drawing/2014/main" id="{70219E55-C102-A349-85B9-9E5D57B83B10}"/>
              </a:ext>
            </a:extLst>
          </p:cNvPr>
          <p:cNvCxnSpPr>
            <a:cxnSpLocks/>
          </p:cNvCxnSpPr>
          <p:nvPr/>
        </p:nvCxnSpPr>
        <p:spPr>
          <a:xfrm>
            <a:off x="907183" y="3110005"/>
            <a:ext cx="7337728"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A4341289-020D-2140-908D-26EEC7747BAA}"/>
              </a:ext>
            </a:extLst>
          </p:cNvPr>
          <p:cNvSpPr/>
          <p:nvPr/>
        </p:nvSpPr>
        <p:spPr>
          <a:xfrm>
            <a:off x="1330174" y="2928022"/>
            <a:ext cx="6487433" cy="373701"/>
          </a:xfrm>
          <a:prstGeom prst="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5</a:t>
            </a:r>
          </a:p>
        </p:txBody>
      </p:sp>
      <p:sp>
        <p:nvSpPr>
          <p:cNvPr id="61" name="Rectangle 60">
            <a:extLst>
              <a:ext uri="{FF2B5EF4-FFF2-40B4-BE49-F238E27FC236}">
                <a16:creationId xmlns:a16="http://schemas.microsoft.com/office/drawing/2014/main" id="{4FAE9F5F-BAA5-5B40-9288-5ABD9EB4231D}"/>
              </a:ext>
            </a:extLst>
          </p:cNvPr>
          <p:cNvSpPr/>
          <p:nvPr/>
        </p:nvSpPr>
        <p:spPr>
          <a:xfrm>
            <a:off x="6641219" y="2962857"/>
            <a:ext cx="627095"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Row</a:t>
            </a:r>
          </a:p>
        </p:txBody>
      </p:sp>
      <p:sp>
        <p:nvSpPr>
          <p:cNvPr id="65" name="Rectangle 64">
            <a:extLst>
              <a:ext uri="{FF2B5EF4-FFF2-40B4-BE49-F238E27FC236}">
                <a16:creationId xmlns:a16="http://schemas.microsoft.com/office/drawing/2014/main" id="{E9634514-7090-7D4E-A006-17A8F0FC84E9}"/>
              </a:ext>
            </a:extLst>
          </p:cNvPr>
          <p:cNvSpPr/>
          <p:nvPr/>
        </p:nvSpPr>
        <p:spPr>
          <a:xfrm>
            <a:off x="1330175" y="989871"/>
            <a:ext cx="6487433" cy="373701"/>
          </a:xfrm>
          <a:prstGeom prst="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0</a:t>
            </a:r>
          </a:p>
        </p:txBody>
      </p:sp>
      <p:sp>
        <p:nvSpPr>
          <p:cNvPr id="66" name="Rectangle 65">
            <a:extLst>
              <a:ext uri="{FF2B5EF4-FFF2-40B4-BE49-F238E27FC236}">
                <a16:creationId xmlns:a16="http://schemas.microsoft.com/office/drawing/2014/main" id="{A8E9013F-9263-8D4D-9301-F168911ECA9A}"/>
              </a:ext>
            </a:extLst>
          </p:cNvPr>
          <p:cNvSpPr/>
          <p:nvPr/>
        </p:nvSpPr>
        <p:spPr>
          <a:xfrm>
            <a:off x="1328138" y="1379605"/>
            <a:ext cx="6487433" cy="373701"/>
          </a:xfrm>
          <a:prstGeom prst="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1</a:t>
            </a:r>
          </a:p>
        </p:txBody>
      </p:sp>
      <p:sp>
        <p:nvSpPr>
          <p:cNvPr id="67" name="Rectangle 66">
            <a:extLst>
              <a:ext uri="{FF2B5EF4-FFF2-40B4-BE49-F238E27FC236}">
                <a16:creationId xmlns:a16="http://schemas.microsoft.com/office/drawing/2014/main" id="{28CA58E6-C076-9B4F-AFF0-63539951169A}"/>
              </a:ext>
            </a:extLst>
          </p:cNvPr>
          <p:cNvSpPr/>
          <p:nvPr/>
        </p:nvSpPr>
        <p:spPr>
          <a:xfrm>
            <a:off x="1328138" y="1757478"/>
            <a:ext cx="6487433" cy="373701"/>
          </a:xfrm>
          <a:prstGeom prst="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2</a:t>
            </a:r>
          </a:p>
        </p:txBody>
      </p:sp>
      <p:sp>
        <p:nvSpPr>
          <p:cNvPr id="68" name="Rectangle 67">
            <a:extLst>
              <a:ext uri="{FF2B5EF4-FFF2-40B4-BE49-F238E27FC236}">
                <a16:creationId xmlns:a16="http://schemas.microsoft.com/office/drawing/2014/main" id="{B60844AB-B63F-8E46-B3D1-8FB25E5B131C}"/>
              </a:ext>
            </a:extLst>
          </p:cNvPr>
          <p:cNvSpPr/>
          <p:nvPr/>
        </p:nvSpPr>
        <p:spPr>
          <a:xfrm>
            <a:off x="6641604" y="1803279"/>
            <a:ext cx="626710"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Row</a:t>
            </a:r>
          </a:p>
        </p:txBody>
      </p:sp>
      <p:sp>
        <p:nvSpPr>
          <p:cNvPr id="69" name="Rectangle 68">
            <a:extLst>
              <a:ext uri="{FF2B5EF4-FFF2-40B4-BE49-F238E27FC236}">
                <a16:creationId xmlns:a16="http://schemas.microsoft.com/office/drawing/2014/main" id="{F5000257-E0E4-9340-8CBC-3D0102ACB0D3}"/>
              </a:ext>
            </a:extLst>
          </p:cNvPr>
          <p:cNvSpPr/>
          <p:nvPr/>
        </p:nvSpPr>
        <p:spPr>
          <a:xfrm>
            <a:off x="6648157" y="1409610"/>
            <a:ext cx="626710"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Row</a:t>
            </a:r>
          </a:p>
        </p:txBody>
      </p:sp>
      <p:sp>
        <p:nvSpPr>
          <p:cNvPr id="70" name="Rectangle 69">
            <a:extLst>
              <a:ext uri="{FF2B5EF4-FFF2-40B4-BE49-F238E27FC236}">
                <a16:creationId xmlns:a16="http://schemas.microsoft.com/office/drawing/2014/main" id="{2DCB78BC-A242-1C42-BF3E-40D53356F41A}"/>
              </a:ext>
            </a:extLst>
          </p:cNvPr>
          <p:cNvSpPr/>
          <p:nvPr/>
        </p:nvSpPr>
        <p:spPr>
          <a:xfrm>
            <a:off x="6648157" y="1022184"/>
            <a:ext cx="626710"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Row</a:t>
            </a:r>
          </a:p>
        </p:txBody>
      </p:sp>
      <p:grpSp>
        <p:nvGrpSpPr>
          <p:cNvPr id="73" name="Group 72">
            <a:extLst>
              <a:ext uri="{FF2B5EF4-FFF2-40B4-BE49-F238E27FC236}">
                <a16:creationId xmlns:a16="http://schemas.microsoft.com/office/drawing/2014/main" id="{5B1C33F2-95B1-CD41-8AEE-843FCDD0B87C}"/>
              </a:ext>
            </a:extLst>
          </p:cNvPr>
          <p:cNvGrpSpPr/>
          <p:nvPr/>
        </p:nvGrpSpPr>
        <p:grpSpPr>
          <a:xfrm>
            <a:off x="1333669" y="995665"/>
            <a:ext cx="6487433" cy="390381"/>
            <a:chOff x="2579675" y="4236288"/>
            <a:chExt cx="6487433" cy="390381"/>
          </a:xfrm>
        </p:grpSpPr>
        <p:sp>
          <p:nvSpPr>
            <p:cNvPr id="32" name="Rectangle 31">
              <a:extLst>
                <a:ext uri="{FF2B5EF4-FFF2-40B4-BE49-F238E27FC236}">
                  <a16:creationId xmlns:a16="http://schemas.microsoft.com/office/drawing/2014/main" id="{637BDC37-B33C-7248-A651-0C1924D7C1B4}"/>
                </a:ext>
              </a:extLst>
            </p:cNvPr>
            <p:cNvSpPr/>
            <p:nvPr/>
          </p:nvSpPr>
          <p:spPr>
            <a:xfrm>
              <a:off x="2579675" y="4236288"/>
              <a:ext cx="6487433" cy="373701"/>
            </a:xfrm>
            <a:prstGeom prst="rect">
              <a:avLst/>
            </a:prstGeom>
            <a:solidFill>
              <a:srgbClr val="F5B183"/>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0</a:t>
              </a:r>
            </a:p>
          </p:txBody>
        </p:sp>
        <p:sp>
          <p:nvSpPr>
            <p:cNvPr id="44" name="Rectangle 43">
              <a:extLst>
                <a:ext uri="{FF2B5EF4-FFF2-40B4-BE49-F238E27FC236}">
                  <a16:creationId xmlns:a16="http://schemas.microsoft.com/office/drawing/2014/main" id="{0A47B134-181E-F74C-8AFF-30D11752EDC4}"/>
                </a:ext>
              </a:extLst>
            </p:cNvPr>
            <p:cNvSpPr/>
            <p:nvPr/>
          </p:nvSpPr>
          <p:spPr>
            <a:xfrm>
              <a:off x="7156960" y="4257337"/>
              <a:ext cx="172835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Aggressor Row</a:t>
              </a:r>
            </a:p>
          </p:txBody>
        </p:sp>
      </p:grpSp>
      <p:grpSp>
        <p:nvGrpSpPr>
          <p:cNvPr id="71" name="Group 70">
            <a:extLst>
              <a:ext uri="{FF2B5EF4-FFF2-40B4-BE49-F238E27FC236}">
                <a16:creationId xmlns:a16="http://schemas.microsoft.com/office/drawing/2014/main" id="{4ABC459C-9756-414F-8F48-0008864BA931}"/>
              </a:ext>
            </a:extLst>
          </p:cNvPr>
          <p:cNvGrpSpPr/>
          <p:nvPr/>
        </p:nvGrpSpPr>
        <p:grpSpPr>
          <a:xfrm>
            <a:off x="1330174" y="1770146"/>
            <a:ext cx="6487433" cy="393061"/>
            <a:chOff x="2576180" y="5010769"/>
            <a:chExt cx="6487433" cy="393061"/>
          </a:xfrm>
        </p:grpSpPr>
        <p:sp>
          <p:nvSpPr>
            <p:cNvPr id="35" name="Rectangle 34">
              <a:extLst>
                <a:ext uri="{FF2B5EF4-FFF2-40B4-BE49-F238E27FC236}">
                  <a16:creationId xmlns:a16="http://schemas.microsoft.com/office/drawing/2014/main" id="{06DE5322-12E0-A94B-B600-AA4AEBFDC5EF}"/>
                </a:ext>
              </a:extLst>
            </p:cNvPr>
            <p:cNvSpPr/>
            <p:nvPr/>
          </p:nvSpPr>
          <p:spPr>
            <a:xfrm>
              <a:off x="2576180" y="5010769"/>
              <a:ext cx="6487433" cy="373701"/>
            </a:xfrm>
            <a:prstGeom prst="rect">
              <a:avLst/>
            </a:prstGeom>
            <a:solidFill>
              <a:srgbClr val="F5B183"/>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2</a:t>
              </a:r>
            </a:p>
          </p:txBody>
        </p:sp>
        <p:sp>
          <p:nvSpPr>
            <p:cNvPr id="63" name="Rectangle 62">
              <a:extLst>
                <a:ext uri="{FF2B5EF4-FFF2-40B4-BE49-F238E27FC236}">
                  <a16:creationId xmlns:a16="http://schemas.microsoft.com/office/drawing/2014/main" id="{C6910900-0F59-6946-A274-151F5EF4A1DE}"/>
                </a:ext>
              </a:extLst>
            </p:cNvPr>
            <p:cNvSpPr/>
            <p:nvPr/>
          </p:nvSpPr>
          <p:spPr>
            <a:xfrm>
              <a:off x="7156960" y="5034498"/>
              <a:ext cx="172835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Aggressor Row</a:t>
              </a:r>
            </a:p>
          </p:txBody>
        </p:sp>
      </p:grpSp>
      <p:grpSp>
        <p:nvGrpSpPr>
          <p:cNvPr id="72" name="Group 71">
            <a:extLst>
              <a:ext uri="{FF2B5EF4-FFF2-40B4-BE49-F238E27FC236}">
                <a16:creationId xmlns:a16="http://schemas.microsoft.com/office/drawing/2014/main" id="{0F653A50-A84B-CF40-9FA1-6C1910B2BC74}"/>
              </a:ext>
            </a:extLst>
          </p:cNvPr>
          <p:cNvGrpSpPr/>
          <p:nvPr/>
        </p:nvGrpSpPr>
        <p:grpSpPr>
          <a:xfrm>
            <a:off x="1333669" y="1384908"/>
            <a:ext cx="6487433" cy="413433"/>
            <a:chOff x="2579675" y="4625531"/>
            <a:chExt cx="6487433" cy="413433"/>
          </a:xfrm>
        </p:grpSpPr>
        <p:sp>
          <p:nvSpPr>
            <p:cNvPr id="30" name="Rectangle 29">
              <a:extLst>
                <a:ext uri="{FF2B5EF4-FFF2-40B4-BE49-F238E27FC236}">
                  <a16:creationId xmlns:a16="http://schemas.microsoft.com/office/drawing/2014/main" id="{1E911FD8-9BF9-7147-8788-B390C166AE8E}"/>
                </a:ext>
              </a:extLst>
            </p:cNvPr>
            <p:cNvSpPr/>
            <p:nvPr/>
          </p:nvSpPr>
          <p:spPr>
            <a:xfrm>
              <a:off x="2579675" y="4625531"/>
              <a:ext cx="6487433" cy="373701"/>
            </a:xfrm>
            <a:prstGeom prst="rect">
              <a:avLst/>
            </a:prstGeom>
            <a:solidFill>
              <a:srgbClr val="FFD966"/>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1</a:t>
              </a:r>
            </a:p>
          </p:txBody>
        </p:sp>
        <p:sp>
          <p:nvSpPr>
            <p:cNvPr id="64" name="Rectangle 63">
              <a:extLst>
                <a:ext uri="{FF2B5EF4-FFF2-40B4-BE49-F238E27FC236}">
                  <a16:creationId xmlns:a16="http://schemas.microsoft.com/office/drawing/2014/main" id="{84E6769B-B162-894F-9A7B-22D11A849826}"/>
                </a:ext>
              </a:extLst>
            </p:cNvPr>
            <p:cNvSpPr/>
            <p:nvPr/>
          </p:nvSpPr>
          <p:spPr>
            <a:xfrm>
              <a:off x="7540076" y="4669632"/>
              <a:ext cx="1345241"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Victim Row</a:t>
              </a:r>
            </a:p>
          </p:txBody>
        </p:sp>
      </p:grpSp>
      <p:sp>
        <p:nvSpPr>
          <p:cNvPr id="83" name="TextBox 82">
            <a:extLst>
              <a:ext uri="{FF2B5EF4-FFF2-40B4-BE49-F238E27FC236}">
                <a16:creationId xmlns:a16="http://schemas.microsoft.com/office/drawing/2014/main" id="{446FD2E6-177F-E449-875C-38F3F75E3DA8}"/>
              </a:ext>
            </a:extLst>
          </p:cNvPr>
          <p:cNvSpPr txBox="1"/>
          <p:nvPr/>
        </p:nvSpPr>
        <p:spPr>
          <a:xfrm>
            <a:off x="1332331" y="1337214"/>
            <a:ext cx="144783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REFRESH</a:t>
            </a:r>
          </a:p>
        </p:txBody>
      </p:sp>
      <p:sp>
        <p:nvSpPr>
          <p:cNvPr id="84" name="Rectangle 83">
            <a:extLst>
              <a:ext uri="{FF2B5EF4-FFF2-40B4-BE49-F238E27FC236}">
                <a16:creationId xmlns:a16="http://schemas.microsoft.com/office/drawing/2014/main" id="{F22DC205-6317-274C-9AE0-D53DE5ADA1D8}"/>
              </a:ext>
            </a:extLst>
          </p:cNvPr>
          <p:cNvSpPr/>
          <p:nvPr/>
        </p:nvSpPr>
        <p:spPr>
          <a:xfrm>
            <a:off x="447294" y="4041912"/>
            <a:ext cx="4734306" cy="222973"/>
          </a:xfrm>
          <a:prstGeom prst="rect">
            <a:avLst/>
          </a:prstGeom>
          <a:solidFill>
            <a:schemeClr val="accent6">
              <a:lumMod val="40000"/>
              <a:lumOff val="60000"/>
              <a:alpha val="31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5" name="Rectangle 84">
            <a:extLst>
              <a:ext uri="{FF2B5EF4-FFF2-40B4-BE49-F238E27FC236}">
                <a16:creationId xmlns:a16="http://schemas.microsoft.com/office/drawing/2014/main" id="{48165F56-504F-314F-B828-100A52D33A9F}"/>
              </a:ext>
            </a:extLst>
          </p:cNvPr>
          <p:cNvSpPr/>
          <p:nvPr/>
        </p:nvSpPr>
        <p:spPr>
          <a:xfrm>
            <a:off x="447294" y="4267199"/>
            <a:ext cx="4734306" cy="205718"/>
          </a:xfrm>
          <a:prstGeom prst="rect">
            <a:avLst/>
          </a:prstGeom>
          <a:solidFill>
            <a:schemeClr val="accent6">
              <a:lumMod val="40000"/>
              <a:lumOff val="60000"/>
              <a:alpha val="31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6" name="Rectangle 85">
            <a:extLst>
              <a:ext uri="{FF2B5EF4-FFF2-40B4-BE49-F238E27FC236}">
                <a16:creationId xmlns:a16="http://schemas.microsoft.com/office/drawing/2014/main" id="{E1316C79-CED4-CF4A-97EA-FDD15B2F8A54}"/>
              </a:ext>
            </a:extLst>
          </p:cNvPr>
          <p:cNvSpPr/>
          <p:nvPr/>
        </p:nvSpPr>
        <p:spPr>
          <a:xfrm>
            <a:off x="447294" y="4472917"/>
            <a:ext cx="4734306" cy="205718"/>
          </a:xfrm>
          <a:prstGeom prst="rect">
            <a:avLst/>
          </a:prstGeom>
          <a:solidFill>
            <a:schemeClr val="accent6">
              <a:lumMod val="40000"/>
              <a:lumOff val="60000"/>
              <a:alpha val="31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 name="Rectangle 103">
            <a:extLst>
              <a:ext uri="{FF2B5EF4-FFF2-40B4-BE49-F238E27FC236}">
                <a16:creationId xmlns:a16="http://schemas.microsoft.com/office/drawing/2014/main" id="{7055612B-8F4C-EA4D-BDAC-E7CDF4750722}"/>
              </a:ext>
            </a:extLst>
          </p:cNvPr>
          <p:cNvSpPr/>
          <p:nvPr/>
        </p:nvSpPr>
        <p:spPr>
          <a:xfrm>
            <a:off x="447294" y="4678634"/>
            <a:ext cx="4734306" cy="205718"/>
          </a:xfrm>
          <a:prstGeom prst="rect">
            <a:avLst/>
          </a:prstGeom>
          <a:solidFill>
            <a:schemeClr val="accent6">
              <a:lumMod val="40000"/>
              <a:lumOff val="60000"/>
              <a:alpha val="31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5" name="Rectangle 104">
            <a:extLst>
              <a:ext uri="{FF2B5EF4-FFF2-40B4-BE49-F238E27FC236}">
                <a16:creationId xmlns:a16="http://schemas.microsoft.com/office/drawing/2014/main" id="{092AFC92-8B52-3A4B-80CB-93448CA31A44}"/>
              </a:ext>
            </a:extLst>
          </p:cNvPr>
          <p:cNvSpPr/>
          <p:nvPr/>
        </p:nvSpPr>
        <p:spPr>
          <a:xfrm>
            <a:off x="447294" y="4884353"/>
            <a:ext cx="4734306" cy="237025"/>
          </a:xfrm>
          <a:prstGeom prst="rect">
            <a:avLst/>
          </a:prstGeom>
          <a:solidFill>
            <a:schemeClr val="accent6">
              <a:lumMod val="40000"/>
              <a:lumOff val="60000"/>
              <a:alpha val="31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9" name="Group 118">
            <a:extLst>
              <a:ext uri="{FF2B5EF4-FFF2-40B4-BE49-F238E27FC236}">
                <a16:creationId xmlns:a16="http://schemas.microsoft.com/office/drawing/2014/main" id="{F08FA1E8-FE35-474E-B9C0-F55FC98B3DF2}"/>
              </a:ext>
            </a:extLst>
          </p:cNvPr>
          <p:cNvGrpSpPr/>
          <p:nvPr/>
        </p:nvGrpSpPr>
        <p:grpSpPr>
          <a:xfrm>
            <a:off x="5191965" y="3557726"/>
            <a:ext cx="3659231" cy="1235281"/>
            <a:chOff x="5191965" y="3557726"/>
            <a:chExt cx="3659231" cy="1235281"/>
          </a:xfrm>
        </p:grpSpPr>
        <p:sp>
          <p:nvSpPr>
            <p:cNvPr id="106" name="TextBox 105">
              <a:extLst>
                <a:ext uri="{FF2B5EF4-FFF2-40B4-BE49-F238E27FC236}">
                  <a16:creationId xmlns:a16="http://schemas.microsoft.com/office/drawing/2014/main" id="{B0CB2E3D-1835-2F43-BE80-B4E9DE30C61C}"/>
                </a:ext>
              </a:extLst>
            </p:cNvPr>
            <p:cNvSpPr txBox="1"/>
            <p:nvPr/>
          </p:nvSpPr>
          <p:spPr>
            <a:xfrm>
              <a:off x="5698537" y="3557726"/>
              <a:ext cx="315265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Disable refresh to </a:t>
              </a:r>
              <a:r>
                <a:rPr kumimoji="0" lang="en-US" sz="1600" b="1" i="0" u="none" strike="noStrike" kern="1200" cap="none" spc="0" normalizeH="0" baseline="0" noProof="0" dirty="0">
                  <a:ln>
                    <a:noFill/>
                  </a:ln>
                  <a:solidFill>
                    <a:srgbClr val="538234"/>
                  </a:solidFill>
                  <a:effectLst/>
                  <a:uLnTx/>
                  <a:uFillTx/>
                  <a:latin typeface="Cambria" panose="02040503050406030204" pitchFamily="18" charset="0"/>
                  <a:ea typeface="+mn-ea"/>
                  <a:cs typeface="+mn-cs"/>
                </a:rPr>
                <a:t>prevent interruptions</a:t>
              </a:r>
              <a:r>
                <a:rPr kumimoji="0" lang="en-US" sz="1600" b="0" i="0" u="none" strike="noStrike" kern="1200" cap="none" spc="0" normalizeH="0" baseline="0" noProof="0" dirty="0">
                  <a:ln>
                    <a:noFill/>
                  </a:ln>
                  <a:solidFill>
                    <a:srgbClr val="538234"/>
                  </a:solidFill>
                  <a:effectLst/>
                  <a:uLnTx/>
                  <a:uFillTx/>
                  <a:latin typeface="Cambria" panose="02040503050406030204" pitchFamily="18" charset="0"/>
                  <a:ea typeface="+mn-ea"/>
                  <a:cs typeface="+mn-cs"/>
                </a:rPr>
                <a:t> </a:t>
              </a: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in the core loop of our test </a:t>
              </a:r>
              <a:r>
                <a:rPr kumimoji="0" lang="en-US" sz="16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from refresh operations</a:t>
              </a:r>
            </a:p>
          </p:txBody>
        </p:sp>
        <p:cxnSp>
          <p:nvCxnSpPr>
            <p:cNvPr id="108" name="Straight Connector 107">
              <a:extLst>
                <a:ext uri="{FF2B5EF4-FFF2-40B4-BE49-F238E27FC236}">
                  <a16:creationId xmlns:a16="http://schemas.microsoft.com/office/drawing/2014/main" id="{555852D2-776F-E445-88AC-E89102D6D6F3}"/>
                </a:ext>
              </a:extLst>
            </p:cNvPr>
            <p:cNvCxnSpPr>
              <a:cxnSpLocks/>
            </p:cNvCxnSpPr>
            <p:nvPr/>
          </p:nvCxnSpPr>
          <p:spPr>
            <a:xfrm>
              <a:off x="5737171" y="3606085"/>
              <a:ext cx="0" cy="751095"/>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D9614F3D-4250-9847-8C97-139C68F70C25}"/>
                </a:ext>
              </a:extLst>
            </p:cNvPr>
            <p:cNvCxnSpPr>
              <a:cxnSpLocks/>
            </p:cNvCxnSpPr>
            <p:nvPr/>
          </p:nvCxnSpPr>
          <p:spPr>
            <a:xfrm flipH="1">
              <a:off x="5191965" y="4153398"/>
              <a:ext cx="545206" cy="63960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0" name="Group 119">
            <a:extLst>
              <a:ext uri="{FF2B5EF4-FFF2-40B4-BE49-F238E27FC236}">
                <a16:creationId xmlns:a16="http://schemas.microsoft.com/office/drawing/2014/main" id="{D5A9498E-3C86-4A4F-880E-0FD3BD99DC54}"/>
              </a:ext>
            </a:extLst>
          </p:cNvPr>
          <p:cNvGrpSpPr/>
          <p:nvPr/>
        </p:nvGrpSpPr>
        <p:grpSpPr>
          <a:xfrm>
            <a:off x="5191965" y="4459490"/>
            <a:ext cx="3659231" cy="584775"/>
            <a:chOff x="5191965" y="4459490"/>
            <a:chExt cx="3659231" cy="584775"/>
          </a:xfrm>
        </p:grpSpPr>
        <p:sp>
          <p:nvSpPr>
            <p:cNvPr id="112" name="TextBox 111">
              <a:extLst>
                <a:ext uri="{FF2B5EF4-FFF2-40B4-BE49-F238E27FC236}">
                  <a16:creationId xmlns:a16="http://schemas.microsoft.com/office/drawing/2014/main" id="{3B0F324A-9022-1743-82F1-F3D5D8AE26C1}"/>
                </a:ext>
              </a:extLst>
            </p:cNvPr>
            <p:cNvSpPr txBox="1"/>
            <p:nvPr/>
          </p:nvSpPr>
          <p:spPr>
            <a:xfrm>
              <a:off x="5698537" y="4459490"/>
              <a:ext cx="315265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Induce </a:t>
              </a:r>
              <a:r>
                <a:rPr kumimoji="0" lang="en-US" sz="1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bit flips on a </a:t>
              </a:r>
              <a:r>
                <a:rPr kumimoji="0" lang="en-US" sz="1600" b="1" i="0" u="none" strike="noStrike" kern="1200" cap="none" spc="0" normalizeH="0" baseline="0" noProof="0" dirty="0">
                  <a:ln>
                    <a:noFill/>
                  </a:ln>
                  <a:solidFill>
                    <a:srgbClr val="538234"/>
                  </a:solidFill>
                  <a:effectLst/>
                  <a:uLnTx/>
                  <a:uFillTx/>
                  <a:latin typeface="Cambria" panose="02040503050406030204" pitchFamily="18" charset="0"/>
                  <a:ea typeface="+mn-ea"/>
                  <a:cs typeface="+mn-cs"/>
                </a:rPr>
                <a:t>fully charged row </a:t>
              </a:r>
            </a:p>
          </p:txBody>
        </p:sp>
        <p:cxnSp>
          <p:nvCxnSpPr>
            <p:cNvPr id="113" name="Straight Connector 112">
              <a:extLst>
                <a:ext uri="{FF2B5EF4-FFF2-40B4-BE49-F238E27FC236}">
                  <a16:creationId xmlns:a16="http://schemas.microsoft.com/office/drawing/2014/main" id="{71373DEB-8EAB-784A-956C-C69493051804}"/>
                </a:ext>
              </a:extLst>
            </p:cNvPr>
            <p:cNvCxnSpPr>
              <a:cxnSpLocks/>
            </p:cNvCxnSpPr>
            <p:nvPr/>
          </p:nvCxnSpPr>
          <p:spPr>
            <a:xfrm>
              <a:off x="5737171" y="4521682"/>
              <a:ext cx="0" cy="494061"/>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E113CF7C-1DC6-804C-80F0-3740B426379B}"/>
                </a:ext>
              </a:extLst>
            </p:cNvPr>
            <p:cNvCxnSpPr>
              <a:cxnSpLocks/>
              <a:stCxn id="112" idx="1"/>
            </p:cNvCxnSpPr>
            <p:nvPr/>
          </p:nvCxnSpPr>
          <p:spPr>
            <a:xfrm flipH="1">
              <a:off x="5191965" y="4751878"/>
              <a:ext cx="506572" cy="27361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8" name="Rectangle 77">
            <a:extLst>
              <a:ext uri="{FF2B5EF4-FFF2-40B4-BE49-F238E27FC236}">
                <a16:creationId xmlns:a16="http://schemas.microsoft.com/office/drawing/2014/main" id="{2BE9A790-F817-5C4A-841F-F40B60F9B9C6}"/>
              </a:ext>
            </a:extLst>
          </p:cNvPr>
          <p:cNvSpPr/>
          <p:nvPr/>
        </p:nvSpPr>
        <p:spPr>
          <a:xfrm>
            <a:off x="461178" y="4050547"/>
            <a:ext cx="4734306" cy="222973"/>
          </a:xfrm>
          <a:prstGeom prst="rect">
            <a:avLst/>
          </a:prstGeom>
          <a:solidFill>
            <a:srgbClr val="FF0000">
              <a:alpha val="31000"/>
            </a:srgb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Rectangle 78">
            <a:extLst>
              <a:ext uri="{FF2B5EF4-FFF2-40B4-BE49-F238E27FC236}">
                <a16:creationId xmlns:a16="http://schemas.microsoft.com/office/drawing/2014/main" id="{41391EE7-C262-CF47-9CB2-75AC3FED7872}"/>
              </a:ext>
            </a:extLst>
          </p:cNvPr>
          <p:cNvSpPr/>
          <p:nvPr/>
        </p:nvSpPr>
        <p:spPr>
          <a:xfrm>
            <a:off x="461178" y="4275834"/>
            <a:ext cx="4734306" cy="205718"/>
          </a:xfrm>
          <a:prstGeom prst="rect">
            <a:avLst/>
          </a:prstGeom>
          <a:solidFill>
            <a:srgbClr val="FF0000">
              <a:alpha val="31000"/>
            </a:srgb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Rectangle 79">
            <a:extLst>
              <a:ext uri="{FF2B5EF4-FFF2-40B4-BE49-F238E27FC236}">
                <a16:creationId xmlns:a16="http://schemas.microsoft.com/office/drawing/2014/main" id="{8A26C90E-D85C-D44C-8235-49ACC7135232}"/>
              </a:ext>
            </a:extLst>
          </p:cNvPr>
          <p:cNvSpPr/>
          <p:nvPr/>
        </p:nvSpPr>
        <p:spPr>
          <a:xfrm>
            <a:off x="461178" y="4481552"/>
            <a:ext cx="4734306" cy="205718"/>
          </a:xfrm>
          <a:prstGeom prst="rect">
            <a:avLst/>
          </a:prstGeom>
          <a:solidFill>
            <a:srgbClr val="FF0000">
              <a:alpha val="31000"/>
            </a:srgb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Rectangle 80">
            <a:extLst>
              <a:ext uri="{FF2B5EF4-FFF2-40B4-BE49-F238E27FC236}">
                <a16:creationId xmlns:a16="http://schemas.microsoft.com/office/drawing/2014/main" id="{583C7D96-9F45-F64E-954E-67A08E17EF74}"/>
              </a:ext>
            </a:extLst>
          </p:cNvPr>
          <p:cNvSpPr/>
          <p:nvPr/>
        </p:nvSpPr>
        <p:spPr>
          <a:xfrm>
            <a:off x="461178" y="4687269"/>
            <a:ext cx="4734306" cy="205718"/>
          </a:xfrm>
          <a:prstGeom prst="rect">
            <a:avLst/>
          </a:prstGeom>
          <a:solidFill>
            <a:srgbClr val="FF0000">
              <a:alpha val="31000"/>
            </a:srgb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Rectangle 81">
            <a:extLst>
              <a:ext uri="{FF2B5EF4-FFF2-40B4-BE49-F238E27FC236}">
                <a16:creationId xmlns:a16="http://schemas.microsoft.com/office/drawing/2014/main" id="{6160AD7F-D4A6-FF43-813D-5FF29D84EC61}"/>
              </a:ext>
            </a:extLst>
          </p:cNvPr>
          <p:cNvSpPr/>
          <p:nvPr/>
        </p:nvSpPr>
        <p:spPr>
          <a:xfrm>
            <a:off x="461178" y="4892988"/>
            <a:ext cx="4734306" cy="237025"/>
          </a:xfrm>
          <a:prstGeom prst="rect">
            <a:avLst/>
          </a:prstGeom>
          <a:solidFill>
            <a:srgbClr val="FF0000">
              <a:alpha val="31000"/>
            </a:srgb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3" name="Group 102">
            <a:extLst>
              <a:ext uri="{FF2B5EF4-FFF2-40B4-BE49-F238E27FC236}">
                <a16:creationId xmlns:a16="http://schemas.microsoft.com/office/drawing/2014/main" id="{ECCF8460-B476-3B48-B8F6-0C66831B1BF2}"/>
              </a:ext>
            </a:extLst>
          </p:cNvPr>
          <p:cNvGrpSpPr/>
          <p:nvPr/>
        </p:nvGrpSpPr>
        <p:grpSpPr>
          <a:xfrm>
            <a:off x="272721" y="3569590"/>
            <a:ext cx="4735266" cy="2908835"/>
            <a:chOff x="272721" y="3569590"/>
            <a:chExt cx="4735266" cy="2908835"/>
          </a:xfrm>
        </p:grpSpPr>
        <p:pic>
          <p:nvPicPr>
            <p:cNvPr id="3" name="Picture 2">
              <a:extLst>
                <a:ext uri="{FF2B5EF4-FFF2-40B4-BE49-F238E27FC236}">
                  <a16:creationId xmlns:a16="http://schemas.microsoft.com/office/drawing/2014/main" id="{3D414886-F330-6F40-AA82-36B73F990AC5}"/>
                </a:ext>
              </a:extLst>
            </p:cNvPr>
            <p:cNvPicPr>
              <a:picLocks noChangeAspect="1"/>
            </p:cNvPicPr>
            <p:nvPr/>
          </p:nvPicPr>
          <p:blipFill rotWithShape="1">
            <a:blip r:embed="rId3"/>
            <a:srcRect b="69291"/>
            <a:stretch/>
          </p:blipFill>
          <p:spPr>
            <a:xfrm>
              <a:off x="679530" y="3789813"/>
              <a:ext cx="4328457" cy="888822"/>
            </a:xfrm>
            <a:prstGeom prst="rect">
              <a:avLst/>
            </a:prstGeom>
          </p:spPr>
        </p:pic>
        <p:pic>
          <p:nvPicPr>
            <p:cNvPr id="4" name="Picture 3">
              <a:extLst>
                <a:ext uri="{FF2B5EF4-FFF2-40B4-BE49-F238E27FC236}">
                  <a16:creationId xmlns:a16="http://schemas.microsoft.com/office/drawing/2014/main" id="{28C99194-788A-0B45-BC88-5636982A2B14}"/>
                </a:ext>
              </a:extLst>
            </p:cNvPr>
            <p:cNvPicPr>
              <a:picLocks noChangeAspect="1"/>
            </p:cNvPicPr>
            <p:nvPr/>
          </p:nvPicPr>
          <p:blipFill>
            <a:blip r:embed="rId4"/>
            <a:stretch>
              <a:fillRect/>
            </a:stretch>
          </p:blipFill>
          <p:spPr>
            <a:xfrm>
              <a:off x="514176" y="3569590"/>
              <a:ext cx="3690464" cy="214285"/>
            </a:xfrm>
            <a:prstGeom prst="rect">
              <a:avLst/>
            </a:prstGeom>
          </p:spPr>
        </p:pic>
        <p:pic>
          <p:nvPicPr>
            <p:cNvPr id="101" name="Picture 100">
              <a:extLst>
                <a:ext uri="{FF2B5EF4-FFF2-40B4-BE49-F238E27FC236}">
                  <a16:creationId xmlns:a16="http://schemas.microsoft.com/office/drawing/2014/main" id="{CA060ADB-013D-8745-93F3-A131EC9D9921}"/>
                </a:ext>
              </a:extLst>
            </p:cNvPr>
            <p:cNvPicPr>
              <a:picLocks noChangeAspect="1"/>
            </p:cNvPicPr>
            <p:nvPr/>
          </p:nvPicPr>
          <p:blipFill rotWithShape="1">
            <a:blip r:embed="rId3"/>
            <a:srcRect t="38505" b="-689"/>
            <a:stretch/>
          </p:blipFill>
          <p:spPr>
            <a:xfrm>
              <a:off x="272721" y="4678635"/>
              <a:ext cx="4328457" cy="1799790"/>
            </a:xfrm>
            <a:prstGeom prst="rect">
              <a:avLst/>
            </a:prstGeom>
          </p:spPr>
        </p:pic>
      </p:grpSp>
    </p:spTree>
    <p:extLst>
      <p:ext uri="{BB962C8B-B14F-4D97-AF65-F5344CB8AC3E}">
        <p14:creationId xmlns:p14="http://schemas.microsoft.com/office/powerpoint/2010/main" val="293985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3"/>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78"/>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7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4"/>
                                        </p:tgtEl>
                                        <p:attrNameLst>
                                          <p:attrName>style.visibility</p:attrName>
                                        </p:attrNameLst>
                                      </p:cBhvr>
                                      <p:to>
                                        <p:strVal val="visible"/>
                                      </p:to>
                                    </p:set>
                                  </p:childTnLst>
                                </p:cTn>
                              </p:par>
                              <p:par>
                                <p:cTn id="31" presetID="1" presetClass="exit" presetSubtype="0" fill="hold" grpId="1" nodeType="withEffect">
                                  <p:stCondLst>
                                    <p:cond delay="0"/>
                                  </p:stCondLst>
                                  <p:childTnLst>
                                    <p:set>
                                      <p:cBhvr>
                                        <p:cTn id="32" dur="1" fill="hold">
                                          <p:stCondLst>
                                            <p:cond delay="0"/>
                                          </p:stCondLst>
                                        </p:cTn>
                                        <p:tgtEl>
                                          <p:spTgt spid="79"/>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80"/>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8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0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2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82"/>
                                        </p:tgtEl>
                                        <p:attrNameLst>
                                          <p:attrName>style.visibility</p:attrName>
                                        </p:attrNameLst>
                                      </p:cBhvr>
                                      <p:to>
                                        <p:strVal val="visible"/>
                                      </p:to>
                                    </p:set>
                                  </p:childTnLst>
                                </p:cTn>
                              </p:par>
                              <p:par>
                                <p:cTn id="49" presetID="1" presetClass="exit" presetSubtype="0" fill="hold" grpId="1" nodeType="withEffect">
                                  <p:stCondLst>
                                    <p:cond delay="0"/>
                                  </p:stCondLst>
                                  <p:childTnLst>
                                    <p:set>
                                      <p:cBhvr>
                                        <p:cTn id="50" dur="1" fill="hold">
                                          <p:stCondLst>
                                            <p:cond delay="0"/>
                                          </p:stCondLst>
                                        </p:cTn>
                                        <p:tgtEl>
                                          <p:spTgt spid="8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p:bldP spid="84" grpId="0" animBg="1"/>
      <p:bldP spid="85" grpId="0" animBg="1"/>
      <p:bldP spid="86" grpId="0" animBg="1"/>
      <p:bldP spid="104" grpId="0" animBg="1"/>
      <p:bldP spid="105" grpId="0" animBg="1"/>
      <p:bldP spid="78" grpId="0" animBg="1"/>
      <p:bldP spid="78" grpId="1" animBg="1"/>
      <p:bldP spid="79" grpId="0" animBg="1"/>
      <p:bldP spid="79" grpId="1" animBg="1"/>
      <p:bldP spid="80" grpId="0" animBg="1"/>
      <p:bldP spid="80" grpId="1" animBg="1"/>
      <p:bldP spid="81" grpId="0" animBg="1"/>
      <p:bldP spid="81" grpId="1" animBg="1"/>
      <p:bldP spid="82" grpId="0" animBg="1"/>
    </p:bld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Testing Methodology</a:t>
            </a:r>
          </a:p>
        </p:txBody>
      </p:sp>
      <p:sp>
        <p:nvSpPr>
          <p:cNvPr id="7" name="Rounded Rectangle 6">
            <a:extLst>
              <a:ext uri="{FF2B5EF4-FFF2-40B4-BE49-F238E27FC236}">
                <a16:creationId xmlns:a16="http://schemas.microsoft.com/office/drawing/2014/main" id="{EAE80CDF-A5BA-094C-B8A1-210F05444677}"/>
              </a:ext>
            </a:extLst>
          </p:cNvPr>
          <p:cNvSpPr/>
          <p:nvPr/>
        </p:nvSpPr>
        <p:spPr>
          <a:xfrm>
            <a:off x="447294" y="819854"/>
            <a:ext cx="8281070" cy="2653678"/>
          </a:xfrm>
          <a:prstGeom prst="roundRect">
            <a:avLst/>
          </a:prstGeom>
          <a:solidFill>
            <a:schemeClr val="accent6">
              <a:lumMod val="20000"/>
              <a:lumOff val="8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DA2F25FD-5DB1-4D4B-A4CF-1937459F1417}"/>
              </a:ext>
            </a:extLst>
          </p:cNvPr>
          <p:cNvCxnSpPr>
            <a:cxnSpLocks/>
          </p:cNvCxnSpPr>
          <p:nvPr/>
        </p:nvCxnSpPr>
        <p:spPr>
          <a:xfrm>
            <a:off x="907183" y="1182809"/>
            <a:ext cx="7337728"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F8715A8-4EEE-1C48-B80B-2B3082C99889}"/>
              </a:ext>
            </a:extLst>
          </p:cNvPr>
          <p:cNvCxnSpPr>
            <a:cxnSpLocks/>
          </p:cNvCxnSpPr>
          <p:nvPr/>
        </p:nvCxnSpPr>
        <p:spPr>
          <a:xfrm>
            <a:off x="907183" y="1577316"/>
            <a:ext cx="7337728"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C917EAC-25E5-4045-8813-333A7C25E7E6}"/>
              </a:ext>
            </a:extLst>
          </p:cNvPr>
          <p:cNvCxnSpPr>
            <a:cxnSpLocks/>
          </p:cNvCxnSpPr>
          <p:nvPr/>
        </p:nvCxnSpPr>
        <p:spPr>
          <a:xfrm>
            <a:off x="907183" y="1969641"/>
            <a:ext cx="7337728"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EF41139-BCCD-8842-9577-8E5536E326F7}"/>
              </a:ext>
            </a:extLst>
          </p:cNvPr>
          <p:cNvCxnSpPr>
            <a:cxnSpLocks/>
          </p:cNvCxnSpPr>
          <p:nvPr/>
        </p:nvCxnSpPr>
        <p:spPr>
          <a:xfrm>
            <a:off x="907183" y="2357561"/>
            <a:ext cx="7337728"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C3BD06B-AE41-7C4A-9222-2D78ED7E9B94}"/>
              </a:ext>
            </a:extLst>
          </p:cNvPr>
          <p:cNvCxnSpPr>
            <a:cxnSpLocks/>
          </p:cNvCxnSpPr>
          <p:nvPr/>
        </p:nvCxnSpPr>
        <p:spPr>
          <a:xfrm>
            <a:off x="907183" y="2726037"/>
            <a:ext cx="7337728"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824C1F0E-8A0B-2B49-8256-9982F6D7EF9A}"/>
              </a:ext>
            </a:extLst>
          </p:cNvPr>
          <p:cNvSpPr/>
          <p:nvPr/>
        </p:nvSpPr>
        <p:spPr>
          <a:xfrm>
            <a:off x="1332331" y="2549008"/>
            <a:ext cx="6487433" cy="373701"/>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36C69FCB-2831-E84F-8956-CD54E45F4CD1}"/>
              </a:ext>
            </a:extLst>
          </p:cNvPr>
          <p:cNvSpPr/>
          <p:nvPr/>
        </p:nvSpPr>
        <p:spPr>
          <a:xfrm>
            <a:off x="1332331" y="2149214"/>
            <a:ext cx="6487433" cy="373701"/>
          </a:xfrm>
          <a:prstGeom prst="rect">
            <a:avLst/>
          </a:prstGeom>
          <a:solidFill>
            <a:schemeClr val="bg1">
              <a:lumMod val="85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3</a:t>
            </a:r>
          </a:p>
        </p:txBody>
      </p:sp>
      <p:sp>
        <p:nvSpPr>
          <p:cNvPr id="18" name="Rectangle 17">
            <a:extLst>
              <a:ext uri="{FF2B5EF4-FFF2-40B4-BE49-F238E27FC236}">
                <a16:creationId xmlns:a16="http://schemas.microsoft.com/office/drawing/2014/main" id="{04FB0C35-FFB0-9E4C-AFF8-860742CB916A}"/>
              </a:ext>
            </a:extLst>
          </p:cNvPr>
          <p:cNvSpPr/>
          <p:nvPr/>
        </p:nvSpPr>
        <p:spPr>
          <a:xfrm>
            <a:off x="1332331" y="2539187"/>
            <a:ext cx="6487433" cy="373701"/>
          </a:xfrm>
          <a:prstGeom prst="rect">
            <a:avLst/>
          </a:prstGeom>
          <a:solidFill>
            <a:schemeClr val="bg1">
              <a:lumMod val="85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4</a:t>
            </a:r>
          </a:p>
        </p:txBody>
      </p:sp>
      <p:sp>
        <p:nvSpPr>
          <p:cNvPr id="31" name="Rectangle 30">
            <a:extLst>
              <a:ext uri="{FF2B5EF4-FFF2-40B4-BE49-F238E27FC236}">
                <a16:creationId xmlns:a16="http://schemas.microsoft.com/office/drawing/2014/main" id="{0DAA7145-8C09-4D4E-9D5A-03F269888DE7}"/>
              </a:ext>
            </a:extLst>
          </p:cNvPr>
          <p:cNvSpPr/>
          <p:nvPr/>
        </p:nvSpPr>
        <p:spPr>
          <a:xfrm>
            <a:off x="1334077" y="2149054"/>
            <a:ext cx="6487433" cy="373701"/>
          </a:xfrm>
          <a:prstGeom prst="rect">
            <a:avLst/>
          </a:prstGeom>
          <a:solidFill>
            <a:srgbClr val="FFF3CC"/>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3</a:t>
            </a:r>
          </a:p>
        </p:txBody>
      </p:sp>
      <p:sp>
        <p:nvSpPr>
          <p:cNvPr id="33" name="Rectangle 32">
            <a:extLst>
              <a:ext uri="{FF2B5EF4-FFF2-40B4-BE49-F238E27FC236}">
                <a16:creationId xmlns:a16="http://schemas.microsoft.com/office/drawing/2014/main" id="{26D555CF-E789-F44A-AF20-C46A8CC7D726}"/>
              </a:ext>
            </a:extLst>
          </p:cNvPr>
          <p:cNvSpPr/>
          <p:nvPr/>
        </p:nvSpPr>
        <p:spPr>
          <a:xfrm>
            <a:off x="1334077" y="2538618"/>
            <a:ext cx="6487433" cy="373701"/>
          </a:xfrm>
          <a:prstGeom prst="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4</a:t>
            </a:r>
          </a:p>
        </p:txBody>
      </p:sp>
      <p:grpSp>
        <p:nvGrpSpPr>
          <p:cNvPr id="37" name="Group 36">
            <a:extLst>
              <a:ext uri="{FF2B5EF4-FFF2-40B4-BE49-F238E27FC236}">
                <a16:creationId xmlns:a16="http://schemas.microsoft.com/office/drawing/2014/main" id="{9BF09F48-3B89-7040-9AF1-627281AE44B5}"/>
              </a:ext>
            </a:extLst>
          </p:cNvPr>
          <p:cNvGrpSpPr/>
          <p:nvPr/>
        </p:nvGrpSpPr>
        <p:grpSpPr>
          <a:xfrm>
            <a:off x="5911363" y="1418622"/>
            <a:ext cx="1728357" cy="1522407"/>
            <a:chOff x="5868306" y="2008207"/>
            <a:chExt cx="1672795" cy="2646515"/>
          </a:xfrm>
        </p:grpSpPr>
        <p:sp>
          <p:nvSpPr>
            <p:cNvPr id="38" name="Rectangle 37">
              <a:extLst>
                <a:ext uri="{FF2B5EF4-FFF2-40B4-BE49-F238E27FC236}">
                  <a16:creationId xmlns:a16="http://schemas.microsoft.com/office/drawing/2014/main" id="{22D19971-1F39-9347-8395-B8ACF1090269}"/>
                </a:ext>
              </a:extLst>
            </p:cNvPr>
            <p:cNvSpPr/>
            <p:nvPr/>
          </p:nvSpPr>
          <p:spPr>
            <a:xfrm>
              <a:off x="5868306" y="2654188"/>
              <a:ext cx="1672795" cy="64203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Aggressor Row</a:t>
              </a:r>
            </a:p>
          </p:txBody>
        </p:sp>
        <p:sp>
          <p:nvSpPr>
            <p:cNvPr id="40" name="Rectangle 39">
              <a:extLst>
                <a:ext uri="{FF2B5EF4-FFF2-40B4-BE49-F238E27FC236}">
                  <a16:creationId xmlns:a16="http://schemas.microsoft.com/office/drawing/2014/main" id="{AB680162-C53A-E94D-ABBD-38244A97BC10}"/>
                </a:ext>
              </a:extLst>
            </p:cNvPr>
            <p:cNvSpPr/>
            <p:nvPr/>
          </p:nvSpPr>
          <p:spPr>
            <a:xfrm>
              <a:off x="6229633" y="2008207"/>
              <a:ext cx="1301623" cy="64203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Victim Row</a:t>
              </a:r>
            </a:p>
          </p:txBody>
        </p:sp>
        <p:sp>
          <p:nvSpPr>
            <p:cNvPr id="41" name="Rectangle 40">
              <a:extLst>
                <a:ext uri="{FF2B5EF4-FFF2-40B4-BE49-F238E27FC236}">
                  <a16:creationId xmlns:a16="http://schemas.microsoft.com/office/drawing/2014/main" id="{FCDB1259-9F12-CF4B-AB08-B6ED2662540A}"/>
                </a:ext>
              </a:extLst>
            </p:cNvPr>
            <p:cNvSpPr/>
            <p:nvPr/>
          </p:nvSpPr>
          <p:spPr>
            <a:xfrm>
              <a:off x="6577159" y="3341348"/>
              <a:ext cx="606563" cy="64203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Row</a:t>
              </a:r>
            </a:p>
          </p:txBody>
        </p:sp>
        <p:sp>
          <p:nvSpPr>
            <p:cNvPr id="42" name="Rectangle 41">
              <a:extLst>
                <a:ext uri="{FF2B5EF4-FFF2-40B4-BE49-F238E27FC236}">
                  <a16:creationId xmlns:a16="http://schemas.microsoft.com/office/drawing/2014/main" id="{28144555-BAA7-7A42-9010-93B64A5568DE}"/>
                </a:ext>
              </a:extLst>
            </p:cNvPr>
            <p:cNvSpPr/>
            <p:nvPr/>
          </p:nvSpPr>
          <p:spPr>
            <a:xfrm>
              <a:off x="6576973" y="4012684"/>
              <a:ext cx="606936" cy="64203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Row</a:t>
              </a:r>
            </a:p>
          </p:txBody>
        </p:sp>
      </p:grpSp>
      <p:sp>
        <p:nvSpPr>
          <p:cNvPr id="47" name="Rectangle 46">
            <a:extLst>
              <a:ext uri="{FF2B5EF4-FFF2-40B4-BE49-F238E27FC236}">
                <a16:creationId xmlns:a16="http://schemas.microsoft.com/office/drawing/2014/main" id="{F010192A-4D21-264D-A2AA-3B84849DF981}"/>
              </a:ext>
            </a:extLst>
          </p:cNvPr>
          <p:cNvSpPr/>
          <p:nvPr/>
        </p:nvSpPr>
        <p:spPr>
          <a:xfrm>
            <a:off x="6643376" y="2963035"/>
            <a:ext cx="627095"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Row</a:t>
            </a:r>
          </a:p>
        </p:txBody>
      </p:sp>
      <p:cxnSp>
        <p:nvCxnSpPr>
          <p:cNvPr id="56" name="Straight Connector 55">
            <a:extLst>
              <a:ext uri="{FF2B5EF4-FFF2-40B4-BE49-F238E27FC236}">
                <a16:creationId xmlns:a16="http://schemas.microsoft.com/office/drawing/2014/main" id="{70219E55-C102-A349-85B9-9E5D57B83B10}"/>
              </a:ext>
            </a:extLst>
          </p:cNvPr>
          <p:cNvCxnSpPr>
            <a:cxnSpLocks/>
          </p:cNvCxnSpPr>
          <p:nvPr/>
        </p:nvCxnSpPr>
        <p:spPr>
          <a:xfrm>
            <a:off x="907183" y="3110005"/>
            <a:ext cx="7337728"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A4341289-020D-2140-908D-26EEC7747BAA}"/>
              </a:ext>
            </a:extLst>
          </p:cNvPr>
          <p:cNvSpPr/>
          <p:nvPr/>
        </p:nvSpPr>
        <p:spPr>
          <a:xfrm>
            <a:off x="1330174" y="2928022"/>
            <a:ext cx="6487433" cy="373701"/>
          </a:xfrm>
          <a:prstGeom prst="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5</a:t>
            </a:r>
          </a:p>
        </p:txBody>
      </p:sp>
      <p:sp>
        <p:nvSpPr>
          <p:cNvPr id="61" name="Rectangle 60">
            <a:extLst>
              <a:ext uri="{FF2B5EF4-FFF2-40B4-BE49-F238E27FC236}">
                <a16:creationId xmlns:a16="http://schemas.microsoft.com/office/drawing/2014/main" id="{4FAE9F5F-BAA5-5B40-9288-5ABD9EB4231D}"/>
              </a:ext>
            </a:extLst>
          </p:cNvPr>
          <p:cNvSpPr/>
          <p:nvPr/>
        </p:nvSpPr>
        <p:spPr>
          <a:xfrm>
            <a:off x="6641219" y="2962857"/>
            <a:ext cx="627095"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Row</a:t>
            </a:r>
          </a:p>
        </p:txBody>
      </p:sp>
      <p:sp>
        <p:nvSpPr>
          <p:cNvPr id="65" name="Rectangle 64">
            <a:extLst>
              <a:ext uri="{FF2B5EF4-FFF2-40B4-BE49-F238E27FC236}">
                <a16:creationId xmlns:a16="http://schemas.microsoft.com/office/drawing/2014/main" id="{E9634514-7090-7D4E-A006-17A8F0FC84E9}"/>
              </a:ext>
            </a:extLst>
          </p:cNvPr>
          <p:cNvSpPr/>
          <p:nvPr/>
        </p:nvSpPr>
        <p:spPr>
          <a:xfrm>
            <a:off x="1330175" y="989871"/>
            <a:ext cx="6487433" cy="373701"/>
          </a:xfrm>
          <a:prstGeom prst="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0</a:t>
            </a:r>
          </a:p>
        </p:txBody>
      </p:sp>
      <p:sp>
        <p:nvSpPr>
          <p:cNvPr id="66" name="Rectangle 65">
            <a:extLst>
              <a:ext uri="{FF2B5EF4-FFF2-40B4-BE49-F238E27FC236}">
                <a16:creationId xmlns:a16="http://schemas.microsoft.com/office/drawing/2014/main" id="{A8E9013F-9263-8D4D-9301-F168911ECA9A}"/>
              </a:ext>
            </a:extLst>
          </p:cNvPr>
          <p:cNvSpPr/>
          <p:nvPr/>
        </p:nvSpPr>
        <p:spPr>
          <a:xfrm>
            <a:off x="1328138" y="1379605"/>
            <a:ext cx="6487433" cy="373701"/>
          </a:xfrm>
          <a:prstGeom prst="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1</a:t>
            </a:r>
          </a:p>
        </p:txBody>
      </p:sp>
      <p:sp>
        <p:nvSpPr>
          <p:cNvPr id="67" name="Rectangle 66">
            <a:extLst>
              <a:ext uri="{FF2B5EF4-FFF2-40B4-BE49-F238E27FC236}">
                <a16:creationId xmlns:a16="http://schemas.microsoft.com/office/drawing/2014/main" id="{28CA58E6-C076-9B4F-AFF0-63539951169A}"/>
              </a:ext>
            </a:extLst>
          </p:cNvPr>
          <p:cNvSpPr/>
          <p:nvPr/>
        </p:nvSpPr>
        <p:spPr>
          <a:xfrm>
            <a:off x="1328138" y="1757478"/>
            <a:ext cx="6487433" cy="373701"/>
          </a:xfrm>
          <a:prstGeom prst="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2</a:t>
            </a:r>
          </a:p>
        </p:txBody>
      </p:sp>
      <p:sp>
        <p:nvSpPr>
          <p:cNvPr id="68" name="Rectangle 67">
            <a:extLst>
              <a:ext uri="{FF2B5EF4-FFF2-40B4-BE49-F238E27FC236}">
                <a16:creationId xmlns:a16="http://schemas.microsoft.com/office/drawing/2014/main" id="{B60844AB-B63F-8E46-B3D1-8FB25E5B131C}"/>
              </a:ext>
            </a:extLst>
          </p:cNvPr>
          <p:cNvSpPr/>
          <p:nvPr/>
        </p:nvSpPr>
        <p:spPr>
          <a:xfrm>
            <a:off x="6641604" y="1803279"/>
            <a:ext cx="626710"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Row</a:t>
            </a:r>
          </a:p>
        </p:txBody>
      </p:sp>
      <p:sp>
        <p:nvSpPr>
          <p:cNvPr id="69" name="Rectangle 68">
            <a:extLst>
              <a:ext uri="{FF2B5EF4-FFF2-40B4-BE49-F238E27FC236}">
                <a16:creationId xmlns:a16="http://schemas.microsoft.com/office/drawing/2014/main" id="{F5000257-E0E4-9340-8CBC-3D0102ACB0D3}"/>
              </a:ext>
            </a:extLst>
          </p:cNvPr>
          <p:cNvSpPr/>
          <p:nvPr/>
        </p:nvSpPr>
        <p:spPr>
          <a:xfrm>
            <a:off x="6648157" y="1409610"/>
            <a:ext cx="626710"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Row</a:t>
            </a:r>
          </a:p>
        </p:txBody>
      </p:sp>
      <p:sp>
        <p:nvSpPr>
          <p:cNvPr id="70" name="Rectangle 69">
            <a:extLst>
              <a:ext uri="{FF2B5EF4-FFF2-40B4-BE49-F238E27FC236}">
                <a16:creationId xmlns:a16="http://schemas.microsoft.com/office/drawing/2014/main" id="{2DCB78BC-A242-1C42-BF3E-40D53356F41A}"/>
              </a:ext>
            </a:extLst>
          </p:cNvPr>
          <p:cNvSpPr/>
          <p:nvPr/>
        </p:nvSpPr>
        <p:spPr>
          <a:xfrm>
            <a:off x="6648157" y="1022184"/>
            <a:ext cx="626710"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Row</a:t>
            </a:r>
          </a:p>
        </p:txBody>
      </p:sp>
      <p:grpSp>
        <p:nvGrpSpPr>
          <p:cNvPr id="72" name="Group 71">
            <a:extLst>
              <a:ext uri="{FF2B5EF4-FFF2-40B4-BE49-F238E27FC236}">
                <a16:creationId xmlns:a16="http://schemas.microsoft.com/office/drawing/2014/main" id="{0F653A50-A84B-CF40-9FA1-6C1910B2BC74}"/>
              </a:ext>
            </a:extLst>
          </p:cNvPr>
          <p:cNvGrpSpPr/>
          <p:nvPr/>
        </p:nvGrpSpPr>
        <p:grpSpPr>
          <a:xfrm>
            <a:off x="1340295" y="1378282"/>
            <a:ext cx="6487433" cy="413433"/>
            <a:chOff x="2579675" y="4625531"/>
            <a:chExt cx="6487433" cy="413433"/>
          </a:xfrm>
        </p:grpSpPr>
        <p:sp>
          <p:nvSpPr>
            <p:cNvPr id="30" name="Rectangle 29">
              <a:extLst>
                <a:ext uri="{FF2B5EF4-FFF2-40B4-BE49-F238E27FC236}">
                  <a16:creationId xmlns:a16="http://schemas.microsoft.com/office/drawing/2014/main" id="{1E911FD8-9BF9-7147-8788-B390C166AE8E}"/>
                </a:ext>
              </a:extLst>
            </p:cNvPr>
            <p:cNvSpPr/>
            <p:nvPr/>
          </p:nvSpPr>
          <p:spPr>
            <a:xfrm>
              <a:off x="2579675" y="4625531"/>
              <a:ext cx="6487433" cy="373701"/>
            </a:xfrm>
            <a:prstGeom prst="rect">
              <a:avLst/>
            </a:prstGeom>
            <a:solidFill>
              <a:srgbClr val="FFD966"/>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1</a:t>
              </a:r>
            </a:p>
          </p:txBody>
        </p:sp>
        <p:sp>
          <p:nvSpPr>
            <p:cNvPr id="64" name="Rectangle 63">
              <a:extLst>
                <a:ext uri="{FF2B5EF4-FFF2-40B4-BE49-F238E27FC236}">
                  <a16:creationId xmlns:a16="http://schemas.microsoft.com/office/drawing/2014/main" id="{84E6769B-B162-894F-9A7B-22D11A849826}"/>
                </a:ext>
              </a:extLst>
            </p:cNvPr>
            <p:cNvSpPr/>
            <p:nvPr/>
          </p:nvSpPr>
          <p:spPr>
            <a:xfrm>
              <a:off x="7540076" y="4669632"/>
              <a:ext cx="1345241"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Victim Row</a:t>
              </a:r>
            </a:p>
          </p:txBody>
        </p:sp>
      </p:grpSp>
      <p:grpSp>
        <p:nvGrpSpPr>
          <p:cNvPr id="137" name="Group 136">
            <a:extLst>
              <a:ext uri="{FF2B5EF4-FFF2-40B4-BE49-F238E27FC236}">
                <a16:creationId xmlns:a16="http://schemas.microsoft.com/office/drawing/2014/main" id="{C2B18E10-026A-F143-AF4F-727E400D80EC}"/>
              </a:ext>
            </a:extLst>
          </p:cNvPr>
          <p:cNvGrpSpPr/>
          <p:nvPr/>
        </p:nvGrpSpPr>
        <p:grpSpPr>
          <a:xfrm>
            <a:off x="1275731" y="1688791"/>
            <a:ext cx="6543055" cy="591494"/>
            <a:chOff x="1274552" y="1698288"/>
            <a:chExt cx="6543055" cy="591494"/>
          </a:xfrm>
        </p:grpSpPr>
        <p:grpSp>
          <p:nvGrpSpPr>
            <p:cNvPr id="138" name="Group 137">
              <a:extLst>
                <a:ext uri="{FF2B5EF4-FFF2-40B4-BE49-F238E27FC236}">
                  <a16:creationId xmlns:a16="http://schemas.microsoft.com/office/drawing/2014/main" id="{565DE66F-A46D-494E-A866-B346B115A539}"/>
                </a:ext>
              </a:extLst>
            </p:cNvPr>
            <p:cNvGrpSpPr/>
            <p:nvPr/>
          </p:nvGrpSpPr>
          <p:grpSpPr>
            <a:xfrm>
              <a:off x="1330174" y="1770146"/>
              <a:ext cx="6487433" cy="393061"/>
              <a:chOff x="2576180" y="5010769"/>
              <a:chExt cx="6487433" cy="393061"/>
            </a:xfrm>
          </p:grpSpPr>
          <p:sp>
            <p:nvSpPr>
              <p:cNvPr id="140" name="Rectangle 139">
                <a:extLst>
                  <a:ext uri="{FF2B5EF4-FFF2-40B4-BE49-F238E27FC236}">
                    <a16:creationId xmlns:a16="http://schemas.microsoft.com/office/drawing/2014/main" id="{C979B3F2-96C6-2340-BBEE-2834801CC4EB}"/>
                  </a:ext>
                </a:extLst>
              </p:cNvPr>
              <p:cNvSpPr/>
              <p:nvPr/>
            </p:nvSpPr>
            <p:spPr>
              <a:xfrm>
                <a:off x="2576180" y="5010769"/>
                <a:ext cx="6487433" cy="373701"/>
              </a:xfrm>
              <a:prstGeom prst="rect">
                <a:avLst/>
              </a:prstGeom>
              <a:solidFill>
                <a:srgbClr val="F5B183"/>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2</a:t>
                </a:r>
              </a:p>
            </p:txBody>
          </p:sp>
          <p:sp>
            <p:nvSpPr>
              <p:cNvPr id="141" name="Rectangle 140">
                <a:extLst>
                  <a:ext uri="{FF2B5EF4-FFF2-40B4-BE49-F238E27FC236}">
                    <a16:creationId xmlns:a16="http://schemas.microsoft.com/office/drawing/2014/main" id="{97642F84-A486-8447-BF1D-26522BB6C29B}"/>
                  </a:ext>
                </a:extLst>
              </p:cNvPr>
              <p:cNvSpPr/>
              <p:nvPr/>
            </p:nvSpPr>
            <p:spPr>
              <a:xfrm>
                <a:off x="7156960" y="5034498"/>
                <a:ext cx="172835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Aggressor Row</a:t>
                </a:r>
              </a:p>
            </p:txBody>
          </p:sp>
        </p:grpSp>
        <p:sp>
          <p:nvSpPr>
            <p:cNvPr id="139" name="Content Placeholder 2">
              <a:extLst>
                <a:ext uri="{FF2B5EF4-FFF2-40B4-BE49-F238E27FC236}">
                  <a16:creationId xmlns:a16="http://schemas.microsoft.com/office/drawing/2014/main" id="{8E87126D-AF28-634F-9CC1-F2982D086398}"/>
                </a:ext>
              </a:extLst>
            </p:cNvPr>
            <p:cNvSpPr txBox="1">
              <a:spLocks/>
            </p:cNvSpPr>
            <p:nvPr/>
          </p:nvSpPr>
          <p:spPr>
            <a:xfrm>
              <a:off x="1274552" y="1698288"/>
              <a:ext cx="1390654" cy="5914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1"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closed</a:t>
              </a:r>
            </a:p>
          </p:txBody>
        </p:sp>
      </p:grpSp>
      <p:grpSp>
        <p:nvGrpSpPr>
          <p:cNvPr id="142" name="Group 141">
            <a:extLst>
              <a:ext uri="{FF2B5EF4-FFF2-40B4-BE49-F238E27FC236}">
                <a16:creationId xmlns:a16="http://schemas.microsoft.com/office/drawing/2014/main" id="{B409E843-35F3-AF44-9C84-94F1FCD8EB4A}"/>
              </a:ext>
            </a:extLst>
          </p:cNvPr>
          <p:cNvGrpSpPr/>
          <p:nvPr/>
        </p:nvGrpSpPr>
        <p:grpSpPr>
          <a:xfrm>
            <a:off x="1150549" y="908843"/>
            <a:ext cx="6671732" cy="591494"/>
            <a:chOff x="1149370" y="918340"/>
            <a:chExt cx="6671732" cy="591494"/>
          </a:xfrm>
        </p:grpSpPr>
        <p:grpSp>
          <p:nvGrpSpPr>
            <p:cNvPr id="143" name="Group 142">
              <a:extLst>
                <a:ext uri="{FF2B5EF4-FFF2-40B4-BE49-F238E27FC236}">
                  <a16:creationId xmlns:a16="http://schemas.microsoft.com/office/drawing/2014/main" id="{FCB765EC-122B-6545-BEA9-E2BC0F4AE9C6}"/>
                </a:ext>
              </a:extLst>
            </p:cNvPr>
            <p:cNvGrpSpPr/>
            <p:nvPr/>
          </p:nvGrpSpPr>
          <p:grpSpPr>
            <a:xfrm>
              <a:off x="1333669" y="995665"/>
              <a:ext cx="6487433" cy="390381"/>
              <a:chOff x="2579675" y="4236288"/>
              <a:chExt cx="6487433" cy="390381"/>
            </a:xfrm>
          </p:grpSpPr>
          <p:sp>
            <p:nvSpPr>
              <p:cNvPr id="145" name="Rectangle 144">
                <a:extLst>
                  <a:ext uri="{FF2B5EF4-FFF2-40B4-BE49-F238E27FC236}">
                    <a16:creationId xmlns:a16="http://schemas.microsoft.com/office/drawing/2014/main" id="{DC869B13-8690-5347-8E9E-BC543AECD3E9}"/>
                  </a:ext>
                </a:extLst>
              </p:cNvPr>
              <p:cNvSpPr/>
              <p:nvPr/>
            </p:nvSpPr>
            <p:spPr>
              <a:xfrm>
                <a:off x="2579675" y="4236288"/>
                <a:ext cx="6487433" cy="373701"/>
              </a:xfrm>
              <a:prstGeom prst="rect">
                <a:avLst/>
              </a:prstGeom>
              <a:solidFill>
                <a:schemeClr val="accent6">
                  <a:lumMod val="60000"/>
                  <a:lumOff val="4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0</a:t>
                </a:r>
              </a:p>
            </p:txBody>
          </p:sp>
          <p:sp>
            <p:nvSpPr>
              <p:cNvPr id="146" name="Rectangle 145">
                <a:extLst>
                  <a:ext uri="{FF2B5EF4-FFF2-40B4-BE49-F238E27FC236}">
                    <a16:creationId xmlns:a16="http://schemas.microsoft.com/office/drawing/2014/main" id="{F182E062-397A-3344-9039-E6261CA99420}"/>
                  </a:ext>
                </a:extLst>
              </p:cNvPr>
              <p:cNvSpPr/>
              <p:nvPr/>
            </p:nvSpPr>
            <p:spPr>
              <a:xfrm>
                <a:off x="7156960" y="4257337"/>
                <a:ext cx="172835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Aggressor Row</a:t>
                </a:r>
              </a:p>
            </p:txBody>
          </p:sp>
        </p:grpSp>
        <p:sp>
          <p:nvSpPr>
            <p:cNvPr id="144" name="Content Placeholder 2">
              <a:extLst>
                <a:ext uri="{FF2B5EF4-FFF2-40B4-BE49-F238E27FC236}">
                  <a16:creationId xmlns:a16="http://schemas.microsoft.com/office/drawing/2014/main" id="{84351D9C-3E6B-3C46-B7D8-1F90B964132E}"/>
                </a:ext>
              </a:extLst>
            </p:cNvPr>
            <p:cNvSpPr txBox="1">
              <a:spLocks/>
            </p:cNvSpPr>
            <p:nvPr/>
          </p:nvSpPr>
          <p:spPr>
            <a:xfrm>
              <a:off x="1149370" y="918340"/>
              <a:ext cx="1390654" cy="5914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1" u="none" strike="noStrike" kern="1200" cap="none" spc="0" normalizeH="0" baseline="0" noProof="0" dirty="0">
                  <a:ln>
                    <a:noFill/>
                  </a:ln>
                  <a:solidFill>
                    <a:srgbClr val="70AD47">
                      <a:lumMod val="50000"/>
                    </a:srgbClr>
                  </a:solidFill>
                  <a:effectLst/>
                  <a:uLnTx/>
                  <a:uFillTx/>
                  <a:latin typeface="Cambria" panose="02040503050406030204" pitchFamily="18" charset="0"/>
                  <a:ea typeface="+mn-ea"/>
                  <a:cs typeface="+mn-cs"/>
                </a:rPr>
                <a:t>open</a:t>
              </a:r>
            </a:p>
          </p:txBody>
        </p:sp>
      </p:grpSp>
      <p:grpSp>
        <p:nvGrpSpPr>
          <p:cNvPr id="157" name="Group 156">
            <a:extLst>
              <a:ext uri="{FF2B5EF4-FFF2-40B4-BE49-F238E27FC236}">
                <a16:creationId xmlns:a16="http://schemas.microsoft.com/office/drawing/2014/main" id="{DE6A9BC0-6B96-064A-B445-B90E19BB2227}"/>
              </a:ext>
            </a:extLst>
          </p:cNvPr>
          <p:cNvGrpSpPr/>
          <p:nvPr/>
        </p:nvGrpSpPr>
        <p:grpSpPr>
          <a:xfrm>
            <a:off x="1275731" y="914574"/>
            <a:ext cx="6543055" cy="591494"/>
            <a:chOff x="1274552" y="1698288"/>
            <a:chExt cx="6543055" cy="591494"/>
          </a:xfrm>
        </p:grpSpPr>
        <p:grpSp>
          <p:nvGrpSpPr>
            <p:cNvPr id="158" name="Group 157">
              <a:extLst>
                <a:ext uri="{FF2B5EF4-FFF2-40B4-BE49-F238E27FC236}">
                  <a16:creationId xmlns:a16="http://schemas.microsoft.com/office/drawing/2014/main" id="{C54CA999-0948-D941-9D38-F8C7F0482903}"/>
                </a:ext>
              </a:extLst>
            </p:cNvPr>
            <p:cNvGrpSpPr/>
            <p:nvPr/>
          </p:nvGrpSpPr>
          <p:grpSpPr>
            <a:xfrm>
              <a:off x="1330174" y="1770146"/>
              <a:ext cx="6487433" cy="393061"/>
              <a:chOff x="2576180" y="5010769"/>
              <a:chExt cx="6487433" cy="393061"/>
            </a:xfrm>
          </p:grpSpPr>
          <p:sp>
            <p:nvSpPr>
              <p:cNvPr id="160" name="Rectangle 159">
                <a:extLst>
                  <a:ext uri="{FF2B5EF4-FFF2-40B4-BE49-F238E27FC236}">
                    <a16:creationId xmlns:a16="http://schemas.microsoft.com/office/drawing/2014/main" id="{957F4AA4-DC27-3B4D-BA31-E1F50D7BEBCF}"/>
                  </a:ext>
                </a:extLst>
              </p:cNvPr>
              <p:cNvSpPr/>
              <p:nvPr/>
            </p:nvSpPr>
            <p:spPr>
              <a:xfrm>
                <a:off x="2576180" y="5010769"/>
                <a:ext cx="6487433" cy="373701"/>
              </a:xfrm>
              <a:prstGeom prst="rect">
                <a:avLst/>
              </a:prstGeom>
              <a:solidFill>
                <a:srgbClr val="F5B183"/>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0</a:t>
                </a:r>
              </a:p>
            </p:txBody>
          </p:sp>
          <p:sp>
            <p:nvSpPr>
              <p:cNvPr id="161" name="Rectangle 160">
                <a:extLst>
                  <a:ext uri="{FF2B5EF4-FFF2-40B4-BE49-F238E27FC236}">
                    <a16:creationId xmlns:a16="http://schemas.microsoft.com/office/drawing/2014/main" id="{772D8EB8-805C-0143-8490-E15387494C23}"/>
                  </a:ext>
                </a:extLst>
              </p:cNvPr>
              <p:cNvSpPr/>
              <p:nvPr/>
            </p:nvSpPr>
            <p:spPr>
              <a:xfrm>
                <a:off x="7156960" y="5034498"/>
                <a:ext cx="172835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Aggressor Row</a:t>
                </a:r>
              </a:p>
            </p:txBody>
          </p:sp>
        </p:grpSp>
        <p:sp>
          <p:nvSpPr>
            <p:cNvPr id="159" name="Content Placeholder 2">
              <a:extLst>
                <a:ext uri="{FF2B5EF4-FFF2-40B4-BE49-F238E27FC236}">
                  <a16:creationId xmlns:a16="http://schemas.microsoft.com/office/drawing/2014/main" id="{9CE8034A-0C91-064D-8BBF-956202115742}"/>
                </a:ext>
              </a:extLst>
            </p:cNvPr>
            <p:cNvSpPr txBox="1">
              <a:spLocks/>
            </p:cNvSpPr>
            <p:nvPr/>
          </p:nvSpPr>
          <p:spPr>
            <a:xfrm>
              <a:off x="1274552" y="1698288"/>
              <a:ext cx="1390654" cy="5914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1"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closed</a:t>
              </a:r>
            </a:p>
          </p:txBody>
        </p:sp>
      </p:grpSp>
      <p:grpSp>
        <p:nvGrpSpPr>
          <p:cNvPr id="162" name="Group 161">
            <a:extLst>
              <a:ext uri="{FF2B5EF4-FFF2-40B4-BE49-F238E27FC236}">
                <a16:creationId xmlns:a16="http://schemas.microsoft.com/office/drawing/2014/main" id="{947E54B3-6860-544F-8AE1-1CD6655F6969}"/>
              </a:ext>
            </a:extLst>
          </p:cNvPr>
          <p:cNvGrpSpPr/>
          <p:nvPr/>
        </p:nvGrpSpPr>
        <p:grpSpPr>
          <a:xfrm>
            <a:off x="1147053" y="1678661"/>
            <a:ext cx="6671732" cy="591494"/>
            <a:chOff x="1149370" y="918340"/>
            <a:chExt cx="6671732" cy="591494"/>
          </a:xfrm>
        </p:grpSpPr>
        <p:grpSp>
          <p:nvGrpSpPr>
            <p:cNvPr id="163" name="Group 162">
              <a:extLst>
                <a:ext uri="{FF2B5EF4-FFF2-40B4-BE49-F238E27FC236}">
                  <a16:creationId xmlns:a16="http://schemas.microsoft.com/office/drawing/2014/main" id="{B8F7C9C8-9274-2147-9490-194C10D5BF82}"/>
                </a:ext>
              </a:extLst>
            </p:cNvPr>
            <p:cNvGrpSpPr/>
            <p:nvPr/>
          </p:nvGrpSpPr>
          <p:grpSpPr>
            <a:xfrm>
              <a:off x="1333669" y="995665"/>
              <a:ext cx="6487433" cy="390381"/>
              <a:chOff x="2579675" y="4236288"/>
              <a:chExt cx="6487433" cy="390381"/>
            </a:xfrm>
          </p:grpSpPr>
          <p:sp>
            <p:nvSpPr>
              <p:cNvPr id="165" name="Rectangle 164">
                <a:extLst>
                  <a:ext uri="{FF2B5EF4-FFF2-40B4-BE49-F238E27FC236}">
                    <a16:creationId xmlns:a16="http://schemas.microsoft.com/office/drawing/2014/main" id="{8F6DEA72-E58E-1B48-8F3E-1AA703E3EAEA}"/>
                  </a:ext>
                </a:extLst>
              </p:cNvPr>
              <p:cNvSpPr/>
              <p:nvPr/>
            </p:nvSpPr>
            <p:spPr>
              <a:xfrm>
                <a:off x="2579675" y="4236288"/>
                <a:ext cx="6487433" cy="373701"/>
              </a:xfrm>
              <a:prstGeom prst="rect">
                <a:avLst/>
              </a:prstGeom>
              <a:solidFill>
                <a:schemeClr val="accent6">
                  <a:lumMod val="60000"/>
                  <a:lumOff val="4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2</a:t>
                </a:r>
              </a:p>
            </p:txBody>
          </p:sp>
          <p:sp>
            <p:nvSpPr>
              <p:cNvPr id="166" name="Rectangle 165">
                <a:extLst>
                  <a:ext uri="{FF2B5EF4-FFF2-40B4-BE49-F238E27FC236}">
                    <a16:creationId xmlns:a16="http://schemas.microsoft.com/office/drawing/2014/main" id="{28FBDF18-FDCB-904C-92EB-1035804E5E65}"/>
                  </a:ext>
                </a:extLst>
              </p:cNvPr>
              <p:cNvSpPr/>
              <p:nvPr/>
            </p:nvSpPr>
            <p:spPr>
              <a:xfrm>
                <a:off x="7156960" y="4257337"/>
                <a:ext cx="172835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Aggressor Row</a:t>
                </a:r>
              </a:p>
            </p:txBody>
          </p:sp>
        </p:grpSp>
        <p:sp>
          <p:nvSpPr>
            <p:cNvPr id="164" name="Content Placeholder 2">
              <a:extLst>
                <a:ext uri="{FF2B5EF4-FFF2-40B4-BE49-F238E27FC236}">
                  <a16:creationId xmlns:a16="http://schemas.microsoft.com/office/drawing/2014/main" id="{D08167E0-E12A-B24F-9AED-99F1B8BF64B2}"/>
                </a:ext>
              </a:extLst>
            </p:cNvPr>
            <p:cNvSpPr txBox="1">
              <a:spLocks/>
            </p:cNvSpPr>
            <p:nvPr/>
          </p:nvSpPr>
          <p:spPr>
            <a:xfrm>
              <a:off x="1149370" y="918340"/>
              <a:ext cx="1390654" cy="5914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1" u="none" strike="noStrike" kern="1200" cap="none" spc="0" normalizeH="0" baseline="0" noProof="0" dirty="0">
                  <a:ln>
                    <a:noFill/>
                  </a:ln>
                  <a:solidFill>
                    <a:srgbClr val="70AD47">
                      <a:lumMod val="50000"/>
                    </a:srgbClr>
                  </a:solidFill>
                  <a:effectLst/>
                  <a:uLnTx/>
                  <a:uFillTx/>
                  <a:latin typeface="Cambria" panose="02040503050406030204" pitchFamily="18" charset="0"/>
                  <a:ea typeface="+mn-ea"/>
                  <a:cs typeface="+mn-cs"/>
                </a:rPr>
                <a:t>open</a:t>
              </a:r>
            </a:p>
          </p:txBody>
        </p:sp>
      </p:grpSp>
      <p:grpSp>
        <p:nvGrpSpPr>
          <p:cNvPr id="167" name="Group 166">
            <a:extLst>
              <a:ext uri="{FF2B5EF4-FFF2-40B4-BE49-F238E27FC236}">
                <a16:creationId xmlns:a16="http://schemas.microsoft.com/office/drawing/2014/main" id="{F3C0E0D4-ABCB-7549-B388-88ED6BB8190A}"/>
              </a:ext>
            </a:extLst>
          </p:cNvPr>
          <p:cNvGrpSpPr/>
          <p:nvPr/>
        </p:nvGrpSpPr>
        <p:grpSpPr>
          <a:xfrm>
            <a:off x="1327043" y="1371919"/>
            <a:ext cx="6487433" cy="390381"/>
            <a:chOff x="2579675" y="4236288"/>
            <a:chExt cx="6487433" cy="390381"/>
          </a:xfrm>
        </p:grpSpPr>
        <p:sp>
          <p:nvSpPr>
            <p:cNvPr id="168" name="Rectangle 167">
              <a:extLst>
                <a:ext uri="{FF2B5EF4-FFF2-40B4-BE49-F238E27FC236}">
                  <a16:creationId xmlns:a16="http://schemas.microsoft.com/office/drawing/2014/main" id="{B883E02C-B483-8A4A-B0CE-59EBB3AA32B5}"/>
                </a:ext>
              </a:extLst>
            </p:cNvPr>
            <p:cNvSpPr/>
            <p:nvPr/>
          </p:nvSpPr>
          <p:spPr>
            <a:xfrm>
              <a:off x="2579675" y="4236288"/>
              <a:ext cx="6487433" cy="373701"/>
            </a:xfrm>
            <a:prstGeom prst="rect">
              <a:avLst/>
            </a:prstGeom>
            <a:solidFill>
              <a:srgbClr val="F5B183"/>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1</a:t>
              </a:r>
            </a:p>
          </p:txBody>
        </p:sp>
        <p:sp>
          <p:nvSpPr>
            <p:cNvPr id="169" name="Rectangle 168">
              <a:extLst>
                <a:ext uri="{FF2B5EF4-FFF2-40B4-BE49-F238E27FC236}">
                  <a16:creationId xmlns:a16="http://schemas.microsoft.com/office/drawing/2014/main" id="{E56A4E7B-B668-BE49-ACCA-DE7BA96C6218}"/>
                </a:ext>
              </a:extLst>
            </p:cNvPr>
            <p:cNvSpPr/>
            <p:nvPr/>
          </p:nvSpPr>
          <p:spPr>
            <a:xfrm>
              <a:off x="7156960" y="4257337"/>
              <a:ext cx="172835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Aggressor Row</a:t>
              </a:r>
            </a:p>
          </p:txBody>
        </p:sp>
      </p:grpSp>
      <p:grpSp>
        <p:nvGrpSpPr>
          <p:cNvPr id="170" name="Group 169">
            <a:extLst>
              <a:ext uri="{FF2B5EF4-FFF2-40B4-BE49-F238E27FC236}">
                <a16:creationId xmlns:a16="http://schemas.microsoft.com/office/drawing/2014/main" id="{68C0ED66-45F6-804A-9F48-5127A5F543E6}"/>
              </a:ext>
            </a:extLst>
          </p:cNvPr>
          <p:cNvGrpSpPr/>
          <p:nvPr/>
        </p:nvGrpSpPr>
        <p:grpSpPr>
          <a:xfrm>
            <a:off x="1323548" y="2146400"/>
            <a:ext cx="6487433" cy="393061"/>
            <a:chOff x="2576180" y="5010769"/>
            <a:chExt cx="6487433" cy="393061"/>
          </a:xfrm>
        </p:grpSpPr>
        <p:sp>
          <p:nvSpPr>
            <p:cNvPr id="171" name="Rectangle 170">
              <a:extLst>
                <a:ext uri="{FF2B5EF4-FFF2-40B4-BE49-F238E27FC236}">
                  <a16:creationId xmlns:a16="http://schemas.microsoft.com/office/drawing/2014/main" id="{BBE357B6-0731-FF43-82C9-7892605B30B8}"/>
                </a:ext>
              </a:extLst>
            </p:cNvPr>
            <p:cNvSpPr/>
            <p:nvPr/>
          </p:nvSpPr>
          <p:spPr>
            <a:xfrm>
              <a:off x="2576180" y="5010769"/>
              <a:ext cx="6487433" cy="373701"/>
            </a:xfrm>
            <a:prstGeom prst="rect">
              <a:avLst/>
            </a:prstGeom>
            <a:solidFill>
              <a:srgbClr val="F5B183"/>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3</a:t>
              </a:r>
            </a:p>
          </p:txBody>
        </p:sp>
        <p:sp>
          <p:nvSpPr>
            <p:cNvPr id="172" name="Rectangle 171">
              <a:extLst>
                <a:ext uri="{FF2B5EF4-FFF2-40B4-BE49-F238E27FC236}">
                  <a16:creationId xmlns:a16="http://schemas.microsoft.com/office/drawing/2014/main" id="{7908386C-000D-DD41-876F-D85FB70B00C6}"/>
                </a:ext>
              </a:extLst>
            </p:cNvPr>
            <p:cNvSpPr/>
            <p:nvPr/>
          </p:nvSpPr>
          <p:spPr>
            <a:xfrm>
              <a:off x="7156960" y="5034498"/>
              <a:ext cx="172835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Aggressor Row</a:t>
              </a:r>
            </a:p>
          </p:txBody>
        </p:sp>
      </p:grpSp>
      <p:grpSp>
        <p:nvGrpSpPr>
          <p:cNvPr id="173" name="Group 172">
            <a:extLst>
              <a:ext uri="{FF2B5EF4-FFF2-40B4-BE49-F238E27FC236}">
                <a16:creationId xmlns:a16="http://schemas.microsoft.com/office/drawing/2014/main" id="{1B497FD0-E8A9-BD4E-B15C-027BEA987798}"/>
              </a:ext>
            </a:extLst>
          </p:cNvPr>
          <p:cNvGrpSpPr/>
          <p:nvPr/>
        </p:nvGrpSpPr>
        <p:grpSpPr>
          <a:xfrm>
            <a:off x="1327043" y="1761162"/>
            <a:ext cx="6487433" cy="413433"/>
            <a:chOff x="2579675" y="4625531"/>
            <a:chExt cx="6487433" cy="413433"/>
          </a:xfrm>
        </p:grpSpPr>
        <p:sp>
          <p:nvSpPr>
            <p:cNvPr id="174" name="Rectangle 173">
              <a:extLst>
                <a:ext uri="{FF2B5EF4-FFF2-40B4-BE49-F238E27FC236}">
                  <a16:creationId xmlns:a16="http://schemas.microsoft.com/office/drawing/2014/main" id="{18237B0F-C3BC-6C4A-AA75-89A69EA16539}"/>
                </a:ext>
              </a:extLst>
            </p:cNvPr>
            <p:cNvSpPr/>
            <p:nvPr/>
          </p:nvSpPr>
          <p:spPr>
            <a:xfrm>
              <a:off x="2579675" y="4625531"/>
              <a:ext cx="6487433" cy="373701"/>
            </a:xfrm>
            <a:prstGeom prst="rect">
              <a:avLst/>
            </a:prstGeom>
            <a:solidFill>
              <a:srgbClr val="FFD966"/>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2</a:t>
              </a:r>
            </a:p>
          </p:txBody>
        </p:sp>
        <p:sp>
          <p:nvSpPr>
            <p:cNvPr id="175" name="Rectangle 174">
              <a:extLst>
                <a:ext uri="{FF2B5EF4-FFF2-40B4-BE49-F238E27FC236}">
                  <a16:creationId xmlns:a16="http://schemas.microsoft.com/office/drawing/2014/main" id="{AE4301BB-B0CD-6B48-B5D0-8A556F7A8242}"/>
                </a:ext>
              </a:extLst>
            </p:cNvPr>
            <p:cNvSpPr/>
            <p:nvPr/>
          </p:nvSpPr>
          <p:spPr>
            <a:xfrm>
              <a:off x="7540076" y="4669632"/>
              <a:ext cx="1345241"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Victim Row</a:t>
              </a:r>
            </a:p>
          </p:txBody>
        </p:sp>
      </p:grpSp>
      <p:grpSp>
        <p:nvGrpSpPr>
          <p:cNvPr id="176" name="Group 175">
            <a:extLst>
              <a:ext uri="{FF2B5EF4-FFF2-40B4-BE49-F238E27FC236}">
                <a16:creationId xmlns:a16="http://schemas.microsoft.com/office/drawing/2014/main" id="{F4521EB7-C32C-584A-ABF8-B03A24D1D2D0}"/>
              </a:ext>
            </a:extLst>
          </p:cNvPr>
          <p:cNvGrpSpPr/>
          <p:nvPr/>
        </p:nvGrpSpPr>
        <p:grpSpPr>
          <a:xfrm>
            <a:off x="1336150" y="1760872"/>
            <a:ext cx="6487433" cy="390381"/>
            <a:chOff x="2579675" y="4236288"/>
            <a:chExt cx="6487433" cy="390381"/>
          </a:xfrm>
        </p:grpSpPr>
        <p:sp>
          <p:nvSpPr>
            <p:cNvPr id="177" name="Rectangle 176">
              <a:extLst>
                <a:ext uri="{FF2B5EF4-FFF2-40B4-BE49-F238E27FC236}">
                  <a16:creationId xmlns:a16="http://schemas.microsoft.com/office/drawing/2014/main" id="{D0858276-4A50-7A4F-B2AF-77E9D53A6616}"/>
                </a:ext>
              </a:extLst>
            </p:cNvPr>
            <p:cNvSpPr/>
            <p:nvPr/>
          </p:nvSpPr>
          <p:spPr>
            <a:xfrm>
              <a:off x="2579675" y="4236288"/>
              <a:ext cx="6487433" cy="373701"/>
            </a:xfrm>
            <a:prstGeom prst="rect">
              <a:avLst/>
            </a:prstGeom>
            <a:solidFill>
              <a:srgbClr val="F5B183"/>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2</a:t>
              </a:r>
            </a:p>
          </p:txBody>
        </p:sp>
        <p:sp>
          <p:nvSpPr>
            <p:cNvPr id="178" name="Rectangle 177">
              <a:extLst>
                <a:ext uri="{FF2B5EF4-FFF2-40B4-BE49-F238E27FC236}">
                  <a16:creationId xmlns:a16="http://schemas.microsoft.com/office/drawing/2014/main" id="{E8FDF240-F6DB-164C-862B-E0616A5386DC}"/>
                </a:ext>
              </a:extLst>
            </p:cNvPr>
            <p:cNvSpPr/>
            <p:nvPr/>
          </p:nvSpPr>
          <p:spPr>
            <a:xfrm>
              <a:off x="7156960" y="4257337"/>
              <a:ext cx="172835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Aggressor Row</a:t>
              </a:r>
            </a:p>
          </p:txBody>
        </p:sp>
      </p:grpSp>
      <p:grpSp>
        <p:nvGrpSpPr>
          <p:cNvPr id="179" name="Group 178">
            <a:extLst>
              <a:ext uri="{FF2B5EF4-FFF2-40B4-BE49-F238E27FC236}">
                <a16:creationId xmlns:a16="http://schemas.microsoft.com/office/drawing/2014/main" id="{91D4F9A7-D9D4-CC4D-87BE-01F1C0AA5E9B}"/>
              </a:ext>
            </a:extLst>
          </p:cNvPr>
          <p:cNvGrpSpPr/>
          <p:nvPr/>
        </p:nvGrpSpPr>
        <p:grpSpPr>
          <a:xfrm>
            <a:off x="1332655" y="2535353"/>
            <a:ext cx="6487433" cy="393061"/>
            <a:chOff x="2576180" y="5010769"/>
            <a:chExt cx="6487433" cy="393061"/>
          </a:xfrm>
        </p:grpSpPr>
        <p:sp>
          <p:nvSpPr>
            <p:cNvPr id="180" name="Rectangle 179">
              <a:extLst>
                <a:ext uri="{FF2B5EF4-FFF2-40B4-BE49-F238E27FC236}">
                  <a16:creationId xmlns:a16="http://schemas.microsoft.com/office/drawing/2014/main" id="{68328838-FB16-6F49-9C3B-8D53E66A609A}"/>
                </a:ext>
              </a:extLst>
            </p:cNvPr>
            <p:cNvSpPr/>
            <p:nvPr/>
          </p:nvSpPr>
          <p:spPr>
            <a:xfrm>
              <a:off x="2576180" y="5010769"/>
              <a:ext cx="6487433" cy="373701"/>
            </a:xfrm>
            <a:prstGeom prst="rect">
              <a:avLst/>
            </a:prstGeom>
            <a:solidFill>
              <a:srgbClr val="F5B183"/>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4</a:t>
              </a:r>
            </a:p>
          </p:txBody>
        </p:sp>
        <p:sp>
          <p:nvSpPr>
            <p:cNvPr id="181" name="Rectangle 180">
              <a:extLst>
                <a:ext uri="{FF2B5EF4-FFF2-40B4-BE49-F238E27FC236}">
                  <a16:creationId xmlns:a16="http://schemas.microsoft.com/office/drawing/2014/main" id="{3BAACABF-1B37-A547-A3C6-0FA561E6D68B}"/>
                </a:ext>
              </a:extLst>
            </p:cNvPr>
            <p:cNvSpPr/>
            <p:nvPr/>
          </p:nvSpPr>
          <p:spPr>
            <a:xfrm>
              <a:off x="7156960" y="5034498"/>
              <a:ext cx="172835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Aggressor Row</a:t>
              </a:r>
            </a:p>
          </p:txBody>
        </p:sp>
      </p:grpSp>
      <p:grpSp>
        <p:nvGrpSpPr>
          <p:cNvPr id="182" name="Group 181">
            <a:extLst>
              <a:ext uri="{FF2B5EF4-FFF2-40B4-BE49-F238E27FC236}">
                <a16:creationId xmlns:a16="http://schemas.microsoft.com/office/drawing/2014/main" id="{94409BF6-2AAA-5043-B057-CBAED708225E}"/>
              </a:ext>
            </a:extLst>
          </p:cNvPr>
          <p:cNvGrpSpPr/>
          <p:nvPr/>
        </p:nvGrpSpPr>
        <p:grpSpPr>
          <a:xfrm>
            <a:off x="1336150" y="2150115"/>
            <a:ext cx="6487433" cy="413433"/>
            <a:chOff x="2579675" y="4625531"/>
            <a:chExt cx="6487433" cy="413433"/>
          </a:xfrm>
        </p:grpSpPr>
        <p:sp>
          <p:nvSpPr>
            <p:cNvPr id="183" name="Rectangle 182">
              <a:extLst>
                <a:ext uri="{FF2B5EF4-FFF2-40B4-BE49-F238E27FC236}">
                  <a16:creationId xmlns:a16="http://schemas.microsoft.com/office/drawing/2014/main" id="{170622B1-FBFB-FF4A-8AD2-683878AF7910}"/>
                </a:ext>
              </a:extLst>
            </p:cNvPr>
            <p:cNvSpPr/>
            <p:nvPr/>
          </p:nvSpPr>
          <p:spPr>
            <a:xfrm>
              <a:off x="2579675" y="4625531"/>
              <a:ext cx="6487433" cy="373701"/>
            </a:xfrm>
            <a:prstGeom prst="rect">
              <a:avLst/>
            </a:prstGeom>
            <a:solidFill>
              <a:srgbClr val="FFD966"/>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3</a:t>
              </a:r>
            </a:p>
          </p:txBody>
        </p:sp>
        <p:sp>
          <p:nvSpPr>
            <p:cNvPr id="184" name="Rectangle 183">
              <a:extLst>
                <a:ext uri="{FF2B5EF4-FFF2-40B4-BE49-F238E27FC236}">
                  <a16:creationId xmlns:a16="http://schemas.microsoft.com/office/drawing/2014/main" id="{D0F6CEDA-05A8-FE4D-B3DB-C24BF6C71CC2}"/>
                </a:ext>
              </a:extLst>
            </p:cNvPr>
            <p:cNvSpPr/>
            <p:nvPr/>
          </p:nvSpPr>
          <p:spPr>
            <a:xfrm>
              <a:off x="7540076" y="4669632"/>
              <a:ext cx="1345241"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Victim Row</a:t>
              </a:r>
            </a:p>
          </p:txBody>
        </p:sp>
      </p:grpSp>
      <p:grpSp>
        <p:nvGrpSpPr>
          <p:cNvPr id="74" name="Group 73">
            <a:extLst>
              <a:ext uri="{FF2B5EF4-FFF2-40B4-BE49-F238E27FC236}">
                <a16:creationId xmlns:a16="http://schemas.microsoft.com/office/drawing/2014/main" id="{FD1E7D32-95F2-074E-8D39-B21CD7D28673}"/>
              </a:ext>
            </a:extLst>
          </p:cNvPr>
          <p:cNvGrpSpPr/>
          <p:nvPr/>
        </p:nvGrpSpPr>
        <p:grpSpPr>
          <a:xfrm>
            <a:off x="1339607" y="2154264"/>
            <a:ext cx="6487433" cy="390381"/>
            <a:chOff x="2579675" y="4236288"/>
            <a:chExt cx="6487433" cy="390381"/>
          </a:xfrm>
        </p:grpSpPr>
        <p:sp>
          <p:nvSpPr>
            <p:cNvPr id="75" name="Rectangle 74">
              <a:extLst>
                <a:ext uri="{FF2B5EF4-FFF2-40B4-BE49-F238E27FC236}">
                  <a16:creationId xmlns:a16="http://schemas.microsoft.com/office/drawing/2014/main" id="{AEF8CD28-0526-D94F-AD3D-25D84459C368}"/>
                </a:ext>
              </a:extLst>
            </p:cNvPr>
            <p:cNvSpPr/>
            <p:nvPr/>
          </p:nvSpPr>
          <p:spPr>
            <a:xfrm>
              <a:off x="2579675" y="4236288"/>
              <a:ext cx="6487433" cy="373701"/>
            </a:xfrm>
            <a:prstGeom prst="rect">
              <a:avLst/>
            </a:prstGeom>
            <a:solidFill>
              <a:srgbClr val="F5B183"/>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3</a:t>
              </a:r>
            </a:p>
          </p:txBody>
        </p:sp>
        <p:sp>
          <p:nvSpPr>
            <p:cNvPr id="76" name="Rectangle 75">
              <a:extLst>
                <a:ext uri="{FF2B5EF4-FFF2-40B4-BE49-F238E27FC236}">
                  <a16:creationId xmlns:a16="http://schemas.microsoft.com/office/drawing/2014/main" id="{D3719F36-C793-EA42-B1D1-156C4E838A1B}"/>
                </a:ext>
              </a:extLst>
            </p:cNvPr>
            <p:cNvSpPr/>
            <p:nvPr/>
          </p:nvSpPr>
          <p:spPr>
            <a:xfrm>
              <a:off x="7156960" y="4257337"/>
              <a:ext cx="172835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Aggressor Row</a:t>
              </a:r>
            </a:p>
          </p:txBody>
        </p:sp>
      </p:grpSp>
      <p:grpSp>
        <p:nvGrpSpPr>
          <p:cNvPr id="77" name="Group 76">
            <a:extLst>
              <a:ext uri="{FF2B5EF4-FFF2-40B4-BE49-F238E27FC236}">
                <a16:creationId xmlns:a16="http://schemas.microsoft.com/office/drawing/2014/main" id="{FB8AA9CE-B6C2-4342-A5C0-6B99D0FABB42}"/>
              </a:ext>
            </a:extLst>
          </p:cNvPr>
          <p:cNvGrpSpPr/>
          <p:nvPr/>
        </p:nvGrpSpPr>
        <p:grpSpPr>
          <a:xfrm>
            <a:off x="1336112" y="2928745"/>
            <a:ext cx="6487433" cy="393061"/>
            <a:chOff x="2576180" y="5010769"/>
            <a:chExt cx="6487433" cy="393061"/>
          </a:xfrm>
        </p:grpSpPr>
        <p:sp>
          <p:nvSpPr>
            <p:cNvPr id="78" name="Rectangle 77">
              <a:extLst>
                <a:ext uri="{FF2B5EF4-FFF2-40B4-BE49-F238E27FC236}">
                  <a16:creationId xmlns:a16="http://schemas.microsoft.com/office/drawing/2014/main" id="{D7A423ED-AAA7-6544-B959-2317B7B098FF}"/>
                </a:ext>
              </a:extLst>
            </p:cNvPr>
            <p:cNvSpPr/>
            <p:nvPr/>
          </p:nvSpPr>
          <p:spPr>
            <a:xfrm>
              <a:off x="2576180" y="5010769"/>
              <a:ext cx="6487433" cy="373701"/>
            </a:xfrm>
            <a:prstGeom prst="rect">
              <a:avLst/>
            </a:prstGeom>
            <a:solidFill>
              <a:srgbClr val="F5B183"/>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5</a:t>
              </a:r>
            </a:p>
          </p:txBody>
        </p:sp>
        <p:sp>
          <p:nvSpPr>
            <p:cNvPr id="79" name="Rectangle 78">
              <a:extLst>
                <a:ext uri="{FF2B5EF4-FFF2-40B4-BE49-F238E27FC236}">
                  <a16:creationId xmlns:a16="http://schemas.microsoft.com/office/drawing/2014/main" id="{A5FD4872-79C7-6A4B-A4E2-50FF5EC6FA21}"/>
                </a:ext>
              </a:extLst>
            </p:cNvPr>
            <p:cNvSpPr/>
            <p:nvPr/>
          </p:nvSpPr>
          <p:spPr>
            <a:xfrm>
              <a:off x="7156960" y="5034498"/>
              <a:ext cx="172835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Aggressor Row</a:t>
              </a:r>
            </a:p>
          </p:txBody>
        </p:sp>
      </p:grpSp>
      <p:grpSp>
        <p:nvGrpSpPr>
          <p:cNvPr id="80" name="Group 79">
            <a:extLst>
              <a:ext uri="{FF2B5EF4-FFF2-40B4-BE49-F238E27FC236}">
                <a16:creationId xmlns:a16="http://schemas.microsoft.com/office/drawing/2014/main" id="{B7F263C8-BE18-8E44-8A0E-E72408075800}"/>
              </a:ext>
            </a:extLst>
          </p:cNvPr>
          <p:cNvGrpSpPr/>
          <p:nvPr/>
        </p:nvGrpSpPr>
        <p:grpSpPr>
          <a:xfrm>
            <a:off x="1339607" y="2543507"/>
            <a:ext cx="6487433" cy="413433"/>
            <a:chOff x="2579675" y="4625531"/>
            <a:chExt cx="6487433" cy="413433"/>
          </a:xfrm>
        </p:grpSpPr>
        <p:sp>
          <p:nvSpPr>
            <p:cNvPr id="81" name="Rectangle 80">
              <a:extLst>
                <a:ext uri="{FF2B5EF4-FFF2-40B4-BE49-F238E27FC236}">
                  <a16:creationId xmlns:a16="http://schemas.microsoft.com/office/drawing/2014/main" id="{AE191D3C-79E4-2840-AAB9-47851B6F8412}"/>
                </a:ext>
              </a:extLst>
            </p:cNvPr>
            <p:cNvSpPr/>
            <p:nvPr/>
          </p:nvSpPr>
          <p:spPr>
            <a:xfrm>
              <a:off x="2579675" y="4625531"/>
              <a:ext cx="6487433" cy="373701"/>
            </a:xfrm>
            <a:prstGeom prst="rect">
              <a:avLst/>
            </a:prstGeom>
            <a:solidFill>
              <a:srgbClr val="FFD966"/>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4</a:t>
              </a:r>
            </a:p>
          </p:txBody>
        </p:sp>
        <p:sp>
          <p:nvSpPr>
            <p:cNvPr id="82" name="Rectangle 81">
              <a:extLst>
                <a:ext uri="{FF2B5EF4-FFF2-40B4-BE49-F238E27FC236}">
                  <a16:creationId xmlns:a16="http://schemas.microsoft.com/office/drawing/2014/main" id="{B1D1668A-349D-8A4C-AA18-5A04B9E55969}"/>
                </a:ext>
              </a:extLst>
            </p:cNvPr>
            <p:cNvSpPr/>
            <p:nvPr/>
          </p:nvSpPr>
          <p:spPr>
            <a:xfrm>
              <a:off x="7540076" y="4669632"/>
              <a:ext cx="1345241"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Victim Row</a:t>
              </a:r>
            </a:p>
          </p:txBody>
        </p:sp>
      </p:grpSp>
      <p:grpSp>
        <p:nvGrpSpPr>
          <p:cNvPr id="16" name="Group 15">
            <a:extLst>
              <a:ext uri="{FF2B5EF4-FFF2-40B4-BE49-F238E27FC236}">
                <a16:creationId xmlns:a16="http://schemas.microsoft.com/office/drawing/2014/main" id="{9A559664-20C6-CA40-8F44-A396DCB5732C}"/>
              </a:ext>
            </a:extLst>
          </p:cNvPr>
          <p:cNvGrpSpPr/>
          <p:nvPr/>
        </p:nvGrpSpPr>
        <p:grpSpPr>
          <a:xfrm>
            <a:off x="1334077" y="1755148"/>
            <a:ext cx="6487433" cy="402298"/>
            <a:chOff x="1334077" y="1755148"/>
            <a:chExt cx="6487433" cy="402298"/>
          </a:xfrm>
        </p:grpSpPr>
        <p:sp>
          <p:nvSpPr>
            <p:cNvPr id="188" name="Rectangle 187">
              <a:extLst>
                <a:ext uri="{FF2B5EF4-FFF2-40B4-BE49-F238E27FC236}">
                  <a16:creationId xmlns:a16="http://schemas.microsoft.com/office/drawing/2014/main" id="{2A8058DA-80AB-9541-9E85-5D677F030F93}"/>
                </a:ext>
              </a:extLst>
            </p:cNvPr>
            <p:cNvSpPr/>
            <p:nvPr/>
          </p:nvSpPr>
          <p:spPr>
            <a:xfrm>
              <a:off x="1334077" y="1755148"/>
              <a:ext cx="6487433" cy="373701"/>
            </a:xfrm>
            <a:prstGeom prst="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2</a:t>
              </a:r>
            </a:p>
          </p:txBody>
        </p:sp>
        <p:sp>
          <p:nvSpPr>
            <p:cNvPr id="189" name="Rectangle 188">
              <a:extLst>
                <a:ext uri="{FF2B5EF4-FFF2-40B4-BE49-F238E27FC236}">
                  <a16:creationId xmlns:a16="http://schemas.microsoft.com/office/drawing/2014/main" id="{00172123-1789-E549-A81C-5CCB76F5EBEE}"/>
                </a:ext>
              </a:extLst>
            </p:cNvPr>
            <p:cNvSpPr/>
            <p:nvPr/>
          </p:nvSpPr>
          <p:spPr>
            <a:xfrm>
              <a:off x="6656291" y="1788114"/>
              <a:ext cx="626710"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Row</a:t>
              </a:r>
            </a:p>
          </p:txBody>
        </p:sp>
      </p:grpSp>
      <p:sp>
        <p:nvSpPr>
          <p:cNvPr id="190" name="Rectangle 189">
            <a:extLst>
              <a:ext uri="{FF2B5EF4-FFF2-40B4-BE49-F238E27FC236}">
                <a16:creationId xmlns:a16="http://schemas.microsoft.com/office/drawing/2014/main" id="{5263BCC6-57D8-B144-AC74-44BE1039C733}"/>
              </a:ext>
            </a:extLst>
          </p:cNvPr>
          <p:cNvSpPr/>
          <p:nvPr/>
        </p:nvSpPr>
        <p:spPr>
          <a:xfrm>
            <a:off x="447294" y="4041912"/>
            <a:ext cx="4734306" cy="222973"/>
          </a:xfrm>
          <a:prstGeom prst="rect">
            <a:avLst/>
          </a:prstGeom>
          <a:solidFill>
            <a:schemeClr val="accent6">
              <a:lumMod val="40000"/>
              <a:lumOff val="60000"/>
              <a:alpha val="31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1" name="Rectangle 190">
            <a:extLst>
              <a:ext uri="{FF2B5EF4-FFF2-40B4-BE49-F238E27FC236}">
                <a16:creationId xmlns:a16="http://schemas.microsoft.com/office/drawing/2014/main" id="{FCE80871-50A8-7A45-9EAA-0207BFAAD124}"/>
              </a:ext>
            </a:extLst>
          </p:cNvPr>
          <p:cNvSpPr/>
          <p:nvPr/>
        </p:nvSpPr>
        <p:spPr>
          <a:xfrm>
            <a:off x="447294" y="4267199"/>
            <a:ext cx="4734306" cy="205718"/>
          </a:xfrm>
          <a:prstGeom prst="rect">
            <a:avLst/>
          </a:prstGeom>
          <a:solidFill>
            <a:schemeClr val="accent6">
              <a:lumMod val="40000"/>
              <a:lumOff val="60000"/>
              <a:alpha val="31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2" name="Rectangle 191">
            <a:extLst>
              <a:ext uri="{FF2B5EF4-FFF2-40B4-BE49-F238E27FC236}">
                <a16:creationId xmlns:a16="http://schemas.microsoft.com/office/drawing/2014/main" id="{B2125673-DF7A-4646-A8C6-CFDD34F3AD75}"/>
              </a:ext>
            </a:extLst>
          </p:cNvPr>
          <p:cNvSpPr/>
          <p:nvPr/>
        </p:nvSpPr>
        <p:spPr>
          <a:xfrm>
            <a:off x="447294" y="4472917"/>
            <a:ext cx="4734306" cy="205718"/>
          </a:xfrm>
          <a:prstGeom prst="rect">
            <a:avLst/>
          </a:prstGeom>
          <a:solidFill>
            <a:schemeClr val="accent6">
              <a:lumMod val="40000"/>
              <a:lumOff val="60000"/>
              <a:alpha val="31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3" name="Rectangle 192">
            <a:extLst>
              <a:ext uri="{FF2B5EF4-FFF2-40B4-BE49-F238E27FC236}">
                <a16:creationId xmlns:a16="http://schemas.microsoft.com/office/drawing/2014/main" id="{4CB188D7-A9E0-FA47-A521-A084797A4631}"/>
              </a:ext>
            </a:extLst>
          </p:cNvPr>
          <p:cNvSpPr/>
          <p:nvPr/>
        </p:nvSpPr>
        <p:spPr>
          <a:xfrm>
            <a:off x="447294" y="5352521"/>
            <a:ext cx="4734306" cy="237025"/>
          </a:xfrm>
          <a:prstGeom prst="rect">
            <a:avLst/>
          </a:prstGeom>
          <a:solidFill>
            <a:schemeClr val="accent6">
              <a:lumMod val="40000"/>
              <a:lumOff val="60000"/>
              <a:alpha val="31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4" name="Rectangle 193">
            <a:extLst>
              <a:ext uri="{FF2B5EF4-FFF2-40B4-BE49-F238E27FC236}">
                <a16:creationId xmlns:a16="http://schemas.microsoft.com/office/drawing/2014/main" id="{2EFC369D-945E-AC45-9179-CFDD82B56DB6}"/>
              </a:ext>
            </a:extLst>
          </p:cNvPr>
          <p:cNvSpPr/>
          <p:nvPr/>
        </p:nvSpPr>
        <p:spPr>
          <a:xfrm>
            <a:off x="447294" y="5589547"/>
            <a:ext cx="4734306" cy="205718"/>
          </a:xfrm>
          <a:prstGeom prst="rect">
            <a:avLst/>
          </a:prstGeom>
          <a:solidFill>
            <a:schemeClr val="accent6">
              <a:lumMod val="40000"/>
              <a:lumOff val="60000"/>
              <a:alpha val="31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5" name="Rectangle 194">
            <a:extLst>
              <a:ext uri="{FF2B5EF4-FFF2-40B4-BE49-F238E27FC236}">
                <a16:creationId xmlns:a16="http://schemas.microsoft.com/office/drawing/2014/main" id="{C265B4EF-3B3C-D04F-AFDE-17955DAC32E5}"/>
              </a:ext>
            </a:extLst>
          </p:cNvPr>
          <p:cNvSpPr/>
          <p:nvPr/>
        </p:nvSpPr>
        <p:spPr>
          <a:xfrm>
            <a:off x="447294" y="5121378"/>
            <a:ext cx="4734306" cy="228830"/>
          </a:xfrm>
          <a:prstGeom prst="rect">
            <a:avLst/>
          </a:prstGeom>
          <a:solidFill>
            <a:schemeClr val="accent6">
              <a:lumMod val="40000"/>
              <a:lumOff val="60000"/>
              <a:alpha val="31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6" name="Rectangle 195">
            <a:extLst>
              <a:ext uri="{FF2B5EF4-FFF2-40B4-BE49-F238E27FC236}">
                <a16:creationId xmlns:a16="http://schemas.microsoft.com/office/drawing/2014/main" id="{3BAF6EB9-9919-7D46-80B2-3E4C5A11B0A3}"/>
              </a:ext>
            </a:extLst>
          </p:cNvPr>
          <p:cNvSpPr/>
          <p:nvPr/>
        </p:nvSpPr>
        <p:spPr>
          <a:xfrm>
            <a:off x="447294" y="4884353"/>
            <a:ext cx="4734306" cy="237025"/>
          </a:xfrm>
          <a:prstGeom prst="rect">
            <a:avLst/>
          </a:prstGeom>
          <a:solidFill>
            <a:schemeClr val="accent6">
              <a:lumMod val="40000"/>
              <a:lumOff val="60000"/>
              <a:alpha val="31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7" name="Rectangle 196">
            <a:extLst>
              <a:ext uri="{FF2B5EF4-FFF2-40B4-BE49-F238E27FC236}">
                <a16:creationId xmlns:a16="http://schemas.microsoft.com/office/drawing/2014/main" id="{284DE54D-B0E6-EA40-97E1-A02A081A8163}"/>
              </a:ext>
            </a:extLst>
          </p:cNvPr>
          <p:cNvSpPr/>
          <p:nvPr/>
        </p:nvSpPr>
        <p:spPr>
          <a:xfrm>
            <a:off x="447294" y="4678634"/>
            <a:ext cx="4734306" cy="205718"/>
          </a:xfrm>
          <a:prstGeom prst="rect">
            <a:avLst/>
          </a:prstGeom>
          <a:solidFill>
            <a:schemeClr val="accent6">
              <a:lumMod val="40000"/>
              <a:lumOff val="60000"/>
              <a:alpha val="31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0" name="Rectangle 199">
            <a:extLst>
              <a:ext uri="{FF2B5EF4-FFF2-40B4-BE49-F238E27FC236}">
                <a16:creationId xmlns:a16="http://schemas.microsoft.com/office/drawing/2014/main" id="{321CDE0D-5060-0C42-AFAB-931C3A9323E8}"/>
              </a:ext>
            </a:extLst>
          </p:cNvPr>
          <p:cNvSpPr/>
          <p:nvPr/>
        </p:nvSpPr>
        <p:spPr>
          <a:xfrm>
            <a:off x="447294" y="6224697"/>
            <a:ext cx="4734306" cy="253728"/>
          </a:xfrm>
          <a:prstGeom prst="rect">
            <a:avLst/>
          </a:prstGeom>
          <a:solidFill>
            <a:schemeClr val="accent6">
              <a:lumMod val="40000"/>
              <a:lumOff val="60000"/>
              <a:alpha val="31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5" name="TextBox 214">
            <a:extLst>
              <a:ext uri="{FF2B5EF4-FFF2-40B4-BE49-F238E27FC236}">
                <a16:creationId xmlns:a16="http://schemas.microsoft.com/office/drawing/2014/main" id="{B6B4F424-6BA0-D741-9360-60A8C418FB78}"/>
              </a:ext>
            </a:extLst>
          </p:cNvPr>
          <p:cNvSpPr txBox="1"/>
          <p:nvPr/>
        </p:nvSpPr>
        <p:spPr>
          <a:xfrm>
            <a:off x="5706671" y="5078546"/>
            <a:ext cx="315265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Core test loop where we alternate accesses to adjacent rows</a:t>
            </a:r>
            <a:endPar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cxnSp>
        <p:nvCxnSpPr>
          <p:cNvPr id="216" name="Straight Connector 215">
            <a:extLst>
              <a:ext uri="{FF2B5EF4-FFF2-40B4-BE49-F238E27FC236}">
                <a16:creationId xmlns:a16="http://schemas.microsoft.com/office/drawing/2014/main" id="{849DACB4-651F-1E45-AB06-620F54FAF2B9}"/>
              </a:ext>
            </a:extLst>
          </p:cNvPr>
          <p:cNvCxnSpPr>
            <a:cxnSpLocks/>
          </p:cNvCxnSpPr>
          <p:nvPr/>
        </p:nvCxnSpPr>
        <p:spPr>
          <a:xfrm>
            <a:off x="5727837" y="5123902"/>
            <a:ext cx="0" cy="494061"/>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a:extLst>
              <a:ext uri="{FF2B5EF4-FFF2-40B4-BE49-F238E27FC236}">
                <a16:creationId xmlns:a16="http://schemas.microsoft.com/office/drawing/2014/main" id="{67799D7C-DE1E-EB4E-9094-1805A42D13C4}"/>
              </a:ext>
            </a:extLst>
          </p:cNvPr>
          <p:cNvCxnSpPr>
            <a:cxnSpLocks/>
          </p:cNvCxnSpPr>
          <p:nvPr/>
        </p:nvCxnSpPr>
        <p:spPr>
          <a:xfrm flipH="1" flipV="1">
            <a:off x="5181601" y="5247796"/>
            <a:ext cx="550916" cy="793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5" name="Group 44">
            <a:extLst>
              <a:ext uri="{FF2B5EF4-FFF2-40B4-BE49-F238E27FC236}">
                <a16:creationId xmlns:a16="http://schemas.microsoft.com/office/drawing/2014/main" id="{9D55FBA9-2DAE-7B46-BFFC-8055961F93F3}"/>
              </a:ext>
            </a:extLst>
          </p:cNvPr>
          <p:cNvGrpSpPr/>
          <p:nvPr/>
        </p:nvGrpSpPr>
        <p:grpSpPr>
          <a:xfrm>
            <a:off x="447294" y="5795265"/>
            <a:ext cx="8397349" cy="590005"/>
            <a:chOff x="447294" y="5795265"/>
            <a:chExt cx="8397349" cy="590005"/>
          </a:xfrm>
        </p:grpSpPr>
        <p:sp>
          <p:nvSpPr>
            <p:cNvPr id="198" name="Rectangle 197">
              <a:extLst>
                <a:ext uri="{FF2B5EF4-FFF2-40B4-BE49-F238E27FC236}">
                  <a16:creationId xmlns:a16="http://schemas.microsoft.com/office/drawing/2014/main" id="{E331BCB8-ACFD-5140-A7D1-929EE520E0A2}"/>
                </a:ext>
              </a:extLst>
            </p:cNvPr>
            <p:cNvSpPr/>
            <p:nvPr/>
          </p:nvSpPr>
          <p:spPr>
            <a:xfrm>
              <a:off x="447294" y="5795265"/>
              <a:ext cx="4734306" cy="213816"/>
            </a:xfrm>
            <a:prstGeom prst="rect">
              <a:avLst/>
            </a:prstGeom>
            <a:solidFill>
              <a:schemeClr val="accent6">
                <a:lumMod val="40000"/>
                <a:lumOff val="60000"/>
                <a:alpha val="31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8" name="TextBox 217">
              <a:extLst>
                <a:ext uri="{FF2B5EF4-FFF2-40B4-BE49-F238E27FC236}">
                  <a16:creationId xmlns:a16="http://schemas.microsoft.com/office/drawing/2014/main" id="{A1346CBD-093B-954C-B5E3-39009457C93B}"/>
                </a:ext>
              </a:extLst>
            </p:cNvPr>
            <p:cNvSpPr txBox="1"/>
            <p:nvPr/>
          </p:nvSpPr>
          <p:spPr>
            <a:xfrm>
              <a:off x="5691984" y="6046716"/>
              <a:ext cx="315265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Prevent further retention failures</a:t>
              </a:r>
            </a:p>
          </p:txBody>
        </p:sp>
        <p:cxnSp>
          <p:nvCxnSpPr>
            <p:cNvPr id="219" name="Straight Connector 218">
              <a:extLst>
                <a:ext uri="{FF2B5EF4-FFF2-40B4-BE49-F238E27FC236}">
                  <a16:creationId xmlns:a16="http://schemas.microsoft.com/office/drawing/2014/main" id="{C7F15F1F-A234-D54D-B44C-D03ACF70EA38}"/>
                </a:ext>
              </a:extLst>
            </p:cNvPr>
            <p:cNvCxnSpPr>
              <a:cxnSpLocks/>
            </p:cNvCxnSpPr>
            <p:nvPr/>
          </p:nvCxnSpPr>
          <p:spPr>
            <a:xfrm>
              <a:off x="5724601" y="6082638"/>
              <a:ext cx="0" cy="24784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a:extLst>
                <a:ext uri="{FF2B5EF4-FFF2-40B4-BE49-F238E27FC236}">
                  <a16:creationId xmlns:a16="http://schemas.microsoft.com/office/drawing/2014/main" id="{5B3E17A7-B1E7-4041-9926-F32C1E62C1E3}"/>
                </a:ext>
              </a:extLst>
            </p:cNvPr>
            <p:cNvCxnSpPr>
              <a:cxnSpLocks/>
              <a:stCxn id="218" idx="1"/>
              <a:endCxn id="198" idx="3"/>
            </p:cNvCxnSpPr>
            <p:nvPr/>
          </p:nvCxnSpPr>
          <p:spPr>
            <a:xfrm flipH="1" flipV="1">
              <a:off x="5181600" y="5902173"/>
              <a:ext cx="510384" cy="31382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B3497327-61D9-DA44-8882-6C0D84CB7FE5}"/>
              </a:ext>
            </a:extLst>
          </p:cNvPr>
          <p:cNvGrpSpPr/>
          <p:nvPr/>
        </p:nvGrpSpPr>
        <p:grpSpPr>
          <a:xfrm>
            <a:off x="447294" y="6009081"/>
            <a:ext cx="8412036" cy="695746"/>
            <a:chOff x="447294" y="6009081"/>
            <a:chExt cx="8412036" cy="695746"/>
          </a:xfrm>
        </p:grpSpPr>
        <p:sp>
          <p:nvSpPr>
            <p:cNvPr id="199" name="Rectangle 198">
              <a:extLst>
                <a:ext uri="{FF2B5EF4-FFF2-40B4-BE49-F238E27FC236}">
                  <a16:creationId xmlns:a16="http://schemas.microsoft.com/office/drawing/2014/main" id="{686C3243-ED20-394A-97DE-EC468CE17713}"/>
                </a:ext>
              </a:extLst>
            </p:cNvPr>
            <p:cNvSpPr/>
            <p:nvPr/>
          </p:nvSpPr>
          <p:spPr>
            <a:xfrm>
              <a:off x="447294" y="6009081"/>
              <a:ext cx="4734306" cy="215616"/>
            </a:xfrm>
            <a:prstGeom prst="rect">
              <a:avLst/>
            </a:prstGeom>
            <a:solidFill>
              <a:schemeClr val="accent6">
                <a:lumMod val="40000"/>
                <a:lumOff val="60000"/>
                <a:alpha val="31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4" name="TextBox 223">
              <a:extLst>
                <a:ext uri="{FF2B5EF4-FFF2-40B4-BE49-F238E27FC236}">
                  <a16:creationId xmlns:a16="http://schemas.microsoft.com/office/drawing/2014/main" id="{947DB7CB-91A7-274A-8C66-3B0C0704406E}"/>
                </a:ext>
              </a:extLst>
            </p:cNvPr>
            <p:cNvSpPr txBox="1"/>
            <p:nvPr/>
          </p:nvSpPr>
          <p:spPr>
            <a:xfrm>
              <a:off x="5706671" y="6366273"/>
              <a:ext cx="315265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Record bit flips for analysis</a:t>
              </a:r>
            </a:p>
          </p:txBody>
        </p:sp>
        <p:cxnSp>
          <p:nvCxnSpPr>
            <p:cNvPr id="225" name="Straight Connector 224">
              <a:extLst>
                <a:ext uri="{FF2B5EF4-FFF2-40B4-BE49-F238E27FC236}">
                  <a16:creationId xmlns:a16="http://schemas.microsoft.com/office/drawing/2014/main" id="{59CA7F84-9AE7-C94E-8624-F7DB8154381C}"/>
                </a:ext>
              </a:extLst>
            </p:cNvPr>
            <p:cNvCxnSpPr>
              <a:cxnSpLocks/>
            </p:cNvCxnSpPr>
            <p:nvPr/>
          </p:nvCxnSpPr>
          <p:spPr>
            <a:xfrm>
              <a:off x="5724601" y="6409816"/>
              <a:ext cx="0" cy="24784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a:extLst>
                <a:ext uri="{FF2B5EF4-FFF2-40B4-BE49-F238E27FC236}">
                  <a16:creationId xmlns:a16="http://schemas.microsoft.com/office/drawing/2014/main" id="{AD0C764F-6CA5-044B-9F3A-F1015E9003E0}"/>
                </a:ext>
              </a:extLst>
            </p:cNvPr>
            <p:cNvCxnSpPr>
              <a:cxnSpLocks/>
              <a:stCxn id="224" idx="1"/>
              <a:endCxn id="199" idx="3"/>
            </p:cNvCxnSpPr>
            <p:nvPr/>
          </p:nvCxnSpPr>
          <p:spPr>
            <a:xfrm flipH="1" flipV="1">
              <a:off x="5181600" y="6116889"/>
              <a:ext cx="525071" cy="41866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7" name="Group 226">
            <a:extLst>
              <a:ext uri="{FF2B5EF4-FFF2-40B4-BE49-F238E27FC236}">
                <a16:creationId xmlns:a16="http://schemas.microsoft.com/office/drawing/2014/main" id="{A07E0961-9121-9746-BE07-1AA352831454}"/>
              </a:ext>
            </a:extLst>
          </p:cNvPr>
          <p:cNvGrpSpPr/>
          <p:nvPr/>
        </p:nvGrpSpPr>
        <p:grpSpPr>
          <a:xfrm>
            <a:off x="5191965" y="3557726"/>
            <a:ext cx="3659231" cy="1235281"/>
            <a:chOff x="5191965" y="3557726"/>
            <a:chExt cx="3659231" cy="1235281"/>
          </a:xfrm>
        </p:grpSpPr>
        <p:sp>
          <p:nvSpPr>
            <p:cNvPr id="228" name="TextBox 227">
              <a:extLst>
                <a:ext uri="{FF2B5EF4-FFF2-40B4-BE49-F238E27FC236}">
                  <a16:creationId xmlns:a16="http://schemas.microsoft.com/office/drawing/2014/main" id="{E9F0B4C5-45E9-884B-8E8D-DB09BA350846}"/>
                </a:ext>
              </a:extLst>
            </p:cNvPr>
            <p:cNvSpPr txBox="1"/>
            <p:nvPr/>
          </p:nvSpPr>
          <p:spPr>
            <a:xfrm>
              <a:off x="5698537" y="3557726"/>
              <a:ext cx="315265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Disable refresh to </a:t>
              </a:r>
              <a:r>
                <a:rPr kumimoji="0" lang="en-US" sz="1600" b="1" i="0" u="none" strike="noStrike" kern="1200" cap="none" spc="0" normalizeH="0" baseline="0" noProof="0" dirty="0">
                  <a:ln>
                    <a:noFill/>
                  </a:ln>
                  <a:solidFill>
                    <a:srgbClr val="538234"/>
                  </a:solidFill>
                  <a:effectLst/>
                  <a:uLnTx/>
                  <a:uFillTx/>
                  <a:latin typeface="Cambria" panose="02040503050406030204" pitchFamily="18" charset="0"/>
                  <a:ea typeface="+mn-ea"/>
                  <a:cs typeface="+mn-cs"/>
                </a:rPr>
                <a:t>prevent interruptions</a:t>
              </a: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in the core loop of our test </a:t>
              </a:r>
              <a:r>
                <a:rPr kumimoji="0" lang="en-US" sz="16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from refresh operations</a:t>
              </a:r>
            </a:p>
          </p:txBody>
        </p:sp>
        <p:cxnSp>
          <p:nvCxnSpPr>
            <p:cNvPr id="229" name="Straight Connector 228">
              <a:extLst>
                <a:ext uri="{FF2B5EF4-FFF2-40B4-BE49-F238E27FC236}">
                  <a16:creationId xmlns:a16="http://schemas.microsoft.com/office/drawing/2014/main" id="{B5EAFB39-DDB8-884C-8BB7-E2243B7D9948}"/>
                </a:ext>
              </a:extLst>
            </p:cNvPr>
            <p:cNvCxnSpPr>
              <a:cxnSpLocks/>
            </p:cNvCxnSpPr>
            <p:nvPr/>
          </p:nvCxnSpPr>
          <p:spPr>
            <a:xfrm>
              <a:off x="5737171" y="3606085"/>
              <a:ext cx="0" cy="751095"/>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a:extLst>
                <a:ext uri="{FF2B5EF4-FFF2-40B4-BE49-F238E27FC236}">
                  <a16:creationId xmlns:a16="http://schemas.microsoft.com/office/drawing/2014/main" id="{CC47B7BD-E0D6-6B44-A030-7943B8D49317}"/>
                </a:ext>
              </a:extLst>
            </p:cNvPr>
            <p:cNvCxnSpPr>
              <a:cxnSpLocks/>
            </p:cNvCxnSpPr>
            <p:nvPr/>
          </p:nvCxnSpPr>
          <p:spPr>
            <a:xfrm flipH="1">
              <a:off x="5191965" y="4153398"/>
              <a:ext cx="545206" cy="63960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1" name="Group 230">
            <a:extLst>
              <a:ext uri="{FF2B5EF4-FFF2-40B4-BE49-F238E27FC236}">
                <a16:creationId xmlns:a16="http://schemas.microsoft.com/office/drawing/2014/main" id="{22BA4EA7-A930-4C46-94E4-59B7340FB318}"/>
              </a:ext>
            </a:extLst>
          </p:cNvPr>
          <p:cNvGrpSpPr/>
          <p:nvPr/>
        </p:nvGrpSpPr>
        <p:grpSpPr>
          <a:xfrm>
            <a:off x="5191965" y="4459490"/>
            <a:ext cx="3659231" cy="584775"/>
            <a:chOff x="5191965" y="4459490"/>
            <a:chExt cx="3659231" cy="584775"/>
          </a:xfrm>
        </p:grpSpPr>
        <p:sp>
          <p:nvSpPr>
            <p:cNvPr id="232" name="TextBox 231">
              <a:extLst>
                <a:ext uri="{FF2B5EF4-FFF2-40B4-BE49-F238E27FC236}">
                  <a16:creationId xmlns:a16="http://schemas.microsoft.com/office/drawing/2014/main" id="{3EE7E4E2-FFC7-9A49-BE4E-699410E8A7E1}"/>
                </a:ext>
              </a:extLst>
            </p:cNvPr>
            <p:cNvSpPr txBox="1"/>
            <p:nvPr/>
          </p:nvSpPr>
          <p:spPr>
            <a:xfrm>
              <a:off x="5698537" y="4459490"/>
              <a:ext cx="315265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Induce </a:t>
              </a:r>
              <a:r>
                <a:rPr kumimoji="0" lang="en-US" sz="1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bit flips on a </a:t>
              </a:r>
              <a:r>
                <a:rPr kumimoji="0" lang="en-US" sz="1600" b="1" i="0" u="none" strike="noStrike" kern="1200" cap="none" spc="0" normalizeH="0" baseline="0" noProof="0" dirty="0">
                  <a:ln>
                    <a:noFill/>
                  </a:ln>
                  <a:solidFill>
                    <a:srgbClr val="538234"/>
                  </a:solidFill>
                  <a:effectLst/>
                  <a:uLnTx/>
                  <a:uFillTx/>
                  <a:latin typeface="Cambria" panose="02040503050406030204" pitchFamily="18" charset="0"/>
                  <a:ea typeface="+mn-ea"/>
                  <a:cs typeface="+mn-cs"/>
                </a:rPr>
                <a:t>fully charged row </a:t>
              </a:r>
            </a:p>
          </p:txBody>
        </p:sp>
        <p:cxnSp>
          <p:nvCxnSpPr>
            <p:cNvPr id="233" name="Straight Connector 232">
              <a:extLst>
                <a:ext uri="{FF2B5EF4-FFF2-40B4-BE49-F238E27FC236}">
                  <a16:creationId xmlns:a16="http://schemas.microsoft.com/office/drawing/2014/main" id="{0C9EC77C-F145-CF40-A0B8-3F98AF0C2803}"/>
                </a:ext>
              </a:extLst>
            </p:cNvPr>
            <p:cNvCxnSpPr>
              <a:cxnSpLocks/>
            </p:cNvCxnSpPr>
            <p:nvPr/>
          </p:nvCxnSpPr>
          <p:spPr>
            <a:xfrm>
              <a:off x="5737171" y="4521682"/>
              <a:ext cx="0" cy="494061"/>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4" name="Straight Connector 233">
              <a:extLst>
                <a:ext uri="{FF2B5EF4-FFF2-40B4-BE49-F238E27FC236}">
                  <a16:creationId xmlns:a16="http://schemas.microsoft.com/office/drawing/2014/main" id="{C4E6F02A-3CA1-CE4D-98F3-19B067CF5178}"/>
                </a:ext>
              </a:extLst>
            </p:cNvPr>
            <p:cNvCxnSpPr>
              <a:cxnSpLocks/>
              <a:stCxn id="232" idx="1"/>
            </p:cNvCxnSpPr>
            <p:nvPr/>
          </p:nvCxnSpPr>
          <p:spPr>
            <a:xfrm flipH="1">
              <a:off x="5191965" y="4751878"/>
              <a:ext cx="506572" cy="27361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F1263314-D56C-6D4A-90C6-6401B521CBDF}"/>
              </a:ext>
            </a:extLst>
          </p:cNvPr>
          <p:cNvGrpSpPr/>
          <p:nvPr/>
        </p:nvGrpSpPr>
        <p:grpSpPr>
          <a:xfrm>
            <a:off x="5181600" y="5584291"/>
            <a:ext cx="3962399" cy="436183"/>
            <a:chOff x="5181600" y="5584291"/>
            <a:chExt cx="3962399" cy="436183"/>
          </a:xfrm>
        </p:grpSpPr>
        <p:cxnSp>
          <p:nvCxnSpPr>
            <p:cNvPr id="118" name="Straight Connector 117">
              <a:extLst>
                <a:ext uri="{FF2B5EF4-FFF2-40B4-BE49-F238E27FC236}">
                  <a16:creationId xmlns:a16="http://schemas.microsoft.com/office/drawing/2014/main" id="{8339CE87-EF38-1548-9D2C-EFE10D76AE60}"/>
                </a:ext>
              </a:extLst>
            </p:cNvPr>
            <p:cNvCxnSpPr>
              <a:cxnSpLocks/>
            </p:cNvCxnSpPr>
            <p:nvPr/>
          </p:nvCxnSpPr>
          <p:spPr>
            <a:xfrm>
              <a:off x="5724601" y="5734919"/>
              <a:ext cx="0" cy="24784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FD946EF0-702C-914A-8079-31006A4927DD}"/>
                </a:ext>
              </a:extLst>
            </p:cNvPr>
            <p:cNvCxnSpPr>
              <a:cxnSpLocks/>
            </p:cNvCxnSpPr>
            <p:nvPr/>
          </p:nvCxnSpPr>
          <p:spPr>
            <a:xfrm flipH="1" flipV="1">
              <a:off x="5181600" y="5584291"/>
              <a:ext cx="525071" cy="25213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2" name="TextBox 121">
              <a:extLst>
                <a:ext uri="{FF2B5EF4-FFF2-40B4-BE49-F238E27FC236}">
                  <a16:creationId xmlns:a16="http://schemas.microsoft.com/office/drawing/2014/main" id="{B243CA69-27E3-2A49-A045-A4B1A5022520}"/>
                </a:ext>
              </a:extLst>
            </p:cNvPr>
            <p:cNvSpPr txBox="1"/>
            <p:nvPr/>
          </p:nvSpPr>
          <p:spPr>
            <a:xfrm>
              <a:off x="5706671" y="5681920"/>
              <a:ext cx="343732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1 Hammer (HC) = two accesses</a:t>
              </a:r>
            </a:p>
          </p:txBody>
        </p:sp>
      </p:grpSp>
      <p:sp>
        <p:nvSpPr>
          <p:cNvPr id="131" name="Rectangle 130">
            <a:extLst>
              <a:ext uri="{FF2B5EF4-FFF2-40B4-BE49-F238E27FC236}">
                <a16:creationId xmlns:a16="http://schemas.microsoft.com/office/drawing/2014/main" id="{66B8F318-87FD-C242-AB18-5884FBCD38EA}"/>
              </a:ext>
            </a:extLst>
          </p:cNvPr>
          <p:cNvSpPr/>
          <p:nvPr/>
        </p:nvSpPr>
        <p:spPr>
          <a:xfrm>
            <a:off x="447294" y="5352521"/>
            <a:ext cx="4734306" cy="237025"/>
          </a:xfrm>
          <a:prstGeom prst="rect">
            <a:avLst/>
          </a:prstGeom>
          <a:solidFill>
            <a:srgbClr val="FF0000">
              <a:alpha val="31000"/>
            </a:srgb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2" name="Rectangle 131">
            <a:extLst>
              <a:ext uri="{FF2B5EF4-FFF2-40B4-BE49-F238E27FC236}">
                <a16:creationId xmlns:a16="http://schemas.microsoft.com/office/drawing/2014/main" id="{E97B97F9-CBED-DE48-8DA7-6DD09EA27FF5}"/>
              </a:ext>
            </a:extLst>
          </p:cNvPr>
          <p:cNvSpPr/>
          <p:nvPr/>
        </p:nvSpPr>
        <p:spPr>
          <a:xfrm>
            <a:off x="447294" y="5589547"/>
            <a:ext cx="4734306" cy="205718"/>
          </a:xfrm>
          <a:prstGeom prst="rect">
            <a:avLst/>
          </a:prstGeom>
          <a:solidFill>
            <a:srgbClr val="FF0000">
              <a:alpha val="31000"/>
            </a:srgb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3" name="Rectangle 132">
            <a:extLst>
              <a:ext uri="{FF2B5EF4-FFF2-40B4-BE49-F238E27FC236}">
                <a16:creationId xmlns:a16="http://schemas.microsoft.com/office/drawing/2014/main" id="{E4728ADE-5533-1F4F-935B-BCDF9D3D4750}"/>
              </a:ext>
            </a:extLst>
          </p:cNvPr>
          <p:cNvSpPr/>
          <p:nvPr/>
        </p:nvSpPr>
        <p:spPr>
          <a:xfrm>
            <a:off x="447294" y="5121378"/>
            <a:ext cx="4734306" cy="228830"/>
          </a:xfrm>
          <a:prstGeom prst="rect">
            <a:avLst/>
          </a:prstGeom>
          <a:solidFill>
            <a:srgbClr val="FF0000">
              <a:alpha val="31000"/>
            </a:srgb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4" name="Rectangle 133">
            <a:extLst>
              <a:ext uri="{FF2B5EF4-FFF2-40B4-BE49-F238E27FC236}">
                <a16:creationId xmlns:a16="http://schemas.microsoft.com/office/drawing/2014/main" id="{8CE7BF34-021B-8D46-9366-A8BFF512E2E2}"/>
              </a:ext>
            </a:extLst>
          </p:cNvPr>
          <p:cNvSpPr/>
          <p:nvPr/>
        </p:nvSpPr>
        <p:spPr>
          <a:xfrm>
            <a:off x="447294" y="5986596"/>
            <a:ext cx="4734306" cy="237025"/>
          </a:xfrm>
          <a:prstGeom prst="rect">
            <a:avLst/>
          </a:prstGeom>
          <a:solidFill>
            <a:srgbClr val="FF0000">
              <a:alpha val="31000"/>
            </a:srgb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5" name="Rectangle 134">
            <a:extLst>
              <a:ext uri="{FF2B5EF4-FFF2-40B4-BE49-F238E27FC236}">
                <a16:creationId xmlns:a16="http://schemas.microsoft.com/office/drawing/2014/main" id="{1684F3CE-D487-964A-A125-A8D6CED7D0FF}"/>
              </a:ext>
            </a:extLst>
          </p:cNvPr>
          <p:cNvSpPr/>
          <p:nvPr/>
        </p:nvSpPr>
        <p:spPr>
          <a:xfrm>
            <a:off x="447294" y="6223622"/>
            <a:ext cx="4734306" cy="237960"/>
          </a:xfrm>
          <a:prstGeom prst="rect">
            <a:avLst/>
          </a:prstGeom>
          <a:solidFill>
            <a:srgbClr val="FF0000">
              <a:alpha val="31000"/>
            </a:srgb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6" name="Rectangle 135">
            <a:extLst>
              <a:ext uri="{FF2B5EF4-FFF2-40B4-BE49-F238E27FC236}">
                <a16:creationId xmlns:a16="http://schemas.microsoft.com/office/drawing/2014/main" id="{3E8034F2-B166-B74A-83EA-27D6B58450DB}"/>
              </a:ext>
            </a:extLst>
          </p:cNvPr>
          <p:cNvSpPr/>
          <p:nvPr/>
        </p:nvSpPr>
        <p:spPr>
          <a:xfrm>
            <a:off x="447294" y="5786561"/>
            <a:ext cx="4734306" cy="197722"/>
          </a:xfrm>
          <a:prstGeom prst="rect">
            <a:avLst/>
          </a:prstGeom>
          <a:solidFill>
            <a:srgbClr val="FF0000">
              <a:alpha val="31000"/>
            </a:srgb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02" name="Group 201">
            <a:extLst>
              <a:ext uri="{FF2B5EF4-FFF2-40B4-BE49-F238E27FC236}">
                <a16:creationId xmlns:a16="http://schemas.microsoft.com/office/drawing/2014/main" id="{18222425-246F-DE4E-A8AC-71481EE98E7E}"/>
              </a:ext>
            </a:extLst>
          </p:cNvPr>
          <p:cNvGrpSpPr/>
          <p:nvPr/>
        </p:nvGrpSpPr>
        <p:grpSpPr>
          <a:xfrm>
            <a:off x="272721" y="3569590"/>
            <a:ext cx="4735266" cy="2908835"/>
            <a:chOff x="272721" y="3569590"/>
            <a:chExt cx="4735266" cy="2908835"/>
          </a:xfrm>
        </p:grpSpPr>
        <p:pic>
          <p:nvPicPr>
            <p:cNvPr id="203" name="Picture 202">
              <a:extLst>
                <a:ext uri="{FF2B5EF4-FFF2-40B4-BE49-F238E27FC236}">
                  <a16:creationId xmlns:a16="http://schemas.microsoft.com/office/drawing/2014/main" id="{2687DEBE-EC7C-724D-AF76-F710AFC0F802}"/>
                </a:ext>
              </a:extLst>
            </p:cNvPr>
            <p:cNvPicPr>
              <a:picLocks noChangeAspect="1"/>
            </p:cNvPicPr>
            <p:nvPr/>
          </p:nvPicPr>
          <p:blipFill rotWithShape="1">
            <a:blip r:embed="rId3"/>
            <a:srcRect b="69291"/>
            <a:stretch/>
          </p:blipFill>
          <p:spPr>
            <a:xfrm>
              <a:off x="679530" y="3789813"/>
              <a:ext cx="4328457" cy="888822"/>
            </a:xfrm>
            <a:prstGeom prst="rect">
              <a:avLst/>
            </a:prstGeom>
          </p:spPr>
        </p:pic>
        <p:pic>
          <p:nvPicPr>
            <p:cNvPr id="204" name="Picture 203">
              <a:extLst>
                <a:ext uri="{FF2B5EF4-FFF2-40B4-BE49-F238E27FC236}">
                  <a16:creationId xmlns:a16="http://schemas.microsoft.com/office/drawing/2014/main" id="{DB66C2E4-B183-294B-BF3F-33F1D5AD99D8}"/>
                </a:ext>
              </a:extLst>
            </p:cNvPr>
            <p:cNvPicPr>
              <a:picLocks noChangeAspect="1"/>
            </p:cNvPicPr>
            <p:nvPr/>
          </p:nvPicPr>
          <p:blipFill>
            <a:blip r:embed="rId4"/>
            <a:stretch>
              <a:fillRect/>
            </a:stretch>
          </p:blipFill>
          <p:spPr>
            <a:xfrm>
              <a:off x="514176" y="3569590"/>
              <a:ext cx="3690464" cy="214285"/>
            </a:xfrm>
            <a:prstGeom prst="rect">
              <a:avLst/>
            </a:prstGeom>
          </p:spPr>
        </p:pic>
        <p:pic>
          <p:nvPicPr>
            <p:cNvPr id="205" name="Picture 204">
              <a:extLst>
                <a:ext uri="{FF2B5EF4-FFF2-40B4-BE49-F238E27FC236}">
                  <a16:creationId xmlns:a16="http://schemas.microsoft.com/office/drawing/2014/main" id="{763A5620-726F-7F45-B75A-E697553EF717}"/>
                </a:ext>
              </a:extLst>
            </p:cNvPr>
            <p:cNvPicPr>
              <a:picLocks noChangeAspect="1"/>
            </p:cNvPicPr>
            <p:nvPr/>
          </p:nvPicPr>
          <p:blipFill rotWithShape="1">
            <a:blip r:embed="rId3"/>
            <a:srcRect t="38505" b="-689"/>
            <a:stretch/>
          </p:blipFill>
          <p:spPr>
            <a:xfrm>
              <a:off x="272721" y="4678635"/>
              <a:ext cx="4328457" cy="1799790"/>
            </a:xfrm>
            <a:prstGeom prst="rect">
              <a:avLst/>
            </a:prstGeom>
          </p:spPr>
        </p:pic>
      </p:grpSp>
    </p:spTree>
    <p:extLst>
      <p:ext uri="{BB962C8B-B14F-4D97-AF65-F5344CB8AC3E}">
        <p14:creationId xmlns:p14="http://schemas.microsoft.com/office/powerpoint/2010/main" val="280510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5"/>
                                        </p:tgtEl>
                                        <p:attrNameLst>
                                          <p:attrName>style.visibility</p:attrName>
                                        </p:attrNameLst>
                                      </p:cBhvr>
                                      <p:to>
                                        <p:strVal val="visible"/>
                                      </p:to>
                                    </p:set>
                                  </p:childTnLst>
                                </p:cTn>
                              </p:par>
                              <p:par>
                                <p:cTn id="17" presetID="1" presetClass="exit" presetSubtype="0" fill="hold" grpId="0" nodeType="withEffect">
                                  <p:stCondLst>
                                    <p:cond delay="0"/>
                                  </p:stCondLst>
                                  <p:childTnLst>
                                    <p:set>
                                      <p:cBhvr>
                                        <p:cTn id="18" dur="1" fill="hold">
                                          <p:stCondLst>
                                            <p:cond delay="0"/>
                                          </p:stCondLst>
                                        </p:cTn>
                                        <p:tgtEl>
                                          <p:spTgt spid="133"/>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131"/>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132"/>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13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0"/>
                                        </p:tgtEl>
                                        <p:attrNameLst>
                                          <p:attrName>style.visibility</p:attrName>
                                        </p:attrNameLst>
                                      </p:cBhvr>
                                      <p:to>
                                        <p:strVal val="visible"/>
                                      </p:to>
                                    </p:set>
                                  </p:childTnLst>
                                </p:cTn>
                              </p:par>
                              <p:par>
                                <p:cTn id="29" presetID="1" presetClass="exit" presetSubtype="0" fill="hold" grpId="1" nodeType="withEffect">
                                  <p:stCondLst>
                                    <p:cond delay="0"/>
                                  </p:stCondLst>
                                  <p:childTnLst>
                                    <p:set>
                                      <p:cBhvr>
                                        <p:cTn id="30" dur="1" fill="hold">
                                          <p:stCondLst>
                                            <p:cond delay="0"/>
                                          </p:stCondLst>
                                        </p:cTn>
                                        <p:tgtEl>
                                          <p:spTgt spid="136"/>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13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00"/>
                                        </p:tgtEl>
                                        <p:attrNameLst>
                                          <p:attrName>style.visibility</p:attrName>
                                        </p:attrNameLst>
                                      </p:cBhvr>
                                      <p:to>
                                        <p:strVal val="visible"/>
                                      </p:to>
                                    </p:set>
                                  </p:childTnLst>
                                </p:cTn>
                              </p:par>
                              <p:par>
                                <p:cTn id="37" presetID="1" presetClass="exit" presetSubtype="0" fill="hold" grpId="1" nodeType="withEffect">
                                  <p:stCondLst>
                                    <p:cond delay="0"/>
                                  </p:stCondLst>
                                  <p:childTnLst>
                                    <p:set>
                                      <p:cBhvr>
                                        <p:cTn id="38" dur="1" fill="hold">
                                          <p:stCondLst>
                                            <p:cond delay="0"/>
                                          </p:stCondLst>
                                        </p:cTn>
                                        <p:tgtEl>
                                          <p:spTgt spid="134"/>
                                        </p:tgtEl>
                                        <p:attrNameLst>
                                          <p:attrName>style.visibility</p:attrName>
                                        </p:attrNameLst>
                                      </p:cBhvr>
                                      <p:to>
                                        <p:strVal val="hidden"/>
                                      </p:to>
                                    </p:set>
                                  </p:childTnLst>
                                </p:cTn>
                              </p:par>
                              <p:par>
                                <p:cTn id="39" presetID="1" presetClass="entr" presetSubtype="0" fill="hold" grpId="0" nodeType="withEffect">
                                  <p:stCondLst>
                                    <p:cond delay="0"/>
                                  </p:stCondLst>
                                  <p:childTnLst>
                                    <p:set>
                                      <p:cBhvr>
                                        <p:cTn id="40" dur="1" fill="hold">
                                          <p:stCondLst>
                                            <p:cond delay="0"/>
                                          </p:stCondLst>
                                        </p:cTn>
                                        <p:tgtEl>
                                          <p:spTgt spid="13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nodeType="clickEffect">
                                  <p:stCondLst>
                                    <p:cond delay="0"/>
                                  </p:stCondLst>
                                  <p:childTnLst>
                                    <p:set>
                                      <p:cBhvr>
                                        <p:cTn id="44" dur="1" fill="hold">
                                          <p:stCondLst>
                                            <p:cond delay="0"/>
                                          </p:stCondLst>
                                        </p:cTn>
                                        <p:tgtEl>
                                          <p:spTgt spid="162"/>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135"/>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157"/>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142"/>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137"/>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72"/>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157"/>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162"/>
                                        </p:tgtEl>
                                        <p:attrNameLst>
                                          <p:attrName>style.visibility</p:attrName>
                                        </p:attrNameLst>
                                      </p:cBhvr>
                                      <p:to>
                                        <p:strVal val="hidden"/>
                                      </p:to>
                                    </p:set>
                                  </p:childTnLst>
                                </p:cTn>
                              </p:par>
                              <p:par>
                                <p:cTn id="59" presetID="1" presetClass="exit" presetSubtype="0" fill="hold" nodeType="withEffect">
                                  <p:stCondLst>
                                    <p:cond delay="0"/>
                                  </p:stCondLst>
                                  <p:childTnLst>
                                    <p:set>
                                      <p:cBhvr>
                                        <p:cTn id="60" dur="1" fill="hold">
                                          <p:stCondLst>
                                            <p:cond delay="0"/>
                                          </p:stCondLst>
                                        </p:cTn>
                                        <p:tgtEl>
                                          <p:spTgt spid="142"/>
                                        </p:tgtEl>
                                        <p:attrNameLst>
                                          <p:attrName>style.visibility</p:attrName>
                                        </p:attrNameLst>
                                      </p:cBhvr>
                                      <p:to>
                                        <p:strVal val="hidden"/>
                                      </p:to>
                                    </p:set>
                                  </p:childTnLst>
                                </p:cTn>
                              </p:par>
                              <p:par>
                                <p:cTn id="61" presetID="1" presetClass="exit" presetSubtype="0" fill="hold" nodeType="withEffect">
                                  <p:stCondLst>
                                    <p:cond delay="0"/>
                                  </p:stCondLst>
                                  <p:childTnLst>
                                    <p:set>
                                      <p:cBhvr>
                                        <p:cTn id="62" dur="1" fill="hold">
                                          <p:stCondLst>
                                            <p:cond delay="0"/>
                                          </p:stCondLst>
                                        </p:cTn>
                                        <p:tgtEl>
                                          <p:spTgt spid="137"/>
                                        </p:tgtEl>
                                        <p:attrNameLst>
                                          <p:attrName>style.visibility</p:attrName>
                                        </p:attrNameLst>
                                      </p:cBhvr>
                                      <p:to>
                                        <p:strVal val="hidden"/>
                                      </p:to>
                                    </p:set>
                                  </p:childTnLst>
                                </p:cTn>
                              </p:par>
                              <p:par>
                                <p:cTn id="63" presetID="1" presetClass="entr" presetSubtype="0" fill="hold" nodeType="withEffect">
                                  <p:stCondLst>
                                    <p:cond delay="0"/>
                                  </p:stCondLst>
                                  <p:childTnLst>
                                    <p:set>
                                      <p:cBhvr>
                                        <p:cTn id="64" dur="1" fill="hold">
                                          <p:stCondLst>
                                            <p:cond delay="0"/>
                                          </p:stCondLst>
                                        </p:cTn>
                                        <p:tgtEl>
                                          <p:spTgt spid="167"/>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70"/>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73"/>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176"/>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179"/>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182"/>
                                        </p:tgtEl>
                                        <p:attrNameLst>
                                          <p:attrName>style.visibility</p:attrName>
                                        </p:attrNameLst>
                                      </p:cBhvr>
                                      <p:to>
                                        <p:strVal val="visible"/>
                                      </p:to>
                                    </p:set>
                                  </p:childTnLst>
                                </p:cTn>
                              </p:par>
                              <p:par>
                                <p:cTn id="77" presetID="1" presetClass="exit" presetSubtype="0" fill="hold" nodeType="withEffect">
                                  <p:stCondLst>
                                    <p:cond delay="0"/>
                                  </p:stCondLst>
                                  <p:childTnLst>
                                    <p:set>
                                      <p:cBhvr>
                                        <p:cTn id="78" dur="1" fill="hold">
                                          <p:stCondLst>
                                            <p:cond delay="0"/>
                                          </p:stCondLst>
                                        </p:cTn>
                                        <p:tgtEl>
                                          <p:spTgt spid="167"/>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74"/>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80"/>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77"/>
                                        </p:tgtEl>
                                        <p:attrNameLst>
                                          <p:attrName>style.visibility</p:attrName>
                                        </p:attrNameLst>
                                      </p:cBhvr>
                                      <p:to>
                                        <p:strVal val="visible"/>
                                      </p:to>
                                    </p:set>
                                  </p:childTnLst>
                                </p:cTn>
                              </p:par>
                              <p:par>
                                <p:cTn id="87" presetID="1" presetClass="exit" presetSubtype="0" fill="hold" nodeType="withEffect">
                                  <p:stCondLst>
                                    <p:cond delay="0"/>
                                  </p:stCondLst>
                                  <p:childTnLst>
                                    <p:set>
                                      <p:cBhvr>
                                        <p:cTn id="88" dur="1" fill="hold">
                                          <p:stCondLst>
                                            <p:cond delay="0"/>
                                          </p:stCondLst>
                                        </p:cTn>
                                        <p:tgtEl>
                                          <p:spTgt spid="176"/>
                                        </p:tgtEl>
                                        <p:attrNameLst>
                                          <p:attrName>style.visibility</p:attrName>
                                        </p:attrNameLst>
                                      </p:cBhvr>
                                      <p:to>
                                        <p:strVal val="hidden"/>
                                      </p:to>
                                    </p:set>
                                  </p:childTnLst>
                                </p:cTn>
                              </p:par>
                              <p:par>
                                <p:cTn id="89" presetID="1" presetClass="entr" presetSubtype="0" fill="hold" nodeType="withEffect">
                                  <p:stCondLst>
                                    <p:cond delay="0"/>
                                  </p:stCondLst>
                                  <p:childTnLst>
                                    <p:set>
                                      <p:cBhvr>
                                        <p:cTn id="9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 grpId="0" animBg="1"/>
      <p:bldP spid="131" grpId="0" animBg="1"/>
      <p:bldP spid="132" grpId="0" animBg="1"/>
      <p:bldP spid="133" grpId="0" animBg="1"/>
      <p:bldP spid="134" grpId="0" animBg="1"/>
      <p:bldP spid="134" grpId="1" animBg="1"/>
      <p:bldP spid="135" grpId="0" animBg="1"/>
      <p:bldP spid="135" grpId="1" animBg="1"/>
      <p:bldP spid="136" grpId="0" animBg="1"/>
      <p:bldP spid="136" grpId="1" animBg="1"/>
    </p:bld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40178-1C0F-FC4B-BBE6-F1D08B320385}"/>
              </a:ext>
            </a:extLst>
          </p:cNvPr>
          <p:cNvSpPr>
            <a:spLocks noGrp="1"/>
          </p:cNvSpPr>
          <p:nvPr>
            <p:ph type="title"/>
          </p:nvPr>
        </p:nvSpPr>
        <p:spPr/>
        <p:txBody>
          <a:bodyPr/>
          <a:lstStyle/>
          <a:p>
            <a:r>
              <a:rPr lang="en-US" b="1" dirty="0"/>
              <a:t>1. </a:t>
            </a:r>
            <a:r>
              <a:rPr lang="en-US" b="1" dirty="0" err="1"/>
              <a:t>RowHammer</a:t>
            </a:r>
            <a:r>
              <a:rPr lang="en-US" b="1" dirty="0"/>
              <a:t> Vulnerability</a:t>
            </a:r>
          </a:p>
        </p:txBody>
      </p:sp>
      <p:pic>
        <p:nvPicPr>
          <p:cNvPr id="4" name="Picture 3">
            <a:extLst>
              <a:ext uri="{FF2B5EF4-FFF2-40B4-BE49-F238E27FC236}">
                <a16:creationId xmlns:a16="http://schemas.microsoft.com/office/drawing/2014/main" id="{C941A5E6-372A-B848-A23C-872EB6F6D1A2}"/>
              </a:ext>
            </a:extLst>
          </p:cNvPr>
          <p:cNvPicPr>
            <a:picLocks noChangeAspect="1"/>
          </p:cNvPicPr>
          <p:nvPr/>
        </p:nvPicPr>
        <p:blipFill>
          <a:blip r:embed="rId3"/>
          <a:stretch>
            <a:fillRect/>
          </a:stretch>
        </p:blipFill>
        <p:spPr>
          <a:xfrm>
            <a:off x="1889162" y="7353946"/>
            <a:ext cx="5644307" cy="1845254"/>
          </a:xfrm>
          <a:prstGeom prst="rect">
            <a:avLst/>
          </a:prstGeom>
        </p:spPr>
      </p:pic>
      <p:sp>
        <p:nvSpPr>
          <p:cNvPr id="5" name="Rectangle 4">
            <a:extLst>
              <a:ext uri="{FF2B5EF4-FFF2-40B4-BE49-F238E27FC236}">
                <a16:creationId xmlns:a16="http://schemas.microsoft.com/office/drawing/2014/main" id="{232B28C5-64F3-CA48-8D0D-FFB485FA996D}"/>
              </a:ext>
            </a:extLst>
          </p:cNvPr>
          <p:cNvSpPr/>
          <p:nvPr/>
        </p:nvSpPr>
        <p:spPr>
          <a:xfrm>
            <a:off x="0" y="5083430"/>
            <a:ext cx="9144000" cy="769441"/>
          </a:xfrm>
          <a:prstGeom prst="rect">
            <a:avLst/>
          </a:prstGeom>
          <a:solidFill>
            <a:schemeClr val="accent6">
              <a:lumMod val="40000"/>
              <a:lumOff val="60000"/>
            </a:schemeClr>
          </a:solid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Newer DRAM chips are more vulnerable to </a:t>
            </a:r>
            <a:r>
              <a:rPr kumimoji="0" lang="en-US" sz="23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endParaRPr kumimoji="0" lang="en-US" sz="23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6" name="Rectangle 5">
            <a:extLst>
              <a:ext uri="{FF2B5EF4-FFF2-40B4-BE49-F238E27FC236}">
                <a16:creationId xmlns:a16="http://schemas.microsoft.com/office/drawing/2014/main" id="{096BDEAF-CA8D-C44F-B20D-5D7797EB5909}"/>
              </a:ext>
            </a:extLst>
          </p:cNvPr>
          <p:cNvSpPr/>
          <p:nvPr/>
        </p:nvSpPr>
        <p:spPr>
          <a:xfrm>
            <a:off x="220920" y="763116"/>
            <a:ext cx="8973879"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Q. Can we induce </a:t>
            </a:r>
            <a:r>
              <a:rPr kumimoji="0" lang="en-US" sz="2300" b="0" i="1" u="none" strike="noStrike" kern="1200" cap="none" spc="0" normalizeH="0" baseline="0" noProof="0" dirty="0" err="1">
                <a:ln>
                  <a:noFill/>
                </a:ln>
                <a:solidFill>
                  <a:srgbClr val="C00000"/>
                </a:solidFill>
                <a:effectLst/>
                <a:uLnTx/>
                <a:uFillTx/>
                <a:latin typeface="Cambria" panose="02040503050406030204" pitchFamily="18" charset="0"/>
                <a:ea typeface="+mn-ea"/>
                <a:cs typeface="+mn-cs"/>
              </a:rPr>
              <a:t>RowHammer</a:t>
            </a:r>
            <a:r>
              <a:rPr kumimoji="0" lang="en-US" sz="23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bit flips in all of our DRAM chips?</a:t>
            </a:r>
          </a:p>
        </p:txBody>
      </p:sp>
      <p:sp>
        <p:nvSpPr>
          <p:cNvPr id="7" name="Rectangle 6">
            <a:extLst>
              <a:ext uri="{FF2B5EF4-FFF2-40B4-BE49-F238E27FC236}">
                <a16:creationId xmlns:a16="http://schemas.microsoft.com/office/drawing/2014/main" id="{46F97381-C3F1-784A-8083-D7240A959A21}"/>
              </a:ext>
            </a:extLst>
          </p:cNvPr>
          <p:cNvSpPr/>
          <p:nvPr/>
        </p:nvSpPr>
        <p:spPr>
          <a:xfrm>
            <a:off x="170121" y="1761262"/>
            <a:ext cx="8973879" cy="261610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All chips are vulnerable, except many DDR3 chips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3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68580" marR="0" lvl="0" indent="-25146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3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 total of 1320 out of all 1580 chips </a:t>
            </a:r>
            <a:r>
              <a:rPr kumimoji="0" lang="en-US" sz="23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(84%) </a:t>
            </a:r>
            <a:r>
              <a:rPr kumimoji="0" lang="en-US" sz="23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are vulnerable</a:t>
            </a:r>
          </a:p>
          <a:p>
            <a:pPr marL="68580" marR="0" lvl="0" indent="-25146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3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68580" marR="0" lvl="0" indent="-25146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3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Within </a:t>
            </a:r>
            <a:r>
              <a:rPr kumimoji="0" lang="en-US" sz="23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DDR3-old</a:t>
            </a:r>
            <a:r>
              <a:rPr kumimoji="0" lang="en-US" sz="23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chips, </a:t>
            </a:r>
            <a:r>
              <a:rPr kumimoji="0" lang="en-US" sz="2300" b="1" i="0" u="none" strike="noStrike" kern="1200" cap="none" spc="0" normalizeH="0" baseline="0" noProof="0" dirty="0">
                <a:ln>
                  <a:noFill/>
                </a:ln>
                <a:solidFill>
                  <a:srgbClr val="538234"/>
                </a:solidFill>
                <a:effectLst/>
                <a:uLnTx/>
                <a:uFillTx/>
                <a:latin typeface="Cambria" panose="02040503050406030204" pitchFamily="18" charset="0"/>
                <a:ea typeface="+mn-ea"/>
                <a:cs typeface="+mn-cs"/>
              </a:rPr>
              <a:t>only 12%</a:t>
            </a:r>
            <a:r>
              <a:rPr kumimoji="0" lang="en-US" sz="23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of chips (24/204) are vulnerable</a:t>
            </a:r>
          </a:p>
          <a:p>
            <a:pPr marL="68580" marR="0" lvl="0" indent="-25146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3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68580" marR="0" lvl="0" indent="-25146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3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Within </a:t>
            </a:r>
            <a:r>
              <a:rPr kumimoji="0" lang="en-US" sz="23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DDR3-new</a:t>
            </a:r>
            <a:r>
              <a:rPr kumimoji="0" lang="en-US" sz="23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chips, </a:t>
            </a:r>
            <a:r>
              <a:rPr kumimoji="0" lang="en-US" sz="23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65%</a:t>
            </a:r>
            <a:r>
              <a:rPr kumimoji="0" lang="en-US" sz="23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of chips (148/228) are vulnerable</a:t>
            </a:r>
          </a:p>
        </p:txBody>
      </p:sp>
      <p:sp>
        <p:nvSpPr>
          <p:cNvPr id="3" name="TextBox 2">
            <a:extLst>
              <a:ext uri="{FF2B5EF4-FFF2-40B4-BE49-F238E27FC236}">
                <a16:creationId xmlns:a16="http://schemas.microsoft.com/office/drawing/2014/main" id="{1706C31F-2A96-BD46-9506-52E5B43422B8}"/>
              </a:ext>
            </a:extLst>
          </p:cNvPr>
          <p:cNvSpPr txBox="1"/>
          <p:nvPr/>
        </p:nvSpPr>
        <p:spPr>
          <a:xfrm>
            <a:off x="4069432" y="8302798"/>
            <a:ext cx="864601"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27%</a:t>
            </a:r>
          </a:p>
        </p:txBody>
      </p:sp>
      <p:sp>
        <p:nvSpPr>
          <p:cNvPr id="14" name="TextBox 13">
            <a:extLst>
              <a:ext uri="{FF2B5EF4-FFF2-40B4-BE49-F238E27FC236}">
                <a16:creationId xmlns:a16="http://schemas.microsoft.com/office/drawing/2014/main" id="{7A80908C-2883-0144-99F8-59BB2F2E65AC}"/>
              </a:ext>
            </a:extLst>
          </p:cNvPr>
          <p:cNvSpPr txBox="1"/>
          <p:nvPr/>
        </p:nvSpPr>
        <p:spPr>
          <a:xfrm>
            <a:off x="4069431" y="8632518"/>
            <a:ext cx="864601"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11%</a:t>
            </a:r>
          </a:p>
        </p:txBody>
      </p:sp>
      <p:sp>
        <p:nvSpPr>
          <p:cNvPr id="15" name="TextBox 14">
            <a:extLst>
              <a:ext uri="{FF2B5EF4-FFF2-40B4-BE49-F238E27FC236}">
                <a16:creationId xmlns:a16="http://schemas.microsoft.com/office/drawing/2014/main" id="{7B7A8282-0FE3-2445-B7E1-BD9ADA17E945}"/>
              </a:ext>
            </a:extLst>
          </p:cNvPr>
          <p:cNvSpPr txBox="1"/>
          <p:nvPr/>
        </p:nvSpPr>
        <p:spPr>
          <a:xfrm>
            <a:off x="5286218" y="8645867"/>
            <a:ext cx="864601"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85%</a:t>
            </a:r>
          </a:p>
        </p:txBody>
      </p:sp>
      <p:sp>
        <p:nvSpPr>
          <p:cNvPr id="16" name="TextBox 15">
            <a:extLst>
              <a:ext uri="{FF2B5EF4-FFF2-40B4-BE49-F238E27FC236}">
                <a16:creationId xmlns:a16="http://schemas.microsoft.com/office/drawing/2014/main" id="{32379986-06EA-6543-88FB-4D1F9E0A58A2}"/>
              </a:ext>
            </a:extLst>
          </p:cNvPr>
          <p:cNvSpPr txBox="1"/>
          <p:nvPr/>
        </p:nvSpPr>
        <p:spPr>
          <a:xfrm>
            <a:off x="6322186" y="8632518"/>
            <a:ext cx="1211283"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92%</a:t>
            </a:r>
          </a:p>
        </p:txBody>
      </p:sp>
      <p:sp>
        <p:nvSpPr>
          <p:cNvPr id="17" name="TextBox 16">
            <a:extLst>
              <a:ext uri="{FF2B5EF4-FFF2-40B4-BE49-F238E27FC236}">
                <a16:creationId xmlns:a16="http://schemas.microsoft.com/office/drawing/2014/main" id="{04310BA9-0514-F740-BDE1-315B5AC3C55F}"/>
              </a:ext>
            </a:extLst>
          </p:cNvPr>
          <p:cNvSpPr txBox="1"/>
          <p:nvPr/>
        </p:nvSpPr>
        <p:spPr>
          <a:xfrm>
            <a:off x="5286218" y="8301292"/>
            <a:ext cx="864601"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0%</a:t>
            </a:r>
          </a:p>
        </p:txBody>
      </p:sp>
      <p:sp>
        <p:nvSpPr>
          <p:cNvPr id="18" name="TextBox 17">
            <a:extLst>
              <a:ext uri="{FF2B5EF4-FFF2-40B4-BE49-F238E27FC236}">
                <a16:creationId xmlns:a16="http://schemas.microsoft.com/office/drawing/2014/main" id="{39B7386C-941C-A640-921A-6B9985EE82FB}"/>
              </a:ext>
            </a:extLst>
          </p:cNvPr>
          <p:cNvSpPr txBox="1"/>
          <p:nvPr/>
        </p:nvSpPr>
        <p:spPr>
          <a:xfrm>
            <a:off x="6495526" y="8301292"/>
            <a:ext cx="864601"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0%</a:t>
            </a:r>
          </a:p>
        </p:txBody>
      </p:sp>
      <p:sp>
        <p:nvSpPr>
          <p:cNvPr id="8" name="Rectangle 7">
            <a:extLst>
              <a:ext uri="{FF2B5EF4-FFF2-40B4-BE49-F238E27FC236}">
                <a16:creationId xmlns:a16="http://schemas.microsoft.com/office/drawing/2014/main" id="{CA29C017-E0F2-AD4D-AF7E-5A0A632EE6D4}"/>
              </a:ext>
            </a:extLst>
          </p:cNvPr>
          <p:cNvSpPr/>
          <p:nvPr/>
        </p:nvSpPr>
        <p:spPr>
          <a:xfrm>
            <a:off x="5016787" y="8362011"/>
            <a:ext cx="1211283" cy="310291"/>
          </a:xfrm>
          <a:prstGeom prst="rect">
            <a:avLst/>
          </a:prstGeom>
          <a:solidFill>
            <a:srgbClr val="538234">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D0C9B7CD-8F2F-D041-9132-8ED65E9FD741}"/>
              </a:ext>
            </a:extLst>
          </p:cNvPr>
          <p:cNvSpPr/>
          <p:nvPr/>
        </p:nvSpPr>
        <p:spPr>
          <a:xfrm>
            <a:off x="3809267" y="8674835"/>
            <a:ext cx="1211283" cy="310291"/>
          </a:xfrm>
          <a:prstGeom prst="rect">
            <a:avLst/>
          </a:prstGeom>
          <a:solidFill>
            <a:srgbClr val="538234">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E1D762B2-AED1-5441-8E90-8984AE3CFDD3}"/>
              </a:ext>
            </a:extLst>
          </p:cNvPr>
          <p:cNvSpPr/>
          <p:nvPr/>
        </p:nvSpPr>
        <p:spPr>
          <a:xfrm>
            <a:off x="6226624" y="8362011"/>
            <a:ext cx="1211283" cy="310291"/>
          </a:xfrm>
          <a:prstGeom prst="rect">
            <a:avLst/>
          </a:prstGeom>
          <a:solidFill>
            <a:srgbClr val="538234">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BA42B81-1C9F-8746-A3B5-2831426F242B}"/>
              </a:ext>
            </a:extLst>
          </p:cNvPr>
          <p:cNvSpPr/>
          <p:nvPr/>
        </p:nvSpPr>
        <p:spPr>
          <a:xfrm>
            <a:off x="5016787" y="8672302"/>
            <a:ext cx="1211283" cy="310291"/>
          </a:xfrm>
          <a:prstGeom prst="rect">
            <a:avLst/>
          </a:prstGeom>
          <a:solidFill>
            <a:srgbClr val="C00000">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3C4DBE4B-031F-4146-8CD1-550A3C36FA6B}"/>
              </a:ext>
            </a:extLst>
          </p:cNvPr>
          <p:cNvSpPr/>
          <p:nvPr/>
        </p:nvSpPr>
        <p:spPr>
          <a:xfrm>
            <a:off x="6225001" y="8669769"/>
            <a:ext cx="1211283" cy="310291"/>
          </a:xfrm>
          <a:prstGeom prst="rect">
            <a:avLst/>
          </a:prstGeom>
          <a:solidFill>
            <a:srgbClr val="C00000">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9D8F7869-0787-154F-B9B7-070921B75DAB}"/>
              </a:ext>
            </a:extLst>
          </p:cNvPr>
          <p:cNvSpPr/>
          <p:nvPr/>
        </p:nvSpPr>
        <p:spPr>
          <a:xfrm>
            <a:off x="3811876" y="8363241"/>
            <a:ext cx="1211283" cy="310291"/>
          </a:xfrm>
          <a:prstGeom prst="rect">
            <a:avLst/>
          </a:prstGeom>
          <a:solidFill>
            <a:srgbClr val="C00000">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317EC70E-9E9F-6141-B109-9536BD441559}"/>
              </a:ext>
            </a:extLst>
          </p:cNvPr>
          <p:cNvPicPr>
            <a:picLocks noChangeAspect="1"/>
          </p:cNvPicPr>
          <p:nvPr/>
        </p:nvPicPr>
        <p:blipFill>
          <a:blip r:embed="rId3"/>
          <a:stretch>
            <a:fillRect/>
          </a:stretch>
        </p:blipFill>
        <p:spPr>
          <a:xfrm>
            <a:off x="9509164" y="7353946"/>
            <a:ext cx="5644307" cy="1845254"/>
          </a:xfrm>
          <a:prstGeom prst="rect">
            <a:avLst/>
          </a:prstGeom>
        </p:spPr>
      </p:pic>
    </p:spTree>
    <p:extLst>
      <p:ext uri="{BB962C8B-B14F-4D97-AF65-F5344CB8AC3E}">
        <p14:creationId xmlns:p14="http://schemas.microsoft.com/office/powerpoint/2010/main" val="1452848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8C4337C-80FE-4B40-A479-B194D0ACE27D}"/>
              </a:ext>
            </a:extLst>
          </p:cNvPr>
          <p:cNvSpPr>
            <a:spLocks noGrp="1"/>
          </p:cNvSpPr>
          <p:nvPr>
            <p:ph type="title"/>
          </p:nvPr>
        </p:nvSpPr>
        <p:spPr>
          <a:xfrm>
            <a:off x="75991" y="73723"/>
            <a:ext cx="8987622" cy="740193"/>
          </a:xfrm>
        </p:spPr>
        <p:txBody>
          <a:bodyPr/>
          <a:lstStyle/>
          <a:p>
            <a:r>
              <a:rPr lang="en-US" b="1" dirty="0"/>
              <a:t>2. Data Pattern Dependence</a:t>
            </a:r>
          </a:p>
        </p:txBody>
      </p:sp>
      <p:sp>
        <p:nvSpPr>
          <p:cNvPr id="6" name="Rectangle 5">
            <a:extLst>
              <a:ext uri="{FF2B5EF4-FFF2-40B4-BE49-F238E27FC236}">
                <a16:creationId xmlns:a16="http://schemas.microsoft.com/office/drawing/2014/main" id="{3DDC69C9-C4EF-0442-B810-8426034FCA38}"/>
              </a:ext>
            </a:extLst>
          </p:cNvPr>
          <p:cNvSpPr/>
          <p:nvPr/>
        </p:nvSpPr>
        <p:spPr>
          <a:xfrm>
            <a:off x="183863" y="770004"/>
            <a:ext cx="8973879"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Q. Are some data patterns more effective in inducing </a:t>
            </a:r>
            <a:r>
              <a:rPr kumimoji="0" lang="en-US" sz="2200" b="0" i="1" u="none" strike="noStrike" kern="1200" cap="none" spc="0" normalizeH="0" baseline="0" noProof="0" dirty="0" err="1">
                <a:ln>
                  <a:noFill/>
                </a:ln>
                <a:solidFill>
                  <a:srgbClr val="C00000"/>
                </a:solidFill>
                <a:effectLst/>
                <a:uLnTx/>
                <a:uFillTx/>
                <a:latin typeface="Cambria" panose="02040503050406030204" pitchFamily="18" charset="0"/>
                <a:ea typeface="+mn-ea"/>
                <a:cs typeface="+mn-cs"/>
              </a:rPr>
              <a:t>RowHammer</a:t>
            </a:r>
            <a:r>
              <a:rPr kumimoji="0" lang="en-US" sz="22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bit flips?</a:t>
            </a:r>
          </a:p>
        </p:txBody>
      </p:sp>
      <p:sp>
        <p:nvSpPr>
          <p:cNvPr id="7" name="TextBox 6">
            <a:extLst>
              <a:ext uri="{FF2B5EF4-FFF2-40B4-BE49-F238E27FC236}">
                <a16:creationId xmlns:a16="http://schemas.microsoft.com/office/drawing/2014/main" id="{1DCA5E4B-BBF9-CD44-99E9-C4437E60765F}"/>
              </a:ext>
            </a:extLst>
          </p:cNvPr>
          <p:cNvSpPr txBox="1"/>
          <p:nvPr/>
        </p:nvSpPr>
        <p:spPr>
          <a:xfrm>
            <a:off x="0" y="1563681"/>
            <a:ext cx="8760941" cy="452431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rPr>
              <a:t>We test </a:t>
            </a:r>
            <a:r>
              <a:rPr kumimoji="0" lang="en-US" sz="2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charset="0"/>
                <a:cs typeface="Cambria" charset="0"/>
              </a:rPr>
              <a:t>several data patterns</a:t>
            </a:r>
            <a:r>
              <a:rPr kumimoji="0" lang="en-US" sz="2400" b="0"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charset="0"/>
                <a:cs typeface="Cambria" charset="0"/>
              </a:rPr>
              <a:t> </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rPr>
              <a:t>typically examined in prior work to identify the worst-case data pattern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The worst-case data pattern is </a:t>
            </a:r>
            <a:r>
              <a:rPr kumimoji="0" lang="en-US" sz="2400" b="1" i="0" u="none" strike="noStrike" kern="1200" cap="none" spc="0" normalizeH="0" baseline="0" noProof="0" dirty="0">
                <a:ln>
                  <a:noFill/>
                </a:ln>
                <a:solidFill>
                  <a:srgbClr val="538234"/>
                </a:solidFill>
                <a:effectLst/>
                <a:uLnTx/>
                <a:uFillTx/>
                <a:latin typeface="Cambria" panose="02040503050406030204" pitchFamily="18" charset="0"/>
                <a:ea typeface="+mn-ea"/>
                <a:cs typeface="+mn-cs"/>
              </a:rPr>
              <a:t>consistent across chips </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of the same manufacturer and DRAM type-node configuration</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rPr>
              <a:t>We use the </a:t>
            </a:r>
            <a:r>
              <a:rPr kumimoji="0" lang="en-US" sz="24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charset="0"/>
                <a:cs typeface="Cambria" charset="0"/>
              </a:rPr>
              <a:t>worst-case data pattern </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rPr>
              <a:t>per DRAM chip to characterize each chip at </a:t>
            </a:r>
            <a:r>
              <a:rPr kumimoji="0" lang="en-US" sz="24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charset="0"/>
                <a:cs typeface="Cambria" charset="0"/>
              </a:rPr>
              <a:t>worst-case conditions</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rPr>
              <a:t> </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rPr>
              <a:t>and </a:t>
            </a:r>
            <a:r>
              <a:rPr kumimoji="0" lang="en-US" sz="24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charset="0"/>
                <a:cs typeface="Cambria" charset="0"/>
              </a:rPr>
              <a:t>minimize the extensive testing time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8" name="Rectangle 7">
            <a:extLst>
              <a:ext uri="{FF2B5EF4-FFF2-40B4-BE49-F238E27FC236}">
                <a16:creationId xmlns:a16="http://schemas.microsoft.com/office/drawing/2014/main" id="{F9BBFBA9-A018-3744-AB59-E197AE849163}"/>
              </a:ext>
            </a:extLst>
          </p:cNvPr>
          <p:cNvSpPr/>
          <p:nvPr/>
        </p:nvSpPr>
        <p:spPr>
          <a:xfrm>
            <a:off x="2288355" y="6087996"/>
            <a:ext cx="4764894" cy="461665"/>
          </a:xfrm>
          <a:prstGeom prst="rect">
            <a:avLst/>
          </a:prstGeom>
        </p:spPr>
        <p:txBody>
          <a:bodyPr wrap="none">
            <a:spAutoFit/>
          </a:bodyPr>
          <a:lstStyle/>
          <a:p>
            <a:pPr marL="27432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30A0"/>
                </a:solidFill>
                <a:effectLst/>
                <a:uLnTx/>
                <a:uFillTx/>
                <a:latin typeface="Calibri" panose="020F0502020204030204"/>
                <a:ea typeface="+mn-ea"/>
                <a:cs typeface="+mn-cs"/>
              </a:rPr>
              <a:t>[More detail and figures in paper]</a:t>
            </a:r>
            <a:endParaRPr kumimoji="0" lang="en-US" sz="20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3947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7E43A-134B-C348-B525-144286F21820}"/>
              </a:ext>
            </a:extLst>
          </p:cNvPr>
          <p:cNvSpPr>
            <a:spLocks noGrp="1"/>
          </p:cNvSpPr>
          <p:nvPr>
            <p:ph type="title"/>
          </p:nvPr>
        </p:nvSpPr>
        <p:spPr/>
        <p:txBody>
          <a:bodyPr/>
          <a:lstStyle/>
          <a:p>
            <a:r>
              <a:rPr lang="en-US" b="1" dirty="0"/>
              <a:t>3. Hammer Count (HC) Effects</a:t>
            </a:r>
          </a:p>
        </p:txBody>
      </p:sp>
      <p:pic>
        <p:nvPicPr>
          <p:cNvPr id="4" name="Picture 3">
            <a:extLst>
              <a:ext uri="{FF2B5EF4-FFF2-40B4-BE49-F238E27FC236}">
                <a16:creationId xmlns:a16="http://schemas.microsoft.com/office/drawing/2014/main" id="{71ADAEFF-6FB2-6A4E-9C6F-344EC4D4DFCE}"/>
              </a:ext>
            </a:extLst>
          </p:cNvPr>
          <p:cNvPicPr>
            <a:picLocks noChangeAspect="1"/>
          </p:cNvPicPr>
          <p:nvPr/>
        </p:nvPicPr>
        <p:blipFill>
          <a:blip r:embed="rId3"/>
          <a:stretch>
            <a:fillRect/>
          </a:stretch>
        </p:blipFill>
        <p:spPr>
          <a:xfrm>
            <a:off x="1454150" y="1231900"/>
            <a:ext cx="6235700" cy="4394200"/>
          </a:xfrm>
          <a:prstGeom prst="rect">
            <a:avLst/>
          </a:prstGeom>
        </p:spPr>
      </p:pic>
      <p:sp>
        <p:nvSpPr>
          <p:cNvPr id="5" name="Rectangle 4">
            <a:extLst>
              <a:ext uri="{FF2B5EF4-FFF2-40B4-BE49-F238E27FC236}">
                <a16:creationId xmlns:a16="http://schemas.microsoft.com/office/drawing/2014/main" id="{961989BE-1194-E447-8F5A-94CDDD1DD649}"/>
              </a:ext>
            </a:extLst>
          </p:cNvPr>
          <p:cNvSpPr/>
          <p:nvPr/>
        </p:nvSpPr>
        <p:spPr>
          <a:xfrm>
            <a:off x="170121" y="691996"/>
            <a:ext cx="8973879" cy="44627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Q. How does the Hammer Count affect the number of bit flips induced?</a:t>
            </a:r>
          </a:p>
        </p:txBody>
      </p:sp>
      <p:sp>
        <p:nvSpPr>
          <p:cNvPr id="3" name="Rectangle 2">
            <a:extLst>
              <a:ext uri="{FF2B5EF4-FFF2-40B4-BE49-F238E27FC236}">
                <a16:creationId xmlns:a16="http://schemas.microsoft.com/office/drawing/2014/main" id="{17950FAB-7F7B-F942-BD40-D22C8F49160B}"/>
              </a:ext>
            </a:extLst>
          </p:cNvPr>
          <p:cNvSpPr/>
          <p:nvPr/>
        </p:nvSpPr>
        <p:spPr>
          <a:xfrm>
            <a:off x="3805382" y="1231900"/>
            <a:ext cx="2521527" cy="3382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E369D0E0-EE04-3A43-A3C3-AC6D1645EF77}"/>
              </a:ext>
            </a:extLst>
          </p:cNvPr>
          <p:cNvSpPr txBox="1"/>
          <p:nvPr/>
        </p:nvSpPr>
        <p:spPr>
          <a:xfrm>
            <a:off x="4039563" y="1231900"/>
            <a:ext cx="246734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Mfr. A  DDR4-new</a:t>
            </a:r>
          </a:p>
        </p:txBody>
      </p:sp>
      <p:sp>
        <p:nvSpPr>
          <p:cNvPr id="7" name="TextBox 6">
            <a:extLst>
              <a:ext uri="{FF2B5EF4-FFF2-40B4-BE49-F238E27FC236}">
                <a16:creationId xmlns:a16="http://schemas.microsoft.com/office/drawing/2014/main" id="{5A0311E7-88F6-7046-97C0-2F83DC363BF5}"/>
              </a:ext>
            </a:extLst>
          </p:cNvPr>
          <p:cNvSpPr txBox="1"/>
          <p:nvPr/>
        </p:nvSpPr>
        <p:spPr>
          <a:xfrm>
            <a:off x="1948295" y="5885819"/>
            <a:ext cx="62357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30A0"/>
                </a:solidFill>
                <a:effectLst/>
                <a:uLnTx/>
                <a:uFillTx/>
                <a:latin typeface="Calibri" panose="020F0502020204030204"/>
                <a:ea typeface="+mn-ea"/>
                <a:cs typeface="+mn-cs"/>
              </a:rPr>
              <a:t>Hammer Count = 2 Accesses,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30A0"/>
                </a:solidFill>
                <a:effectLst/>
                <a:uLnTx/>
                <a:uFillTx/>
                <a:latin typeface="Calibri" panose="020F0502020204030204"/>
                <a:ea typeface="+mn-ea"/>
                <a:cs typeface="+mn-cs"/>
              </a:rPr>
              <a:t>one to each adjacent row of victim</a:t>
            </a:r>
          </a:p>
        </p:txBody>
      </p:sp>
    </p:spTree>
    <p:extLst>
      <p:ext uri="{BB962C8B-B14F-4D97-AF65-F5344CB8AC3E}">
        <p14:creationId xmlns:p14="http://schemas.microsoft.com/office/powerpoint/2010/main" val="1025897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8C4337C-80FE-4B40-A479-B194D0ACE27D}"/>
              </a:ext>
            </a:extLst>
          </p:cNvPr>
          <p:cNvSpPr>
            <a:spLocks noGrp="1"/>
          </p:cNvSpPr>
          <p:nvPr>
            <p:ph type="title"/>
          </p:nvPr>
        </p:nvSpPr>
        <p:spPr>
          <a:xfrm>
            <a:off x="75991" y="73723"/>
            <a:ext cx="8987622" cy="740193"/>
          </a:xfrm>
        </p:spPr>
        <p:txBody>
          <a:bodyPr/>
          <a:lstStyle/>
          <a:p>
            <a:r>
              <a:rPr lang="en-US" b="1" dirty="0"/>
              <a:t>4. Spatial Effects: Row Distance</a:t>
            </a:r>
          </a:p>
        </p:txBody>
      </p:sp>
      <p:pic>
        <p:nvPicPr>
          <p:cNvPr id="2" name="Picture 1">
            <a:extLst>
              <a:ext uri="{FF2B5EF4-FFF2-40B4-BE49-F238E27FC236}">
                <a16:creationId xmlns:a16="http://schemas.microsoft.com/office/drawing/2014/main" id="{42ABAE48-599C-A549-AC15-3F228553D92F}"/>
              </a:ext>
            </a:extLst>
          </p:cNvPr>
          <p:cNvPicPr>
            <a:picLocks noChangeAspect="1"/>
          </p:cNvPicPr>
          <p:nvPr/>
        </p:nvPicPr>
        <p:blipFill>
          <a:blip r:embed="rId3"/>
          <a:stretch>
            <a:fillRect/>
          </a:stretch>
        </p:blipFill>
        <p:spPr>
          <a:xfrm>
            <a:off x="1043935" y="1409700"/>
            <a:ext cx="6794500" cy="4038600"/>
          </a:xfrm>
          <a:prstGeom prst="rect">
            <a:avLst/>
          </a:prstGeom>
        </p:spPr>
      </p:pic>
      <p:sp>
        <p:nvSpPr>
          <p:cNvPr id="5" name="Rectangle 4">
            <a:extLst>
              <a:ext uri="{FF2B5EF4-FFF2-40B4-BE49-F238E27FC236}">
                <a16:creationId xmlns:a16="http://schemas.microsoft.com/office/drawing/2014/main" id="{2443FFCD-D120-EC4E-A45D-24FBD1790064}"/>
              </a:ext>
            </a:extLst>
          </p:cNvPr>
          <p:cNvSpPr/>
          <p:nvPr/>
        </p:nvSpPr>
        <p:spPr>
          <a:xfrm>
            <a:off x="-2198" y="5490001"/>
            <a:ext cx="9144000" cy="830997"/>
          </a:xfrm>
          <a:prstGeom prst="rect">
            <a:avLst/>
          </a:prstGeom>
          <a:solidFill>
            <a:schemeClr val="accent6">
              <a:lumMod val="40000"/>
              <a:lumOff val="6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The number of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bit flips that occur in a given row decreases as the distance from the </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victim row (row 0) </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increases. </a:t>
            </a:r>
          </a:p>
        </p:txBody>
      </p:sp>
      <p:sp>
        <p:nvSpPr>
          <p:cNvPr id="6" name="Rectangle 5">
            <a:extLst>
              <a:ext uri="{FF2B5EF4-FFF2-40B4-BE49-F238E27FC236}">
                <a16:creationId xmlns:a16="http://schemas.microsoft.com/office/drawing/2014/main" id="{25188903-EF25-584A-95F6-E5750476CEAD}"/>
              </a:ext>
            </a:extLst>
          </p:cNvPr>
          <p:cNvSpPr/>
          <p:nvPr/>
        </p:nvSpPr>
        <p:spPr>
          <a:xfrm>
            <a:off x="170121" y="742796"/>
            <a:ext cx="8973879"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Q. Where do </a:t>
            </a:r>
            <a:r>
              <a:rPr kumimoji="0" lang="en-US" sz="2400" b="0" i="1" u="none" strike="noStrike" kern="1200" cap="none" spc="0" normalizeH="0" baseline="0" noProof="0" dirty="0" err="1">
                <a:ln>
                  <a:noFill/>
                </a:ln>
                <a:solidFill>
                  <a:srgbClr val="C00000"/>
                </a:solidFill>
                <a:effectLst/>
                <a:uLnTx/>
                <a:uFillTx/>
                <a:latin typeface="Cambria" panose="02040503050406030204" pitchFamily="18" charset="0"/>
                <a:ea typeface="+mn-ea"/>
                <a:cs typeface="+mn-cs"/>
              </a:rPr>
              <a:t>RowHammer</a:t>
            </a:r>
            <a:r>
              <a:rPr kumimoji="0" lang="en-US" sz="24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bit flips occur relative to aggressor rows?</a:t>
            </a:r>
          </a:p>
        </p:txBody>
      </p:sp>
      <p:cxnSp>
        <p:nvCxnSpPr>
          <p:cNvPr id="7" name="Straight Arrow Connector 6">
            <a:extLst>
              <a:ext uri="{FF2B5EF4-FFF2-40B4-BE49-F238E27FC236}">
                <a16:creationId xmlns:a16="http://schemas.microsoft.com/office/drawing/2014/main" id="{310AE7C4-E9C8-FB40-B6A1-3EC49E6BE052}"/>
              </a:ext>
            </a:extLst>
          </p:cNvPr>
          <p:cNvCxnSpPr/>
          <p:nvPr/>
        </p:nvCxnSpPr>
        <p:spPr>
          <a:xfrm>
            <a:off x="5061527" y="2551595"/>
            <a:ext cx="1099127" cy="1200727"/>
          </a:xfrm>
          <a:prstGeom prst="straightConnector1">
            <a:avLst/>
          </a:prstGeom>
          <a:ln w="666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0789779D-8441-8D46-B26D-E451B1F8756E}"/>
              </a:ext>
            </a:extLst>
          </p:cNvPr>
          <p:cNvCxnSpPr>
            <a:cxnSpLocks/>
          </p:cNvCxnSpPr>
          <p:nvPr/>
        </p:nvCxnSpPr>
        <p:spPr>
          <a:xfrm flipH="1">
            <a:off x="3805881" y="2551594"/>
            <a:ext cx="1103246" cy="1200728"/>
          </a:xfrm>
          <a:prstGeom prst="straightConnector1">
            <a:avLst/>
          </a:prstGeom>
          <a:ln w="666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DDB84B2B-3F1D-DD4D-99AF-B3F16C77BBA6}"/>
              </a:ext>
            </a:extLst>
          </p:cNvPr>
          <p:cNvSpPr txBox="1"/>
          <p:nvPr/>
        </p:nvSpPr>
        <p:spPr>
          <a:xfrm rot="16200000">
            <a:off x="3687990" y="3626407"/>
            <a:ext cx="176362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Aggressor Row</a:t>
            </a:r>
          </a:p>
        </p:txBody>
      </p:sp>
      <p:sp>
        <p:nvSpPr>
          <p:cNvPr id="11" name="TextBox 10">
            <a:extLst>
              <a:ext uri="{FF2B5EF4-FFF2-40B4-BE49-F238E27FC236}">
                <a16:creationId xmlns:a16="http://schemas.microsoft.com/office/drawing/2014/main" id="{D2C54A29-2975-4443-8C6D-E456E80AD962}"/>
              </a:ext>
            </a:extLst>
          </p:cNvPr>
          <p:cNvSpPr txBox="1"/>
          <p:nvPr/>
        </p:nvSpPr>
        <p:spPr>
          <a:xfrm rot="16200000">
            <a:off x="4485432" y="3626407"/>
            <a:ext cx="176426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Aggressor Row</a:t>
            </a:r>
          </a:p>
        </p:txBody>
      </p:sp>
      <p:sp>
        <p:nvSpPr>
          <p:cNvPr id="14" name="TextBox 13">
            <a:extLst>
              <a:ext uri="{FF2B5EF4-FFF2-40B4-BE49-F238E27FC236}">
                <a16:creationId xmlns:a16="http://schemas.microsoft.com/office/drawing/2014/main" id="{C5C06303-CEB3-7849-90EB-4BFE0152C302}"/>
              </a:ext>
            </a:extLst>
          </p:cNvPr>
          <p:cNvSpPr txBox="1"/>
          <p:nvPr/>
        </p:nvSpPr>
        <p:spPr>
          <a:xfrm>
            <a:off x="3894113" y="1261795"/>
            <a:ext cx="254679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Mfr. A  DDR4-old</a:t>
            </a:r>
          </a:p>
        </p:txBody>
      </p:sp>
    </p:spTree>
    <p:extLst>
      <p:ext uri="{BB962C8B-B14F-4D97-AF65-F5344CB8AC3E}">
        <p14:creationId xmlns:p14="http://schemas.microsoft.com/office/powerpoint/2010/main" val="3806840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p:bldP spid="11" grpId="0"/>
      <p:bldP spid="14" grpId="0"/>
    </p:bld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992847C-70BB-D84B-91B2-5EF6317FDC62}"/>
              </a:ext>
            </a:extLst>
          </p:cNvPr>
          <p:cNvPicPr>
            <a:picLocks noChangeAspect="1"/>
          </p:cNvPicPr>
          <p:nvPr/>
        </p:nvPicPr>
        <p:blipFill rotWithShape="1">
          <a:blip r:embed="rId3"/>
          <a:srcRect l="69068" t="22041" b="43412"/>
          <a:stretch/>
        </p:blipFill>
        <p:spPr>
          <a:xfrm>
            <a:off x="3435185" y="1403185"/>
            <a:ext cx="3154627" cy="2562483"/>
          </a:xfrm>
          <a:prstGeom prst="rect">
            <a:avLst/>
          </a:prstGeom>
        </p:spPr>
      </p:pic>
      <p:sp>
        <p:nvSpPr>
          <p:cNvPr id="4" name="Title 1">
            <a:extLst>
              <a:ext uri="{FF2B5EF4-FFF2-40B4-BE49-F238E27FC236}">
                <a16:creationId xmlns:a16="http://schemas.microsoft.com/office/drawing/2014/main" id="{28C4337C-80FE-4B40-A479-B194D0ACE27D}"/>
              </a:ext>
            </a:extLst>
          </p:cNvPr>
          <p:cNvSpPr>
            <a:spLocks noGrp="1"/>
          </p:cNvSpPr>
          <p:nvPr>
            <p:ph type="title"/>
          </p:nvPr>
        </p:nvSpPr>
        <p:spPr>
          <a:xfrm>
            <a:off x="75991" y="73723"/>
            <a:ext cx="8987622" cy="740193"/>
          </a:xfrm>
        </p:spPr>
        <p:txBody>
          <a:bodyPr/>
          <a:lstStyle/>
          <a:p>
            <a:r>
              <a:rPr lang="en-US" b="1" dirty="0"/>
              <a:t>4. Spatial Effects: Row Distance</a:t>
            </a:r>
          </a:p>
        </p:txBody>
      </p:sp>
      <p:pic>
        <p:nvPicPr>
          <p:cNvPr id="13" name="Picture 12">
            <a:extLst>
              <a:ext uri="{FF2B5EF4-FFF2-40B4-BE49-F238E27FC236}">
                <a16:creationId xmlns:a16="http://schemas.microsoft.com/office/drawing/2014/main" id="{533FCE76-02F8-A845-A345-4A79CEBA3526}"/>
              </a:ext>
            </a:extLst>
          </p:cNvPr>
          <p:cNvPicPr>
            <a:picLocks noChangeAspect="1"/>
          </p:cNvPicPr>
          <p:nvPr/>
        </p:nvPicPr>
        <p:blipFill rotWithShape="1">
          <a:blip r:embed="rId3"/>
          <a:srcRect l="69068" t="73286" b="5463"/>
          <a:stretch/>
        </p:blipFill>
        <p:spPr>
          <a:xfrm>
            <a:off x="3435185" y="3916900"/>
            <a:ext cx="3158279" cy="1578079"/>
          </a:xfrm>
          <a:prstGeom prst="rect">
            <a:avLst/>
          </a:prstGeom>
        </p:spPr>
      </p:pic>
      <p:pic>
        <p:nvPicPr>
          <p:cNvPr id="14" name="Picture 13">
            <a:extLst>
              <a:ext uri="{FF2B5EF4-FFF2-40B4-BE49-F238E27FC236}">
                <a16:creationId xmlns:a16="http://schemas.microsoft.com/office/drawing/2014/main" id="{4EA7864A-FE70-B348-AE38-CAFD8EA75CF1}"/>
              </a:ext>
            </a:extLst>
          </p:cNvPr>
          <p:cNvPicPr>
            <a:picLocks noChangeAspect="1"/>
          </p:cNvPicPr>
          <p:nvPr/>
        </p:nvPicPr>
        <p:blipFill rotWithShape="1">
          <a:blip r:embed="rId3"/>
          <a:srcRect l="7966" t="39737" r="87996" b="5464"/>
          <a:stretch/>
        </p:blipFill>
        <p:spPr>
          <a:xfrm>
            <a:off x="3019221" y="1403185"/>
            <a:ext cx="412312" cy="4069357"/>
          </a:xfrm>
          <a:prstGeom prst="rect">
            <a:avLst/>
          </a:prstGeom>
        </p:spPr>
      </p:pic>
      <p:pic>
        <p:nvPicPr>
          <p:cNvPr id="15" name="Picture 14">
            <a:extLst>
              <a:ext uri="{FF2B5EF4-FFF2-40B4-BE49-F238E27FC236}">
                <a16:creationId xmlns:a16="http://schemas.microsoft.com/office/drawing/2014/main" id="{91D5F734-7051-6747-8EE6-7EE9E47B3ECF}"/>
              </a:ext>
            </a:extLst>
          </p:cNvPr>
          <p:cNvPicPr>
            <a:picLocks noChangeAspect="1"/>
          </p:cNvPicPr>
          <p:nvPr/>
        </p:nvPicPr>
        <p:blipFill rotWithShape="1">
          <a:blip r:embed="rId3"/>
          <a:srcRect l="352" t="14712" r="92483" b="20363"/>
          <a:stretch/>
        </p:blipFill>
        <p:spPr>
          <a:xfrm>
            <a:off x="2434439" y="1217580"/>
            <a:ext cx="617419" cy="4069357"/>
          </a:xfrm>
          <a:prstGeom prst="rect">
            <a:avLst/>
          </a:prstGeom>
        </p:spPr>
      </p:pic>
      <p:sp>
        <p:nvSpPr>
          <p:cNvPr id="16" name="Rectangle 15">
            <a:extLst>
              <a:ext uri="{FF2B5EF4-FFF2-40B4-BE49-F238E27FC236}">
                <a16:creationId xmlns:a16="http://schemas.microsoft.com/office/drawing/2014/main" id="{70BF7EE2-96D7-3549-B6ED-C3FA2D7ACD01}"/>
              </a:ext>
            </a:extLst>
          </p:cNvPr>
          <p:cNvSpPr/>
          <p:nvPr/>
        </p:nvSpPr>
        <p:spPr>
          <a:xfrm>
            <a:off x="-2198" y="5530148"/>
            <a:ext cx="9144000" cy="830997"/>
          </a:xfrm>
          <a:prstGeom prst="rect">
            <a:avLst/>
          </a:prstGeom>
          <a:solidFill>
            <a:schemeClr val="accent6">
              <a:lumMod val="40000"/>
              <a:lumOff val="6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Chips of newer DRAM technology nodes can exhibit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bit flips 1) in </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more rows </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and 2) </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farther away </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from the victim row. </a:t>
            </a:r>
          </a:p>
        </p:txBody>
      </p:sp>
      <p:sp>
        <p:nvSpPr>
          <p:cNvPr id="17" name="Rectangle 16">
            <a:extLst>
              <a:ext uri="{FF2B5EF4-FFF2-40B4-BE49-F238E27FC236}">
                <a16:creationId xmlns:a16="http://schemas.microsoft.com/office/drawing/2014/main" id="{FAE9F4A7-7889-7544-8B69-CA15C211D071}"/>
              </a:ext>
            </a:extLst>
          </p:cNvPr>
          <p:cNvSpPr/>
          <p:nvPr/>
        </p:nvSpPr>
        <p:spPr>
          <a:xfrm>
            <a:off x="244012" y="722296"/>
            <a:ext cx="8973879"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We normalize data by inducing a bit flip rate of 10</a:t>
            </a:r>
            <a:r>
              <a:rPr kumimoji="0" lang="en-US" sz="24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-6</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in each chip</a:t>
            </a:r>
          </a:p>
        </p:txBody>
      </p:sp>
      <p:cxnSp>
        <p:nvCxnSpPr>
          <p:cNvPr id="18" name="Straight Arrow Connector 17">
            <a:extLst>
              <a:ext uri="{FF2B5EF4-FFF2-40B4-BE49-F238E27FC236}">
                <a16:creationId xmlns:a16="http://schemas.microsoft.com/office/drawing/2014/main" id="{3EEA4E2D-10E2-DD4B-AFC9-DEDEFE0D2F37}"/>
              </a:ext>
            </a:extLst>
          </p:cNvPr>
          <p:cNvCxnSpPr>
            <a:cxnSpLocks/>
          </p:cNvCxnSpPr>
          <p:nvPr/>
        </p:nvCxnSpPr>
        <p:spPr>
          <a:xfrm>
            <a:off x="4460132" y="3307404"/>
            <a:ext cx="802657" cy="0"/>
          </a:xfrm>
          <a:prstGeom prst="straightConnector1">
            <a:avLst/>
          </a:prstGeom>
          <a:ln w="476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C277E968-0CF0-E84F-BF85-B96738CF4DA5}"/>
              </a:ext>
            </a:extLst>
          </p:cNvPr>
          <p:cNvCxnSpPr>
            <a:cxnSpLocks/>
          </p:cNvCxnSpPr>
          <p:nvPr/>
        </p:nvCxnSpPr>
        <p:spPr>
          <a:xfrm>
            <a:off x="3674692" y="4604941"/>
            <a:ext cx="1991170" cy="0"/>
          </a:xfrm>
          <a:prstGeom prst="straightConnector1">
            <a:avLst/>
          </a:prstGeom>
          <a:ln w="476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3586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6633"/>
                </a:solidFill>
              </a:rPr>
              <a:t>Mitigation of Retention Issues </a:t>
            </a:r>
            <a:r>
              <a:rPr lang="en-US" sz="2600" b="1" dirty="0"/>
              <a:t>[DSN’19]</a:t>
            </a:r>
          </a:p>
        </p:txBody>
      </p:sp>
      <p:sp>
        <p:nvSpPr>
          <p:cNvPr id="6" name="Content Placeholder 2"/>
          <p:cNvSpPr>
            <a:spLocks noGrp="1"/>
          </p:cNvSpPr>
          <p:nvPr>
            <p:ph idx="1"/>
          </p:nvPr>
        </p:nvSpPr>
        <p:spPr>
          <a:xfrm>
            <a:off x="228600" y="980728"/>
            <a:ext cx="8610600" cy="5153025"/>
          </a:xfrm>
        </p:spPr>
        <p:txBody>
          <a:bodyPr/>
          <a:lstStyle/>
          <a:p>
            <a:r>
              <a:rPr lang="en-US" sz="2000" dirty="0"/>
              <a:t>Minesh Patel, </a:t>
            </a:r>
            <a:r>
              <a:rPr lang="en-US" sz="2000" dirty="0" err="1"/>
              <a:t>Jeremie</a:t>
            </a:r>
            <a:r>
              <a:rPr lang="en-US" sz="2000" dirty="0"/>
              <a:t> S. Kim, Hasan Hassan, and Onur Mutlu,</a:t>
            </a:r>
            <a:br>
              <a:rPr lang="en-US" sz="2000" dirty="0"/>
            </a:br>
            <a:r>
              <a:rPr lang="en-US" sz="2000" b="1" dirty="0">
                <a:solidFill>
                  <a:srgbClr val="0000FF"/>
                </a:solidFill>
                <a:hlinkClick r:id="rId2">
                  <a:extLst>
                    <a:ext uri="{A12FA001-AC4F-418D-AE19-62706E023703}">
                      <ahyp:hlinkClr xmlns:ahyp="http://schemas.microsoft.com/office/drawing/2018/hyperlinkcolor" val="tx"/>
                    </a:ext>
                  </a:extLst>
                </a:hlinkClick>
              </a:rPr>
              <a:t>"Understanding and Modeling On-Die Error Correction in Modern DRAM: An Experimental Study Using Real Devices"</a:t>
            </a:r>
            <a:r>
              <a:rPr lang="en-US" sz="2000" dirty="0">
                <a:solidFill>
                  <a:srgbClr val="0000FF"/>
                </a:solidFill>
              </a:rPr>
              <a:t> </a:t>
            </a:r>
            <a:br>
              <a:rPr lang="en-US" sz="2000" dirty="0"/>
            </a:br>
            <a:r>
              <a:rPr lang="en-US" sz="2000" i="1" dirty="0"/>
              <a:t>Proceedings of the </a:t>
            </a:r>
            <a:r>
              <a:rPr lang="en-US" sz="2000" i="1" dirty="0">
                <a:hlinkClick r:id="rId3"/>
              </a:rPr>
              <a:t>49th Annual IEEE/IFIP International Conference on Dependable Systems and Networks</a:t>
            </a:r>
            <a:r>
              <a:rPr lang="en-US" sz="2000" i="1" dirty="0"/>
              <a:t> (</a:t>
            </a:r>
            <a:r>
              <a:rPr lang="en-US" sz="2000" b="1" i="1" dirty="0"/>
              <a:t>DSN</a:t>
            </a:r>
            <a:r>
              <a:rPr lang="en-US" sz="2000" i="1" dirty="0"/>
              <a:t>)</a:t>
            </a:r>
            <a:r>
              <a:rPr lang="en-US" sz="2000" dirty="0"/>
              <a:t>, Portland, OR, USA, June 2019. </a:t>
            </a:r>
            <a:br>
              <a:rPr lang="en-US" sz="2000" dirty="0"/>
            </a:br>
            <a:r>
              <a:rPr lang="en-US" sz="2000" dirty="0"/>
              <a:t>[</a:t>
            </a:r>
            <a:r>
              <a:rPr lang="en-US" sz="2000" dirty="0">
                <a:hlinkClick r:id="rId4"/>
              </a:rPr>
              <a:t>Source Code for EINSim, the Error Inference Simulator</a:t>
            </a:r>
            <a:r>
              <a:rPr lang="en-US" sz="2000" dirty="0"/>
              <a:t>] </a:t>
            </a:r>
            <a:br>
              <a:rPr lang="en-US" sz="2000" dirty="0"/>
            </a:br>
            <a:r>
              <a:rPr lang="en-US" sz="2000" b="1" i="1" dirty="0">
                <a:solidFill>
                  <a:srgbClr val="FF0000"/>
                </a:solidFill>
              </a:rPr>
              <a:t>Best paper award.</a:t>
            </a:r>
            <a:endParaRPr lang="en-US" sz="2000" dirty="0">
              <a:solidFill>
                <a:srgbClr val="FF0000"/>
              </a:solidFill>
            </a:endParaRPr>
          </a:p>
          <a:p>
            <a:endParaRPr lang="en-US" sz="2000" dirty="0">
              <a:solidFill>
                <a:srgbClr val="FF0000"/>
              </a:solidFill>
            </a:endParaRPr>
          </a:p>
        </p:txBody>
      </p:sp>
      <p:pic>
        <p:nvPicPr>
          <p:cNvPr id="3" name="Picture 2">
            <a:extLst>
              <a:ext uri="{FF2B5EF4-FFF2-40B4-BE49-F238E27FC236}">
                <a16:creationId xmlns:a16="http://schemas.microsoft.com/office/drawing/2014/main" id="{851A208B-E7A6-6A4F-A0DA-C47A4FECD8F6}"/>
              </a:ext>
            </a:extLst>
          </p:cNvPr>
          <p:cNvPicPr>
            <a:picLocks noChangeAspect="1"/>
          </p:cNvPicPr>
          <p:nvPr/>
        </p:nvPicPr>
        <p:blipFill>
          <a:blip r:embed="rId5"/>
          <a:stretch>
            <a:fillRect/>
          </a:stretch>
        </p:blipFill>
        <p:spPr>
          <a:xfrm>
            <a:off x="9809" y="4435249"/>
            <a:ext cx="9144000" cy="1688841"/>
          </a:xfrm>
          <a:prstGeom prst="rect">
            <a:avLst/>
          </a:prstGeom>
        </p:spPr>
      </p:pic>
    </p:spTree>
    <p:extLst>
      <p:ext uri="{BB962C8B-B14F-4D97-AF65-F5344CB8AC3E}">
        <p14:creationId xmlns:p14="http://schemas.microsoft.com/office/powerpoint/2010/main" val="17149073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8C4337C-80FE-4B40-A479-B194D0ACE27D}"/>
              </a:ext>
            </a:extLst>
          </p:cNvPr>
          <p:cNvSpPr>
            <a:spLocks noGrp="1"/>
          </p:cNvSpPr>
          <p:nvPr>
            <p:ph type="title"/>
          </p:nvPr>
        </p:nvSpPr>
        <p:spPr>
          <a:xfrm>
            <a:off x="75991" y="73723"/>
            <a:ext cx="8987622" cy="740193"/>
          </a:xfrm>
        </p:spPr>
        <p:txBody>
          <a:bodyPr/>
          <a:lstStyle/>
          <a:p>
            <a:r>
              <a:rPr lang="en-US" b="1" dirty="0"/>
              <a:t>4. Spatial Effects: Row Distance</a:t>
            </a:r>
          </a:p>
        </p:txBody>
      </p:sp>
      <p:pic>
        <p:nvPicPr>
          <p:cNvPr id="3" name="Picture 2">
            <a:extLst>
              <a:ext uri="{FF2B5EF4-FFF2-40B4-BE49-F238E27FC236}">
                <a16:creationId xmlns:a16="http://schemas.microsoft.com/office/drawing/2014/main" id="{ABFFFE60-916C-6544-A978-CD901B020C50}"/>
              </a:ext>
            </a:extLst>
          </p:cNvPr>
          <p:cNvPicPr>
            <a:picLocks noChangeAspect="1"/>
          </p:cNvPicPr>
          <p:nvPr/>
        </p:nvPicPr>
        <p:blipFill>
          <a:blip r:embed="rId3"/>
          <a:stretch>
            <a:fillRect/>
          </a:stretch>
        </p:blipFill>
        <p:spPr>
          <a:xfrm>
            <a:off x="1532729" y="1443353"/>
            <a:ext cx="6074144" cy="4417559"/>
          </a:xfrm>
          <a:prstGeom prst="rect">
            <a:avLst/>
          </a:prstGeom>
        </p:spPr>
      </p:pic>
      <p:sp>
        <p:nvSpPr>
          <p:cNvPr id="7" name="Rectangle 6">
            <a:extLst>
              <a:ext uri="{FF2B5EF4-FFF2-40B4-BE49-F238E27FC236}">
                <a16:creationId xmlns:a16="http://schemas.microsoft.com/office/drawing/2014/main" id="{CEA17573-B6E5-AE4F-8A47-A17D92E044C7}"/>
              </a:ext>
            </a:extLst>
          </p:cNvPr>
          <p:cNvSpPr/>
          <p:nvPr/>
        </p:nvSpPr>
        <p:spPr>
          <a:xfrm>
            <a:off x="2839199" y="6036521"/>
            <a:ext cx="3461204" cy="400110"/>
          </a:xfrm>
          <a:prstGeom prst="rect">
            <a:avLst/>
          </a:prstGeom>
        </p:spPr>
        <p:txBody>
          <a:bodyPr wrap="none">
            <a:spAutoFit/>
          </a:bodyPr>
          <a:lstStyle/>
          <a:p>
            <a:pPr marL="27432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030A0"/>
                </a:solidFill>
                <a:effectLst/>
                <a:uLnTx/>
                <a:uFillTx/>
                <a:latin typeface="Calibri" panose="020F0502020204030204"/>
                <a:ea typeface="+mn-ea"/>
                <a:cs typeface="+mn-cs"/>
              </a:rPr>
              <a:t>[More analysis in the paper]</a:t>
            </a:r>
            <a:endParaRPr kumimoji="0" lang="en-US" sz="18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9E2F723B-6BCF-6742-A453-65EB8428D164}"/>
              </a:ext>
            </a:extLst>
          </p:cNvPr>
          <p:cNvSpPr/>
          <p:nvPr/>
        </p:nvSpPr>
        <p:spPr>
          <a:xfrm>
            <a:off x="0" y="913191"/>
            <a:ext cx="10088880"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We plot this data for each DRAM type-node configuration per manufacturer </a:t>
            </a:r>
          </a:p>
        </p:txBody>
      </p:sp>
    </p:spTree>
    <p:extLst>
      <p:ext uri="{BB962C8B-B14F-4D97-AF65-F5344CB8AC3E}">
        <p14:creationId xmlns:p14="http://schemas.microsoft.com/office/powerpoint/2010/main" val="1276782979"/>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8C4337C-80FE-4B40-A479-B194D0ACE27D}"/>
              </a:ext>
            </a:extLst>
          </p:cNvPr>
          <p:cNvSpPr>
            <a:spLocks noGrp="1"/>
          </p:cNvSpPr>
          <p:nvPr>
            <p:ph type="title"/>
          </p:nvPr>
        </p:nvSpPr>
        <p:spPr>
          <a:xfrm>
            <a:off x="75991" y="73723"/>
            <a:ext cx="8987622" cy="740193"/>
          </a:xfrm>
        </p:spPr>
        <p:txBody>
          <a:bodyPr/>
          <a:lstStyle/>
          <a:p>
            <a:r>
              <a:rPr lang="en-US" sz="4400" b="1" dirty="0"/>
              <a:t>4. Spatial Distribution of Bit Flips</a:t>
            </a:r>
          </a:p>
        </p:txBody>
      </p:sp>
      <p:pic>
        <p:nvPicPr>
          <p:cNvPr id="6" name="Picture 5">
            <a:extLst>
              <a:ext uri="{FF2B5EF4-FFF2-40B4-BE49-F238E27FC236}">
                <a16:creationId xmlns:a16="http://schemas.microsoft.com/office/drawing/2014/main" id="{6F50853D-1610-504D-9F95-8F6BB38E2077}"/>
              </a:ext>
            </a:extLst>
          </p:cNvPr>
          <p:cNvPicPr>
            <a:picLocks noChangeAspect="1"/>
          </p:cNvPicPr>
          <p:nvPr/>
        </p:nvPicPr>
        <p:blipFill>
          <a:blip r:embed="rId3"/>
          <a:stretch>
            <a:fillRect/>
          </a:stretch>
        </p:blipFill>
        <p:spPr>
          <a:xfrm>
            <a:off x="587273" y="1816956"/>
            <a:ext cx="4055398" cy="3087068"/>
          </a:xfrm>
          <a:prstGeom prst="rect">
            <a:avLst/>
          </a:prstGeom>
        </p:spPr>
      </p:pic>
      <p:sp>
        <p:nvSpPr>
          <p:cNvPr id="7" name="Rectangle 6">
            <a:extLst>
              <a:ext uri="{FF2B5EF4-FFF2-40B4-BE49-F238E27FC236}">
                <a16:creationId xmlns:a16="http://schemas.microsoft.com/office/drawing/2014/main" id="{6CCDD37B-2A1E-FD4C-82FE-D82E63D430B4}"/>
              </a:ext>
            </a:extLst>
          </p:cNvPr>
          <p:cNvSpPr/>
          <p:nvPr/>
        </p:nvSpPr>
        <p:spPr>
          <a:xfrm>
            <a:off x="170121" y="742796"/>
            <a:ext cx="8973879"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Q. How are </a:t>
            </a:r>
            <a:r>
              <a:rPr kumimoji="0" lang="en-US" sz="2400" b="0" i="1" u="none" strike="noStrike" kern="1200" cap="none" spc="0" normalizeH="0" baseline="0" noProof="0" dirty="0" err="1">
                <a:ln>
                  <a:noFill/>
                </a:ln>
                <a:solidFill>
                  <a:srgbClr val="C00000"/>
                </a:solidFill>
                <a:effectLst/>
                <a:uLnTx/>
                <a:uFillTx/>
                <a:latin typeface="Cambria" panose="02040503050406030204" pitchFamily="18" charset="0"/>
                <a:ea typeface="+mn-ea"/>
                <a:cs typeface="+mn-cs"/>
              </a:rPr>
              <a:t>RowHammer</a:t>
            </a:r>
            <a:r>
              <a:rPr kumimoji="0" lang="en-US" sz="24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bit flips spatially distributed across a chip?</a:t>
            </a:r>
          </a:p>
        </p:txBody>
      </p:sp>
      <p:grpSp>
        <p:nvGrpSpPr>
          <p:cNvPr id="2" name="Group 1">
            <a:extLst>
              <a:ext uri="{FF2B5EF4-FFF2-40B4-BE49-F238E27FC236}">
                <a16:creationId xmlns:a16="http://schemas.microsoft.com/office/drawing/2014/main" id="{462DF5FE-02F7-1D42-A479-077F0C0F3D49}"/>
              </a:ext>
            </a:extLst>
          </p:cNvPr>
          <p:cNvGrpSpPr/>
          <p:nvPr/>
        </p:nvGrpSpPr>
        <p:grpSpPr>
          <a:xfrm>
            <a:off x="4669252" y="1841340"/>
            <a:ext cx="3825875" cy="3087068"/>
            <a:chOff x="4669252" y="1521508"/>
            <a:chExt cx="3825875" cy="3099260"/>
          </a:xfrm>
        </p:grpSpPr>
        <p:pic>
          <p:nvPicPr>
            <p:cNvPr id="8" name="Picture 7">
              <a:extLst>
                <a:ext uri="{FF2B5EF4-FFF2-40B4-BE49-F238E27FC236}">
                  <a16:creationId xmlns:a16="http://schemas.microsoft.com/office/drawing/2014/main" id="{BC67399A-B092-AA4D-A3CB-5CC9536C81FA}"/>
                </a:ext>
              </a:extLst>
            </p:cNvPr>
            <p:cNvPicPr>
              <a:picLocks noChangeAspect="1"/>
            </p:cNvPicPr>
            <p:nvPr/>
          </p:nvPicPr>
          <p:blipFill rotWithShape="1">
            <a:blip r:embed="rId3"/>
            <a:srcRect l="9766" r="79156"/>
            <a:stretch/>
          </p:blipFill>
          <p:spPr>
            <a:xfrm>
              <a:off x="4740207" y="1521508"/>
              <a:ext cx="449224" cy="3087068"/>
            </a:xfrm>
            <a:prstGeom prst="rect">
              <a:avLst/>
            </a:prstGeom>
          </p:spPr>
        </p:pic>
        <p:pic>
          <p:nvPicPr>
            <p:cNvPr id="9" name="Picture 8">
              <a:extLst>
                <a:ext uri="{FF2B5EF4-FFF2-40B4-BE49-F238E27FC236}">
                  <a16:creationId xmlns:a16="http://schemas.microsoft.com/office/drawing/2014/main" id="{A7860CE5-E5CF-4C49-9E7E-ADA27CE1CF8F}"/>
                </a:ext>
              </a:extLst>
            </p:cNvPr>
            <p:cNvPicPr>
              <a:picLocks noChangeAspect="1"/>
            </p:cNvPicPr>
            <p:nvPr/>
          </p:nvPicPr>
          <p:blipFill rotWithShape="1">
            <a:blip r:embed="rId3"/>
            <a:srcRect l="9769" t="78982" r="-2251"/>
            <a:stretch/>
          </p:blipFill>
          <p:spPr>
            <a:xfrm>
              <a:off x="4669252" y="3971925"/>
              <a:ext cx="3825875" cy="648843"/>
            </a:xfrm>
            <a:prstGeom prst="rect">
              <a:avLst/>
            </a:prstGeom>
          </p:spPr>
        </p:pic>
        <p:pic>
          <p:nvPicPr>
            <p:cNvPr id="5" name="Picture 4">
              <a:extLst>
                <a:ext uri="{FF2B5EF4-FFF2-40B4-BE49-F238E27FC236}">
                  <a16:creationId xmlns:a16="http://schemas.microsoft.com/office/drawing/2014/main" id="{BA253E53-56E4-5E42-952B-8CC79705E87E}"/>
                </a:ext>
              </a:extLst>
            </p:cNvPr>
            <p:cNvPicPr>
              <a:picLocks/>
            </p:cNvPicPr>
            <p:nvPr/>
          </p:nvPicPr>
          <p:blipFill rotWithShape="1">
            <a:blip r:embed="rId4"/>
            <a:srcRect l="11623" t="74501" r="59594" b="8690"/>
            <a:stretch/>
          </p:blipFill>
          <p:spPr>
            <a:xfrm>
              <a:off x="5142544" y="1873534"/>
              <a:ext cx="3322958" cy="2064101"/>
            </a:xfrm>
            <a:prstGeom prst="rect">
              <a:avLst/>
            </a:prstGeom>
          </p:spPr>
        </p:pic>
      </p:grpSp>
      <p:sp>
        <p:nvSpPr>
          <p:cNvPr id="10" name="Rectangle 9">
            <a:extLst>
              <a:ext uri="{FF2B5EF4-FFF2-40B4-BE49-F238E27FC236}">
                <a16:creationId xmlns:a16="http://schemas.microsoft.com/office/drawing/2014/main" id="{AD8E42B7-492C-1040-9FC0-4C157B23A103}"/>
              </a:ext>
            </a:extLst>
          </p:cNvPr>
          <p:cNvSpPr/>
          <p:nvPr/>
        </p:nvSpPr>
        <p:spPr>
          <a:xfrm>
            <a:off x="-2198" y="4938179"/>
            <a:ext cx="9143999" cy="769441"/>
          </a:xfrm>
          <a:prstGeom prst="rect">
            <a:avLst/>
          </a:prstGeom>
          <a:solidFill>
            <a:schemeClr val="accent6">
              <a:lumMod val="40000"/>
              <a:lumOff val="6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The distribution of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bit flip density per word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changes significantly in LPDDR4 chips </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from other DRAM types</a:t>
            </a:r>
          </a:p>
        </p:txBody>
      </p:sp>
      <p:sp>
        <p:nvSpPr>
          <p:cNvPr id="3" name="TextBox 2">
            <a:extLst>
              <a:ext uri="{FF2B5EF4-FFF2-40B4-BE49-F238E27FC236}">
                <a16:creationId xmlns:a16="http://schemas.microsoft.com/office/drawing/2014/main" id="{9807C50D-DDAD-4841-BDDE-B5242147E552}"/>
              </a:ext>
            </a:extLst>
          </p:cNvPr>
          <p:cNvSpPr txBox="1"/>
          <p:nvPr/>
        </p:nvSpPr>
        <p:spPr>
          <a:xfrm>
            <a:off x="1255628" y="1926906"/>
            <a:ext cx="35541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Representative of DDR3/DDR4 chip</a:t>
            </a:r>
          </a:p>
        </p:txBody>
      </p:sp>
      <p:sp>
        <p:nvSpPr>
          <p:cNvPr id="11" name="TextBox 10">
            <a:extLst>
              <a:ext uri="{FF2B5EF4-FFF2-40B4-BE49-F238E27FC236}">
                <a16:creationId xmlns:a16="http://schemas.microsoft.com/office/drawing/2014/main" id="{479AFF85-AF29-374E-98EB-D5D8B1B12073}"/>
              </a:ext>
            </a:extLst>
          </p:cNvPr>
          <p:cNvSpPr txBox="1"/>
          <p:nvPr/>
        </p:nvSpPr>
        <p:spPr>
          <a:xfrm>
            <a:off x="5196852" y="1926906"/>
            <a:ext cx="313566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Representative of LPDDR4 chip</a:t>
            </a:r>
          </a:p>
        </p:txBody>
      </p:sp>
      <p:sp>
        <p:nvSpPr>
          <p:cNvPr id="12" name="Rectangle 11">
            <a:extLst>
              <a:ext uri="{FF2B5EF4-FFF2-40B4-BE49-F238E27FC236}">
                <a16:creationId xmlns:a16="http://schemas.microsoft.com/office/drawing/2014/main" id="{E80CDE13-E290-944C-84AC-A3BFBA978531}"/>
              </a:ext>
            </a:extLst>
          </p:cNvPr>
          <p:cNvSpPr/>
          <p:nvPr/>
        </p:nvSpPr>
        <p:spPr>
          <a:xfrm>
            <a:off x="253267" y="1380623"/>
            <a:ext cx="8973879"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We normalize data by inducing a bit flip rate of </a:t>
            </a:r>
            <a:r>
              <a:rPr kumimoji="0" lang="en-US" sz="24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10</a:t>
            </a:r>
            <a:r>
              <a:rPr kumimoji="0" lang="en-US" sz="2400" b="1" i="0" u="none" strike="noStrike" kern="1200" cap="none" spc="0" normalizeH="0" baseline="30000" noProof="0" dirty="0">
                <a:ln>
                  <a:noFill/>
                </a:ln>
                <a:solidFill>
                  <a:srgbClr val="4472C4">
                    <a:lumMod val="75000"/>
                  </a:srgbClr>
                </a:solidFill>
                <a:effectLst/>
                <a:uLnTx/>
                <a:uFillTx/>
                <a:latin typeface="Cambria" panose="02040503050406030204" pitchFamily="18" charset="0"/>
                <a:ea typeface="+mn-ea"/>
                <a:cs typeface="+mn-cs"/>
              </a:rPr>
              <a:t>-6</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in each chip</a:t>
            </a:r>
          </a:p>
        </p:txBody>
      </p:sp>
      <p:sp>
        <p:nvSpPr>
          <p:cNvPr id="14" name="Rectangle 13">
            <a:extLst>
              <a:ext uri="{FF2B5EF4-FFF2-40B4-BE49-F238E27FC236}">
                <a16:creationId xmlns:a16="http://schemas.microsoft.com/office/drawing/2014/main" id="{ACE7762A-4019-0C4D-A41A-2FD82EB2F77F}"/>
              </a:ext>
            </a:extLst>
          </p:cNvPr>
          <p:cNvSpPr/>
          <p:nvPr/>
        </p:nvSpPr>
        <p:spPr>
          <a:xfrm>
            <a:off x="-2199" y="5900966"/>
            <a:ext cx="9143999" cy="769441"/>
          </a:xfrm>
          <a:prstGeom prst="rect">
            <a:avLst/>
          </a:prstGeom>
          <a:solidFill>
            <a:schemeClr val="accent6">
              <a:lumMod val="40000"/>
              <a:lumOff val="6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 bit flip rate of 10</a:t>
            </a:r>
            <a:r>
              <a:rPr kumimoji="0" lang="en-US" sz="22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-6</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 64-bit word can contain up to </a:t>
            </a:r>
            <a:r>
              <a:rPr kumimoji="0" lang="en-US" sz="22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4 bit flips</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Even at this very low bit flip rate, a </a:t>
            </a:r>
            <a:r>
              <a:rPr kumimoji="0" lang="en-US" sz="22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very strong ECC</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is required</a:t>
            </a:r>
          </a:p>
        </p:txBody>
      </p:sp>
    </p:spTree>
    <p:extLst>
      <p:ext uri="{BB962C8B-B14F-4D97-AF65-F5344CB8AC3E}">
        <p14:creationId xmlns:p14="http://schemas.microsoft.com/office/powerpoint/2010/main" val="1223234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P spid="11" grpId="0"/>
      <p:bldP spid="12" grpId="0"/>
      <p:bldP spid="14" grpId="0" animBg="1"/>
    </p:bld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8C4337C-80FE-4B40-A479-B194D0ACE27D}"/>
              </a:ext>
            </a:extLst>
          </p:cNvPr>
          <p:cNvSpPr>
            <a:spLocks noGrp="1"/>
          </p:cNvSpPr>
          <p:nvPr>
            <p:ph type="title"/>
          </p:nvPr>
        </p:nvSpPr>
        <p:spPr>
          <a:xfrm>
            <a:off x="75991" y="73723"/>
            <a:ext cx="8987622" cy="740193"/>
          </a:xfrm>
        </p:spPr>
        <p:txBody>
          <a:bodyPr/>
          <a:lstStyle/>
          <a:p>
            <a:r>
              <a:rPr lang="en-US" sz="4400" b="1" dirty="0"/>
              <a:t>4. Spatial Distribution of Bit Flips</a:t>
            </a:r>
          </a:p>
        </p:txBody>
      </p:sp>
      <p:pic>
        <p:nvPicPr>
          <p:cNvPr id="6" name="Picture 5">
            <a:extLst>
              <a:ext uri="{FF2B5EF4-FFF2-40B4-BE49-F238E27FC236}">
                <a16:creationId xmlns:a16="http://schemas.microsoft.com/office/drawing/2014/main" id="{8F079D1A-A40A-BD4B-B514-FCB7C5DD26A2}"/>
              </a:ext>
            </a:extLst>
          </p:cNvPr>
          <p:cNvPicPr>
            <a:picLocks noChangeAspect="1"/>
          </p:cNvPicPr>
          <p:nvPr/>
        </p:nvPicPr>
        <p:blipFill>
          <a:blip r:embed="rId3"/>
          <a:stretch>
            <a:fillRect/>
          </a:stretch>
        </p:blipFill>
        <p:spPr>
          <a:xfrm>
            <a:off x="1595002" y="1545057"/>
            <a:ext cx="5949599" cy="4290485"/>
          </a:xfrm>
          <a:prstGeom prst="rect">
            <a:avLst/>
          </a:prstGeom>
        </p:spPr>
      </p:pic>
      <p:sp>
        <p:nvSpPr>
          <p:cNvPr id="3" name="Rectangle 2">
            <a:extLst>
              <a:ext uri="{FF2B5EF4-FFF2-40B4-BE49-F238E27FC236}">
                <a16:creationId xmlns:a16="http://schemas.microsoft.com/office/drawing/2014/main" id="{F369FA2A-3576-144C-BAB9-8047727D58A1}"/>
              </a:ext>
            </a:extLst>
          </p:cNvPr>
          <p:cNvSpPr/>
          <p:nvPr/>
        </p:nvSpPr>
        <p:spPr>
          <a:xfrm>
            <a:off x="0" y="913191"/>
            <a:ext cx="10088880"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We plot this data for each DRAM type-node configuration per manufacturer </a:t>
            </a:r>
          </a:p>
        </p:txBody>
      </p:sp>
      <p:sp>
        <p:nvSpPr>
          <p:cNvPr id="13" name="Rectangle 12">
            <a:extLst>
              <a:ext uri="{FF2B5EF4-FFF2-40B4-BE49-F238E27FC236}">
                <a16:creationId xmlns:a16="http://schemas.microsoft.com/office/drawing/2014/main" id="{7C0CAC52-A062-3045-A5D7-16F8BF833A1D}"/>
              </a:ext>
            </a:extLst>
          </p:cNvPr>
          <p:cNvSpPr/>
          <p:nvPr/>
        </p:nvSpPr>
        <p:spPr>
          <a:xfrm>
            <a:off x="2839199" y="6036521"/>
            <a:ext cx="3461204" cy="400110"/>
          </a:xfrm>
          <a:prstGeom prst="rect">
            <a:avLst/>
          </a:prstGeom>
        </p:spPr>
        <p:txBody>
          <a:bodyPr wrap="none">
            <a:spAutoFit/>
          </a:bodyPr>
          <a:lstStyle/>
          <a:p>
            <a:pPr marL="27432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030A0"/>
                </a:solidFill>
                <a:effectLst/>
                <a:uLnTx/>
                <a:uFillTx/>
                <a:latin typeface="Calibri" panose="020F0502020204030204"/>
                <a:ea typeface="+mn-ea"/>
                <a:cs typeface="+mn-cs"/>
              </a:rPr>
              <a:t>[More analysis in the paper]</a:t>
            </a:r>
            <a:endParaRPr kumimoji="0" lang="en-US" sz="18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883011"/>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8C4337C-80FE-4B40-A479-B194D0ACE27D}"/>
              </a:ext>
            </a:extLst>
          </p:cNvPr>
          <p:cNvSpPr>
            <a:spLocks noGrp="1"/>
          </p:cNvSpPr>
          <p:nvPr>
            <p:ph type="title"/>
          </p:nvPr>
        </p:nvSpPr>
        <p:spPr>
          <a:xfrm>
            <a:off x="75991" y="73723"/>
            <a:ext cx="8987622" cy="740193"/>
          </a:xfrm>
        </p:spPr>
        <p:txBody>
          <a:bodyPr/>
          <a:lstStyle/>
          <a:p>
            <a:r>
              <a:rPr lang="en-US" sz="3800" b="1" dirty="0"/>
              <a:t>5. First </a:t>
            </a:r>
            <a:r>
              <a:rPr lang="en-US" sz="3800" b="1" dirty="0" err="1"/>
              <a:t>RowHammer</a:t>
            </a:r>
            <a:r>
              <a:rPr lang="en-US" sz="3800" b="1" dirty="0"/>
              <a:t> Bit Flips per Chip</a:t>
            </a:r>
          </a:p>
        </p:txBody>
      </p:sp>
      <p:pic>
        <p:nvPicPr>
          <p:cNvPr id="2" name="Picture 1">
            <a:extLst>
              <a:ext uri="{FF2B5EF4-FFF2-40B4-BE49-F238E27FC236}">
                <a16:creationId xmlns:a16="http://schemas.microsoft.com/office/drawing/2014/main" id="{CB8530F0-DFD9-7F4C-99EE-B2511F44D81E}"/>
              </a:ext>
            </a:extLst>
          </p:cNvPr>
          <p:cNvPicPr>
            <a:picLocks noChangeAspect="1"/>
          </p:cNvPicPr>
          <p:nvPr/>
        </p:nvPicPr>
        <p:blipFill>
          <a:blip r:embed="rId3"/>
          <a:stretch>
            <a:fillRect/>
          </a:stretch>
        </p:blipFill>
        <p:spPr>
          <a:xfrm>
            <a:off x="1208015" y="1107691"/>
            <a:ext cx="3363985" cy="5462079"/>
          </a:xfrm>
          <a:prstGeom prst="rect">
            <a:avLst/>
          </a:prstGeom>
        </p:spPr>
      </p:pic>
      <p:sp>
        <p:nvSpPr>
          <p:cNvPr id="8" name="Rectangle 7">
            <a:extLst>
              <a:ext uri="{FF2B5EF4-FFF2-40B4-BE49-F238E27FC236}">
                <a16:creationId xmlns:a16="http://schemas.microsoft.com/office/drawing/2014/main" id="{C0C13B34-6CFA-FB41-8BD2-E923F4E8BB6D}"/>
              </a:ext>
            </a:extLst>
          </p:cNvPr>
          <p:cNvSpPr/>
          <p:nvPr/>
        </p:nvSpPr>
        <p:spPr>
          <a:xfrm>
            <a:off x="170121" y="692505"/>
            <a:ext cx="8973879" cy="44627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What is the minimum Hammer Count required to cause bit flips (</a:t>
            </a:r>
            <a:r>
              <a:rPr kumimoji="0" lang="en-US" sz="2300" b="0" i="1" u="none" strike="noStrike" kern="1200" cap="none" spc="0" normalizeH="0" baseline="0" noProof="0" dirty="0" err="1">
                <a:ln>
                  <a:noFill/>
                </a:ln>
                <a:solidFill>
                  <a:srgbClr val="C00000"/>
                </a:solidFill>
                <a:effectLst/>
                <a:uLnTx/>
                <a:uFillTx/>
                <a:latin typeface="Cambria" panose="02040503050406030204" pitchFamily="18" charset="0"/>
                <a:ea typeface="+mn-ea"/>
                <a:cs typeface="+mn-cs"/>
              </a:rPr>
              <a:t>HC</a:t>
            </a:r>
            <a:r>
              <a:rPr kumimoji="0" lang="en-US" sz="2300" b="0" i="1" u="none" strike="noStrike" kern="1200" cap="none" spc="0" normalizeH="0" baseline="-25000" noProof="0" dirty="0" err="1">
                <a:ln>
                  <a:noFill/>
                </a:ln>
                <a:solidFill>
                  <a:srgbClr val="C00000"/>
                </a:solidFill>
                <a:effectLst/>
                <a:uLnTx/>
                <a:uFillTx/>
                <a:latin typeface="Cambria" panose="02040503050406030204" pitchFamily="18" charset="0"/>
                <a:ea typeface="+mn-ea"/>
                <a:cs typeface="+mn-cs"/>
              </a:rPr>
              <a:t>first</a:t>
            </a:r>
            <a:r>
              <a:rPr kumimoji="0" lang="en-US" sz="23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a:t>
            </a:r>
          </a:p>
        </p:txBody>
      </p:sp>
      <p:cxnSp>
        <p:nvCxnSpPr>
          <p:cNvPr id="10" name="Straight Arrow Connector 9">
            <a:extLst>
              <a:ext uri="{FF2B5EF4-FFF2-40B4-BE49-F238E27FC236}">
                <a16:creationId xmlns:a16="http://schemas.microsoft.com/office/drawing/2014/main" id="{79C7CDBB-4174-474F-ABF4-23858356FE3F}"/>
              </a:ext>
            </a:extLst>
          </p:cNvPr>
          <p:cNvCxnSpPr>
            <a:cxnSpLocks/>
            <a:stCxn id="17" idx="1"/>
          </p:cNvCxnSpPr>
          <p:nvPr/>
        </p:nvCxnSpPr>
        <p:spPr>
          <a:xfrm flipH="1">
            <a:off x="3579827" y="1743175"/>
            <a:ext cx="2443750" cy="0"/>
          </a:xfrm>
          <a:prstGeom prst="straightConnector1">
            <a:avLst/>
          </a:prstGeom>
          <a:ln w="38100">
            <a:solidFill>
              <a:srgbClr val="4A76BF"/>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3CD4C36F-7322-0C43-A92E-5AFE8FF4EE56}"/>
              </a:ext>
            </a:extLst>
          </p:cNvPr>
          <p:cNvCxnSpPr>
            <a:cxnSpLocks/>
            <a:stCxn id="18" idx="1"/>
          </p:cNvCxnSpPr>
          <p:nvPr/>
        </p:nvCxnSpPr>
        <p:spPr>
          <a:xfrm flipH="1" flipV="1">
            <a:off x="3660294" y="2044800"/>
            <a:ext cx="2374856" cy="117845"/>
          </a:xfrm>
          <a:prstGeom prst="straightConnector1">
            <a:avLst/>
          </a:prstGeom>
          <a:ln w="38100">
            <a:solidFill>
              <a:srgbClr val="4A76BF"/>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D15D22C2-144F-AE44-B62E-4930669FA9A5}"/>
              </a:ext>
            </a:extLst>
          </p:cNvPr>
          <p:cNvCxnSpPr>
            <a:cxnSpLocks/>
          </p:cNvCxnSpPr>
          <p:nvPr/>
        </p:nvCxnSpPr>
        <p:spPr>
          <a:xfrm flipH="1" flipV="1">
            <a:off x="3660294" y="2155445"/>
            <a:ext cx="2374856" cy="44160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CF437B3B-D573-F643-8130-97F9DA53370E}"/>
              </a:ext>
            </a:extLst>
          </p:cNvPr>
          <p:cNvCxnSpPr>
            <a:cxnSpLocks/>
          </p:cNvCxnSpPr>
          <p:nvPr/>
        </p:nvCxnSpPr>
        <p:spPr>
          <a:xfrm flipH="1" flipV="1">
            <a:off x="3660294" y="2296800"/>
            <a:ext cx="2386430" cy="823733"/>
          </a:xfrm>
          <a:prstGeom prst="straightConnector1">
            <a:avLst/>
          </a:prstGeom>
          <a:ln w="38100">
            <a:solidFill>
              <a:srgbClr val="4A76BF"/>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E3BBC7BA-B431-7347-BE06-B772A199DD66}"/>
              </a:ext>
            </a:extLst>
          </p:cNvPr>
          <p:cNvCxnSpPr>
            <a:cxnSpLocks/>
          </p:cNvCxnSpPr>
          <p:nvPr/>
        </p:nvCxnSpPr>
        <p:spPr>
          <a:xfrm flipH="1" flipV="1">
            <a:off x="3579827" y="2509853"/>
            <a:ext cx="2498769" cy="1048922"/>
          </a:xfrm>
          <a:prstGeom prst="straightConnector1">
            <a:avLst/>
          </a:prstGeom>
          <a:ln w="38100">
            <a:solidFill>
              <a:srgbClr val="4A76BF"/>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6A801B52-7E7E-BF4C-A710-3C5293E42F94}"/>
              </a:ext>
            </a:extLst>
          </p:cNvPr>
          <p:cNvSpPr/>
          <p:nvPr/>
        </p:nvSpPr>
        <p:spPr>
          <a:xfrm>
            <a:off x="6023577" y="1512342"/>
            <a:ext cx="201168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A76BF"/>
                </a:solidFill>
                <a:effectLst/>
                <a:uLnTx/>
                <a:uFillTx/>
                <a:latin typeface="Cambria" panose="02040503050406030204" pitchFamily="18" charset="0"/>
                <a:ea typeface="+mn-ea"/>
                <a:cs typeface="+mn-cs"/>
              </a:rPr>
              <a:t>Whisker</a:t>
            </a:r>
            <a:endParaRPr kumimoji="0" lang="en-US" sz="1800" b="1" i="0" u="none" strike="noStrike" kern="1200" cap="none" spc="0" normalizeH="0" baseline="0" noProof="0" dirty="0">
              <a:ln>
                <a:noFill/>
              </a:ln>
              <a:solidFill>
                <a:srgbClr val="4A76BF"/>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890CCCAE-75E7-9345-AA39-6BB21F52FD05}"/>
              </a:ext>
            </a:extLst>
          </p:cNvPr>
          <p:cNvSpPr/>
          <p:nvPr/>
        </p:nvSpPr>
        <p:spPr>
          <a:xfrm>
            <a:off x="6035150" y="1931812"/>
            <a:ext cx="2254027"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A76BF"/>
                </a:solidFill>
                <a:effectLst/>
                <a:uLnTx/>
                <a:uFillTx/>
                <a:latin typeface="Cambria" panose="02040503050406030204" pitchFamily="18" charset="0"/>
                <a:ea typeface="+mn-ea"/>
                <a:cs typeface="+mn-cs"/>
              </a:rPr>
              <a:t>Q3: 75% point</a:t>
            </a:r>
            <a:endParaRPr kumimoji="0" lang="en-US" sz="1800" b="1" i="0" u="none" strike="noStrike" kern="1200" cap="none" spc="0" normalizeH="0" baseline="0" noProof="0" dirty="0">
              <a:ln>
                <a:noFill/>
              </a:ln>
              <a:solidFill>
                <a:srgbClr val="4A76BF"/>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F9125C9F-AFDF-BF46-B5A4-CC6306827B61}"/>
              </a:ext>
            </a:extLst>
          </p:cNvPr>
          <p:cNvSpPr/>
          <p:nvPr/>
        </p:nvSpPr>
        <p:spPr>
          <a:xfrm>
            <a:off x="6035150" y="2373416"/>
            <a:ext cx="2265599"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Median: 50%</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855A4B42-5143-7747-A4E2-E6C0AED49C34}"/>
              </a:ext>
            </a:extLst>
          </p:cNvPr>
          <p:cNvSpPr/>
          <p:nvPr/>
        </p:nvSpPr>
        <p:spPr>
          <a:xfrm>
            <a:off x="6023577" y="2904340"/>
            <a:ext cx="226560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A76BF"/>
                </a:solidFill>
                <a:effectLst/>
                <a:uLnTx/>
                <a:uFillTx/>
                <a:latin typeface="Cambria" panose="02040503050406030204" pitchFamily="18" charset="0"/>
                <a:ea typeface="+mn-ea"/>
                <a:cs typeface="+mn-cs"/>
              </a:rPr>
              <a:t>Q1: 25% point</a:t>
            </a:r>
            <a:endParaRPr kumimoji="0" lang="en-US" sz="1800" b="1" i="0" u="none" strike="noStrike" kern="1200" cap="none" spc="0" normalizeH="0" baseline="0" noProof="0" dirty="0">
              <a:ln>
                <a:noFill/>
              </a:ln>
              <a:solidFill>
                <a:srgbClr val="4A76BF"/>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2F12281B-2DC4-5B4B-B3DF-E5CC6C710940}"/>
              </a:ext>
            </a:extLst>
          </p:cNvPr>
          <p:cNvSpPr/>
          <p:nvPr/>
        </p:nvSpPr>
        <p:spPr>
          <a:xfrm>
            <a:off x="6035151" y="3345944"/>
            <a:ext cx="201168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A76BF"/>
                </a:solidFill>
                <a:effectLst/>
                <a:uLnTx/>
                <a:uFillTx/>
                <a:latin typeface="Cambria" panose="02040503050406030204" pitchFamily="18" charset="0"/>
                <a:ea typeface="+mn-ea"/>
                <a:cs typeface="+mn-cs"/>
              </a:rPr>
              <a:t>Whisker</a:t>
            </a:r>
            <a:endParaRPr kumimoji="0" lang="en-US" sz="1800" b="1" i="0" u="none" strike="noStrike" kern="1200" cap="none" spc="0" normalizeH="0" baseline="0" noProof="0" dirty="0">
              <a:ln>
                <a:noFill/>
              </a:ln>
              <a:solidFill>
                <a:srgbClr val="4A76B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1246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Evaluation Methodology</a:t>
            </a:r>
          </a:p>
        </p:txBody>
      </p:sp>
      <p:sp>
        <p:nvSpPr>
          <p:cNvPr id="3" name="Content Placeholder 2"/>
          <p:cNvSpPr>
            <a:spLocks noGrp="1"/>
          </p:cNvSpPr>
          <p:nvPr>
            <p:ph idx="1"/>
          </p:nvPr>
        </p:nvSpPr>
        <p:spPr>
          <a:xfrm>
            <a:off x="75991" y="1150714"/>
            <a:ext cx="8987622" cy="5549734"/>
          </a:xfrm>
        </p:spPr>
        <p:txBody>
          <a:bodyPr/>
          <a:lstStyle/>
          <a:p>
            <a:pPr lvl="1"/>
            <a:endParaRPr lang="en-US" sz="200" b="1" dirty="0">
              <a:solidFill>
                <a:srgbClr val="7030A0"/>
              </a:solidFill>
            </a:endParaRPr>
          </a:p>
          <a:p>
            <a:r>
              <a:rPr lang="en-US" sz="2800" b="1" dirty="0">
                <a:solidFill>
                  <a:schemeClr val="accent2">
                    <a:lumMod val="75000"/>
                  </a:schemeClr>
                </a:solidFill>
              </a:rPr>
              <a:t>Cycle-level simulator:</a:t>
            </a:r>
            <a:r>
              <a:rPr lang="en-US" sz="2800" dirty="0">
                <a:solidFill>
                  <a:schemeClr val="accent2">
                    <a:lumMod val="75000"/>
                  </a:schemeClr>
                </a:solidFill>
              </a:rPr>
              <a:t> </a:t>
            </a:r>
            <a:r>
              <a:rPr lang="en-US" sz="2800" dirty="0" err="1">
                <a:solidFill>
                  <a:schemeClr val="accent2">
                    <a:lumMod val="75000"/>
                  </a:schemeClr>
                </a:solidFill>
              </a:rPr>
              <a:t>Ramulator</a:t>
            </a:r>
            <a:r>
              <a:rPr lang="en-US" sz="2800" dirty="0">
                <a:solidFill>
                  <a:schemeClr val="accent2">
                    <a:lumMod val="75000"/>
                  </a:schemeClr>
                </a:solidFill>
              </a:rPr>
              <a:t> [Kim+, CAL’15]</a:t>
            </a:r>
            <a:br>
              <a:rPr lang="en-US" sz="2800" dirty="0">
                <a:solidFill>
                  <a:srgbClr val="4674C1"/>
                </a:solidFill>
              </a:rPr>
            </a:br>
            <a:r>
              <a:rPr lang="en-US" sz="2000" dirty="0">
                <a:hlinkClick r:id="rId3"/>
              </a:rPr>
              <a:t>https://github.com/CMU-SAFARI/ramulator</a:t>
            </a:r>
            <a:r>
              <a:rPr lang="en-US" sz="2000" b="1" dirty="0">
                <a:solidFill>
                  <a:srgbClr val="7030A0"/>
                </a:solidFill>
              </a:rPr>
              <a:t> </a:t>
            </a:r>
          </a:p>
          <a:p>
            <a:pPr lvl="1"/>
            <a:r>
              <a:rPr lang="en-US" sz="2400" dirty="0"/>
              <a:t>4GHz, 4-wide, 128 entry instruction window </a:t>
            </a:r>
          </a:p>
          <a:p>
            <a:pPr lvl="1"/>
            <a:r>
              <a:rPr lang="en-US" sz="2400" dirty="0"/>
              <a:t>48  8-core workload mixes randomly drawn from SPEC CPU2006 </a:t>
            </a:r>
            <a:r>
              <a:rPr lang="en-US" sz="2400" b="1" dirty="0"/>
              <a:t>(10 &lt; MPKI &lt; 740)</a:t>
            </a:r>
            <a:endParaRPr lang="en-US" sz="2400" dirty="0"/>
          </a:p>
          <a:p>
            <a:pPr marL="0" indent="0">
              <a:buNone/>
            </a:pPr>
            <a:endParaRPr lang="en-US" sz="2800" dirty="0"/>
          </a:p>
          <a:p>
            <a:r>
              <a:rPr lang="en-US" sz="2800" b="1" dirty="0">
                <a:solidFill>
                  <a:srgbClr val="7030A0"/>
                </a:solidFill>
              </a:rPr>
              <a:t>Metrics to evaluate mitigation mechanisms</a:t>
            </a:r>
          </a:p>
          <a:p>
            <a:pPr marL="914400" lvl="1" indent="-457200">
              <a:buFont typeface="+mj-lt"/>
              <a:buAutoNum type="arabicPeriod"/>
            </a:pPr>
            <a:r>
              <a:rPr lang="en-US" sz="2400" b="1" i="1" dirty="0">
                <a:solidFill>
                  <a:schemeClr val="accent6">
                    <a:lumMod val="75000"/>
                  </a:schemeClr>
                </a:solidFill>
              </a:rPr>
              <a:t>DRAM Bandwidth Overhead:</a:t>
            </a:r>
            <a:r>
              <a:rPr lang="en-US" sz="2400" i="1" dirty="0"/>
              <a:t> </a:t>
            </a:r>
            <a:r>
              <a:rPr lang="en-US" sz="2400" dirty="0"/>
              <a:t>fraction of total system DRAM bandwidth consumption from mitigation mechanism </a:t>
            </a:r>
            <a:endParaRPr lang="en-US" sz="2400" i="1" dirty="0"/>
          </a:p>
          <a:p>
            <a:pPr marL="914400" lvl="1" indent="-457200">
              <a:buFont typeface="+mj-lt"/>
              <a:buAutoNum type="arabicPeriod"/>
            </a:pPr>
            <a:r>
              <a:rPr lang="en-US" sz="2400" b="1" i="1" dirty="0">
                <a:solidFill>
                  <a:schemeClr val="accent5"/>
                </a:solidFill>
              </a:rPr>
              <a:t>Normalized System Performance:</a:t>
            </a:r>
            <a:r>
              <a:rPr lang="en-US" sz="2400" b="1" dirty="0">
                <a:solidFill>
                  <a:schemeClr val="accent5"/>
                </a:solidFill>
              </a:rPr>
              <a:t> </a:t>
            </a:r>
            <a:r>
              <a:rPr lang="en-US" sz="2400" dirty="0"/>
              <a:t>normalized weighted speedup to a 100% baseline</a:t>
            </a:r>
          </a:p>
          <a:p>
            <a:pPr lvl="1"/>
            <a:endParaRPr lang="en-US" sz="200" dirty="0"/>
          </a:p>
        </p:txBody>
      </p:sp>
      <p:sp>
        <p:nvSpPr>
          <p:cNvPr id="4" name="Rectangle 3">
            <a:extLst>
              <a:ext uri="{FF2B5EF4-FFF2-40B4-BE49-F238E27FC236}">
                <a16:creationId xmlns:a16="http://schemas.microsoft.com/office/drawing/2014/main" id="{67F780DF-7C22-344D-B32A-F267417FAA6F}"/>
              </a:ext>
            </a:extLst>
          </p:cNvPr>
          <p:cNvSpPr/>
          <p:nvPr/>
        </p:nvSpPr>
        <p:spPr>
          <a:xfrm>
            <a:off x="493102" y="4887690"/>
            <a:ext cx="8153400" cy="777240"/>
          </a:xfrm>
          <a:prstGeom prst="rect">
            <a:avLst/>
          </a:prstGeom>
          <a:noFill/>
          <a:ln w="952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C00000"/>
                </a:solidFill>
              </a:ln>
              <a:noFill/>
              <a:effectLst/>
              <a:uLnTx/>
              <a:uFillTx/>
              <a:latin typeface="Calibri" panose="020F0502020204030204"/>
              <a:ea typeface="+mn-ea"/>
              <a:cs typeface="+mn-cs"/>
            </a:endParaRPr>
          </a:p>
        </p:txBody>
      </p:sp>
    </p:spTree>
    <p:extLst>
      <p:ext uri="{BB962C8B-B14F-4D97-AF65-F5344CB8AC3E}">
        <p14:creationId xmlns:p14="http://schemas.microsoft.com/office/powerpoint/2010/main" val="2267123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Evaluation Methodology</a:t>
            </a:r>
          </a:p>
        </p:txBody>
      </p:sp>
      <p:sp>
        <p:nvSpPr>
          <p:cNvPr id="3" name="Content Placeholder 2"/>
          <p:cNvSpPr>
            <a:spLocks noGrp="1"/>
          </p:cNvSpPr>
          <p:nvPr>
            <p:ph idx="1"/>
          </p:nvPr>
        </p:nvSpPr>
        <p:spPr>
          <a:xfrm>
            <a:off x="75990" y="785181"/>
            <a:ext cx="9068009" cy="5549734"/>
          </a:xfrm>
        </p:spPr>
        <p:txBody>
          <a:bodyPr/>
          <a:lstStyle/>
          <a:p>
            <a:pPr lvl="1"/>
            <a:endParaRPr lang="en-US" sz="200" b="1" dirty="0">
              <a:solidFill>
                <a:srgbClr val="7030A0"/>
              </a:solidFill>
            </a:endParaRPr>
          </a:p>
          <a:p>
            <a:r>
              <a:rPr lang="en-US" sz="2800" dirty="0"/>
              <a:t>We evaluate </a:t>
            </a:r>
            <a:r>
              <a:rPr lang="en-US" sz="2800" b="1" dirty="0">
                <a:solidFill>
                  <a:schemeClr val="accent2">
                    <a:lumMod val="75000"/>
                  </a:schemeClr>
                </a:solidFill>
              </a:rPr>
              <a:t>five</a:t>
            </a:r>
            <a:r>
              <a:rPr lang="en-US" sz="2800" dirty="0">
                <a:solidFill>
                  <a:schemeClr val="accent2">
                    <a:lumMod val="75000"/>
                  </a:schemeClr>
                </a:solidFill>
              </a:rPr>
              <a:t> state-of-the-art mitigation mechanisms</a:t>
            </a:r>
            <a:r>
              <a:rPr lang="en-US" sz="2800" dirty="0"/>
              <a:t>:</a:t>
            </a:r>
          </a:p>
          <a:p>
            <a:pPr marL="411480" lvl="1"/>
            <a:r>
              <a:rPr lang="en-US" sz="2400" b="1" dirty="0">
                <a:solidFill>
                  <a:schemeClr val="accent2">
                    <a:lumMod val="75000"/>
                  </a:schemeClr>
                </a:solidFill>
              </a:rPr>
              <a:t>Increased Refresh Rate </a:t>
            </a:r>
            <a:r>
              <a:rPr lang="en-US" sz="1600" b="1" dirty="0"/>
              <a:t>[Kim+, ISCA’14]</a:t>
            </a:r>
            <a:r>
              <a:rPr lang="en-US" sz="1600" dirty="0">
                <a:solidFill>
                  <a:schemeClr val="accent2">
                    <a:lumMod val="75000"/>
                  </a:schemeClr>
                </a:solidFill>
              </a:rPr>
              <a:t> </a:t>
            </a:r>
          </a:p>
          <a:p>
            <a:pPr marL="411480" lvl="1"/>
            <a:r>
              <a:rPr lang="en-US" sz="2400" b="1" dirty="0">
                <a:solidFill>
                  <a:schemeClr val="accent2">
                    <a:lumMod val="75000"/>
                  </a:schemeClr>
                </a:solidFill>
              </a:rPr>
              <a:t>PARA</a:t>
            </a:r>
            <a:r>
              <a:rPr lang="en-US" sz="2400" dirty="0">
                <a:solidFill>
                  <a:schemeClr val="accent2">
                    <a:lumMod val="75000"/>
                  </a:schemeClr>
                </a:solidFill>
              </a:rPr>
              <a:t> </a:t>
            </a:r>
            <a:r>
              <a:rPr lang="en-US" sz="1600" b="1" dirty="0"/>
              <a:t>[Kim+, ISCA’14]</a:t>
            </a:r>
          </a:p>
          <a:p>
            <a:pPr marL="411480" lvl="1"/>
            <a:r>
              <a:rPr lang="en-US" sz="2400" b="1" dirty="0" err="1">
                <a:solidFill>
                  <a:schemeClr val="accent2">
                    <a:lumMod val="75000"/>
                  </a:schemeClr>
                </a:solidFill>
              </a:rPr>
              <a:t>ProHIT</a:t>
            </a:r>
            <a:r>
              <a:rPr lang="en-US" sz="2400" dirty="0">
                <a:solidFill>
                  <a:schemeClr val="accent2">
                    <a:lumMod val="75000"/>
                  </a:schemeClr>
                </a:solidFill>
              </a:rPr>
              <a:t> </a:t>
            </a:r>
            <a:r>
              <a:rPr lang="en-US" sz="1600" b="1" dirty="0"/>
              <a:t>[Son+, DAC’17]</a:t>
            </a:r>
          </a:p>
          <a:p>
            <a:pPr marL="411480" lvl="1"/>
            <a:r>
              <a:rPr lang="en-US" sz="2400" b="1" dirty="0" err="1">
                <a:solidFill>
                  <a:schemeClr val="accent2">
                    <a:lumMod val="75000"/>
                  </a:schemeClr>
                </a:solidFill>
              </a:rPr>
              <a:t>MRLoc</a:t>
            </a:r>
            <a:r>
              <a:rPr lang="en-US" sz="2400" dirty="0">
                <a:solidFill>
                  <a:schemeClr val="accent2">
                    <a:lumMod val="75000"/>
                  </a:schemeClr>
                </a:solidFill>
              </a:rPr>
              <a:t> </a:t>
            </a:r>
            <a:r>
              <a:rPr lang="en-US" sz="1600" b="1" dirty="0"/>
              <a:t>[You+, DAC’19]</a:t>
            </a:r>
          </a:p>
          <a:p>
            <a:pPr marL="411480" lvl="1"/>
            <a:r>
              <a:rPr lang="en-US" sz="2400" b="1" dirty="0" err="1">
                <a:solidFill>
                  <a:schemeClr val="accent2">
                    <a:lumMod val="75000"/>
                  </a:schemeClr>
                </a:solidFill>
              </a:rPr>
              <a:t>TWiCe</a:t>
            </a:r>
            <a:r>
              <a:rPr lang="en-US" sz="2400" dirty="0">
                <a:solidFill>
                  <a:schemeClr val="accent2">
                    <a:lumMod val="75000"/>
                  </a:schemeClr>
                </a:solidFill>
              </a:rPr>
              <a:t> </a:t>
            </a:r>
            <a:r>
              <a:rPr lang="en-US" sz="1600" b="1" dirty="0"/>
              <a:t>[Lee+, ISCA’19]</a:t>
            </a:r>
          </a:p>
          <a:p>
            <a:pPr lvl="1"/>
            <a:endParaRPr lang="en-US" sz="1600" b="1" dirty="0"/>
          </a:p>
          <a:p>
            <a:r>
              <a:rPr lang="en-US" sz="2800" dirty="0"/>
              <a:t>and </a:t>
            </a:r>
            <a:r>
              <a:rPr lang="en-US" sz="2800" b="1" dirty="0">
                <a:solidFill>
                  <a:srgbClr val="538234"/>
                </a:solidFill>
              </a:rPr>
              <a:t>one</a:t>
            </a:r>
            <a:r>
              <a:rPr lang="en-US" sz="2800" dirty="0">
                <a:solidFill>
                  <a:srgbClr val="538234"/>
                </a:solidFill>
              </a:rPr>
              <a:t> ideal refresh-based mitigation mechanism</a:t>
            </a:r>
            <a:r>
              <a:rPr lang="en-US" sz="2800" dirty="0"/>
              <a:t>:</a:t>
            </a:r>
          </a:p>
          <a:p>
            <a:pPr marL="411480" lvl="1"/>
            <a:r>
              <a:rPr lang="en-US" sz="2400" b="1" dirty="0">
                <a:solidFill>
                  <a:srgbClr val="538234"/>
                </a:solidFill>
              </a:rPr>
              <a:t>Ideal</a:t>
            </a:r>
          </a:p>
          <a:p>
            <a:pPr lvl="1"/>
            <a:endParaRPr lang="en-US" sz="2400" b="1" dirty="0">
              <a:solidFill>
                <a:srgbClr val="538234"/>
              </a:solidFill>
            </a:endParaRPr>
          </a:p>
          <a:p>
            <a:r>
              <a:rPr lang="en-US" sz="2800" b="1" dirty="0">
                <a:solidFill>
                  <a:srgbClr val="7030A0"/>
                </a:solidFill>
              </a:rPr>
              <a:t>More detailed descriptions in the paper on:</a:t>
            </a:r>
          </a:p>
          <a:p>
            <a:pPr marL="411480" lvl="1"/>
            <a:r>
              <a:rPr lang="en-US" sz="2000" dirty="0">
                <a:solidFill>
                  <a:srgbClr val="7030A0"/>
                </a:solidFill>
              </a:rPr>
              <a:t>Descriptions of mechanisms in our paper and the original publications</a:t>
            </a:r>
          </a:p>
          <a:p>
            <a:pPr marL="411480" lvl="1"/>
            <a:r>
              <a:rPr lang="en-US" sz="2000" dirty="0">
                <a:solidFill>
                  <a:srgbClr val="7030A0"/>
                </a:solidFill>
              </a:rPr>
              <a:t>How we scale each mechanism to more vulnerable DRAM chips (lower </a:t>
            </a:r>
            <a:r>
              <a:rPr lang="en-US" sz="2000" b="1" dirty="0" err="1">
                <a:solidFill>
                  <a:srgbClr val="7030A0"/>
                </a:solidFill>
              </a:rPr>
              <a:t>HC</a:t>
            </a:r>
            <a:r>
              <a:rPr lang="en-US" sz="2000" b="1" baseline="-25000" dirty="0" err="1">
                <a:solidFill>
                  <a:srgbClr val="7030A0"/>
                </a:solidFill>
              </a:rPr>
              <a:t>first</a:t>
            </a:r>
            <a:r>
              <a:rPr lang="en-US" sz="2000" dirty="0">
                <a:solidFill>
                  <a:srgbClr val="7030A0"/>
                </a:solidFill>
              </a:rPr>
              <a:t>)</a:t>
            </a:r>
          </a:p>
          <a:p>
            <a:pPr lvl="1"/>
            <a:endParaRPr lang="en-US" sz="2000" dirty="0">
              <a:solidFill>
                <a:srgbClr val="7030A0"/>
              </a:solidFill>
            </a:endParaRPr>
          </a:p>
          <a:p>
            <a:pPr marL="457200" lvl="1" indent="0">
              <a:buNone/>
            </a:pPr>
            <a:endParaRPr lang="en-US" sz="1800" b="1" dirty="0">
              <a:solidFill>
                <a:srgbClr val="538234"/>
              </a:solidFill>
            </a:endParaRPr>
          </a:p>
          <a:p>
            <a:pPr lvl="1"/>
            <a:endParaRPr lang="en-US" sz="200" dirty="0"/>
          </a:p>
        </p:txBody>
      </p:sp>
    </p:spTree>
    <p:extLst>
      <p:ext uri="{BB962C8B-B14F-4D97-AF65-F5344CB8AC3E}">
        <p14:creationId xmlns:p14="http://schemas.microsoft.com/office/powerpoint/2010/main" val="4279339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2" end="12"/>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96A01D3-C4A5-4943-9F1E-E4433306772D}"/>
              </a:ext>
            </a:extLst>
          </p:cNvPr>
          <p:cNvPicPr>
            <a:picLocks noChangeAspect="1"/>
          </p:cNvPicPr>
          <p:nvPr/>
        </p:nvPicPr>
        <p:blipFill rotWithShape="1">
          <a:blip r:embed="rId3"/>
          <a:srcRect l="12390" t="9371" r="9553" b="18975"/>
          <a:stretch/>
        </p:blipFill>
        <p:spPr>
          <a:xfrm>
            <a:off x="1440530" y="1219088"/>
            <a:ext cx="7137584" cy="2184034"/>
          </a:xfrm>
          <a:prstGeom prst="rect">
            <a:avLst/>
          </a:prstGeom>
        </p:spPr>
      </p:pic>
      <p:pic>
        <p:nvPicPr>
          <p:cNvPr id="11" name="Picture 10">
            <a:extLst>
              <a:ext uri="{FF2B5EF4-FFF2-40B4-BE49-F238E27FC236}">
                <a16:creationId xmlns:a16="http://schemas.microsoft.com/office/drawing/2014/main" id="{F8598700-BDFD-A34B-8043-690086827FC4}"/>
              </a:ext>
            </a:extLst>
          </p:cNvPr>
          <p:cNvPicPr>
            <a:picLocks noChangeAspect="1"/>
          </p:cNvPicPr>
          <p:nvPr/>
        </p:nvPicPr>
        <p:blipFill rotWithShape="1">
          <a:blip r:embed="rId4"/>
          <a:srcRect l="12257" t="9418" r="9295" b="18927"/>
          <a:stretch/>
        </p:blipFill>
        <p:spPr>
          <a:xfrm>
            <a:off x="1423296" y="1219088"/>
            <a:ext cx="7173209" cy="2184034"/>
          </a:xfrm>
          <a:prstGeom prst="rect">
            <a:avLst/>
          </a:prstGeom>
        </p:spPr>
      </p:pic>
      <p:sp>
        <p:nvSpPr>
          <p:cNvPr id="2" name="Title 1"/>
          <p:cNvSpPr>
            <a:spLocks noGrp="1"/>
          </p:cNvSpPr>
          <p:nvPr>
            <p:ph type="title"/>
          </p:nvPr>
        </p:nvSpPr>
        <p:spPr/>
        <p:txBody>
          <a:bodyPr/>
          <a:lstStyle/>
          <a:p>
            <a:r>
              <a:rPr lang="en-US" sz="3500" b="1" dirty="0"/>
              <a:t>Mitigation Mech. Eval. </a:t>
            </a:r>
            <a:r>
              <a:rPr lang="en-US" sz="3500" b="1" dirty="0">
                <a:solidFill>
                  <a:schemeClr val="tx1">
                    <a:lumMod val="50000"/>
                    <a:lumOff val="50000"/>
                  </a:schemeClr>
                </a:solidFill>
              </a:rPr>
              <a:t>(Increased Refresh)</a:t>
            </a:r>
          </a:p>
        </p:txBody>
      </p:sp>
      <p:sp>
        <p:nvSpPr>
          <p:cNvPr id="23" name="TextBox 22">
            <a:extLst>
              <a:ext uri="{FF2B5EF4-FFF2-40B4-BE49-F238E27FC236}">
                <a16:creationId xmlns:a16="http://schemas.microsoft.com/office/drawing/2014/main" id="{263F10AF-9570-034C-BC25-E921F9F04FE2}"/>
              </a:ext>
            </a:extLst>
          </p:cNvPr>
          <p:cNvSpPr txBox="1"/>
          <p:nvPr/>
        </p:nvSpPr>
        <p:spPr>
          <a:xfrm>
            <a:off x="1804732" y="3347789"/>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5</a:t>
            </a:r>
          </a:p>
        </p:txBody>
      </p:sp>
      <p:sp>
        <p:nvSpPr>
          <p:cNvPr id="24" name="TextBox 23">
            <a:extLst>
              <a:ext uri="{FF2B5EF4-FFF2-40B4-BE49-F238E27FC236}">
                <a16:creationId xmlns:a16="http://schemas.microsoft.com/office/drawing/2014/main" id="{BE9F12D7-54CE-6D49-A889-C8049A389963}"/>
              </a:ext>
            </a:extLst>
          </p:cNvPr>
          <p:cNvSpPr txBox="1"/>
          <p:nvPr/>
        </p:nvSpPr>
        <p:spPr>
          <a:xfrm>
            <a:off x="3807184" y="3347789"/>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4</a:t>
            </a:r>
          </a:p>
        </p:txBody>
      </p:sp>
      <p:sp>
        <p:nvSpPr>
          <p:cNvPr id="25" name="TextBox 24">
            <a:extLst>
              <a:ext uri="{FF2B5EF4-FFF2-40B4-BE49-F238E27FC236}">
                <a16:creationId xmlns:a16="http://schemas.microsoft.com/office/drawing/2014/main" id="{8A70C0C8-8E8B-1746-9345-914C1859557F}"/>
              </a:ext>
            </a:extLst>
          </p:cNvPr>
          <p:cNvSpPr txBox="1"/>
          <p:nvPr/>
        </p:nvSpPr>
        <p:spPr>
          <a:xfrm>
            <a:off x="5824888" y="3347789"/>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3</a:t>
            </a:r>
          </a:p>
        </p:txBody>
      </p:sp>
      <p:sp>
        <p:nvSpPr>
          <p:cNvPr id="26" name="TextBox 25">
            <a:extLst>
              <a:ext uri="{FF2B5EF4-FFF2-40B4-BE49-F238E27FC236}">
                <a16:creationId xmlns:a16="http://schemas.microsoft.com/office/drawing/2014/main" id="{DDEC3D16-73B0-5749-AEE3-D05CF25B9CF3}"/>
              </a:ext>
            </a:extLst>
          </p:cNvPr>
          <p:cNvSpPr txBox="1"/>
          <p:nvPr/>
        </p:nvSpPr>
        <p:spPr>
          <a:xfrm>
            <a:off x="7883222" y="3347789"/>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2</a:t>
            </a:r>
          </a:p>
        </p:txBody>
      </p:sp>
      <p:sp>
        <p:nvSpPr>
          <p:cNvPr id="27" name="TextBox 26">
            <a:extLst>
              <a:ext uri="{FF2B5EF4-FFF2-40B4-BE49-F238E27FC236}">
                <a16:creationId xmlns:a16="http://schemas.microsoft.com/office/drawing/2014/main" id="{9DC7AEDE-1F51-DF46-A6D8-A2788AFF53E5}"/>
              </a:ext>
            </a:extLst>
          </p:cNvPr>
          <p:cNvSpPr txBox="1"/>
          <p:nvPr/>
        </p:nvSpPr>
        <p:spPr>
          <a:xfrm>
            <a:off x="1835983" y="909316"/>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5</a:t>
            </a:r>
          </a:p>
        </p:txBody>
      </p:sp>
      <p:sp>
        <p:nvSpPr>
          <p:cNvPr id="28" name="TextBox 27">
            <a:extLst>
              <a:ext uri="{FF2B5EF4-FFF2-40B4-BE49-F238E27FC236}">
                <a16:creationId xmlns:a16="http://schemas.microsoft.com/office/drawing/2014/main" id="{9D801039-3AB9-9742-85E9-4B299E6AA3FA}"/>
              </a:ext>
            </a:extLst>
          </p:cNvPr>
          <p:cNvSpPr txBox="1"/>
          <p:nvPr/>
        </p:nvSpPr>
        <p:spPr>
          <a:xfrm>
            <a:off x="3838435" y="909316"/>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4</a:t>
            </a:r>
          </a:p>
        </p:txBody>
      </p:sp>
      <p:sp>
        <p:nvSpPr>
          <p:cNvPr id="29" name="TextBox 28">
            <a:extLst>
              <a:ext uri="{FF2B5EF4-FFF2-40B4-BE49-F238E27FC236}">
                <a16:creationId xmlns:a16="http://schemas.microsoft.com/office/drawing/2014/main" id="{7ED52E6B-3388-9A4D-BDD1-53792FAD72BF}"/>
              </a:ext>
            </a:extLst>
          </p:cNvPr>
          <p:cNvSpPr txBox="1"/>
          <p:nvPr/>
        </p:nvSpPr>
        <p:spPr>
          <a:xfrm>
            <a:off x="5856139" y="909316"/>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3</a:t>
            </a:r>
          </a:p>
        </p:txBody>
      </p:sp>
      <p:sp>
        <p:nvSpPr>
          <p:cNvPr id="30" name="TextBox 29">
            <a:extLst>
              <a:ext uri="{FF2B5EF4-FFF2-40B4-BE49-F238E27FC236}">
                <a16:creationId xmlns:a16="http://schemas.microsoft.com/office/drawing/2014/main" id="{B3AA04D4-E945-BC40-BCDE-0B88E054EB21}"/>
              </a:ext>
            </a:extLst>
          </p:cNvPr>
          <p:cNvSpPr txBox="1"/>
          <p:nvPr/>
        </p:nvSpPr>
        <p:spPr>
          <a:xfrm>
            <a:off x="7914473" y="909316"/>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2</a:t>
            </a:r>
          </a:p>
        </p:txBody>
      </p:sp>
      <p:sp>
        <p:nvSpPr>
          <p:cNvPr id="31" name="TextBox 30">
            <a:extLst>
              <a:ext uri="{FF2B5EF4-FFF2-40B4-BE49-F238E27FC236}">
                <a16:creationId xmlns:a16="http://schemas.microsoft.com/office/drawing/2014/main" id="{12C85C77-D534-A24C-AC2B-B95EAFE3DC28}"/>
              </a:ext>
            </a:extLst>
          </p:cNvPr>
          <p:cNvSpPr txBox="1"/>
          <p:nvPr/>
        </p:nvSpPr>
        <p:spPr>
          <a:xfrm>
            <a:off x="1787481" y="3598403"/>
            <a:ext cx="630172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HC</a:t>
            </a:r>
            <a:r>
              <a:rPr kumimoji="0" lang="en-US" sz="1600" b="0" i="1" u="none" strike="noStrike" kern="1200" cap="none" spc="0" normalizeH="0" baseline="-25000" noProof="0" dirty="0" err="1">
                <a:ln>
                  <a:noFill/>
                </a:ln>
                <a:solidFill>
                  <a:prstClr val="black"/>
                </a:solidFill>
                <a:effectLst/>
                <a:uLnTx/>
                <a:uFillTx/>
                <a:latin typeface="Cambria" panose="02040503050406030204" pitchFamily="18" charset="0"/>
                <a:ea typeface="+mn-ea"/>
                <a:cs typeface="+mn-cs"/>
              </a:rPr>
              <a:t>first</a:t>
            </a:r>
            <a:r>
              <a:rPr kumimoji="0" lang="en-US" sz="1600" b="0" i="1" u="none" strike="noStrike" kern="1200" cap="none" spc="0" normalizeH="0" baseline="-25000" noProof="0" dirty="0">
                <a:ln>
                  <a:noFill/>
                </a:ln>
                <a:solidFill>
                  <a:prstClr val="black"/>
                </a:solidFill>
                <a:effectLst/>
                <a:uLnTx/>
                <a:uFillTx/>
                <a:latin typeface="Cambria" panose="02040503050406030204" pitchFamily="18" charset="0"/>
                <a:ea typeface="+mn-ea"/>
                <a:cs typeface="+mn-cs"/>
              </a:rPr>
              <a:t> </a:t>
            </a: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(number of hammers required to induce first </a:t>
            </a:r>
            <a:r>
              <a:rPr kumimoji="0" lang="en-US" sz="16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bit flip)</a:t>
            </a:r>
            <a:endParaRPr kumimoji="0" lang="en-US" sz="1600" b="0" i="1" u="none" strike="noStrike" kern="1200" cap="none" spc="0" normalizeH="0" baseline="-25000" noProof="0" dirty="0">
              <a:ln>
                <a:noFill/>
              </a:ln>
              <a:solidFill>
                <a:prstClr val="black"/>
              </a:solidFill>
              <a:effectLst/>
              <a:uLnTx/>
              <a:uFillTx/>
              <a:latin typeface="Cambria" panose="02040503050406030204" pitchFamily="18" charset="0"/>
              <a:ea typeface="+mn-ea"/>
              <a:cs typeface="+mn-cs"/>
            </a:endParaRPr>
          </a:p>
        </p:txBody>
      </p:sp>
      <p:pic>
        <p:nvPicPr>
          <p:cNvPr id="32" name="Picture 31">
            <a:extLst>
              <a:ext uri="{FF2B5EF4-FFF2-40B4-BE49-F238E27FC236}">
                <a16:creationId xmlns:a16="http://schemas.microsoft.com/office/drawing/2014/main" id="{AEA85F6A-5DE3-2B43-B1EF-0418B787A9C6}"/>
              </a:ext>
            </a:extLst>
          </p:cNvPr>
          <p:cNvPicPr>
            <a:picLocks noChangeAspect="1"/>
          </p:cNvPicPr>
          <p:nvPr/>
        </p:nvPicPr>
        <p:blipFill>
          <a:blip r:embed="rId5"/>
          <a:stretch>
            <a:fillRect/>
          </a:stretch>
        </p:blipFill>
        <p:spPr>
          <a:xfrm>
            <a:off x="1402288" y="900754"/>
            <a:ext cx="7173209" cy="276711"/>
          </a:xfrm>
          <a:prstGeom prst="rect">
            <a:avLst/>
          </a:prstGeom>
        </p:spPr>
      </p:pic>
      <p:sp>
        <p:nvSpPr>
          <p:cNvPr id="72" name="Rectangle 71">
            <a:extLst>
              <a:ext uri="{FF2B5EF4-FFF2-40B4-BE49-F238E27FC236}">
                <a16:creationId xmlns:a16="http://schemas.microsoft.com/office/drawing/2014/main" id="{6F6EE485-8E92-E24D-B65F-D0FB86FBFFC9}"/>
              </a:ext>
            </a:extLst>
          </p:cNvPr>
          <p:cNvSpPr/>
          <p:nvPr/>
        </p:nvSpPr>
        <p:spPr>
          <a:xfrm>
            <a:off x="1440530" y="955355"/>
            <a:ext cx="1673102"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CAE930FC-BF12-4143-A100-B44E5FEB4E56}"/>
              </a:ext>
            </a:extLst>
          </p:cNvPr>
          <p:cNvSpPr/>
          <p:nvPr/>
        </p:nvSpPr>
        <p:spPr>
          <a:xfrm>
            <a:off x="3233237" y="961864"/>
            <a:ext cx="727957"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4" name="Rectangle 73">
            <a:extLst>
              <a:ext uri="{FF2B5EF4-FFF2-40B4-BE49-F238E27FC236}">
                <a16:creationId xmlns:a16="http://schemas.microsoft.com/office/drawing/2014/main" id="{8592CF8B-E706-AC40-B194-BE874EA96BD6}"/>
              </a:ext>
            </a:extLst>
          </p:cNvPr>
          <p:cNvSpPr/>
          <p:nvPr/>
        </p:nvSpPr>
        <p:spPr>
          <a:xfrm>
            <a:off x="4062237" y="952004"/>
            <a:ext cx="727957"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D3DDC675-3909-B04C-9937-22AAFAF85F6B}"/>
              </a:ext>
            </a:extLst>
          </p:cNvPr>
          <p:cNvSpPr/>
          <p:nvPr/>
        </p:nvSpPr>
        <p:spPr>
          <a:xfrm>
            <a:off x="4944581" y="948997"/>
            <a:ext cx="727957"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6" name="Rectangle 75">
            <a:extLst>
              <a:ext uri="{FF2B5EF4-FFF2-40B4-BE49-F238E27FC236}">
                <a16:creationId xmlns:a16="http://schemas.microsoft.com/office/drawing/2014/main" id="{4C716835-96FA-4947-8F3F-2A86DC0BFC3F}"/>
              </a:ext>
            </a:extLst>
          </p:cNvPr>
          <p:cNvSpPr/>
          <p:nvPr/>
        </p:nvSpPr>
        <p:spPr>
          <a:xfrm>
            <a:off x="5803445" y="955875"/>
            <a:ext cx="727957"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92E81AB1-86C5-1049-BA4C-611CD2809F46}"/>
              </a:ext>
            </a:extLst>
          </p:cNvPr>
          <p:cNvSpPr/>
          <p:nvPr/>
        </p:nvSpPr>
        <p:spPr>
          <a:xfrm>
            <a:off x="6703659" y="958590"/>
            <a:ext cx="1038053"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8" name="Rectangle 77">
            <a:extLst>
              <a:ext uri="{FF2B5EF4-FFF2-40B4-BE49-F238E27FC236}">
                <a16:creationId xmlns:a16="http://schemas.microsoft.com/office/drawing/2014/main" id="{78DAFE47-FB47-F64A-A7C6-718CA76212AF}"/>
              </a:ext>
            </a:extLst>
          </p:cNvPr>
          <p:cNvSpPr/>
          <p:nvPr/>
        </p:nvSpPr>
        <p:spPr>
          <a:xfrm>
            <a:off x="7815341" y="954262"/>
            <a:ext cx="682959"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cxnSp>
        <p:nvCxnSpPr>
          <p:cNvPr id="79" name="Straight Connector 78">
            <a:extLst>
              <a:ext uri="{FF2B5EF4-FFF2-40B4-BE49-F238E27FC236}">
                <a16:creationId xmlns:a16="http://schemas.microsoft.com/office/drawing/2014/main" id="{86766A86-830B-9548-8CBA-186C3ED2573C}"/>
              </a:ext>
            </a:extLst>
          </p:cNvPr>
          <p:cNvCxnSpPr>
            <a:cxnSpLocks/>
          </p:cNvCxnSpPr>
          <p:nvPr/>
        </p:nvCxnSpPr>
        <p:spPr>
          <a:xfrm flipV="1">
            <a:off x="3051692" y="1250107"/>
            <a:ext cx="0" cy="2127614"/>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id="{545CCF02-5EEA-4840-B097-EC1858BB88C4}"/>
              </a:ext>
            </a:extLst>
          </p:cNvPr>
          <p:cNvSpPr txBox="1"/>
          <p:nvPr/>
        </p:nvSpPr>
        <p:spPr>
          <a:xfrm>
            <a:off x="1574704" y="2180705"/>
            <a:ext cx="124696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solidFill>
                    <a:prstClr val="black"/>
                  </a:solidFill>
                </a:ln>
                <a:solidFill>
                  <a:prstClr val="black"/>
                </a:solidFill>
                <a:effectLst/>
                <a:uLnTx/>
                <a:uFillTx/>
                <a:latin typeface="Calibri" panose="020F0502020204030204"/>
                <a:ea typeface="+mn-ea"/>
                <a:cs typeface="+mn-cs"/>
              </a:rPr>
              <a:t>Increased Refresh Rate</a:t>
            </a:r>
          </a:p>
        </p:txBody>
      </p:sp>
      <p:pic>
        <p:nvPicPr>
          <p:cNvPr id="85" name="Picture 84">
            <a:extLst>
              <a:ext uri="{FF2B5EF4-FFF2-40B4-BE49-F238E27FC236}">
                <a16:creationId xmlns:a16="http://schemas.microsoft.com/office/drawing/2014/main" id="{AA69C610-778A-3248-8DA8-6B3805412E92}"/>
              </a:ext>
            </a:extLst>
          </p:cNvPr>
          <p:cNvPicPr>
            <a:picLocks/>
          </p:cNvPicPr>
          <p:nvPr/>
        </p:nvPicPr>
        <p:blipFill rotWithShape="1">
          <a:blip r:embed="rId6">
            <a:extLst>
              <a:ext uri="{28A0092B-C50C-407E-A947-70E740481C1C}">
                <a14:useLocalDpi xmlns:a14="http://schemas.microsoft.com/office/drawing/2010/main" val="0"/>
              </a:ext>
            </a:extLst>
          </a:blip>
          <a:srcRect t="66769" r="90233"/>
          <a:stretch/>
        </p:blipFill>
        <p:spPr>
          <a:xfrm>
            <a:off x="594292" y="1222662"/>
            <a:ext cx="817522" cy="2695203"/>
          </a:xfrm>
          <a:prstGeom prst="rect">
            <a:avLst/>
          </a:prstGeom>
        </p:spPr>
      </p:pic>
      <p:sp>
        <p:nvSpPr>
          <p:cNvPr id="86" name="TextBox 85">
            <a:extLst>
              <a:ext uri="{FF2B5EF4-FFF2-40B4-BE49-F238E27FC236}">
                <a16:creationId xmlns:a16="http://schemas.microsoft.com/office/drawing/2014/main" id="{2DD4FF26-F4CD-1C4E-90D6-DFAD7F498D79}"/>
              </a:ext>
            </a:extLst>
          </p:cNvPr>
          <p:cNvSpPr txBox="1"/>
          <p:nvPr/>
        </p:nvSpPr>
        <p:spPr>
          <a:xfrm>
            <a:off x="264857" y="4479918"/>
            <a:ext cx="8609889" cy="1692771"/>
          </a:xfrm>
          <a:prstGeom prst="rect">
            <a:avLst/>
          </a:prstGeom>
          <a:solidFill>
            <a:schemeClr val="accent4">
              <a:lumMod val="20000"/>
              <a:lumOff val="80000"/>
            </a:schemeClr>
          </a:solidFill>
          <a:ln w="7620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Substantial</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overhead for high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HC</a:t>
            </a:r>
            <a:r>
              <a:rPr kumimoji="0" lang="en-US" sz="2400" b="1" i="0" u="none" strike="noStrike" kern="1200" cap="none" spc="0" normalizeH="0" baseline="-25000" noProof="0" dirty="0" err="1">
                <a:ln>
                  <a:noFill/>
                </a:ln>
                <a:solidFill>
                  <a:prstClr val="black"/>
                </a:solidFill>
                <a:effectLst/>
                <a:uLnTx/>
                <a:uFillTx/>
                <a:latin typeface="Cambria" panose="02040503050406030204" pitchFamily="18" charset="0"/>
                <a:ea typeface="+mn-ea"/>
                <a:cs typeface="+mn-cs"/>
              </a:rPr>
              <a:t>first</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values.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This mechanism does not support </a:t>
            </a:r>
            <a:r>
              <a:rPr kumimoji="0" lang="en-US" sz="2400" b="1" i="0" u="none" strike="noStrike" kern="1200" cap="none" spc="0" normalizeH="0" baseline="0" noProof="0" dirty="0" err="1">
                <a:ln>
                  <a:noFill/>
                </a:ln>
                <a:solidFill>
                  <a:srgbClr val="4472C4"/>
                </a:solidFill>
                <a:effectLst/>
                <a:uLnTx/>
                <a:uFillTx/>
                <a:latin typeface="Cambria" panose="02040503050406030204" pitchFamily="18" charset="0"/>
                <a:ea typeface="+mn-ea"/>
                <a:cs typeface="+mn-cs"/>
              </a:rPr>
              <a:t>HC</a:t>
            </a:r>
            <a:r>
              <a:rPr kumimoji="0" lang="en-US" sz="2400" b="1" i="0" u="none" strike="noStrike" kern="1200" cap="none" spc="0" normalizeH="0" baseline="-25000" noProof="0" dirty="0" err="1">
                <a:ln>
                  <a:noFill/>
                </a:ln>
                <a:solidFill>
                  <a:srgbClr val="4472C4"/>
                </a:solidFill>
                <a:effectLst/>
                <a:uLnTx/>
                <a:uFillTx/>
                <a:latin typeface="Cambria" panose="02040503050406030204" pitchFamily="18" charset="0"/>
                <a:ea typeface="+mn-ea"/>
                <a:cs typeface="+mn-cs"/>
              </a:rPr>
              <a:t>first</a:t>
            </a:r>
            <a:r>
              <a:rPr kumimoji="0" lang="en-US" sz="2400" b="1" i="0"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 &lt; 32k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due to the </a:t>
            </a: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prohibitively high refresh rates </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required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p:txBody>
      </p:sp>
    </p:spTree>
    <p:extLst>
      <p:ext uri="{BB962C8B-B14F-4D97-AF65-F5344CB8AC3E}">
        <p14:creationId xmlns:p14="http://schemas.microsoft.com/office/powerpoint/2010/main" val="1114829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2000"/>
                                        <p:tgtEl>
                                          <p:spTgt spid="11"/>
                                        </p:tgtEl>
                                      </p:cBhvr>
                                    </p:animEffect>
                                  </p:childTnLst>
                                </p:cTn>
                              </p:par>
                              <p:par>
                                <p:cTn id="8" presetID="1" presetClass="entr" presetSubtype="0" fill="hold" grpId="0" nodeType="withEffect">
                                  <p:stCondLst>
                                    <p:cond delay="0"/>
                                  </p:stCondLst>
                                  <p:childTnLst>
                                    <p:set>
                                      <p:cBhvr>
                                        <p:cTn id="9" dur="1" fill="hold">
                                          <p:stCondLst>
                                            <p:cond delay="0"/>
                                          </p:stCondLst>
                                        </p:cTn>
                                        <p:tgtEl>
                                          <p:spTgt spid="83"/>
                                        </p:tgtEl>
                                        <p:attrNameLst>
                                          <p:attrName>style.visibility</p:attrName>
                                        </p:attrNameLst>
                                      </p:cBhvr>
                                      <p:to>
                                        <p:strVal val="visible"/>
                                      </p:to>
                                    </p:set>
                                  </p:childTnLst>
                                </p:cTn>
                              </p:par>
                              <p:par>
                                <p:cTn id="10" presetID="1" presetClass="exit" presetSubtype="0" fill="hold" grpId="0" nodeType="withEffect">
                                  <p:stCondLst>
                                    <p:cond delay="0"/>
                                  </p:stCondLst>
                                  <p:childTnLst>
                                    <p:set>
                                      <p:cBhvr>
                                        <p:cTn id="11" dur="1" fill="hold">
                                          <p:stCondLst>
                                            <p:cond delay="0"/>
                                          </p:stCondLst>
                                        </p:cTn>
                                        <p:tgtEl>
                                          <p:spTgt spid="72"/>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86"/>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83" grpId="0"/>
      <p:bldP spid="86" grpId="0" animBg="1"/>
    </p:bld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96A01D3-C4A5-4943-9F1E-E4433306772D}"/>
              </a:ext>
            </a:extLst>
          </p:cNvPr>
          <p:cNvPicPr>
            <a:picLocks noChangeAspect="1"/>
          </p:cNvPicPr>
          <p:nvPr/>
        </p:nvPicPr>
        <p:blipFill rotWithShape="1">
          <a:blip r:embed="rId3"/>
          <a:srcRect l="12390" t="9371" r="9553" b="18975"/>
          <a:stretch/>
        </p:blipFill>
        <p:spPr>
          <a:xfrm>
            <a:off x="1429429" y="1222664"/>
            <a:ext cx="7137584" cy="2184034"/>
          </a:xfrm>
          <a:prstGeom prst="rect">
            <a:avLst/>
          </a:prstGeom>
        </p:spPr>
      </p:pic>
      <p:pic>
        <p:nvPicPr>
          <p:cNvPr id="11" name="Picture 10">
            <a:extLst>
              <a:ext uri="{FF2B5EF4-FFF2-40B4-BE49-F238E27FC236}">
                <a16:creationId xmlns:a16="http://schemas.microsoft.com/office/drawing/2014/main" id="{F8598700-BDFD-A34B-8043-690086827FC4}"/>
              </a:ext>
            </a:extLst>
          </p:cNvPr>
          <p:cNvPicPr>
            <a:picLocks noChangeAspect="1"/>
          </p:cNvPicPr>
          <p:nvPr/>
        </p:nvPicPr>
        <p:blipFill rotWithShape="1">
          <a:blip r:embed="rId4"/>
          <a:srcRect l="12257" t="9418" r="9295" b="18927"/>
          <a:stretch/>
        </p:blipFill>
        <p:spPr>
          <a:xfrm>
            <a:off x="1419944" y="1222664"/>
            <a:ext cx="7173209" cy="2184034"/>
          </a:xfrm>
          <a:prstGeom prst="rect">
            <a:avLst/>
          </a:prstGeom>
        </p:spPr>
      </p:pic>
      <p:pic>
        <p:nvPicPr>
          <p:cNvPr id="12" name="Picture 11">
            <a:extLst>
              <a:ext uri="{FF2B5EF4-FFF2-40B4-BE49-F238E27FC236}">
                <a16:creationId xmlns:a16="http://schemas.microsoft.com/office/drawing/2014/main" id="{F136F906-8ABB-924A-80F8-4B59540ACD12}"/>
              </a:ext>
            </a:extLst>
          </p:cNvPr>
          <p:cNvPicPr>
            <a:picLocks noChangeAspect="1"/>
          </p:cNvPicPr>
          <p:nvPr/>
        </p:nvPicPr>
        <p:blipFill rotWithShape="1">
          <a:blip r:embed="rId5"/>
          <a:srcRect l="12318" t="11607" r="9625" b="22639"/>
          <a:stretch/>
        </p:blipFill>
        <p:spPr>
          <a:xfrm>
            <a:off x="1431942" y="1290558"/>
            <a:ext cx="7137585" cy="2004185"/>
          </a:xfrm>
          <a:prstGeom prst="rect">
            <a:avLst/>
          </a:prstGeom>
        </p:spPr>
      </p:pic>
      <p:pic>
        <p:nvPicPr>
          <p:cNvPr id="22" name="Picture 21">
            <a:extLst>
              <a:ext uri="{FF2B5EF4-FFF2-40B4-BE49-F238E27FC236}">
                <a16:creationId xmlns:a16="http://schemas.microsoft.com/office/drawing/2014/main" id="{F68CF22C-E785-0F40-91D1-33C3637549C6}"/>
              </a:ext>
            </a:extLst>
          </p:cNvPr>
          <p:cNvPicPr>
            <a:picLocks/>
          </p:cNvPicPr>
          <p:nvPr/>
        </p:nvPicPr>
        <p:blipFill rotWithShape="1">
          <a:blip r:embed="rId6">
            <a:extLst>
              <a:ext uri="{28A0092B-C50C-407E-A947-70E740481C1C}">
                <a14:useLocalDpi xmlns:a14="http://schemas.microsoft.com/office/drawing/2010/main" val="0"/>
              </a:ext>
            </a:extLst>
          </a:blip>
          <a:srcRect t="66769" r="90233"/>
          <a:stretch/>
        </p:blipFill>
        <p:spPr>
          <a:xfrm>
            <a:off x="594292" y="1222662"/>
            <a:ext cx="817522" cy="2695203"/>
          </a:xfrm>
          <a:prstGeom prst="rect">
            <a:avLst/>
          </a:prstGeom>
        </p:spPr>
      </p:pic>
      <p:sp>
        <p:nvSpPr>
          <p:cNvPr id="23" name="TextBox 22">
            <a:extLst>
              <a:ext uri="{FF2B5EF4-FFF2-40B4-BE49-F238E27FC236}">
                <a16:creationId xmlns:a16="http://schemas.microsoft.com/office/drawing/2014/main" id="{263F10AF-9570-034C-BC25-E921F9F04FE2}"/>
              </a:ext>
            </a:extLst>
          </p:cNvPr>
          <p:cNvSpPr txBox="1"/>
          <p:nvPr/>
        </p:nvSpPr>
        <p:spPr>
          <a:xfrm>
            <a:off x="1809597" y="3351365"/>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5</a:t>
            </a:r>
          </a:p>
        </p:txBody>
      </p:sp>
      <p:sp>
        <p:nvSpPr>
          <p:cNvPr id="24" name="TextBox 23">
            <a:extLst>
              <a:ext uri="{FF2B5EF4-FFF2-40B4-BE49-F238E27FC236}">
                <a16:creationId xmlns:a16="http://schemas.microsoft.com/office/drawing/2014/main" id="{BE9F12D7-54CE-6D49-A889-C8049A389963}"/>
              </a:ext>
            </a:extLst>
          </p:cNvPr>
          <p:cNvSpPr txBox="1"/>
          <p:nvPr/>
        </p:nvSpPr>
        <p:spPr>
          <a:xfrm>
            <a:off x="3812049" y="3351365"/>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4</a:t>
            </a:r>
          </a:p>
        </p:txBody>
      </p:sp>
      <p:sp>
        <p:nvSpPr>
          <p:cNvPr id="25" name="TextBox 24">
            <a:extLst>
              <a:ext uri="{FF2B5EF4-FFF2-40B4-BE49-F238E27FC236}">
                <a16:creationId xmlns:a16="http://schemas.microsoft.com/office/drawing/2014/main" id="{8A70C0C8-8E8B-1746-9345-914C1859557F}"/>
              </a:ext>
            </a:extLst>
          </p:cNvPr>
          <p:cNvSpPr txBox="1"/>
          <p:nvPr/>
        </p:nvSpPr>
        <p:spPr>
          <a:xfrm>
            <a:off x="5829753" y="3351365"/>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3</a:t>
            </a:r>
          </a:p>
        </p:txBody>
      </p:sp>
      <p:sp>
        <p:nvSpPr>
          <p:cNvPr id="26" name="TextBox 25">
            <a:extLst>
              <a:ext uri="{FF2B5EF4-FFF2-40B4-BE49-F238E27FC236}">
                <a16:creationId xmlns:a16="http://schemas.microsoft.com/office/drawing/2014/main" id="{DDEC3D16-73B0-5749-AEE3-D05CF25B9CF3}"/>
              </a:ext>
            </a:extLst>
          </p:cNvPr>
          <p:cNvSpPr txBox="1"/>
          <p:nvPr/>
        </p:nvSpPr>
        <p:spPr>
          <a:xfrm>
            <a:off x="7888087" y="3351365"/>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2</a:t>
            </a:r>
          </a:p>
        </p:txBody>
      </p:sp>
      <p:sp>
        <p:nvSpPr>
          <p:cNvPr id="27" name="TextBox 26">
            <a:extLst>
              <a:ext uri="{FF2B5EF4-FFF2-40B4-BE49-F238E27FC236}">
                <a16:creationId xmlns:a16="http://schemas.microsoft.com/office/drawing/2014/main" id="{9DC7AEDE-1F51-DF46-A6D8-A2788AFF53E5}"/>
              </a:ext>
            </a:extLst>
          </p:cNvPr>
          <p:cNvSpPr txBox="1"/>
          <p:nvPr/>
        </p:nvSpPr>
        <p:spPr>
          <a:xfrm>
            <a:off x="1840848" y="91289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5</a:t>
            </a:r>
          </a:p>
        </p:txBody>
      </p:sp>
      <p:sp>
        <p:nvSpPr>
          <p:cNvPr id="28" name="TextBox 27">
            <a:extLst>
              <a:ext uri="{FF2B5EF4-FFF2-40B4-BE49-F238E27FC236}">
                <a16:creationId xmlns:a16="http://schemas.microsoft.com/office/drawing/2014/main" id="{9D801039-3AB9-9742-85E9-4B299E6AA3FA}"/>
              </a:ext>
            </a:extLst>
          </p:cNvPr>
          <p:cNvSpPr txBox="1"/>
          <p:nvPr/>
        </p:nvSpPr>
        <p:spPr>
          <a:xfrm>
            <a:off x="3843300" y="91289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4</a:t>
            </a:r>
          </a:p>
        </p:txBody>
      </p:sp>
      <p:sp>
        <p:nvSpPr>
          <p:cNvPr id="29" name="TextBox 28">
            <a:extLst>
              <a:ext uri="{FF2B5EF4-FFF2-40B4-BE49-F238E27FC236}">
                <a16:creationId xmlns:a16="http://schemas.microsoft.com/office/drawing/2014/main" id="{7ED52E6B-3388-9A4D-BDD1-53792FAD72BF}"/>
              </a:ext>
            </a:extLst>
          </p:cNvPr>
          <p:cNvSpPr txBox="1"/>
          <p:nvPr/>
        </p:nvSpPr>
        <p:spPr>
          <a:xfrm>
            <a:off x="5861004" y="91289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3</a:t>
            </a:r>
          </a:p>
        </p:txBody>
      </p:sp>
      <p:sp>
        <p:nvSpPr>
          <p:cNvPr id="30" name="TextBox 29">
            <a:extLst>
              <a:ext uri="{FF2B5EF4-FFF2-40B4-BE49-F238E27FC236}">
                <a16:creationId xmlns:a16="http://schemas.microsoft.com/office/drawing/2014/main" id="{B3AA04D4-E945-BC40-BCDE-0B88E054EB21}"/>
              </a:ext>
            </a:extLst>
          </p:cNvPr>
          <p:cNvSpPr txBox="1"/>
          <p:nvPr/>
        </p:nvSpPr>
        <p:spPr>
          <a:xfrm>
            <a:off x="7919338" y="91289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2</a:t>
            </a:r>
          </a:p>
        </p:txBody>
      </p:sp>
      <p:pic>
        <p:nvPicPr>
          <p:cNvPr id="32" name="Picture 31">
            <a:extLst>
              <a:ext uri="{FF2B5EF4-FFF2-40B4-BE49-F238E27FC236}">
                <a16:creationId xmlns:a16="http://schemas.microsoft.com/office/drawing/2014/main" id="{AEA85F6A-5DE3-2B43-B1EF-0418B787A9C6}"/>
              </a:ext>
            </a:extLst>
          </p:cNvPr>
          <p:cNvPicPr>
            <a:picLocks noChangeAspect="1"/>
          </p:cNvPicPr>
          <p:nvPr/>
        </p:nvPicPr>
        <p:blipFill>
          <a:blip r:embed="rId7"/>
          <a:stretch>
            <a:fillRect/>
          </a:stretch>
        </p:blipFill>
        <p:spPr>
          <a:xfrm>
            <a:off x="1402288" y="900754"/>
            <a:ext cx="7173209" cy="276711"/>
          </a:xfrm>
          <a:prstGeom prst="rect">
            <a:avLst/>
          </a:prstGeom>
        </p:spPr>
      </p:pic>
      <p:sp>
        <p:nvSpPr>
          <p:cNvPr id="65" name="TextBox 64">
            <a:extLst>
              <a:ext uri="{FF2B5EF4-FFF2-40B4-BE49-F238E27FC236}">
                <a16:creationId xmlns:a16="http://schemas.microsoft.com/office/drawing/2014/main" id="{8160F3B6-9A44-124A-BB93-E69EA1FB8BA2}"/>
              </a:ext>
            </a:extLst>
          </p:cNvPr>
          <p:cNvSpPr txBox="1"/>
          <p:nvPr/>
        </p:nvSpPr>
        <p:spPr>
          <a:xfrm>
            <a:off x="6692783" y="2523433"/>
            <a:ext cx="57060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solidFill>
                    <a:prstClr val="black"/>
                  </a:solidFill>
                </a:ln>
                <a:solidFill>
                  <a:prstClr val="black"/>
                </a:solidFill>
                <a:effectLst/>
                <a:uLnTx/>
                <a:uFillTx/>
                <a:latin typeface="Calibri" panose="020F0502020204030204"/>
                <a:ea typeface="+mn-ea"/>
                <a:cs typeface="+mn-cs"/>
              </a:rPr>
              <a:t>PARA</a:t>
            </a:r>
          </a:p>
        </p:txBody>
      </p:sp>
      <p:sp>
        <p:nvSpPr>
          <p:cNvPr id="73" name="Rectangle 72">
            <a:extLst>
              <a:ext uri="{FF2B5EF4-FFF2-40B4-BE49-F238E27FC236}">
                <a16:creationId xmlns:a16="http://schemas.microsoft.com/office/drawing/2014/main" id="{CAE930FC-BF12-4143-A100-B44E5FEB4E56}"/>
              </a:ext>
            </a:extLst>
          </p:cNvPr>
          <p:cNvSpPr/>
          <p:nvPr/>
        </p:nvSpPr>
        <p:spPr>
          <a:xfrm>
            <a:off x="3210935" y="961864"/>
            <a:ext cx="727957"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4" name="Rectangle 73">
            <a:extLst>
              <a:ext uri="{FF2B5EF4-FFF2-40B4-BE49-F238E27FC236}">
                <a16:creationId xmlns:a16="http://schemas.microsoft.com/office/drawing/2014/main" id="{8592CF8B-E706-AC40-B194-BE874EA96BD6}"/>
              </a:ext>
            </a:extLst>
          </p:cNvPr>
          <p:cNvSpPr/>
          <p:nvPr/>
        </p:nvSpPr>
        <p:spPr>
          <a:xfrm>
            <a:off x="4039935" y="952004"/>
            <a:ext cx="727957"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D3DDC675-3909-B04C-9937-22AAFAF85F6B}"/>
              </a:ext>
            </a:extLst>
          </p:cNvPr>
          <p:cNvSpPr/>
          <p:nvPr/>
        </p:nvSpPr>
        <p:spPr>
          <a:xfrm>
            <a:off x="4922279" y="948997"/>
            <a:ext cx="727957"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6" name="Rectangle 75">
            <a:extLst>
              <a:ext uri="{FF2B5EF4-FFF2-40B4-BE49-F238E27FC236}">
                <a16:creationId xmlns:a16="http://schemas.microsoft.com/office/drawing/2014/main" id="{4C716835-96FA-4947-8F3F-2A86DC0BFC3F}"/>
              </a:ext>
            </a:extLst>
          </p:cNvPr>
          <p:cNvSpPr/>
          <p:nvPr/>
        </p:nvSpPr>
        <p:spPr>
          <a:xfrm>
            <a:off x="5781143" y="955875"/>
            <a:ext cx="727957"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92E81AB1-86C5-1049-BA4C-611CD2809F46}"/>
              </a:ext>
            </a:extLst>
          </p:cNvPr>
          <p:cNvSpPr/>
          <p:nvPr/>
        </p:nvSpPr>
        <p:spPr>
          <a:xfrm>
            <a:off x="6681357" y="958590"/>
            <a:ext cx="1038053"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8" name="Rectangle 77">
            <a:extLst>
              <a:ext uri="{FF2B5EF4-FFF2-40B4-BE49-F238E27FC236}">
                <a16:creationId xmlns:a16="http://schemas.microsoft.com/office/drawing/2014/main" id="{78DAFE47-FB47-F64A-A7C6-718CA76212AF}"/>
              </a:ext>
            </a:extLst>
          </p:cNvPr>
          <p:cNvSpPr/>
          <p:nvPr/>
        </p:nvSpPr>
        <p:spPr>
          <a:xfrm>
            <a:off x="7815341" y="954262"/>
            <a:ext cx="682959"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33" name="Title 1">
            <a:extLst>
              <a:ext uri="{FF2B5EF4-FFF2-40B4-BE49-F238E27FC236}">
                <a16:creationId xmlns:a16="http://schemas.microsoft.com/office/drawing/2014/main" id="{21908DA1-96B0-9A41-BF75-F8A14AF24AC7}"/>
              </a:ext>
            </a:extLst>
          </p:cNvPr>
          <p:cNvSpPr>
            <a:spLocks noGrp="1"/>
          </p:cNvSpPr>
          <p:nvPr>
            <p:ph type="title"/>
          </p:nvPr>
        </p:nvSpPr>
        <p:spPr>
          <a:xfrm>
            <a:off x="75991" y="73723"/>
            <a:ext cx="8987622" cy="740193"/>
          </a:xfrm>
        </p:spPr>
        <p:txBody>
          <a:bodyPr/>
          <a:lstStyle/>
          <a:p>
            <a:r>
              <a:rPr lang="en-US" sz="3500" b="1" dirty="0"/>
              <a:t>Mitigation Mechanism Evaluation (PARA) </a:t>
            </a:r>
          </a:p>
        </p:txBody>
      </p:sp>
      <p:sp>
        <p:nvSpPr>
          <p:cNvPr id="34" name="TextBox 33">
            <a:extLst>
              <a:ext uri="{FF2B5EF4-FFF2-40B4-BE49-F238E27FC236}">
                <a16:creationId xmlns:a16="http://schemas.microsoft.com/office/drawing/2014/main" id="{A6FCDEEF-1124-C64B-A94C-963E952D240D}"/>
              </a:ext>
            </a:extLst>
          </p:cNvPr>
          <p:cNvSpPr txBox="1"/>
          <p:nvPr/>
        </p:nvSpPr>
        <p:spPr>
          <a:xfrm>
            <a:off x="1787481" y="3598403"/>
            <a:ext cx="630172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HC</a:t>
            </a:r>
            <a:r>
              <a:rPr kumimoji="0" lang="en-US" sz="1600" b="0" i="1" u="none" strike="noStrike" kern="1200" cap="none" spc="0" normalizeH="0" baseline="-25000" noProof="0" dirty="0" err="1">
                <a:ln>
                  <a:noFill/>
                </a:ln>
                <a:solidFill>
                  <a:prstClr val="black"/>
                </a:solidFill>
                <a:effectLst/>
                <a:uLnTx/>
                <a:uFillTx/>
                <a:latin typeface="Cambria" panose="02040503050406030204" pitchFamily="18" charset="0"/>
                <a:ea typeface="+mn-ea"/>
                <a:cs typeface="+mn-cs"/>
              </a:rPr>
              <a:t>first</a:t>
            </a:r>
            <a:r>
              <a:rPr kumimoji="0" lang="en-US" sz="1600" b="0" i="1" u="none" strike="noStrike" kern="1200" cap="none" spc="0" normalizeH="0" baseline="-25000" noProof="0" dirty="0">
                <a:ln>
                  <a:noFill/>
                </a:ln>
                <a:solidFill>
                  <a:prstClr val="black"/>
                </a:solidFill>
                <a:effectLst/>
                <a:uLnTx/>
                <a:uFillTx/>
                <a:latin typeface="Cambria" panose="02040503050406030204" pitchFamily="18" charset="0"/>
                <a:ea typeface="+mn-ea"/>
                <a:cs typeface="+mn-cs"/>
              </a:rPr>
              <a:t> </a:t>
            </a: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(number of hammers required to induce first </a:t>
            </a:r>
            <a:r>
              <a:rPr kumimoji="0" lang="en-US" sz="16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bit flip)</a:t>
            </a:r>
            <a:endParaRPr kumimoji="0" lang="en-US" sz="1600" b="0" i="1" u="none" strike="noStrike" kern="1200" cap="none" spc="0" normalizeH="0" baseline="-25000" noProof="0" dirty="0">
              <a:ln>
                <a:noFill/>
              </a:ln>
              <a:solidFill>
                <a:prstClr val="black"/>
              </a:solidFill>
              <a:effectLst/>
              <a:uLnTx/>
              <a:uFillTx/>
              <a:latin typeface="Cambria" panose="02040503050406030204" pitchFamily="18" charset="0"/>
              <a:ea typeface="+mn-ea"/>
              <a:cs typeface="+mn-cs"/>
            </a:endParaRPr>
          </a:p>
        </p:txBody>
      </p:sp>
      <p:sp>
        <p:nvSpPr>
          <p:cNvPr id="7" name="Rectangle 6">
            <a:extLst>
              <a:ext uri="{FF2B5EF4-FFF2-40B4-BE49-F238E27FC236}">
                <a16:creationId xmlns:a16="http://schemas.microsoft.com/office/drawing/2014/main" id="{08289F44-F2F8-D047-A0B8-05678063EA63}"/>
              </a:ext>
            </a:extLst>
          </p:cNvPr>
          <p:cNvSpPr/>
          <p:nvPr/>
        </p:nvSpPr>
        <p:spPr>
          <a:xfrm>
            <a:off x="1452005" y="1245802"/>
            <a:ext cx="3409652" cy="2117442"/>
          </a:xfrm>
          <a:prstGeom prst="rect">
            <a:avLst/>
          </a:prstGeom>
          <a:solidFill>
            <a:srgbClr val="538234">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F982F3FD-2198-F14E-9096-A29199E6300C}"/>
              </a:ext>
            </a:extLst>
          </p:cNvPr>
          <p:cNvSpPr/>
          <p:nvPr/>
        </p:nvSpPr>
        <p:spPr>
          <a:xfrm>
            <a:off x="4852513" y="1246393"/>
            <a:ext cx="3687196" cy="2134345"/>
          </a:xfrm>
          <a:prstGeom prst="rect">
            <a:avLst/>
          </a:prstGeom>
          <a:solidFill>
            <a:srgbClr val="C00000">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51E5AFD0-FA08-6241-806A-D4A216175441}"/>
              </a:ext>
            </a:extLst>
          </p:cNvPr>
          <p:cNvSpPr txBox="1"/>
          <p:nvPr/>
        </p:nvSpPr>
        <p:spPr>
          <a:xfrm>
            <a:off x="1559455" y="2991887"/>
            <a:ext cx="312297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Low Performance Overhead</a:t>
            </a:r>
          </a:p>
        </p:txBody>
      </p:sp>
      <p:sp>
        <p:nvSpPr>
          <p:cNvPr id="37" name="TextBox 36">
            <a:extLst>
              <a:ext uri="{FF2B5EF4-FFF2-40B4-BE49-F238E27FC236}">
                <a16:creationId xmlns:a16="http://schemas.microsoft.com/office/drawing/2014/main" id="{F2FFCDB7-E940-CC4E-94BB-42D493208A98}"/>
              </a:ext>
            </a:extLst>
          </p:cNvPr>
          <p:cNvSpPr txBox="1"/>
          <p:nvPr/>
        </p:nvSpPr>
        <p:spPr>
          <a:xfrm>
            <a:off x="5037372" y="2991083"/>
            <a:ext cx="317856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High Performance Overhead</a:t>
            </a:r>
          </a:p>
        </p:txBody>
      </p:sp>
      <p:grpSp>
        <p:nvGrpSpPr>
          <p:cNvPr id="18" name="Group 17">
            <a:extLst>
              <a:ext uri="{FF2B5EF4-FFF2-40B4-BE49-F238E27FC236}">
                <a16:creationId xmlns:a16="http://schemas.microsoft.com/office/drawing/2014/main" id="{84E237C7-F0D6-DA47-AF6D-1C956C6B1547}"/>
              </a:ext>
            </a:extLst>
          </p:cNvPr>
          <p:cNvGrpSpPr/>
          <p:nvPr/>
        </p:nvGrpSpPr>
        <p:grpSpPr>
          <a:xfrm>
            <a:off x="5769090" y="1236048"/>
            <a:ext cx="3178562" cy="1715923"/>
            <a:chOff x="5769090" y="1236048"/>
            <a:chExt cx="3178562" cy="1715923"/>
          </a:xfrm>
        </p:grpSpPr>
        <p:cxnSp>
          <p:nvCxnSpPr>
            <p:cNvPr id="14" name="Straight Arrow Connector 13">
              <a:extLst>
                <a:ext uri="{FF2B5EF4-FFF2-40B4-BE49-F238E27FC236}">
                  <a16:creationId xmlns:a16="http://schemas.microsoft.com/office/drawing/2014/main" id="{A80E0C29-A116-2C4E-B20F-7188366888FD}"/>
                </a:ext>
              </a:extLst>
            </p:cNvPr>
            <p:cNvCxnSpPr>
              <a:cxnSpLocks/>
              <a:stCxn id="15" idx="2"/>
            </p:cNvCxnSpPr>
            <p:nvPr/>
          </p:nvCxnSpPr>
          <p:spPr>
            <a:xfrm>
              <a:off x="7358371" y="1636158"/>
              <a:ext cx="560967" cy="1315813"/>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ACA8FA42-158F-2647-A40D-D701B9663A0D}"/>
                </a:ext>
              </a:extLst>
            </p:cNvPr>
            <p:cNvSpPr txBox="1"/>
            <p:nvPr/>
          </p:nvSpPr>
          <p:spPr>
            <a:xfrm>
              <a:off x="5769090" y="1236048"/>
              <a:ext cx="31785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80% performance loss</a:t>
              </a:r>
            </a:p>
          </p:txBody>
        </p:sp>
      </p:grpSp>
    </p:spTree>
    <p:extLst>
      <p:ext uri="{BB962C8B-B14F-4D97-AF65-F5344CB8AC3E}">
        <p14:creationId xmlns:p14="http://schemas.microsoft.com/office/powerpoint/2010/main" val="2901718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500"/>
                                        <p:tgtEl>
                                          <p:spTgt spid="12"/>
                                        </p:tgtEl>
                                      </p:cBhvr>
                                    </p:animEffect>
                                  </p:childTnLst>
                                </p:cTn>
                              </p:par>
                              <p:par>
                                <p:cTn id="8" presetID="1" presetClass="exit" presetSubtype="0" fill="hold" grpId="0" nodeType="withEffect">
                                  <p:stCondLst>
                                    <p:cond delay="0"/>
                                  </p:stCondLst>
                                  <p:childTnLst>
                                    <p:set>
                                      <p:cBhvr>
                                        <p:cTn id="9" dur="1" fill="hold">
                                          <p:stCondLst>
                                            <p:cond delay="0"/>
                                          </p:stCondLst>
                                        </p:cTn>
                                        <p:tgtEl>
                                          <p:spTgt spid="73"/>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5"/>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7"/>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 grpId="0" animBg="1"/>
      <p:bldP spid="35" grpId="0" animBg="1"/>
      <p:bldP spid="8" grpId="0"/>
      <p:bldP spid="37" grpId="0"/>
    </p:bld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96A01D3-C4A5-4943-9F1E-E4433306772D}"/>
              </a:ext>
            </a:extLst>
          </p:cNvPr>
          <p:cNvPicPr>
            <a:picLocks noChangeAspect="1"/>
          </p:cNvPicPr>
          <p:nvPr/>
        </p:nvPicPr>
        <p:blipFill rotWithShape="1">
          <a:blip r:embed="rId3"/>
          <a:srcRect l="12390" t="9371" r="9553" b="18975"/>
          <a:stretch/>
        </p:blipFill>
        <p:spPr>
          <a:xfrm>
            <a:off x="1434452" y="1215128"/>
            <a:ext cx="7137584" cy="2184034"/>
          </a:xfrm>
          <a:prstGeom prst="rect">
            <a:avLst/>
          </a:prstGeom>
        </p:spPr>
      </p:pic>
      <p:pic>
        <p:nvPicPr>
          <p:cNvPr id="11" name="Picture 10">
            <a:extLst>
              <a:ext uri="{FF2B5EF4-FFF2-40B4-BE49-F238E27FC236}">
                <a16:creationId xmlns:a16="http://schemas.microsoft.com/office/drawing/2014/main" id="{F8598700-BDFD-A34B-8043-690086827FC4}"/>
              </a:ext>
            </a:extLst>
          </p:cNvPr>
          <p:cNvPicPr>
            <a:picLocks noChangeAspect="1"/>
          </p:cNvPicPr>
          <p:nvPr/>
        </p:nvPicPr>
        <p:blipFill rotWithShape="1">
          <a:blip r:embed="rId4"/>
          <a:srcRect l="12257" t="9418" r="9295" b="18927"/>
          <a:stretch/>
        </p:blipFill>
        <p:spPr>
          <a:xfrm>
            <a:off x="1417218" y="1215128"/>
            <a:ext cx="7173209" cy="2184034"/>
          </a:xfrm>
          <a:prstGeom prst="rect">
            <a:avLst/>
          </a:prstGeom>
        </p:spPr>
      </p:pic>
      <p:pic>
        <p:nvPicPr>
          <p:cNvPr id="12" name="Picture 11">
            <a:extLst>
              <a:ext uri="{FF2B5EF4-FFF2-40B4-BE49-F238E27FC236}">
                <a16:creationId xmlns:a16="http://schemas.microsoft.com/office/drawing/2014/main" id="{F136F906-8ABB-924A-80F8-4B59540ACD12}"/>
              </a:ext>
            </a:extLst>
          </p:cNvPr>
          <p:cNvPicPr>
            <a:picLocks noChangeAspect="1"/>
          </p:cNvPicPr>
          <p:nvPr/>
        </p:nvPicPr>
        <p:blipFill rotWithShape="1">
          <a:blip r:embed="rId5"/>
          <a:srcRect l="12318" t="9379" r="9625" b="18966"/>
          <a:stretch/>
        </p:blipFill>
        <p:spPr>
          <a:xfrm>
            <a:off x="1427874" y="1215127"/>
            <a:ext cx="7137583" cy="2184035"/>
          </a:xfrm>
          <a:prstGeom prst="rect">
            <a:avLst/>
          </a:prstGeom>
        </p:spPr>
      </p:pic>
      <p:pic>
        <p:nvPicPr>
          <p:cNvPr id="13" name="Picture 12">
            <a:extLst>
              <a:ext uri="{FF2B5EF4-FFF2-40B4-BE49-F238E27FC236}">
                <a16:creationId xmlns:a16="http://schemas.microsoft.com/office/drawing/2014/main" id="{0A28CC10-A0E1-4E45-B2D8-8C878992826E}"/>
              </a:ext>
            </a:extLst>
          </p:cNvPr>
          <p:cNvPicPr>
            <a:picLocks noChangeAspect="1"/>
          </p:cNvPicPr>
          <p:nvPr/>
        </p:nvPicPr>
        <p:blipFill rotWithShape="1">
          <a:blip r:embed="rId6"/>
          <a:srcRect l="12217" t="8859" r="9714" b="19428"/>
          <a:stretch/>
        </p:blipFill>
        <p:spPr>
          <a:xfrm>
            <a:off x="1415516" y="1201204"/>
            <a:ext cx="7138575" cy="2185845"/>
          </a:xfrm>
          <a:prstGeom prst="rect">
            <a:avLst/>
          </a:prstGeom>
        </p:spPr>
      </p:pic>
      <p:sp>
        <p:nvSpPr>
          <p:cNvPr id="23" name="TextBox 22">
            <a:extLst>
              <a:ext uri="{FF2B5EF4-FFF2-40B4-BE49-F238E27FC236}">
                <a16:creationId xmlns:a16="http://schemas.microsoft.com/office/drawing/2014/main" id="{263F10AF-9570-034C-BC25-E921F9F04FE2}"/>
              </a:ext>
            </a:extLst>
          </p:cNvPr>
          <p:cNvSpPr txBox="1"/>
          <p:nvPr/>
        </p:nvSpPr>
        <p:spPr>
          <a:xfrm>
            <a:off x="1807363" y="3351086"/>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5</a:t>
            </a:r>
          </a:p>
        </p:txBody>
      </p:sp>
      <p:sp>
        <p:nvSpPr>
          <p:cNvPr id="24" name="TextBox 23">
            <a:extLst>
              <a:ext uri="{FF2B5EF4-FFF2-40B4-BE49-F238E27FC236}">
                <a16:creationId xmlns:a16="http://schemas.microsoft.com/office/drawing/2014/main" id="{BE9F12D7-54CE-6D49-A889-C8049A389963}"/>
              </a:ext>
            </a:extLst>
          </p:cNvPr>
          <p:cNvSpPr txBox="1"/>
          <p:nvPr/>
        </p:nvSpPr>
        <p:spPr>
          <a:xfrm>
            <a:off x="3809815" y="3351086"/>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4</a:t>
            </a:r>
          </a:p>
        </p:txBody>
      </p:sp>
      <p:sp>
        <p:nvSpPr>
          <p:cNvPr id="25" name="TextBox 24">
            <a:extLst>
              <a:ext uri="{FF2B5EF4-FFF2-40B4-BE49-F238E27FC236}">
                <a16:creationId xmlns:a16="http://schemas.microsoft.com/office/drawing/2014/main" id="{8A70C0C8-8E8B-1746-9345-914C1859557F}"/>
              </a:ext>
            </a:extLst>
          </p:cNvPr>
          <p:cNvSpPr txBox="1"/>
          <p:nvPr/>
        </p:nvSpPr>
        <p:spPr>
          <a:xfrm>
            <a:off x="5827519" y="3351086"/>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3</a:t>
            </a:r>
          </a:p>
        </p:txBody>
      </p:sp>
      <p:sp>
        <p:nvSpPr>
          <p:cNvPr id="26" name="TextBox 25">
            <a:extLst>
              <a:ext uri="{FF2B5EF4-FFF2-40B4-BE49-F238E27FC236}">
                <a16:creationId xmlns:a16="http://schemas.microsoft.com/office/drawing/2014/main" id="{DDEC3D16-73B0-5749-AEE3-D05CF25B9CF3}"/>
              </a:ext>
            </a:extLst>
          </p:cNvPr>
          <p:cNvSpPr txBox="1"/>
          <p:nvPr/>
        </p:nvSpPr>
        <p:spPr>
          <a:xfrm>
            <a:off x="7885853" y="3351086"/>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2</a:t>
            </a:r>
          </a:p>
        </p:txBody>
      </p:sp>
      <p:sp>
        <p:nvSpPr>
          <p:cNvPr id="27" name="TextBox 26">
            <a:extLst>
              <a:ext uri="{FF2B5EF4-FFF2-40B4-BE49-F238E27FC236}">
                <a16:creationId xmlns:a16="http://schemas.microsoft.com/office/drawing/2014/main" id="{9DC7AEDE-1F51-DF46-A6D8-A2788AFF53E5}"/>
              </a:ext>
            </a:extLst>
          </p:cNvPr>
          <p:cNvSpPr txBox="1"/>
          <p:nvPr/>
        </p:nvSpPr>
        <p:spPr>
          <a:xfrm>
            <a:off x="1823116" y="881617"/>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5</a:t>
            </a:r>
          </a:p>
        </p:txBody>
      </p:sp>
      <p:sp>
        <p:nvSpPr>
          <p:cNvPr id="28" name="TextBox 27">
            <a:extLst>
              <a:ext uri="{FF2B5EF4-FFF2-40B4-BE49-F238E27FC236}">
                <a16:creationId xmlns:a16="http://schemas.microsoft.com/office/drawing/2014/main" id="{9D801039-3AB9-9742-85E9-4B299E6AA3FA}"/>
              </a:ext>
            </a:extLst>
          </p:cNvPr>
          <p:cNvSpPr txBox="1"/>
          <p:nvPr/>
        </p:nvSpPr>
        <p:spPr>
          <a:xfrm>
            <a:off x="3825568" y="881617"/>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4</a:t>
            </a:r>
          </a:p>
        </p:txBody>
      </p:sp>
      <p:sp>
        <p:nvSpPr>
          <p:cNvPr id="29" name="TextBox 28">
            <a:extLst>
              <a:ext uri="{FF2B5EF4-FFF2-40B4-BE49-F238E27FC236}">
                <a16:creationId xmlns:a16="http://schemas.microsoft.com/office/drawing/2014/main" id="{7ED52E6B-3388-9A4D-BDD1-53792FAD72BF}"/>
              </a:ext>
            </a:extLst>
          </p:cNvPr>
          <p:cNvSpPr txBox="1"/>
          <p:nvPr/>
        </p:nvSpPr>
        <p:spPr>
          <a:xfrm>
            <a:off x="5843272" y="881617"/>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3</a:t>
            </a:r>
          </a:p>
        </p:txBody>
      </p:sp>
      <p:sp>
        <p:nvSpPr>
          <p:cNvPr id="30" name="TextBox 29">
            <a:extLst>
              <a:ext uri="{FF2B5EF4-FFF2-40B4-BE49-F238E27FC236}">
                <a16:creationId xmlns:a16="http://schemas.microsoft.com/office/drawing/2014/main" id="{B3AA04D4-E945-BC40-BCDE-0B88E054EB21}"/>
              </a:ext>
            </a:extLst>
          </p:cNvPr>
          <p:cNvSpPr txBox="1"/>
          <p:nvPr/>
        </p:nvSpPr>
        <p:spPr>
          <a:xfrm>
            <a:off x="7901606" y="881617"/>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2</a:t>
            </a:r>
          </a:p>
        </p:txBody>
      </p:sp>
      <p:pic>
        <p:nvPicPr>
          <p:cNvPr id="32" name="Picture 31">
            <a:extLst>
              <a:ext uri="{FF2B5EF4-FFF2-40B4-BE49-F238E27FC236}">
                <a16:creationId xmlns:a16="http://schemas.microsoft.com/office/drawing/2014/main" id="{AEA85F6A-5DE3-2B43-B1EF-0418B787A9C6}"/>
              </a:ext>
            </a:extLst>
          </p:cNvPr>
          <p:cNvPicPr>
            <a:picLocks noChangeAspect="1"/>
          </p:cNvPicPr>
          <p:nvPr/>
        </p:nvPicPr>
        <p:blipFill>
          <a:blip r:embed="rId7"/>
          <a:stretch>
            <a:fillRect/>
          </a:stretch>
        </p:blipFill>
        <p:spPr>
          <a:xfrm>
            <a:off x="1402288" y="900754"/>
            <a:ext cx="7173209" cy="276711"/>
          </a:xfrm>
          <a:prstGeom prst="rect">
            <a:avLst/>
          </a:prstGeom>
        </p:spPr>
      </p:pic>
      <p:sp>
        <p:nvSpPr>
          <p:cNvPr id="65" name="TextBox 64">
            <a:extLst>
              <a:ext uri="{FF2B5EF4-FFF2-40B4-BE49-F238E27FC236}">
                <a16:creationId xmlns:a16="http://schemas.microsoft.com/office/drawing/2014/main" id="{8160F3B6-9A44-124A-BB93-E69EA1FB8BA2}"/>
              </a:ext>
            </a:extLst>
          </p:cNvPr>
          <p:cNvSpPr txBox="1"/>
          <p:nvPr/>
        </p:nvSpPr>
        <p:spPr>
          <a:xfrm>
            <a:off x="6697806" y="2515897"/>
            <a:ext cx="57060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solidFill>
                    <a:prstClr val="black"/>
                  </a:solidFill>
                </a:ln>
                <a:solidFill>
                  <a:prstClr val="black"/>
                </a:solidFill>
                <a:effectLst/>
                <a:uLnTx/>
                <a:uFillTx/>
                <a:latin typeface="Calibri" panose="020F0502020204030204"/>
                <a:ea typeface="+mn-ea"/>
                <a:cs typeface="+mn-cs"/>
              </a:rPr>
              <a:t>PARA</a:t>
            </a:r>
          </a:p>
        </p:txBody>
      </p:sp>
      <p:sp>
        <p:nvSpPr>
          <p:cNvPr id="74" name="Rectangle 73">
            <a:extLst>
              <a:ext uri="{FF2B5EF4-FFF2-40B4-BE49-F238E27FC236}">
                <a16:creationId xmlns:a16="http://schemas.microsoft.com/office/drawing/2014/main" id="{8592CF8B-E706-AC40-B194-BE874EA96BD6}"/>
              </a:ext>
            </a:extLst>
          </p:cNvPr>
          <p:cNvSpPr/>
          <p:nvPr/>
        </p:nvSpPr>
        <p:spPr>
          <a:xfrm>
            <a:off x="4062237" y="952004"/>
            <a:ext cx="727957"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D3DDC675-3909-B04C-9937-22AAFAF85F6B}"/>
              </a:ext>
            </a:extLst>
          </p:cNvPr>
          <p:cNvSpPr/>
          <p:nvPr/>
        </p:nvSpPr>
        <p:spPr>
          <a:xfrm>
            <a:off x="4944581" y="948997"/>
            <a:ext cx="727957"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6" name="Rectangle 75">
            <a:extLst>
              <a:ext uri="{FF2B5EF4-FFF2-40B4-BE49-F238E27FC236}">
                <a16:creationId xmlns:a16="http://schemas.microsoft.com/office/drawing/2014/main" id="{4C716835-96FA-4947-8F3F-2A86DC0BFC3F}"/>
              </a:ext>
            </a:extLst>
          </p:cNvPr>
          <p:cNvSpPr/>
          <p:nvPr/>
        </p:nvSpPr>
        <p:spPr>
          <a:xfrm>
            <a:off x="5803445" y="955875"/>
            <a:ext cx="727957"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92E81AB1-86C5-1049-BA4C-611CD2809F46}"/>
              </a:ext>
            </a:extLst>
          </p:cNvPr>
          <p:cNvSpPr/>
          <p:nvPr/>
        </p:nvSpPr>
        <p:spPr>
          <a:xfrm>
            <a:off x="6703659" y="958590"/>
            <a:ext cx="1038053"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8" name="Rectangle 77">
            <a:extLst>
              <a:ext uri="{FF2B5EF4-FFF2-40B4-BE49-F238E27FC236}">
                <a16:creationId xmlns:a16="http://schemas.microsoft.com/office/drawing/2014/main" id="{78DAFE47-FB47-F64A-A7C6-718CA76212AF}"/>
              </a:ext>
            </a:extLst>
          </p:cNvPr>
          <p:cNvSpPr/>
          <p:nvPr/>
        </p:nvSpPr>
        <p:spPr>
          <a:xfrm>
            <a:off x="7815341" y="954262"/>
            <a:ext cx="682959"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33" name="Title 1">
            <a:extLst>
              <a:ext uri="{FF2B5EF4-FFF2-40B4-BE49-F238E27FC236}">
                <a16:creationId xmlns:a16="http://schemas.microsoft.com/office/drawing/2014/main" id="{C29AA687-93FA-0746-875C-34DCDC894A74}"/>
              </a:ext>
            </a:extLst>
          </p:cNvPr>
          <p:cNvSpPr>
            <a:spLocks noGrp="1"/>
          </p:cNvSpPr>
          <p:nvPr>
            <p:ph type="title"/>
          </p:nvPr>
        </p:nvSpPr>
        <p:spPr>
          <a:xfrm>
            <a:off x="75991" y="73723"/>
            <a:ext cx="8987622" cy="740193"/>
          </a:xfrm>
        </p:spPr>
        <p:txBody>
          <a:bodyPr/>
          <a:lstStyle/>
          <a:p>
            <a:r>
              <a:rPr lang="en-US" sz="3500" b="1" dirty="0"/>
              <a:t>Mitigation Mechanism Evaluation (</a:t>
            </a:r>
            <a:r>
              <a:rPr lang="en-US" sz="3500" b="1" dirty="0" err="1"/>
              <a:t>ProHIT</a:t>
            </a:r>
            <a:r>
              <a:rPr lang="en-US" sz="3500" b="1" dirty="0"/>
              <a:t>)</a:t>
            </a:r>
          </a:p>
        </p:txBody>
      </p:sp>
      <p:sp>
        <p:nvSpPr>
          <p:cNvPr id="34" name="TextBox 33">
            <a:extLst>
              <a:ext uri="{FF2B5EF4-FFF2-40B4-BE49-F238E27FC236}">
                <a16:creationId xmlns:a16="http://schemas.microsoft.com/office/drawing/2014/main" id="{0B0F32AA-6D93-A64E-9548-2C333552ACB1}"/>
              </a:ext>
            </a:extLst>
          </p:cNvPr>
          <p:cNvSpPr txBox="1"/>
          <p:nvPr/>
        </p:nvSpPr>
        <p:spPr>
          <a:xfrm>
            <a:off x="5595013" y="1257834"/>
            <a:ext cx="67678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solidFill>
                    <a:prstClr val="black"/>
                  </a:solidFill>
                </a:ln>
                <a:solidFill>
                  <a:prstClr val="black"/>
                </a:solidFill>
                <a:effectLst/>
                <a:uLnTx/>
                <a:uFillTx/>
                <a:latin typeface="Calibri" panose="020F0502020204030204"/>
                <a:ea typeface="+mn-ea"/>
                <a:cs typeface="+mn-cs"/>
              </a:rPr>
              <a:t>ProHIT</a:t>
            </a:r>
            <a:endParaRPr kumimoji="0" lang="en-US" sz="1400" b="0" i="0" u="none" strike="noStrike" kern="1200" cap="none" spc="0" normalizeH="0" baseline="0" noProof="0" dirty="0">
              <a:ln>
                <a:solidFill>
                  <a:prstClr val="black"/>
                </a:solidFill>
              </a:ln>
              <a:solidFill>
                <a:prstClr val="black"/>
              </a:solidFill>
              <a:effectLst/>
              <a:uLnTx/>
              <a:uFillTx/>
              <a:latin typeface="Calibri" panose="020F0502020204030204"/>
              <a:ea typeface="+mn-ea"/>
              <a:cs typeface="+mn-cs"/>
            </a:endParaRPr>
          </a:p>
        </p:txBody>
      </p:sp>
      <p:pic>
        <p:nvPicPr>
          <p:cNvPr id="35" name="Picture 34">
            <a:extLst>
              <a:ext uri="{FF2B5EF4-FFF2-40B4-BE49-F238E27FC236}">
                <a16:creationId xmlns:a16="http://schemas.microsoft.com/office/drawing/2014/main" id="{558030CB-0D4C-364B-86B6-199609D14B1D}"/>
              </a:ext>
            </a:extLst>
          </p:cNvPr>
          <p:cNvPicPr>
            <a:picLocks/>
          </p:cNvPicPr>
          <p:nvPr/>
        </p:nvPicPr>
        <p:blipFill rotWithShape="1">
          <a:blip r:embed="rId8">
            <a:extLst>
              <a:ext uri="{28A0092B-C50C-407E-A947-70E740481C1C}">
                <a14:useLocalDpi xmlns:a14="http://schemas.microsoft.com/office/drawing/2010/main" val="0"/>
              </a:ext>
            </a:extLst>
          </a:blip>
          <a:srcRect t="66769" r="90233"/>
          <a:stretch/>
        </p:blipFill>
        <p:spPr>
          <a:xfrm>
            <a:off x="594292" y="1222662"/>
            <a:ext cx="817522" cy="2695203"/>
          </a:xfrm>
          <a:prstGeom prst="rect">
            <a:avLst/>
          </a:prstGeom>
        </p:spPr>
      </p:pic>
      <p:sp>
        <p:nvSpPr>
          <p:cNvPr id="36" name="TextBox 35">
            <a:extLst>
              <a:ext uri="{FF2B5EF4-FFF2-40B4-BE49-F238E27FC236}">
                <a16:creationId xmlns:a16="http://schemas.microsoft.com/office/drawing/2014/main" id="{D1B12BEA-6693-734B-BFBA-7D3256C5C383}"/>
              </a:ext>
            </a:extLst>
          </p:cNvPr>
          <p:cNvSpPr txBox="1"/>
          <p:nvPr/>
        </p:nvSpPr>
        <p:spPr>
          <a:xfrm>
            <a:off x="1787481" y="3598403"/>
            <a:ext cx="630172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HC</a:t>
            </a:r>
            <a:r>
              <a:rPr kumimoji="0" lang="en-US" sz="1600" b="0" i="1" u="none" strike="noStrike" kern="1200" cap="none" spc="0" normalizeH="0" baseline="-25000" noProof="0" dirty="0" err="1">
                <a:ln>
                  <a:noFill/>
                </a:ln>
                <a:solidFill>
                  <a:prstClr val="black"/>
                </a:solidFill>
                <a:effectLst/>
                <a:uLnTx/>
                <a:uFillTx/>
                <a:latin typeface="Cambria" panose="02040503050406030204" pitchFamily="18" charset="0"/>
                <a:ea typeface="+mn-ea"/>
                <a:cs typeface="+mn-cs"/>
              </a:rPr>
              <a:t>first</a:t>
            </a:r>
            <a:r>
              <a:rPr kumimoji="0" lang="en-US" sz="1600" b="0" i="1" u="none" strike="noStrike" kern="1200" cap="none" spc="0" normalizeH="0" baseline="-25000" noProof="0" dirty="0">
                <a:ln>
                  <a:noFill/>
                </a:ln>
                <a:solidFill>
                  <a:prstClr val="black"/>
                </a:solidFill>
                <a:effectLst/>
                <a:uLnTx/>
                <a:uFillTx/>
                <a:latin typeface="Cambria" panose="02040503050406030204" pitchFamily="18" charset="0"/>
                <a:ea typeface="+mn-ea"/>
                <a:cs typeface="+mn-cs"/>
              </a:rPr>
              <a:t> </a:t>
            </a: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(number of hammers required to induce first </a:t>
            </a:r>
            <a:r>
              <a:rPr kumimoji="0" lang="en-US" sz="16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bit flip)</a:t>
            </a:r>
            <a:endParaRPr kumimoji="0" lang="en-US" sz="1600" b="0" i="1" u="none" strike="noStrike" kern="1200" cap="none" spc="0" normalizeH="0" baseline="-25000" noProof="0" dirty="0">
              <a:ln>
                <a:noFill/>
              </a:ln>
              <a:solidFill>
                <a:prstClr val="black"/>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3034038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1" presetClass="exit" presetSubtype="0" fill="hold" grpId="0" nodeType="withEffect">
                                  <p:stCondLst>
                                    <p:cond delay="0"/>
                                  </p:stCondLst>
                                  <p:childTnLst>
                                    <p:set>
                                      <p:cBhvr>
                                        <p:cTn id="9" dur="1" fill="hold">
                                          <p:stCondLst>
                                            <p:cond delay="0"/>
                                          </p:stCondLst>
                                        </p:cTn>
                                        <p:tgtEl>
                                          <p:spTgt spid="74"/>
                                        </p:tgtEl>
                                        <p:attrNameLst>
                                          <p:attrName>style.visibility</p:attrName>
                                        </p:attrNameLst>
                                      </p:cBhvr>
                                      <p:to>
                                        <p:strVal val="hidden"/>
                                      </p:to>
                                    </p:set>
                                  </p:childTnLst>
                                </p:cTn>
                              </p:par>
                              <p:par>
                                <p:cTn id="10" presetID="1" presetClass="entr" presetSubtype="0"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34" grpId="0"/>
    </p:bld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96A01D3-C4A5-4943-9F1E-E4433306772D}"/>
              </a:ext>
            </a:extLst>
          </p:cNvPr>
          <p:cNvPicPr>
            <a:picLocks noChangeAspect="1"/>
          </p:cNvPicPr>
          <p:nvPr/>
        </p:nvPicPr>
        <p:blipFill rotWithShape="1">
          <a:blip r:embed="rId3"/>
          <a:srcRect l="12390" t="9371" r="9553" b="18975"/>
          <a:stretch/>
        </p:blipFill>
        <p:spPr>
          <a:xfrm>
            <a:off x="1440360" y="1221562"/>
            <a:ext cx="7137584" cy="2184034"/>
          </a:xfrm>
          <a:prstGeom prst="rect">
            <a:avLst/>
          </a:prstGeom>
        </p:spPr>
      </p:pic>
      <p:pic>
        <p:nvPicPr>
          <p:cNvPr id="11" name="Picture 10">
            <a:extLst>
              <a:ext uri="{FF2B5EF4-FFF2-40B4-BE49-F238E27FC236}">
                <a16:creationId xmlns:a16="http://schemas.microsoft.com/office/drawing/2014/main" id="{F8598700-BDFD-A34B-8043-690086827FC4}"/>
              </a:ext>
            </a:extLst>
          </p:cNvPr>
          <p:cNvPicPr>
            <a:picLocks noChangeAspect="1"/>
          </p:cNvPicPr>
          <p:nvPr/>
        </p:nvPicPr>
        <p:blipFill rotWithShape="1">
          <a:blip r:embed="rId4"/>
          <a:srcRect l="12257" t="9418" r="9295" b="18927"/>
          <a:stretch/>
        </p:blipFill>
        <p:spPr>
          <a:xfrm>
            <a:off x="1423126" y="1221562"/>
            <a:ext cx="7173209" cy="2184034"/>
          </a:xfrm>
          <a:prstGeom prst="rect">
            <a:avLst/>
          </a:prstGeom>
        </p:spPr>
      </p:pic>
      <p:pic>
        <p:nvPicPr>
          <p:cNvPr id="12" name="Picture 11">
            <a:extLst>
              <a:ext uri="{FF2B5EF4-FFF2-40B4-BE49-F238E27FC236}">
                <a16:creationId xmlns:a16="http://schemas.microsoft.com/office/drawing/2014/main" id="{F136F906-8ABB-924A-80F8-4B59540ACD12}"/>
              </a:ext>
            </a:extLst>
          </p:cNvPr>
          <p:cNvPicPr>
            <a:picLocks noChangeAspect="1"/>
          </p:cNvPicPr>
          <p:nvPr/>
        </p:nvPicPr>
        <p:blipFill rotWithShape="1">
          <a:blip r:embed="rId5"/>
          <a:srcRect l="12318" t="9379" r="9625" b="18966"/>
          <a:stretch/>
        </p:blipFill>
        <p:spPr>
          <a:xfrm>
            <a:off x="1433782" y="1221561"/>
            <a:ext cx="7137583" cy="2184035"/>
          </a:xfrm>
          <a:prstGeom prst="rect">
            <a:avLst/>
          </a:prstGeom>
        </p:spPr>
      </p:pic>
      <p:pic>
        <p:nvPicPr>
          <p:cNvPr id="13" name="Picture 12">
            <a:extLst>
              <a:ext uri="{FF2B5EF4-FFF2-40B4-BE49-F238E27FC236}">
                <a16:creationId xmlns:a16="http://schemas.microsoft.com/office/drawing/2014/main" id="{0A28CC10-A0E1-4E45-B2D8-8C878992826E}"/>
              </a:ext>
            </a:extLst>
          </p:cNvPr>
          <p:cNvPicPr>
            <a:picLocks noChangeAspect="1"/>
          </p:cNvPicPr>
          <p:nvPr/>
        </p:nvPicPr>
        <p:blipFill rotWithShape="1">
          <a:blip r:embed="rId6"/>
          <a:srcRect l="12217" t="8859" r="9714" b="19428"/>
          <a:stretch/>
        </p:blipFill>
        <p:spPr>
          <a:xfrm>
            <a:off x="1421424" y="1207638"/>
            <a:ext cx="7138575" cy="2185845"/>
          </a:xfrm>
          <a:prstGeom prst="rect">
            <a:avLst/>
          </a:prstGeom>
        </p:spPr>
      </p:pic>
      <p:pic>
        <p:nvPicPr>
          <p:cNvPr id="14" name="Picture 13">
            <a:extLst>
              <a:ext uri="{FF2B5EF4-FFF2-40B4-BE49-F238E27FC236}">
                <a16:creationId xmlns:a16="http://schemas.microsoft.com/office/drawing/2014/main" id="{C01D4ED4-6E67-B148-8C96-027362B3AEAB}"/>
              </a:ext>
            </a:extLst>
          </p:cNvPr>
          <p:cNvPicPr>
            <a:picLocks noChangeAspect="1"/>
          </p:cNvPicPr>
          <p:nvPr/>
        </p:nvPicPr>
        <p:blipFill rotWithShape="1">
          <a:blip r:embed="rId7"/>
          <a:srcRect l="12217" t="9196" r="9714" b="19090"/>
          <a:stretch/>
        </p:blipFill>
        <p:spPr>
          <a:xfrm>
            <a:off x="1421424" y="1213945"/>
            <a:ext cx="7138575" cy="2185845"/>
          </a:xfrm>
          <a:prstGeom prst="rect">
            <a:avLst/>
          </a:prstGeom>
        </p:spPr>
      </p:pic>
      <p:sp>
        <p:nvSpPr>
          <p:cNvPr id="23" name="TextBox 22">
            <a:extLst>
              <a:ext uri="{FF2B5EF4-FFF2-40B4-BE49-F238E27FC236}">
                <a16:creationId xmlns:a16="http://schemas.microsoft.com/office/drawing/2014/main" id="{263F10AF-9570-034C-BC25-E921F9F04FE2}"/>
              </a:ext>
            </a:extLst>
          </p:cNvPr>
          <p:cNvSpPr txBox="1"/>
          <p:nvPr/>
        </p:nvSpPr>
        <p:spPr>
          <a:xfrm>
            <a:off x="1804562" y="3349279"/>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5</a:t>
            </a:r>
          </a:p>
        </p:txBody>
      </p:sp>
      <p:sp>
        <p:nvSpPr>
          <p:cNvPr id="24" name="TextBox 23">
            <a:extLst>
              <a:ext uri="{FF2B5EF4-FFF2-40B4-BE49-F238E27FC236}">
                <a16:creationId xmlns:a16="http://schemas.microsoft.com/office/drawing/2014/main" id="{BE9F12D7-54CE-6D49-A889-C8049A389963}"/>
              </a:ext>
            </a:extLst>
          </p:cNvPr>
          <p:cNvSpPr txBox="1"/>
          <p:nvPr/>
        </p:nvSpPr>
        <p:spPr>
          <a:xfrm>
            <a:off x="3807014" y="3349279"/>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4</a:t>
            </a:r>
          </a:p>
        </p:txBody>
      </p:sp>
      <p:sp>
        <p:nvSpPr>
          <p:cNvPr id="25" name="TextBox 24">
            <a:extLst>
              <a:ext uri="{FF2B5EF4-FFF2-40B4-BE49-F238E27FC236}">
                <a16:creationId xmlns:a16="http://schemas.microsoft.com/office/drawing/2014/main" id="{8A70C0C8-8E8B-1746-9345-914C1859557F}"/>
              </a:ext>
            </a:extLst>
          </p:cNvPr>
          <p:cNvSpPr txBox="1"/>
          <p:nvPr/>
        </p:nvSpPr>
        <p:spPr>
          <a:xfrm>
            <a:off x="5824718" y="3349279"/>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3</a:t>
            </a:r>
          </a:p>
        </p:txBody>
      </p:sp>
      <p:sp>
        <p:nvSpPr>
          <p:cNvPr id="26" name="TextBox 25">
            <a:extLst>
              <a:ext uri="{FF2B5EF4-FFF2-40B4-BE49-F238E27FC236}">
                <a16:creationId xmlns:a16="http://schemas.microsoft.com/office/drawing/2014/main" id="{DDEC3D16-73B0-5749-AEE3-D05CF25B9CF3}"/>
              </a:ext>
            </a:extLst>
          </p:cNvPr>
          <p:cNvSpPr txBox="1"/>
          <p:nvPr/>
        </p:nvSpPr>
        <p:spPr>
          <a:xfrm>
            <a:off x="7883052" y="3349279"/>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2</a:t>
            </a:r>
          </a:p>
        </p:txBody>
      </p:sp>
      <p:sp>
        <p:nvSpPr>
          <p:cNvPr id="27" name="TextBox 26">
            <a:extLst>
              <a:ext uri="{FF2B5EF4-FFF2-40B4-BE49-F238E27FC236}">
                <a16:creationId xmlns:a16="http://schemas.microsoft.com/office/drawing/2014/main" id="{9DC7AEDE-1F51-DF46-A6D8-A2788AFF53E5}"/>
              </a:ext>
            </a:extLst>
          </p:cNvPr>
          <p:cNvSpPr txBox="1"/>
          <p:nvPr/>
        </p:nvSpPr>
        <p:spPr>
          <a:xfrm>
            <a:off x="1851311" y="910806"/>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5</a:t>
            </a:r>
          </a:p>
        </p:txBody>
      </p:sp>
      <p:sp>
        <p:nvSpPr>
          <p:cNvPr id="28" name="TextBox 27">
            <a:extLst>
              <a:ext uri="{FF2B5EF4-FFF2-40B4-BE49-F238E27FC236}">
                <a16:creationId xmlns:a16="http://schemas.microsoft.com/office/drawing/2014/main" id="{9D801039-3AB9-9742-85E9-4B299E6AA3FA}"/>
              </a:ext>
            </a:extLst>
          </p:cNvPr>
          <p:cNvSpPr txBox="1"/>
          <p:nvPr/>
        </p:nvSpPr>
        <p:spPr>
          <a:xfrm>
            <a:off x="3853763" y="910806"/>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4</a:t>
            </a:r>
          </a:p>
        </p:txBody>
      </p:sp>
      <p:sp>
        <p:nvSpPr>
          <p:cNvPr id="29" name="TextBox 28">
            <a:extLst>
              <a:ext uri="{FF2B5EF4-FFF2-40B4-BE49-F238E27FC236}">
                <a16:creationId xmlns:a16="http://schemas.microsoft.com/office/drawing/2014/main" id="{7ED52E6B-3388-9A4D-BDD1-53792FAD72BF}"/>
              </a:ext>
            </a:extLst>
          </p:cNvPr>
          <p:cNvSpPr txBox="1"/>
          <p:nvPr/>
        </p:nvSpPr>
        <p:spPr>
          <a:xfrm>
            <a:off x="5871467" y="910806"/>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3</a:t>
            </a:r>
          </a:p>
        </p:txBody>
      </p:sp>
      <p:sp>
        <p:nvSpPr>
          <p:cNvPr id="30" name="TextBox 29">
            <a:extLst>
              <a:ext uri="{FF2B5EF4-FFF2-40B4-BE49-F238E27FC236}">
                <a16:creationId xmlns:a16="http://schemas.microsoft.com/office/drawing/2014/main" id="{B3AA04D4-E945-BC40-BCDE-0B88E054EB21}"/>
              </a:ext>
            </a:extLst>
          </p:cNvPr>
          <p:cNvSpPr txBox="1"/>
          <p:nvPr/>
        </p:nvSpPr>
        <p:spPr>
          <a:xfrm>
            <a:off x="7929801" y="910806"/>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2</a:t>
            </a:r>
          </a:p>
        </p:txBody>
      </p:sp>
      <p:pic>
        <p:nvPicPr>
          <p:cNvPr id="32" name="Picture 31">
            <a:extLst>
              <a:ext uri="{FF2B5EF4-FFF2-40B4-BE49-F238E27FC236}">
                <a16:creationId xmlns:a16="http://schemas.microsoft.com/office/drawing/2014/main" id="{AEA85F6A-5DE3-2B43-B1EF-0418B787A9C6}"/>
              </a:ext>
            </a:extLst>
          </p:cNvPr>
          <p:cNvPicPr>
            <a:picLocks noChangeAspect="1"/>
          </p:cNvPicPr>
          <p:nvPr/>
        </p:nvPicPr>
        <p:blipFill>
          <a:blip r:embed="rId8"/>
          <a:stretch>
            <a:fillRect/>
          </a:stretch>
        </p:blipFill>
        <p:spPr>
          <a:xfrm>
            <a:off x="1402288" y="900754"/>
            <a:ext cx="7173209" cy="276711"/>
          </a:xfrm>
          <a:prstGeom prst="rect">
            <a:avLst/>
          </a:prstGeom>
        </p:spPr>
      </p:pic>
      <p:sp>
        <p:nvSpPr>
          <p:cNvPr id="65" name="TextBox 64">
            <a:extLst>
              <a:ext uri="{FF2B5EF4-FFF2-40B4-BE49-F238E27FC236}">
                <a16:creationId xmlns:a16="http://schemas.microsoft.com/office/drawing/2014/main" id="{8160F3B6-9A44-124A-BB93-E69EA1FB8BA2}"/>
              </a:ext>
            </a:extLst>
          </p:cNvPr>
          <p:cNvSpPr txBox="1"/>
          <p:nvPr/>
        </p:nvSpPr>
        <p:spPr>
          <a:xfrm>
            <a:off x="6703714" y="2522331"/>
            <a:ext cx="57060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solidFill>
                    <a:prstClr val="black"/>
                  </a:solidFill>
                </a:ln>
                <a:solidFill>
                  <a:prstClr val="black"/>
                </a:solidFill>
                <a:effectLst/>
                <a:uLnTx/>
                <a:uFillTx/>
                <a:latin typeface="Calibri" panose="020F0502020204030204"/>
                <a:ea typeface="+mn-ea"/>
                <a:cs typeface="+mn-cs"/>
              </a:rPr>
              <a:t>PARA</a:t>
            </a:r>
          </a:p>
        </p:txBody>
      </p:sp>
      <p:sp>
        <p:nvSpPr>
          <p:cNvPr id="75" name="Rectangle 74">
            <a:extLst>
              <a:ext uri="{FF2B5EF4-FFF2-40B4-BE49-F238E27FC236}">
                <a16:creationId xmlns:a16="http://schemas.microsoft.com/office/drawing/2014/main" id="{D3DDC675-3909-B04C-9937-22AAFAF85F6B}"/>
              </a:ext>
            </a:extLst>
          </p:cNvPr>
          <p:cNvSpPr/>
          <p:nvPr/>
        </p:nvSpPr>
        <p:spPr>
          <a:xfrm>
            <a:off x="4944581" y="948997"/>
            <a:ext cx="727957"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6" name="Rectangle 75">
            <a:extLst>
              <a:ext uri="{FF2B5EF4-FFF2-40B4-BE49-F238E27FC236}">
                <a16:creationId xmlns:a16="http://schemas.microsoft.com/office/drawing/2014/main" id="{4C716835-96FA-4947-8F3F-2A86DC0BFC3F}"/>
              </a:ext>
            </a:extLst>
          </p:cNvPr>
          <p:cNvSpPr/>
          <p:nvPr/>
        </p:nvSpPr>
        <p:spPr>
          <a:xfrm>
            <a:off x="5803445" y="955875"/>
            <a:ext cx="727957"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92E81AB1-86C5-1049-BA4C-611CD2809F46}"/>
              </a:ext>
            </a:extLst>
          </p:cNvPr>
          <p:cNvSpPr/>
          <p:nvPr/>
        </p:nvSpPr>
        <p:spPr>
          <a:xfrm>
            <a:off x="6703659" y="958590"/>
            <a:ext cx="1038053"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8" name="Rectangle 77">
            <a:extLst>
              <a:ext uri="{FF2B5EF4-FFF2-40B4-BE49-F238E27FC236}">
                <a16:creationId xmlns:a16="http://schemas.microsoft.com/office/drawing/2014/main" id="{78DAFE47-FB47-F64A-A7C6-718CA76212AF}"/>
              </a:ext>
            </a:extLst>
          </p:cNvPr>
          <p:cNvSpPr/>
          <p:nvPr/>
        </p:nvSpPr>
        <p:spPr>
          <a:xfrm>
            <a:off x="7815341" y="954262"/>
            <a:ext cx="682959"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35" name="Title 1">
            <a:extLst>
              <a:ext uri="{FF2B5EF4-FFF2-40B4-BE49-F238E27FC236}">
                <a16:creationId xmlns:a16="http://schemas.microsoft.com/office/drawing/2014/main" id="{7874A521-A23E-C74E-9323-89E3F008D91A}"/>
              </a:ext>
            </a:extLst>
          </p:cNvPr>
          <p:cNvSpPr>
            <a:spLocks noGrp="1"/>
          </p:cNvSpPr>
          <p:nvPr>
            <p:ph type="title"/>
          </p:nvPr>
        </p:nvSpPr>
        <p:spPr>
          <a:xfrm>
            <a:off x="75991" y="73723"/>
            <a:ext cx="8987622" cy="740193"/>
          </a:xfrm>
        </p:spPr>
        <p:txBody>
          <a:bodyPr/>
          <a:lstStyle/>
          <a:p>
            <a:r>
              <a:rPr lang="en-US" sz="3500" b="1" dirty="0"/>
              <a:t>Mitigation Mechanism Evaluation </a:t>
            </a:r>
            <a:r>
              <a:rPr lang="en-US" sz="3500" b="1" dirty="0">
                <a:solidFill>
                  <a:srgbClr val="C00000"/>
                </a:solidFill>
              </a:rPr>
              <a:t>(</a:t>
            </a:r>
            <a:r>
              <a:rPr lang="en-US" sz="3500" b="1" dirty="0" err="1">
                <a:solidFill>
                  <a:srgbClr val="C00000"/>
                </a:solidFill>
              </a:rPr>
              <a:t>MRLoc</a:t>
            </a:r>
            <a:r>
              <a:rPr lang="en-US" sz="3500" b="1" dirty="0">
                <a:solidFill>
                  <a:srgbClr val="C00000"/>
                </a:solidFill>
              </a:rPr>
              <a:t>)</a:t>
            </a:r>
          </a:p>
        </p:txBody>
      </p:sp>
      <p:sp>
        <p:nvSpPr>
          <p:cNvPr id="38" name="TextBox 37">
            <a:extLst>
              <a:ext uri="{FF2B5EF4-FFF2-40B4-BE49-F238E27FC236}">
                <a16:creationId xmlns:a16="http://schemas.microsoft.com/office/drawing/2014/main" id="{85F9EFCB-6230-8A40-A68B-898EA94A85FA}"/>
              </a:ext>
            </a:extLst>
          </p:cNvPr>
          <p:cNvSpPr txBox="1"/>
          <p:nvPr/>
        </p:nvSpPr>
        <p:spPr>
          <a:xfrm>
            <a:off x="5539415" y="1312033"/>
            <a:ext cx="68159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solidFill>
                    <a:prstClr val="black"/>
                  </a:solidFill>
                </a:ln>
                <a:solidFill>
                  <a:prstClr val="black"/>
                </a:solidFill>
                <a:effectLst/>
                <a:uLnTx/>
                <a:uFillTx/>
                <a:latin typeface="Calibri" panose="020F0502020204030204"/>
                <a:ea typeface="+mn-ea"/>
                <a:cs typeface="+mn-cs"/>
              </a:rPr>
              <a:t>MRLoc</a:t>
            </a:r>
            <a:endParaRPr kumimoji="0" lang="en-US" sz="1400" b="0" i="0" u="none" strike="noStrike" kern="1200" cap="none" spc="0" normalizeH="0" baseline="0" noProof="0" dirty="0">
              <a:ln>
                <a:solidFill>
                  <a:prstClr val="black"/>
                </a:solidFill>
              </a:ln>
              <a:solidFill>
                <a:prstClr val="black"/>
              </a:solidFill>
              <a:effectLst/>
              <a:uLnTx/>
              <a:uFillTx/>
              <a:latin typeface="Calibri" panose="020F0502020204030204"/>
              <a:ea typeface="+mn-ea"/>
              <a:cs typeface="+mn-cs"/>
            </a:endParaRPr>
          </a:p>
        </p:txBody>
      </p:sp>
      <p:pic>
        <p:nvPicPr>
          <p:cNvPr id="40" name="Picture 39">
            <a:extLst>
              <a:ext uri="{FF2B5EF4-FFF2-40B4-BE49-F238E27FC236}">
                <a16:creationId xmlns:a16="http://schemas.microsoft.com/office/drawing/2014/main" id="{A02E2088-3394-4045-BB67-4FE41B4F161D}"/>
              </a:ext>
            </a:extLst>
          </p:cNvPr>
          <p:cNvPicPr>
            <a:picLocks/>
          </p:cNvPicPr>
          <p:nvPr/>
        </p:nvPicPr>
        <p:blipFill rotWithShape="1">
          <a:blip r:embed="rId9">
            <a:extLst>
              <a:ext uri="{28A0092B-C50C-407E-A947-70E740481C1C}">
                <a14:useLocalDpi xmlns:a14="http://schemas.microsoft.com/office/drawing/2010/main" val="0"/>
              </a:ext>
            </a:extLst>
          </a:blip>
          <a:srcRect t="66769" r="90233"/>
          <a:stretch/>
        </p:blipFill>
        <p:spPr>
          <a:xfrm>
            <a:off x="594292" y="1222662"/>
            <a:ext cx="817522" cy="2695203"/>
          </a:xfrm>
          <a:prstGeom prst="rect">
            <a:avLst/>
          </a:prstGeom>
        </p:spPr>
      </p:pic>
      <p:sp>
        <p:nvSpPr>
          <p:cNvPr id="41" name="TextBox 40">
            <a:extLst>
              <a:ext uri="{FF2B5EF4-FFF2-40B4-BE49-F238E27FC236}">
                <a16:creationId xmlns:a16="http://schemas.microsoft.com/office/drawing/2014/main" id="{BB86A4D8-FABB-D446-B2C6-D3B83A2F3D69}"/>
              </a:ext>
            </a:extLst>
          </p:cNvPr>
          <p:cNvSpPr txBox="1"/>
          <p:nvPr/>
        </p:nvSpPr>
        <p:spPr>
          <a:xfrm>
            <a:off x="1787481" y="3598403"/>
            <a:ext cx="630172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HC</a:t>
            </a:r>
            <a:r>
              <a:rPr kumimoji="0" lang="en-US" sz="1600" b="0" i="1" u="none" strike="noStrike" kern="1200" cap="none" spc="0" normalizeH="0" baseline="-25000" noProof="0" dirty="0" err="1">
                <a:ln>
                  <a:noFill/>
                </a:ln>
                <a:solidFill>
                  <a:prstClr val="black"/>
                </a:solidFill>
                <a:effectLst/>
                <a:uLnTx/>
                <a:uFillTx/>
                <a:latin typeface="Cambria" panose="02040503050406030204" pitchFamily="18" charset="0"/>
                <a:ea typeface="+mn-ea"/>
                <a:cs typeface="+mn-cs"/>
              </a:rPr>
              <a:t>first</a:t>
            </a:r>
            <a:r>
              <a:rPr kumimoji="0" lang="en-US" sz="1600" b="0" i="1" u="none" strike="noStrike" kern="1200" cap="none" spc="0" normalizeH="0" baseline="-25000" noProof="0" dirty="0">
                <a:ln>
                  <a:noFill/>
                </a:ln>
                <a:solidFill>
                  <a:prstClr val="black"/>
                </a:solidFill>
                <a:effectLst/>
                <a:uLnTx/>
                <a:uFillTx/>
                <a:latin typeface="Cambria" panose="02040503050406030204" pitchFamily="18" charset="0"/>
                <a:ea typeface="+mn-ea"/>
                <a:cs typeface="+mn-cs"/>
              </a:rPr>
              <a:t> </a:t>
            </a: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(number of hammers required to induce first </a:t>
            </a:r>
            <a:r>
              <a:rPr kumimoji="0" lang="en-US" sz="16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bit flip)</a:t>
            </a:r>
            <a:endParaRPr kumimoji="0" lang="en-US" sz="1600" b="0" i="1" u="none" strike="noStrike" kern="1200" cap="none" spc="0" normalizeH="0" baseline="-25000" noProof="0" dirty="0">
              <a:ln>
                <a:noFill/>
              </a:ln>
              <a:solidFill>
                <a:prstClr val="black"/>
              </a:solidFill>
              <a:effectLst/>
              <a:uLnTx/>
              <a:uFillTx/>
              <a:latin typeface="Cambria" panose="02040503050406030204" pitchFamily="18" charset="0"/>
              <a:ea typeface="+mn-ea"/>
              <a:cs typeface="+mn-cs"/>
            </a:endParaRPr>
          </a:p>
        </p:txBody>
      </p:sp>
      <p:sp>
        <p:nvSpPr>
          <p:cNvPr id="42" name="Rectangle 41">
            <a:extLst>
              <a:ext uri="{FF2B5EF4-FFF2-40B4-BE49-F238E27FC236}">
                <a16:creationId xmlns:a16="http://schemas.microsoft.com/office/drawing/2014/main" id="{E1AF32D8-63AA-AB44-B6E2-8D280F4168B6}"/>
              </a:ext>
            </a:extLst>
          </p:cNvPr>
          <p:cNvSpPr/>
          <p:nvPr/>
        </p:nvSpPr>
        <p:spPr>
          <a:xfrm>
            <a:off x="1452005" y="1245802"/>
            <a:ext cx="4058864" cy="2117442"/>
          </a:xfrm>
          <a:prstGeom prst="rect">
            <a:avLst/>
          </a:prstGeom>
          <a:solidFill>
            <a:srgbClr val="538234">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674AB497-981B-2244-80D1-1A9CEFEB64FA}"/>
              </a:ext>
            </a:extLst>
          </p:cNvPr>
          <p:cNvSpPr/>
          <p:nvPr/>
        </p:nvSpPr>
        <p:spPr>
          <a:xfrm>
            <a:off x="5510869" y="1246393"/>
            <a:ext cx="3021640" cy="2134345"/>
          </a:xfrm>
          <a:prstGeom prst="rect">
            <a:avLst/>
          </a:prstGeom>
          <a:solidFill>
            <a:srgbClr val="C00000">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TextBox 43">
            <a:extLst>
              <a:ext uri="{FF2B5EF4-FFF2-40B4-BE49-F238E27FC236}">
                <a16:creationId xmlns:a16="http://schemas.microsoft.com/office/drawing/2014/main" id="{1A529B55-E7AD-764C-82FE-AC1168FDBC03}"/>
              </a:ext>
            </a:extLst>
          </p:cNvPr>
          <p:cNvSpPr txBox="1"/>
          <p:nvPr/>
        </p:nvSpPr>
        <p:spPr>
          <a:xfrm>
            <a:off x="264857" y="4479918"/>
            <a:ext cx="8609889" cy="1107996"/>
          </a:xfrm>
          <a:prstGeom prst="rect">
            <a:avLst/>
          </a:prstGeom>
          <a:solidFill>
            <a:schemeClr val="accent4">
              <a:lumMod val="20000"/>
              <a:lumOff val="80000"/>
            </a:schemeClr>
          </a:solidFill>
          <a:ln w="7620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Models for </a:t>
            </a:r>
            <a:r>
              <a:rPr kumimoji="0" lang="en-US" sz="2400" b="1" i="0" u="none" strike="noStrike" kern="1200" cap="none" spc="0" normalizeH="0" baseline="0" noProof="0" dirty="0">
                <a:ln>
                  <a:noFill/>
                </a:ln>
                <a:solidFill>
                  <a:srgbClr val="538234"/>
                </a:solidFill>
                <a:effectLst/>
                <a:uLnTx/>
                <a:uFillTx/>
                <a:latin typeface="Cambria" panose="02040503050406030204" pitchFamily="18" charset="0"/>
                <a:ea typeface="+mn-ea"/>
                <a:cs typeface="+mn-cs"/>
              </a:rPr>
              <a:t>scaling</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ProHIT</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and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MRLoc</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for </a:t>
            </a:r>
            <a:r>
              <a:rPr kumimoji="0" lang="en-US" sz="2400" b="1"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mn-ea"/>
                <a:cs typeface="+mn-cs"/>
              </a:rPr>
              <a:t>HC</a:t>
            </a:r>
            <a:r>
              <a:rPr kumimoji="0" lang="en-US" sz="2400" b="1" i="0" u="none" strike="noStrike" kern="1200" cap="none" spc="0" normalizeH="0" baseline="-25000" noProof="0" dirty="0" err="1">
                <a:ln>
                  <a:noFill/>
                </a:ln>
                <a:solidFill>
                  <a:srgbClr val="4472C4">
                    <a:lumMod val="75000"/>
                  </a:srgbClr>
                </a:solidFill>
                <a:effectLst/>
                <a:uLnTx/>
                <a:uFillTx/>
                <a:latin typeface="Cambria" panose="02040503050406030204" pitchFamily="18" charset="0"/>
                <a:ea typeface="+mn-ea"/>
                <a:cs typeface="+mn-cs"/>
              </a:rPr>
              <a:t>first</a:t>
            </a:r>
            <a:r>
              <a:rPr kumimoji="0" lang="en-US" sz="24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 &lt; 2k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are </a:t>
            </a: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not provided </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and how to do so is </a:t>
            </a: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not intuitive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p:txBody>
      </p:sp>
      <p:sp>
        <p:nvSpPr>
          <p:cNvPr id="46" name="TextBox 45">
            <a:extLst>
              <a:ext uri="{FF2B5EF4-FFF2-40B4-BE49-F238E27FC236}">
                <a16:creationId xmlns:a16="http://schemas.microsoft.com/office/drawing/2014/main" id="{31A49A76-62EB-8141-B17D-931FB26F6B19}"/>
              </a:ext>
            </a:extLst>
          </p:cNvPr>
          <p:cNvSpPr txBox="1"/>
          <p:nvPr/>
        </p:nvSpPr>
        <p:spPr>
          <a:xfrm>
            <a:off x="2830503" y="2990148"/>
            <a:ext cx="129561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Supported</a:t>
            </a:r>
          </a:p>
        </p:txBody>
      </p:sp>
      <p:sp>
        <p:nvSpPr>
          <p:cNvPr id="47" name="TextBox 46">
            <a:extLst>
              <a:ext uri="{FF2B5EF4-FFF2-40B4-BE49-F238E27FC236}">
                <a16:creationId xmlns:a16="http://schemas.microsoft.com/office/drawing/2014/main" id="{0BA00C44-C880-DA4A-B2A5-E9364520BEC0}"/>
              </a:ext>
            </a:extLst>
          </p:cNvPr>
          <p:cNvSpPr txBox="1"/>
          <p:nvPr/>
        </p:nvSpPr>
        <p:spPr>
          <a:xfrm>
            <a:off x="6051677" y="2986614"/>
            <a:ext cx="170751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Not supported</a:t>
            </a:r>
          </a:p>
        </p:txBody>
      </p:sp>
    </p:spTree>
    <p:extLst>
      <p:ext uri="{BB962C8B-B14F-4D97-AF65-F5344CB8AC3E}">
        <p14:creationId xmlns:p14="http://schemas.microsoft.com/office/powerpoint/2010/main" val="3871405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1" presetClass="exit" presetSubtype="0" fill="hold" grpId="0" nodeType="withEffect">
                                  <p:stCondLst>
                                    <p:cond delay="0"/>
                                  </p:stCondLst>
                                  <p:childTnLst>
                                    <p:set>
                                      <p:cBhvr>
                                        <p:cTn id="9" dur="1" fill="hold">
                                          <p:stCondLst>
                                            <p:cond delay="0"/>
                                          </p:stCondLst>
                                        </p:cTn>
                                        <p:tgtEl>
                                          <p:spTgt spid="75"/>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42"/>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43"/>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44"/>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47"/>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42" grpId="0" animBg="1"/>
      <p:bldP spid="43" grpId="0" animBg="1"/>
      <p:bldP spid="44" grpId="0" animBg="1"/>
      <p:bldP spid="46" grpId="0"/>
      <p:bldP spid="4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599" y="152400"/>
            <a:ext cx="8925209" cy="884238"/>
          </a:xfrm>
        </p:spPr>
        <p:txBody>
          <a:bodyPr/>
          <a:lstStyle/>
          <a:p>
            <a:r>
              <a:rPr lang="en-US" dirty="0">
                <a:solidFill>
                  <a:srgbClr val="006633"/>
                </a:solidFill>
              </a:rPr>
              <a:t>Mitigation of Retention Issues </a:t>
            </a:r>
            <a:r>
              <a:rPr lang="en-US" sz="2600" b="1" dirty="0"/>
              <a:t>[MICRO’20]</a:t>
            </a:r>
          </a:p>
        </p:txBody>
      </p:sp>
      <p:sp>
        <p:nvSpPr>
          <p:cNvPr id="6" name="Content Placeholder 2"/>
          <p:cNvSpPr>
            <a:spLocks noGrp="1"/>
          </p:cNvSpPr>
          <p:nvPr>
            <p:ph idx="1"/>
          </p:nvPr>
        </p:nvSpPr>
        <p:spPr>
          <a:xfrm>
            <a:off x="228600" y="980728"/>
            <a:ext cx="8610600" cy="5153025"/>
          </a:xfrm>
        </p:spPr>
        <p:txBody>
          <a:bodyPr/>
          <a:lstStyle/>
          <a:p>
            <a:r>
              <a:rPr lang="en-US" sz="1800" dirty="0"/>
              <a:t>Minesh Patel, </a:t>
            </a:r>
            <a:r>
              <a:rPr lang="en-US" sz="1800" dirty="0" err="1"/>
              <a:t>Jeremie</a:t>
            </a:r>
            <a:r>
              <a:rPr lang="en-US" sz="1800" dirty="0"/>
              <a:t> S. Kim, Taha </a:t>
            </a:r>
            <a:r>
              <a:rPr lang="en-US" sz="1800" dirty="0" err="1"/>
              <a:t>Shahroodi</a:t>
            </a:r>
            <a:r>
              <a:rPr lang="en-US" sz="1800" dirty="0"/>
              <a:t>, Hasan Hassan, and Onur Mutlu,</a:t>
            </a:r>
            <a:br>
              <a:rPr lang="en-US" sz="1800" dirty="0"/>
            </a:br>
            <a:r>
              <a:rPr lang="en-US" sz="1800" b="1" dirty="0">
                <a:solidFill>
                  <a:srgbClr val="0000FF"/>
                </a:solidFill>
                <a:hlinkClick r:id="rId2">
                  <a:extLst>
                    <a:ext uri="{A12FA001-AC4F-418D-AE19-62706E023703}">
                      <ahyp:hlinkClr xmlns:ahyp="http://schemas.microsoft.com/office/drawing/2018/hyperlinkcolor" val="tx"/>
                    </a:ext>
                  </a:extLst>
                </a:hlinkClick>
              </a:rPr>
              <a:t>"Bit-Exact ECC Recovery (BEER): Determining DRAM On-Die ECC Functions by Exploiting DRAM Data Retention Characteristics"</a:t>
            </a:r>
            <a:br>
              <a:rPr lang="en-US" sz="1800" dirty="0">
                <a:solidFill>
                  <a:srgbClr val="0000FF"/>
                </a:solidFill>
              </a:rPr>
            </a:br>
            <a:r>
              <a:rPr lang="en-US" sz="1800" i="1" dirty="0"/>
              <a:t>Proceedings of the </a:t>
            </a:r>
            <a:r>
              <a:rPr lang="en-US" sz="1800" i="1" dirty="0">
                <a:hlinkClick r:id="rId3"/>
              </a:rPr>
              <a:t>53rd International Symposium on Microarchitecture</a:t>
            </a:r>
            <a:r>
              <a:rPr lang="en-US" sz="1800" i="1" dirty="0"/>
              <a:t> (</a:t>
            </a:r>
            <a:r>
              <a:rPr lang="en-US" sz="1800" b="1" i="1" dirty="0"/>
              <a:t>MICRO</a:t>
            </a:r>
            <a:r>
              <a:rPr lang="en-US" sz="1800" i="1" dirty="0"/>
              <a:t>)</a:t>
            </a:r>
            <a:r>
              <a:rPr lang="en-US" sz="1800" dirty="0"/>
              <a:t>, Virtual, October 2020.</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a:t>
            </a:r>
            <a:br>
              <a:rPr lang="en-US" sz="1800" dirty="0"/>
            </a:br>
            <a:r>
              <a:rPr lang="en-US" sz="1800" dirty="0"/>
              <a:t>[</a:t>
            </a:r>
            <a:r>
              <a:rPr lang="en-US" sz="1800" dirty="0">
                <a:hlinkClick r:id="rId6"/>
              </a:rPr>
              <a:t>Lightning Talk Slides (pptx)</a:t>
            </a:r>
            <a:r>
              <a:rPr lang="en-US" sz="1800" dirty="0"/>
              <a:t> </a:t>
            </a:r>
            <a:r>
              <a:rPr lang="en-US" sz="1800" dirty="0">
                <a:hlinkClick r:id="rId7"/>
              </a:rPr>
              <a:t>(pdf)</a:t>
            </a:r>
            <a:r>
              <a:rPr lang="en-US" sz="1800" dirty="0"/>
              <a:t>]</a:t>
            </a:r>
            <a:br>
              <a:rPr lang="en-US" sz="1800" dirty="0"/>
            </a:br>
            <a:r>
              <a:rPr lang="en-US" sz="1800" dirty="0"/>
              <a:t>[</a:t>
            </a:r>
            <a:r>
              <a:rPr lang="en-US" sz="1800" dirty="0">
                <a:hlinkClick r:id="rId8"/>
              </a:rPr>
              <a:t>Talk Video</a:t>
            </a:r>
            <a:r>
              <a:rPr lang="en-US" sz="1800" dirty="0"/>
              <a:t> (15 minutes)]</a:t>
            </a:r>
            <a:br>
              <a:rPr lang="en-US" sz="1800" dirty="0"/>
            </a:br>
            <a:r>
              <a:rPr lang="en-US" sz="1800" dirty="0"/>
              <a:t>[</a:t>
            </a:r>
            <a:r>
              <a:rPr lang="en-US" sz="1800" dirty="0">
                <a:hlinkClick r:id="rId9"/>
              </a:rPr>
              <a:t>Lightning Talk Video</a:t>
            </a:r>
            <a:r>
              <a:rPr lang="en-US" sz="1800" dirty="0"/>
              <a:t> (1.5 minutes)]</a:t>
            </a:r>
          </a:p>
          <a:p>
            <a:pPr marL="0" indent="0">
              <a:buNone/>
            </a:pPr>
            <a:r>
              <a:rPr lang="en-US" sz="1800" b="1" i="1" dirty="0">
                <a:solidFill>
                  <a:srgbClr val="FF0000"/>
                </a:solidFill>
              </a:rPr>
              <a:t>     Best paper award. </a:t>
            </a:r>
            <a:r>
              <a:rPr lang="en-US" sz="1800" dirty="0"/>
              <a:t>	</a:t>
            </a:r>
            <a:br>
              <a:rPr lang="en-US" sz="1800" dirty="0"/>
            </a:br>
            <a:br>
              <a:rPr lang="en-US" sz="1800" dirty="0"/>
            </a:br>
            <a:br>
              <a:rPr lang="en-US" sz="1800" dirty="0"/>
            </a:br>
            <a:endParaRPr lang="en-US" sz="1800" dirty="0">
              <a:solidFill>
                <a:srgbClr val="FF0000"/>
              </a:solidFill>
            </a:endParaRPr>
          </a:p>
        </p:txBody>
      </p:sp>
      <p:pic>
        <p:nvPicPr>
          <p:cNvPr id="4" name="Picture 3">
            <a:extLst>
              <a:ext uri="{FF2B5EF4-FFF2-40B4-BE49-F238E27FC236}">
                <a16:creationId xmlns:a16="http://schemas.microsoft.com/office/drawing/2014/main" id="{F4E3146B-CAAE-014D-B813-8C101D531849}"/>
              </a:ext>
            </a:extLst>
          </p:cNvPr>
          <p:cNvPicPr>
            <a:picLocks noChangeAspect="1"/>
          </p:cNvPicPr>
          <p:nvPr/>
        </p:nvPicPr>
        <p:blipFill>
          <a:blip r:embed="rId10"/>
          <a:stretch>
            <a:fillRect/>
          </a:stretch>
        </p:blipFill>
        <p:spPr>
          <a:xfrm>
            <a:off x="279400" y="3962400"/>
            <a:ext cx="8509000" cy="2298700"/>
          </a:xfrm>
          <a:prstGeom prst="rect">
            <a:avLst/>
          </a:prstGeom>
        </p:spPr>
      </p:pic>
    </p:spTree>
    <p:extLst>
      <p:ext uri="{BB962C8B-B14F-4D97-AF65-F5344CB8AC3E}">
        <p14:creationId xmlns:p14="http://schemas.microsoft.com/office/powerpoint/2010/main" val="114762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96A01D3-C4A5-4943-9F1E-E4433306772D}"/>
              </a:ext>
            </a:extLst>
          </p:cNvPr>
          <p:cNvPicPr>
            <a:picLocks noChangeAspect="1"/>
          </p:cNvPicPr>
          <p:nvPr/>
        </p:nvPicPr>
        <p:blipFill rotWithShape="1">
          <a:blip r:embed="rId3"/>
          <a:srcRect l="12390" t="9371" r="9553" b="18975"/>
          <a:stretch/>
        </p:blipFill>
        <p:spPr>
          <a:xfrm>
            <a:off x="1440544" y="1225556"/>
            <a:ext cx="7137584" cy="2184034"/>
          </a:xfrm>
          <a:prstGeom prst="rect">
            <a:avLst/>
          </a:prstGeom>
        </p:spPr>
      </p:pic>
      <p:pic>
        <p:nvPicPr>
          <p:cNvPr id="11" name="Picture 10">
            <a:extLst>
              <a:ext uri="{FF2B5EF4-FFF2-40B4-BE49-F238E27FC236}">
                <a16:creationId xmlns:a16="http://schemas.microsoft.com/office/drawing/2014/main" id="{F8598700-BDFD-A34B-8043-690086827FC4}"/>
              </a:ext>
            </a:extLst>
          </p:cNvPr>
          <p:cNvPicPr>
            <a:picLocks noChangeAspect="1"/>
          </p:cNvPicPr>
          <p:nvPr/>
        </p:nvPicPr>
        <p:blipFill rotWithShape="1">
          <a:blip r:embed="rId4"/>
          <a:srcRect l="12257" t="9418" r="9295" b="18927"/>
          <a:stretch/>
        </p:blipFill>
        <p:spPr>
          <a:xfrm>
            <a:off x="1423310" y="1225556"/>
            <a:ext cx="7173209" cy="2184034"/>
          </a:xfrm>
          <a:prstGeom prst="rect">
            <a:avLst/>
          </a:prstGeom>
        </p:spPr>
      </p:pic>
      <p:pic>
        <p:nvPicPr>
          <p:cNvPr id="12" name="Picture 11">
            <a:extLst>
              <a:ext uri="{FF2B5EF4-FFF2-40B4-BE49-F238E27FC236}">
                <a16:creationId xmlns:a16="http://schemas.microsoft.com/office/drawing/2014/main" id="{F136F906-8ABB-924A-80F8-4B59540ACD12}"/>
              </a:ext>
            </a:extLst>
          </p:cNvPr>
          <p:cNvPicPr>
            <a:picLocks noChangeAspect="1"/>
          </p:cNvPicPr>
          <p:nvPr/>
        </p:nvPicPr>
        <p:blipFill rotWithShape="1">
          <a:blip r:embed="rId5"/>
          <a:srcRect l="12318" t="9379" r="9625" b="18966"/>
          <a:stretch/>
        </p:blipFill>
        <p:spPr>
          <a:xfrm>
            <a:off x="1433966" y="1225555"/>
            <a:ext cx="7137583" cy="2184035"/>
          </a:xfrm>
          <a:prstGeom prst="rect">
            <a:avLst/>
          </a:prstGeom>
        </p:spPr>
      </p:pic>
      <p:pic>
        <p:nvPicPr>
          <p:cNvPr id="13" name="Picture 12">
            <a:extLst>
              <a:ext uri="{FF2B5EF4-FFF2-40B4-BE49-F238E27FC236}">
                <a16:creationId xmlns:a16="http://schemas.microsoft.com/office/drawing/2014/main" id="{0A28CC10-A0E1-4E45-B2D8-8C878992826E}"/>
              </a:ext>
            </a:extLst>
          </p:cNvPr>
          <p:cNvPicPr>
            <a:picLocks noChangeAspect="1"/>
          </p:cNvPicPr>
          <p:nvPr/>
        </p:nvPicPr>
        <p:blipFill rotWithShape="1">
          <a:blip r:embed="rId6"/>
          <a:srcRect l="12217" t="8859" r="9714" b="19428"/>
          <a:stretch/>
        </p:blipFill>
        <p:spPr>
          <a:xfrm>
            <a:off x="1421608" y="1211632"/>
            <a:ext cx="7138575" cy="2185845"/>
          </a:xfrm>
          <a:prstGeom prst="rect">
            <a:avLst/>
          </a:prstGeom>
        </p:spPr>
      </p:pic>
      <p:pic>
        <p:nvPicPr>
          <p:cNvPr id="14" name="Picture 13">
            <a:extLst>
              <a:ext uri="{FF2B5EF4-FFF2-40B4-BE49-F238E27FC236}">
                <a16:creationId xmlns:a16="http://schemas.microsoft.com/office/drawing/2014/main" id="{C01D4ED4-6E67-B148-8C96-027362B3AEAB}"/>
              </a:ext>
            </a:extLst>
          </p:cNvPr>
          <p:cNvPicPr>
            <a:picLocks noChangeAspect="1"/>
          </p:cNvPicPr>
          <p:nvPr/>
        </p:nvPicPr>
        <p:blipFill rotWithShape="1">
          <a:blip r:embed="rId7"/>
          <a:srcRect l="12217" t="9196" r="9714" b="19090"/>
          <a:stretch/>
        </p:blipFill>
        <p:spPr>
          <a:xfrm>
            <a:off x="1421608" y="1217939"/>
            <a:ext cx="7138575" cy="2185845"/>
          </a:xfrm>
          <a:prstGeom prst="rect">
            <a:avLst/>
          </a:prstGeom>
        </p:spPr>
      </p:pic>
      <p:pic>
        <p:nvPicPr>
          <p:cNvPr id="15" name="Picture 14">
            <a:extLst>
              <a:ext uri="{FF2B5EF4-FFF2-40B4-BE49-F238E27FC236}">
                <a16:creationId xmlns:a16="http://schemas.microsoft.com/office/drawing/2014/main" id="{01FF1FF3-D887-B643-A3F5-5B6198D87CCD}"/>
              </a:ext>
            </a:extLst>
          </p:cNvPr>
          <p:cNvPicPr>
            <a:picLocks noChangeAspect="1"/>
          </p:cNvPicPr>
          <p:nvPr/>
        </p:nvPicPr>
        <p:blipFill rotWithShape="1">
          <a:blip r:embed="rId8"/>
          <a:srcRect l="12218" t="8477" r="9714" b="19869"/>
          <a:stretch/>
        </p:blipFill>
        <p:spPr>
          <a:xfrm>
            <a:off x="1420839" y="1195001"/>
            <a:ext cx="7138577" cy="2184034"/>
          </a:xfrm>
          <a:prstGeom prst="rect">
            <a:avLst/>
          </a:prstGeom>
        </p:spPr>
      </p:pic>
      <p:sp>
        <p:nvSpPr>
          <p:cNvPr id="23" name="TextBox 22">
            <a:extLst>
              <a:ext uri="{FF2B5EF4-FFF2-40B4-BE49-F238E27FC236}">
                <a16:creationId xmlns:a16="http://schemas.microsoft.com/office/drawing/2014/main" id="{263F10AF-9570-034C-BC25-E921F9F04FE2}"/>
              </a:ext>
            </a:extLst>
          </p:cNvPr>
          <p:cNvSpPr txBox="1"/>
          <p:nvPr/>
        </p:nvSpPr>
        <p:spPr>
          <a:xfrm>
            <a:off x="1804746" y="3354725"/>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5</a:t>
            </a:r>
          </a:p>
        </p:txBody>
      </p:sp>
      <p:sp>
        <p:nvSpPr>
          <p:cNvPr id="24" name="TextBox 23">
            <a:extLst>
              <a:ext uri="{FF2B5EF4-FFF2-40B4-BE49-F238E27FC236}">
                <a16:creationId xmlns:a16="http://schemas.microsoft.com/office/drawing/2014/main" id="{BE9F12D7-54CE-6D49-A889-C8049A389963}"/>
              </a:ext>
            </a:extLst>
          </p:cNvPr>
          <p:cNvSpPr txBox="1"/>
          <p:nvPr/>
        </p:nvSpPr>
        <p:spPr>
          <a:xfrm>
            <a:off x="3807198" y="3354725"/>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4</a:t>
            </a:r>
          </a:p>
        </p:txBody>
      </p:sp>
      <p:sp>
        <p:nvSpPr>
          <p:cNvPr id="25" name="TextBox 24">
            <a:extLst>
              <a:ext uri="{FF2B5EF4-FFF2-40B4-BE49-F238E27FC236}">
                <a16:creationId xmlns:a16="http://schemas.microsoft.com/office/drawing/2014/main" id="{8A70C0C8-8E8B-1746-9345-914C1859557F}"/>
              </a:ext>
            </a:extLst>
          </p:cNvPr>
          <p:cNvSpPr txBox="1"/>
          <p:nvPr/>
        </p:nvSpPr>
        <p:spPr>
          <a:xfrm>
            <a:off x="5824902" y="3354725"/>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3</a:t>
            </a:r>
          </a:p>
        </p:txBody>
      </p:sp>
      <p:sp>
        <p:nvSpPr>
          <p:cNvPr id="26" name="TextBox 25">
            <a:extLst>
              <a:ext uri="{FF2B5EF4-FFF2-40B4-BE49-F238E27FC236}">
                <a16:creationId xmlns:a16="http://schemas.microsoft.com/office/drawing/2014/main" id="{DDEC3D16-73B0-5749-AEE3-D05CF25B9CF3}"/>
              </a:ext>
            </a:extLst>
          </p:cNvPr>
          <p:cNvSpPr txBox="1"/>
          <p:nvPr/>
        </p:nvSpPr>
        <p:spPr>
          <a:xfrm>
            <a:off x="7883236" y="3354725"/>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2</a:t>
            </a:r>
          </a:p>
        </p:txBody>
      </p:sp>
      <p:sp>
        <p:nvSpPr>
          <p:cNvPr id="27" name="TextBox 26">
            <a:extLst>
              <a:ext uri="{FF2B5EF4-FFF2-40B4-BE49-F238E27FC236}">
                <a16:creationId xmlns:a16="http://schemas.microsoft.com/office/drawing/2014/main" id="{9DC7AEDE-1F51-DF46-A6D8-A2788AFF53E5}"/>
              </a:ext>
            </a:extLst>
          </p:cNvPr>
          <p:cNvSpPr txBox="1"/>
          <p:nvPr/>
        </p:nvSpPr>
        <p:spPr>
          <a:xfrm>
            <a:off x="1835997"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5</a:t>
            </a:r>
          </a:p>
        </p:txBody>
      </p:sp>
      <p:sp>
        <p:nvSpPr>
          <p:cNvPr id="28" name="TextBox 27">
            <a:extLst>
              <a:ext uri="{FF2B5EF4-FFF2-40B4-BE49-F238E27FC236}">
                <a16:creationId xmlns:a16="http://schemas.microsoft.com/office/drawing/2014/main" id="{9D801039-3AB9-9742-85E9-4B299E6AA3FA}"/>
              </a:ext>
            </a:extLst>
          </p:cNvPr>
          <p:cNvSpPr txBox="1"/>
          <p:nvPr/>
        </p:nvSpPr>
        <p:spPr>
          <a:xfrm>
            <a:off x="3838449"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4</a:t>
            </a:r>
          </a:p>
        </p:txBody>
      </p:sp>
      <p:sp>
        <p:nvSpPr>
          <p:cNvPr id="29" name="TextBox 28">
            <a:extLst>
              <a:ext uri="{FF2B5EF4-FFF2-40B4-BE49-F238E27FC236}">
                <a16:creationId xmlns:a16="http://schemas.microsoft.com/office/drawing/2014/main" id="{7ED52E6B-3388-9A4D-BDD1-53792FAD72BF}"/>
              </a:ext>
            </a:extLst>
          </p:cNvPr>
          <p:cNvSpPr txBox="1"/>
          <p:nvPr/>
        </p:nvSpPr>
        <p:spPr>
          <a:xfrm>
            <a:off x="5856153"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3</a:t>
            </a:r>
          </a:p>
        </p:txBody>
      </p:sp>
      <p:sp>
        <p:nvSpPr>
          <p:cNvPr id="30" name="TextBox 29">
            <a:extLst>
              <a:ext uri="{FF2B5EF4-FFF2-40B4-BE49-F238E27FC236}">
                <a16:creationId xmlns:a16="http://schemas.microsoft.com/office/drawing/2014/main" id="{B3AA04D4-E945-BC40-BCDE-0B88E054EB21}"/>
              </a:ext>
            </a:extLst>
          </p:cNvPr>
          <p:cNvSpPr txBox="1"/>
          <p:nvPr/>
        </p:nvSpPr>
        <p:spPr>
          <a:xfrm>
            <a:off x="7914487"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2</a:t>
            </a:r>
          </a:p>
        </p:txBody>
      </p:sp>
      <p:pic>
        <p:nvPicPr>
          <p:cNvPr id="32" name="Picture 31">
            <a:extLst>
              <a:ext uri="{FF2B5EF4-FFF2-40B4-BE49-F238E27FC236}">
                <a16:creationId xmlns:a16="http://schemas.microsoft.com/office/drawing/2014/main" id="{AEA85F6A-5DE3-2B43-B1EF-0418B787A9C6}"/>
              </a:ext>
            </a:extLst>
          </p:cNvPr>
          <p:cNvPicPr>
            <a:picLocks noChangeAspect="1"/>
          </p:cNvPicPr>
          <p:nvPr/>
        </p:nvPicPr>
        <p:blipFill>
          <a:blip r:embed="rId9"/>
          <a:stretch>
            <a:fillRect/>
          </a:stretch>
        </p:blipFill>
        <p:spPr>
          <a:xfrm>
            <a:off x="1402288" y="900754"/>
            <a:ext cx="7173209" cy="276711"/>
          </a:xfrm>
          <a:prstGeom prst="rect">
            <a:avLst/>
          </a:prstGeom>
        </p:spPr>
      </p:pic>
      <p:sp>
        <p:nvSpPr>
          <p:cNvPr id="65" name="TextBox 64">
            <a:extLst>
              <a:ext uri="{FF2B5EF4-FFF2-40B4-BE49-F238E27FC236}">
                <a16:creationId xmlns:a16="http://schemas.microsoft.com/office/drawing/2014/main" id="{8160F3B6-9A44-124A-BB93-E69EA1FB8BA2}"/>
              </a:ext>
            </a:extLst>
          </p:cNvPr>
          <p:cNvSpPr txBox="1"/>
          <p:nvPr/>
        </p:nvSpPr>
        <p:spPr>
          <a:xfrm>
            <a:off x="6703898" y="2526325"/>
            <a:ext cx="57060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solidFill>
                    <a:prstClr val="black"/>
                  </a:solidFill>
                </a:ln>
                <a:solidFill>
                  <a:prstClr val="black"/>
                </a:solidFill>
                <a:effectLst/>
                <a:uLnTx/>
                <a:uFillTx/>
                <a:latin typeface="Calibri" panose="020F0502020204030204"/>
                <a:ea typeface="+mn-ea"/>
                <a:cs typeface="+mn-cs"/>
              </a:rPr>
              <a:t>PARA</a:t>
            </a:r>
          </a:p>
        </p:txBody>
      </p:sp>
      <p:sp>
        <p:nvSpPr>
          <p:cNvPr id="66" name="TextBox 65">
            <a:extLst>
              <a:ext uri="{FF2B5EF4-FFF2-40B4-BE49-F238E27FC236}">
                <a16:creationId xmlns:a16="http://schemas.microsoft.com/office/drawing/2014/main" id="{CFDA5AED-984D-8B4F-B065-937B39ABB892}"/>
              </a:ext>
            </a:extLst>
          </p:cNvPr>
          <p:cNvSpPr txBox="1"/>
          <p:nvPr/>
        </p:nvSpPr>
        <p:spPr>
          <a:xfrm>
            <a:off x="6807834" y="1795075"/>
            <a:ext cx="106952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solidFill>
                    <a:srgbClr val="555455"/>
                  </a:solidFill>
                </a:ln>
                <a:solidFill>
                  <a:srgbClr val="555455"/>
                </a:solidFill>
                <a:effectLst/>
                <a:uLnTx/>
                <a:uFillTx/>
                <a:latin typeface="Calibri" panose="020F0502020204030204"/>
                <a:ea typeface="+mn-ea"/>
                <a:cs typeface="+mn-cs"/>
              </a:rPr>
              <a:t>TWiCe</a:t>
            </a:r>
            <a:r>
              <a:rPr kumimoji="0" lang="en-US" sz="1400" b="0" i="0" u="none" strike="noStrike" kern="1200" cap="none" spc="0" normalizeH="0" baseline="0" noProof="0" dirty="0">
                <a:ln>
                  <a:solidFill>
                    <a:srgbClr val="555455"/>
                  </a:solidFill>
                </a:ln>
                <a:solidFill>
                  <a:srgbClr val="555455"/>
                </a:solidFill>
                <a:effectLst/>
                <a:uLnTx/>
                <a:uFillTx/>
                <a:latin typeface="Calibri" panose="020F0502020204030204"/>
                <a:ea typeface="+mn-ea"/>
                <a:cs typeface="+mn-cs"/>
              </a:rPr>
              <a:t>-ideal</a:t>
            </a:r>
          </a:p>
        </p:txBody>
      </p:sp>
      <p:sp>
        <p:nvSpPr>
          <p:cNvPr id="76" name="Rectangle 75">
            <a:extLst>
              <a:ext uri="{FF2B5EF4-FFF2-40B4-BE49-F238E27FC236}">
                <a16:creationId xmlns:a16="http://schemas.microsoft.com/office/drawing/2014/main" id="{4C716835-96FA-4947-8F3F-2A86DC0BFC3F}"/>
              </a:ext>
            </a:extLst>
          </p:cNvPr>
          <p:cNvSpPr/>
          <p:nvPr/>
        </p:nvSpPr>
        <p:spPr>
          <a:xfrm>
            <a:off x="5803445" y="955875"/>
            <a:ext cx="727957"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92E81AB1-86C5-1049-BA4C-611CD2809F46}"/>
              </a:ext>
            </a:extLst>
          </p:cNvPr>
          <p:cNvSpPr/>
          <p:nvPr/>
        </p:nvSpPr>
        <p:spPr>
          <a:xfrm>
            <a:off x="6703659" y="958590"/>
            <a:ext cx="1038053"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8" name="Rectangle 77">
            <a:extLst>
              <a:ext uri="{FF2B5EF4-FFF2-40B4-BE49-F238E27FC236}">
                <a16:creationId xmlns:a16="http://schemas.microsoft.com/office/drawing/2014/main" id="{78DAFE47-FB47-F64A-A7C6-718CA76212AF}"/>
              </a:ext>
            </a:extLst>
          </p:cNvPr>
          <p:cNvSpPr/>
          <p:nvPr/>
        </p:nvSpPr>
        <p:spPr>
          <a:xfrm>
            <a:off x="7815341" y="954262"/>
            <a:ext cx="682959"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42" name="Title 1">
            <a:extLst>
              <a:ext uri="{FF2B5EF4-FFF2-40B4-BE49-F238E27FC236}">
                <a16:creationId xmlns:a16="http://schemas.microsoft.com/office/drawing/2014/main" id="{9F4B1B34-AAA7-534D-981E-426229599624}"/>
              </a:ext>
            </a:extLst>
          </p:cNvPr>
          <p:cNvSpPr>
            <a:spLocks noGrp="1"/>
          </p:cNvSpPr>
          <p:nvPr>
            <p:ph type="title"/>
          </p:nvPr>
        </p:nvSpPr>
        <p:spPr>
          <a:xfrm>
            <a:off x="75991" y="73723"/>
            <a:ext cx="8987622" cy="740193"/>
          </a:xfrm>
        </p:spPr>
        <p:txBody>
          <a:bodyPr/>
          <a:lstStyle/>
          <a:p>
            <a:r>
              <a:rPr lang="en-US" sz="3500" b="1" dirty="0"/>
              <a:t>Mitigation Mechanism Evaluation (</a:t>
            </a:r>
            <a:r>
              <a:rPr lang="en-US" sz="3500" b="1" dirty="0" err="1"/>
              <a:t>TWiCe</a:t>
            </a:r>
            <a:r>
              <a:rPr lang="en-US" sz="3500" b="1" dirty="0"/>
              <a:t>)</a:t>
            </a:r>
          </a:p>
        </p:txBody>
      </p:sp>
      <p:sp>
        <p:nvSpPr>
          <p:cNvPr id="44" name="TextBox 43">
            <a:extLst>
              <a:ext uri="{FF2B5EF4-FFF2-40B4-BE49-F238E27FC236}">
                <a16:creationId xmlns:a16="http://schemas.microsoft.com/office/drawing/2014/main" id="{93C45443-5711-2B4B-A65E-9A7E3DB4E65B}"/>
              </a:ext>
            </a:extLst>
          </p:cNvPr>
          <p:cNvSpPr txBox="1"/>
          <p:nvPr/>
        </p:nvSpPr>
        <p:spPr>
          <a:xfrm>
            <a:off x="2048563" y="1389476"/>
            <a:ext cx="66075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solidFill>
                    <a:srgbClr val="555455"/>
                  </a:solidFill>
                </a:ln>
                <a:solidFill>
                  <a:srgbClr val="555455"/>
                </a:solidFill>
                <a:effectLst/>
                <a:uLnTx/>
                <a:uFillTx/>
                <a:latin typeface="Calibri" panose="020F0502020204030204"/>
                <a:ea typeface="+mn-ea"/>
                <a:cs typeface="+mn-cs"/>
              </a:rPr>
              <a:t>TWiCe</a:t>
            </a:r>
            <a:endParaRPr kumimoji="0" lang="en-US" sz="1400" b="0" i="0" u="none" strike="noStrike" kern="1200" cap="none" spc="0" normalizeH="0" baseline="0" noProof="0" dirty="0">
              <a:ln>
                <a:solidFill>
                  <a:srgbClr val="555455"/>
                </a:solidFill>
              </a:ln>
              <a:solidFill>
                <a:srgbClr val="555455"/>
              </a:solidFill>
              <a:effectLst/>
              <a:uLnTx/>
              <a:uFillTx/>
              <a:latin typeface="Calibri" panose="020F0502020204030204"/>
              <a:ea typeface="+mn-ea"/>
              <a:cs typeface="+mn-cs"/>
            </a:endParaRPr>
          </a:p>
        </p:txBody>
      </p:sp>
      <p:pic>
        <p:nvPicPr>
          <p:cNvPr id="47" name="Picture 46">
            <a:extLst>
              <a:ext uri="{FF2B5EF4-FFF2-40B4-BE49-F238E27FC236}">
                <a16:creationId xmlns:a16="http://schemas.microsoft.com/office/drawing/2014/main" id="{B63865E2-83F8-4E44-9D71-63399995C29A}"/>
              </a:ext>
            </a:extLst>
          </p:cNvPr>
          <p:cNvPicPr>
            <a:picLocks/>
          </p:cNvPicPr>
          <p:nvPr/>
        </p:nvPicPr>
        <p:blipFill rotWithShape="1">
          <a:blip r:embed="rId10">
            <a:extLst>
              <a:ext uri="{28A0092B-C50C-407E-A947-70E740481C1C}">
                <a14:useLocalDpi xmlns:a14="http://schemas.microsoft.com/office/drawing/2010/main" val="0"/>
              </a:ext>
            </a:extLst>
          </a:blip>
          <a:srcRect t="66769" r="90233"/>
          <a:stretch/>
        </p:blipFill>
        <p:spPr>
          <a:xfrm>
            <a:off x="594292" y="1222662"/>
            <a:ext cx="817522" cy="2695203"/>
          </a:xfrm>
          <a:prstGeom prst="rect">
            <a:avLst/>
          </a:prstGeom>
        </p:spPr>
      </p:pic>
      <p:sp>
        <p:nvSpPr>
          <p:cNvPr id="48" name="TextBox 47">
            <a:extLst>
              <a:ext uri="{FF2B5EF4-FFF2-40B4-BE49-F238E27FC236}">
                <a16:creationId xmlns:a16="http://schemas.microsoft.com/office/drawing/2014/main" id="{7347A439-E266-6445-B9B5-7B9D5D9F3E13}"/>
              </a:ext>
            </a:extLst>
          </p:cNvPr>
          <p:cNvSpPr txBox="1"/>
          <p:nvPr/>
        </p:nvSpPr>
        <p:spPr>
          <a:xfrm>
            <a:off x="1787481" y="3598403"/>
            <a:ext cx="630172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HC</a:t>
            </a:r>
            <a:r>
              <a:rPr kumimoji="0" lang="en-US" sz="1600" b="0" i="1" u="none" strike="noStrike" kern="1200" cap="none" spc="0" normalizeH="0" baseline="-25000" noProof="0" dirty="0" err="1">
                <a:ln>
                  <a:noFill/>
                </a:ln>
                <a:solidFill>
                  <a:prstClr val="black"/>
                </a:solidFill>
                <a:effectLst/>
                <a:uLnTx/>
                <a:uFillTx/>
                <a:latin typeface="Cambria" panose="02040503050406030204" pitchFamily="18" charset="0"/>
                <a:ea typeface="+mn-ea"/>
                <a:cs typeface="+mn-cs"/>
              </a:rPr>
              <a:t>first</a:t>
            </a:r>
            <a:r>
              <a:rPr kumimoji="0" lang="en-US" sz="1600" b="0" i="1" u="none" strike="noStrike" kern="1200" cap="none" spc="0" normalizeH="0" baseline="-25000" noProof="0" dirty="0">
                <a:ln>
                  <a:noFill/>
                </a:ln>
                <a:solidFill>
                  <a:prstClr val="black"/>
                </a:solidFill>
                <a:effectLst/>
                <a:uLnTx/>
                <a:uFillTx/>
                <a:latin typeface="Cambria" panose="02040503050406030204" pitchFamily="18" charset="0"/>
                <a:ea typeface="+mn-ea"/>
                <a:cs typeface="+mn-cs"/>
              </a:rPr>
              <a:t> </a:t>
            </a: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(number of hammers required to induce first </a:t>
            </a:r>
            <a:r>
              <a:rPr kumimoji="0" lang="en-US" sz="16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bit flip)</a:t>
            </a:r>
            <a:endParaRPr kumimoji="0" lang="en-US" sz="1600" b="0" i="1" u="none" strike="noStrike" kern="1200" cap="none" spc="0" normalizeH="0" baseline="-25000" noProof="0" dirty="0">
              <a:ln>
                <a:noFill/>
              </a:ln>
              <a:solidFill>
                <a:prstClr val="black"/>
              </a:solidFill>
              <a:effectLst/>
              <a:uLnTx/>
              <a:uFillTx/>
              <a:latin typeface="Cambria" panose="02040503050406030204" pitchFamily="18" charset="0"/>
              <a:ea typeface="+mn-ea"/>
              <a:cs typeface="+mn-cs"/>
            </a:endParaRPr>
          </a:p>
        </p:txBody>
      </p:sp>
      <p:sp>
        <p:nvSpPr>
          <p:cNvPr id="49" name="Rectangle 48">
            <a:extLst>
              <a:ext uri="{FF2B5EF4-FFF2-40B4-BE49-F238E27FC236}">
                <a16:creationId xmlns:a16="http://schemas.microsoft.com/office/drawing/2014/main" id="{5FF62183-83C7-914B-AC18-1009EFC13606}"/>
              </a:ext>
            </a:extLst>
          </p:cNvPr>
          <p:cNvSpPr/>
          <p:nvPr/>
        </p:nvSpPr>
        <p:spPr>
          <a:xfrm>
            <a:off x="1464680" y="1245802"/>
            <a:ext cx="1626475" cy="2117442"/>
          </a:xfrm>
          <a:prstGeom prst="rect">
            <a:avLst/>
          </a:prstGeom>
          <a:solidFill>
            <a:srgbClr val="538234">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TextBox 50">
            <a:extLst>
              <a:ext uri="{FF2B5EF4-FFF2-40B4-BE49-F238E27FC236}">
                <a16:creationId xmlns:a16="http://schemas.microsoft.com/office/drawing/2014/main" id="{E54C3E22-E1A8-F347-A621-91BBE6E5C60D}"/>
              </a:ext>
            </a:extLst>
          </p:cNvPr>
          <p:cNvSpPr txBox="1"/>
          <p:nvPr/>
        </p:nvSpPr>
        <p:spPr>
          <a:xfrm>
            <a:off x="1559455" y="2991887"/>
            <a:ext cx="129554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Supported</a:t>
            </a:r>
          </a:p>
        </p:txBody>
      </p:sp>
      <p:sp>
        <p:nvSpPr>
          <p:cNvPr id="52" name="TextBox 51">
            <a:extLst>
              <a:ext uri="{FF2B5EF4-FFF2-40B4-BE49-F238E27FC236}">
                <a16:creationId xmlns:a16="http://schemas.microsoft.com/office/drawing/2014/main" id="{A11EFCF6-17CC-014A-9DC0-B8454D6DDDDD}"/>
              </a:ext>
            </a:extLst>
          </p:cNvPr>
          <p:cNvSpPr txBox="1"/>
          <p:nvPr/>
        </p:nvSpPr>
        <p:spPr>
          <a:xfrm>
            <a:off x="4853314" y="2998790"/>
            <a:ext cx="170758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Not supported</a:t>
            </a:r>
          </a:p>
        </p:txBody>
      </p:sp>
      <p:sp>
        <p:nvSpPr>
          <p:cNvPr id="53" name="TextBox 52">
            <a:extLst>
              <a:ext uri="{FF2B5EF4-FFF2-40B4-BE49-F238E27FC236}">
                <a16:creationId xmlns:a16="http://schemas.microsoft.com/office/drawing/2014/main" id="{C42769CB-BF2C-874B-BB25-BAA36D752E9E}"/>
              </a:ext>
            </a:extLst>
          </p:cNvPr>
          <p:cNvSpPr txBox="1"/>
          <p:nvPr/>
        </p:nvSpPr>
        <p:spPr>
          <a:xfrm>
            <a:off x="264857" y="4479918"/>
            <a:ext cx="8609889" cy="1692771"/>
          </a:xfrm>
          <a:prstGeom prst="rect">
            <a:avLst/>
          </a:prstGeom>
          <a:solidFill>
            <a:schemeClr val="accent4">
              <a:lumMod val="20000"/>
              <a:lumOff val="80000"/>
            </a:schemeClr>
          </a:solidFill>
          <a:ln w="7620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TWiCe</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does not support </a:t>
            </a:r>
            <a:r>
              <a:rPr kumimoji="0" lang="en-US" sz="2400" b="1"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mn-ea"/>
                <a:cs typeface="+mn-cs"/>
              </a:rPr>
              <a:t>HC</a:t>
            </a:r>
            <a:r>
              <a:rPr kumimoji="0" lang="en-US" sz="2400" b="1" i="0" u="none" strike="noStrike" kern="1200" cap="none" spc="0" normalizeH="0" baseline="-25000" noProof="0" dirty="0" err="1">
                <a:ln>
                  <a:noFill/>
                </a:ln>
                <a:solidFill>
                  <a:srgbClr val="4472C4">
                    <a:lumMod val="75000"/>
                  </a:srgbClr>
                </a:solidFill>
                <a:effectLst/>
                <a:uLnTx/>
                <a:uFillTx/>
                <a:latin typeface="Cambria" panose="02040503050406030204" pitchFamily="18" charset="0"/>
                <a:ea typeface="+mn-ea"/>
                <a:cs typeface="+mn-cs"/>
              </a:rPr>
              <a:t>first</a:t>
            </a:r>
            <a:r>
              <a:rPr kumimoji="0" lang="en-US" sz="24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 &lt; 32k</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We evaluate an </a:t>
            </a:r>
            <a:r>
              <a:rPr kumimoji="0" lang="en-US" sz="2400" b="1" i="0" u="none" strike="noStrike" kern="1200" cap="none" spc="0" normalizeH="0" baseline="0" noProof="0" dirty="0">
                <a:ln>
                  <a:noFill/>
                </a:ln>
                <a:solidFill>
                  <a:srgbClr val="538234"/>
                </a:solidFill>
                <a:effectLst/>
                <a:uLnTx/>
                <a:uFillTx/>
                <a:latin typeface="Cambria" panose="02040503050406030204" pitchFamily="18" charset="0"/>
                <a:ea typeface="+mn-ea"/>
                <a:cs typeface="+mn-cs"/>
              </a:rPr>
              <a:t>ideal scalable version (</a:t>
            </a:r>
            <a:r>
              <a:rPr kumimoji="0" lang="en-US" sz="2400" b="1" i="0" u="none" strike="noStrike" kern="1200" cap="none" spc="0" normalizeH="0" baseline="0" noProof="0" dirty="0" err="1">
                <a:ln>
                  <a:noFill/>
                </a:ln>
                <a:solidFill>
                  <a:srgbClr val="538234"/>
                </a:solidFill>
                <a:effectLst/>
                <a:uLnTx/>
                <a:uFillTx/>
                <a:latin typeface="Cambria" panose="02040503050406030204" pitchFamily="18" charset="0"/>
                <a:ea typeface="+mn-ea"/>
                <a:cs typeface="+mn-cs"/>
              </a:rPr>
              <a:t>TWiCe</a:t>
            </a:r>
            <a:r>
              <a:rPr kumimoji="0" lang="en-US" sz="2400" b="1" i="0" u="none" strike="noStrike" kern="1200" cap="none" spc="0" normalizeH="0" baseline="0" noProof="0" dirty="0">
                <a:ln>
                  <a:noFill/>
                </a:ln>
                <a:solidFill>
                  <a:srgbClr val="538234"/>
                </a:solidFill>
                <a:effectLst/>
                <a:uLnTx/>
                <a:uFillTx/>
                <a:latin typeface="Cambria" panose="02040503050406030204" pitchFamily="18" charset="0"/>
                <a:ea typeface="+mn-ea"/>
                <a:cs typeface="+mn-cs"/>
              </a:rPr>
              <a:t>-ideal)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assuming it solves </a:t>
            </a: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two critical design issues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p:txBody>
      </p:sp>
      <p:sp>
        <p:nvSpPr>
          <p:cNvPr id="50" name="Rectangle 49">
            <a:extLst>
              <a:ext uri="{FF2B5EF4-FFF2-40B4-BE49-F238E27FC236}">
                <a16:creationId xmlns:a16="http://schemas.microsoft.com/office/drawing/2014/main" id="{4022DFF4-2323-2D45-A58C-6C6E7DE0E907}"/>
              </a:ext>
            </a:extLst>
          </p:cNvPr>
          <p:cNvSpPr/>
          <p:nvPr/>
        </p:nvSpPr>
        <p:spPr>
          <a:xfrm>
            <a:off x="3081463" y="1233777"/>
            <a:ext cx="5443964" cy="2134345"/>
          </a:xfrm>
          <a:prstGeom prst="rect">
            <a:avLst/>
          </a:prstGeom>
          <a:solidFill>
            <a:srgbClr val="C00000">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0873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500"/>
                                        <p:tgtEl>
                                          <p:spTgt spid="15"/>
                                        </p:tgtEl>
                                      </p:cBhvr>
                                    </p:animEffect>
                                  </p:childTnLst>
                                </p:cTn>
                              </p:par>
                              <p:par>
                                <p:cTn id="8" presetID="1" presetClass="exit" presetSubtype="0" fill="hold" grpId="0" nodeType="withEffect">
                                  <p:stCondLst>
                                    <p:cond delay="0"/>
                                  </p:stCondLst>
                                  <p:childTnLst>
                                    <p:set>
                                      <p:cBhvr>
                                        <p:cTn id="9" dur="1" fill="hold">
                                          <p:stCondLst>
                                            <p:cond delay="0"/>
                                          </p:stCondLst>
                                        </p:cTn>
                                        <p:tgtEl>
                                          <p:spTgt spid="76"/>
                                        </p:tgtEl>
                                        <p:attrNameLst>
                                          <p:attrName>style.visibility</p:attrName>
                                        </p:attrNameLst>
                                      </p:cBhvr>
                                      <p:to>
                                        <p:strVal val="hidden"/>
                                      </p:to>
                                    </p:set>
                                  </p:childTnLst>
                                </p:cTn>
                              </p:par>
                              <p:par>
                                <p:cTn id="10" presetID="1" presetClass="exit" presetSubtype="0" fill="hold" grpId="0" nodeType="withEffect">
                                  <p:stCondLst>
                                    <p:cond delay="0"/>
                                  </p:stCondLst>
                                  <p:childTnLst>
                                    <p:set>
                                      <p:cBhvr>
                                        <p:cTn id="11" dur="1" fill="hold">
                                          <p:stCondLst>
                                            <p:cond delay="0"/>
                                          </p:stCondLst>
                                        </p:cTn>
                                        <p:tgtEl>
                                          <p:spTgt spid="77"/>
                                        </p:tgtEl>
                                        <p:attrNameLst>
                                          <p:attrName>style.visibility</p:attrName>
                                        </p:attrNameLst>
                                      </p:cBhvr>
                                      <p:to>
                                        <p:strVal val="hidden"/>
                                      </p:to>
                                    </p:set>
                                  </p:childTnLst>
                                </p:cTn>
                              </p:par>
                              <p:par>
                                <p:cTn id="12" presetID="1" presetClass="entr" presetSubtype="0" fill="hold" grpId="0" nodeType="withEffect">
                                  <p:stCondLst>
                                    <p:cond delay="1200"/>
                                  </p:stCondLst>
                                  <p:childTnLst>
                                    <p:set>
                                      <p:cBhvr>
                                        <p:cTn id="13" dur="1" fill="hold">
                                          <p:stCondLst>
                                            <p:cond delay="0"/>
                                          </p:stCondLst>
                                        </p:cTn>
                                        <p:tgtEl>
                                          <p:spTgt spid="6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49"/>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50"/>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52"/>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51"/>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76" grpId="0" animBg="1"/>
      <p:bldP spid="77" grpId="0" animBg="1"/>
      <p:bldP spid="49" grpId="0" animBg="1"/>
      <p:bldP spid="51" grpId="0"/>
      <p:bldP spid="52" grpId="0"/>
      <p:bldP spid="53" grpId="0" animBg="1"/>
      <p:bldP spid="50" grpId="0" animBg="1"/>
    </p:bld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96A01D3-C4A5-4943-9F1E-E4433306772D}"/>
              </a:ext>
            </a:extLst>
          </p:cNvPr>
          <p:cNvPicPr>
            <a:picLocks noChangeAspect="1"/>
          </p:cNvPicPr>
          <p:nvPr/>
        </p:nvPicPr>
        <p:blipFill rotWithShape="1">
          <a:blip r:embed="rId3"/>
          <a:srcRect l="12390" t="9371" r="9553" b="18975"/>
          <a:stretch/>
        </p:blipFill>
        <p:spPr>
          <a:xfrm>
            <a:off x="1444619" y="1227810"/>
            <a:ext cx="7137584" cy="2184034"/>
          </a:xfrm>
          <a:prstGeom prst="rect">
            <a:avLst/>
          </a:prstGeom>
        </p:spPr>
      </p:pic>
      <p:pic>
        <p:nvPicPr>
          <p:cNvPr id="11" name="Picture 10">
            <a:extLst>
              <a:ext uri="{FF2B5EF4-FFF2-40B4-BE49-F238E27FC236}">
                <a16:creationId xmlns:a16="http://schemas.microsoft.com/office/drawing/2014/main" id="{F8598700-BDFD-A34B-8043-690086827FC4}"/>
              </a:ext>
            </a:extLst>
          </p:cNvPr>
          <p:cNvPicPr>
            <a:picLocks noChangeAspect="1"/>
          </p:cNvPicPr>
          <p:nvPr/>
        </p:nvPicPr>
        <p:blipFill rotWithShape="1">
          <a:blip r:embed="rId4"/>
          <a:srcRect l="12257" t="9418" r="9295" b="18927"/>
          <a:stretch/>
        </p:blipFill>
        <p:spPr>
          <a:xfrm>
            <a:off x="1427385" y="1227810"/>
            <a:ext cx="7173209" cy="2184034"/>
          </a:xfrm>
          <a:prstGeom prst="rect">
            <a:avLst/>
          </a:prstGeom>
        </p:spPr>
      </p:pic>
      <p:pic>
        <p:nvPicPr>
          <p:cNvPr id="12" name="Picture 11">
            <a:extLst>
              <a:ext uri="{FF2B5EF4-FFF2-40B4-BE49-F238E27FC236}">
                <a16:creationId xmlns:a16="http://schemas.microsoft.com/office/drawing/2014/main" id="{F136F906-8ABB-924A-80F8-4B59540ACD12}"/>
              </a:ext>
            </a:extLst>
          </p:cNvPr>
          <p:cNvPicPr>
            <a:picLocks noChangeAspect="1"/>
          </p:cNvPicPr>
          <p:nvPr/>
        </p:nvPicPr>
        <p:blipFill rotWithShape="1">
          <a:blip r:embed="rId5"/>
          <a:srcRect l="12318" t="9379" r="9625" b="18966"/>
          <a:stretch/>
        </p:blipFill>
        <p:spPr>
          <a:xfrm>
            <a:off x="1438041" y="1227809"/>
            <a:ext cx="7137583" cy="2184035"/>
          </a:xfrm>
          <a:prstGeom prst="rect">
            <a:avLst/>
          </a:prstGeom>
        </p:spPr>
      </p:pic>
      <p:pic>
        <p:nvPicPr>
          <p:cNvPr id="13" name="Picture 12">
            <a:extLst>
              <a:ext uri="{FF2B5EF4-FFF2-40B4-BE49-F238E27FC236}">
                <a16:creationId xmlns:a16="http://schemas.microsoft.com/office/drawing/2014/main" id="{0A28CC10-A0E1-4E45-B2D8-8C878992826E}"/>
              </a:ext>
            </a:extLst>
          </p:cNvPr>
          <p:cNvPicPr>
            <a:picLocks noChangeAspect="1"/>
          </p:cNvPicPr>
          <p:nvPr/>
        </p:nvPicPr>
        <p:blipFill rotWithShape="1">
          <a:blip r:embed="rId6"/>
          <a:srcRect l="12217" t="8859" r="9714" b="19428"/>
          <a:stretch/>
        </p:blipFill>
        <p:spPr>
          <a:xfrm>
            <a:off x="1425683" y="1213886"/>
            <a:ext cx="7138575" cy="2185845"/>
          </a:xfrm>
          <a:prstGeom prst="rect">
            <a:avLst/>
          </a:prstGeom>
        </p:spPr>
      </p:pic>
      <p:pic>
        <p:nvPicPr>
          <p:cNvPr id="14" name="Picture 13">
            <a:extLst>
              <a:ext uri="{FF2B5EF4-FFF2-40B4-BE49-F238E27FC236}">
                <a16:creationId xmlns:a16="http://schemas.microsoft.com/office/drawing/2014/main" id="{C01D4ED4-6E67-B148-8C96-027362B3AEAB}"/>
              </a:ext>
            </a:extLst>
          </p:cNvPr>
          <p:cNvPicPr>
            <a:picLocks noChangeAspect="1"/>
          </p:cNvPicPr>
          <p:nvPr/>
        </p:nvPicPr>
        <p:blipFill rotWithShape="1">
          <a:blip r:embed="rId7"/>
          <a:srcRect l="12217" t="9196" r="9714" b="19090"/>
          <a:stretch/>
        </p:blipFill>
        <p:spPr>
          <a:xfrm>
            <a:off x="1425683" y="1220193"/>
            <a:ext cx="7138575" cy="2185845"/>
          </a:xfrm>
          <a:prstGeom prst="rect">
            <a:avLst/>
          </a:prstGeom>
        </p:spPr>
      </p:pic>
      <p:pic>
        <p:nvPicPr>
          <p:cNvPr id="15" name="Picture 14">
            <a:extLst>
              <a:ext uri="{FF2B5EF4-FFF2-40B4-BE49-F238E27FC236}">
                <a16:creationId xmlns:a16="http://schemas.microsoft.com/office/drawing/2014/main" id="{01FF1FF3-D887-B643-A3F5-5B6198D87CCD}"/>
              </a:ext>
            </a:extLst>
          </p:cNvPr>
          <p:cNvPicPr>
            <a:picLocks noChangeAspect="1"/>
          </p:cNvPicPr>
          <p:nvPr/>
        </p:nvPicPr>
        <p:blipFill rotWithShape="1">
          <a:blip r:embed="rId8"/>
          <a:srcRect l="12218" t="8477" r="9714" b="19869"/>
          <a:stretch/>
        </p:blipFill>
        <p:spPr>
          <a:xfrm>
            <a:off x="1424914" y="1197255"/>
            <a:ext cx="7138577" cy="2184034"/>
          </a:xfrm>
          <a:prstGeom prst="rect">
            <a:avLst/>
          </a:prstGeom>
        </p:spPr>
      </p:pic>
      <p:pic>
        <p:nvPicPr>
          <p:cNvPr id="16" name="Picture 15">
            <a:extLst>
              <a:ext uri="{FF2B5EF4-FFF2-40B4-BE49-F238E27FC236}">
                <a16:creationId xmlns:a16="http://schemas.microsoft.com/office/drawing/2014/main" id="{9109C1A6-6C46-8740-84C0-3D651EDE0717}"/>
              </a:ext>
            </a:extLst>
          </p:cNvPr>
          <p:cNvPicPr>
            <a:picLocks noChangeAspect="1"/>
          </p:cNvPicPr>
          <p:nvPr/>
        </p:nvPicPr>
        <p:blipFill rotWithShape="1">
          <a:blip r:embed="rId9"/>
          <a:srcRect l="12161" t="8859" r="9782" b="19428"/>
          <a:stretch/>
        </p:blipFill>
        <p:spPr>
          <a:xfrm>
            <a:off x="1410204" y="1203534"/>
            <a:ext cx="7137583" cy="2185846"/>
          </a:xfrm>
          <a:prstGeom prst="rect">
            <a:avLst/>
          </a:prstGeom>
        </p:spPr>
      </p:pic>
      <p:sp>
        <p:nvSpPr>
          <p:cNvPr id="23" name="TextBox 22">
            <a:extLst>
              <a:ext uri="{FF2B5EF4-FFF2-40B4-BE49-F238E27FC236}">
                <a16:creationId xmlns:a16="http://schemas.microsoft.com/office/drawing/2014/main" id="{263F10AF-9570-034C-BC25-E921F9F04FE2}"/>
              </a:ext>
            </a:extLst>
          </p:cNvPr>
          <p:cNvSpPr txBox="1"/>
          <p:nvPr/>
        </p:nvSpPr>
        <p:spPr>
          <a:xfrm>
            <a:off x="1817530" y="335585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5</a:t>
            </a:r>
          </a:p>
        </p:txBody>
      </p:sp>
      <p:sp>
        <p:nvSpPr>
          <p:cNvPr id="24" name="TextBox 23">
            <a:extLst>
              <a:ext uri="{FF2B5EF4-FFF2-40B4-BE49-F238E27FC236}">
                <a16:creationId xmlns:a16="http://schemas.microsoft.com/office/drawing/2014/main" id="{BE9F12D7-54CE-6D49-A889-C8049A389963}"/>
              </a:ext>
            </a:extLst>
          </p:cNvPr>
          <p:cNvSpPr txBox="1"/>
          <p:nvPr/>
        </p:nvSpPr>
        <p:spPr>
          <a:xfrm>
            <a:off x="3819982" y="335585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4</a:t>
            </a:r>
          </a:p>
        </p:txBody>
      </p:sp>
      <p:sp>
        <p:nvSpPr>
          <p:cNvPr id="25" name="TextBox 24">
            <a:extLst>
              <a:ext uri="{FF2B5EF4-FFF2-40B4-BE49-F238E27FC236}">
                <a16:creationId xmlns:a16="http://schemas.microsoft.com/office/drawing/2014/main" id="{8A70C0C8-8E8B-1746-9345-914C1859557F}"/>
              </a:ext>
            </a:extLst>
          </p:cNvPr>
          <p:cNvSpPr txBox="1"/>
          <p:nvPr/>
        </p:nvSpPr>
        <p:spPr>
          <a:xfrm>
            <a:off x="5837686" y="335585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3</a:t>
            </a:r>
          </a:p>
        </p:txBody>
      </p:sp>
      <p:sp>
        <p:nvSpPr>
          <p:cNvPr id="26" name="TextBox 25">
            <a:extLst>
              <a:ext uri="{FF2B5EF4-FFF2-40B4-BE49-F238E27FC236}">
                <a16:creationId xmlns:a16="http://schemas.microsoft.com/office/drawing/2014/main" id="{DDEC3D16-73B0-5749-AEE3-D05CF25B9CF3}"/>
              </a:ext>
            </a:extLst>
          </p:cNvPr>
          <p:cNvSpPr txBox="1"/>
          <p:nvPr/>
        </p:nvSpPr>
        <p:spPr>
          <a:xfrm>
            <a:off x="7896020" y="335585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2</a:t>
            </a:r>
          </a:p>
        </p:txBody>
      </p:sp>
      <p:sp>
        <p:nvSpPr>
          <p:cNvPr id="27" name="TextBox 26">
            <a:extLst>
              <a:ext uri="{FF2B5EF4-FFF2-40B4-BE49-F238E27FC236}">
                <a16:creationId xmlns:a16="http://schemas.microsoft.com/office/drawing/2014/main" id="{9DC7AEDE-1F51-DF46-A6D8-A2788AFF53E5}"/>
              </a:ext>
            </a:extLst>
          </p:cNvPr>
          <p:cNvSpPr txBox="1"/>
          <p:nvPr/>
        </p:nvSpPr>
        <p:spPr>
          <a:xfrm>
            <a:off x="1832156"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5</a:t>
            </a:r>
          </a:p>
        </p:txBody>
      </p:sp>
      <p:sp>
        <p:nvSpPr>
          <p:cNvPr id="28" name="TextBox 27">
            <a:extLst>
              <a:ext uri="{FF2B5EF4-FFF2-40B4-BE49-F238E27FC236}">
                <a16:creationId xmlns:a16="http://schemas.microsoft.com/office/drawing/2014/main" id="{9D801039-3AB9-9742-85E9-4B299E6AA3FA}"/>
              </a:ext>
            </a:extLst>
          </p:cNvPr>
          <p:cNvSpPr txBox="1"/>
          <p:nvPr/>
        </p:nvSpPr>
        <p:spPr>
          <a:xfrm>
            <a:off x="3834608"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4</a:t>
            </a:r>
          </a:p>
        </p:txBody>
      </p:sp>
      <p:sp>
        <p:nvSpPr>
          <p:cNvPr id="29" name="TextBox 28">
            <a:extLst>
              <a:ext uri="{FF2B5EF4-FFF2-40B4-BE49-F238E27FC236}">
                <a16:creationId xmlns:a16="http://schemas.microsoft.com/office/drawing/2014/main" id="{7ED52E6B-3388-9A4D-BDD1-53792FAD72BF}"/>
              </a:ext>
            </a:extLst>
          </p:cNvPr>
          <p:cNvSpPr txBox="1"/>
          <p:nvPr/>
        </p:nvSpPr>
        <p:spPr>
          <a:xfrm>
            <a:off x="5852312"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3</a:t>
            </a:r>
          </a:p>
        </p:txBody>
      </p:sp>
      <p:sp>
        <p:nvSpPr>
          <p:cNvPr id="30" name="TextBox 29">
            <a:extLst>
              <a:ext uri="{FF2B5EF4-FFF2-40B4-BE49-F238E27FC236}">
                <a16:creationId xmlns:a16="http://schemas.microsoft.com/office/drawing/2014/main" id="{B3AA04D4-E945-BC40-BCDE-0B88E054EB21}"/>
              </a:ext>
            </a:extLst>
          </p:cNvPr>
          <p:cNvSpPr txBox="1"/>
          <p:nvPr/>
        </p:nvSpPr>
        <p:spPr>
          <a:xfrm>
            <a:off x="7910646"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2</a:t>
            </a:r>
          </a:p>
        </p:txBody>
      </p:sp>
      <p:pic>
        <p:nvPicPr>
          <p:cNvPr id="32" name="Picture 31">
            <a:extLst>
              <a:ext uri="{FF2B5EF4-FFF2-40B4-BE49-F238E27FC236}">
                <a16:creationId xmlns:a16="http://schemas.microsoft.com/office/drawing/2014/main" id="{AEA85F6A-5DE3-2B43-B1EF-0418B787A9C6}"/>
              </a:ext>
            </a:extLst>
          </p:cNvPr>
          <p:cNvPicPr>
            <a:picLocks noChangeAspect="1"/>
          </p:cNvPicPr>
          <p:nvPr/>
        </p:nvPicPr>
        <p:blipFill>
          <a:blip r:embed="rId10"/>
          <a:stretch>
            <a:fillRect/>
          </a:stretch>
        </p:blipFill>
        <p:spPr>
          <a:xfrm>
            <a:off x="1402288" y="900754"/>
            <a:ext cx="7173209" cy="276711"/>
          </a:xfrm>
          <a:prstGeom prst="rect">
            <a:avLst/>
          </a:prstGeom>
        </p:spPr>
      </p:pic>
      <p:sp>
        <p:nvSpPr>
          <p:cNvPr id="65" name="TextBox 64">
            <a:extLst>
              <a:ext uri="{FF2B5EF4-FFF2-40B4-BE49-F238E27FC236}">
                <a16:creationId xmlns:a16="http://schemas.microsoft.com/office/drawing/2014/main" id="{8160F3B6-9A44-124A-BB93-E69EA1FB8BA2}"/>
              </a:ext>
            </a:extLst>
          </p:cNvPr>
          <p:cNvSpPr txBox="1"/>
          <p:nvPr/>
        </p:nvSpPr>
        <p:spPr>
          <a:xfrm>
            <a:off x="6707973" y="2528579"/>
            <a:ext cx="57060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solidFill>
                    <a:prstClr val="black"/>
                  </a:solidFill>
                </a:ln>
                <a:solidFill>
                  <a:prstClr val="black"/>
                </a:solidFill>
                <a:effectLst/>
                <a:uLnTx/>
                <a:uFillTx/>
                <a:latin typeface="Calibri" panose="020F0502020204030204"/>
                <a:ea typeface="+mn-ea"/>
                <a:cs typeface="+mn-cs"/>
              </a:rPr>
              <a:t>PARA</a:t>
            </a:r>
          </a:p>
        </p:txBody>
      </p:sp>
      <p:sp>
        <p:nvSpPr>
          <p:cNvPr id="66" name="TextBox 65">
            <a:extLst>
              <a:ext uri="{FF2B5EF4-FFF2-40B4-BE49-F238E27FC236}">
                <a16:creationId xmlns:a16="http://schemas.microsoft.com/office/drawing/2014/main" id="{CFDA5AED-984D-8B4F-B065-937B39ABB892}"/>
              </a:ext>
            </a:extLst>
          </p:cNvPr>
          <p:cNvSpPr txBox="1"/>
          <p:nvPr/>
        </p:nvSpPr>
        <p:spPr>
          <a:xfrm>
            <a:off x="6811909" y="1797329"/>
            <a:ext cx="106952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solidFill>
                    <a:srgbClr val="555455"/>
                  </a:solidFill>
                </a:ln>
                <a:solidFill>
                  <a:srgbClr val="555455"/>
                </a:solidFill>
                <a:effectLst/>
                <a:uLnTx/>
                <a:uFillTx/>
                <a:latin typeface="Calibri" panose="020F0502020204030204"/>
                <a:ea typeface="+mn-ea"/>
                <a:cs typeface="+mn-cs"/>
              </a:rPr>
              <a:t>TWiCe</a:t>
            </a:r>
            <a:r>
              <a:rPr kumimoji="0" lang="en-US" sz="1400" b="0" i="0" u="none" strike="noStrike" kern="1200" cap="none" spc="0" normalizeH="0" baseline="0" noProof="0" dirty="0">
                <a:ln>
                  <a:solidFill>
                    <a:srgbClr val="555455"/>
                  </a:solidFill>
                </a:ln>
                <a:solidFill>
                  <a:srgbClr val="555455"/>
                </a:solidFill>
                <a:effectLst/>
                <a:uLnTx/>
                <a:uFillTx/>
                <a:latin typeface="Calibri" panose="020F0502020204030204"/>
                <a:ea typeface="+mn-ea"/>
                <a:cs typeface="+mn-cs"/>
              </a:rPr>
              <a:t>-ideal</a:t>
            </a:r>
          </a:p>
        </p:txBody>
      </p:sp>
      <p:sp>
        <p:nvSpPr>
          <p:cNvPr id="67" name="TextBox 66">
            <a:extLst>
              <a:ext uri="{FF2B5EF4-FFF2-40B4-BE49-F238E27FC236}">
                <a16:creationId xmlns:a16="http://schemas.microsoft.com/office/drawing/2014/main" id="{C064FC3A-3D6A-464B-93A9-82BEEC8D5DB1}"/>
              </a:ext>
            </a:extLst>
          </p:cNvPr>
          <p:cNvSpPr txBox="1"/>
          <p:nvPr/>
        </p:nvSpPr>
        <p:spPr>
          <a:xfrm>
            <a:off x="8030328" y="1285824"/>
            <a:ext cx="54213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solidFill>
                    <a:srgbClr val="66A105"/>
                  </a:solidFill>
                </a:ln>
                <a:solidFill>
                  <a:srgbClr val="66A105"/>
                </a:solidFill>
                <a:effectLst/>
                <a:uLnTx/>
                <a:uFillTx/>
                <a:latin typeface="Calibri" panose="020F0502020204030204"/>
                <a:ea typeface="+mn-ea"/>
                <a:cs typeface="+mn-cs"/>
              </a:rPr>
              <a:t>Ideal</a:t>
            </a:r>
            <a:endParaRPr kumimoji="0" lang="en-US" sz="1800" b="0" i="0" u="none" strike="noStrike" kern="1200" cap="none" spc="0" normalizeH="0" baseline="0" noProof="0" dirty="0">
              <a:ln>
                <a:solidFill>
                  <a:srgbClr val="66A105"/>
                </a:solidFill>
              </a:ln>
              <a:solidFill>
                <a:srgbClr val="66A105"/>
              </a:solidFill>
              <a:effectLst/>
              <a:uLnTx/>
              <a:uFillTx/>
              <a:latin typeface="Calibri" panose="020F0502020204030204"/>
              <a:ea typeface="+mn-ea"/>
              <a:cs typeface="+mn-cs"/>
            </a:endParaRPr>
          </a:p>
        </p:txBody>
      </p:sp>
      <p:sp>
        <p:nvSpPr>
          <p:cNvPr id="78" name="Rectangle 77">
            <a:extLst>
              <a:ext uri="{FF2B5EF4-FFF2-40B4-BE49-F238E27FC236}">
                <a16:creationId xmlns:a16="http://schemas.microsoft.com/office/drawing/2014/main" id="{78DAFE47-FB47-F64A-A7C6-718CA76212AF}"/>
              </a:ext>
            </a:extLst>
          </p:cNvPr>
          <p:cNvSpPr/>
          <p:nvPr/>
        </p:nvSpPr>
        <p:spPr>
          <a:xfrm>
            <a:off x="7815341" y="954262"/>
            <a:ext cx="682959"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9" name="Title 1">
            <a:extLst>
              <a:ext uri="{FF2B5EF4-FFF2-40B4-BE49-F238E27FC236}">
                <a16:creationId xmlns:a16="http://schemas.microsoft.com/office/drawing/2014/main" id="{54425848-75E9-E649-B22E-8368082885DF}"/>
              </a:ext>
            </a:extLst>
          </p:cNvPr>
          <p:cNvSpPr>
            <a:spLocks noGrp="1"/>
          </p:cNvSpPr>
          <p:nvPr>
            <p:ph type="title"/>
          </p:nvPr>
        </p:nvSpPr>
        <p:spPr>
          <a:xfrm>
            <a:off x="75991" y="73723"/>
            <a:ext cx="8987622" cy="740193"/>
          </a:xfrm>
        </p:spPr>
        <p:txBody>
          <a:bodyPr/>
          <a:lstStyle/>
          <a:p>
            <a:r>
              <a:rPr lang="en-US" sz="3500" b="1" dirty="0"/>
              <a:t>Mitigation Mechanism Evaluation </a:t>
            </a:r>
            <a:r>
              <a:rPr lang="en-US" sz="3500" b="1" dirty="0">
                <a:solidFill>
                  <a:srgbClr val="538234"/>
                </a:solidFill>
              </a:rPr>
              <a:t>(Ideal)</a:t>
            </a:r>
          </a:p>
        </p:txBody>
      </p:sp>
      <p:pic>
        <p:nvPicPr>
          <p:cNvPr id="80" name="Picture 79">
            <a:extLst>
              <a:ext uri="{FF2B5EF4-FFF2-40B4-BE49-F238E27FC236}">
                <a16:creationId xmlns:a16="http://schemas.microsoft.com/office/drawing/2014/main" id="{1FB903D6-B274-0341-9884-EC76115C1CAF}"/>
              </a:ext>
            </a:extLst>
          </p:cNvPr>
          <p:cNvPicPr>
            <a:picLocks/>
          </p:cNvPicPr>
          <p:nvPr/>
        </p:nvPicPr>
        <p:blipFill rotWithShape="1">
          <a:blip r:embed="rId11">
            <a:extLst>
              <a:ext uri="{28A0092B-C50C-407E-A947-70E740481C1C}">
                <a14:useLocalDpi xmlns:a14="http://schemas.microsoft.com/office/drawing/2010/main" val="0"/>
              </a:ext>
            </a:extLst>
          </a:blip>
          <a:srcRect t="66769" r="90233"/>
          <a:stretch/>
        </p:blipFill>
        <p:spPr>
          <a:xfrm>
            <a:off x="594292" y="1222662"/>
            <a:ext cx="817522" cy="2695203"/>
          </a:xfrm>
          <a:prstGeom prst="rect">
            <a:avLst/>
          </a:prstGeom>
        </p:spPr>
      </p:pic>
      <p:sp>
        <p:nvSpPr>
          <p:cNvPr id="81" name="TextBox 80">
            <a:extLst>
              <a:ext uri="{FF2B5EF4-FFF2-40B4-BE49-F238E27FC236}">
                <a16:creationId xmlns:a16="http://schemas.microsoft.com/office/drawing/2014/main" id="{E744FFF6-E8F6-A34C-8B76-41B860E833CA}"/>
              </a:ext>
            </a:extLst>
          </p:cNvPr>
          <p:cNvSpPr txBox="1"/>
          <p:nvPr/>
        </p:nvSpPr>
        <p:spPr>
          <a:xfrm>
            <a:off x="1787481" y="3598403"/>
            <a:ext cx="630172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HC</a:t>
            </a:r>
            <a:r>
              <a:rPr kumimoji="0" lang="en-US" sz="1600" b="0" i="1" u="none" strike="noStrike" kern="1200" cap="none" spc="0" normalizeH="0" baseline="-25000" noProof="0" dirty="0" err="1">
                <a:ln>
                  <a:noFill/>
                </a:ln>
                <a:solidFill>
                  <a:prstClr val="black"/>
                </a:solidFill>
                <a:effectLst/>
                <a:uLnTx/>
                <a:uFillTx/>
                <a:latin typeface="Cambria" panose="02040503050406030204" pitchFamily="18" charset="0"/>
                <a:ea typeface="+mn-ea"/>
                <a:cs typeface="+mn-cs"/>
              </a:rPr>
              <a:t>first</a:t>
            </a:r>
            <a:r>
              <a:rPr kumimoji="0" lang="en-US" sz="1600" b="0" i="1" u="none" strike="noStrike" kern="1200" cap="none" spc="0" normalizeH="0" baseline="-25000" noProof="0" dirty="0">
                <a:ln>
                  <a:noFill/>
                </a:ln>
                <a:solidFill>
                  <a:prstClr val="black"/>
                </a:solidFill>
                <a:effectLst/>
                <a:uLnTx/>
                <a:uFillTx/>
                <a:latin typeface="Cambria" panose="02040503050406030204" pitchFamily="18" charset="0"/>
                <a:ea typeface="+mn-ea"/>
                <a:cs typeface="+mn-cs"/>
              </a:rPr>
              <a:t> </a:t>
            </a: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(number of hammers required to induce first </a:t>
            </a:r>
            <a:r>
              <a:rPr kumimoji="0" lang="en-US" sz="16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bit flip)</a:t>
            </a:r>
            <a:endParaRPr kumimoji="0" lang="en-US" sz="1600" b="0" i="1" u="none" strike="noStrike" kern="1200" cap="none" spc="0" normalizeH="0" baseline="-25000" noProof="0" dirty="0">
              <a:ln>
                <a:noFill/>
              </a:ln>
              <a:solidFill>
                <a:prstClr val="black"/>
              </a:solidFill>
              <a:effectLst/>
              <a:uLnTx/>
              <a:uFillTx/>
              <a:latin typeface="Cambria" panose="02040503050406030204" pitchFamily="18" charset="0"/>
              <a:ea typeface="+mn-ea"/>
              <a:cs typeface="+mn-cs"/>
            </a:endParaRPr>
          </a:p>
        </p:txBody>
      </p:sp>
      <p:sp>
        <p:nvSpPr>
          <p:cNvPr id="82" name="TextBox 81">
            <a:extLst>
              <a:ext uri="{FF2B5EF4-FFF2-40B4-BE49-F238E27FC236}">
                <a16:creationId xmlns:a16="http://schemas.microsoft.com/office/drawing/2014/main" id="{9979C7D2-552A-2A45-8536-0B77C9A23A12}"/>
              </a:ext>
            </a:extLst>
          </p:cNvPr>
          <p:cNvSpPr txBox="1"/>
          <p:nvPr/>
        </p:nvSpPr>
        <p:spPr>
          <a:xfrm>
            <a:off x="264857" y="4479918"/>
            <a:ext cx="8609889" cy="1477328"/>
          </a:xfrm>
          <a:prstGeom prst="rect">
            <a:avLst/>
          </a:prstGeom>
          <a:solidFill>
            <a:schemeClr val="accent4">
              <a:lumMod val="20000"/>
              <a:lumOff val="80000"/>
            </a:schemeClr>
          </a:solidFill>
          <a:ln w="7620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38234"/>
                </a:solidFill>
                <a:effectLst/>
                <a:uLnTx/>
                <a:uFillTx/>
                <a:latin typeface="Cambria" panose="02040503050406030204" pitchFamily="18" charset="0"/>
                <a:ea typeface="+mn-ea"/>
                <a:cs typeface="+mn-cs"/>
              </a:rPr>
              <a:t>Ideal mechanism </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issues a refresh command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to a row </a:t>
            </a:r>
            <a:r>
              <a:rPr kumimoji="0" lang="en-US" sz="24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only right before </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the row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can potentially experience a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bit flip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p:txBody>
      </p:sp>
      <p:grpSp>
        <p:nvGrpSpPr>
          <p:cNvPr id="41" name="Group 40">
            <a:extLst>
              <a:ext uri="{FF2B5EF4-FFF2-40B4-BE49-F238E27FC236}">
                <a16:creationId xmlns:a16="http://schemas.microsoft.com/office/drawing/2014/main" id="{8FBAE3C6-4ADD-FB4D-A489-AE27211F01B7}"/>
              </a:ext>
            </a:extLst>
          </p:cNvPr>
          <p:cNvGrpSpPr/>
          <p:nvPr/>
        </p:nvGrpSpPr>
        <p:grpSpPr>
          <a:xfrm>
            <a:off x="5193985" y="1484466"/>
            <a:ext cx="3178562" cy="1901757"/>
            <a:chOff x="5193985" y="1484466"/>
            <a:chExt cx="3178562" cy="1901757"/>
          </a:xfrm>
        </p:grpSpPr>
        <p:cxnSp>
          <p:nvCxnSpPr>
            <p:cNvPr id="83" name="Straight Arrow Connector 82">
              <a:extLst>
                <a:ext uri="{FF2B5EF4-FFF2-40B4-BE49-F238E27FC236}">
                  <a16:creationId xmlns:a16="http://schemas.microsoft.com/office/drawing/2014/main" id="{570C6497-B30A-794B-BCB1-BA4CD2ABA115}"/>
                </a:ext>
              </a:extLst>
            </p:cNvPr>
            <p:cNvCxnSpPr>
              <a:cxnSpLocks/>
            </p:cNvCxnSpPr>
            <p:nvPr/>
          </p:nvCxnSpPr>
          <p:spPr>
            <a:xfrm flipV="1">
              <a:off x="7346671" y="1484466"/>
              <a:ext cx="566541" cy="1550342"/>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84" name="TextBox 83">
              <a:extLst>
                <a:ext uri="{FF2B5EF4-FFF2-40B4-BE49-F238E27FC236}">
                  <a16:creationId xmlns:a16="http://schemas.microsoft.com/office/drawing/2014/main" id="{AC1F0235-C8F5-8846-81AD-2B1AE90AF201}"/>
                </a:ext>
              </a:extLst>
            </p:cNvPr>
            <p:cNvSpPr txBox="1"/>
            <p:nvPr/>
          </p:nvSpPr>
          <p:spPr>
            <a:xfrm>
              <a:off x="5193985" y="2986113"/>
              <a:ext cx="31785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6% performance loss</a:t>
              </a:r>
            </a:p>
          </p:txBody>
        </p:sp>
      </p:grpSp>
    </p:spTree>
    <p:extLst>
      <p:ext uri="{BB962C8B-B14F-4D97-AF65-F5344CB8AC3E}">
        <p14:creationId xmlns:p14="http://schemas.microsoft.com/office/powerpoint/2010/main" val="621647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1500"/>
                                        <p:tgtEl>
                                          <p:spTgt spid="16"/>
                                        </p:tgtEl>
                                      </p:cBhvr>
                                    </p:animEffect>
                                  </p:childTnLst>
                                </p:cTn>
                              </p:par>
                              <p:par>
                                <p:cTn id="8" presetID="1" presetClass="exit" presetSubtype="0" fill="hold" grpId="0" nodeType="withEffect">
                                  <p:stCondLst>
                                    <p:cond delay="0"/>
                                  </p:stCondLst>
                                  <p:childTnLst>
                                    <p:set>
                                      <p:cBhvr>
                                        <p:cTn id="9" dur="1" fill="hold">
                                          <p:stCondLst>
                                            <p:cond delay="0"/>
                                          </p:stCondLst>
                                        </p:cTn>
                                        <p:tgtEl>
                                          <p:spTgt spid="78"/>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8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P spid="82" grpId="0" animBg="1"/>
    </p:bld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B1237-631F-354D-9F73-BCE8C61185AD}"/>
              </a:ext>
            </a:extLst>
          </p:cNvPr>
          <p:cNvSpPr>
            <a:spLocks noGrp="1"/>
          </p:cNvSpPr>
          <p:nvPr>
            <p:ph type="title"/>
          </p:nvPr>
        </p:nvSpPr>
        <p:spPr/>
        <p:txBody>
          <a:bodyPr/>
          <a:lstStyle/>
          <a:p>
            <a:r>
              <a:rPr lang="en-US" b="1" dirty="0"/>
              <a:t>Additional Details in the Paper </a:t>
            </a:r>
          </a:p>
        </p:txBody>
      </p:sp>
      <p:sp>
        <p:nvSpPr>
          <p:cNvPr id="3" name="Content Placeholder 2">
            <a:extLst>
              <a:ext uri="{FF2B5EF4-FFF2-40B4-BE49-F238E27FC236}">
                <a16:creationId xmlns:a16="http://schemas.microsoft.com/office/drawing/2014/main" id="{88AEE175-327F-D646-A1B8-C7C435289C8E}"/>
              </a:ext>
            </a:extLst>
          </p:cNvPr>
          <p:cNvSpPr>
            <a:spLocks noGrp="1"/>
          </p:cNvSpPr>
          <p:nvPr>
            <p:ph idx="1"/>
          </p:nvPr>
        </p:nvSpPr>
        <p:spPr>
          <a:xfrm>
            <a:off x="75991" y="1031539"/>
            <a:ext cx="8987622" cy="5318753"/>
          </a:xfrm>
        </p:spPr>
        <p:txBody>
          <a:bodyPr/>
          <a:lstStyle/>
          <a:p>
            <a:pPr>
              <a:spcBef>
                <a:spcPts val="2200"/>
              </a:spcBef>
            </a:pPr>
            <a:r>
              <a:rPr lang="en-US" sz="2800" b="1" dirty="0">
                <a:solidFill>
                  <a:schemeClr val="accent5">
                    <a:lumMod val="75000"/>
                  </a:schemeClr>
                </a:solidFill>
              </a:rPr>
              <a:t>Single-cell </a:t>
            </a:r>
            <a:r>
              <a:rPr lang="en-US" sz="2800" b="1" dirty="0" err="1">
                <a:solidFill>
                  <a:schemeClr val="accent5">
                    <a:lumMod val="75000"/>
                  </a:schemeClr>
                </a:solidFill>
              </a:rPr>
              <a:t>RowHammer</a:t>
            </a:r>
            <a:r>
              <a:rPr lang="en-US" sz="2800" b="1" dirty="0">
                <a:solidFill>
                  <a:schemeClr val="accent5">
                    <a:lumMod val="75000"/>
                  </a:schemeClr>
                </a:solidFill>
              </a:rPr>
              <a:t> bit flip probability</a:t>
            </a:r>
          </a:p>
          <a:p>
            <a:pPr>
              <a:spcBef>
                <a:spcPts val="2200"/>
              </a:spcBef>
            </a:pPr>
            <a:r>
              <a:rPr lang="en-US" sz="2800" dirty="0"/>
              <a:t>More details on our </a:t>
            </a:r>
            <a:r>
              <a:rPr lang="en-US" sz="2800" b="1" dirty="0">
                <a:solidFill>
                  <a:schemeClr val="accent5">
                    <a:lumMod val="75000"/>
                  </a:schemeClr>
                </a:solidFill>
              </a:rPr>
              <a:t>data pattern dependence</a:t>
            </a:r>
            <a:r>
              <a:rPr lang="en-US" sz="2800" dirty="0"/>
              <a:t> study</a:t>
            </a:r>
          </a:p>
          <a:p>
            <a:pPr>
              <a:spcBef>
                <a:spcPts val="2200"/>
              </a:spcBef>
            </a:pPr>
            <a:r>
              <a:rPr lang="en-US" sz="2800" dirty="0"/>
              <a:t>Analysis of </a:t>
            </a:r>
            <a:r>
              <a:rPr lang="en-US" sz="2800" b="1" dirty="0">
                <a:solidFill>
                  <a:schemeClr val="accent5">
                    <a:lumMod val="75000"/>
                  </a:schemeClr>
                </a:solidFill>
              </a:rPr>
              <a:t>Error Correcting Codes (ECC)</a:t>
            </a:r>
            <a:r>
              <a:rPr lang="en-US" sz="2800" dirty="0"/>
              <a:t> in mitigating </a:t>
            </a:r>
            <a:r>
              <a:rPr lang="en-US" sz="2800" dirty="0" err="1"/>
              <a:t>RowHammer</a:t>
            </a:r>
            <a:r>
              <a:rPr lang="en-US" sz="2800" dirty="0"/>
              <a:t> bit flips</a:t>
            </a:r>
          </a:p>
          <a:p>
            <a:pPr>
              <a:spcBef>
                <a:spcPts val="2200"/>
              </a:spcBef>
            </a:pPr>
            <a:r>
              <a:rPr lang="en-US" sz="2800" dirty="0"/>
              <a:t>Additional </a:t>
            </a:r>
            <a:r>
              <a:rPr lang="en-US" sz="2800" b="1" dirty="0">
                <a:solidFill>
                  <a:schemeClr val="accent5">
                    <a:lumMod val="75000"/>
                  </a:schemeClr>
                </a:solidFill>
              </a:rPr>
              <a:t>observations</a:t>
            </a:r>
            <a:r>
              <a:rPr lang="en-US" sz="2800" dirty="0"/>
              <a:t> on our data </a:t>
            </a:r>
          </a:p>
          <a:p>
            <a:pPr>
              <a:spcBef>
                <a:spcPts val="2200"/>
              </a:spcBef>
            </a:pPr>
            <a:r>
              <a:rPr lang="en-US" sz="2800" b="1" dirty="0">
                <a:solidFill>
                  <a:schemeClr val="accent5">
                    <a:lumMod val="75000"/>
                  </a:schemeClr>
                </a:solidFill>
              </a:rPr>
              <a:t>Methodology details </a:t>
            </a:r>
            <a:r>
              <a:rPr lang="en-US" sz="2800" dirty="0"/>
              <a:t>for characterizing DRAM</a:t>
            </a:r>
          </a:p>
          <a:p>
            <a:pPr>
              <a:spcBef>
                <a:spcPts val="2200"/>
              </a:spcBef>
            </a:pPr>
            <a:r>
              <a:rPr lang="en-US" sz="2800" dirty="0"/>
              <a:t>Further discussion on comparing data across different infrastructures</a:t>
            </a:r>
          </a:p>
          <a:p>
            <a:pPr>
              <a:spcBef>
                <a:spcPts val="2200"/>
              </a:spcBef>
            </a:pPr>
            <a:r>
              <a:rPr lang="en-US" sz="2800" b="1" dirty="0">
                <a:solidFill>
                  <a:schemeClr val="accent5">
                    <a:lumMod val="75000"/>
                  </a:schemeClr>
                </a:solidFill>
              </a:rPr>
              <a:t>Discussion on scaling </a:t>
            </a:r>
            <a:r>
              <a:rPr lang="en-US" sz="2800" dirty="0"/>
              <a:t>each mitigation mechanism</a:t>
            </a:r>
          </a:p>
        </p:txBody>
      </p:sp>
    </p:spTree>
    <p:extLst>
      <p:ext uri="{BB962C8B-B14F-4D97-AF65-F5344CB8AC3E}">
        <p14:creationId xmlns:p14="http://schemas.microsoft.com/office/powerpoint/2010/main" val="2027602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833563"/>
            <a:ext cx="8428037" cy="822325"/>
          </a:xfrm>
        </p:spPr>
        <p:txBody>
          <a:bodyPr/>
          <a:lstStyle/>
          <a:p>
            <a:pPr algn="ctr" eaLnBrk="1" hangingPunct="1"/>
            <a:r>
              <a:rPr lang="en-US" sz="5000" dirty="0">
                <a:latin typeface="Garamond" charset="0"/>
              </a:rPr>
              <a:t>RowHammer Reviews</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2518366585"/>
      </p:ext>
    </p:extLst>
  </p:cSld>
  <p:clrMapOvr>
    <a:masterClrMapping/>
  </p:clrMapOvr>
  <p:transition/>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5056E-5E0D-1746-9AF8-8212921EE458}"/>
              </a:ext>
            </a:extLst>
          </p:cNvPr>
          <p:cNvSpPr>
            <a:spLocks noGrp="1"/>
          </p:cNvSpPr>
          <p:nvPr>
            <p:ph type="title"/>
          </p:nvPr>
        </p:nvSpPr>
        <p:spPr/>
        <p:txBody>
          <a:bodyPr/>
          <a:lstStyle/>
          <a:p>
            <a:r>
              <a:rPr lang="en-US" dirty="0"/>
              <a:t>Initial RowHammer Reviews</a:t>
            </a:r>
          </a:p>
        </p:txBody>
      </p:sp>
      <p:sp>
        <p:nvSpPr>
          <p:cNvPr id="3" name="Content Placeholder 2">
            <a:extLst>
              <a:ext uri="{FF2B5EF4-FFF2-40B4-BE49-F238E27FC236}">
                <a16:creationId xmlns:a16="http://schemas.microsoft.com/office/drawing/2014/main" id="{F91B9D8D-2C3F-8E4E-957C-4E5F3DBB7EF7}"/>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3665AE97-DF02-5742-869D-07C457E90A36}"/>
              </a:ext>
            </a:extLst>
          </p:cNvPr>
          <p:cNvPicPr>
            <a:picLocks noChangeAspect="1"/>
          </p:cNvPicPr>
          <p:nvPr/>
        </p:nvPicPr>
        <p:blipFill>
          <a:blip r:embed="rId2"/>
          <a:stretch>
            <a:fillRect/>
          </a:stretch>
        </p:blipFill>
        <p:spPr>
          <a:xfrm>
            <a:off x="0" y="843038"/>
            <a:ext cx="9144000" cy="3398762"/>
          </a:xfrm>
          <a:prstGeom prst="rect">
            <a:avLst/>
          </a:prstGeom>
        </p:spPr>
      </p:pic>
      <p:pic>
        <p:nvPicPr>
          <p:cNvPr id="7" name="Picture 6">
            <a:extLst>
              <a:ext uri="{FF2B5EF4-FFF2-40B4-BE49-F238E27FC236}">
                <a16:creationId xmlns:a16="http://schemas.microsoft.com/office/drawing/2014/main" id="{7155D524-DCC9-1847-83C7-854F549EAADF}"/>
              </a:ext>
            </a:extLst>
          </p:cNvPr>
          <p:cNvPicPr>
            <a:picLocks noChangeAspect="1"/>
          </p:cNvPicPr>
          <p:nvPr/>
        </p:nvPicPr>
        <p:blipFill>
          <a:blip r:embed="rId3"/>
          <a:stretch>
            <a:fillRect/>
          </a:stretch>
        </p:blipFill>
        <p:spPr>
          <a:xfrm>
            <a:off x="1475656" y="4394200"/>
            <a:ext cx="5701630" cy="2303689"/>
          </a:xfrm>
          <a:prstGeom prst="rect">
            <a:avLst/>
          </a:prstGeom>
        </p:spPr>
      </p:pic>
      <p:sp>
        <p:nvSpPr>
          <p:cNvPr id="10" name="Rectangle 9">
            <a:extLst>
              <a:ext uri="{FF2B5EF4-FFF2-40B4-BE49-F238E27FC236}">
                <a16:creationId xmlns:a16="http://schemas.microsoft.com/office/drawing/2014/main" id="{1E5BF8A9-EA5D-234F-8FBD-05D672436FBE}"/>
              </a:ext>
            </a:extLst>
          </p:cNvPr>
          <p:cNvSpPr/>
          <p:nvPr/>
        </p:nvSpPr>
        <p:spPr>
          <a:xfrm>
            <a:off x="3563888" y="4394199"/>
            <a:ext cx="1008112" cy="230368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23613082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F07A6-8DA1-5046-AEB0-971A934F0EB3}"/>
              </a:ext>
            </a:extLst>
          </p:cNvPr>
          <p:cNvSpPr>
            <a:spLocks noGrp="1"/>
          </p:cNvSpPr>
          <p:nvPr>
            <p:ph type="title"/>
          </p:nvPr>
        </p:nvSpPr>
        <p:spPr/>
        <p:txBody>
          <a:bodyPr/>
          <a:lstStyle/>
          <a:p>
            <a:r>
              <a:rPr lang="en-US" dirty="0"/>
              <a:t>Missing the Point</a:t>
            </a:r>
          </a:p>
        </p:txBody>
      </p:sp>
      <p:sp>
        <p:nvSpPr>
          <p:cNvPr id="3" name="Content Placeholder 2">
            <a:extLst>
              <a:ext uri="{FF2B5EF4-FFF2-40B4-BE49-F238E27FC236}">
                <a16:creationId xmlns:a16="http://schemas.microsoft.com/office/drawing/2014/main" id="{F4DE7DC0-4EFE-F141-8BB4-C777DB48BC32}"/>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6FFF0740-B72C-BF4C-BFC9-C5861C554513}"/>
              </a:ext>
            </a:extLst>
          </p:cNvPr>
          <p:cNvPicPr>
            <a:picLocks noChangeAspect="1"/>
          </p:cNvPicPr>
          <p:nvPr/>
        </p:nvPicPr>
        <p:blipFill>
          <a:blip r:embed="rId2"/>
          <a:stretch>
            <a:fillRect/>
          </a:stretch>
        </p:blipFill>
        <p:spPr>
          <a:xfrm>
            <a:off x="165100" y="854522"/>
            <a:ext cx="8674100" cy="1193800"/>
          </a:xfrm>
          <a:prstGeom prst="rect">
            <a:avLst/>
          </a:prstGeom>
        </p:spPr>
      </p:pic>
      <p:pic>
        <p:nvPicPr>
          <p:cNvPr id="6" name="Picture 5">
            <a:extLst>
              <a:ext uri="{FF2B5EF4-FFF2-40B4-BE49-F238E27FC236}">
                <a16:creationId xmlns:a16="http://schemas.microsoft.com/office/drawing/2014/main" id="{A40E37AE-B3FE-BC41-8FC0-1735C5B48ADA}"/>
              </a:ext>
            </a:extLst>
          </p:cNvPr>
          <p:cNvPicPr>
            <a:picLocks noChangeAspect="1"/>
          </p:cNvPicPr>
          <p:nvPr/>
        </p:nvPicPr>
        <p:blipFill>
          <a:blip r:embed="rId3"/>
          <a:stretch>
            <a:fillRect/>
          </a:stretch>
        </p:blipFill>
        <p:spPr>
          <a:xfrm>
            <a:off x="78412" y="2168604"/>
            <a:ext cx="9004300" cy="2197100"/>
          </a:xfrm>
          <a:prstGeom prst="rect">
            <a:avLst/>
          </a:prstGeom>
        </p:spPr>
      </p:pic>
      <p:pic>
        <p:nvPicPr>
          <p:cNvPr id="7" name="Picture 6">
            <a:extLst>
              <a:ext uri="{FF2B5EF4-FFF2-40B4-BE49-F238E27FC236}">
                <a16:creationId xmlns:a16="http://schemas.microsoft.com/office/drawing/2014/main" id="{2A03E50B-E652-9442-B569-A08EE1A1BD4A}"/>
              </a:ext>
            </a:extLst>
          </p:cNvPr>
          <p:cNvPicPr>
            <a:picLocks noChangeAspect="1"/>
          </p:cNvPicPr>
          <p:nvPr/>
        </p:nvPicPr>
        <p:blipFill>
          <a:blip r:embed="rId4"/>
          <a:stretch>
            <a:fillRect/>
          </a:stretch>
        </p:blipFill>
        <p:spPr>
          <a:xfrm>
            <a:off x="78412" y="4527550"/>
            <a:ext cx="9144000" cy="2397211"/>
          </a:xfrm>
          <a:prstGeom prst="rect">
            <a:avLst/>
          </a:prstGeom>
        </p:spPr>
      </p:pic>
      <p:sp>
        <p:nvSpPr>
          <p:cNvPr id="8" name="TextBox 7">
            <a:extLst>
              <a:ext uri="{FF2B5EF4-FFF2-40B4-BE49-F238E27FC236}">
                <a16:creationId xmlns:a16="http://schemas.microsoft.com/office/drawing/2014/main" id="{FEED2AFF-8D4C-5242-A5FE-05DE7C488195}"/>
              </a:ext>
            </a:extLst>
          </p:cNvPr>
          <p:cNvSpPr txBox="1"/>
          <p:nvPr/>
        </p:nvSpPr>
        <p:spPr>
          <a:xfrm>
            <a:off x="3837552" y="388323"/>
            <a:ext cx="543129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mn-ea"/>
                <a:cs typeface="+mn-cs"/>
              </a:rPr>
              <a:t>Reviews from Micro 2013</a:t>
            </a:r>
          </a:p>
        </p:txBody>
      </p:sp>
      <p:sp>
        <p:nvSpPr>
          <p:cNvPr id="9" name="Rectangle 8">
            <a:extLst>
              <a:ext uri="{FF2B5EF4-FFF2-40B4-BE49-F238E27FC236}">
                <a16:creationId xmlns:a16="http://schemas.microsoft.com/office/drawing/2014/main" id="{E448DCB5-D6CD-9E4F-9BEA-32D24F58C743}"/>
              </a:ext>
            </a:extLst>
          </p:cNvPr>
          <p:cNvSpPr/>
          <p:nvPr/>
        </p:nvSpPr>
        <p:spPr>
          <a:xfrm>
            <a:off x="1259631" y="2845326"/>
            <a:ext cx="7729757" cy="51166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0" name="Rectangle 9">
            <a:extLst>
              <a:ext uri="{FF2B5EF4-FFF2-40B4-BE49-F238E27FC236}">
                <a16:creationId xmlns:a16="http://schemas.microsoft.com/office/drawing/2014/main" id="{658A6464-A6B4-9249-9F6A-71EF8C6AFEA8}"/>
              </a:ext>
            </a:extLst>
          </p:cNvPr>
          <p:cNvSpPr/>
          <p:nvPr/>
        </p:nvSpPr>
        <p:spPr>
          <a:xfrm>
            <a:off x="230812" y="1296124"/>
            <a:ext cx="6933476" cy="38927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1" name="Rectangle 10">
            <a:extLst>
              <a:ext uri="{FF2B5EF4-FFF2-40B4-BE49-F238E27FC236}">
                <a16:creationId xmlns:a16="http://schemas.microsoft.com/office/drawing/2014/main" id="{1759DDD6-DFA7-A949-9874-C5BE057A2C47}"/>
              </a:ext>
            </a:extLst>
          </p:cNvPr>
          <p:cNvSpPr/>
          <p:nvPr/>
        </p:nvSpPr>
        <p:spPr>
          <a:xfrm>
            <a:off x="148162" y="4882694"/>
            <a:ext cx="9065588" cy="72008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30519144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72834-43DA-7549-B0D1-0445F66C1981}"/>
              </a:ext>
            </a:extLst>
          </p:cNvPr>
          <p:cNvSpPr>
            <a:spLocks noGrp="1"/>
          </p:cNvSpPr>
          <p:nvPr>
            <p:ph type="title"/>
          </p:nvPr>
        </p:nvSpPr>
        <p:spPr/>
        <p:txBody>
          <a:bodyPr/>
          <a:lstStyle/>
          <a:p>
            <a:r>
              <a:rPr lang="en-US" dirty="0"/>
              <a:t>More …</a:t>
            </a:r>
          </a:p>
        </p:txBody>
      </p:sp>
      <p:sp>
        <p:nvSpPr>
          <p:cNvPr id="3" name="Content Placeholder 2">
            <a:extLst>
              <a:ext uri="{FF2B5EF4-FFF2-40B4-BE49-F238E27FC236}">
                <a16:creationId xmlns:a16="http://schemas.microsoft.com/office/drawing/2014/main" id="{A08716AD-1B0D-8D45-970D-B55602C3F811}"/>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158BBDA8-2719-C84F-B2C7-794F5BFB1F5C}"/>
              </a:ext>
            </a:extLst>
          </p:cNvPr>
          <p:cNvPicPr>
            <a:picLocks noChangeAspect="1"/>
          </p:cNvPicPr>
          <p:nvPr/>
        </p:nvPicPr>
        <p:blipFill>
          <a:blip r:embed="rId2"/>
          <a:stretch>
            <a:fillRect/>
          </a:stretch>
        </p:blipFill>
        <p:spPr>
          <a:xfrm>
            <a:off x="899592" y="928579"/>
            <a:ext cx="6747470" cy="3133154"/>
          </a:xfrm>
          <a:prstGeom prst="rect">
            <a:avLst/>
          </a:prstGeom>
        </p:spPr>
      </p:pic>
      <p:pic>
        <p:nvPicPr>
          <p:cNvPr id="6" name="Picture 5">
            <a:extLst>
              <a:ext uri="{FF2B5EF4-FFF2-40B4-BE49-F238E27FC236}">
                <a16:creationId xmlns:a16="http://schemas.microsoft.com/office/drawing/2014/main" id="{6CC8B2D6-5AC2-7241-8709-1D72836C183A}"/>
              </a:ext>
            </a:extLst>
          </p:cNvPr>
          <p:cNvPicPr>
            <a:picLocks noChangeAspect="1"/>
          </p:cNvPicPr>
          <p:nvPr/>
        </p:nvPicPr>
        <p:blipFill>
          <a:blip r:embed="rId3"/>
          <a:stretch>
            <a:fillRect/>
          </a:stretch>
        </p:blipFill>
        <p:spPr>
          <a:xfrm>
            <a:off x="899592" y="4205675"/>
            <a:ext cx="6891412" cy="2652325"/>
          </a:xfrm>
          <a:prstGeom prst="rect">
            <a:avLst/>
          </a:prstGeom>
        </p:spPr>
      </p:pic>
      <p:sp>
        <p:nvSpPr>
          <p:cNvPr id="7" name="TextBox 6">
            <a:extLst>
              <a:ext uri="{FF2B5EF4-FFF2-40B4-BE49-F238E27FC236}">
                <a16:creationId xmlns:a16="http://schemas.microsoft.com/office/drawing/2014/main" id="{AEC57BD5-EE5F-8E47-BCDF-E5B7FF786204}"/>
              </a:ext>
            </a:extLst>
          </p:cNvPr>
          <p:cNvSpPr txBox="1"/>
          <p:nvPr/>
        </p:nvSpPr>
        <p:spPr>
          <a:xfrm>
            <a:off x="3837552" y="388323"/>
            <a:ext cx="530626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mn-ea"/>
                <a:cs typeface="+mn-cs"/>
              </a:rPr>
              <a:t>Reviews from ISCA 2014</a:t>
            </a:r>
          </a:p>
        </p:txBody>
      </p:sp>
      <p:sp>
        <p:nvSpPr>
          <p:cNvPr id="8" name="Rectangle 7">
            <a:extLst>
              <a:ext uri="{FF2B5EF4-FFF2-40B4-BE49-F238E27FC236}">
                <a16:creationId xmlns:a16="http://schemas.microsoft.com/office/drawing/2014/main" id="{F8A74C61-7692-3244-BE16-34067D9C26DA}"/>
              </a:ext>
            </a:extLst>
          </p:cNvPr>
          <p:cNvSpPr/>
          <p:nvPr/>
        </p:nvSpPr>
        <p:spPr>
          <a:xfrm>
            <a:off x="755577" y="2204824"/>
            <a:ext cx="6891486" cy="129618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9" name="Rectangle 8">
            <a:extLst>
              <a:ext uri="{FF2B5EF4-FFF2-40B4-BE49-F238E27FC236}">
                <a16:creationId xmlns:a16="http://schemas.microsoft.com/office/drawing/2014/main" id="{E86A8F27-195E-AC45-9A37-D6159E21BDE8}"/>
              </a:ext>
            </a:extLst>
          </p:cNvPr>
          <p:cNvSpPr/>
          <p:nvPr/>
        </p:nvSpPr>
        <p:spPr>
          <a:xfrm>
            <a:off x="899518" y="4509120"/>
            <a:ext cx="6480794" cy="100811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18648699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40D71-5EDE-774A-972C-38A243C5A663}"/>
              </a:ext>
            </a:extLst>
          </p:cNvPr>
          <p:cNvSpPr>
            <a:spLocks noGrp="1"/>
          </p:cNvSpPr>
          <p:nvPr>
            <p:ph type="title"/>
          </p:nvPr>
        </p:nvSpPr>
        <p:spPr/>
        <p:txBody>
          <a:bodyPr/>
          <a:lstStyle/>
          <a:p>
            <a:r>
              <a:rPr lang="en-US" dirty="0"/>
              <a:t>Final RowHammer Reviews</a:t>
            </a:r>
          </a:p>
        </p:txBody>
      </p:sp>
      <p:pic>
        <p:nvPicPr>
          <p:cNvPr id="4" name="Picture 3">
            <a:extLst>
              <a:ext uri="{FF2B5EF4-FFF2-40B4-BE49-F238E27FC236}">
                <a16:creationId xmlns:a16="http://schemas.microsoft.com/office/drawing/2014/main" id="{EB53B1F3-02C9-6144-9BC1-DFE1EB1659E9}"/>
              </a:ext>
            </a:extLst>
          </p:cNvPr>
          <p:cNvPicPr>
            <a:picLocks noChangeAspect="1"/>
          </p:cNvPicPr>
          <p:nvPr/>
        </p:nvPicPr>
        <p:blipFill>
          <a:blip r:embed="rId2"/>
          <a:stretch>
            <a:fillRect/>
          </a:stretch>
        </p:blipFill>
        <p:spPr>
          <a:xfrm>
            <a:off x="467544" y="980728"/>
            <a:ext cx="7912100" cy="3009900"/>
          </a:xfrm>
          <a:prstGeom prst="rect">
            <a:avLst/>
          </a:prstGeom>
        </p:spPr>
      </p:pic>
      <p:pic>
        <p:nvPicPr>
          <p:cNvPr id="5" name="Picture 4">
            <a:extLst>
              <a:ext uri="{FF2B5EF4-FFF2-40B4-BE49-F238E27FC236}">
                <a16:creationId xmlns:a16="http://schemas.microsoft.com/office/drawing/2014/main" id="{BE9D1BD4-C427-7E4F-B61B-83F9A7567553}"/>
              </a:ext>
            </a:extLst>
          </p:cNvPr>
          <p:cNvPicPr>
            <a:picLocks noChangeAspect="1"/>
          </p:cNvPicPr>
          <p:nvPr/>
        </p:nvPicPr>
        <p:blipFill>
          <a:blip r:embed="rId3"/>
          <a:stretch>
            <a:fillRect/>
          </a:stretch>
        </p:blipFill>
        <p:spPr>
          <a:xfrm>
            <a:off x="1435100" y="4149080"/>
            <a:ext cx="6197600" cy="2552700"/>
          </a:xfrm>
          <a:prstGeom prst="rect">
            <a:avLst/>
          </a:prstGeom>
        </p:spPr>
      </p:pic>
    </p:spTree>
    <p:extLst>
      <p:ext uri="{BB962C8B-B14F-4D97-AF65-F5344CB8AC3E}">
        <p14:creationId xmlns:p14="http://schemas.microsoft.com/office/powerpoint/2010/main" val="1414105935"/>
      </p:ext>
    </p:extLst>
  </p:cSld>
  <p:clrMapOvr>
    <a:masterClrMapping/>
  </p:clrMapOvr>
  <p:transition/>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23528" y="1772816"/>
            <a:ext cx="8428037" cy="822325"/>
          </a:xfrm>
        </p:spPr>
        <p:txBody>
          <a:bodyPr/>
          <a:lstStyle/>
          <a:p>
            <a:pPr algn="ctr" eaLnBrk="1" hangingPunct="1"/>
            <a:r>
              <a:rPr lang="en-US" sz="5000" dirty="0">
                <a:latin typeface="Garamond" charset="0"/>
              </a:rPr>
              <a:t>Some More History</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3550541928"/>
      </p:ext>
    </p:extLst>
  </p:cSld>
  <p:clrMapOvr>
    <a:masterClrMapping/>
  </p:clrMapOvr>
  <p:transition/>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B6555-C7F9-2C46-BEAF-006460700D88}"/>
              </a:ext>
            </a:extLst>
          </p:cNvPr>
          <p:cNvSpPr>
            <a:spLocks noGrp="1"/>
          </p:cNvSpPr>
          <p:nvPr>
            <p:ph type="title"/>
          </p:nvPr>
        </p:nvSpPr>
        <p:spPr/>
        <p:txBody>
          <a:bodyPr/>
          <a:lstStyle/>
          <a:p>
            <a:r>
              <a:rPr lang="en-US" dirty="0"/>
              <a:t>Some More Historical Perspective</a:t>
            </a:r>
          </a:p>
        </p:txBody>
      </p:sp>
      <p:sp>
        <p:nvSpPr>
          <p:cNvPr id="3" name="Content Placeholder 2">
            <a:extLst>
              <a:ext uri="{FF2B5EF4-FFF2-40B4-BE49-F238E27FC236}">
                <a16:creationId xmlns:a16="http://schemas.microsoft.com/office/drawing/2014/main" id="{361696B8-178A-E343-BC4E-14D8A6C20C01}"/>
              </a:ext>
            </a:extLst>
          </p:cNvPr>
          <p:cNvSpPr>
            <a:spLocks noGrp="1"/>
          </p:cNvSpPr>
          <p:nvPr>
            <p:ph idx="1"/>
          </p:nvPr>
        </p:nvSpPr>
        <p:spPr>
          <a:xfrm>
            <a:off x="228600" y="997529"/>
            <a:ext cx="8915400" cy="5193723"/>
          </a:xfrm>
        </p:spPr>
        <p:txBody>
          <a:bodyPr/>
          <a:lstStyle/>
          <a:p>
            <a:r>
              <a:rPr lang="en-US" dirty="0"/>
              <a:t>RowHammer is the first example of a circuit-level failure mechanism causing a widespread system security vulnerability</a:t>
            </a:r>
          </a:p>
          <a:p>
            <a:endParaRPr lang="en-US" dirty="0"/>
          </a:p>
          <a:p>
            <a:r>
              <a:rPr lang="en-US" dirty="0"/>
              <a:t>It led to a large body of work in security attacks, mitigations, architectural solutions, …</a:t>
            </a:r>
          </a:p>
          <a:p>
            <a:pPr marL="344487" lvl="1" indent="0">
              <a:buNone/>
            </a:pPr>
            <a:endParaRPr lang="en-US" dirty="0"/>
          </a:p>
          <a:p>
            <a:r>
              <a:rPr lang="en-US" dirty="0">
                <a:solidFill>
                  <a:srgbClr val="0000FF"/>
                </a:solidFill>
              </a:rPr>
              <a:t>Work building on RowHammer still continues</a:t>
            </a:r>
          </a:p>
          <a:p>
            <a:pPr lvl="1"/>
            <a:r>
              <a:rPr lang="en-US" dirty="0"/>
              <a:t>See HPCA 2021, MICRO 2020, ISCA 2020, S&amp;P 2020, SEC 2020</a:t>
            </a:r>
          </a:p>
          <a:p>
            <a:endParaRPr lang="en-US" dirty="0"/>
          </a:p>
          <a:p>
            <a:r>
              <a:rPr lang="en-US" dirty="0">
                <a:solidFill>
                  <a:srgbClr val="FF0000"/>
                </a:solidFill>
              </a:rPr>
              <a:t>Initially, RowHammer was dismissed by some reviewers</a:t>
            </a:r>
          </a:p>
          <a:p>
            <a:pPr lvl="1"/>
            <a:r>
              <a:rPr lang="en-US" dirty="0"/>
              <a:t>Rejected from MICRO 2013 conference</a:t>
            </a:r>
          </a:p>
          <a:p>
            <a:endParaRPr lang="en-US" dirty="0"/>
          </a:p>
        </p:txBody>
      </p:sp>
      <p:sp>
        <p:nvSpPr>
          <p:cNvPr id="4" name="Slide Number Placeholder 3">
            <a:extLst>
              <a:ext uri="{FF2B5EF4-FFF2-40B4-BE49-F238E27FC236}">
                <a16:creationId xmlns:a16="http://schemas.microsoft.com/office/drawing/2014/main" id="{029E2038-4FE7-9849-A660-75D9BB9FB75A}"/>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249</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Arial" charset="0"/>
            </a:endParaRPr>
          </a:p>
        </p:txBody>
      </p:sp>
    </p:spTree>
    <p:extLst>
      <p:ext uri="{BB962C8B-B14F-4D97-AF65-F5344CB8AC3E}">
        <p14:creationId xmlns:p14="http://schemas.microsoft.com/office/powerpoint/2010/main" val="501760724"/>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0B0F1-22FF-5647-9EA2-576FA50F753D}"/>
              </a:ext>
            </a:extLst>
          </p:cNvPr>
          <p:cNvSpPr>
            <a:spLocks noGrp="1"/>
          </p:cNvSpPr>
          <p:nvPr>
            <p:ph type="title"/>
          </p:nvPr>
        </p:nvSpPr>
        <p:spPr/>
        <p:txBody>
          <a:bodyPr/>
          <a:lstStyle/>
          <a:p>
            <a:r>
              <a:rPr lang="en-US" dirty="0">
                <a:solidFill>
                  <a:srgbClr val="006633"/>
                </a:solidFill>
              </a:rPr>
              <a:t>Mitigation of Retention Issues </a:t>
            </a:r>
            <a:r>
              <a:rPr lang="en-US" sz="2600" b="1" dirty="0"/>
              <a:t>[MICRO’21]</a:t>
            </a:r>
            <a:endParaRPr lang="en-US" dirty="0"/>
          </a:p>
        </p:txBody>
      </p:sp>
      <p:sp>
        <p:nvSpPr>
          <p:cNvPr id="3" name="Content Placeholder 2">
            <a:extLst>
              <a:ext uri="{FF2B5EF4-FFF2-40B4-BE49-F238E27FC236}">
                <a16:creationId xmlns:a16="http://schemas.microsoft.com/office/drawing/2014/main" id="{2632BFC6-3EA8-844B-B6B5-0C6543648E40}"/>
              </a:ext>
            </a:extLst>
          </p:cNvPr>
          <p:cNvSpPr>
            <a:spLocks noGrp="1"/>
          </p:cNvSpPr>
          <p:nvPr>
            <p:ph idx="1"/>
          </p:nvPr>
        </p:nvSpPr>
        <p:spPr>
          <a:xfrm>
            <a:off x="228600" y="908721"/>
            <a:ext cx="8610600" cy="5339680"/>
          </a:xfrm>
        </p:spPr>
        <p:txBody>
          <a:bodyPr/>
          <a:lstStyle/>
          <a:p>
            <a:r>
              <a:rPr lang="en-US" sz="1700" dirty="0"/>
              <a:t>Minesh Patel, Geraldo F. de Oliveira Jr., and Onur Mutlu,</a:t>
            </a:r>
            <a:br>
              <a:rPr lang="en-US" sz="1700" dirty="0"/>
            </a:br>
            <a:r>
              <a:rPr lang="en-US" sz="1700" b="1" dirty="0">
                <a:solidFill>
                  <a:srgbClr val="0000FF"/>
                </a:solidFill>
                <a:hlinkClick r:id="rId2">
                  <a:extLst>
                    <a:ext uri="{A12FA001-AC4F-418D-AE19-62706E023703}">
                      <ahyp:hlinkClr xmlns:ahyp="http://schemas.microsoft.com/office/drawing/2018/hyperlinkcolor" val="tx"/>
                    </a:ext>
                  </a:extLst>
                </a:hlinkClick>
              </a:rPr>
              <a:t>"HARP: Practically and Effectively Identifying Uncorrectable Errors in Memory Chips That Use On-Die Error-Correcting Codes"</a:t>
            </a:r>
            <a:br>
              <a:rPr lang="en-US" sz="1700" dirty="0"/>
            </a:br>
            <a:r>
              <a:rPr lang="en-US" sz="1700" i="1" dirty="0"/>
              <a:t>Proceedings of the </a:t>
            </a:r>
            <a:r>
              <a:rPr lang="en-US" sz="1700" i="1" dirty="0">
                <a:hlinkClick r:id="rId3"/>
              </a:rPr>
              <a:t>54th International Symposium on Microarchitecture</a:t>
            </a:r>
            <a:r>
              <a:rPr lang="en-US" sz="1700" i="1" dirty="0"/>
              <a:t> (</a:t>
            </a:r>
            <a:r>
              <a:rPr lang="en-US" sz="1700" b="1" i="1" dirty="0"/>
              <a:t>MICRO</a:t>
            </a:r>
            <a:r>
              <a:rPr lang="en-US" sz="1700" i="1" dirty="0"/>
              <a:t>)</a:t>
            </a:r>
            <a:r>
              <a:rPr lang="en-US" sz="1700" dirty="0"/>
              <a:t>, Virtual, October 2021.</a:t>
            </a:r>
            <a:br>
              <a:rPr lang="en-US" sz="1700" dirty="0"/>
            </a:br>
            <a:r>
              <a:rPr lang="en-US" sz="1700" dirty="0"/>
              <a:t>[</a:t>
            </a:r>
            <a:r>
              <a:rPr lang="en-US" sz="1700" dirty="0">
                <a:hlinkClick r:id="rId4"/>
              </a:rPr>
              <a:t>Slides (pptx)</a:t>
            </a:r>
            <a:r>
              <a:rPr lang="en-US" sz="1700" dirty="0"/>
              <a:t> </a:t>
            </a:r>
            <a:r>
              <a:rPr lang="en-US" sz="1700" dirty="0">
                <a:hlinkClick r:id="rId5"/>
              </a:rPr>
              <a:t>(pdf)</a:t>
            </a:r>
            <a:r>
              <a:rPr lang="en-US" sz="1700" dirty="0"/>
              <a:t>]</a:t>
            </a:r>
            <a:br>
              <a:rPr lang="en-US" sz="1700" dirty="0"/>
            </a:br>
            <a:r>
              <a:rPr lang="en-US" sz="1700" dirty="0"/>
              <a:t>[</a:t>
            </a:r>
            <a:r>
              <a:rPr lang="en-US" sz="1700" dirty="0">
                <a:hlinkClick r:id="rId6"/>
              </a:rPr>
              <a:t>Short Talk Slides (pptx)</a:t>
            </a:r>
            <a:r>
              <a:rPr lang="en-US" sz="1700" dirty="0"/>
              <a:t> </a:t>
            </a:r>
            <a:r>
              <a:rPr lang="en-US" sz="1700" dirty="0">
                <a:hlinkClick r:id="rId7"/>
              </a:rPr>
              <a:t>(pdf)</a:t>
            </a:r>
            <a:r>
              <a:rPr lang="en-US" sz="1700" dirty="0"/>
              <a:t>]</a:t>
            </a:r>
            <a:br>
              <a:rPr lang="en-US" sz="1700" dirty="0"/>
            </a:br>
            <a:r>
              <a:rPr lang="en-US" sz="1700" dirty="0"/>
              <a:t>[</a:t>
            </a:r>
            <a:r>
              <a:rPr lang="en-US" sz="1700" dirty="0">
                <a:hlinkClick r:id="rId8"/>
              </a:rPr>
              <a:t>Lightning Talk Slides (pptx)</a:t>
            </a:r>
            <a:r>
              <a:rPr lang="en-US" sz="1700" dirty="0"/>
              <a:t> </a:t>
            </a:r>
            <a:r>
              <a:rPr lang="en-US" sz="1700" dirty="0">
                <a:hlinkClick r:id="rId9"/>
              </a:rPr>
              <a:t>(pdf)</a:t>
            </a:r>
            <a:r>
              <a:rPr lang="en-US" sz="1700" dirty="0"/>
              <a:t>]</a:t>
            </a:r>
            <a:br>
              <a:rPr lang="en-US" sz="1700" dirty="0"/>
            </a:br>
            <a:r>
              <a:rPr lang="en-US" sz="1700" dirty="0"/>
              <a:t>[</a:t>
            </a:r>
            <a:r>
              <a:rPr lang="en-US" sz="1700" dirty="0">
                <a:hlinkClick r:id="rId10"/>
              </a:rPr>
              <a:t>Talk Video</a:t>
            </a:r>
            <a:r>
              <a:rPr lang="en-US" sz="1700" dirty="0"/>
              <a:t> (20 minutes)]</a:t>
            </a:r>
            <a:br>
              <a:rPr lang="en-US" sz="1700" dirty="0"/>
            </a:br>
            <a:r>
              <a:rPr lang="en-US" sz="1700" dirty="0"/>
              <a:t>[</a:t>
            </a:r>
            <a:r>
              <a:rPr lang="en-US" sz="1700" dirty="0">
                <a:hlinkClick r:id="rId11"/>
              </a:rPr>
              <a:t>Lightning Talk Video</a:t>
            </a:r>
            <a:r>
              <a:rPr lang="en-US" sz="1700" dirty="0"/>
              <a:t> (1.5 minutes)]</a:t>
            </a:r>
            <a:br>
              <a:rPr lang="en-US" sz="1700" dirty="0"/>
            </a:br>
            <a:r>
              <a:rPr lang="en-US" sz="1700" dirty="0"/>
              <a:t>[</a:t>
            </a:r>
            <a:r>
              <a:rPr lang="en-US" sz="1700" dirty="0">
                <a:hlinkClick r:id="rId12"/>
              </a:rPr>
              <a:t>HARP Source Code (Officially Artifact Evaluated with All Badges)</a:t>
            </a:r>
            <a:r>
              <a:rPr lang="en-US" sz="1700" dirty="0"/>
              <a:t>]</a:t>
            </a:r>
            <a:br>
              <a:rPr lang="en-US" sz="1700" dirty="0"/>
            </a:br>
            <a:endParaRPr lang="en-US" sz="1700" dirty="0"/>
          </a:p>
        </p:txBody>
      </p:sp>
      <p:sp>
        <p:nvSpPr>
          <p:cNvPr id="4" name="Slide Number Placeholder 3">
            <a:extLst>
              <a:ext uri="{FF2B5EF4-FFF2-40B4-BE49-F238E27FC236}">
                <a16:creationId xmlns:a16="http://schemas.microsoft.com/office/drawing/2014/main" id="{FCBD83A9-2106-8E46-A4D9-BF54A23B8A2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05D8B64E-794F-4F4B-9AF2-3651B2BA0DEB}"/>
              </a:ext>
            </a:extLst>
          </p:cNvPr>
          <p:cNvPicPr>
            <a:picLocks noChangeAspect="1"/>
          </p:cNvPicPr>
          <p:nvPr/>
        </p:nvPicPr>
        <p:blipFill>
          <a:blip r:embed="rId13"/>
          <a:stretch>
            <a:fillRect/>
          </a:stretch>
        </p:blipFill>
        <p:spPr>
          <a:xfrm>
            <a:off x="329732" y="4021220"/>
            <a:ext cx="8325048" cy="2795541"/>
          </a:xfrm>
          <a:prstGeom prst="rect">
            <a:avLst/>
          </a:prstGeom>
        </p:spPr>
      </p:pic>
    </p:spTree>
    <p:extLst>
      <p:ext uri="{BB962C8B-B14F-4D97-AF65-F5344CB8AC3E}">
        <p14:creationId xmlns:p14="http://schemas.microsoft.com/office/powerpoint/2010/main" val="2283075430"/>
      </p:ext>
    </p:extLst>
  </p:cSld>
  <p:clrMapOvr>
    <a:masterClrMapping/>
  </p:clrMapOvr>
  <p:transition/>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04555-EC71-1E4C-8899-7CEEFD0AF2C2}"/>
              </a:ext>
            </a:extLst>
          </p:cNvPr>
          <p:cNvSpPr>
            <a:spLocks noGrp="1"/>
          </p:cNvSpPr>
          <p:nvPr>
            <p:ph type="title"/>
          </p:nvPr>
        </p:nvSpPr>
        <p:spPr/>
        <p:txBody>
          <a:bodyPr/>
          <a:lstStyle/>
          <a:p>
            <a:r>
              <a:rPr lang="en-US" sz="3800" dirty="0"/>
              <a:t>Initial RowHammer Reviews (MICRO 2013)</a:t>
            </a:r>
          </a:p>
        </p:txBody>
      </p:sp>
      <p:sp>
        <p:nvSpPr>
          <p:cNvPr id="3" name="Content Placeholder 2">
            <a:extLst>
              <a:ext uri="{FF2B5EF4-FFF2-40B4-BE49-F238E27FC236}">
                <a16:creationId xmlns:a16="http://schemas.microsoft.com/office/drawing/2014/main" id="{CD354170-37A4-9647-9441-3DEE1DEB79A2}"/>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92174788-123B-594B-802A-4C965722941F}"/>
              </a:ext>
            </a:extLst>
          </p:cNvPr>
          <p:cNvPicPr>
            <a:picLocks noChangeAspect="1"/>
          </p:cNvPicPr>
          <p:nvPr/>
        </p:nvPicPr>
        <p:blipFill>
          <a:blip r:embed="rId2"/>
          <a:stretch>
            <a:fillRect/>
          </a:stretch>
        </p:blipFill>
        <p:spPr>
          <a:xfrm>
            <a:off x="899592" y="988914"/>
            <a:ext cx="6963370" cy="5642171"/>
          </a:xfrm>
          <a:prstGeom prst="rect">
            <a:avLst/>
          </a:prstGeom>
        </p:spPr>
      </p:pic>
      <p:sp>
        <p:nvSpPr>
          <p:cNvPr id="5" name="Rectangle 4">
            <a:extLst>
              <a:ext uri="{FF2B5EF4-FFF2-40B4-BE49-F238E27FC236}">
                <a16:creationId xmlns:a16="http://schemas.microsoft.com/office/drawing/2014/main" id="{A130C7C1-7A99-3849-9D62-E234D4AF3EA7}"/>
              </a:ext>
            </a:extLst>
          </p:cNvPr>
          <p:cNvSpPr/>
          <p:nvPr/>
        </p:nvSpPr>
        <p:spPr>
          <a:xfrm>
            <a:off x="3131840" y="5013175"/>
            <a:ext cx="864096" cy="177030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22078546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6D5C4-2769-E241-9E1F-F787393CEE92}"/>
              </a:ext>
            </a:extLst>
          </p:cNvPr>
          <p:cNvSpPr>
            <a:spLocks noGrp="1"/>
          </p:cNvSpPr>
          <p:nvPr>
            <p:ph type="title"/>
          </p:nvPr>
        </p:nvSpPr>
        <p:spPr/>
        <p:txBody>
          <a:bodyPr/>
          <a:lstStyle/>
          <a:p>
            <a:r>
              <a:rPr lang="en-US" dirty="0"/>
              <a:t>Reviewer A</a:t>
            </a:r>
          </a:p>
        </p:txBody>
      </p:sp>
      <p:sp>
        <p:nvSpPr>
          <p:cNvPr id="3" name="Content Placeholder 2">
            <a:extLst>
              <a:ext uri="{FF2B5EF4-FFF2-40B4-BE49-F238E27FC236}">
                <a16:creationId xmlns:a16="http://schemas.microsoft.com/office/drawing/2014/main" id="{77DC2B41-08B3-4841-91A5-B8E7C4BD004D}"/>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15EF3316-3A53-0C49-8E36-F13C08F8E182}"/>
              </a:ext>
            </a:extLst>
          </p:cNvPr>
          <p:cNvPicPr>
            <a:picLocks noChangeAspect="1"/>
          </p:cNvPicPr>
          <p:nvPr/>
        </p:nvPicPr>
        <p:blipFill>
          <a:blip r:embed="rId2"/>
          <a:stretch>
            <a:fillRect/>
          </a:stretch>
        </p:blipFill>
        <p:spPr>
          <a:xfrm>
            <a:off x="228600" y="941334"/>
            <a:ext cx="7658100" cy="3276600"/>
          </a:xfrm>
          <a:prstGeom prst="rect">
            <a:avLst/>
          </a:prstGeom>
        </p:spPr>
      </p:pic>
      <p:pic>
        <p:nvPicPr>
          <p:cNvPr id="5" name="Picture 4">
            <a:extLst>
              <a:ext uri="{FF2B5EF4-FFF2-40B4-BE49-F238E27FC236}">
                <a16:creationId xmlns:a16="http://schemas.microsoft.com/office/drawing/2014/main" id="{6AE4A4A7-2F66-4C4F-AF41-51CC628409F4}"/>
              </a:ext>
            </a:extLst>
          </p:cNvPr>
          <p:cNvPicPr>
            <a:picLocks noChangeAspect="1"/>
          </p:cNvPicPr>
          <p:nvPr/>
        </p:nvPicPr>
        <p:blipFill>
          <a:blip r:embed="rId3"/>
          <a:stretch>
            <a:fillRect/>
          </a:stretch>
        </p:blipFill>
        <p:spPr>
          <a:xfrm>
            <a:off x="1403648" y="4271904"/>
            <a:ext cx="6959600" cy="2578100"/>
          </a:xfrm>
          <a:prstGeom prst="rect">
            <a:avLst/>
          </a:prstGeom>
        </p:spPr>
      </p:pic>
      <p:sp>
        <p:nvSpPr>
          <p:cNvPr id="6" name="Rectangle 5">
            <a:extLst>
              <a:ext uri="{FF2B5EF4-FFF2-40B4-BE49-F238E27FC236}">
                <a16:creationId xmlns:a16="http://schemas.microsoft.com/office/drawing/2014/main" id="{B10F1CCA-55EE-E649-8B86-A726194C95D7}"/>
              </a:ext>
            </a:extLst>
          </p:cNvPr>
          <p:cNvSpPr/>
          <p:nvPr/>
        </p:nvSpPr>
        <p:spPr>
          <a:xfrm>
            <a:off x="1259632" y="4509120"/>
            <a:ext cx="7103616" cy="93610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11625027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7DB4D-C7C8-C440-9DF0-998601ACD742}"/>
              </a:ext>
            </a:extLst>
          </p:cNvPr>
          <p:cNvSpPr>
            <a:spLocks noGrp="1"/>
          </p:cNvSpPr>
          <p:nvPr>
            <p:ph type="title"/>
          </p:nvPr>
        </p:nvSpPr>
        <p:spPr/>
        <p:txBody>
          <a:bodyPr/>
          <a:lstStyle/>
          <a:p>
            <a:r>
              <a:rPr lang="en-US" dirty="0"/>
              <a:t>Reviewer A -- Security is Not “Realistic”</a:t>
            </a:r>
          </a:p>
        </p:txBody>
      </p:sp>
      <p:sp>
        <p:nvSpPr>
          <p:cNvPr id="3" name="Content Placeholder 2">
            <a:extLst>
              <a:ext uri="{FF2B5EF4-FFF2-40B4-BE49-F238E27FC236}">
                <a16:creationId xmlns:a16="http://schemas.microsoft.com/office/drawing/2014/main" id="{06FB08F8-4128-D147-9E5D-A47C877CC8AF}"/>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8EE7154E-ACFA-5645-B410-1B5A732356FE}"/>
              </a:ext>
            </a:extLst>
          </p:cNvPr>
          <p:cNvPicPr>
            <a:picLocks noChangeAspect="1"/>
          </p:cNvPicPr>
          <p:nvPr/>
        </p:nvPicPr>
        <p:blipFill>
          <a:blip r:embed="rId2"/>
          <a:stretch>
            <a:fillRect/>
          </a:stretch>
        </p:blipFill>
        <p:spPr>
          <a:xfrm>
            <a:off x="228600" y="1043213"/>
            <a:ext cx="7213600" cy="2768600"/>
          </a:xfrm>
          <a:prstGeom prst="rect">
            <a:avLst/>
          </a:prstGeom>
        </p:spPr>
      </p:pic>
      <p:pic>
        <p:nvPicPr>
          <p:cNvPr id="5" name="Picture 4">
            <a:extLst>
              <a:ext uri="{FF2B5EF4-FFF2-40B4-BE49-F238E27FC236}">
                <a16:creationId xmlns:a16="http://schemas.microsoft.com/office/drawing/2014/main" id="{68A049AE-1F82-BD45-9E8D-CB2AB8A0E774}"/>
              </a:ext>
            </a:extLst>
          </p:cNvPr>
          <p:cNvPicPr>
            <a:picLocks noChangeAspect="1"/>
          </p:cNvPicPr>
          <p:nvPr/>
        </p:nvPicPr>
        <p:blipFill>
          <a:blip r:embed="rId3"/>
          <a:stretch>
            <a:fillRect/>
          </a:stretch>
        </p:blipFill>
        <p:spPr>
          <a:xfrm>
            <a:off x="1259632" y="4084107"/>
            <a:ext cx="7162800" cy="1955800"/>
          </a:xfrm>
          <a:prstGeom prst="rect">
            <a:avLst/>
          </a:prstGeom>
        </p:spPr>
      </p:pic>
    </p:spTree>
    <p:extLst>
      <p:ext uri="{BB962C8B-B14F-4D97-AF65-F5344CB8AC3E}">
        <p14:creationId xmlns:p14="http://schemas.microsoft.com/office/powerpoint/2010/main" val="1853192690"/>
      </p:ext>
    </p:extLst>
  </p:cSld>
  <p:clrMapOvr>
    <a:masterClrMapping/>
  </p:clrMapOvr>
  <p:transition/>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66261-4FF8-894B-8A25-86F7411E550C}"/>
              </a:ext>
            </a:extLst>
          </p:cNvPr>
          <p:cNvSpPr>
            <a:spLocks noGrp="1"/>
          </p:cNvSpPr>
          <p:nvPr>
            <p:ph type="title"/>
          </p:nvPr>
        </p:nvSpPr>
        <p:spPr/>
        <p:txBody>
          <a:bodyPr/>
          <a:lstStyle/>
          <a:p>
            <a:r>
              <a:rPr lang="en-US" dirty="0"/>
              <a:t>Rebuttal to Reviewer A</a:t>
            </a:r>
          </a:p>
        </p:txBody>
      </p:sp>
      <p:sp>
        <p:nvSpPr>
          <p:cNvPr id="3" name="Content Placeholder 2">
            <a:extLst>
              <a:ext uri="{FF2B5EF4-FFF2-40B4-BE49-F238E27FC236}">
                <a16:creationId xmlns:a16="http://schemas.microsoft.com/office/drawing/2014/main" id="{2191E48C-3034-F14A-88BB-66DD465606CB}"/>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D817499B-AA19-BD43-BF32-9D4DA7F7479A}"/>
              </a:ext>
            </a:extLst>
          </p:cNvPr>
          <p:cNvPicPr>
            <a:picLocks noChangeAspect="1"/>
          </p:cNvPicPr>
          <p:nvPr/>
        </p:nvPicPr>
        <p:blipFill>
          <a:blip r:embed="rId2"/>
          <a:stretch>
            <a:fillRect/>
          </a:stretch>
        </p:blipFill>
        <p:spPr>
          <a:xfrm>
            <a:off x="1009650" y="2336800"/>
            <a:ext cx="7124700" cy="2184400"/>
          </a:xfrm>
          <a:prstGeom prst="rect">
            <a:avLst/>
          </a:prstGeom>
        </p:spPr>
      </p:pic>
      <p:sp>
        <p:nvSpPr>
          <p:cNvPr id="5" name="Rectangle 4">
            <a:extLst>
              <a:ext uri="{FF2B5EF4-FFF2-40B4-BE49-F238E27FC236}">
                <a16:creationId xmlns:a16="http://schemas.microsoft.com/office/drawing/2014/main" id="{0A30B088-DE65-2A45-8250-DAED5625EC17}"/>
              </a:ext>
            </a:extLst>
          </p:cNvPr>
          <p:cNvSpPr/>
          <p:nvPr/>
        </p:nvSpPr>
        <p:spPr>
          <a:xfrm>
            <a:off x="975758" y="3064133"/>
            <a:ext cx="7158592" cy="145706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7829187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283DE-D0B0-A74A-B925-7DBED87A3411}"/>
              </a:ext>
            </a:extLst>
          </p:cNvPr>
          <p:cNvSpPr>
            <a:spLocks noGrp="1"/>
          </p:cNvSpPr>
          <p:nvPr>
            <p:ph type="title"/>
          </p:nvPr>
        </p:nvSpPr>
        <p:spPr/>
        <p:txBody>
          <a:bodyPr/>
          <a:lstStyle/>
          <a:p>
            <a:r>
              <a:rPr lang="en-US" dirty="0"/>
              <a:t>Reviewer A -- Demands</a:t>
            </a:r>
          </a:p>
        </p:txBody>
      </p:sp>
      <p:sp>
        <p:nvSpPr>
          <p:cNvPr id="3" name="Content Placeholder 2">
            <a:extLst>
              <a:ext uri="{FF2B5EF4-FFF2-40B4-BE49-F238E27FC236}">
                <a16:creationId xmlns:a16="http://schemas.microsoft.com/office/drawing/2014/main" id="{03AE8AFE-C6C0-D44D-8193-5D7E6BAE8C0C}"/>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C0185ED6-A253-5448-A6BB-24D0D5FB07D7}"/>
              </a:ext>
            </a:extLst>
          </p:cNvPr>
          <p:cNvPicPr>
            <a:picLocks noChangeAspect="1"/>
          </p:cNvPicPr>
          <p:nvPr/>
        </p:nvPicPr>
        <p:blipFill>
          <a:blip r:embed="rId2"/>
          <a:stretch>
            <a:fillRect/>
          </a:stretch>
        </p:blipFill>
        <p:spPr>
          <a:xfrm>
            <a:off x="984250" y="1212095"/>
            <a:ext cx="7099300" cy="2095500"/>
          </a:xfrm>
          <a:prstGeom prst="rect">
            <a:avLst/>
          </a:prstGeom>
        </p:spPr>
      </p:pic>
      <p:pic>
        <p:nvPicPr>
          <p:cNvPr id="5" name="Picture 4">
            <a:extLst>
              <a:ext uri="{FF2B5EF4-FFF2-40B4-BE49-F238E27FC236}">
                <a16:creationId xmlns:a16="http://schemas.microsoft.com/office/drawing/2014/main" id="{97F5A02B-86D3-B54E-88B8-2913DB3416BD}"/>
              </a:ext>
            </a:extLst>
          </p:cNvPr>
          <p:cNvPicPr>
            <a:picLocks noChangeAspect="1"/>
          </p:cNvPicPr>
          <p:nvPr/>
        </p:nvPicPr>
        <p:blipFill>
          <a:blip r:embed="rId3"/>
          <a:stretch>
            <a:fillRect/>
          </a:stretch>
        </p:blipFill>
        <p:spPr>
          <a:xfrm>
            <a:off x="959276" y="3668790"/>
            <a:ext cx="5930900" cy="698500"/>
          </a:xfrm>
          <a:prstGeom prst="rect">
            <a:avLst/>
          </a:prstGeom>
        </p:spPr>
      </p:pic>
    </p:spTree>
    <p:extLst>
      <p:ext uri="{BB962C8B-B14F-4D97-AF65-F5344CB8AC3E}">
        <p14:creationId xmlns:p14="http://schemas.microsoft.com/office/powerpoint/2010/main" val="2553353930"/>
      </p:ext>
    </p:extLst>
  </p:cSld>
  <p:clrMapOvr>
    <a:masterClrMapping/>
  </p:clrMapOvr>
  <p:transition/>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EC745-1A84-5641-B789-356C19C1BFD8}"/>
              </a:ext>
            </a:extLst>
          </p:cNvPr>
          <p:cNvSpPr>
            <a:spLocks noGrp="1"/>
          </p:cNvSpPr>
          <p:nvPr>
            <p:ph type="title"/>
          </p:nvPr>
        </p:nvSpPr>
        <p:spPr/>
        <p:txBody>
          <a:bodyPr/>
          <a:lstStyle/>
          <a:p>
            <a:r>
              <a:rPr lang="en-US" dirty="0"/>
              <a:t>Reviewer C</a:t>
            </a:r>
          </a:p>
        </p:txBody>
      </p:sp>
      <p:sp>
        <p:nvSpPr>
          <p:cNvPr id="3" name="Content Placeholder 2">
            <a:extLst>
              <a:ext uri="{FF2B5EF4-FFF2-40B4-BE49-F238E27FC236}">
                <a16:creationId xmlns:a16="http://schemas.microsoft.com/office/drawing/2014/main" id="{B95F284F-C169-FB4B-B481-F1D68C7426DC}"/>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27B5EB5B-E5E3-B944-B927-F10128EBB149}"/>
              </a:ext>
            </a:extLst>
          </p:cNvPr>
          <p:cNvPicPr>
            <a:picLocks noChangeAspect="1"/>
          </p:cNvPicPr>
          <p:nvPr/>
        </p:nvPicPr>
        <p:blipFill>
          <a:blip r:embed="rId2"/>
          <a:stretch>
            <a:fillRect/>
          </a:stretch>
        </p:blipFill>
        <p:spPr>
          <a:xfrm>
            <a:off x="1331640" y="764704"/>
            <a:ext cx="6336704" cy="5988533"/>
          </a:xfrm>
          <a:prstGeom prst="rect">
            <a:avLst/>
          </a:prstGeom>
        </p:spPr>
      </p:pic>
      <p:sp>
        <p:nvSpPr>
          <p:cNvPr id="5" name="Rectangle 4">
            <a:extLst>
              <a:ext uri="{FF2B5EF4-FFF2-40B4-BE49-F238E27FC236}">
                <a16:creationId xmlns:a16="http://schemas.microsoft.com/office/drawing/2014/main" id="{5C05A607-9326-5648-9F73-1B0D99B24925}"/>
              </a:ext>
            </a:extLst>
          </p:cNvPr>
          <p:cNvSpPr/>
          <p:nvPr/>
        </p:nvSpPr>
        <p:spPr>
          <a:xfrm>
            <a:off x="1475656" y="4725144"/>
            <a:ext cx="6048672" cy="50405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 name="Rectangle 5">
            <a:extLst>
              <a:ext uri="{FF2B5EF4-FFF2-40B4-BE49-F238E27FC236}">
                <a16:creationId xmlns:a16="http://schemas.microsoft.com/office/drawing/2014/main" id="{B3546D09-04F4-B542-A929-EC6EA52AD3FF}"/>
              </a:ext>
            </a:extLst>
          </p:cNvPr>
          <p:cNvSpPr/>
          <p:nvPr/>
        </p:nvSpPr>
        <p:spPr>
          <a:xfrm>
            <a:off x="1509564" y="6249181"/>
            <a:ext cx="6048672" cy="50405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28706285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5FC0E-1312-8649-8E0E-C4C19E2D8016}"/>
              </a:ext>
            </a:extLst>
          </p:cNvPr>
          <p:cNvSpPr>
            <a:spLocks noGrp="1"/>
          </p:cNvSpPr>
          <p:nvPr>
            <p:ph type="title"/>
          </p:nvPr>
        </p:nvSpPr>
        <p:spPr/>
        <p:txBody>
          <a:bodyPr/>
          <a:lstStyle/>
          <a:p>
            <a:r>
              <a:rPr lang="en-US" dirty="0"/>
              <a:t>Reviewer C -- Leave It to DRAM Vendors</a:t>
            </a:r>
          </a:p>
        </p:txBody>
      </p:sp>
      <p:sp>
        <p:nvSpPr>
          <p:cNvPr id="3" name="Content Placeholder 2">
            <a:extLst>
              <a:ext uri="{FF2B5EF4-FFF2-40B4-BE49-F238E27FC236}">
                <a16:creationId xmlns:a16="http://schemas.microsoft.com/office/drawing/2014/main" id="{6DC38D6D-3579-3A4F-B109-A6E91F25B0DC}"/>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A719D8F6-3697-D84C-9C1A-F03503ACEE1A}"/>
              </a:ext>
            </a:extLst>
          </p:cNvPr>
          <p:cNvPicPr>
            <a:picLocks noChangeAspect="1"/>
          </p:cNvPicPr>
          <p:nvPr/>
        </p:nvPicPr>
        <p:blipFill>
          <a:blip r:embed="rId2"/>
          <a:stretch>
            <a:fillRect/>
          </a:stretch>
        </p:blipFill>
        <p:spPr>
          <a:xfrm>
            <a:off x="1547664" y="1052736"/>
            <a:ext cx="6120680" cy="4876286"/>
          </a:xfrm>
          <a:prstGeom prst="rect">
            <a:avLst/>
          </a:prstGeom>
        </p:spPr>
      </p:pic>
      <p:sp>
        <p:nvSpPr>
          <p:cNvPr id="5" name="Rectangle 4">
            <a:extLst>
              <a:ext uri="{FF2B5EF4-FFF2-40B4-BE49-F238E27FC236}">
                <a16:creationId xmlns:a16="http://schemas.microsoft.com/office/drawing/2014/main" id="{2630CA7D-ACC5-2B4F-9C8F-31CF494EDC6F}"/>
              </a:ext>
            </a:extLst>
          </p:cNvPr>
          <p:cNvSpPr/>
          <p:nvPr/>
        </p:nvSpPr>
        <p:spPr>
          <a:xfrm>
            <a:off x="1403648" y="5157192"/>
            <a:ext cx="6264696" cy="64807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pic>
        <p:nvPicPr>
          <p:cNvPr id="6" name="Picture 5">
            <a:extLst>
              <a:ext uri="{FF2B5EF4-FFF2-40B4-BE49-F238E27FC236}">
                <a16:creationId xmlns:a16="http://schemas.microsoft.com/office/drawing/2014/main" id="{AD273531-F146-E041-8227-A5D6B1EEF6E2}"/>
              </a:ext>
            </a:extLst>
          </p:cNvPr>
          <p:cNvPicPr>
            <a:picLocks noChangeAspect="1"/>
          </p:cNvPicPr>
          <p:nvPr/>
        </p:nvPicPr>
        <p:blipFill>
          <a:blip r:embed="rId3"/>
          <a:stretch>
            <a:fillRect/>
          </a:stretch>
        </p:blipFill>
        <p:spPr>
          <a:xfrm>
            <a:off x="1536901" y="6030879"/>
            <a:ext cx="5486400" cy="558800"/>
          </a:xfrm>
          <a:prstGeom prst="rect">
            <a:avLst/>
          </a:prstGeom>
        </p:spPr>
      </p:pic>
    </p:spTree>
    <p:extLst>
      <p:ext uri="{BB962C8B-B14F-4D97-AF65-F5344CB8AC3E}">
        <p14:creationId xmlns:p14="http://schemas.microsoft.com/office/powerpoint/2010/main" val="6811830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FCFCA-1EAE-9746-A8F6-5ACC50ECE585}"/>
              </a:ext>
            </a:extLst>
          </p:cNvPr>
          <p:cNvSpPr>
            <a:spLocks noGrp="1"/>
          </p:cNvSpPr>
          <p:nvPr>
            <p:ph type="title"/>
          </p:nvPr>
        </p:nvSpPr>
        <p:spPr>
          <a:xfrm>
            <a:off x="228600" y="152400"/>
            <a:ext cx="8915400" cy="1066800"/>
          </a:xfrm>
        </p:spPr>
        <p:txBody>
          <a:bodyPr/>
          <a:lstStyle/>
          <a:p>
            <a:r>
              <a:rPr lang="en-US" sz="3800" dirty="0"/>
              <a:t>Reviewer D -- Nothing New in RowHammer</a:t>
            </a:r>
          </a:p>
        </p:txBody>
      </p:sp>
      <p:sp>
        <p:nvSpPr>
          <p:cNvPr id="3" name="Content Placeholder 2">
            <a:extLst>
              <a:ext uri="{FF2B5EF4-FFF2-40B4-BE49-F238E27FC236}">
                <a16:creationId xmlns:a16="http://schemas.microsoft.com/office/drawing/2014/main" id="{59C86718-0207-9240-8DA5-142598414E80}"/>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3590FBD6-2DEC-0D4C-AEE1-F259AC86E450}"/>
              </a:ext>
            </a:extLst>
          </p:cNvPr>
          <p:cNvPicPr>
            <a:picLocks noChangeAspect="1"/>
          </p:cNvPicPr>
          <p:nvPr/>
        </p:nvPicPr>
        <p:blipFill>
          <a:blip r:embed="rId2"/>
          <a:stretch>
            <a:fillRect/>
          </a:stretch>
        </p:blipFill>
        <p:spPr>
          <a:xfrm>
            <a:off x="171450" y="762000"/>
            <a:ext cx="5880100" cy="2489200"/>
          </a:xfrm>
          <a:prstGeom prst="rect">
            <a:avLst/>
          </a:prstGeom>
        </p:spPr>
      </p:pic>
      <p:pic>
        <p:nvPicPr>
          <p:cNvPr id="6" name="Picture 5">
            <a:extLst>
              <a:ext uri="{FF2B5EF4-FFF2-40B4-BE49-F238E27FC236}">
                <a16:creationId xmlns:a16="http://schemas.microsoft.com/office/drawing/2014/main" id="{ED0BAD3F-3A0C-614A-A907-EBE37C75264F}"/>
              </a:ext>
            </a:extLst>
          </p:cNvPr>
          <p:cNvPicPr>
            <a:picLocks noChangeAspect="1"/>
          </p:cNvPicPr>
          <p:nvPr/>
        </p:nvPicPr>
        <p:blipFill>
          <a:blip r:embed="rId3"/>
          <a:stretch>
            <a:fillRect/>
          </a:stretch>
        </p:blipFill>
        <p:spPr>
          <a:xfrm>
            <a:off x="3594100" y="3149600"/>
            <a:ext cx="5549900" cy="3708400"/>
          </a:xfrm>
          <a:prstGeom prst="rect">
            <a:avLst/>
          </a:prstGeom>
        </p:spPr>
      </p:pic>
      <p:sp>
        <p:nvSpPr>
          <p:cNvPr id="8" name="Rectangle 7">
            <a:extLst>
              <a:ext uri="{FF2B5EF4-FFF2-40B4-BE49-F238E27FC236}">
                <a16:creationId xmlns:a16="http://schemas.microsoft.com/office/drawing/2014/main" id="{96D30A96-A0EC-3B43-AE74-E2F887949B02}"/>
              </a:ext>
            </a:extLst>
          </p:cNvPr>
          <p:cNvSpPr/>
          <p:nvPr/>
        </p:nvSpPr>
        <p:spPr>
          <a:xfrm>
            <a:off x="3594100" y="4492134"/>
            <a:ext cx="5561795" cy="51166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9" name="Rectangle 8">
            <a:extLst>
              <a:ext uri="{FF2B5EF4-FFF2-40B4-BE49-F238E27FC236}">
                <a16:creationId xmlns:a16="http://schemas.microsoft.com/office/drawing/2014/main" id="{3897ABC9-0879-7F45-9AA7-D64D8E4A2602}"/>
              </a:ext>
            </a:extLst>
          </p:cNvPr>
          <p:cNvSpPr/>
          <p:nvPr/>
        </p:nvSpPr>
        <p:spPr>
          <a:xfrm>
            <a:off x="3582205" y="5889134"/>
            <a:ext cx="2469345" cy="89266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pic>
        <p:nvPicPr>
          <p:cNvPr id="10" name="Picture 9">
            <a:extLst>
              <a:ext uri="{FF2B5EF4-FFF2-40B4-BE49-F238E27FC236}">
                <a16:creationId xmlns:a16="http://schemas.microsoft.com/office/drawing/2014/main" id="{9F8AC8A2-4020-B14C-B4C0-8038865B3F2E}"/>
              </a:ext>
            </a:extLst>
          </p:cNvPr>
          <p:cNvPicPr>
            <a:picLocks noChangeAspect="1"/>
          </p:cNvPicPr>
          <p:nvPr/>
        </p:nvPicPr>
        <p:blipFill>
          <a:blip r:embed="rId4"/>
          <a:stretch>
            <a:fillRect/>
          </a:stretch>
        </p:blipFill>
        <p:spPr>
          <a:xfrm>
            <a:off x="4267200" y="1295400"/>
            <a:ext cx="4876800" cy="571500"/>
          </a:xfrm>
          <a:prstGeom prst="rect">
            <a:avLst/>
          </a:prstGeom>
        </p:spPr>
      </p:pic>
    </p:spTree>
    <p:extLst>
      <p:ext uri="{BB962C8B-B14F-4D97-AF65-F5344CB8AC3E}">
        <p14:creationId xmlns:p14="http://schemas.microsoft.com/office/powerpoint/2010/main" val="1774153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49446-C2E3-9E49-896F-FF8A09AEC6CB}"/>
              </a:ext>
            </a:extLst>
          </p:cNvPr>
          <p:cNvSpPr>
            <a:spLocks noGrp="1"/>
          </p:cNvSpPr>
          <p:nvPr>
            <p:ph type="title"/>
          </p:nvPr>
        </p:nvSpPr>
        <p:spPr/>
        <p:txBody>
          <a:bodyPr/>
          <a:lstStyle/>
          <a:p>
            <a:r>
              <a:rPr lang="en-US" dirty="0"/>
              <a:t>ISCA 2014 Submission</a:t>
            </a:r>
          </a:p>
        </p:txBody>
      </p:sp>
      <p:pic>
        <p:nvPicPr>
          <p:cNvPr id="4" name="Picture 3">
            <a:extLst>
              <a:ext uri="{FF2B5EF4-FFF2-40B4-BE49-F238E27FC236}">
                <a16:creationId xmlns:a16="http://schemas.microsoft.com/office/drawing/2014/main" id="{E60A395B-1190-A34B-BF37-2E1EA2B24AAA}"/>
              </a:ext>
            </a:extLst>
          </p:cNvPr>
          <p:cNvPicPr>
            <a:picLocks noChangeAspect="1"/>
          </p:cNvPicPr>
          <p:nvPr/>
        </p:nvPicPr>
        <p:blipFill>
          <a:blip r:embed="rId2"/>
          <a:stretch>
            <a:fillRect/>
          </a:stretch>
        </p:blipFill>
        <p:spPr>
          <a:xfrm>
            <a:off x="1187624" y="959542"/>
            <a:ext cx="6324135" cy="5700916"/>
          </a:xfrm>
          <a:prstGeom prst="rect">
            <a:avLst/>
          </a:prstGeom>
        </p:spPr>
      </p:pic>
      <p:sp>
        <p:nvSpPr>
          <p:cNvPr id="5" name="Rectangle 4">
            <a:extLst>
              <a:ext uri="{FF2B5EF4-FFF2-40B4-BE49-F238E27FC236}">
                <a16:creationId xmlns:a16="http://schemas.microsoft.com/office/drawing/2014/main" id="{91B7E080-4765-3147-B70E-C8145DB6B53B}"/>
              </a:ext>
            </a:extLst>
          </p:cNvPr>
          <p:cNvSpPr/>
          <p:nvPr/>
        </p:nvSpPr>
        <p:spPr>
          <a:xfrm>
            <a:off x="3485595" y="4890149"/>
            <a:ext cx="798373" cy="177030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55068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F5683-51CB-7941-A629-C2B9750B433B}"/>
              </a:ext>
            </a:extLst>
          </p:cNvPr>
          <p:cNvSpPr>
            <a:spLocks noGrp="1"/>
          </p:cNvSpPr>
          <p:nvPr>
            <p:ph type="title"/>
          </p:nvPr>
        </p:nvSpPr>
        <p:spPr/>
        <p:txBody>
          <a:bodyPr/>
          <a:lstStyle/>
          <a:p>
            <a:r>
              <a:rPr lang="en-US" dirty="0"/>
              <a:t>Reviewer D</a:t>
            </a:r>
          </a:p>
        </p:txBody>
      </p:sp>
      <p:sp>
        <p:nvSpPr>
          <p:cNvPr id="3" name="Content Placeholder 2">
            <a:extLst>
              <a:ext uri="{FF2B5EF4-FFF2-40B4-BE49-F238E27FC236}">
                <a16:creationId xmlns:a16="http://schemas.microsoft.com/office/drawing/2014/main" id="{A3E171FF-7E8D-4145-9FA0-35C60C5724DA}"/>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24124D77-1E04-D445-A56D-9755C076316D}"/>
              </a:ext>
            </a:extLst>
          </p:cNvPr>
          <p:cNvPicPr>
            <a:picLocks noChangeAspect="1"/>
          </p:cNvPicPr>
          <p:nvPr/>
        </p:nvPicPr>
        <p:blipFill>
          <a:blip r:embed="rId2"/>
          <a:stretch>
            <a:fillRect/>
          </a:stretch>
        </p:blipFill>
        <p:spPr>
          <a:xfrm>
            <a:off x="1420471" y="1090010"/>
            <a:ext cx="4621299" cy="1752636"/>
          </a:xfrm>
          <a:prstGeom prst="rect">
            <a:avLst/>
          </a:prstGeom>
        </p:spPr>
      </p:pic>
      <p:pic>
        <p:nvPicPr>
          <p:cNvPr id="5" name="Picture 4">
            <a:extLst>
              <a:ext uri="{FF2B5EF4-FFF2-40B4-BE49-F238E27FC236}">
                <a16:creationId xmlns:a16="http://schemas.microsoft.com/office/drawing/2014/main" id="{3A6C2C4B-BD3C-6147-8C15-8851EA65A728}"/>
              </a:ext>
            </a:extLst>
          </p:cNvPr>
          <p:cNvPicPr>
            <a:picLocks noChangeAspect="1"/>
          </p:cNvPicPr>
          <p:nvPr/>
        </p:nvPicPr>
        <p:blipFill>
          <a:blip r:embed="rId3"/>
          <a:stretch>
            <a:fillRect/>
          </a:stretch>
        </p:blipFill>
        <p:spPr>
          <a:xfrm>
            <a:off x="1522089" y="2842646"/>
            <a:ext cx="4418062" cy="3850378"/>
          </a:xfrm>
          <a:prstGeom prst="rect">
            <a:avLst/>
          </a:prstGeom>
        </p:spPr>
      </p:pic>
      <p:sp>
        <p:nvSpPr>
          <p:cNvPr id="6" name="Rectangle 5">
            <a:extLst>
              <a:ext uri="{FF2B5EF4-FFF2-40B4-BE49-F238E27FC236}">
                <a16:creationId xmlns:a16="http://schemas.microsoft.com/office/drawing/2014/main" id="{103D4F95-3FD0-2446-85F7-1EEC9862C28C}"/>
              </a:ext>
            </a:extLst>
          </p:cNvPr>
          <p:cNvSpPr/>
          <p:nvPr/>
        </p:nvSpPr>
        <p:spPr>
          <a:xfrm>
            <a:off x="1354856" y="5373216"/>
            <a:ext cx="4686914" cy="87518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20827040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4AD78-64D2-9C47-B050-A2D2C6E7DA86}"/>
              </a:ext>
            </a:extLst>
          </p:cNvPr>
          <p:cNvSpPr>
            <a:spLocks noGrp="1"/>
          </p:cNvSpPr>
          <p:nvPr>
            <p:ph type="title"/>
          </p:nvPr>
        </p:nvSpPr>
        <p:spPr>
          <a:xfrm>
            <a:off x="228600" y="152400"/>
            <a:ext cx="8915400" cy="1066800"/>
          </a:xfrm>
        </p:spPr>
        <p:txBody>
          <a:bodyPr/>
          <a:lstStyle/>
          <a:p>
            <a:r>
              <a:rPr lang="en-US" dirty="0"/>
              <a:t>More on DRAM Refresh &amp; Data Retention</a:t>
            </a:r>
          </a:p>
        </p:txBody>
      </p:sp>
      <p:sp>
        <p:nvSpPr>
          <p:cNvPr id="3" name="Content Placeholder 2">
            <a:extLst>
              <a:ext uri="{FF2B5EF4-FFF2-40B4-BE49-F238E27FC236}">
                <a16:creationId xmlns:a16="http://schemas.microsoft.com/office/drawing/2014/main" id="{51802AAD-62B5-594C-82AB-3F845A08141C}"/>
              </a:ext>
            </a:extLst>
          </p:cNvPr>
          <p:cNvSpPr>
            <a:spLocks noGrp="1"/>
          </p:cNvSpPr>
          <p:nvPr>
            <p:ph idx="1"/>
          </p:nvPr>
        </p:nvSpPr>
        <p:spPr>
          <a:xfrm>
            <a:off x="228600" y="908720"/>
            <a:ext cx="8610600" cy="5339680"/>
          </a:xfrm>
        </p:spPr>
        <p:txBody>
          <a:bodyPr/>
          <a:lstStyle/>
          <a:p>
            <a:pPr marL="0" indent="0">
              <a:buNone/>
            </a:pPr>
            <a:br>
              <a:rPr lang="en-US" sz="1600" dirty="0"/>
            </a:br>
            <a:endParaRPr lang="en-US" sz="1600" dirty="0"/>
          </a:p>
        </p:txBody>
      </p:sp>
      <p:sp>
        <p:nvSpPr>
          <p:cNvPr id="4" name="Slide Number Placeholder 3">
            <a:extLst>
              <a:ext uri="{FF2B5EF4-FFF2-40B4-BE49-F238E27FC236}">
                <a16:creationId xmlns:a16="http://schemas.microsoft.com/office/drawing/2014/main" id="{42A122B2-35CC-C64B-B5EA-4870A730338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Box 4">
            <a:extLst>
              <a:ext uri="{FF2B5EF4-FFF2-40B4-BE49-F238E27FC236}">
                <a16:creationId xmlns:a16="http://schemas.microsoft.com/office/drawing/2014/main" id="{BBC5F87A-7D79-2748-8FC3-ED1DCFBCB44E}"/>
              </a:ext>
            </a:extLst>
          </p:cNvPr>
          <p:cNvSpPr txBox="1"/>
          <p:nvPr/>
        </p:nvSpPr>
        <p:spPr>
          <a:xfrm>
            <a:off x="755576" y="6534219"/>
            <a:ext cx="749718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432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https://www.youtube.com/watch?v=v702wUnaWGE&amp;list=PL5Q2soXY2Zi9xidyIgBxUz7xRPS-wisBN&amp;index=3</a:t>
            </a:r>
            <a:r>
              <a:rPr kumimoji="0" lang="en-US" sz="1200" b="0" i="0" u="none" strike="noStrike" kern="1200" cap="none" spc="0" normalizeH="0" baseline="0" noProof="0" dirty="0">
                <a:ln>
                  <a:noFill/>
                </a:ln>
                <a:solidFill>
                  <a:srgbClr val="0432FF"/>
                </a:solidFill>
                <a:effectLst/>
                <a:uLnTx/>
                <a:uFillTx/>
                <a:latin typeface="Tahoma"/>
                <a:ea typeface="+mn-ea"/>
                <a:cs typeface="+mn-cs"/>
              </a:rPr>
              <a:t> </a:t>
            </a:r>
          </a:p>
        </p:txBody>
      </p:sp>
      <p:pic>
        <p:nvPicPr>
          <p:cNvPr id="7" name="Picture 6">
            <a:extLst>
              <a:ext uri="{FF2B5EF4-FFF2-40B4-BE49-F238E27FC236}">
                <a16:creationId xmlns:a16="http://schemas.microsoft.com/office/drawing/2014/main" id="{CA3D28A0-D937-E846-92EA-319F170744A4}"/>
              </a:ext>
            </a:extLst>
          </p:cNvPr>
          <p:cNvPicPr>
            <a:picLocks noChangeAspect="1"/>
          </p:cNvPicPr>
          <p:nvPr/>
        </p:nvPicPr>
        <p:blipFill>
          <a:blip r:embed="rId3"/>
          <a:stretch>
            <a:fillRect/>
          </a:stretch>
        </p:blipFill>
        <p:spPr>
          <a:xfrm>
            <a:off x="572331" y="953151"/>
            <a:ext cx="7888101" cy="5500185"/>
          </a:xfrm>
          <a:prstGeom prst="rect">
            <a:avLst/>
          </a:prstGeom>
        </p:spPr>
      </p:pic>
    </p:spTree>
    <p:extLst>
      <p:ext uri="{BB962C8B-B14F-4D97-AF65-F5344CB8AC3E}">
        <p14:creationId xmlns:p14="http://schemas.microsoft.com/office/powerpoint/2010/main" val="1201180927"/>
      </p:ext>
    </p:extLst>
  </p:cSld>
  <p:clrMapOvr>
    <a:masterClrMapping/>
  </p:clrMapOvr>
  <p:transition/>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39B04-8047-184C-9EC0-5FA6338DE62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CBCA6E6-DBA6-8545-BB46-6FAF037ED812}"/>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C2DB433E-5DD2-674B-B887-76AFC584C46C}"/>
              </a:ext>
            </a:extLst>
          </p:cNvPr>
          <p:cNvPicPr>
            <a:picLocks noChangeAspect="1"/>
          </p:cNvPicPr>
          <p:nvPr/>
        </p:nvPicPr>
        <p:blipFill>
          <a:blip r:embed="rId2"/>
          <a:stretch>
            <a:fillRect/>
          </a:stretch>
        </p:blipFill>
        <p:spPr>
          <a:xfrm>
            <a:off x="1748117" y="0"/>
            <a:ext cx="5647765" cy="6858000"/>
          </a:xfrm>
          <a:prstGeom prst="rect">
            <a:avLst/>
          </a:prstGeom>
        </p:spPr>
      </p:pic>
      <p:sp>
        <p:nvSpPr>
          <p:cNvPr id="6" name="Rectangle 5">
            <a:extLst>
              <a:ext uri="{FF2B5EF4-FFF2-40B4-BE49-F238E27FC236}">
                <a16:creationId xmlns:a16="http://schemas.microsoft.com/office/drawing/2014/main" id="{E81307C2-6994-A149-841B-8155D93A89CC}"/>
              </a:ext>
            </a:extLst>
          </p:cNvPr>
          <p:cNvSpPr/>
          <p:nvPr/>
        </p:nvSpPr>
        <p:spPr>
          <a:xfrm>
            <a:off x="1797596" y="6214080"/>
            <a:ext cx="5472607" cy="72012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10255957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51311-76E8-2249-8FE1-9A3408F3D5F2}"/>
              </a:ext>
            </a:extLst>
          </p:cNvPr>
          <p:cNvSpPr>
            <a:spLocks noGrp="1"/>
          </p:cNvSpPr>
          <p:nvPr>
            <p:ph type="title"/>
          </p:nvPr>
        </p:nvSpPr>
        <p:spPr/>
        <p:txBody>
          <a:bodyPr/>
          <a:lstStyle/>
          <a:p>
            <a:r>
              <a:rPr lang="en-US" dirty="0"/>
              <a:t>Reviewer D Continued…</a:t>
            </a:r>
          </a:p>
        </p:txBody>
      </p:sp>
      <p:sp>
        <p:nvSpPr>
          <p:cNvPr id="3" name="Content Placeholder 2">
            <a:extLst>
              <a:ext uri="{FF2B5EF4-FFF2-40B4-BE49-F238E27FC236}">
                <a16:creationId xmlns:a16="http://schemas.microsoft.com/office/drawing/2014/main" id="{290FCF39-D77D-DA49-9B04-F64D286A3313}"/>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699E0111-E767-2A47-8CFA-F48F2CFE7091}"/>
              </a:ext>
            </a:extLst>
          </p:cNvPr>
          <p:cNvPicPr>
            <a:picLocks noChangeAspect="1"/>
          </p:cNvPicPr>
          <p:nvPr/>
        </p:nvPicPr>
        <p:blipFill>
          <a:blip r:embed="rId2"/>
          <a:stretch>
            <a:fillRect/>
          </a:stretch>
        </p:blipFill>
        <p:spPr>
          <a:xfrm>
            <a:off x="1466850" y="1054100"/>
            <a:ext cx="6210300" cy="4749800"/>
          </a:xfrm>
          <a:prstGeom prst="rect">
            <a:avLst/>
          </a:prstGeom>
        </p:spPr>
      </p:pic>
      <p:sp>
        <p:nvSpPr>
          <p:cNvPr id="5" name="Rectangle 4">
            <a:extLst>
              <a:ext uri="{FF2B5EF4-FFF2-40B4-BE49-F238E27FC236}">
                <a16:creationId xmlns:a16="http://schemas.microsoft.com/office/drawing/2014/main" id="{94F7939A-8C01-F34B-90FE-D0C9268174A2}"/>
              </a:ext>
            </a:extLst>
          </p:cNvPr>
          <p:cNvSpPr/>
          <p:nvPr/>
        </p:nvSpPr>
        <p:spPr>
          <a:xfrm>
            <a:off x="1433492" y="1054100"/>
            <a:ext cx="6018828" cy="129618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 name="Rectangle 5">
            <a:extLst>
              <a:ext uri="{FF2B5EF4-FFF2-40B4-BE49-F238E27FC236}">
                <a16:creationId xmlns:a16="http://schemas.microsoft.com/office/drawing/2014/main" id="{D04DDBBD-B1FE-3945-B85B-D987917DCEFA}"/>
              </a:ext>
            </a:extLst>
          </p:cNvPr>
          <p:cNvSpPr/>
          <p:nvPr/>
        </p:nvSpPr>
        <p:spPr>
          <a:xfrm>
            <a:off x="1427130" y="2487906"/>
            <a:ext cx="6250019" cy="331599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18048409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F5AB7-A43C-ED46-AEA6-B5FB2E2D2D4F}"/>
              </a:ext>
            </a:extLst>
          </p:cNvPr>
          <p:cNvSpPr>
            <a:spLocks noGrp="1"/>
          </p:cNvSpPr>
          <p:nvPr>
            <p:ph type="title"/>
          </p:nvPr>
        </p:nvSpPr>
        <p:spPr/>
        <p:txBody>
          <a:bodyPr/>
          <a:lstStyle/>
          <a:p>
            <a:r>
              <a:rPr lang="en-US" dirty="0"/>
              <a:t>Rebuttal to Reviewer D</a:t>
            </a:r>
          </a:p>
        </p:txBody>
      </p:sp>
      <p:sp>
        <p:nvSpPr>
          <p:cNvPr id="3" name="Content Placeholder 2">
            <a:extLst>
              <a:ext uri="{FF2B5EF4-FFF2-40B4-BE49-F238E27FC236}">
                <a16:creationId xmlns:a16="http://schemas.microsoft.com/office/drawing/2014/main" id="{4FD57C98-DFD5-6846-BDE4-12AA039CBA34}"/>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316CFE52-B0D2-8845-AEE7-A156D23FE2AB}"/>
              </a:ext>
            </a:extLst>
          </p:cNvPr>
          <p:cNvPicPr>
            <a:picLocks noChangeAspect="1"/>
          </p:cNvPicPr>
          <p:nvPr/>
        </p:nvPicPr>
        <p:blipFill>
          <a:blip r:embed="rId2"/>
          <a:stretch>
            <a:fillRect/>
          </a:stretch>
        </p:blipFill>
        <p:spPr>
          <a:xfrm>
            <a:off x="228600" y="726759"/>
            <a:ext cx="4074577" cy="3134290"/>
          </a:xfrm>
          <a:prstGeom prst="rect">
            <a:avLst/>
          </a:prstGeom>
        </p:spPr>
      </p:pic>
      <p:pic>
        <p:nvPicPr>
          <p:cNvPr id="5" name="Picture 4">
            <a:extLst>
              <a:ext uri="{FF2B5EF4-FFF2-40B4-BE49-F238E27FC236}">
                <a16:creationId xmlns:a16="http://schemas.microsoft.com/office/drawing/2014/main" id="{83C2F2B9-970D-F94B-B2C1-909663110A62}"/>
              </a:ext>
            </a:extLst>
          </p:cNvPr>
          <p:cNvPicPr>
            <a:picLocks noChangeAspect="1"/>
          </p:cNvPicPr>
          <p:nvPr/>
        </p:nvPicPr>
        <p:blipFill>
          <a:blip r:embed="rId3"/>
          <a:stretch>
            <a:fillRect/>
          </a:stretch>
        </p:blipFill>
        <p:spPr>
          <a:xfrm>
            <a:off x="160927" y="3873086"/>
            <a:ext cx="4209921" cy="2527714"/>
          </a:xfrm>
          <a:prstGeom prst="rect">
            <a:avLst/>
          </a:prstGeom>
        </p:spPr>
      </p:pic>
      <p:pic>
        <p:nvPicPr>
          <p:cNvPr id="6" name="Picture 5">
            <a:extLst>
              <a:ext uri="{FF2B5EF4-FFF2-40B4-BE49-F238E27FC236}">
                <a16:creationId xmlns:a16="http://schemas.microsoft.com/office/drawing/2014/main" id="{D0FEEADB-51F4-614B-814A-AB3A0D8F50A1}"/>
              </a:ext>
            </a:extLst>
          </p:cNvPr>
          <p:cNvPicPr>
            <a:picLocks noChangeAspect="1"/>
          </p:cNvPicPr>
          <p:nvPr/>
        </p:nvPicPr>
        <p:blipFill>
          <a:blip r:embed="rId4"/>
          <a:stretch>
            <a:fillRect/>
          </a:stretch>
        </p:blipFill>
        <p:spPr>
          <a:xfrm>
            <a:off x="4771804" y="1711896"/>
            <a:ext cx="4400680" cy="4536504"/>
          </a:xfrm>
          <a:prstGeom prst="rect">
            <a:avLst/>
          </a:prstGeom>
        </p:spPr>
      </p:pic>
    </p:spTree>
    <p:extLst>
      <p:ext uri="{BB962C8B-B14F-4D97-AF65-F5344CB8AC3E}">
        <p14:creationId xmlns:p14="http://schemas.microsoft.com/office/powerpoint/2010/main" val="2521668906"/>
      </p:ext>
    </p:extLst>
  </p:cSld>
  <p:clrMapOvr>
    <a:masterClrMapping/>
  </p:clrMapOvr>
  <p:transition/>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549BA-A19A-EC4A-9D0D-917BD4686CF3}"/>
              </a:ext>
            </a:extLst>
          </p:cNvPr>
          <p:cNvSpPr>
            <a:spLocks noGrp="1"/>
          </p:cNvSpPr>
          <p:nvPr>
            <p:ph type="title"/>
          </p:nvPr>
        </p:nvSpPr>
        <p:spPr/>
        <p:txBody>
          <a:bodyPr/>
          <a:lstStyle/>
          <a:p>
            <a:r>
              <a:rPr lang="en-US" dirty="0"/>
              <a:t>Reviewer E</a:t>
            </a:r>
          </a:p>
        </p:txBody>
      </p:sp>
      <p:sp>
        <p:nvSpPr>
          <p:cNvPr id="3" name="Content Placeholder 2">
            <a:extLst>
              <a:ext uri="{FF2B5EF4-FFF2-40B4-BE49-F238E27FC236}">
                <a16:creationId xmlns:a16="http://schemas.microsoft.com/office/drawing/2014/main" id="{21AF0369-F340-B246-9908-2BEA9B627C53}"/>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5EBE04F6-E37D-CA42-A9C5-E4759E827FCC}"/>
              </a:ext>
            </a:extLst>
          </p:cNvPr>
          <p:cNvPicPr>
            <a:picLocks noChangeAspect="1"/>
          </p:cNvPicPr>
          <p:nvPr/>
        </p:nvPicPr>
        <p:blipFill>
          <a:blip r:embed="rId2"/>
          <a:stretch>
            <a:fillRect/>
          </a:stretch>
        </p:blipFill>
        <p:spPr>
          <a:xfrm>
            <a:off x="421595" y="1028700"/>
            <a:ext cx="3238500" cy="266700"/>
          </a:xfrm>
          <a:prstGeom prst="rect">
            <a:avLst/>
          </a:prstGeom>
        </p:spPr>
      </p:pic>
      <p:pic>
        <p:nvPicPr>
          <p:cNvPr id="5" name="Picture 4">
            <a:extLst>
              <a:ext uri="{FF2B5EF4-FFF2-40B4-BE49-F238E27FC236}">
                <a16:creationId xmlns:a16="http://schemas.microsoft.com/office/drawing/2014/main" id="{C265294F-F98B-0B41-93F6-D9077158CB35}"/>
              </a:ext>
            </a:extLst>
          </p:cNvPr>
          <p:cNvPicPr>
            <a:picLocks noChangeAspect="1"/>
          </p:cNvPicPr>
          <p:nvPr/>
        </p:nvPicPr>
        <p:blipFill>
          <a:blip r:embed="rId3"/>
          <a:stretch>
            <a:fillRect/>
          </a:stretch>
        </p:blipFill>
        <p:spPr>
          <a:xfrm>
            <a:off x="3922068" y="0"/>
            <a:ext cx="4748645" cy="6858000"/>
          </a:xfrm>
          <a:prstGeom prst="rect">
            <a:avLst/>
          </a:prstGeom>
        </p:spPr>
      </p:pic>
      <p:sp>
        <p:nvSpPr>
          <p:cNvPr id="6" name="Rectangle 5">
            <a:extLst>
              <a:ext uri="{FF2B5EF4-FFF2-40B4-BE49-F238E27FC236}">
                <a16:creationId xmlns:a16="http://schemas.microsoft.com/office/drawing/2014/main" id="{730A18AC-E8BD-FA4C-B113-ACBA6B03C516}"/>
              </a:ext>
            </a:extLst>
          </p:cNvPr>
          <p:cNvSpPr/>
          <p:nvPr/>
        </p:nvSpPr>
        <p:spPr>
          <a:xfrm>
            <a:off x="3907501" y="3445977"/>
            <a:ext cx="4552931" cy="77511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14733149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07283-DECD-E246-8B1C-1879905CA1F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3E1F5D2-2657-F045-AFC1-7235BC105D42}"/>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7866450A-550C-0C41-A511-84CF788F33B1}"/>
              </a:ext>
            </a:extLst>
          </p:cNvPr>
          <p:cNvPicPr>
            <a:picLocks noChangeAspect="1"/>
          </p:cNvPicPr>
          <p:nvPr/>
        </p:nvPicPr>
        <p:blipFill>
          <a:blip r:embed="rId2"/>
          <a:stretch>
            <a:fillRect/>
          </a:stretch>
        </p:blipFill>
        <p:spPr>
          <a:xfrm>
            <a:off x="1524000" y="146050"/>
            <a:ext cx="6096000" cy="6565900"/>
          </a:xfrm>
          <a:prstGeom prst="rect">
            <a:avLst/>
          </a:prstGeom>
        </p:spPr>
      </p:pic>
    </p:spTree>
    <p:extLst>
      <p:ext uri="{BB962C8B-B14F-4D97-AF65-F5344CB8AC3E}">
        <p14:creationId xmlns:p14="http://schemas.microsoft.com/office/powerpoint/2010/main" val="138406255"/>
      </p:ext>
    </p:extLst>
  </p:cSld>
  <p:clrMapOvr>
    <a:masterClrMapping/>
  </p:clrMapOvr>
  <p:transition/>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ACD17-EBE5-6740-AE08-4508BE670868}"/>
              </a:ext>
            </a:extLst>
          </p:cNvPr>
          <p:cNvSpPr>
            <a:spLocks noGrp="1"/>
          </p:cNvSpPr>
          <p:nvPr>
            <p:ph type="title"/>
          </p:nvPr>
        </p:nvSpPr>
        <p:spPr/>
        <p:txBody>
          <a:bodyPr/>
          <a:lstStyle/>
          <a:p>
            <a:r>
              <a:rPr lang="en-US" dirty="0"/>
              <a:t>Rebuttal to Reviewer E</a:t>
            </a:r>
          </a:p>
        </p:txBody>
      </p:sp>
      <p:sp>
        <p:nvSpPr>
          <p:cNvPr id="3" name="Content Placeholder 2">
            <a:extLst>
              <a:ext uri="{FF2B5EF4-FFF2-40B4-BE49-F238E27FC236}">
                <a16:creationId xmlns:a16="http://schemas.microsoft.com/office/drawing/2014/main" id="{DF3E9785-7253-2042-9874-77A79356CB5F}"/>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588F16F4-333A-7A44-AF52-DCD53DB4E3D5}"/>
              </a:ext>
            </a:extLst>
          </p:cNvPr>
          <p:cNvPicPr>
            <a:picLocks noChangeAspect="1"/>
          </p:cNvPicPr>
          <p:nvPr/>
        </p:nvPicPr>
        <p:blipFill>
          <a:blip r:embed="rId2"/>
          <a:stretch>
            <a:fillRect/>
          </a:stretch>
        </p:blipFill>
        <p:spPr>
          <a:xfrm>
            <a:off x="4527895" y="102985"/>
            <a:ext cx="4464496" cy="988713"/>
          </a:xfrm>
          <a:prstGeom prst="rect">
            <a:avLst/>
          </a:prstGeom>
        </p:spPr>
      </p:pic>
      <p:pic>
        <p:nvPicPr>
          <p:cNvPr id="5" name="Picture 4">
            <a:extLst>
              <a:ext uri="{FF2B5EF4-FFF2-40B4-BE49-F238E27FC236}">
                <a16:creationId xmlns:a16="http://schemas.microsoft.com/office/drawing/2014/main" id="{9F0A1240-FE4C-6F42-9F83-C7D994351F87}"/>
              </a:ext>
            </a:extLst>
          </p:cNvPr>
          <p:cNvPicPr>
            <a:picLocks noChangeAspect="1"/>
          </p:cNvPicPr>
          <p:nvPr/>
        </p:nvPicPr>
        <p:blipFill>
          <a:blip r:embed="rId3"/>
          <a:stretch>
            <a:fillRect/>
          </a:stretch>
        </p:blipFill>
        <p:spPr>
          <a:xfrm>
            <a:off x="4527895" y="1037551"/>
            <a:ext cx="3716514" cy="5834304"/>
          </a:xfrm>
          <a:prstGeom prst="rect">
            <a:avLst/>
          </a:prstGeom>
        </p:spPr>
      </p:pic>
      <p:pic>
        <p:nvPicPr>
          <p:cNvPr id="6" name="Picture 5">
            <a:extLst>
              <a:ext uri="{FF2B5EF4-FFF2-40B4-BE49-F238E27FC236}">
                <a16:creationId xmlns:a16="http://schemas.microsoft.com/office/drawing/2014/main" id="{43C77DBC-0E59-0742-BE72-52913C8AF461}"/>
              </a:ext>
            </a:extLst>
          </p:cNvPr>
          <p:cNvPicPr>
            <a:picLocks noChangeAspect="1"/>
          </p:cNvPicPr>
          <p:nvPr/>
        </p:nvPicPr>
        <p:blipFill>
          <a:blip r:embed="rId4"/>
          <a:stretch>
            <a:fillRect/>
          </a:stretch>
        </p:blipFill>
        <p:spPr>
          <a:xfrm>
            <a:off x="75409" y="1091698"/>
            <a:ext cx="4120449" cy="1892867"/>
          </a:xfrm>
          <a:prstGeom prst="rect">
            <a:avLst/>
          </a:prstGeom>
        </p:spPr>
      </p:pic>
      <p:pic>
        <p:nvPicPr>
          <p:cNvPr id="7" name="Picture 6">
            <a:extLst>
              <a:ext uri="{FF2B5EF4-FFF2-40B4-BE49-F238E27FC236}">
                <a16:creationId xmlns:a16="http://schemas.microsoft.com/office/drawing/2014/main" id="{0ACAE2F5-6842-7D49-866D-F8D0C8F87091}"/>
              </a:ext>
            </a:extLst>
          </p:cNvPr>
          <p:cNvPicPr>
            <a:picLocks noChangeAspect="1"/>
          </p:cNvPicPr>
          <p:nvPr/>
        </p:nvPicPr>
        <p:blipFill>
          <a:blip r:embed="rId5"/>
          <a:stretch>
            <a:fillRect/>
          </a:stretch>
        </p:blipFill>
        <p:spPr>
          <a:xfrm>
            <a:off x="75410" y="3037468"/>
            <a:ext cx="3934234" cy="1111612"/>
          </a:xfrm>
          <a:prstGeom prst="rect">
            <a:avLst/>
          </a:prstGeom>
        </p:spPr>
      </p:pic>
    </p:spTree>
    <p:extLst>
      <p:ext uri="{BB962C8B-B14F-4D97-AF65-F5344CB8AC3E}">
        <p14:creationId xmlns:p14="http://schemas.microsoft.com/office/powerpoint/2010/main" val="29522999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E6C27-A43A-4540-89CC-8033EB845E83}"/>
              </a:ext>
            </a:extLst>
          </p:cNvPr>
          <p:cNvSpPr>
            <a:spLocks noGrp="1"/>
          </p:cNvSpPr>
          <p:nvPr>
            <p:ph type="title"/>
          </p:nvPr>
        </p:nvSpPr>
        <p:spPr/>
        <p:txBody>
          <a:bodyPr/>
          <a:lstStyle/>
          <a:p>
            <a:r>
              <a:rPr lang="en-US" dirty="0"/>
              <a:t>Top Pick Reviews</a:t>
            </a:r>
          </a:p>
        </p:txBody>
      </p:sp>
      <p:sp>
        <p:nvSpPr>
          <p:cNvPr id="3" name="Content Placeholder 2">
            <a:extLst>
              <a:ext uri="{FF2B5EF4-FFF2-40B4-BE49-F238E27FC236}">
                <a16:creationId xmlns:a16="http://schemas.microsoft.com/office/drawing/2014/main" id="{1B71B243-9C8D-414D-8347-3FA59639A324}"/>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BAEE185B-63C9-3F4B-9A26-2A518832E445}"/>
              </a:ext>
            </a:extLst>
          </p:cNvPr>
          <p:cNvPicPr>
            <a:picLocks noChangeAspect="1"/>
          </p:cNvPicPr>
          <p:nvPr/>
        </p:nvPicPr>
        <p:blipFill>
          <a:blip r:embed="rId2"/>
          <a:stretch>
            <a:fillRect/>
          </a:stretch>
        </p:blipFill>
        <p:spPr>
          <a:xfrm>
            <a:off x="4325036" y="0"/>
            <a:ext cx="4549478" cy="6858000"/>
          </a:xfrm>
          <a:prstGeom prst="rect">
            <a:avLst/>
          </a:prstGeom>
        </p:spPr>
      </p:pic>
    </p:spTree>
    <p:extLst>
      <p:ext uri="{BB962C8B-B14F-4D97-AF65-F5344CB8AC3E}">
        <p14:creationId xmlns:p14="http://schemas.microsoft.com/office/powerpoint/2010/main" val="3020394056"/>
      </p:ext>
    </p:extLst>
  </p:cSld>
  <p:clrMapOvr>
    <a:masterClrMapping/>
  </p:clrMapOvr>
  <p:transition/>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E6C27-A43A-4540-89CC-8033EB845E83}"/>
              </a:ext>
            </a:extLst>
          </p:cNvPr>
          <p:cNvSpPr>
            <a:spLocks noGrp="1"/>
          </p:cNvSpPr>
          <p:nvPr>
            <p:ph type="title"/>
          </p:nvPr>
        </p:nvSpPr>
        <p:spPr/>
        <p:txBody>
          <a:bodyPr/>
          <a:lstStyle/>
          <a:p>
            <a:r>
              <a:rPr lang="en-US" dirty="0"/>
              <a:t>Another Top Pick Review</a:t>
            </a:r>
          </a:p>
        </p:txBody>
      </p:sp>
      <p:sp>
        <p:nvSpPr>
          <p:cNvPr id="3" name="Content Placeholder 2">
            <a:extLst>
              <a:ext uri="{FF2B5EF4-FFF2-40B4-BE49-F238E27FC236}">
                <a16:creationId xmlns:a16="http://schemas.microsoft.com/office/drawing/2014/main" id="{1B71B243-9C8D-414D-8347-3FA59639A324}"/>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802F7DBE-D5B5-7C4A-A4E3-58F6EB5700C4}"/>
              </a:ext>
            </a:extLst>
          </p:cNvPr>
          <p:cNvPicPr>
            <a:picLocks noChangeAspect="1"/>
          </p:cNvPicPr>
          <p:nvPr/>
        </p:nvPicPr>
        <p:blipFill>
          <a:blip r:embed="rId2"/>
          <a:stretch>
            <a:fillRect/>
          </a:stretch>
        </p:blipFill>
        <p:spPr>
          <a:xfrm>
            <a:off x="5436096" y="0"/>
            <a:ext cx="3923092" cy="6858000"/>
          </a:xfrm>
          <a:prstGeom prst="rect">
            <a:avLst/>
          </a:prstGeom>
        </p:spPr>
      </p:pic>
      <p:pic>
        <p:nvPicPr>
          <p:cNvPr id="6" name="Picture 5">
            <a:extLst>
              <a:ext uri="{FF2B5EF4-FFF2-40B4-BE49-F238E27FC236}">
                <a16:creationId xmlns:a16="http://schemas.microsoft.com/office/drawing/2014/main" id="{B4E688C3-DE0F-2040-8A6C-2E2C17DF23BD}"/>
              </a:ext>
            </a:extLst>
          </p:cNvPr>
          <p:cNvPicPr>
            <a:picLocks noChangeAspect="1"/>
          </p:cNvPicPr>
          <p:nvPr/>
        </p:nvPicPr>
        <p:blipFill>
          <a:blip r:embed="rId3"/>
          <a:stretch>
            <a:fillRect/>
          </a:stretch>
        </p:blipFill>
        <p:spPr>
          <a:xfrm>
            <a:off x="983380" y="-16071"/>
            <a:ext cx="3928957" cy="6858000"/>
          </a:xfrm>
          <a:prstGeom prst="rect">
            <a:avLst/>
          </a:prstGeom>
        </p:spPr>
      </p:pic>
    </p:spTree>
    <p:extLst>
      <p:ext uri="{BB962C8B-B14F-4D97-AF65-F5344CB8AC3E}">
        <p14:creationId xmlns:p14="http://schemas.microsoft.com/office/powerpoint/2010/main" val="2304359711"/>
      </p:ext>
    </p:extLst>
  </p:cSld>
  <p:clrMapOvr>
    <a:masterClrMapping/>
  </p:clrMapOvr>
  <p:transition/>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CD5E6-0F97-3D42-AF4D-78CD80A0A06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88C6C5C-F509-6045-89A5-3811EBB9B4EA}"/>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0406DE68-5A58-BB43-880A-AAA61104FCB5}"/>
              </a:ext>
            </a:extLst>
          </p:cNvPr>
          <p:cNvPicPr>
            <a:picLocks noChangeAspect="1"/>
          </p:cNvPicPr>
          <p:nvPr/>
        </p:nvPicPr>
        <p:blipFill>
          <a:blip r:embed="rId2"/>
          <a:stretch>
            <a:fillRect/>
          </a:stretch>
        </p:blipFill>
        <p:spPr>
          <a:xfrm>
            <a:off x="2651170" y="0"/>
            <a:ext cx="3841659" cy="6858000"/>
          </a:xfrm>
          <a:prstGeom prst="rect">
            <a:avLst/>
          </a:prstGeom>
        </p:spPr>
      </p:pic>
    </p:spTree>
    <p:extLst>
      <p:ext uri="{BB962C8B-B14F-4D97-AF65-F5344CB8AC3E}">
        <p14:creationId xmlns:p14="http://schemas.microsoft.com/office/powerpoint/2010/main" val="622667192"/>
      </p:ext>
    </p:extLst>
  </p:cSld>
  <p:clrMapOvr>
    <a:masterClrMapping/>
  </p:clrMapOvr>
  <p:transition/>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2CF2A-B249-6841-B1AC-3698A40F840F}"/>
              </a:ext>
            </a:extLst>
          </p:cNvPr>
          <p:cNvSpPr>
            <a:spLocks noGrp="1"/>
          </p:cNvSpPr>
          <p:nvPr>
            <p:ph type="title"/>
          </p:nvPr>
        </p:nvSpPr>
        <p:spPr/>
        <p:txBody>
          <a:bodyPr/>
          <a:lstStyle/>
          <a:p>
            <a:r>
              <a:rPr lang="en-US" sz="4400" dirty="0"/>
              <a:t>Suggestions to Reviewers</a:t>
            </a:r>
          </a:p>
        </p:txBody>
      </p:sp>
      <p:sp>
        <p:nvSpPr>
          <p:cNvPr id="3" name="Content Placeholder 2">
            <a:extLst>
              <a:ext uri="{FF2B5EF4-FFF2-40B4-BE49-F238E27FC236}">
                <a16:creationId xmlns:a16="http://schemas.microsoft.com/office/drawing/2014/main" id="{CAC4FC53-7113-3A4E-8DBE-713A3C470483}"/>
              </a:ext>
            </a:extLst>
          </p:cNvPr>
          <p:cNvSpPr>
            <a:spLocks noGrp="1"/>
          </p:cNvSpPr>
          <p:nvPr>
            <p:ph idx="1"/>
          </p:nvPr>
        </p:nvSpPr>
        <p:spPr>
          <a:xfrm>
            <a:off x="228600" y="1052736"/>
            <a:ext cx="8610600" cy="4876800"/>
          </a:xfrm>
        </p:spPr>
        <p:txBody>
          <a:bodyPr/>
          <a:lstStyle/>
          <a:p>
            <a:r>
              <a:rPr lang="en-US" dirty="0">
                <a:solidFill>
                  <a:srgbClr val="0000FF"/>
                </a:solidFill>
              </a:rPr>
              <a:t>Be fair</a:t>
            </a:r>
            <a:r>
              <a:rPr lang="en-US" dirty="0"/>
              <a:t>; you do not know it all</a:t>
            </a:r>
          </a:p>
          <a:p>
            <a:endParaRPr lang="en-US" dirty="0"/>
          </a:p>
          <a:p>
            <a:r>
              <a:rPr lang="en-US" dirty="0">
                <a:solidFill>
                  <a:srgbClr val="0000FF"/>
                </a:solidFill>
              </a:rPr>
              <a:t>Be open-minded</a:t>
            </a:r>
            <a:r>
              <a:rPr lang="en-US" dirty="0"/>
              <a:t>; you do not know it all</a:t>
            </a:r>
          </a:p>
          <a:p>
            <a:endParaRPr lang="en-US" dirty="0"/>
          </a:p>
          <a:p>
            <a:r>
              <a:rPr lang="en-US" dirty="0">
                <a:solidFill>
                  <a:srgbClr val="0000FF"/>
                </a:solidFill>
              </a:rPr>
              <a:t>Be accepting of diverse research methods</a:t>
            </a:r>
            <a:r>
              <a:rPr lang="en-US" dirty="0"/>
              <a:t>: there is no single way of doing research</a:t>
            </a:r>
          </a:p>
          <a:p>
            <a:endParaRPr lang="en-US" dirty="0"/>
          </a:p>
          <a:p>
            <a:r>
              <a:rPr lang="en-US" dirty="0">
                <a:solidFill>
                  <a:srgbClr val="0000FF"/>
                </a:solidFill>
              </a:rPr>
              <a:t>Be constructive</a:t>
            </a:r>
            <a:r>
              <a:rPr lang="en-US" dirty="0"/>
              <a:t>, not destructive</a:t>
            </a:r>
          </a:p>
          <a:p>
            <a:endParaRPr lang="en-US" dirty="0"/>
          </a:p>
          <a:p>
            <a:r>
              <a:rPr lang="en-US" dirty="0">
                <a:solidFill>
                  <a:srgbClr val="0000FF"/>
                </a:solidFill>
              </a:rPr>
              <a:t>Do not have double standards…</a:t>
            </a:r>
          </a:p>
          <a:p>
            <a:endParaRPr lang="en-US" dirty="0"/>
          </a:p>
          <a:p>
            <a:endParaRPr lang="en-US" dirty="0"/>
          </a:p>
        </p:txBody>
      </p:sp>
      <p:sp>
        <p:nvSpPr>
          <p:cNvPr id="5" name="TextBox 4">
            <a:extLst>
              <a:ext uri="{FF2B5EF4-FFF2-40B4-BE49-F238E27FC236}">
                <a16:creationId xmlns:a16="http://schemas.microsoft.com/office/drawing/2014/main" id="{FD670F5A-260F-1A4C-9742-8E026C9140E4}"/>
              </a:ext>
            </a:extLst>
          </p:cNvPr>
          <p:cNvSpPr txBox="1"/>
          <p:nvPr/>
        </p:nvSpPr>
        <p:spPr>
          <a:xfrm>
            <a:off x="148371" y="5805792"/>
            <a:ext cx="891942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ahoma"/>
                <a:ea typeface="ＭＳ Ｐゴシック" panose="020B0600070205080204" pitchFamily="34" charset="-128"/>
                <a:cs typeface="+mn-cs"/>
              </a:rPr>
              <a:t>Do not block or delay scientific progress for non-reasons</a:t>
            </a:r>
          </a:p>
        </p:txBody>
      </p:sp>
    </p:spTree>
    <p:extLst>
      <p:ext uri="{BB962C8B-B14F-4D97-AF65-F5344CB8AC3E}">
        <p14:creationId xmlns:p14="http://schemas.microsoft.com/office/powerpoint/2010/main" val="13838645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79904" cy="1066800"/>
          </a:xfrm>
        </p:spPr>
        <p:txBody>
          <a:bodyPr/>
          <a:lstStyle/>
          <a:p>
            <a:r>
              <a:rPr lang="en-US" sz="3800" dirty="0"/>
              <a:t>SoftMC: Enabling DRAM Infrastructure</a:t>
            </a:r>
          </a:p>
        </p:txBody>
      </p:sp>
      <p:sp>
        <p:nvSpPr>
          <p:cNvPr id="3" name="Content Placeholder 2"/>
          <p:cNvSpPr>
            <a:spLocks noGrp="1"/>
          </p:cNvSpPr>
          <p:nvPr>
            <p:ph idx="1"/>
          </p:nvPr>
        </p:nvSpPr>
        <p:spPr>
          <a:xfrm>
            <a:off x="35496" y="1432520"/>
            <a:ext cx="5112568" cy="4876800"/>
          </a:xfrm>
        </p:spPr>
        <p:txBody>
          <a:bodyPr/>
          <a:lstStyle/>
          <a:p>
            <a:r>
              <a:rPr lang="en-US" dirty="0"/>
              <a:t>Hasan Hassan et al., “</a:t>
            </a:r>
            <a:r>
              <a:rPr lang="en-US" b="1" dirty="0">
                <a:solidFill>
                  <a:srgbClr val="0000FF"/>
                </a:solidFill>
                <a:hlinkClick r:id="rId2">
                  <a:extLst>
                    <a:ext uri="{A12FA001-AC4F-418D-AE19-62706E023703}">
                      <ahyp:hlinkClr xmlns:ahyp="http://schemas.microsoft.com/office/drawing/2018/hyperlinkcolor" val="tx"/>
                    </a:ext>
                  </a:extLst>
                </a:hlinkClick>
              </a:rPr>
              <a:t>SoftMC: A Flexible and Practical Open-Source Infrastructure for Enabling Experimental DRAM Studies</a:t>
            </a:r>
            <a:r>
              <a:rPr lang="en-US" b="1" dirty="0"/>
              <a:t>,”</a:t>
            </a:r>
            <a:r>
              <a:rPr lang="en-US" dirty="0"/>
              <a:t> HPCA 2017.</a:t>
            </a:r>
          </a:p>
          <a:p>
            <a:pPr marL="0" indent="0">
              <a:buNone/>
            </a:pPr>
            <a:endParaRPr lang="en-US" dirty="0"/>
          </a:p>
          <a:p>
            <a:pPr marL="0" indent="0">
              <a:buNone/>
            </a:pPr>
            <a:endParaRPr lang="en-US" dirty="0"/>
          </a:p>
          <a:p>
            <a:r>
              <a:rPr lang="en-US" b="1" dirty="0">
                <a:solidFill>
                  <a:schemeClr val="accent2">
                    <a:lumMod val="75000"/>
                  </a:schemeClr>
                </a:solidFill>
              </a:rPr>
              <a:t>Flexible</a:t>
            </a:r>
          </a:p>
          <a:p>
            <a:r>
              <a:rPr lang="en-US" b="1" dirty="0">
                <a:solidFill>
                  <a:schemeClr val="accent2">
                    <a:lumMod val="75000"/>
                  </a:schemeClr>
                </a:solidFill>
              </a:rPr>
              <a:t>Easy to Use (C++ API)</a:t>
            </a:r>
          </a:p>
          <a:p>
            <a:r>
              <a:rPr lang="en-US" b="1" dirty="0">
                <a:solidFill>
                  <a:schemeClr val="accent2">
                    <a:lumMod val="75000"/>
                  </a:schemeClr>
                </a:solidFill>
              </a:rPr>
              <a:t>Open-source </a:t>
            </a:r>
          </a:p>
          <a:p>
            <a:pPr marL="0" indent="0">
              <a:buNone/>
            </a:pPr>
            <a:r>
              <a:rPr lang="en-US" i="1" dirty="0">
                <a:solidFill>
                  <a:srgbClr val="0000FF"/>
                </a:solidFill>
              </a:rPr>
              <a:t>    </a:t>
            </a:r>
            <a:r>
              <a:rPr lang="en-US" i="1" dirty="0" err="1">
                <a:solidFill>
                  <a:srgbClr val="0000FF"/>
                </a:solidFill>
              </a:rPr>
              <a:t>github.com</a:t>
            </a:r>
            <a:r>
              <a:rPr lang="en-US" i="1" dirty="0">
                <a:solidFill>
                  <a:srgbClr val="0000FF"/>
                </a:solidFill>
              </a:rPr>
              <a:t>/CMU-SAFARI/SoftMC </a:t>
            </a:r>
            <a:endParaRPr lang="en-US" b="1" dirty="0">
              <a:solidFill>
                <a:srgbClr val="0000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3727" y="1232693"/>
            <a:ext cx="4004777" cy="4830993"/>
          </a:xfrm>
          <a:prstGeom prst="rect">
            <a:avLst/>
          </a:prstGeom>
        </p:spPr>
      </p:pic>
      <p:pic>
        <p:nvPicPr>
          <p:cNvPr id="6" name="Content Placeholder 7"/>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5103727" y="1265237"/>
            <a:ext cx="4004777" cy="4830763"/>
          </a:xfrm>
          <a:prstGeom prst="rect">
            <a:avLst/>
          </a:prstGeom>
          <a:noFill/>
          <a:ln w="9525">
            <a:noFill/>
            <a:miter lim="800000"/>
            <a:headEnd/>
            <a:tailEnd/>
          </a:ln>
        </p:spPr>
      </p:pic>
    </p:spTree>
    <p:extLst>
      <p:ext uri="{BB962C8B-B14F-4D97-AF65-F5344CB8AC3E}">
        <p14:creationId xmlns:p14="http://schemas.microsoft.com/office/powerpoint/2010/main" val="2898393696"/>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90E75-44AE-3749-84A1-9991C665D4E8}"/>
              </a:ext>
            </a:extLst>
          </p:cNvPr>
          <p:cNvSpPr>
            <a:spLocks noGrp="1"/>
          </p:cNvSpPr>
          <p:nvPr>
            <p:ph type="title"/>
          </p:nvPr>
        </p:nvSpPr>
        <p:spPr/>
        <p:txBody>
          <a:bodyPr/>
          <a:lstStyle/>
          <a:p>
            <a:r>
              <a:rPr lang="en-US" dirty="0"/>
              <a:t>An Interview on Research and Education</a:t>
            </a:r>
          </a:p>
        </p:txBody>
      </p:sp>
      <p:sp>
        <p:nvSpPr>
          <p:cNvPr id="3" name="Content Placeholder 2">
            <a:extLst>
              <a:ext uri="{FF2B5EF4-FFF2-40B4-BE49-F238E27FC236}">
                <a16:creationId xmlns:a16="http://schemas.microsoft.com/office/drawing/2014/main" id="{69BE6586-EEE6-A04A-A548-5966B309FAAB}"/>
              </a:ext>
            </a:extLst>
          </p:cNvPr>
          <p:cNvSpPr>
            <a:spLocks noGrp="1"/>
          </p:cNvSpPr>
          <p:nvPr>
            <p:ph idx="1"/>
          </p:nvPr>
        </p:nvSpPr>
        <p:spPr/>
        <p:txBody>
          <a:bodyPr/>
          <a:lstStyle/>
          <a:p>
            <a:r>
              <a:rPr lang="en-US" dirty="0"/>
              <a:t>Computing Research and Education (@ ISCA 2019)</a:t>
            </a:r>
          </a:p>
          <a:p>
            <a:pPr lvl="1"/>
            <a:r>
              <a:rPr lang="en-US" dirty="0">
                <a:hlinkClick r:id="rId2"/>
              </a:rPr>
              <a:t>https://www.youtube.com/watch?v=8ffSEKZhmvo&amp;list=PL5Q2soXY2Zi_4oP9LdL3cc8G6NIjD2Ydz</a:t>
            </a:r>
            <a:endParaRPr lang="en-US" dirty="0"/>
          </a:p>
          <a:p>
            <a:pPr lvl="1"/>
            <a:endParaRPr lang="en-US" dirty="0"/>
          </a:p>
          <a:p>
            <a:pPr lvl="1"/>
            <a:endParaRPr lang="en-US" dirty="0"/>
          </a:p>
          <a:p>
            <a:r>
              <a:rPr lang="en-US" dirty="0"/>
              <a:t>Maurice Wilkes Award Speech (10 minutes)</a:t>
            </a:r>
          </a:p>
          <a:p>
            <a:pPr lvl="1"/>
            <a:r>
              <a:rPr lang="en-US" dirty="0">
                <a:hlinkClick r:id="rId3"/>
              </a:rPr>
              <a:t>https://www.youtube.com/watch?v=tcQ3zZ3JpuA&amp;list=PL5Q2soXY2Zi8D_5MGV6EnXEJHnV2YFBJl&amp;index=15</a:t>
            </a:r>
            <a:endParaRPr lang="en-US" dirty="0"/>
          </a:p>
        </p:txBody>
      </p:sp>
      <p:sp>
        <p:nvSpPr>
          <p:cNvPr id="4" name="Slide Number Placeholder 3">
            <a:extLst>
              <a:ext uri="{FF2B5EF4-FFF2-40B4-BE49-F238E27FC236}">
                <a16:creationId xmlns:a16="http://schemas.microsoft.com/office/drawing/2014/main" id="{8EF1CA24-C7A2-D849-8A4D-9CCFFD7B504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270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2266426020"/>
      </p:ext>
    </p:extLst>
  </p:cSld>
  <p:clrMapOvr>
    <a:masterClrMapping/>
  </p:clrMapOvr>
  <p:transition/>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45B70-88E5-4A45-8F0F-98E8802735F5}"/>
              </a:ext>
            </a:extLst>
          </p:cNvPr>
          <p:cNvSpPr>
            <a:spLocks noGrp="1"/>
          </p:cNvSpPr>
          <p:nvPr>
            <p:ph type="title"/>
          </p:nvPr>
        </p:nvSpPr>
        <p:spPr/>
        <p:txBody>
          <a:bodyPr/>
          <a:lstStyle/>
          <a:p>
            <a:r>
              <a:rPr lang="en-US" dirty="0"/>
              <a:t>More Thoughts and Suggestions</a:t>
            </a:r>
          </a:p>
        </p:txBody>
      </p:sp>
      <p:sp>
        <p:nvSpPr>
          <p:cNvPr id="3" name="Content Placeholder 2">
            <a:extLst>
              <a:ext uri="{FF2B5EF4-FFF2-40B4-BE49-F238E27FC236}">
                <a16:creationId xmlns:a16="http://schemas.microsoft.com/office/drawing/2014/main" id="{163D66C4-277F-5645-8E15-23E56F3B54BA}"/>
              </a:ext>
            </a:extLst>
          </p:cNvPr>
          <p:cNvSpPr>
            <a:spLocks noGrp="1"/>
          </p:cNvSpPr>
          <p:nvPr>
            <p:ph idx="1"/>
          </p:nvPr>
        </p:nvSpPr>
        <p:spPr>
          <a:xfrm>
            <a:off x="228600" y="1052736"/>
            <a:ext cx="8915400" cy="5195664"/>
          </a:xfrm>
        </p:spPr>
        <p:txBody>
          <a:bodyPr/>
          <a:lstStyle/>
          <a:p>
            <a:r>
              <a:rPr lang="en-US" sz="1800" dirty="0"/>
              <a:t>Onur Mutlu,</a:t>
            </a:r>
            <a:br>
              <a:rPr lang="en-US" sz="1800" dirty="0"/>
            </a:br>
            <a:r>
              <a:rPr lang="en-US" sz="1800" b="1" dirty="0">
                <a:hlinkClick r:id="rId2"/>
              </a:rPr>
              <a:t>"Some Reflections (on DRAM)"</a:t>
            </a:r>
            <a:br>
              <a:rPr lang="en-US" sz="1800" dirty="0"/>
            </a:br>
            <a:r>
              <a:rPr lang="en-US" sz="1800" i="1" dirty="0"/>
              <a:t>Award Speech for </a:t>
            </a:r>
            <a:r>
              <a:rPr lang="en-US" sz="1800" i="1" dirty="0">
                <a:hlinkClick r:id="rId3"/>
              </a:rPr>
              <a:t>ACM SIGARCH Maurice Wilkes Award</a:t>
            </a:r>
            <a:r>
              <a:rPr lang="en-US" sz="1800" i="1" dirty="0"/>
              <a:t>, at the </a:t>
            </a:r>
            <a:r>
              <a:rPr lang="en-US" sz="1800" b="1" i="1" dirty="0"/>
              <a:t>ISCA</a:t>
            </a:r>
            <a:r>
              <a:rPr lang="en-US" sz="1800" i="1" dirty="0"/>
              <a:t> Awards Ceremony</a:t>
            </a:r>
            <a:r>
              <a:rPr lang="en-US" sz="1800" dirty="0"/>
              <a:t>, Phoenix, AZ, USA, 25 June 2019.</a:t>
            </a:r>
            <a:br>
              <a:rPr lang="en-US" sz="1800" dirty="0"/>
            </a:br>
            <a:r>
              <a:rPr lang="en-US" sz="1800" dirty="0"/>
              <a:t>[</a:t>
            </a:r>
            <a:r>
              <a:rPr lang="en-US" sz="1800" dirty="0">
                <a:hlinkClick r:id="rId2"/>
              </a:rPr>
              <a:t>Slides (pptx)</a:t>
            </a:r>
            <a:r>
              <a:rPr lang="en-US" sz="1800" dirty="0"/>
              <a:t> </a:t>
            </a:r>
            <a:r>
              <a:rPr lang="en-US" sz="1800" dirty="0">
                <a:hlinkClick r:id="rId4"/>
              </a:rPr>
              <a:t>(pdf)</a:t>
            </a:r>
            <a:r>
              <a:rPr lang="en-US" sz="1800" dirty="0"/>
              <a:t>]</a:t>
            </a:r>
            <a:br>
              <a:rPr lang="en-US" sz="1800" dirty="0"/>
            </a:br>
            <a:r>
              <a:rPr lang="en-US" sz="1800" dirty="0"/>
              <a:t>[</a:t>
            </a:r>
            <a:r>
              <a:rPr lang="en-US" sz="1800" dirty="0">
                <a:hlinkClick r:id="rId5"/>
              </a:rPr>
              <a:t>Video of Award Acceptance Speech (Youtube; 10 minutes)</a:t>
            </a:r>
            <a:r>
              <a:rPr lang="en-US" sz="1800" dirty="0"/>
              <a:t> </a:t>
            </a:r>
            <a:r>
              <a:rPr lang="en-US" sz="1800" dirty="0">
                <a:hlinkClick r:id="rId6"/>
              </a:rPr>
              <a:t>(Youku; 13 minutes)</a:t>
            </a:r>
            <a:r>
              <a:rPr lang="en-US" sz="1800" dirty="0"/>
              <a:t>]</a:t>
            </a:r>
            <a:br>
              <a:rPr lang="en-US" sz="1800" dirty="0"/>
            </a:br>
            <a:r>
              <a:rPr lang="en-US" sz="1800" dirty="0"/>
              <a:t>[</a:t>
            </a:r>
            <a:r>
              <a:rPr lang="en-US" sz="1800" dirty="0">
                <a:hlinkClick r:id="rId7"/>
              </a:rPr>
              <a:t>Video of Interview after Award Acceptance (Youtube; 1 hour 6 minutes)</a:t>
            </a:r>
            <a:r>
              <a:rPr lang="en-US" sz="1800" dirty="0"/>
              <a:t> </a:t>
            </a:r>
            <a:r>
              <a:rPr lang="en-US" sz="1800" dirty="0">
                <a:hlinkClick r:id="rId8"/>
              </a:rPr>
              <a:t>(Youku; 1 hour 6 minutes)</a:t>
            </a:r>
            <a:r>
              <a:rPr lang="en-US" sz="1800" dirty="0"/>
              <a:t>]</a:t>
            </a:r>
            <a:br>
              <a:rPr lang="en-US" sz="1800" dirty="0"/>
            </a:br>
            <a:r>
              <a:rPr lang="en-US" sz="1800" dirty="0"/>
              <a:t>[</a:t>
            </a:r>
            <a:r>
              <a:rPr lang="en-US" sz="1800" dirty="0">
                <a:hlinkClick r:id="rId9"/>
              </a:rPr>
              <a:t>News Article on "ACM SIGARCH Maurice Wilkes Award goes to Prof. Onur Mutlu"</a:t>
            </a:r>
            <a:r>
              <a:rPr lang="en-US" sz="1800" dirty="0"/>
              <a:t>]</a:t>
            </a:r>
          </a:p>
          <a:p>
            <a:pPr marL="0" indent="0">
              <a:buNone/>
            </a:pPr>
            <a:br>
              <a:rPr lang="en-US" sz="2000" dirty="0"/>
            </a:br>
            <a:endParaRPr lang="en-US" sz="1900" dirty="0"/>
          </a:p>
          <a:p>
            <a:r>
              <a:rPr lang="en-US" sz="1900" dirty="0"/>
              <a:t>Onur Mutlu,</a:t>
            </a:r>
            <a:br>
              <a:rPr lang="en-US" sz="1900" dirty="0"/>
            </a:br>
            <a:r>
              <a:rPr lang="en-US" sz="1900" b="1" dirty="0">
                <a:hlinkClick r:id="rId10"/>
              </a:rPr>
              <a:t>"How to Build an Impactful Research Group"</a:t>
            </a:r>
            <a:br>
              <a:rPr lang="en-US" sz="1900" dirty="0"/>
            </a:br>
            <a:r>
              <a:rPr lang="en-US" sz="1900" i="1" dirty="0">
                <a:hlinkClick r:id="rId11"/>
              </a:rPr>
              <a:t>57th Design Automation Conference Early Career Workshop (</a:t>
            </a:r>
            <a:r>
              <a:rPr lang="en-US" sz="1900" b="1" i="1" dirty="0">
                <a:hlinkClick r:id="rId11"/>
              </a:rPr>
              <a:t>DAC</a:t>
            </a:r>
            <a:r>
              <a:rPr lang="en-US" sz="1900" i="1" dirty="0">
                <a:hlinkClick r:id="rId11"/>
              </a:rPr>
              <a:t>)</a:t>
            </a:r>
            <a:r>
              <a:rPr lang="en-US" sz="1900" dirty="0"/>
              <a:t>, Virtual, 19 July 2020.</a:t>
            </a:r>
            <a:br>
              <a:rPr lang="en-US" sz="1900" dirty="0"/>
            </a:br>
            <a:r>
              <a:rPr lang="en-US" sz="1900" dirty="0"/>
              <a:t>[</a:t>
            </a:r>
            <a:r>
              <a:rPr lang="en-US" sz="1900" dirty="0">
                <a:hlinkClick r:id="rId10"/>
              </a:rPr>
              <a:t>Slides (pptx)</a:t>
            </a:r>
            <a:r>
              <a:rPr lang="en-US" sz="1900" dirty="0"/>
              <a:t> </a:t>
            </a:r>
            <a:r>
              <a:rPr lang="en-US" sz="1900" dirty="0">
                <a:hlinkClick r:id="rId12"/>
              </a:rPr>
              <a:t>(pdf)</a:t>
            </a:r>
            <a:r>
              <a:rPr lang="en-US" sz="1900" dirty="0"/>
              <a:t>]</a:t>
            </a:r>
            <a:br>
              <a:rPr lang="en-US" sz="2000" dirty="0"/>
            </a:br>
            <a:endParaRPr lang="en-US" sz="1900" dirty="0"/>
          </a:p>
          <a:p>
            <a:pPr marL="0" indent="0">
              <a:buNone/>
            </a:pPr>
            <a:br>
              <a:rPr lang="en-US" dirty="0"/>
            </a:br>
            <a:endParaRPr lang="en-US" dirty="0"/>
          </a:p>
        </p:txBody>
      </p:sp>
    </p:spTree>
    <p:extLst>
      <p:ext uri="{BB962C8B-B14F-4D97-AF65-F5344CB8AC3E}">
        <p14:creationId xmlns:p14="http://schemas.microsoft.com/office/powerpoint/2010/main" val="1187154737"/>
      </p:ext>
    </p:extLst>
  </p:cSld>
  <p:clrMapOvr>
    <a:masterClrMapping/>
  </p:clrMapOvr>
  <p:transition/>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E6241-0813-464A-9D08-DE6D4EA14808}"/>
              </a:ext>
            </a:extLst>
          </p:cNvPr>
          <p:cNvSpPr>
            <a:spLocks noGrp="1"/>
          </p:cNvSpPr>
          <p:nvPr>
            <p:ph type="title"/>
          </p:nvPr>
        </p:nvSpPr>
        <p:spPr/>
        <p:txBody>
          <a:bodyPr/>
          <a:lstStyle/>
          <a:p>
            <a:r>
              <a:rPr lang="en-US" dirty="0"/>
              <a:t>Aside: A Recommended Book</a:t>
            </a:r>
          </a:p>
        </p:txBody>
      </p:sp>
      <p:sp>
        <p:nvSpPr>
          <p:cNvPr id="4" name="Slide Number Placeholder 3">
            <a:extLst>
              <a:ext uri="{FF2B5EF4-FFF2-40B4-BE49-F238E27FC236}">
                <a16:creationId xmlns:a16="http://schemas.microsoft.com/office/drawing/2014/main" id="{1EA03807-378B-8246-B5B3-59D1BB0A9F8F}"/>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272</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Arial" charset="0"/>
            </a:endParaRPr>
          </a:p>
        </p:txBody>
      </p:sp>
      <p:sp>
        <p:nvSpPr>
          <p:cNvPr id="7" name="Content Placeholder 6">
            <a:extLst>
              <a:ext uri="{FF2B5EF4-FFF2-40B4-BE49-F238E27FC236}">
                <a16:creationId xmlns:a16="http://schemas.microsoft.com/office/drawing/2014/main" id="{7F411DE2-5B9A-554B-B7C8-C68501F10697}"/>
              </a:ext>
            </a:extLst>
          </p:cNvPr>
          <p:cNvSpPr>
            <a:spLocks noGrp="1"/>
          </p:cNvSpPr>
          <p:nvPr>
            <p:ph idx="1"/>
          </p:nvPr>
        </p:nvSpPr>
        <p:spPr/>
        <p:txBody>
          <a:bodyPr/>
          <a:lstStyle/>
          <a:p>
            <a:endParaRPr lang="en-US"/>
          </a:p>
        </p:txBody>
      </p:sp>
      <p:pic>
        <p:nvPicPr>
          <p:cNvPr id="8" name="Picture 7">
            <a:extLst>
              <a:ext uri="{FF2B5EF4-FFF2-40B4-BE49-F238E27FC236}">
                <a16:creationId xmlns:a16="http://schemas.microsoft.com/office/drawing/2014/main" id="{18B20F9B-4201-1145-AE30-0C9E18C2F4BC}"/>
              </a:ext>
            </a:extLst>
          </p:cNvPr>
          <p:cNvPicPr>
            <a:picLocks noChangeAspect="1"/>
          </p:cNvPicPr>
          <p:nvPr/>
        </p:nvPicPr>
        <p:blipFill>
          <a:blip r:embed="rId2"/>
          <a:stretch>
            <a:fillRect/>
          </a:stretch>
        </p:blipFill>
        <p:spPr>
          <a:xfrm>
            <a:off x="2133601" y="898292"/>
            <a:ext cx="4512818" cy="5877158"/>
          </a:xfrm>
          <a:prstGeom prst="rect">
            <a:avLst/>
          </a:prstGeom>
        </p:spPr>
      </p:pic>
      <p:sp>
        <p:nvSpPr>
          <p:cNvPr id="6" name="TextBox 5">
            <a:extLst>
              <a:ext uri="{FF2B5EF4-FFF2-40B4-BE49-F238E27FC236}">
                <a16:creationId xmlns:a16="http://schemas.microsoft.com/office/drawing/2014/main" id="{59D36135-B84C-794A-BE0C-29786A44B37D}"/>
              </a:ext>
            </a:extLst>
          </p:cNvPr>
          <p:cNvSpPr txBox="1"/>
          <p:nvPr/>
        </p:nvSpPr>
        <p:spPr>
          <a:xfrm>
            <a:off x="7034180" y="3382942"/>
            <a:ext cx="2075953" cy="95410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Raj Jain, “</a:t>
            </a: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The Art of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Computer Systems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Performance Analysis</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Wiley, 1991.</a:t>
            </a:r>
          </a:p>
        </p:txBody>
      </p:sp>
    </p:spTree>
    <p:extLst>
      <p:ext uri="{BB962C8B-B14F-4D97-AF65-F5344CB8AC3E}">
        <p14:creationId xmlns:p14="http://schemas.microsoft.com/office/powerpoint/2010/main" val="2313294487"/>
      </p:ext>
    </p:extLst>
  </p:cSld>
  <p:clrMapOvr>
    <a:masterClrMapping/>
  </p:clrMapOvr>
  <p:transition/>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397F7-A2EE-C646-8ACB-F1F4FB4BBA36}"/>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4506AC08-5CE8-C048-B846-EDDEDA7BFA7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981869" y="971814"/>
            <a:ext cx="6623050" cy="4967288"/>
          </a:xfrm>
        </p:spPr>
      </p:pic>
      <p:sp>
        <p:nvSpPr>
          <p:cNvPr id="4" name="Slide Number Placeholder 3">
            <a:extLst>
              <a:ext uri="{FF2B5EF4-FFF2-40B4-BE49-F238E27FC236}">
                <a16:creationId xmlns:a16="http://schemas.microsoft.com/office/drawing/2014/main" id="{70CBD95F-4F03-C34E-B700-7F3AD6824617}"/>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273</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Arial" charset="0"/>
            </a:endParaRPr>
          </a:p>
        </p:txBody>
      </p:sp>
      <p:sp>
        <p:nvSpPr>
          <p:cNvPr id="7" name="TextBox 6">
            <a:extLst>
              <a:ext uri="{FF2B5EF4-FFF2-40B4-BE49-F238E27FC236}">
                <a16:creationId xmlns:a16="http://schemas.microsoft.com/office/drawing/2014/main" id="{22F084A6-6CFC-BF43-BDED-80F3750E0F49}"/>
              </a:ext>
            </a:extLst>
          </p:cNvPr>
          <p:cNvSpPr txBox="1"/>
          <p:nvPr/>
        </p:nvSpPr>
        <p:spPr>
          <a:xfrm>
            <a:off x="7034180" y="3382942"/>
            <a:ext cx="2075953" cy="95410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Raj Jain, “</a:t>
            </a: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The Art of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Computer Systems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Performance Analysis</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Wiley, 1991.</a:t>
            </a:r>
          </a:p>
        </p:txBody>
      </p:sp>
      <p:sp>
        <p:nvSpPr>
          <p:cNvPr id="8" name="Rectangle 7">
            <a:extLst>
              <a:ext uri="{FF2B5EF4-FFF2-40B4-BE49-F238E27FC236}">
                <a16:creationId xmlns:a16="http://schemas.microsoft.com/office/drawing/2014/main" id="{656EAA7C-B2D6-8243-94EA-3FAFBC324624}"/>
              </a:ext>
            </a:extLst>
          </p:cNvPr>
          <p:cNvSpPr/>
          <p:nvPr/>
        </p:nvSpPr>
        <p:spPr>
          <a:xfrm>
            <a:off x="2169158" y="607132"/>
            <a:ext cx="3698986" cy="1093676"/>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Tree>
    <p:extLst>
      <p:ext uri="{BB962C8B-B14F-4D97-AF65-F5344CB8AC3E}">
        <p14:creationId xmlns:p14="http://schemas.microsoft.com/office/powerpoint/2010/main" val="34607400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E6FA0-EB74-D446-A18B-E55B58ADEB71}"/>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532E1BC0-41FA-8C48-9A83-AB811188E6B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1137441" y="1102519"/>
            <a:ext cx="6483351" cy="4862512"/>
          </a:xfrm>
        </p:spPr>
      </p:pic>
      <p:sp>
        <p:nvSpPr>
          <p:cNvPr id="4" name="Slide Number Placeholder 3">
            <a:extLst>
              <a:ext uri="{FF2B5EF4-FFF2-40B4-BE49-F238E27FC236}">
                <a16:creationId xmlns:a16="http://schemas.microsoft.com/office/drawing/2014/main" id="{B28B8C0F-605A-6143-8D3E-891C257216EA}"/>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274</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Arial" charset="0"/>
            </a:endParaRPr>
          </a:p>
        </p:txBody>
      </p:sp>
      <p:sp>
        <p:nvSpPr>
          <p:cNvPr id="7" name="TextBox 6">
            <a:extLst>
              <a:ext uri="{FF2B5EF4-FFF2-40B4-BE49-F238E27FC236}">
                <a16:creationId xmlns:a16="http://schemas.microsoft.com/office/drawing/2014/main" id="{E2B359FE-A13A-AF4D-A750-D0FACB085790}"/>
              </a:ext>
            </a:extLst>
          </p:cNvPr>
          <p:cNvSpPr txBox="1"/>
          <p:nvPr/>
        </p:nvSpPr>
        <p:spPr>
          <a:xfrm>
            <a:off x="7034180" y="3382942"/>
            <a:ext cx="2075953" cy="95410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Raj Jain, “</a:t>
            </a: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The Art of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Computer Systems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Performance Analysis</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Wiley, 1991.</a:t>
            </a:r>
          </a:p>
        </p:txBody>
      </p:sp>
      <p:sp>
        <p:nvSpPr>
          <p:cNvPr id="8" name="Rectangle 7">
            <a:extLst>
              <a:ext uri="{FF2B5EF4-FFF2-40B4-BE49-F238E27FC236}">
                <a16:creationId xmlns:a16="http://schemas.microsoft.com/office/drawing/2014/main" id="{5E22B8AB-D50A-D142-8ECE-CBD2060444D2}"/>
              </a:ext>
            </a:extLst>
          </p:cNvPr>
          <p:cNvSpPr/>
          <p:nvPr/>
        </p:nvSpPr>
        <p:spPr>
          <a:xfrm>
            <a:off x="3020019" y="6206282"/>
            <a:ext cx="1912021" cy="319061"/>
          </a:xfrm>
          <a:prstGeom prst="rect">
            <a:avLst/>
          </a:prstGeom>
          <a:noFill/>
          <a:ln w="57150">
            <a:solidFill>
              <a:srgbClr val="FF0000"/>
            </a:solidFill>
          </a:ln>
          <a:scene3d>
            <a:camera prst="orthographicFront">
              <a:rot lat="0" lon="0" rev="1044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5244427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EBEB5-24BF-8C46-A846-497D8122A304}"/>
              </a:ext>
            </a:extLst>
          </p:cNvPr>
          <p:cNvSpPr>
            <a:spLocks noGrp="1"/>
          </p:cNvSpPr>
          <p:nvPr>
            <p:ph type="title"/>
          </p:nvPr>
        </p:nvSpPr>
        <p:spPr/>
        <p:txBody>
          <a:bodyPr/>
          <a:lstStyle/>
          <a:p>
            <a:r>
              <a:rPr lang="en-US" dirty="0"/>
              <a:t>A Fun Reading: Food </a:t>
            </a:r>
            <a:r>
              <a:rPr lang="en-US"/>
              <a:t>for Thought</a:t>
            </a:r>
            <a:endParaRPr lang="en-US" dirty="0"/>
          </a:p>
        </p:txBody>
      </p:sp>
      <p:sp>
        <p:nvSpPr>
          <p:cNvPr id="3" name="Content Placeholder 2">
            <a:extLst>
              <a:ext uri="{FF2B5EF4-FFF2-40B4-BE49-F238E27FC236}">
                <a16:creationId xmlns:a16="http://schemas.microsoft.com/office/drawing/2014/main" id="{8C292B57-1041-344B-BAC1-90055C3A6ED2}"/>
              </a:ext>
            </a:extLst>
          </p:cNvPr>
          <p:cNvSpPr>
            <a:spLocks noGrp="1"/>
          </p:cNvSpPr>
          <p:nvPr>
            <p:ph idx="1"/>
          </p:nvPr>
        </p:nvSpPr>
        <p:spPr/>
        <p:txBody>
          <a:bodyPr/>
          <a:lstStyle/>
          <a:p>
            <a:r>
              <a:rPr lang="en-US" dirty="0">
                <a:hlinkClick r:id="rId2"/>
              </a:rPr>
              <a:t>https://www.livemint.com/science/news/could-einstein-get-published-today-11601014633853.html</a:t>
            </a:r>
            <a:r>
              <a:rPr lang="en-US" dirty="0"/>
              <a:t> </a:t>
            </a:r>
          </a:p>
        </p:txBody>
      </p:sp>
      <p:sp>
        <p:nvSpPr>
          <p:cNvPr id="4" name="Slide Number Placeholder 3">
            <a:extLst>
              <a:ext uri="{FF2B5EF4-FFF2-40B4-BE49-F238E27FC236}">
                <a16:creationId xmlns:a16="http://schemas.microsoft.com/office/drawing/2014/main" id="{FE9706F8-0388-0A4E-AA9F-60C1B4EF9FD9}"/>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BB4180-6920-9C42-9DA1-4829E0437063}"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275</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pic>
        <p:nvPicPr>
          <p:cNvPr id="5" name="Picture 4">
            <a:extLst>
              <a:ext uri="{FF2B5EF4-FFF2-40B4-BE49-F238E27FC236}">
                <a16:creationId xmlns:a16="http://schemas.microsoft.com/office/drawing/2014/main" id="{A1CECD0E-212E-3543-9722-74AF2B867F0A}"/>
              </a:ext>
            </a:extLst>
          </p:cNvPr>
          <p:cNvPicPr>
            <a:picLocks noChangeAspect="1"/>
          </p:cNvPicPr>
          <p:nvPr/>
        </p:nvPicPr>
        <p:blipFill>
          <a:blip r:embed="rId3"/>
          <a:stretch>
            <a:fillRect/>
          </a:stretch>
        </p:blipFill>
        <p:spPr>
          <a:xfrm>
            <a:off x="1952502" y="1881462"/>
            <a:ext cx="4824536" cy="4732931"/>
          </a:xfrm>
          <a:prstGeom prst="rect">
            <a:avLst/>
          </a:prstGeom>
        </p:spPr>
      </p:pic>
    </p:spTree>
    <p:extLst>
      <p:ext uri="{BB962C8B-B14F-4D97-AF65-F5344CB8AC3E}">
        <p14:creationId xmlns:p14="http://schemas.microsoft.com/office/powerpoint/2010/main" val="782873535"/>
      </p:ext>
    </p:extLst>
  </p:cSld>
  <p:clrMapOvr>
    <a:masterClrMapping/>
  </p:clrMapOvr>
  <p:transition/>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833563"/>
            <a:ext cx="8428037" cy="822325"/>
          </a:xfrm>
        </p:spPr>
        <p:txBody>
          <a:bodyPr/>
          <a:lstStyle/>
          <a:p>
            <a:pPr algn="ctr" eaLnBrk="1" hangingPunct="1"/>
            <a:r>
              <a:rPr lang="en-US" sz="5000" dirty="0">
                <a:latin typeface="Garamond" charset="0"/>
              </a:rPr>
              <a:t>Byzantine Failures</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1831412778"/>
      </p:ext>
    </p:extLst>
  </p:cSld>
  <p:clrMapOvr>
    <a:masterClrMapping/>
  </p:clrMapOvr>
  <p:transition/>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3" name="Title 1">
            <a:extLst>
              <a:ext uri="{FF2B5EF4-FFF2-40B4-BE49-F238E27FC236}">
                <a16:creationId xmlns:a16="http://schemas.microsoft.com/office/drawing/2014/main" id="{B8DF7422-7B74-0E44-B6E6-88DEBA958AE8}"/>
              </a:ext>
            </a:extLst>
          </p:cNvPr>
          <p:cNvSpPr>
            <a:spLocks noGrp="1"/>
          </p:cNvSpPr>
          <p:nvPr>
            <p:ph type="title"/>
          </p:nvPr>
        </p:nvSpPr>
        <p:spPr/>
        <p:txBody>
          <a:bodyPr/>
          <a:lstStyle/>
          <a:p>
            <a:r>
              <a:rPr lang="en-US" altLang="en-US" dirty="0">
                <a:ea typeface="ＭＳ Ｐゴシック" panose="020B0600070205080204" pitchFamily="34" charset="-128"/>
              </a:rPr>
              <a:t>After RowHammer: Byzantine Failures</a:t>
            </a:r>
          </a:p>
        </p:txBody>
      </p:sp>
      <p:sp>
        <p:nvSpPr>
          <p:cNvPr id="3" name="Content Placeholder 2">
            <a:extLst>
              <a:ext uri="{FF2B5EF4-FFF2-40B4-BE49-F238E27FC236}">
                <a16:creationId xmlns:a16="http://schemas.microsoft.com/office/drawing/2014/main" id="{3F72505E-2772-7A44-86EB-DC54E6F70ADA}"/>
              </a:ext>
            </a:extLst>
          </p:cNvPr>
          <p:cNvSpPr>
            <a:spLocks noGrp="1"/>
          </p:cNvSpPr>
          <p:nvPr>
            <p:ph idx="1"/>
          </p:nvPr>
        </p:nvSpPr>
        <p:spPr>
          <a:xfrm>
            <a:off x="228600" y="996950"/>
            <a:ext cx="8610600" cy="5194300"/>
          </a:xfrm>
        </p:spPr>
        <p:txBody>
          <a:bodyPr/>
          <a:lstStyle/>
          <a:p>
            <a:r>
              <a:rPr lang="en-US" altLang="en-US">
                <a:ea typeface="ＭＳ Ｐゴシック" panose="020B0600070205080204" pitchFamily="34" charset="-128"/>
              </a:rPr>
              <a:t>This class of failures is known as </a:t>
            </a:r>
            <a:r>
              <a:rPr lang="en-US" altLang="en-US">
                <a:solidFill>
                  <a:srgbClr val="0000FF"/>
                </a:solidFill>
                <a:ea typeface="ＭＳ Ｐゴシック" panose="020B0600070205080204" pitchFamily="34" charset="-128"/>
              </a:rPr>
              <a:t>Byzantine failures</a:t>
            </a:r>
          </a:p>
          <a:p>
            <a:endParaRPr lang="en-US" altLang="en-US">
              <a:solidFill>
                <a:srgbClr val="0000FF"/>
              </a:solidFill>
              <a:ea typeface="ＭＳ Ｐゴシック" panose="020B0600070205080204" pitchFamily="34" charset="-128"/>
            </a:endParaRPr>
          </a:p>
          <a:p>
            <a:r>
              <a:rPr lang="en-US" altLang="en-US">
                <a:ea typeface="ＭＳ Ｐゴシック" panose="020B0600070205080204" pitchFamily="34" charset="-128"/>
              </a:rPr>
              <a:t>Characterized by</a:t>
            </a:r>
          </a:p>
          <a:p>
            <a:pPr lvl="1"/>
            <a:r>
              <a:rPr lang="en-US" altLang="en-US">
                <a:solidFill>
                  <a:srgbClr val="0000FF"/>
                </a:solidFill>
                <a:ea typeface="ＭＳ Ｐゴシック" panose="020B0600070205080204" pitchFamily="34" charset="-128"/>
              </a:rPr>
              <a:t>Undetected erroneous computation</a:t>
            </a:r>
          </a:p>
          <a:p>
            <a:pPr lvl="1"/>
            <a:r>
              <a:rPr lang="en-US" altLang="en-US">
                <a:solidFill>
                  <a:srgbClr val="000000"/>
                </a:solidFill>
                <a:ea typeface="ＭＳ Ｐゴシック" panose="020B0600070205080204" pitchFamily="34" charset="-128"/>
              </a:rPr>
              <a:t>Opposite of “fail fast (with an error or no result)”</a:t>
            </a:r>
          </a:p>
          <a:p>
            <a:pPr lvl="1"/>
            <a:endParaRPr lang="en-US" altLang="en-US">
              <a:solidFill>
                <a:srgbClr val="0000FF"/>
              </a:solidFill>
              <a:ea typeface="ＭＳ Ｐゴシック" panose="020B0600070205080204" pitchFamily="34" charset="-128"/>
            </a:endParaRPr>
          </a:p>
          <a:p>
            <a:r>
              <a:rPr lang="en-US" altLang="en-US">
                <a:ea typeface="ＭＳ Ｐゴシック" panose="020B0600070205080204" pitchFamily="34" charset="-128"/>
              </a:rPr>
              <a:t>“erroneous” can be “malicious” (intent is the only distinction)</a:t>
            </a:r>
          </a:p>
          <a:p>
            <a:r>
              <a:rPr lang="en-US" altLang="en-US">
                <a:ea typeface="ＭＳ Ｐゴシック" panose="020B0600070205080204" pitchFamily="34" charset="-128"/>
              </a:rPr>
              <a:t>Very difficult to detect and confine Byzantine failures</a:t>
            </a:r>
          </a:p>
          <a:p>
            <a:r>
              <a:rPr lang="en-US" altLang="en-US">
                <a:solidFill>
                  <a:srgbClr val="0000FF"/>
                </a:solidFill>
                <a:ea typeface="ＭＳ Ｐゴシック" panose="020B0600070205080204" pitchFamily="34" charset="-128"/>
              </a:rPr>
              <a:t>Do all you can to avoid them</a:t>
            </a:r>
          </a:p>
          <a:p>
            <a:endParaRPr lang="en-US" altLang="en-US">
              <a:solidFill>
                <a:srgbClr val="0000FF"/>
              </a:solidFill>
              <a:ea typeface="ＭＳ Ｐゴシック" panose="020B0600070205080204" pitchFamily="34" charset="-128"/>
            </a:endParaRPr>
          </a:p>
          <a:p>
            <a:r>
              <a:rPr lang="en-US" altLang="en-US" sz="2000">
                <a:ea typeface="ＭＳ Ｐゴシック" panose="020B0600070205080204" pitchFamily="34" charset="-128"/>
              </a:rPr>
              <a:t>Lamport et al., “The Byzantine Generals Problem,” ACM TOPLAS 1982.</a:t>
            </a:r>
          </a:p>
          <a:p>
            <a:endParaRPr lang="en-US" altLang="en-US">
              <a:solidFill>
                <a:srgbClr val="0000FF"/>
              </a:solidFill>
              <a:ea typeface="ＭＳ Ｐゴシック" panose="020B0600070205080204" pitchFamily="34" charset="-128"/>
            </a:endParaRPr>
          </a:p>
        </p:txBody>
      </p:sp>
      <p:sp>
        <p:nvSpPr>
          <p:cNvPr id="351235" name="Slide Number Placeholder 3">
            <a:extLst>
              <a:ext uri="{FF2B5EF4-FFF2-40B4-BE49-F238E27FC236}">
                <a16:creationId xmlns:a16="http://schemas.microsoft.com/office/drawing/2014/main" id="{D6F018AA-7533-1347-B2EE-627D32618F78}"/>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70A6329-887A-CC44-A67C-5E8989F1C549}"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277</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sp>
        <p:nvSpPr>
          <p:cNvPr id="351236" name="TextBox 4">
            <a:extLst>
              <a:ext uri="{FF2B5EF4-FFF2-40B4-BE49-F238E27FC236}">
                <a16:creationId xmlns:a16="http://schemas.microsoft.com/office/drawing/2014/main" id="{884704F7-2591-3444-A33C-F07EEA97EC72}"/>
              </a:ext>
            </a:extLst>
          </p:cNvPr>
          <p:cNvSpPr txBox="1">
            <a:spLocks noChangeArrowheads="1"/>
          </p:cNvSpPr>
          <p:nvPr/>
        </p:nvSpPr>
        <p:spPr bwMode="auto">
          <a:xfrm>
            <a:off x="193675" y="6565900"/>
            <a:ext cx="413446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Slide credit: Mahadev </a:t>
            </a:r>
            <a:r>
              <a:rPr kumimoji="0" lang="en-US" altLang="en-US" sz="10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Satyanarayanan</a:t>
            </a:r>
            <a:r>
              <a:rPr kumimoji="0" lang="en-US"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CMU, 15-440, Spring 2015</a:t>
            </a:r>
          </a:p>
        </p:txBody>
      </p:sp>
    </p:spTree>
    <p:extLst>
      <p:ext uri="{BB962C8B-B14F-4D97-AF65-F5344CB8AC3E}">
        <p14:creationId xmlns:p14="http://schemas.microsoft.com/office/powerpoint/2010/main" val="177935203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5EBE8-65B6-9341-B93E-2B6912D090C6}"/>
              </a:ext>
            </a:extLst>
          </p:cNvPr>
          <p:cNvSpPr>
            <a:spLocks noGrp="1"/>
          </p:cNvSpPr>
          <p:nvPr>
            <p:ph type="title"/>
          </p:nvPr>
        </p:nvSpPr>
        <p:spPr/>
        <p:txBody>
          <a:bodyPr/>
          <a:lstStyle/>
          <a:p>
            <a:r>
              <a:rPr lang="en-US" dirty="0"/>
              <a:t>Aside: Byzantine Generals Problem</a:t>
            </a:r>
          </a:p>
        </p:txBody>
      </p:sp>
      <p:sp>
        <p:nvSpPr>
          <p:cNvPr id="3" name="Content Placeholder 2">
            <a:extLst>
              <a:ext uri="{FF2B5EF4-FFF2-40B4-BE49-F238E27FC236}">
                <a16:creationId xmlns:a16="http://schemas.microsoft.com/office/drawing/2014/main" id="{0947E523-D261-6547-945D-1AD21B6A4DC4}"/>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36E4ABD3-67D2-C94E-88BA-26E78385C9A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4F10F-450F-4D42-AE87-B50754B38A67}"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278</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5" name="Picture 4">
            <a:extLst>
              <a:ext uri="{FF2B5EF4-FFF2-40B4-BE49-F238E27FC236}">
                <a16:creationId xmlns:a16="http://schemas.microsoft.com/office/drawing/2014/main" id="{FB2213B6-AEBC-194A-8C66-ACAE32DC8517}"/>
              </a:ext>
            </a:extLst>
          </p:cNvPr>
          <p:cNvPicPr>
            <a:picLocks noChangeAspect="1"/>
          </p:cNvPicPr>
          <p:nvPr/>
        </p:nvPicPr>
        <p:blipFill>
          <a:blip r:embed="rId2"/>
          <a:stretch>
            <a:fillRect/>
          </a:stretch>
        </p:blipFill>
        <p:spPr>
          <a:xfrm>
            <a:off x="488950" y="964980"/>
            <a:ext cx="8089900" cy="5422900"/>
          </a:xfrm>
          <a:prstGeom prst="rect">
            <a:avLst/>
          </a:prstGeom>
        </p:spPr>
      </p:pic>
      <p:sp>
        <p:nvSpPr>
          <p:cNvPr id="6" name="TextBox 5">
            <a:extLst>
              <a:ext uri="{FF2B5EF4-FFF2-40B4-BE49-F238E27FC236}">
                <a16:creationId xmlns:a16="http://schemas.microsoft.com/office/drawing/2014/main" id="{0586F00E-B00A-394C-994B-29CDFD89C009}"/>
              </a:ext>
            </a:extLst>
          </p:cNvPr>
          <p:cNvSpPr txBox="1"/>
          <p:nvPr/>
        </p:nvSpPr>
        <p:spPr>
          <a:xfrm>
            <a:off x="2272127" y="6457509"/>
            <a:ext cx="452354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3"/>
              </a:rPr>
              <a:t>https://dl.acm.org/citation.cfm?id=357176</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3595455643"/>
      </p:ext>
    </p:extLst>
  </p:cSld>
  <p:clrMapOvr>
    <a:masterClrMapping/>
  </p:clrMapOvr>
  <p:transition/>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833563"/>
            <a:ext cx="8428037" cy="822325"/>
          </a:xfrm>
        </p:spPr>
        <p:txBody>
          <a:bodyPr/>
          <a:lstStyle/>
          <a:p>
            <a:pPr algn="ctr" eaLnBrk="1" hangingPunct="1"/>
            <a:r>
              <a:rPr lang="en-US" sz="5000" dirty="0">
                <a:latin typeface="Garamond" charset="0"/>
              </a:rPr>
              <a:t>Some Selected Readings</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535435022"/>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833563"/>
            <a:ext cx="8428037" cy="822325"/>
          </a:xfrm>
        </p:spPr>
        <p:txBody>
          <a:bodyPr/>
          <a:lstStyle/>
          <a:p>
            <a:pPr algn="ctr" eaLnBrk="1" hangingPunct="1"/>
            <a:r>
              <a:rPr lang="en-US" sz="5000" dirty="0">
                <a:latin typeface="Garamond" charset="0"/>
              </a:rPr>
              <a:t>A Curious Phenomenon</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415613635"/>
      </p:ext>
    </p:extLst>
  </p:cSld>
  <p:clrMapOvr>
    <a:masterClrMapping/>
  </p:clrMapOvr>
  <p:transition/>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Title 1"/>
          <p:cNvSpPr>
            <a:spLocks noGrp="1"/>
          </p:cNvSpPr>
          <p:nvPr>
            <p:ph type="title"/>
          </p:nvPr>
        </p:nvSpPr>
        <p:spPr/>
        <p:txBody>
          <a:bodyPr/>
          <a:lstStyle/>
          <a:p>
            <a:r>
              <a:rPr lang="en-US" dirty="0">
                <a:latin typeface="Garamond" charset="0"/>
              </a:rPr>
              <a:t>Selected Readings on </a:t>
            </a:r>
            <a:r>
              <a:rPr lang="en-US" dirty="0" err="1">
                <a:latin typeface="Garamond" charset="0"/>
              </a:rPr>
              <a:t>RowHammer</a:t>
            </a:r>
            <a:r>
              <a:rPr lang="en-US" dirty="0">
                <a:latin typeface="Garamond" charset="0"/>
              </a:rPr>
              <a:t> (I)</a:t>
            </a:r>
          </a:p>
        </p:txBody>
      </p:sp>
      <p:sp>
        <p:nvSpPr>
          <p:cNvPr id="3" name="Content Placeholder 2"/>
          <p:cNvSpPr>
            <a:spLocks noGrp="1"/>
          </p:cNvSpPr>
          <p:nvPr>
            <p:ph idx="1"/>
          </p:nvPr>
        </p:nvSpPr>
        <p:spPr>
          <a:xfrm>
            <a:off x="107504" y="980728"/>
            <a:ext cx="9036496" cy="5051425"/>
          </a:xfrm>
        </p:spPr>
        <p:txBody>
          <a:bodyPr/>
          <a:lstStyle/>
          <a:p>
            <a:pPr>
              <a:buFont typeface="Wingdings" pitchFamily="2" charset="2"/>
              <a:buChar char="n"/>
              <a:defRPr/>
            </a:pPr>
            <a:r>
              <a:rPr lang="en-US" sz="2000" dirty="0">
                <a:solidFill>
                  <a:srgbClr val="0000FF"/>
                </a:solidFill>
              </a:rPr>
              <a:t>Our first detailed study: </a:t>
            </a:r>
            <a:r>
              <a:rPr lang="en-US" sz="2000" dirty="0" err="1">
                <a:solidFill>
                  <a:srgbClr val="0000FF"/>
                </a:solidFill>
              </a:rPr>
              <a:t>Rowhammer</a:t>
            </a:r>
            <a:r>
              <a:rPr lang="en-US" sz="2000" dirty="0">
                <a:solidFill>
                  <a:srgbClr val="0000FF"/>
                </a:solidFill>
              </a:rPr>
              <a:t> analysis and solutions </a:t>
            </a:r>
            <a:r>
              <a:rPr lang="en-US" sz="2000" dirty="0">
                <a:solidFill>
                  <a:srgbClr val="000000"/>
                </a:solidFill>
              </a:rPr>
              <a:t>(June 2014)</a:t>
            </a:r>
          </a:p>
          <a:p>
            <a:pPr lvl="1">
              <a:buFont typeface="Wingdings" pitchFamily="2" charset="2"/>
              <a:buChar char="n"/>
              <a:defRPr/>
            </a:pPr>
            <a:r>
              <a:rPr lang="en-US" sz="1800" dirty="0"/>
              <a:t>Yoongu Kim, Ross Daly, </a:t>
            </a:r>
            <a:r>
              <a:rPr lang="en-US" sz="1800" dirty="0" err="1"/>
              <a:t>Jeremie</a:t>
            </a:r>
            <a:r>
              <a:rPr lang="en-US" sz="1800" dirty="0"/>
              <a:t> Kim, Chris Fallin, </a:t>
            </a:r>
            <a:r>
              <a:rPr lang="en-US" sz="1800" dirty="0" err="1"/>
              <a:t>Ji</a:t>
            </a:r>
            <a:r>
              <a:rPr lang="en-US" sz="1800" dirty="0"/>
              <a:t> </a:t>
            </a:r>
            <a:r>
              <a:rPr lang="en-US" sz="1800" dirty="0" err="1"/>
              <a:t>Hye</a:t>
            </a:r>
            <a:r>
              <a:rPr lang="en-US" sz="1800" dirty="0"/>
              <a:t> Lee, Donghyuk Lee, Chris Wilkerson, </a:t>
            </a:r>
            <a:r>
              <a:rPr lang="en-US" sz="1800" dirty="0" err="1"/>
              <a:t>Konrad</a:t>
            </a:r>
            <a:r>
              <a:rPr lang="en-US" sz="1800" dirty="0"/>
              <a:t> Lai, and Onur Mutlu,</a:t>
            </a:r>
            <a:br>
              <a:rPr lang="en-US" sz="1800" dirty="0"/>
            </a:br>
            <a:r>
              <a:rPr lang="en-US" sz="1800" b="1" dirty="0">
                <a:hlinkClick r:id="rId2"/>
              </a:rPr>
              <a:t>"Flipping Bits in Memory Without Accessing Them: An Experimental Study of DRAM Disturbance Errors"</a:t>
            </a:r>
            <a:br>
              <a:rPr lang="en-US" sz="1800" dirty="0"/>
            </a:br>
            <a:r>
              <a:rPr lang="en-US" sz="1800" i="1" dirty="0"/>
              <a:t>Proceedings of the </a:t>
            </a:r>
            <a:r>
              <a:rPr lang="en-US" sz="1800" i="1" dirty="0">
                <a:hlinkClick r:id="rId3"/>
              </a:rPr>
              <a:t>41st International Symposium on Computer Architecture</a:t>
            </a:r>
            <a:r>
              <a:rPr lang="en-US" sz="1800" i="1" dirty="0"/>
              <a:t> (</a:t>
            </a:r>
            <a:r>
              <a:rPr lang="en-US" sz="1800" b="1" i="1" dirty="0"/>
              <a:t>ISCA</a:t>
            </a:r>
            <a:r>
              <a:rPr lang="en-US" sz="1800" i="1" dirty="0"/>
              <a:t>)</a:t>
            </a:r>
            <a:r>
              <a:rPr lang="en-US" sz="1800" dirty="0"/>
              <a:t>, Minneapolis, MN, June 2014. [</a:t>
            </a:r>
            <a:r>
              <a:rPr lang="en-US" sz="1800" dirty="0">
                <a:hlinkClick r:id="rId4"/>
              </a:rPr>
              <a:t>Slides (pptx)</a:t>
            </a:r>
            <a:r>
              <a:rPr lang="en-US" sz="1800" dirty="0"/>
              <a:t> </a:t>
            </a:r>
            <a:r>
              <a:rPr lang="en-US" sz="1800" dirty="0">
                <a:hlinkClick r:id="rId5"/>
              </a:rPr>
              <a:t>(pdf)</a:t>
            </a:r>
            <a:r>
              <a:rPr lang="en-US" sz="1800" dirty="0"/>
              <a:t>] [</a:t>
            </a:r>
            <a:r>
              <a:rPr lang="en-US" sz="1800" dirty="0">
                <a:hlinkClick r:id="rId6"/>
              </a:rPr>
              <a:t>Lightning Session Slides (pptx)</a:t>
            </a:r>
            <a:r>
              <a:rPr lang="en-US" sz="1800" dirty="0"/>
              <a:t> </a:t>
            </a:r>
            <a:r>
              <a:rPr lang="en-US" sz="1800" dirty="0">
                <a:hlinkClick r:id="rId7"/>
              </a:rPr>
              <a:t>(pdf)</a:t>
            </a:r>
            <a:r>
              <a:rPr lang="en-US" sz="1800" dirty="0"/>
              <a:t>] [</a:t>
            </a:r>
            <a:r>
              <a:rPr lang="en-US" sz="1800" dirty="0">
                <a:hlinkClick r:id="rId8"/>
              </a:rPr>
              <a:t>Source Code and Data</a:t>
            </a:r>
            <a:r>
              <a:rPr lang="en-US" sz="1800" dirty="0"/>
              <a:t>] </a:t>
            </a:r>
          </a:p>
          <a:p>
            <a:pPr marL="0" indent="0">
              <a:buFont typeface="Wingdings" pitchFamily="2" charset="2"/>
              <a:buNone/>
              <a:defRPr/>
            </a:pPr>
            <a:endParaRPr lang="en-US" sz="300" dirty="0">
              <a:ea typeface="+mn-ea"/>
              <a:cs typeface="+mn-cs"/>
              <a:hlinkClick r:id="rId8"/>
            </a:endParaRPr>
          </a:p>
          <a:p>
            <a:pPr>
              <a:buFont typeface="Wingdings" pitchFamily="2" charset="2"/>
              <a:buChar char="n"/>
              <a:defRPr/>
            </a:pPr>
            <a:endParaRPr lang="en-US" sz="2000" dirty="0">
              <a:ea typeface="+mn-ea"/>
              <a:cs typeface="+mn-cs"/>
            </a:endParaRPr>
          </a:p>
          <a:p>
            <a:pPr>
              <a:buFont typeface="Wingdings" pitchFamily="2" charset="2"/>
              <a:buChar char="n"/>
              <a:defRPr/>
            </a:pPr>
            <a:r>
              <a:rPr lang="en-US" sz="2000" dirty="0">
                <a:solidFill>
                  <a:srgbClr val="0000FF"/>
                </a:solidFill>
                <a:ea typeface="+mn-ea"/>
                <a:cs typeface="+mn-cs"/>
              </a:rPr>
              <a:t>Our Source Code to Induce Errors in Modern DRAM Chips </a:t>
            </a:r>
            <a:r>
              <a:rPr lang="en-US" sz="2000" dirty="0">
                <a:solidFill>
                  <a:srgbClr val="000000"/>
                </a:solidFill>
                <a:ea typeface="+mn-ea"/>
                <a:cs typeface="+mn-cs"/>
              </a:rPr>
              <a:t>(June 2014)</a:t>
            </a:r>
          </a:p>
          <a:p>
            <a:pPr lvl="1">
              <a:buFont typeface="Wingdings" pitchFamily="2" charset="2"/>
              <a:buChar char="n"/>
              <a:defRPr/>
            </a:pPr>
            <a:r>
              <a:rPr lang="en-US" sz="1800" dirty="0">
                <a:hlinkClick r:id="rId8"/>
              </a:rPr>
              <a:t>https://github.com/CMU-SAFARI/rowhammer</a:t>
            </a:r>
            <a:endParaRPr lang="en-US" sz="1800" dirty="0"/>
          </a:p>
          <a:p>
            <a:pPr>
              <a:buFont typeface="Wingdings" pitchFamily="2" charset="2"/>
              <a:buChar char="n"/>
              <a:defRPr/>
            </a:pPr>
            <a:endParaRPr lang="en-US" sz="1000" dirty="0">
              <a:ea typeface="+mn-ea"/>
              <a:cs typeface="+mn-cs"/>
            </a:endParaRPr>
          </a:p>
          <a:p>
            <a:pPr>
              <a:buFont typeface="Wingdings" pitchFamily="2" charset="2"/>
              <a:buChar char="n"/>
              <a:defRPr/>
            </a:pPr>
            <a:endParaRPr lang="en-US" sz="1000" dirty="0">
              <a:ea typeface="+mn-ea"/>
              <a:cs typeface="+mn-cs"/>
            </a:endParaRPr>
          </a:p>
          <a:p>
            <a:pPr>
              <a:buFont typeface="Wingdings" pitchFamily="2" charset="2"/>
              <a:buChar char="n"/>
              <a:defRPr/>
            </a:pPr>
            <a:r>
              <a:rPr lang="en-US" sz="2000" dirty="0">
                <a:solidFill>
                  <a:srgbClr val="0000FF"/>
                </a:solidFill>
                <a:ea typeface="+mn-ea"/>
                <a:cs typeface="+mn-cs"/>
              </a:rPr>
              <a:t>Google Project Zero’s Attack to Take Over a System </a:t>
            </a:r>
            <a:r>
              <a:rPr lang="en-US" sz="2000" dirty="0">
                <a:ea typeface="+mn-ea"/>
                <a:cs typeface="+mn-cs"/>
              </a:rPr>
              <a:t>(March 2015)</a:t>
            </a:r>
          </a:p>
          <a:p>
            <a:pPr lvl="1">
              <a:buFont typeface="Wingdings" pitchFamily="2" charset="2"/>
              <a:buChar char="n"/>
              <a:defRPr/>
            </a:pPr>
            <a:r>
              <a:rPr lang="en-US" sz="1700" dirty="0">
                <a:solidFill>
                  <a:srgbClr val="0000FF"/>
                </a:solidFill>
                <a:hlinkClick r:id="rId9"/>
              </a:rPr>
              <a:t>Exploiting the DRAM rowhammer bug to gain kernel privileges </a:t>
            </a:r>
            <a:r>
              <a:rPr lang="en-US" sz="1700" dirty="0">
                <a:solidFill>
                  <a:srgbClr val="0000FF"/>
                </a:solidFill>
              </a:rPr>
              <a:t> </a:t>
            </a:r>
            <a:r>
              <a:rPr lang="en-US" sz="1700" dirty="0"/>
              <a:t>(</a:t>
            </a:r>
            <a:r>
              <a:rPr lang="en-US" sz="1700" dirty="0" err="1"/>
              <a:t>Seaborn</a:t>
            </a:r>
            <a:r>
              <a:rPr lang="en-US" sz="1700" dirty="0"/>
              <a:t>+, 2015)</a:t>
            </a:r>
          </a:p>
          <a:p>
            <a:pPr lvl="1">
              <a:buFont typeface="Wingdings" pitchFamily="2" charset="2"/>
              <a:buChar char="n"/>
              <a:defRPr/>
            </a:pPr>
            <a:r>
              <a:rPr lang="en-US" sz="1800" dirty="0">
                <a:ea typeface="+mn-ea"/>
                <a:cs typeface="+mn-cs"/>
                <a:hlinkClick r:id="rId10"/>
              </a:rPr>
              <a:t>https://github.com/google/rowhammer-test</a:t>
            </a:r>
            <a:r>
              <a:rPr lang="en-US" sz="1800" dirty="0">
                <a:ea typeface="+mn-ea"/>
                <a:cs typeface="+mn-cs"/>
              </a:rPr>
              <a:t> </a:t>
            </a:r>
          </a:p>
          <a:p>
            <a:pPr lvl="1">
              <a:buFont typeface="Wingdings" pitchFamily="2" charset="2"/>
              <a:buChar char="n"/>
              <a:defRPr/>
            </a:pPr>
            <a:r>
              <a:rPr lang="en-US" sz="1800" b="1" dirty="0">
                <a:ea typeface="+mn-ea"/>
                <a:cs typeface="+mn-cs"/>
              </a:rPr>
              <a:t>Double-sided </a:t>
            </a:r>
            <a:r>
              <a:rPr lang="en-US" sz="1800" b="1" dirty="0" err="1">
                <a:ea typeface="+mn-ea"/>
                <a:cs typeface="+mn-cs"/>
              </a:rPr>
              <a:t>Rowhammer</a:t>
            </a:r>
            <a:endParaRPr lang="en-US" sz="1800" b="1" dirty="0">
              <a:ea typeface="+mn-ea"/>
              <a:cs typeface="+mn-cs"/>
            </a:endParaRPr>
          </a:p>
          <a:p>
            <a:pPr lvl="1">
              <a:buFont typeface="Wingdings" pitchFamily="2" charset="2"/>
              <a:buChar char="n"/>
              <a:defRPr/>
            </a:pPr>
            <a:endParaRPr lang="en-US" sz="1000" dirty="0">
              <a:ea typeface="+mn-ea"/>
              <a:cs typeface="+mn-cs"/>
            </a:endParaRPr>
          </a:p>
        </p:txBody>
      </p:sp>
      <p:sp>
        <p:nvSpPr>
          <p:cNvPr id="248835"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E4CA1AC-9B89-0F47-9BBA-E71BD7C7994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280</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1029825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aramond" charset="0"/>
              </a:rPr>
              <a:t>Selected Readings on </a:t>
            </a:r>
            <a:r>
              <a:rPr lang="en-US" dirty="0" err="1">
                <a:latin typeface="Garamond" charset="0"/>
              </a:rPr>
              <a:t>RowHammer</a:t>
            </a:r>
            <a:r>
              <a:rPr lang="en-US" dirty="0">
                <a:latin typeface="Garamond" charset="0"/>
              </a:rPr>
              <a:t> (II)</a:t>
            </a:r>
            <a:endParaRPr lang="en-US" dirty="0"/>
          </a:p>
        </p:txBody>
      </p:sp>
      <p:sp>
        <p:nvSpPr>
          <p:cNvPr id="3" name="Content Placeholder 2"/>
          <p:cNvSpPr>
            <a:spLocks noGrp="1"/>
          </p:cNvSpPr>
          <p:nvPr>
            <p:ph idx="1"/>
          </p:nvPr>
        </p:nvSpPr>
        <p:spPr/>
        <p:txBody>
          <a:bodyPr/>
          <a:lstStyle/>
          <a:p>
            <a:pPr>
              <a:buFont typeface="Wingdings" pitchFamily="2" charset="2"/>
              <a:buChar char="n"/>
              <a:defRPr/>
            </a:pPr>
            <a:r>
              <a:rPr lang="en-US" sz="2000" dirty="0">
                <a:solidFill>
                  <a:srgbClr val="0000FF"/>
                </a:solidFill>
              </a:rPr>
              <a:t>Remote </a:t>
            </a:r>
            <a:r>
              <a:rPr lang="en-US" sz="2000" dirty="0" err="1">
                <a:solidFill>
                  <a:srgbClr val="0000FF"/>
                </a:solidFill>
              </a:rPr>
              <a:t>RowHammer</a:t>
            </a:r>
            <a:r>
              <a:rPr lang="en-US" sz="2000" dirty="0">
                <a:solidFill>
                  <a:srgbClr val="0000FF"/>
                </a:solidFill>
              </a:rPr>
              <a:t> Attacks via JavaScript </a:t>
            </a:r>
            <a:r>
              <a:rPr lang="en-US" sz="2000" dirty="0"/>
              <a:t>(July 2015)</a:t>
            </a:r>
          </a:p>
          <a:p>
            <a:pPr lvl="1">
              <a:buFont typeface="Wingdings" pitchFamily="2" charset="2"/>
              <a:buChar char="n"/>
              <a:defRPr/>
            </a:pPr>
            <a:r>
              <a:rPr lang="en-US" sz="1800" dirty="0">
                <a:hlinkClick r:id="rId2"/>
              </a:rPr>
              <a:t>http://arxiv.org/abs/1507.06955</a:t>
            </a:r>
            <a:r>
              <a:rPr lang="en-US" sz="1800" dirty="0"/>
              <a:t> </a:t>
            </a:r>
          </a:p>
          <a:p>
            <a:pPr lvl="1">
              <a:buFont typeface="Wingdings" pitchFamily="2" charset="2"/>
              <a:buChar char="n"/>
              <a:defRPr/>
            </a:pPr>
            <a:r>
              <a:rPr lang="en-US" sz="1800" dirty="0">
                <a:hlinkClick r:id="rId3"/>
              </a:rPr>
              <a:t>https://github.com/IAIK/rowhammerjs</a:t>
            </a:r>
            <a:r>
              <a:rPr lang="en-US" sz="1800" dirty="0"/>
              <a:t> </a:t>
            </a:r>
          </a:p>
          <a:p>
            <a:pPr lvl="1">
              <a:buFont typeface="Wingdings" pitchFamily="2" charset="2"/>
              <a:buChar char="n"/>
              <a:defRPr/>
            </a:pPr>
            <a:r>
              <a:rPr lang="en-US" sz="1800" dirty="0" err="1"/>
              <a:t>Gruss</a:t>
            </a:r>
            <a:r>
              <a:rPr lang="en-US" sz="1800" dirty="0"/>
              <a:t> et al., DIMVA 2016.</a:t>
            </a:r>
          </a:p>
          <a:p>
            <a:pPr lvl="1">
              <a:buFont typeface="Wingdings" pitchFamily="2" charset="2"/>
              <a:buChar char="n"/>
              <a:defRPr/>
            </a:pPr>
            <a:r>
              <a:rPr lang="en-US" sz="1800" b="1" dirty="0"/>
              <a:t>CLFLUSH-free </a:t>
            </a:r>
            <a:r>
              <a:rPr lang="en-US" sz="1800" b="1" dirty="0" err="1"/>
              <a:t>Rowhammer</a:t>
            </a:r>
            <a:endParaRPr lang="en-US" sz="1800" b="1" dirty="0"/>
          </a:p>
          <a:p>
            <a:pPr lvl="1">
              <a:buFont typeface="Wingdings" pitchFamily="2" charset="2"/>
              <a:buChar char="n"/>
              <a:defRPr/>
            </a:pPr>
            <a:r>
              <a:rPr lang="en-US" sz="1800" dirty="0"/>
              <a:t>“A fully automated attack that requires nothing but a website with JavaScript to </a:t>
            </a:r>
            <a:r>
              <a:rPr lang="en-US" sz="1800" b="1" dirty="0"/>
              <a:t>trigger faults on remote hardware</a:t>
            </a:r>
            <a:r>
              <a:rPr lang="en-US" sz="1800" dirty="0"/>
              <a:t>.” </a:t>
            </a:r>
          </a:p>
          <a:p>
            <a:pPr lvl="1">
              <a:buFont typeface="Wingdings" pitchFamily="2" charset="2"/>
              <a:buChar char="n"/>
              <a:defRPr/>
            </a:pPr>
            <a:r>
              <a:rPr lang="en-US" sz="1800" dirty="0"/>
              <a:t>“We can gain unrestricted access to systems of website visitors.”</a:t>
            </a:r>
          </a:p>
          <a:p>
            <a:endParaRPr lang="en-US" sz="2000" dirty="0"/>
          </a:p>
          <a:p>
            <a:r>
              <a:rPr lang="en-US" sz="2000" dirty="0">
                <a:solidFill>
                  <a:srgbClr val="0000FF"/>
                </a:solidFill>
              </a:rPr>
              <a:t>ANVIL: Software-Based Protection Against Next-Generation </a:t>
            </a:r>
            <a:r>
              <a:rPr lang="en-US" sz="2000" dirty="0" err="1">
                <a:solidFill>
                  <a:srgbClr val="0000FF"/>
                </a:solidFill>
              </a:rPr>
              <a:t>Rowhammer</a:t>
            </a:r>
            <a:r>
              <a:rPr lang="en-US" sz="2000" dirty="0">
                <a:solidFill>
                  <a:srgbClr val="0000FF"/>
                </a:solidFill>
              </a:rPr>
              <a:t> Attacks </a:t>
            </a:r>
            <a:r>
              <a:rPr lang="en-US" sz="2000" dirty="0"/>
              <a:t>(March 2016)</a:t>
            </a:r>
          </a:p>
          <a:p>
            <a:pPr lvl="1"/>
            <a:r>
              <a:rPr lang="en-US" sz="1800" dirty="0">
                <a:hlinkClick r:id="rId4"/>
              </a:rPr>
              <a:t>http://dl.acm.org/citation.cfm?doid=2872362.2872390</a:t>
            </a:r>
            <a:r>
              <a:rPr lang="en-US" sz="1800" dirty="0"/>
              <a:t> </a:t>
            </a:r>
          </a:p>
          <a:p>
            <a:pPr lvl="1"/>
            <a:r>
              <a:rPr lang="en-US" sz="1800" dirty="0" err="1"/>
              <a:t>Aweke</a:t>
            </a:r>
            <a:r>
              <a:rPr lang="en-US" sz="1800" dirty="0"/>
              <a:t> et al., ASPLOS 2016</a:t>
            </a:r>
          </a:p>
          <a:p>
            <a:pPr lvl="1"/>
            <a:r>
              <a:rPr lang="en-US" sz="1800" b="1" dirty="0"/>
              <a:t>CLFLUSH-free </a:t>
            </a:r>
            <a:r>
              <a:rPr lang="en-US" sz="1800" b="1" dirty="0" err="1"/>
              <a:t>Rowhammer</a:t>
            </a:r>
            <a:endParaRPr lang="en-US" sz="1800" b="1" dirty="0"/>
          </a:p>
          <a:p>
            <a:pPr lvl="1"/>
            <a:r>
              <a:rPr lang="en-US" sz="1800" dirty="0"/>
              <a:t>Software based monitoring for </a:t>
            </a:r>
            <a:r>
              <a:rPr lang="en-US" sz="1800" dirty="0" err="1"/>
              <a:t>rowhammer</a:t>
            </a:r>
            <a:r>
              <a:rPr lang="en-US" sz="1800" dirty="0"/>
              <a:t> detection</a:t>
            </a:r>
          </a:p>
          <a:p>
            <a:pPr lvl="1"/>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281</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23085282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aramond" charset="0"/>
              </a:rPr>
              <a:t>Selected Readings on RowHammer (III)</a:t>
            </a:r>
            <a:endParaRPr lang="en-US" dirty="0"/>
          </a:p>
        </p:txBody>
      </p:sp>
      <p:sp>
        <p:nvSpPr>
          <p:cNvPr id="3" name="Content Placeholder 2"/>
          <p:cNvSpPr>
            <a:spLocks noGrp="1"/>
          </p:cNvSpPr>
          <p:nvPr>
            <p:ph idx="1"/>
          </p:nvPr>
        </p:nvSpPr>
        <p:spPr/>
        <p:txBody>
          <a:bodyPr/>
          <a:lstStyle/>
          <a:p>
            <a:pPr>
              <a:buFont typeface="Wingdings" pitchFamily="2" charset="2"/>
              <a:buChar char="n"/>
              <a:defRPr/>
            </a:pPr>
            <a:r>
              <a:rPr lang="en-US" sz="2000" dirty="0" err="1">
                <a:solidFill>
                  <a:srgbClr val="0000FF"/>
                </a:solidFill>
              </a:rPr>
              <a:t>Dedup</a:t>
            </a:r>
            <a:r>
              <a:rPr lang="en-US" sz="2000" dirty="0">
                <a:solidFill>
                  <a:srgbClr val="0000FF"/>
                </a:solidFill>
              </a:rPr>
              <a:t> Est Machina: Memory Deduplication as an Advanced Exploitation Vector </a:t>
            </a:r>
            <a:r>
              <a:rPr lang="en-US" sz="2000" dirty="0"/>
              <a:t>(May 2016)</a:t>
            </a:r>
          </a:p>
          <a:p>
            <a:pPr lvl="1">
              <a:buFont typeface="Wingdings" pitchFamily="2" charset="2"/>
              <a:buChar char="n"/>
              <a:defRPr/>
            </a:pPr>
            <a:r>
              <a:rPr lang="en-US" sz="1800" dirty="0">
                <a:hlinkClick r:id="rId2"/>
              </a:rPr>
              <a:t>https://www.ieee-security.org/TC/SP2016/papers/0824a987.pdf</a:t>
            </a:r>
            <a:r>
              <a:rPr lang="en-US" sz="1800" dirty="0"/>
              <a:t> </a:t>
            </a:r>
          </a:p>
          <a:p>
            <a:pPr lvl="1">
              <a:buFont typeface="Wingdings" pitchFamily="2" charset="2"/>
              <a:buChar char="n"/>
              <a:defRPr/>
            </a:pPr>
            <a:r>
              <a:rPr lang="en-US" sz="1800" dirty="0"/>
              <a:t>Bosman et al., IEEE S&amp;P 2016.</a:t>
            </a:r>
          </a:p>
          <a:p>
            <a:pPr lvl="1">
              <a:buFont typeface="Wingdings" pitchFamily="2" charset="2"/>
              <a:buChar char="n"/>
              <a:defRPr/>
            </a:pPr>
            <a:r>
              <a:rPr lang="en-US" sz="1800" dirty="0"/>
              <a:t>Exploits </a:t>
            </a:r>
            <a:r>
              <a:rPr lang="en-US" sz="1800" dirty="0" err="1"/>
              <a:t>Rowhammer</a:t>
            </a:r>
            <a:r>
              <a:rPr lang="en-US" sz="1800" dirty="0"/>
              <a:t> and Memory Deduplication to overtake a browser </a:t>
            </a:r>
          </a:p>
          <a:p>
            <a:pPr lvl="1">
              <a:buFont typeface="Wingdings" pitchFamily="2" charset="2"/>
              <a:buChar char="n"/>
              <a:defRPr/>
            </a:pPr>
            <a:r>
              <a:rPr lang="en-US" sz="1800" dirty="0"/>
              <a:t>“We report on the </a:t>
            </a:r>
            <a:r>
              <a:rPr lang="en-US" sz="1800" b="1" dirty="0"/>
              <a:t>first reliable remote exploit for the </a:t>
            </a:r>
            <a:r>
              <a:rPr lang="en-US" sz="1800" b="1" dirty="0" err="1"/>
              <a:t>Rowhammer</a:t>
            </a:r>
            <a:r>
              <a:rPr lang="en-US" sz="1800" b="1" dirty="0"/>
              <a:t> vulnerability</a:t>
            </a:r>
            <a:r>
              <a:rPr lang="en-US" sz="1800" dirty="0"/>
              <a:t> running entirely in Microsoft Edge.” </a:t>
            </a:r>
          </a:p>
          <a:p>
            <a:pPr lvl="1">
              <a:buFont typeface="Wingdings" pitchFamily="2" charset="2"/>
              <a:buChar char="n"/>
              <a:defRPr/>
            </a:pPr>
            <a:r>
              <a:rPr lang="en-US" sz="1800" dirty="0"/>
              <a:t>“[an attacker] </a:t>
            </a:r>
            <a:r>
              <a:rPr lang="is-IS" sz="1800" dirty="0"/>
              <a:t>… </a:t>
            </a:r>
            <a:r>
              <a:rPr lang="en-US" sz="1800" dirty="0"/>
              <a:t>can reliably “own” a system with all defenses up, even if the software is entirely free of bugs.”</a:t>
            </a:r>
          </a:p>
          <a:p>
            <a:pPr lvl="1">
              <a:buFont typeface="Wingdings" pitchFamily="2" charset="2"/>
              <a:buChar char="n"/>
              <a:defRPr/>
            </a:pPr>
            <a:endParaRPr lang="en-US" sz="1800" dirty="0"/>
          </a:p>
          <a:p>
            <a:pPr>
              <a:buFont typeface="Wingdings" pitchFamily="2" charset="2"/>
              <a:buChar char="n"/>
              <a:defRPr/>
            </a:pPr>
            <a:r>
              <a:rPr lang="en-US" sz="2000" dirty="0" err="1">
                <a:solidFill>
                  <a:srgbClr val="0000FF"/>
                </a:solidFill>
              </a:rPr>
              <a:t>CAn’t</a:t>
            </a:r>
            <a:r>
              <a:rPr lang="en-US" sz="2000" dirty="0">
                <a:solidFill>
                  <a:srgbClr val="0000FF"/>
                </a:solidFill>
              </a:rPr>
              <a:t> Touch This: Software-only Mitigation against </a:t>
            </a:r>
            <a:r>
              <a:rPr lang="en-US" sz="2000" dirty="0" err="1">
                <a:solidFill>
                  <a:srgbClr val="0000FF"/>
                </a:solidFill>
              </a:rPr>
              <a:t>Rowhammer</a:t>
            </a:r>
            <a:r>
              <a:rPr lang="en-US" sz="2000" dirty="0">
                <a:solidFill>
                  <a:srgbClr val="0000FF"/>
                </a:solidFill>
              </a:rPr>
              <a:t> Attacks targeting Kernel Memory </a:t>
            </a:r>
            <a:r>
              <a:rPr lang="en-US" sz="2000" dirty="0"/>
              <a:t>(August 2017)</a:t>
            </a:r>
          </a:p>
          <a:p>
            <a:pPr lvl="1">
              <a:buFont typeface="Wingdings" pitchFamily="2" charset="2"/>
              <a:buChar char="n"/>
              <a:defRPr/>
            </a:pPr>
            <a:r>
              <a:rPr lang="en-US" sz="1800" dirty="0">
                <a:solidFill>
                  <a:srgbClr val="0000FF"/>
                </a:solidFill>
                <a:hlinkClick r:id="rId3"/>
              </a:rPr>
              <a:t>https://www.usenix.org/system/files/conference/usenixsecurity17/sec17-brasser.pdf</a:t>
            </a:r>
            <a:r>
              <a:rPr lang="en-US" sz="1800" dirty="0">
                <a:solidFill>
                  <a:srgbClr val="0000FF"/>
                </a:solidFill>
              </a:rPr>
              <a:t> </a:t>
            </a:r>
          </a:p>
          <a:p>
            <a:pPr lvl="1">
              <a:buFont typeface="Wingdings" pitchFamily="2" charset="2"/>
              <a:buChar char="n"/>
              <a:defRPr/>
            </a:pPr>
            <a:r>
              <a:rPr lang="en-US" sz="1800" dirty="0" err="1"/>
              <a:t>Brasser</a:t>
            </a:r>
            <a:r>
              <a:rPr lang="en-US" sz="1800" dirty="0"/>
              <a:t> et al., USENIX Security 2017.</a:t>
            </a:r>
          </a:p>
          <a:p>
            <a:pPr lvl="1">
              <a:buFont typeface="Wingdings" pitchFamily="2" charset="2"/>
              <a:buChar char="n"/>
              <a:defRPr/>
            </a:pPr>
            <a:r>
              <a:rPr lang="en-US" sz="1800" dirty="0"/>
              <a:t>Partitions physical memory into security domains, user vs. kernel; limits </a:t>
            </a:r>
            <a:r>
              <a:rPr lang="en-US" sz="1800" dirty="0" err="1"/>
              <a:t>rowhammer</a:t>
            </a:r>
            <a:r>
              <a:rPr lang="en-US" sz="1800" dirty="0"/>
              <a:t>-induced bit flips to the user domain.</a:t>
            </a:r>
          </a:p>
          <a:p>
            <a:endParaRPr lang="en-US" sz="2000" dirty="0"/>
          </a:p>
          <a:p>
            <a:pPr lvl="1"/>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282</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42724301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97CD5-76F2-4643-AE4E-480AEA85533D}"/>
              </a:ext>
            </a:extLst>
          </p:cNvPr>
          <p:cNvSpPr>
            <a:spLocks noGrp="1"/>
          </p:cNvSpPr>
          <p:nvPr>
            <p:ph type="title"/>
          </p:nvPr>
        </p:nvSpPr>
        <p:spPr/>
        <p:txBody>
          <a:bodyPr/>
          <a:lstStyle/>
          <a:p>
            <a:r>
              <a:rPr lang="en-US" dirty="0">
                <a:latin typeface="Garamond" charset="0"/>
              </a:rPr>
              <a:t>Selected Readings on RowHammer (IV)</a:t>
            </a:r>
            <a:endParaRPr lang="en-US" dirty="0"/>
          </a:p>
        </p:txBody>
      </p:sp>
      <p:sp>
        <p:nvSpPr>
          <p:cNvPr id="3" name="Content Placeholder 2">
            <a:extLst>
              <a:ext uri="{FF2B5EF4-FFF2-40B4-BE49-F238E27FC236}">
                <a16:creationId xmlns:a16="http://schemas.microsoft.com/office/drawing/2014/main" id="{F2175247-0161-0942-B7C7-31A1965F6145}"/>
              </a:ext>
            </a:extLst>
          </p:cNvPr>
          <p:cNvSpPr>
            <a:spLocks noGrp="1"/>
          </p:cNvSpPr>
          <p:nvPr>
            <p:ph idx="1"/>
          </p:nvPr>
        </p:nvSpPr>
        <p:spPr/>
        <p:txBody>
          <a:bodyPr/>
          <a:lstStyle/>
          <a:p>
            <a:r>
              <a:rPr lang="en-US" sz="2000" dirty="0">
                <a:solidFill>
                  <a:srgbClr val="0000FF"/>
                </a:solidFill>
              </a:rPr>
              <a:t>A New Approach for </a:t>
            </a:r>
            <a:r>
              <a:rPr lang="en-US" sz="2000" dirty="0" err="1">
                <a:solidFill>
                  <a:srgbClr val="0000FF"/>
                </a:solidFill>
              </a:rPr>
              <a:t>Rowhammer</a:t>
            </a:r>
            <a:r>
              <a:rPr lang="en-US" sz="2000" dirty="0">
                <a:solidFill>
                  <a:srgbClr val="0000FF"/>
                </a:solidFill>
              </a:rPr>
              <a:t> Attacks </a:t>
            </a:r>
            <a:r>
              <a:rPr lang="en-US" sz="2000" dirty="0"/>
              <a:t>(May 2016)</a:t>
            </a:r>
          </a:p>
          <a:p>
            <a:pPr lvl="1"/>
            <a:r>
              <a:rPr lang="en-US" sz="1800" dirty="0">
                <a:hlinkClick r:id="rId2"/>
              </a:rPr>
              <a:t>https://ieeexplore.ieee.org/document/7495576</a:t>
            </a:r>
            <a:r>
              <a:rPr lang="en-US" sz="1800" dirty="0"/>
              <a:t> </a:t>
            </a:r>
          </a:p>
          <a:p>
            <a:pPr lvl="1"/>
            <a:r>
              <a:rPr lang="en-US" sz="1800" dirty="0" err="1"/>
              <a:t>Qiao</a:t>
            </a:r>
            <a:r>
              <a:rPr lang="en-US" sz="1800" dirty="0"/>
              <a:t> et al., HOST 2016</a:t>
            </a:r>
          </a:p>
          <a:p>
            <a:pPr lvl="1"/>
            <a:r>
              <a:rPr lang="en-US" sz="1800" b="1" dirty="0"/>
              <a:t>CLFLUSH-free </a:t>
            </a:r>
            <a:r>
              <a:rPr lang="en-US" sz="1800" b="1" dirty="0" err="1"/>
              <a:t>RowHammer</a:t>
            </a:r>
            <a:endParaRPr lang="en-US" sz="1800" dirty="0"/>
          </a:p>
          <a:p>
            <a:pPr lvl="1"/>
            <a:r>
              <a:rPr lang="en-US" sz="1800" dirty="0"/>
              <a:t>“</a:t>
            </a:r>
            <a:r>
              <a:rPr lang="en-US" sz="1800" dirty="0" err="1"/>
              <a:t>Libc</a:t>
            </a:r>
            <a:r>
              <a:rPr lang="en-US" sz="1800" dirty="0"/>
              <a:t> functions </a:t>
            </a:r>
            <a:r>
              <a:rPr lang="en-US" sz="1800" dirty="0" err="1"/>
              <a:t>memset</a:t>
            </a:r>
            <a:r>
              <a:rPr lang="en-US" sz="1800" dirty="0"/>
              <a:t> and </a:t>
            </a:r>
            <a:r>
              <a:rPr lang="en-US" sz="1800" dirty="0" err="1"/>
              <a:t>memcpy</a:t>
            </a:r>
            <a:r>
              <a:rPr lang="en-US" sz="1800" dirty="0"/>
              <a:t> are found capable of </a:t>
            </a:r>
            <a:r>
              <a:rPr lang="en-US" sz="1800" dirty="0" err="1"/>
              <a:t>rowhammer</a:t>
            </a:r>
            <a:r>
              <a:rPr lang="en-US" sz="1800" dirty="0"/>
              <a:t>.”</a:t>
            </a:r>
          </a:p>
          <a:p>
            <a:pPr lvl="1"/>
            <a:r>
              <a:rPr lang="en-US" sz="1800" dirty="0"/>
              <a:t>Triggers </a:t>
            </a:r>
            <a:r>
              <a:rPr lang="en-US" sz="1800" dirty="0" err="1"/>
              <a:t>RowHammer</a:t>
            </a:r>
            <a:r>
              <a:rPr lang="en-US" sz="1800" dirty="0"/>
              <a:t> with malicious inputs but benign code </a:t>
            </a:r>
            <a:br>
              <a:rPr lang="en-US" sz="1800" dirty="0"/>
            </a:br>
            <a:endParaRPr lang="en-US" sz="1800" dirty="0"/>
          </a:p>
          <a:p>
            <a:r>
              <a:rPr lang="en-US" sz="2000" dirty="0">
                <a:solidFill>
                  <a:srgbClr val="0000FF"/>
                </a:solidFill>
              </a:rPr>
              <a:t>One Bit Flips, One Cloud Flops: Cross-VM Row Hammer Attacks and Privilege Escalation</a:t>
            </a:r>
            <a:r>
              <a:rPr lang="en-US" sz="2000" dirty="0"/>
              <a:t> (August 2016)</a:t>
            </a:r>
          </a:p>
          <a:p>
            <a:pPr lvl="1"/>
            <a:r>
              <a:rPr lang="en-US" sz="1800" dirty="0">
                <a:hlinkClick r:id="rId3"/>
              </a:rPr>
              <a:t>https://www.usenix.org/system/files/conference/usenixsecurity16/sec16_paper_xiao.pdf</a:t>
            </a:r>
            <a:r>
              <a:rPr lang="en-US" sz="1800" dirty="0"/>
              <a:t> </a:t>
            </a:r>
          </a:p>
          <a:p>
            <a:pPr lvl="1"/>
            <a:r>
              <a:rPr lang="en-US" sz="1800" dirty="0"/>
              <a:t>Xiao et al., USENIX Security 2016.</a:t>
            </a:r>
          </a:p>
          <a:p>
            <a:pPr lvl="1"/>
            <a:r>
              <a:rPr lang="en-US" sz="1800" b="1" dirty="0"/>
              <a:t>“Technique that allows a malicious guest VM to have read and write accesses to arbitrary physical pages on a shared machine.”</a:t>
            </a:r>
            <a:endParaRPr lang="en-US" sz="1800" dirty="0"/>
          </a:p>
          <a:p>
            <a:pPr lvl="1"/>
            <a:r>
              <a:rPr lang="en-US" sz="1800" dirty="0"/>
              <a:t>Graph-based algorithm to reverse engineer mapping of physical addresses in DRAM </a:t>
            </a:r>
          </a:p>
          <a:p>
            <a:endParaRPr lang="en-US" sz="2000" dirty="0"/>
          </a:p>
        </p:txBody>
      </p:sp>
      <p:sp>
        <p:nvSpPr>
          <p:cNvPr id="4" name="Slide Number Placeholder 3">
            <a:extLst>
              <a:ext uri="{FF2B5EF4-FFF2-40B4-BE49-F238E27FC236}">
                <a16:creationId xmlns:a16="http://schemas.microsoft.com/office/drawing/2014/main" id="{38233521-6653-454C-9B75-AE70BA23D8C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283</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22547996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A8727-ACF3-B74B-B9C3-A5F300E6577C}"/>
              </a:ext>
            </a:extLst>
          </p:cNvPr>
          <p:cNvSpPr>
            <a:spLocks noGrp="1"/>
          </p:cNvSpPr>
          <p:nvPr>
            <p:ph type="title"/>
          </p:nvPr>
        </p:nvSpPr>
        <p:spPr/>
        <p:txBody>
          <a:bodyPr/>
          <a:lstStyle/>
          <a:p>
            <a:r>
              <a:rPr lang="en-US" dirty="0">
                <a:latin typeface="Garamond" charset="0"/>
              </a:rPr>
              <a:t>Selected Readings on RowHammer (V)</a:t>
            </a:r>
            <a:endParaRPr lang="en-US" dirty="0"/>
          </a:p>
        </p:txBody>
      </p:sp>
      <p:sp>
        <p:nvSpPr>
          <p:cNvPr id="3" name="Content Placeholder 2">
            <a:extLst>
              <a:ext uri="{FF2B5EF4-FFF2-40B4-BE49-F238E27FC236}">
                <a16:creationId xmlns:a16="http://schemas.microsoft.com/office/drawing/2014/main" id="{B3E29C63-9A8C-714D-A16E-D602D345D924}"/>
              </a:ext>
            </a:extLst>
          </p:cNvPr>
          <p:cNvSpPr>
            <a:spLocks noGrp="1"/>
          </p:cNvSpPr>
          <p:nvPr>
            <p:ph idx="1"/>
          </p:nvPr>
        </p:nvSpPr>
        <p:spPr/>
        <p:txBody>
          <a:bodyPr/>
          <a:lstStyle/>
          <a:p>
            <a:r>
              <a:rPr lang="en-US" sz="2000" dirty="0">
                <a:solidFill>
                  <a:srgbClr val="0000FF"/>
                </a:solidFill>
              </a:rPr>
              <a:t>Curious Case of </a:t>
            </a:r>
            <a:r>
              <a:rPr lang="en-US" sz="2000" dirty="0" err="1">
                <a:solidFill>
                  <a:srgbClr val="0000FF"/>
                </a:solidFill>
              </a:rPr>
              <a:t>RowHammer</a:t>
            </a:r>
            <a:r>
              <a:rPr lang="en-US" sz="2000" dirty="0">
                <a:solidFill>
                  <a:srgbClr val="0000FF"/>
                </a:solidFill>
              </a:rPr>
              <a:t>: Flipping Secret Exponent Bits using Timing Analysis </a:t>
            </a:r>
            <a:r>
              <a:rPr lang="en-US" sz="2000" dirty="0"/>
              <a:t>(August 2016)</a:t>
            </a:r>
            <a:r>
              <a:rPr lang="en-US" sz="2000" dirty="0">
                <a:solidFill>
                  <a:srgbClr val="0000FF"/>
                </a:solidFill>
              </a:rPr>
              <a:t> </a:t>
            </a:r>
          </a:p>
          <a:p>
            <a:pPr lvl="1"/>
            <a:r>
              <a:rPr lang="en-US" sz="1800" dirty="0">
                <a:hlinkClick r:id="rId2"/>
              </a:rPr>
              <a:t>https://link.springer.com/content/pdf/10.1007%2F978-3-662-53140-2_29.pdf</a:t>
            </a:r>
            <a:r>
              <a:rPr lang="en-US" sz="1800" dirty="0"/>
              <a:t> </a:t>
            </a:r>
          </a:p>
          <a:p>
            <a:pPr lvl="1"/>
            <a:r>
              <a:rPr lang="en-US" sz="1800" dirty="0"/>
              <a:t>Bhattacharya et al., CHES 2016</a:t>
            </a:r>
          </a:p>
          <a:p>
            <a:pPr lvl="1"/>
            <a:r>
              <a:rPr lang="en-US" sz="1800" dirty="0"/>
              <a:t>Combines timing analysis to perform </a:t>
            </a:r>
            <a:r>
              <a:rPr lang="en-US" sz="1800" b="1" dirty="0" err="1"/>
              <a:t>rowhammer</a:t>
            </a:r>
            <a:r>
              <a:rPr lang="en-US" sz="1800" b="1" dirty="0"/>
              <a:t> on cryptographic keys</a:t>
            </a:r>
            <a:r>
              <a:rPr lang="en-US" sz="1800" dirty="0"/>
              <a:t> stored in memory</a:t>
            </a:r>
            <a:br>
              <a:rPr lang="en-US" sz="2000" dirty="0"/>
            </a:br>
            <a:endParaRPr lang="en-US" sz="2000" dirty="0"/>
          </a:p>
          <a:p>
            <a:r>
              <a:rPr lang="en-US" sz="2000" dirty="0">
                <a:solidFill>
                  <a:srgbClr val="0000FF"/>
                </a:solidFill>
              </a:rPr>
              <a:t>DRAMA: Exploiting DRAM Addressing for Cross-CPU Attacks </a:t>
            </a:r>
            <a:r>
              <a:rPr lang="en-US" sz="2000" dirty="0"/>
              <a:t>(August 2016)</a:t>
            </a:r>
          </a:p>
          <a:p>
            <a:pPr lvl="1"/>
            <a:r>
              <a:rPr lang="en-US" sz="1800" dirty="0">
                <a:hlinkClick r:id="rId3"/>
              </a:rPr>
              <a:t>https://www.usenix.org/system/files/conference/usenixsecurity16/sec16_paper_pessl.pdf</a:t>
            </a:r>
            <a:r>
              <a:rPr lang="en-US" sz="1800" dirty="0"/>
              <a:t> </a:t>
            </a:r>
          </a:p>
          <a:p>
            <a:pPr lvl="1"/>
            <a:r>
              <a:rPr lang="en-US" sz="1800" dirty="0" err="1"/>
              <a:t>Pessl</a:t>
            </a:r>
            <a:r>
              <a:rPr lang="en-US" sz="1800" dirty="0"/>
              <a:t> et al., USENIX Security 2016</a:t>
            </a:r>
          </a:p>
          <a:p>
            <a:pPr lvl="1"/>
            <a:r>
              <a:rPr lang="en-US" sz="1800" b="1" dirty="0"/>
              <a:t>Shows RowHammer failures on DDR4 devices despite TRR solution </a:t>
            </a:r>
            <a:endParaRPr lang="en-US" sz="1800" dirty="0"/>
          </a:p>
          <a:p>
            <a:pPr lvl="1"/>
            <a:r>
              <a:rPr lang="en-US" sz="1800" dirty="0"/>
              <a:t>Reverse engineers address mapping functions to improve existing </a:t>
            </a:r>
            <a:r>
              <a:rPr lang="en-US" sz="1800" dirty="0" err="1"/>
              <a:t>RowHammer</a:t>
            </a:r>
            <a:r>
              <a:rPr lang="en-US" sz="1800" dirty="0"/>
              <a:t> attacks</a:t>
            </a:r>
          </a:p>
          <a:p>
            <a:endParaRPr lang="en-US" sz="2000" dirty="0"/>
          </a:p>
        </p:txBody>
      </p:sp>
      <p:sp>
        <p:nvSpPr>
          <p:cNvPr id="4" name="Slide Number Placeholder 3">
            <a:extLst>
              <a:ext uri="{FF2B5EF4-FFF2-40B4-BE49-F238E27FC236}">
                <a16:creationId xmlns:a16="http://schemas.microsoft.com/office/drawing/2014/main" id="{17FD8858-9FF4-0D41-A28E-35E93F4F91F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284</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15363556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aramond" charset="0"/>
              </a:rPr>
              <a:t>Selected Readings on RowHammer (VI)</a:t>
            </a:r>
            <a:endParaRPr lang="en-US" dirty="0"/>
          </a:p>
        </p:txBody>
      </p:sp>
      <p:sp>
        <p:nvSpPr>
          <p:cNvPr id="3" name="Content Placeholder 2"/>
          <p:cNvSpPr>
            <a:spLocks noGrp="1"/>
          </p:cNvSpPr>
          <p:nvPr>
            <p:ph idx="1"/>
          </p:nvPr>
        </p:nvSpPr>
        <p:spPr>
          <a:xfrm>
            <a:off x="228600" y="997527"/>
            <a:ext cx="8915400" cy="5193723"/>
          </a:xfrm>
        </p:spPr>
        <p:txBody>
          <a:bodyPr/>
          <a:lstStyle/>
          <a:p>
            <a:pPr>
              <a:buFont typeface="Wingdings" pitchFamily="2" charset="2"/>
              <a:buChar char="n"/>
              <a:defRPr/>
            </a:pPr>
            <a:r>
              <a:rPr lang="en-US" sz="2000" dirty="0">
                <a:solidFill>
                  <a:srgbClr val="0000FF"/>
                </a:solidFill>
              </a:rPr>
              <a:t>Flip </a:t>
            </a:r>
            <a:r>
              <a:rPr lang="en-US" sz="2000" dirty="0" err="1">
                <a:solidFill>
                  <a:srgbClr val="0000FF"/>
                </a:solidFill>
              </a:rPr>
              <a:t>Feng</a:t>
            </a:r>
            <a:r>
              <a:rPr lang="en-US" sz="2000" dirty="0">
                <a:solidFill>
                  <a:srgbClr val="0000FF"/>
                </a:solidFill>
              </a:rPr>
              <a:t> </a:t>
            </a:r>
            <a:r>
              <a:rPr lang="en-US" sz="2000" dirty="0" err="1">
                <a:solidFill>
                  <a:srgbClr val="0000FF"/>
                </a:solidFill>
              </a:rPr>
              <a:t>Shui</a:t>
            </a:r>
            <a:r>
              <a:rPr lang="en-US" sz="2000" dirty="0">
                <a:solidFill>
                  <a:srgbClr val="0000FF"/>
                </a:solidFill>
              </a:rPr>
              <a:t>: Hammering a Needle in the Software Stack </a:t>
            </a:r>
            <a:r>
              <a:rPr lang="en-US" sz="2000" dirty="0"/>
              <a:t>(August 2016)</a:t>
            </a:r>
          </a:p>
          <a:p>
            <a:pPr lvl="1">
              <a:buFont typeface="Wingdings" pitchFamily="2" charset="2"/>
              <a:buChar char="n"/>
              <a:defRPr/>
            </a:pPr>
            <a:r>
              <a:rPr lang="en-US" sz="1800" dirty="0">
                <a:hlinkClick r:id="rId2"/>
              </a:rPr>
              <a:t>https://www.usenix.org/system/files/conference/usenixsecurity16/sec16_paper_razavi.pdf</a:t>
            </a:r>
            <a:r>
              <a:rPr lang="en-US" sz="1800" dirty="0"/>
              <a:t> </a:t>
            </a:r>
          </a:p>
          <a:p>
            <a:pPr lvl="1">
              <a:buFont typeface="Wingdings" pitchFamily="2" charset="2"/>
              <a:buChar char="n"/>
              <a:defRPr/>
            </a:pPr>
            <a:r>
              <a:rPr lang="en-US" sz="1800" dirty="0" err="1"/>
              <a:t>Razavi</a:t>
            </a:r>
            <a:r>
              <a:rPr lang="en-US" sz="1800" dirty="0"/>
              <a:t> et al., USENIX Security 2016.</a:t>
            </a:r>
          </a:p>
          <a:p>
            <a:pPr lvl="1">
              <a:buFont typeface="Wingdings" pitchFamily="2" charset="2"/>
              <a:buChar char="n"/>
              <a:defRPr/>
            </a:pPr>
            <a:r>
              <a:rPr lang="en-US" sz="1800" dirty="0"/>
              <a:t>Combines memory </a:t>
            </a:r>
            <a:r>
              <a:rPr lang="en-US" sz="1800" dirty="0" err="1"/>
              <a:t>deduplication</a:t>
            </a:r>
            <a:r>
              <a:rPr lang="en-US" sz="1800" dirty="0"/>
              <a:t> and RowHammer</a:t>
            </a:r>
          </a:p>
          <a:p>
            <a:pPr lvl="1">
              <a:buFont typeface="Wingdings" pitchFamily="2" charset="2"/>
              <a:buChar char="n"/>
              <a:defRPr/>
            </a:pPr>
            <a:r>
              <a:rPr lang="en-US" sz="1800" dirty="0"/>
              <a:t>“</a:t>
            </a:r>
            <a:r>
              <a:rPr lang="en-US" sz="1800" b="1" dirty="0"/>
              <a:t>A malicious VM can gain unauthorized access to a co-hosted VM running </a:t>
            </a:r>
            <a:r>
              <a:rPr lang="en-US" sz="1800" b="1" dirty="0" err="1"/>
              <a:t>OpenSSH</a:t>
            </a:r>
            <a:r>
              <a:rPr lang="en-US" sz="1800" dirty="0"/>
              <a:t>.”</a:t>
            </a:r>
          </a:p>
          <a:p>
            <a:pPr lvl="1">
              <a:buFont typeface="Wingdings" pitchFamily="2" charset="2"/>
              <a:buChar char="n"/>
              <a:defRPr/>
            </a:pPr>
            <a:r>
              <a:rPr lang="en-US" sz="1800" dirty="0"/>
              <a:t>Breaks </a:t>
            </a:r>
            <a:r>
              <a:rPr lang="en-US" sz="1800" dirty="0" err="1"/>
              <a:t>OpenSSH</a:t>
            </a:r>
            <a:r>
              <a:rPr lang="en-US" sz="1800" dirty="0"/>
              <a:t> public key authentication </a:t>
            </a:r>
          </a:p>
          <a:p>
            <a:endParaRPr lang="en-US" sz="2000" dirty="0"/>
          </a:p>
          <a:p>
            <a:r>
              <a:rPr lang="en-US" sz="2000" dirty="0" err="1">
                <a:solidFill>
                  <a:srgbClr val="0000FF"/>
                </a:solidFill>
              </a:rPr>
              <a:t>Drammer</a:t>
            </a:r>
            <a:r>
              <a:rPr lang="en-US" sz="2000" dirty="0">
                <a:solidFill>
                  <a:srgbClr val="0000FF"/>
                </a:solidFill>
              </a:rPr>
              <a:t>: Deterministic </a:t>
            </a:r>
            <a:r>
              <a:rPr lang="en-US" sz="2000" dirty="0" err="1">
                <a:solidFill>
                  <a:srgbClr val="0000FF"/>
                </a:solidFill>
              </a:rPr>
              <a:t>Rowhammer</a:t>
            </a:r>
            <a:r>
              <a:rPr lang="en-US" sz="2000" dirty="0">
                <a:solidFill>
                  <a:srgbClr val="0000FF"/>
                </a:solidFill>
              </a:rPr>
              <a:t> Attacks on Mobile Platforms </a:t>
            </a:r>
            <a:r>
              <a:rPr lang="en-US" sz="2000" dirty="0"/>
              <a:t>(October 2016)</a:t>
            </a:r>
          </a:p>
          <a:p>
            <a:pPr lvl="1"/>
            <a:r>
              <a:rPr lang="en-US" sz="1800" dirty="0">
                <a:hlinkClick r:id="rId3"/>
              </a:rPr>
              <a:t>http://dl.acm.org/citation.cfm?id=2976749.2978406</a:t>
            </a:r>
            <a:r>
              <a:rPr lang="en-US" sz="1800" dirty="0"/>
              <a:t> </a:t>
            </a:r>
          </a:p>
          <a:p>
            <a:pPr lvl="1"/>
            <a:r>
              <a:rPr lang="en-US" sz="1800" dirty="0"/>
              <a:t>Van Der Veen et al., ACM CCS 2016</a:t>
            </a:r>
          </a:p>
          <a:p>
            <a:pPr lvl="1"/>
            <a:r>
              <a:rPr lang="en-US" sz="1800" b="1" dirty="0"/>
              <a:t>Can take over an ARM-based Android system </a:t>
            </a:r>
            <a:r>
              <a:rPr lang="en-US" sz="1800" b="1" dirty="0">
                <a:solidFill>
                  <a:srgbClr val="FF0000"/>
                </a:solidFill>
              </a:rPr>
              <a:t>deterministically</a:t>
            </a:r>
          </a:p>
          <a:p>
            <a:pPr lvl="1"/>
            <a:r>
              <a:rPr lang="en-US" sz="1800" dirty="0"/>
              <a:t>Exploits predictable physical memory allocator behavior</a:t>
            </a:r>
          </a:p>
          <a:p>
            <a:pPr lvl="2"/>
            <a:r>
              <a:rPr lang="en-US" sz="1600" dirty="0"/>
              <a:t>Can deterministically place security-sensitive data (e.g., page table) in an attacker-chosen, vulnerable location in memory</a:t>
            </a:r>
          </a:p>
          <a:p>
            <a:pPr lvl="1"/>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285</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17522144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aramond" charset="0"/>
              </a:rPr>
              <a:t>Selected Readings on RowHammer (VII)</a:t>
            </a:r>
            <a:endParaRPr lang="en-US" dirty="0"/>
          </a:p>
        </p:txBody>
      </p:sp>
      <p:sp>
        <p:nvSpPr>
          <p:cNvPr id="3" name="Content Placeholder 2"/>
          <p:cNvSpPr>
            <a:spLocks noGrp="1"/>
          </p:cNvSpPr>
          <p:nvPr>
            <p:ph idx="1"/>
          </p:nvPr>
        </p:nvSpPr>
        <p:spPr>
          <a:xfrm>
            <a:off x="228600" y="997527"/>
            <a:ext cx="8915400" cy="5193723"/>
          </a:xfrm>
        </p:spPr>
        <p:txBody>
          <a:bodyPr/>
          <a:lstStyle/>
          <a:p>
            <a:r>
              <a:rPr lang="en-US" sz="2000" dirty="0">
                <a:solidFill>
                  <a:srgbClr val="0000FF"/>
                </a:solidFill>
              </a:rPr>
              <a:t>When Good Protections go Bad: Exploiting anti-</a:t>
            </a:r>
            <a:r>
              <a:rPr lang="en-US" sz="2000" dirty="0" err="1">
                <a:solidFill>
                  <a:srgbClr val="0000FF"/>
                </a:solidFill>
              </a:rPr>
              <a:t>DoS</a:t>
            </a:r>
            <a:r>
              <a:rPr lang="en-US" sz="2000" dirty="0">
                <a:solidFill>
                  <a:srgbClr val="0000FF"/>
                </a:solidFill>
              </a:rPr>
              <a:t> Measures to Accelerate </a:t>
            </a:r>
            <a:r>
              <a:rPr lang="en-US" sz="2000" dirty="0" err="1">
                <a:solidFill>
                  <a:srgbClr val="0000FF"/>
                </a:solidFill>
              </a:rPr>
              <a:t>Rowhammer</a:t>
            </a:r>
            <a:r>
              <a:rPr lang="en-US" sz="2000" dirty="0">
                <a:solidFill>
                  <a:srgbClr val="0000FF"/>
                </a:solidFill>
              </a:rPr>
              <a:t> Attacks </a:t>
            </a:r>
            <a:r>
              <a:rPr lang="en-US" sz="2000" dirty="0"/>
              <a:t>(May 2017)</a:t>
            </a:r>
          </a:p>
          <a:p>
            <a:pPr lvl="1"/>
            <a:r>
              <a:rPr lang="en-US" sz="1800" dirty="0">
                <a:hlinkClick r:id="rId2"/>
              </a:rPr>
              <a:t>https://web.eecs.umich.edu/~misiker/resources/HOST-2017-Misiker.pdf</a:t>
            </a:r>
            <a:r>
              <a:rPr lang="en-US" sz="1800" dirty="0"/>
              <a:t> </a:t>
            </a:r>
          </a:p>
          <a:p>
            <a:pPr lvl="1"/>
            <a:r>
              <a:rPr lang="en-US" sz="1800" dirty="0"/>
              <a:t>Aga et al., HOST 2017</a:t>
            </a:r>
          </a:p>
          <a:p>
            <a:pPr lvl="1"/>
            <a:r>
              <a:rPr lang="en-US" sz="1800" dirty="0"/>
              <a:t>“A virtual-memory based cache-flush free attack that is sufficiently fast to </a:t>
            </a:r>
            <a:r>
              <a:rPr lang="en-US" sz="1800" b="1" dirty="0" err="1"/>
              <a:t>rowhammer</a:t>
            </a:r>
            <a:r>
              <a:rPr lang="en-US" sz="1800" b="1" dirty="0"/>
              <a:t> with double rate refresh.</a:t>
            </a:r>
            <a:r>
              <a:rPr lang="en-US" sz="1800" dirty="0"/>
              <a:t>”</a:t>
            </a:r>
          </a:p>
          <a:p>
            <a:pPr lvl="1"/>
            <a:r>
              <a:rPr lang="en-US" sz="1800" dirty="0"/>
              <a:t>Enabled by Cache Allocation Technology </a:t>
            </a:r>
            <a:br>
              <a:rPr lang="en-US" sz="1800" dirty="0"/>
            </a:br>
            <a:endParaRPr lang="en-US" sz="1800" dirty="0"/>
          </a:p>
          <a:p>
            <a:r>
              <a:rPr lang="en-US" sz="2000" dirty="0">
                <a:solidFill>
                  <a:srgbClr val="0000FF"/>
                </a:solidFill>
              </a:rPr>
              <a:t>SGX-Bomb: Locking Down the Processor via </a:t>
            </a:r>
            <a:r>
              <a:rPr lang="en-US" sz="2000" dirty="0" err="1">
                <a:solidFill>
                  <a:srgbClr val="0000FF"/>
                </a:solidFill>
              </a:rPr>
              <a:t>Rowhammer</a:t>
            </a:r>
            <a:r>
              <a:rPr lang="en-US" sz="2000" dirty="0">
                <a:solidFill>
                  <a:srgbClr val="0000FF"/>
                </a:solidFill>
              </a:rPr>
              <a:t> Attack </a:t>
            </a:r>
            <a:r>
              <a:rPr lang="en-US" sz="2000" dirty="0"/>
              <a:t>(October 2017)</a:t>
            </a:r>
          </a:p>
          <a:p>
            <a:pPr lvl="1"/>
            <a:r>
              <a:rPr lang="en-US" sz="1800" dirty="0">
                <a:hlinkClick r:id="rId3"/>
              </a:rPr>
              <a:t>https://dl.acm.org/citation.cfm?id=3152709</a:t>
            </a:r>
            <a:r>
              <a:rPr lang="en-US" sz="1800" dirty="0"/>
              <a:t> </a:t>
            </a:r>
          </a:p>
          <a:p>
            <a:pPr lvl="1"/>
            <a:r>
              <a:rPr lang="en-US" sz="1800" dirty="0"/>
              <a:t>Jang et al., </a:t>
            </a:r>
            <a:r>
              <a:rPr lang="en-US" sz="1800" dirty="0" err="1"/>
              <a:t>SysTEX</a:t>
            </a:r>
            <a:r>
              <a:rPr lang="en-US" sz="1800" dirty="0"/>
              <a:t> 2017</a:t>
            </a:r>
          </a:p>
          <a:p>
            <a:pPr lvl="1"/>
            <a:r>
              <a:rPr lang="en-US" sz="1800" dirty="0"/>
              <a:t>“Launches the </a:t>
            </a:r>
            <a:r>
              <a:rPr lang="en-US" sz="1800" dirty="0" err="1"/>
              <a:t>Rowhammer</a:t>
            </a:r>
            <a:r>
              <a:rPr lang="en-US" sz="1800" dirty="0"/>
              <a:t> attack against enclave memory to trigger the processor lockdown.”</a:t>
            </a:r>
          </a:p>
          <a:p>
            <a:pPr lvl="1"/>
            <a:r>
              <a:rPr lang="en-US" sz="1800" b="1" dirty="0"/>
              <a:t>Running unknown enclave programs on the cloud can shut down servers shared with other clients. </a:t>
            </a:r>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286</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26522801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CA60E-77D7-2F46-BE98-5DA906CF46B0}"/>
              </a:ext>
            </a:extLst>
          </p:cNvPr>
          <p:cNvSpPr>
            <a:spLocks noGrp="1"/>
          </p:cNvSpPr>
          <p:nvPr>
            <p:ph type="title"/>
          </p:nvPr>
        </p:nvSpPr>
        <p:spPr/>
        <p:txBody>
          <a:bodyPr/>
          <a:lstStyle/>
          <a:p>
            <a:r>
              <a:rPr lang="en-US" dirty="0">
                <a:latin typeface="Garamond" charset="0"/>
              </a:rPr>
              <a:t>Selected Readings on RowHammer (VIII)</a:t>
            </a:r>
            <a:endParaRPr lang="en-US" dirty="0"/>
          </a:p>
        </p:txBody>
      </p:sp>
      <p:sp>
        <p:nvSpPr>
          <p:cNvPr id="3" name="Content Placeholder 2">
            <a:extLst>
              <a:ext uri="{FF2B5EF4-FFF2-40B4-BE49-F238E27FC236}">
                <a16:creationId xmlns:a16="http://schemas.microsoft.com/office/drawing/2014/main" id="{5720AB8F-BFF8-BA43-BAE2-1A10AE5B5ABB}"/>
              </a:ext>
            </a:extLst>
          </p:cNvPr>
          <p:cNvSpPr>
            <a:spLocks noGrp="1"/>
          </p:cNvSpPr>
          <p:nvPr>
            <p:ph idx="1"/>
          </p:nvPr>
        </p:nvSpPr>
        <p:spPr/>
        <p:txBody>
          <a:bodyPr/>
          <a:lstStyle/>
          <a:p>
            <a:r>
              <a:rPr lang="en-US" sz="2000" dirty="0">
                <a:solidFill>
                  <a:srgbClr val="0000FF"/>
                </a:solidFill>
              </a:rPr>
              <a:t>Another Flip in the Wall of </a:t>
            </a:r>
            <a:r>
              <a:rPr lang="en-US" sz="2000" dirty="0" err="1">
                <a:solidFill>
                  <a:srgbClr val="0000FF"/>
                </a:solidFill>
              </a:rPr>
              <a:t>Rowhammer</a:t>
            </a:r>
            <a:r>
              <a:rPr lang="en-US" sz="2000" dirty="0">
                <a:solidFill>
                  <a:srgbClr val="0000FF"/>
                </a:solidFill>
              </a:rPr>
              <a:t> Defenses </a:t>
            </a:r>
            <a:r>
              <a:rPr lang="en-US" sz="2000" dirty="0"/>
              <a:t>(May 2018) </a:t>
            </a:r>
          </a:p>
          <a:p>
            <a:pPr lvl="1"/>
            <a:r>
              <a:rPr lang="en-US" sz="1800" dirty="0">
                <a:hlinkClick r:id="rId2"/>
              </a:rPr>
              <a:t>https://arxiv.org/pdf/1710.00551.pdf</a:t>
            </a:r>
            <a:endParaRPr lang="en-US" sz="1800" dirty="0"/>
          </a:p>
          <a:p>
            <a:pPr lvl="1"/>
            <a:r>
              <a:rPr lang="en-US" sz="1800" dirty="0" err="1"/>
              <a:t>Gruss</a:t>
            </a:r>
            <a:r>
              <a:rPr lang="en-US" sz="1800" dirty="0"/>
              <a:t> et al., IEEE S&amp;P 2018</a:t>
            </a:r>
          </a:p>
          <a:p>
            <a:pPr lvl="1"/>
            <a:r>
              <a:rPr lang="en-US" sz="1800" b="1" dirty="0"/>
              <a:t>A new type of </a:t>
            </a:r>
            <a:r>
              <a:rPr lang="en-US" sz="1800" b="1" dirty="0" err="1"/>
              <a:t>Rowhammer</a:t>
            </a:r>
            <a:r>
              <a:rPr lang="en-US" sz="1800" b="1" dirty="0"/>
              <a:t> attack which only hammers one single address</a:t>
            </a:r>
            <a:r>
              <a:rPr lang="en-US" sz="1800" dirty="0"/>
              <a:t>, which can be done without knowledge of physical addresses and DRAM mappings</a:t>
            </a:r>
          </a:p>
          <a:p>
            <a:pPr lvl="1"/>
            <a:r>
              <a:rPr lang="en-US" sz="1800" dirty="0"/>
              <a:t>Defeats static analysis and performance counter analysis defenses by running inside an SGX enclave </a:t>
            </a:r>
          </a:p>
          <a:p>
            <a:endParaRPr lang="en-US" sz="2000" dirty="0"/>
          </a:p>
          <a:p>
            <a:r>
              <a:rPr lang="en-US" sz="2000" dirty="0" err="1">
                <a:solidFill>
                  <a:srgbClr val="0000FF"/>
                </a:solidFill>
              </a:rPr>
              <a:t>GuardION</a:t>
            </a:r>
            <a:r>
              <a:rPr lang="en-US" sz="2000" dirty="0">
                <a:solidFill>
                  <a:srgbClr val="0000FF"/>
                </a:solidFill>
              </a:rPr>
              <a:t>: Practical Mitigation of DMA-Based </a:t>
            </a:r>
            <a:r>
              <a:rPr lang="en-US" sz="2000" dirty="0" err="1">
                <a:solidFill>
                  <a:srgbClr val="0000FF"/>
                </a:solidFill>
              </a:rPr>
              <a:t>Rowhammer</a:t>
            </a:r>
            <a:r>
              <a:rPr lang="en-US" sz="2000" dirty="0">
                <a:solidFill>
                  <a:srgbClr val="0000FF"/>
                </a:solidFill>
              </a:rPr>
              <a:t> Attacks on ARM </a:t>
            </a:r>
            <a:r>
              <a:rPr lang="en-US" sz="2000" dirty="0"/>
              <a:t>(June 2018)</a:t>
            </a:r>
          </a:p>
          <a:p>
            <a:pPr lvl="1"/>
            <a:r>
              <a:rPr lang="en-US" sz="1800" dirty="0">
                <a:hlinkClick r:id="rId3"/>
              </a:rPr>
              <a:t>https://link.springer.com/chapter/10.1007/978-3-319-93411-2_5</a:t>
            </a:r>
            <a:endParaRPr lang="en-US" sz="1800" dirty="0"/>
          </a:p>
          <a:p>
            <a:pPr lvl="1"/>
            <a:r>
              <a:rPr lang="en-US" sz="1800" dirty="0"/>
              <a:t>Van Der Veen et al., DIMVA 2018</a:t>
            </a:r>
          </a:p>
          <a:p>
            <a:pPr lvl="1"/>
            <a:r>
              <a:rPr lang="en-US" sz="1800" dirty="0"/>
              <a:t>Presents RAMPAGE, a DMA-based </a:t>
            </a:r>
            <a:r>
              <a:rPr lang="en-US" sz="1800" dirty="0" err="1"/>
              <a:t>RowHammer</a:t>
            </a:r>
            <a:r>
              <a:rPr lang="en-US" sz="1800" dirty="0"/>
              <a:t> attack against the latest Android OS</a:t>
            </a:r>
          </a:p>
        </p:txBody>
      </p:sp>
      <p:sp>
        <p:nvSpPr>
          <p:cNvPr id="4" name="Slide Number Placeholder 3">
            <a:extLst>
              <a:ext uri="{FF2B5EF4-FFF2-40B4-BE49-F238E27FC236}">
                <a16:creationId xmlns:a16="http://schemas.microsoft.com/office/drawing/2014/main" id="{F2D8B422-6204-6847-8622-92AEDD6CFF7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rPr>
              <a:pPr marL="0" marR="0" lvl="0" indent="0" algn="r" defTabSz="914400" rtl="0" eaLnBrk="1" fontAlgn="auto" latinLnBrk="0" hangingPunct="1">
                <a:lnSpc>
                  <a:spcPct val="100000"/>
                </a:lnSpc>
                <a:spcBef>
                  <a:spcPts val="0"/>
                </a:spcBef>
                <a:spcAft>
                  <a:spcPts val="0"/>
                </a:spcAft>
                <a:buClrTx/>
                <a:buSzTx/>
                <a:buFontTx/>
                <a:buNone/>
                <a:tabLst/>
                <a:defRPr/>
              </a:pPr>
              <a:t>287</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endParaRPr>
          </a:p>
        </p:txBody>
      </p:sp>
    </p:spTree>
    <p:extLst>
      <p:ext uri="{BB962C8B-B14F-4D97-AF65-F5344CB8AC3E}">
        <p14:creationId xmlns:p14="http://schemas.microsoft.com/office/powerpoint/2010/main" val="34516686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D6F41-7363-A545-92A4-7C5AECFFAD37}"/>
              </a:ext>
            </a:extLst>
          </p:cNvPr>
          <p:cNvSpPr>
            <a:spLocks noGrp="1"/>
          </p:cNvSpPr>
          <p:nvPr>
            <p:ph type="title"/>
          </p:nvPr>
        </p:nvSpPr>
        <p:spPr/>
        <p:txBody>
          <a:bodyPr/>
          <a:lstStyle/>
          <a:p>
            <a:r>
              <a:rPr lang="en-US" dirty="0">
                <a:latin typeface="Garamond" charset="0"/>
              </a:rPr>
              <a:t>Selected Readings on RowHammer (IX)</a:t>
            </a:r>
            <a:endParaRPr lang="en-US" dirty="0"/>
          </a:p>
        </p:txBody>
      </p:sp>
      <p:sp>
        <p:nvSpPr>
          <p:cNvPr id="3" name="Content Placeholder 2">
            <a:extLst>
              <a:ext uri="{FF2B5EF4-FFF2-40B4-BE49-F238E27FC236}">
                <a16:creationId xmlns:a16="http://schemas.microsoft.com/office/drawing/2014/main" id="{B215032C-5D67-884B-A859-121B18CB5F16}"/>
              </a:ext>
            </a:extLst>
          </p:cNvPr>
          <p:cNvSpPr>
            <a:spLocks noGrp="1"/>
          </p:cNvSpPr>
          <p:nvPr>
            <p:ph idx="1"/>
          </p:nvPr>
        </p:nvSpPr>
        <p:spPr/>
        <p:txBody>
          <a:bodyPr/>
          <a:lstStyle/>
          <a:p>
            <a:pPr>
              <a:buFont typeface="Wingdings" pitchFamily="2" charset="2"/>
              <a:buChar char="n"/>
              <a:defRPr/>
            </a:pPr>
            <a:r>
              <a:rPr lang="en-US" sz="2000" dirty="0">
                <a:solidFill>
                  <a:srgbClr val="0000FF"/>
                </a:solidFill>
              </a:rPr>
              <a:t>Grand </a:t>
            </a:r>
            <a:r>
              <a:rPr lang="en-US" sz="2000" dirty="0" err="1">
                <a:solidFill>
                  <a:srgbClr val="0000FF"/>
                </a:solidFill>
              </a:rPr>
              <a:t>Pwning</a:t>
            </a:r>
            <a:r>
              <a:rPr lang="en-US" sz="2000" dirty="0">
                <a:solidFill>
                  <a:srgbClr val="0000FF"/>
                </a:solidFill>
              </a:rPr>
              <a:t> Unit: Accelerating Microarchitectural Attacks with the GPU </a:t>
            </a:r>
            <a:r>
              <a:rPr lang="en-US" sz="2000" dirty="0"/>
              <a:t>(May 2018)</a:t>
            </a:r>
          </a:p>
          <a:p>
            <a:pPr lvl="1">
              <a:buFont typeface="Wingdings" pitchFamily="2" charset="2"/>
              <a:buChar char="n"/>
              <a:defRPr/>
            </a:pPr>
            <a:r>
              <a:rPr lang="en-US" sz="1800" dirty="0">
                <a:hlinkClick r:id="rId2"/>
              </a:rPr>
              <a:t>https://www.vusec.net/wp-content/uploads/2018/05/glitch.pdf</a:t>
            </a:r>
            <a:r>
              <a:rPr lang="en-US" sz="1800" dirty="0"/>
              <a:t> </a:t>
            </a:r>
          </a:p>
          <a:p>
            <a:pPr lvl="1">
              <a:buFont typeface="Wingdings" pitchFamily="2" charset="2"/>
              <a:buChar char="n"/>
              <a:defRPr/>
            </a:pPr>
            <a:r>
              <a:rPr lang="en-US" sz="1800" dirty="0" err="1"/>
              <a:t>Frigo</a:t>
            </a:r>
            <a:r>
              <a:rPr lang="en-US" sz="1800" dirty="0"/>
              <a:t> et al., IEEE S&amp;P 2018.</a:t>
            </a:r>
          </a:p>
          <a:p>
            <a:pPr lvl="1">
              <a:buFont typeface="Wingdings" pitchFamily="2" charset="2"/>
              <a:buChar char="n"/>
              <a:defRPr/>
            </a:pPr>
            <a:r>
              <a:rPr lang="en-US" sz="1800" dirty="0"/>
              <a:t>The first end-to-end remote </a:t>
            </a:r>
            <a:r>
              <a:rPr lang="en-US" sz="1800" dirty="0" err="1"/>
              <a:t>Rowhammer</a:t>
            </a:r>
            <a:r>
              <a:rPr lang="en-US" sz="1800" dirty="0"/>
              <a:t> exploit on mobile platforms that use our GPU-based primitives in orchestration to </a:t>
            </a:r>
            <a:r>
              <a:rPr lang="en-US" sz="1800" b="1" dirty="0"/>
              <a:t>compromise browsers on mobile devices in under two minutes</a:t>
            </a:r>
            <a:r>
              <a:rPr lang="en-US" sz="1800" dirty="0"/>
              <a:t>.</a:t>
            </a:r>
          </a:p>
          <a:p>
            <a:endParaRPr lang="en-US" dirty="0"/>
          </a:p>
          <a:p>
            <a:pPr>
              <a:buFont typeface="Wingdings" pitchFamily="2" charset="2"/>
              <a:buChar char="n"/>
              <a:defRPr/>
            </a:pPr>
            <a:r>
              <a:rPr lang="en-US" sz="2000" dirty="0" err="1">
                <a:solidFill>
                  <a:srgbClr val="0000FF"/>
                </a:solidFill>
              </a:rPr>
              <a:t>Throwhammer</a:t>
            </a:r>
            <a:r>
              <a:rPr lang="en-US" sz="2000" dirty="0">
                <a:solidFill>
                  <a:srgbClr val="0000FF"/>
                </a:solidFill>
              </a:rPr>
              <a:t>: </a:t>
            </a:r>
            <a:r>
              <a:rPr lang="en-US" sz="2000" dirty="0" err="1">
                <a:solidFill>
                  <a:srgbClr val="0000FF"/>
                </a:solidFill>
              </a:rPr>
              <a:t>Rowhammer</a:t>
            </a:r>
            <a:r>
              <a:rPr lang="en-US" sz="2000" dirty="0">
                <a:solidFill>
                  <a:srgbClr val="0000FF"/>
                </a:solidFill>
              </a:rPr>
              <a:t> Attacks over the Network and Defenses </a:t>
            </a:r>
            <a:r>
              <a:rPr lang="en-US" sz="2000" dirty="0"/>
              <a:t>(July 2018)</a:t>
            </a:r>
          </a:p>
          <a:p>
            <a:pPr lvl="1">
              <a:buFont typeface="Wingdings" pitchFamily="2" charset="2"/>
              <a:buChar char="n"/>
              <a:defRPr/>
            </a:pPr>
            <a:r>
              <a:rPr lang="en-US" sz="1800" dirty="0">
                <a:hlinkClick r:id="rId3"/>
              </a:rPr>
              <a:t>https://www.cs.vu.nl/~herbertb/download/papers/throwhammer_atc18.pdf</a:t>
            </a:r>
            <a:endParaRPr lang="en-US" sz="1800" dirty="0"/>
          </a:p>
          <a:p>
            <a:pPr lvl="1">
              <a:buFont typeface="Wingdings" pitchFamily="2" charset="2"/>
              <a:buChar char="n"/>
              <a:defRPr/>
            </a:pPr>
            <a:r>
              <a:rPr lang="en-US" sz="1800" dirty="0"/>
              <a:t>Tatar et al., USENIX ATC 2018.</a:t>
            </a:r>
          </a:p>
          <a:p>
            <a:pPr lvl="1">
              <a:buFont typeface="Wingdings" pitchFamily="2" charset="2"/>
              <a:buChar char="n"/>
              <a:defRPr/>
            </a:pPr>
            <a:r>
              <a:rPr lang="en-US" sz="1800" dirty="0"/>
              <a:t>“[We] show that </a:t>
            </a:r>
            <a:r>
              <a:rPr lang="en-US" sz="1800" b="1" dirty="0"/>
              <a:t>an attacker can trigger and exploit </a:t>
            </a:r>
            <a:r>
              <a:rPr lang="en-US" sz="1800" b="1" dirty="0" err="1"/>
              <a:t>Rowhammer</a:t>
            </a:r>
            <a:r>
              <a:rPr lang="en-US" sz="1800" b="1" dirty="0"/>
              <a:t> bit flips directly from a remote machine by only sending network packets</a:t>
            </a:r>
            <a:r>
              <a:rPr lang="en-US" sz="1800" dirty="0"/>
              <a:t>.”</a:t>
            </a:r>
            <a:endParaRPr lang="en-US" dirty="0"/>
          </a:p>
        </p:txBody>
      </p:sp>
      <p:sp>
        <p:nvSpPr>
          <p:cNvPr id="4" name="Slide Number Placeholder 3">
            <a:extLst>
              <a:ext uri="{FF2B5EF4-FFF2-40B4-BE49-F238E27FC236}">
                <a16:creationId xmlns:a16="http://schemas.microsoft.com/office/drawing/2014/main" id="{99F1B27C-D865-4049-AB36-FBCD20027A7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288</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1916929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D6F41-7363-A545-92A4-7C5AECFFAD37}"/>
              </a:ext>
            </a:extLst>
          </p:cNvPr>
          <p:cNvSpPr>
            <a:spLocks noGrp="1"/>
          </p:cNvSpPr>
          <p:nvPr>
            <p:ph type="title"/>
          </p:nvPr>
        </p:nvSpPr>
        <p:spPr/>
        <p:txBody>
          <a:bodyPr/>
          <a:lstStyle/>
          <a:p>
            <a:r>
              <a:rPr lang="en-US" dirty="0">
                <a:latin typeface="Garamond" charset="0"/>
              </a:rPr>
              <a:t>Selected Readings on RowHammer (X)</a:t>
            </a:r>
            <a:endParaRPr lang="en-US" dirty="0"/>
          </a:p>
        </p:txBody>
      </p:sp>
      <p:sp>
        <p:nvSpPr>
          <p:cNvPr id="3" name="Content Placeholder 2">
            <a:extLst>
              <a:ext uri="{FF2B5EF4-FFF2-40B4-BE49-F238E27FC236}">
                <a16:creationId xmlns:a16="http://schemas.microsoft.com/office/drawing/2014/main" id="{B215032C-5D67-884B-A859-121B18CB5F16}"/>
              </a:ext>
            </a:extLst>
          </p:cNvPr>
          <p:cNvSpPr>
            <a:spLocks noGrp="1"/>
          </p:cNvSpPr>
          <p:nvPr>
            <p:ph idx="1"/>
          </p:nvPr>
        </p:nvSpPr>
        <p:spPr/>
        <p:txBody>
          <a:bodyPr/>
          <a:lstStyle/>
          <a:p>
            <a:pPr>
              <a:buFont typeface="Wingdings" pitchFamily="2" charset="2"/>
              <a:buChar char="n"/>
              <a:defRPr/>
            </a:pPr>
            <a:r>
              <a:rPr lang="en-US" sz="2000" dirty="0" err="1">
                <a:solidFill>
                  <a:srgbClr val="0000FF"/>
                </a:solidFill>
              </a:rPr>
              <a:t>Nethammer</a:t>
            </a:r>
            <a:r>
              <a:rPr lang="en-US" sz="2000" dirty="0">
                <a:solidFill>
                  <a:srgbClr val="0000FF"/>
                </a:solidFill>
              </a:rPr>
              <a:t>: Inducing </a:t>
            </a:r>
            <a:r>
              <a:rPr lang="en-US" sz="2000" dirty="0" err="1">
                <a:solidFill>
                  <a:srgbClr val="0000FF"/>
                </a:solidFill>
              </a:rPr>
              <a:t>Rowhammer</a:t>
            </a:r>
            <a:r>
              <a:rPr lang="en-US" sz="2000" dirty="0">
                <a:solidFill>
                  <a:srgbClr val="0000FF"/>
                </a:solidFill>
              </a:rPr>
              <a:t> Faults through Network Requests </a:t>
            </a:r>
            <a:r>
              <a:rPr lang="en-US" sz="2000" dirty="0"/>
              <a:t>(July 2018)</a:t>
            </a:r>
          </a:p>
          <a:p>
            <a:pPr lvl="1">
              <a:buFont typeface="Wingdings" pitchFamily="2" charset="2"/>
              <a:buChar char="n"/>
              <a:defRPr/>
            </a:pPr>
            <a:r>
              <a:rPr lang="en-US" sz="1800" dirty="0">
                <a:hlinkClick r:id="rId2"/>
              </a:rPr>
              <a:t>https://arxiv.org/pdf/1805.04956.pdf</a:t>
            </a:r>
            <a:r>
              <a:rPr lang="en-US" sz="1800" dirty="0"/>
              <a:t>   </a:t>
            </a:r>
          </a:p>
          <a:p>
            <a:pPr lvl="1">
              <a:buFont typeface="Wingdings" pitchFamily="2" charset="2"/>
              <a:buChar char="n"/>
              <a:defRPr/>
            </a:pPr>
            <a:r>
              <a:rPr lang="en-US" sz="1800" dirty="0" err="1"/>
              <a:t>Lipp</a:t>
            </a:r>
            <a:r>
              <a:rPr lang="en-US" sz="1800" dirty="0"/>
              <a:t> et al., </a:t>
            </a:r>
            <a:r>
              <a:rPr lang="en-US" sz="1800" dirty="0" err="1"/>
              <a:t>arxiv.org</a:t>
            </a:r>
            <a:r>
              <a:rPr lang="en-US" sz="1800" dirty="0"/>
              <a:t> 2018.</a:t>
            </a:r>
          </a:p>
          <a:p>
            <a:pPr lvl="1">
              <a:buFont typeface="Wingdings" pitchFamily="2" charset="2"/>
              <a:buChar char="n"/>
              <a:defRPr/>
            </a:pPr>
            <a:r>
              <a:rPr lang="en-US" sz="1800" dirty="0"/>
              <a:t>“</a:t>
            </a:r>
            <a:r>
              <a:rPr lang="en-US" sz="1800" dirty="0" err="1"/>
              <a:t>Nethammer</a:t>
            </a:r>
            <a:r>
              <a:rPr lang="en-US" sz="1800" dirty="0"/>
              <a:t> is the first truly </a:t>
            </a:r>
            <a:r>
              <a:rPr lang="en-US" sz="1800" b="1" dirty="0"/>
              <a:t>remote </a:t>
            </a:r>
            <a:r>
              <a:rPr lang="en-US" sz="1800" b="1" dirty="0" err="1"/>
              <a:t>Rowhammer</a:t>
            </a:r>
            <a:r>
              <a:rPr lang="en-US" sz="1800" b="1" dirty="0"/>
              <a:t> attack</a:t>
            </a:r>
            <a:r>
              <a:rPr lang="en-US" sz="1800" dirty="0"/>
              <a:t>, without a single attacker-controlled line of code on the targeted system.”</a:t>
            </a:r>
          </a:p>
          <a:p>
            <a:pPr lvl="1">
              <a:buFont typeface="Wingdings" pitchFamily="2" charset="2"/>
              <a:buChar char="n"/>
              <a:defRPr/>
            </a:pPr>
            <a:endParaRPr lang="en-US" sz="1800" dirty="0"/>
          </a:p>
          <a:p>
            <a:pPr lvl="1">
              <a:buFont typeface="Wingdings" pitchFamily="2" charset="2"/>
              <a:buChar char="n"/>
              <a:defRPr/>
            </a:pPr>
            <a:endParaRPr lang="en-US" sz="1800" dirty="0"/>
          </a:p>
          <a:p>
            <a:pPr>
              <a:buFont typeface="Wingdings" pitchFamily="2" charset="2"/>
              <a:buChar char="n"/>
              <a:defRPr/>
            </a:pPr>
            <a:r>
              <a:rPr lang="en-US" sz="2000" dirty="0" err="1">
                <a:solidFill>
                  <a:srgbClr val="0000FF"/>
                </a:solidFill>
              </a:rPr>
              <a:t>ZebRAM</a:t>
            </a:r>
            <a:r>
              <a:rPr lang="en-US" sz="2000" dirty="0">
                <a:solidFill>
                  <a:srgbClr val="0000FF"/>
                </a:solidFill>
              </a:rPr>
              <a:t>: Comprehensive and Compatible Software Protection Against </a:t>
            </a:r>
            <a:r>
              <a:rPr lang="en-US" sz="2000" dirty="0" err="1">
                <a:solidFill>
                  <a:srgbClr val="0000FF"/>
                </a:solidFill>
              </a:rPr>
              <a:t>Rowhammer</a:t>
            </a:r>
            <a:r>
              <a:rPr lang="en-US" sz="2000" dirty="0">
                <a:solidFill>
                  <a:srgbClr val="0000FF"/>
                </a:solidFill>
              </a:rPr>
              <a:t> Attacks </a:t>
            </a:r>
            <a:r>
              <a:rPr lang="en-US" sz="2000" dirty="0"/>
              <a:t>(October 2018)</a:t>
            </a:r>
          </a:p>
          <a:p>
            <a:pPr lvl="1">
              <a:buFont typeface="Wingdings" pitchFamily="2" charset="2"/>
              <a:buChar char="n"/>
              <a:defRPr/>
            </a:pPr>
            <a:r>
              <a:rPr lang="en-US" sz="1800" dirty="0">
                <a:hlinkClick r:id="rId3"/>
              </a:rPr>
              <a:t>https://www.usenix.org/system/files/osdi18-konoth.pdf</a:t>
            </a:r>
            <a:r>
              <a:rPr lang="en-US" sz="1800" dirty="0"/>
              <a:t> </a:t>
            </a:r>
          </a:p>
          <a:p>
            <a:pPr lvl="1">
              <a:buFont typeface="Wingdings" pitchFamily="2" charset="2"/>
              <a:buChar char="n"/>
              <a:defRPr/>
            </a:pPr>
            <a:r>
              <a:rPr lang="en-US" sz="1800" dirty="0" err="1"/>
              <a:t>Konoth</a:t>
            </a:r>
            <a:r>
              <a:rPr lang="en-US" sz="1800" dirty="0"/>
              <a:t> et al., OSDI 2018</a:t>
            </a:r>
          </a:p>
          <a:p>
            <a:pPr lvl="1">
              <a:buFont typeface="Wingdings" pitchFamily="2" charset="2"/>
              <a:buChar char="n"/>
              <a:defRPr/>
            </a:pPr>
            <a:r>
              <a:rPr lang="en-US" sz="1800" dirty="0"/>
              <a:t>A new pure-software protection mechanism against RowHammer.</a:t>
            </a:r>
          </a:p>
          <a:p>
            <a:pPr>
              <a:buFont typeface="Wingdings" pitchFamily="2" charset="2"/>
              <a:buChar char="n"/>
              <a:defRPr/>
            </a:pPr>
            <a:endParaRPr lang="en-US" dirty="0"/>
          </a:p>
        </p:txBody>
      </p:sp>
      <p:sp>
        <p:nvSpPr>
          <p:cNvPr id="4" name="Slide Number Placeholder 3">
            <a:extLst>
              <a:ext uri="{FF2B5EF4-FFF2-40B4-BE49-F238E27FC236}">
                <a16:creationId xmlns:a16="http://schemas.microsoft.com/office/drawing/2014/main" id="{99F1B27C-D865-4049-AB36-FBCD20027A7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289</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25721554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Curious Discovery </a:t>
            </a:r>
            <a:r>
              <a:rPr lang="en-US" sz="3000" b="1" dirty="0"/>
              <a:t>[Kim et al., ISCA 2014]</a:t>
            </a:r>
          </a:p>
        </p:txBody>
      </p:sp>
      <p:sp>
        <p:nvSpPr>
          <p:cNvPr id="3" name="Content Placeholder 2"/>
          <p:cNvSpPr>
            <a:spLocks noGrp="1"/>
          </p:cNvSpPr>
          <p:nvPr>
            <p:ph idx="1"/>
          </p:nvPr>
        </p:nvSpPr>
        <p:spPr>
          <a:xfrm>
            <a:off x="228600" y="1288504"/>
            <a:ext cx="8610600" cy="4876800"/>
          </a:xfrm>
        </p:spPr>
        <p:txBody>
          <a:bodyPr/>
          <a:lstStyle/>
          <a:p>
            <a:endParaRPr lang="en-US" dirty="0"/>
          </a:p>
          <a:p>
            <a:pPr marL="0" indent="0">
              <a:buNone/>
            </a:pPr>
            <a:endParaRPr lang="en-US" dirty="0"/>
          </a:p>
          <a:p>
            <a:pPr marL="0" indent="0" algn="ctr">
              <a:buNone/>
            </a:pPr>
            <a:r>
              <a:rPr lang="en-US" sz="4400" dirty="0"/>
              <a:t>One can </a:t>
            </a:r>
          </a:p>
          <a:p>
            <a:pPr marL="0" indent="0" algn="ctr">
              <a:buNone/>
            </a:pPr>
            <a:r>
              <a:rPr lang="en-US" sz="4400" dirty="0">
                <a:solidFill>
                  <a:srgbClr val="0000FF"/>
                </a:solidFill>
              </a:rPr>
              <a:t>predictably</a:t>
            </a:r>
            <a:r>
              <a:rPr lang="en-US" sz="4400" dirty="0"/>
              <a:t> </a:t>
            </a:r>
            <a:r>
              <a:rPr lang="en-US" sz="4400" dirty="0">
                <a:solidFill>
                  <a:srgbClr val="FF0000"/>
                </a:solidFill>
              </a:rPr>
              <a:t>induce errors </a:t>
            </a:r>
          </a:p>
          <a:p>
            <a:pPr marL="0" indent="0" algn="ctr">
              <a:buNone/>
            </a:pPr>
            <a:r>
              <a:rPr lang="en-US" sz="4400" dirty="0"/>
              <a:t>in </a:t>
            </a:r>
            <a:r>
              <a:rPr lang="en-US" sz="4400" dirty="0">
                <a:solidFill>
                  <a:srgbClr val="0000FF"/>
                </a:solidFill>
              </a:rPr>
              <a:t>most</a:t>
            </a:r>
            <a:r>
              <a:rPr lang="en-US" sz="4400" dirty="0"/>
              <a:t> DRAM </a:t>
            </a:r>
            <a:r>
              <a:rPr lang="en-US" sz="4400" dirty="0">
                <a:solidFill>
                  <a:srgbClr val="0000FF"/>
                </a:solidFill>
              </a:rPr>
              <a:t>memory</a:t>
            </a:r>
            <a:r>
              <a:rPr lang="en-US" sz="4400" dirty="0"/>
              <a:t> chips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510454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48C6C-F04F-3F47-8B72-60A532EEE6E9}"/>
              </a:ext>
            </a:extLst>
          </p:cNvPr>
          <p:cNvSpPr>
            <a:spLocks noGrp="1"/>
          </p:cNvSpPr>
          <p:nvPr>
            <p:ph type="title"/>
          </p:nvPr>
        </p:nvSpPr>
        <p:spPr/>
        <p:txBody>
          <a:bodyPr/>
          <a:lstStyle/>
          <a:p>
            <a:r>
              <a:rPr lang="en-US" dirty="0">
                <a:latin typeface="Garamond" charset="0"/>
              </a:rPr>
              <a:t>Selected Readings on RowHammer (XI.A)</a:t>
            </a:r>
            <a:endParaRPr lang="en-US" dirty="0"/>
          </a:p>
        </p:txBody>
      </p:sp>
      <p:sp>
        <p:nvSpPr>
          <p:cNvPr id="3" name="Content Placeholder 2">
            <a:extLst>
              <a:ext uri="{FF2B5EF4-FFF2-40B4-BE49-F238E27FC236}">
                <a16:creationId xmlns:a16="http://schemas.microsoft.com/office/drawing/2014/main" id="{D2AEE690-97B4-5340-BA06-868C0A09317A}"/>
              </a:ext>
            </a:extLst>
          </p:cNvPr>
          <p:cNvSpPr>
            <a:spLocks noGrp="1"/>
          </p:cNvSpPr>
          <p:nvPr>
            <p:ph idx="1"/>
          </p:nvPr>
        </p:nvSpPr>
        <p:spPr>
          <a:xfrm>
            <a:off x="228600" y="908720"/>
            <a:ext cx="8610600" cy="5193723"/>
          </a:xfrm>
        </p:spPr>
        <p:txBody>
          <a:bodyPr/>
          <a:lstStyle/>
          <a:p>
            <a:r>
              <a:rPr lang="en-US" dirty="0" err="1"/>
              <a:t>PassMark</a:t>
            </a:r>
            <a:r>
              <a:rPr lang="en-US" dirty="0"/>
              <a:t> Software, memtest86, since 2014</a:t>
            </a:r>
          </a:p>
          <a:p>
            <a:pPr lvl="1"/>
            <a:r>
              <a:rPr lang="en-US" dirty="0">
                <a:hlinkClick r:id="rId2"/>
              </a:rPr>
              <a:t>https://www.memtest86.com/troubleshooting.htm#hammer</a:t>
            </a:r>
            <a:r>
              <a:rPr lang="en-US" dirty="0"/>
              <a:t> </a:t>
            </a:r>
          </a:p>
        </p:txBody>
      </p:sp>
      <p:sp>
        <p:nvSpPr>
          <p:cNvPr id="4" name="Slide Number Placeholder 3">
            <a:extLst>
              <a:ext uri="{FF2B5EF4-FFF2-40B4-BE49-F238E27FC236}">
                <a16:creationId xmlns:a16="http://schemas.microsoft.com/office/drawing/2014/main" id="{22922E32-9037-9340-B117-04CB3A0B94B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290</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a:extLst>
              <a:ext uri="{FF2B5EF4-FFF2-40B4-BE49-F238E27FC236}">
                <a16:creationId xmlns:a16="http://schemas.microsoft.com/office/drawing/2014/main" id="{5D2A24A2-A297-FB4D-B11F-3EADDE152875}"/>
              </a:ext>
            </a:extLst>
          </p:cNvPr>
          <p:cNvPicPr>
            <a:picLocks noChangeAspect="1"/>
          </p:cNvPicPr>
          <p:nvPr/>
        </p:nvPicPr>
        <p:blipFill>
          <a:blip r:embed="rId3"/>
          <a:stretch>
            <a:fillRect/>
          </a:stretch>
        </p:blipFill>
        <p:spPr>
          <a:xfrm>
            <a:off x="197866" y="1916832"/>
            <a:ext cx="8910638" cy="1617899"/>
          </a:xfrm>
          <a:prstGeom prst="rect">
            <a:avLst/>
          </a:prstGeom>
        </p:spPr>
      </p:pic>
      <p:pic>
        <p:nvPicPr>
          <p:cNvPr id="6" name="Picture 5">
            <a:extLst>
              <a:ext uri="{FF2B5EF4-FFF2-40B4-BE49-F238E27FC236}">
                <a16:creationId xmlns:a16="http://schemas.microsoft.com/office/drawing/2014/main" id="{1F679323-3845-6046-856F-648446FAAC26}"/>
              </a:ext>
            </a:extLst>
          </p:cNvPr>
          <p:cNvPicPr>
            <a:picLocks noChangeAspect="1"/>
          </p:cNvPicPr>
          <p:nvPr/>
        </p:nvPicPr>
        <p:blipFill>
          <a:blip r:embed="rId4"/>
          <a:stretch>
            <a:fillRect/>
          </a:stretch>
        </p:blipFill>
        <p:spPr>
          <a:xfrm>
            <a:off x="228599" y="3751688"/>
            <a:ext cx="8847777" cy="1189480"/>
          </a:xfrm>
          <a:prstGeom prst="rect">
            <a:avLst/>
          </a:prstGeom>
        </p:spPr>
      </p:pic>
      <p:pic>
        <p:nvPicPr>
          <p:cNvPr id="9" name="Picture 8">
            <a:extLst>
              <a:ext uri="{FF2B5EF4-FFF2-40B4-BE49-F238E27FC236}">
                <a16:creationId xmlns:a16="http://schemas.microsoft.com/office/drawing/2014/main" id="{9C8E9420-31F9-574E-977B-65DCF85E2A8F}"/>
              </a:ext>
            </a:extLst>
          </p:cNvPr>
          <p:cNvPicPr>
            <a:picLocks noChangeAspect="1"/>
          </p:cNvPicPr>
          <p:nvPr/>
        </p:nvPicPr>
        <p:blipFill>
          <a:blip r:embed="rId5"/>
          <a:stretch>
            <a:fillRect/>
          </a:stretch>
        </p:blipFill>
        <p:spPr>
          <a:xfrm>
            <a:off x="197866" y="5108904"/>
            <a:ext cx="8946134" cy="1385790"/>
          </a:xfrm>
          <a:prstGeom prst="rect">
            <a:avLst/>
          </a:prstGeom>
        </p:spPr>
      </p:pic>
      <p:sp>
        <p:nvSpPr>
          <p:cNvPr id="10" name="Rectangle 9">
            <a:extLst>
              <a:ext uri="{FF2B5EF4-FFF2-40B4-BE49-F238E27FC236}">
                <a16:creationId xmlns:a16="http://schemas.microsoft.com/office/drawing/2014/main" id="{AFC04B51-A79A-FE42-9990-7EBF21B3FC3B}"/>
              </a:ext>
            </a:extLst>
          </p:cNvPr>
          <p:cNvSpPr>
            <a:spLocks noChangeArrowheads="1"/>
          </p:cNvSpPr>
          <p:nvPr/>
        </p:nvSpPr>
        <p:spPr bwMode="auto">
          <a:xfrm>
            <a:off x="228598" y="2276872"/>
            <a:ext cx="8847777" cy="631212"/>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a14="http://schemas.microsoft.com/office/drawing/2010/main" xmlns="">
                <a:solidFill>
                  <a:srgbClr val="FFFFFF"/>
                </a:soli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ＭＳ Ｐゴシック" charset="0"/>
              <a:cs typeface="ＭＳ Ｐゴシック" charset="0"/>
            </a:endParaRPr>
          </a:p>
        </p:txBody>
      </p:sp>
      <p:sp>
        <p:nvSpPr>
          <p:cNvPr id="11" name="Rectangle 10">
            <a:extLst>
              <a:ext uri="{FF2B5EF4-FFF2-40B4-BE49-F238E27FC236}">
                <a16:creationId xmlns:a16="http://schemas.microsoft.com/office/drawing/2014/main" id="{B1776868-6E2F-A749-B222-81A7096E3B0E}"/>
              </a:ext>
            </a:extLst>
          </p:cNvPr>
          <p:cNvSpPr>
            <a:spLocks noChangeArrowheads="1"/>
          </p:cNvSpPr>
          <p:nvPr/>
        </p:nvSpPr>
        <p:spPr bwMode="auto">
          <a:xfrm>
            <a:off x="185561" y="5108904"/>
            <a:ext cx="7914831" cy="264312"/>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a14="http://schemas.microsoft.com/office/drawing/2010/main" xmlns="">
                <a:solidFill>
                  <a:srgbClr val="FFFFFF"/>
                </a:soli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ＭＳ Ｐゴシック" charset="0"/>
              <a:cs typeface="ＭＳ Ｐゴシック" charset="0"/>
            </a:endParaRPr>
          </a:p>
        </p:txBody>
      </p:sp>
    </p:spTree>
    <p:extLst>
      <p:ext uri="{BB962C8B-B14F-4D97-AF65-F5344CB8AC3E}">
        <p14:creationId xmlns:p14="http://schemas.microsoft.com/office/powerpoint/2010/main" val="11860217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48C6C-F04F-3F47-8B72-60A532EEE6E9}"/>
              </a:ext>
            </a:extLst>
          </p:cNvPr>
          <p:cNvSpPr>
            <a:spLocks noGrp="1"/>
          </p:cNvSpPr>
          <p:nvPr>
            <p:ph type="title"/>
          </p:nvPr>
        </p:nvSpPr>
        <p:spPr/>
        <p:txBody>
          <a:bodyPr/>
          <a:lstStyle/>
          <a:p>
            <a:r>
              <a:rPr lang="en-US" dirty="0">
                <a:latin typeface="Garamond" charset="0"/>
              </a:rPr>
              <a:t>Selected Readings on RowHammer (XI.B)</a:t>
            </a:r>
            <a:endParaRPr lang="en-US" dirty="0"/>
          </a:p>
        </p:txBody>
      </p:sp>
      <p:sp>
        <p:nvSpPr>
          <p:cNvPr id="3" name="Content Placeholder 2">
            <a:extLst>
              <a:ext uri="{FF2B5EF4-FFF2-40B4-BE49-F238E27FC236}">
                <a16:creationId xmlns:a16="http://schemas.microsoft.com/office/drawing/2014/main" id="{D2AEE690-97B4-5340-BA06-868C0A09317A}"/>
              </a:ext>
            </a:extLst>
          </p:cNvPr>
          <p:cNvSpPr>
            <a:spLocks noGrp="1"/>
          </p:cNvSpPr>
          <p:nvPr>
            <p:ph idx="1"/>
          </p:nvPr>
        </p:nvSpPr>
        <p:spPr>
          <a:xfrm>
            <a:off x="228600" y="908720"/>
            <a:ext cx="8610600" cy="5193723"/>
          </a:xfrm>
        </p:spPr>
        <p:txBody>
          <a:bodyPr/>
          <a:lstStyle/>
          <a:p>
            <a:r>
              <a:rPr lang="en-US" dirty="0" err="1"/>
              <a:t>PassMark</a:t>
            </a:r>
            <a:r>
              <a:rPr lang="en-US" dirty="0"/>
              <a:t> Software, memtest86, since 2014</a:t>
            </a:r>
          </a:p>
          <a:p>
            <a:pPr lvl="1"/>
            <a:r>
              <a:rPr lang="en-US" dirty="0">
                <a:hlinkClick r:id="rId2"/>
              </a:rPr>
              <a:t>https://www.memtest86.com/troubleshooting.htm#hammer</a:t>
            </a:r>
            <a:r>
              <a:rPr lang="en-US" dirty="0"/>
              <a:t> </a:t>
            </a:r>
          </a:p>
        </p:txBody>
      </p:sp>
      <p:sp>
        <p:nvSpPr>
          <p:cNvPr id="4" name="Slide Number Placeholder 3">
            <a:extLst>
              <a:ext uri="{FF2B5EF4-FFF2-40B4-BE49-F238E27FC236}">
                <a16:creationId xmlns:a16="http://schemas.microsoft.com/office/drawing/2014/main" id="{22922E32-9037-9340-B117-04CB3A0B94B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291</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7" name="Picture 6">
            <a:extLst>
              <a:ext uri="{FF2B5EF4-FFF2-40B4-BE49-F238E27FC236}">
                <a16:creationId xmlns:a16="http://schemas.microsoft.com/office/drawing/2014/main" id="{67F7F3F0-B833-3049-9CB1-A5175DD7F4F1}"/>
              </a:ext>
            </a:extLst>
          </p:cNvPr>
          <p:cNvPicPr>
            <a:picLocks noChangeAspect="1"/>
          </p:cNvPicPr>
          <p:nvPr/>
        </p:nvPicPr>
        <p:blipFill>
          <a:blip r:embed="rId3"/>
          <a:stretch>
            <a:fillRect/>
          </a:stretch>
        </p:blipFill>
        <p:spPr>
          <a:xfrm>
            <a:off x="197970" y="1862336"/>
            <a:ext cx="8795617" cy="2718792"/>
          </a:xfrm>
          <a:prstGeom prst="rect">
            <a:avLst/>
          </a:prstGeom>
        </p:spPr>
      </p:pic>
      <p:pic>
        <p:nvPicPr>
          <p:cNvPr id="8" name="Picture 7">
            <a:extLst>
              <a:ext uri="{FF2B5EF4-FFF2-40B4-BE49-F238E27FC236}">
                <a16:creationId xmlns:a16="http://schemas.microsoft.com/office/drawing/2014/main" id="{F0FC09FB-9232-2642-93A9-0A3A0D869B9A}"/>
              </a:ext>
            </a:extLst>
          </p:cNvPr>
          <p:cNvPicPr>
            <a:picLocks noChangeAspect="1"/>
          </p:cNvPicPr>
          <p:nvPr/>
        </p:nvPicPr>
        <p:blipFill>
          <a:blip r:embed="rId4"/>
          <a:stretch>
            <a:fillRect/>
          </a:stretch>
        </p:blipFill>
        <p:spPr>
          <a:xfrm>
            <a:off x="2051720" y="4653136"/>
            <a:ext cx="5435027" cy="2100332"/>
          </a:xfrm>
          <a:prstGeom prst="rect">
            <a:avLst/>
          </a:prstGeom>
        </p:spPr>
      </p:pic>
    </p:spTree>
    <p:extLst>
      <p:ext uri="{BB962C8B-B14F-4D97-AF65-F5344CB8AC3E}">
        <p14:creationId xmlns:p14="http://schemas.microsoft.com/office/powerpoint/2010/main" val="534908772"/>
      </p:ext>
    </p:extLst>
  </p:cSld>
  <p:clrMapOvr>
    <a:masterClrMapping/>
  </p:clrMapOvr>
  <p:transition/>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Security Implications (ISCA 2014)</a:t>
            </a:r>
          </a:p>
        </p:txBody>
      </p:sp>
      <p:sp>
        <p:nvSpPr>
          <p:cNvPr id="3" name="Content Placeholder 2"/>
          <p:cNvSpPr>
            <a:spLocks noGrp="1"/>
          </p:cNvSpPr>
          <p:nvPr>
            <p:ph idx="1"/>
          </p:nvPr>
        </p:nvSpPr>
        <p:spPr/>
        <p:txBody>
          <a:bodyPr/>
          <a:lstStyle/>
          <a:p>
            <a:r>
              <a:rPr lang="en-US" i="1" dirty="0">
                <a:solidFill>
                  <a:schemeClr val="tx2"/>
                </a:solidFill>
              </a:rPr>
              <a:t>Breach of memory protection</a:t>
            </a:r>
          </a:p>
          <a:p>
            <a:pPr lvl="1"/>
            <a:r>
              <a:rPr lang="en-US" sz="2800" dirty="0"/>
              <a:t>OS page (4KB) fits inside DRAM row (8KB)</a:t>
            </a:r>
          </a:p>
          <a:p>
            <a:pPr lvl="1"/>
            <a:r>
              <a:rPr lang="en-US" sz="2800" dirty="0"/>
              <a:t>Adjacent DRAM row </a:t>
            </a:r>
            <a:r>
              <a:rPr lang="en-US" sz="2800" dirty="0">
                <a:sym typeface="Wingdings" panose="05000000000000000000" pitchFamily="2" charset="2"/>
              </a:rPr>
              <a:t></a:t>
            </a:r>
            <a:r>
              <a:rPr lang="en-US" sz="2800" dirty="0"/>
              <a:t> Different OS page</a:t>
            </a:r>
          </a:p>
          <a:p>
            <a:endParaRPr lang="en-US" sz="2400" dirty="0"/>
          </a:p>
          <a:p>
            <a:r>
              <a:rPr lang="en-US" i="1" dirty="0">
                <a:solidFill>
                  <a:schemeClr val="tx2"/>
                </a:solidFill>
              </a:rPr>
              <a:t>Vulnerability: </a:t>
            </a:r>
            <a:r>
              <a:rPr lang="en-US" i="1" dirty="0">
                <a:solidFill>
                  <a:srgbClr val="FF0000"/>
                </a:solidFill>
              </a:rPr>
              <a:t>disturbance attack</a:t>
            </a:r>
          </a:p>
          <a:p>
            <a:pPr lvl="1"/>
            <a:r>
              <a:rPr lang="en-US" sz="2800" dirty="0"/>
              <a:t>By accessing its own page, a program could </a:t>
            </a:r>
            <a:br>
              <a:rPr lang="en-US" sz="2800" dirty="0"/>
            </a:br>
            <a:r>
              <a:rPr lang="en-US" sz="2800" dirty="0"/>
              <a:t>corrupt pages belonging to another program</a:t>
            </a:r>
          </a:p>
          <a:p>
            <a:endParaRPr lang="en-US" sz="2400" dirty="0"/>
          </a:p>
          <a:p>
            <a:r>
              <a:rPr lang="en-US" i="1" dirty="0">
                <a:solidFill>
                  <a:schemeClr val="tx2"/>
                </a:solidFill>
              </a:rPr>
              <a:t>We constructed a proof-of-concept</a:t>
            </a:r>
          </a:p>
          <a:p>
            <a:pPr lvl="1"/>
            <a:r>
              <a:rPr lang="en-US" sz="2800" dirty="0"/>
              <a:t>Using only user-level instructions</a:t>
            </a:r>
          </a:p>
          <a:p>
            <a:endParaRPr lang="en-US" sz="3200" dirty="0"/>
          </a:p>
          <a:p>
            <a:endParaRPr lang="en-US"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292</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3700571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Collapse of the “Galloping Gertie”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3" name="Picture 2" descr="tacoma-narrows-good-pnmyvzwviiamiq5ash0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000" y="1124744"/>
            <a:ext cx="7874000" cy="5080000"/>
          </a:xfrm>
          <a:prstGeom prst="rect">
            <a:avLst/>
          </a:prstGeom>
        </p:spPr>
      </p:pic>
      <p:sp>
        <p:nvSpPr>
          <p:cNvPr id="5" name="TextBox 4"/>
          <p:cNvSpPr txBox="1"/>
          <p:nvPr/>
        </p:nvSpPr>
        <p:spPr>
          <a:xfrm>
            <a:off x="1590829" y="6495147"/>
            <a:ext cx="74892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AP</a:t>
            </a:r>
          </a:p>
        </p:txBody>
      </p:sp>
      <p:sp>
        <p:nvSpPr>
          <p:cNvPr id="6" name="TextBox 5">
            <a:extLst>
              <a:ext uri="{FF2B5EF4-FFF2-40B4-BE49-F238E27FC236}">
                <a16:creationId xmlns:a16="http://schemas.microsoft.com/office/drawing/2014/main" id="{7BCC3142-DA86-4548-9F28-38A48D1778CE}"/>
              </a:ext>
            </a:extLst>
          </p:cNvPr>
          <p:cNvSpPr txBox="1"/>
          <p:nvPr/>
        </p:nvSpPr>
        <p:spPr>
          <a:xfrm>
            <a:off x="1579967" y="6657907"/>
            <a:ext cx="3280065"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Tahoma"/>
                <a:ea typeface="+mn-ea"/>
                <a:cs typeface="+mn-cs"/>
              </a:rPr>
              <a:t>http://</a:t>
            </a:r>
            <a:r>
              <a:rPr kumimoji="0" lang="en-US" sz="800" b="0" i="0" u="none" strike="noStrike" kern="1200" cap="none" spc="0" normalizeH="0" baseline="0" noProof="0" dirty="0" err="1">
                <a:ln>
                  <a:noFill/>
                </a:ln>
                <a:solidFill>
                  <a:srgbClr val="000000"/>
                </a:solidFill>
                <a:effectLst/>
                <a:uLnTx/>
                <a:uFillTx/>
                <a:latin typeface="Tahoma"/>
                <a:ea typeface="+mn-ea"/>
                <a:cs typeface="+mn-cs"/>
              </a:rPr>
              <a:t>www.wsdot.wa.gov</a:t>
            </a:r>
            <a:r>
              <a:rPr kumimoji="0" lang="en-US" sz="800" b="0" i="0" u="none" strike="noStrike" kern="1200" cap="none" spc="0" normalizeH="0" baseline="0" noProof="0" dirty="0">
                <a:ln>
                  <a:noFill/>
                </a:ln>
                <a:solidFill>
                  <a:srgbClr val="000000"/>
                </a:solidFill>
                <a:effectLst/>
                <a:uLnTx/>
                <a:uFillTx/>
                <a:latin typeface="Tahoma"/>
                <a:ea typeface="+mn-ea"/>
                <a:cs typeface="+mn-cs"/>
              </a:rPr>
              <a:t>/</a:t>
            </a:r>
            <a:r>
              <a:rPr kumimoji="0" lang="en-US" sz="800" b="0" i="0" u="none" strike="noStrike" kern="1200" cap="none" spc="0" normalizeH="0" baseline="0" noProof="0" dirty="0" err="1">
                <a:ln>
                  <a:noFill/>
                </a:ln>
                <a:solidFill>
                  <a:srgbClr val="000000"/>
                </a:solidFill>
                <a:effectLst/>
                <a:uLnTx/>
                <a:uFillTx/>
                <a:latin typeface="Tahoma"/>
                <a:ea typeface="+mn-ea"/>
                <a:cs typeface="+mn-cs"/>
              </a:rPr>
              <a:t>tnbhistory</a:t>
            </a:r>
            <a:r>
              <a:rPr kumimoji="0" lang="en-US" sz="800" b="0" i="0" u="none" strike="noStrike" kern="1200" cap="none" spc="0" normalizeH="0" baseline="0" noProof="0" dirty="0">
                <a:ln>
                  <a:noFill/>
                </a:ln>
                <a:solidFill>
                  <a:srgbClr val="000000"/>
                </a:solidFill>
                <a:effectLst/>
                <a:uLnTx/>
                <a:uFillTx/>
                <a:latin typeface="Tahoma"/>
                <a:ea typeface="+mn-ea"/>
                <a:cs typeface="+mn-cs"/>
              </a:rPr>
              <a:t>/connections/connections3.htm</a:t>
            </a:r>
          </a:p>
        </p:txBody>
      </p:sp>
    </p:spTree>
    <p:extLst>
      <p:ext uri="{BB962C8B-B14F-4D97-AF65-F5344CB8AC3E}">
        <p14:creationId xmlns:p14="http://schemas.microsoft.com/office/powerpoint/2010/main" val="340354143"/>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Title 1"/>
          <p:cNvSpPr>
            <a:spLocks noGrp="1"/>
          </p:cNvSpPr>
          <p:nvPr>
            <p:ph type="title"/>
          </p:nvPr>
        </p:nvSpPr>
        <p:spPr/>
        <p:txBody>
          <a:bodyPr/>
          <a:lstStyle/>
          <a:p>
            <a:r>
              <a:rPr lang="en-US" dirty="0">
                <a:latin typeface="Garamond" charset="0"/>
              </a:rPr>
              <a:t>DRAM RowHammer</a:t>
            </a:r>
          </a:p>
        </p:txBody>
      </p:sp>
      <p:sp>
        <p:nvSpPr>
          <p:cNvPr id="231426" name="Content Placeholder 2"/>
          <p:cNvSpPr>
            <a:spLocks noGrp="1"/>
          </p:cNvSpPr>
          <p:nvPr>
            <p:ph idx="1"/>
          </p:nvPr>
        </p:nvSpPr>
        <p:spPr>
          <a:xfrm>
            <a:off x="228600" y="1115020"/>
            <a:ext cx="8610600" cy="5194300"/>
          </a:xfrm>
        </p:spPr>
        <p:txBody>
          <a:bodyPr/>
          <a:lstStyle/>
          <a:p>
            <a:pPr marL="0" indent="0" algn="ctr">
              <a:buNone/>
            </a:pPr>
            <a:r>
              <a:rPr lang="en-US" sz="3200" dirty="0">
                <a:solidFill>
                  <a:srgbClr val="0000FF"/>
                </a:solidFill>
                <a:latin typeface="Tahoma" charset="0"/>
              </a:rPr>
              <a:t>A simple hardware failure mechanism </a:t>
            </a:r>
          </a:p>
          <a:p>
            <a:pPr marL="0" indent="0" algn="ctr">
              <a:buNone/>
            </a:pPr>
            <a:r>
              <a:rPr lang="en-US" sz="3200" dirty="0">
                <a:solidFill>
                  <a:srgbClr val="0000FF"/>
                </a:solidFill>
                <a:latin typeface="Tahoma" charset="0"/>
              </a:rPr>
              <a:t>can create a widespread </a:t>
            </a:r>
          </a:p>
          <a:p>
            <a:pPr marL="0" indent="0" algn="ctr">
              <a:buNone/>
            </a:pPr>
            <a:r>
              <a:rPr lang="en-US" sz="3200" dirty="0">
                <a:solidFill>
                  <a:srgbClr val="FF0000"/>
                </a:solidFill>
                <a:latin typeface="Tahoma" charset="0"/>
              </a:rPr>
              <a:t>system security vulnerability</a:t>
            </a:r>
          </a:p>
        </p:txBody>
      </p:sp>
      <p:sp>
        <p:nvSpPr>
          <p:cNvPr id="230403"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52E3B1D-8F75-8B42-8367-02A3C0FD41CB}"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046413"/>
            <a:ext cx="9144000" cy="3811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9931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3142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142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1426">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914400" y="914400"/>
            <a:ext cx="7315200" cy="3962400"/>
          </a:xfrm>
          <a:prstGeom prst="roundRect">
            <a:avLst>
              <a:gd name="adj" fmla="val 11319"/>
            </a:avLst>
          </a:prstGeom>
          <a:solidFill>
            <a:schemeClr val="bg1">
              <a:lumMod val="85000"/>
            </a:schemeClr>
          </a:solidFill>
          <a:ln w="38100">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9" name="Straight Connector 8"/>
          <p:cNvCxnSpPr/>
          <p:nvPr/>
        </p:nvCxnSpPr>
        <p:spPr>
          <a:xfrm flipH="1" flipV="1">
            <a:off x="1371600" y="16764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1371600" y="22860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Wordline"/>
          <p:cNvCxnSpPr/>
          <p:nvPr/>
        </p:nvCxnSpPr>
        <p:spPr>
          <a:xfrm flipH="1">
            <a:off x="1371600" y="28956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1371600" y="35052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flipV="1">
            <a:off x="1371600" y="4116388"/>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1828800" y="1382713"/>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Light"/>
                <a:ea typeface="+mn-ea"/>
                <a:cs typeface="+mn-cs"/>
              </a:rPr>
              <a:t> Row of Cells</a:t>
            </a:r>
          </a:p>
        </p:txBody>
      </p:sp>
      <p:sp>
        <p:nvSpPr>
          <p:cNvPr id="16" name="Rectangle 15"/>
          <p:cNvSpPr/>
          <p:nvPr/>
        </p:nvSpPr>
        <p:spPr>
          <a:xfrm>
            <a:off x="1828800" y="19812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Light"/>
                <a:ea typeface="+mn-ea"/>
                <a:cs typeface="+mn-cs"/>
              </a:rPr>
              <a:t> Row</a:t>
            </a:r>
          </a:p>
        </p:txBody>
      </p:sp>
      <p:sp>
        <p:nvSpPr>
          <p:cNvPr id="17" name="Row"/>
          <p:cNvSpPr/>
          <p:nvPr/>
        </p:nvSpPr>
        <p:spPr>
          <a:xfrm>
            <a:off x="1828800" y="25908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Light"/>
                <a:ea typeface="+mn-ea"/>
                <a:cs typeface="+mn-cs"/>
              </a:rPr>
              <a:t> Row</a:t>
            </a:r>
          </a:p>
        </p:txBody>
      </p:sp>
      <p:sp>
        <p:nvSpPr>
          <p:cNvPr id="18" name="Rectangle 17"/>
          <p:cNvSpPr/>
          <p:nvPr/>
        </p:nvSpPr>
        <p:spPr>
          <a:xfrm>
            <a:off x="1828800" y="32004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Light"/>
                <a:ea typeface="+mn-ea"/>
                <a:cs typeface="+mn-cs"/>
              </a:rPr>
              <a:t> Row</a:t>
            </a:r>
          </a:p>
        </p:txBody>
      </p:sp>
      <p:sp>
        <p:nvSpPr>
          <p:cNvPr id="19" name="Rectangle 18"/>
          <p:cNvSpPr/>
          <p:nvPr/>
        </p:nvSpPr>
        <p:spPr>
          <a:xfrm>
            <a:off x="1828800" y="38100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Light"/>
                <a:ea typeface="+mn-ea"/>
                <a:cs typeface="+mn-cs"/>
              </a:rPr>
              <a:t> Row</a:t>
            </a:r>
          </a:p>
        </p:txBody>
      </p:sp>
      <p:sp>
        <p:nvSpPr>
          <p:cNvPr id="20" name="TextBox 19"/>
          <p:cNvSpPr txBox="1"/>
          <p:nvPr/>
        </p:nvSpPr>
        <p:spPr>
          <a:xfrm>
            <a:off x="5943600" y="1447800"/>
            <a:ext cx="2286000" cy="457200"/>
          </a:xfrm>
          <a:prstGeom prst="rect">
            <a:avLst/>
          </a:prstGeom>
          <a:noFill/>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Light"/>
                <a:ea typeface="ＭＳ Ｐゴシック" charset="0"/>
                <a:cs typeface="ＭＳ Ｐゴシック" charset="0"/>
              </a:rPr>
              <a:t> Wordline</a:t>
            </a:r>
          </a:p>
        </p:txBody>
      </p:sp>
      <p:sp>
        <p:nvSpPr>
          <p:cNvPr id="21" name="Low Volt"/>
          <p:cNvSpPr txBox="1"/>
          <p:nvPr/>
        </p:nvSpPr>
        <p:spPr>
          <a:xfrm>
            <a:off x="5943600" y="2667000"/>
            <a:ext cx="2286000" cy="457200"/>
          </a:xfrm>
          <a:prstGeom prst="rect">
            <a:avLst/>
          </a:prstGeom>
          <a:noFill/>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a:ln>
                  <a:noFill/>
                </a:ln>
                <a:solidFill>
                  <a:prstClr val="black">
                    <a:lumMod val="65000"/>
                    <a:lumOff val="35000"/>
                  </a:prstClr>
                </a:solidFill>
                <a:effectLst/>
                <a:uLnTx/>
                <a:uFillTx/>
                <a:latin typeface="Calibri Light"/>
                <a:ea typeface="ＭＳ Ｐゴシック" charset="0"/>
                <a:cs typeface="ＭＳ Ｐゴシック" charset="0"/>
              </a:rPr>
              <a:t> V</a:t>
            </a:r>
            <a:r>
              <a:rPr kumimoji="0" lang="en-US" sz="4800" b="1" i="1" u="none" strike="noStrike" kern="1200" cap="none" spc="0" normalizeH="0" baseline="-20000" noProof="0">
                <a:ln>
                  <a:noFill/>
                </a:ln>
                <a:solidFill>
                  <a:prstClr val="black">
                    <a:lumMod val="65000"/>
                    <a:lumOff val="35000"/>
                  </a:prstClr>
                </a:solidFill>
                <a:effectLst/>
                <a:uLnTx/>
                <a:uFillTx/>
                <a:latin typeface="Calibri Light"/>
                <a:ea typeface="ＭＳ Ｐゴシック" charset="0"/>
                <a:cs typeface="ＭＳ Ｐゴシック" charset="0"/>
              </a:rPr>
              <a:t>LOW</a:t>
            </a:r>
            <a:endParaRPr kumimoji="0" lang="en-US" sz="4400" b="1" i="1" u="none" strike="noStrike" kern="1200" cap="none" spc="0" normalizeH="0" baseline="-20000" noProof="0">
              <a:ln>
                <a:noFill/>
              </a:ln>
              <a:solidFill>
                <a:prstClr val="black">
                  <a:lumMod val="65000"/>
                  <a:lumOff val="35000"/>
                </a:prstClr>
              </a:solidFill>
              <a:effectLst/>
              <a:uLnTx/>
              <a:uFillTx/>
              <a:latin typeface="Calibri Light"/>
              <a:ea typeface="ＭＳ Ｐゴシック" charset="0"/>
              <a:cs typeface="ＭＳ Ｐゴシック" charset="0"/>
            </a:endParaRPr>
          </a:p>
        </p:txBody>
      </p:sp>
      <p:sp>
        <p:nvSpPr>
          <p:cNvPr id="22" name="High Volt"/>
          <p:cNvSpPr txBox="1"/>
          <p:nvPr/>
        </p:nvSpPr>
        <p:spPr>
          <a:xfrm>
            <a:off x="5943600" y="2667000"/>
            <a:ext cx="2286000" cy="457200"/>
          </a:xfrm>
          <a:prstGeom prst="rect">
            <a:avLst/>
          </a:prstGeom>
          <a:noFill/>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0000"/>
                </a:solidFill>
                <a:effectLst/>
                <a:uLnTx/>
                <a:uFillTx/>
                <a:latin typeface="Calibri Light"/>
                <a:ea typeface="ＭＳ Ｐゴシック" charset="0"/>
                <a:cs typeface="ＭＳ Ｐゴシック" charset="0"/>
              </a:rPr>
              <a:t> </a:t>
            </a:r>
            <a:r>
              <a:rPr kumimoji="0" lang="en-US" sz="4400" b="1" i="1" u="none" strike="noStrike" kern="1200" cap="none" spc="0" normalizeH="0" baseline="0" noProof="0">
                <a:ln>
                  <a:noFill/>
                </a:ln>
                <a:solidFill>
                  <a:srgbClr val="FF0000"/>
                </a:solidFill>
                <a:effectLst/>
                <a:uLnTx/>
                <a:uFillTx/>
                <a:latin typeface="Calibri Light"/>
                <a:ea typeface="ＭＳ Ｐゴシック" charset="0"/>
                <a:cs typeface="ＭＳ Ｐゴシック" charset="0"/>
              </a:rPr>
              <a:t>V</a:t>
            </a:r>
            <a:r>
              <a:rPr kumimoji="0" lang="en-US" sz="4800" b="1" i="1" u="none" strike="noStrike" kern="1200" cap="none" spc="0" normalizeH="0" baseline="-20000" noProof="0">
                <a:ln>
                  <a:noFill/>
                </a:ln>
                <a:solidFill>
                  <a:srgbClr val="FF0000"/>
                </a:solidFill>
                <a:effectLst/>
                <a:uLnTx/>
                <a:uFillTx/>
                <a:latin typeface="Calibri Light"/>
                <a:ea typeface="ＭＳ Ｐゴシック" charset="0"/>
                <a:cs typeface="ＭＳ Ｐゴシック" charset="0"/>
              </a:rPr>
              <a:t>HIGH</a:t>
            </a:r>
            <a:endParaRPr kumimoji="0" lang="en-US" sz="4400" b="1" i="1" u="none" strike="noStrike" kern="1200" cap="none" spc="0" normalizeH="0" baseline="-20000" noProof="0">
              <a:ln>
                <a:noFill/>
              </a:ln>
              <a:solidFill>
                <a:srgbClr val="FF0000"/>
              </a:solidFill>
              <a:effectLst/>
              <a:uLnTx/>
              <a:uFillTx/>
              <a:latin typeface="Calibri Light"/>
              <a:ea typeface="ＭＳ Ｐゴシック" charset="0"/>
              <a:cs typeface="ＭＳ Ｐゴシック" charset="0"/>
            </a:endParaRPr>
          </a:p>
        </p:txBody>
      </p:sp>
      <p:sp>
        <p:nvSpPr>
          <p:cNvPr id="23" name="Error"/>
          <p:cNvSpPr/>
          <p:nvPr/>
        </p:nvSpPr>
        <p:spPr>
          <a:xfrm>
            <a:off x="4876800" y="1976438"/>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Error"/>
          <p:cNvSpPr/>
          <p:nvPr/>
        </p:nvSpPr>
        <p:spPr>
          <a:xfrm>
            <a:off x="4267200" y="3203575"/>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Error"/>
          <p:cNvSpPr/>
          <p:nvPr/>
        </p:nvSpPr>
        <p:spPr>
          <a:xfrm>
            <a:off x="3657600" y="1976438"/>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Error"/>
          <p:cNvSpPr/>
          <p:nvPr/>
        </p:nvSpPr>
        <p:spPr>
          <a:xfrm>
            <a:off x="3657600" y="3197225"/>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Error"/>
          <p:cNvSpPr/>
          <p:nvPr/>
        </p:nvSpPr>
        <p:spPr>
          <a:xfrm>
            <a:off x="2419350" y="1976438"/>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Victim"/>
          <p:cNvSpPr/>
          <p:nvPr/>
        </p:nvSpPr>
        <p:spPr>
          <a:xfrm>
            <a:off x="1828800" y="3200400"/>
            <a:ext cx="3657600" cy="609600"/>
          </a:xfrm>
          <a:prstGeom prst="rect">
            <a:avLst/>
          </a:prstGeom>
          <a:solidFill>
            <a:schemeClr val="accent4"/>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Light"/>
                <a:ea typeface="+mn-ea"/>
                <a:cs typeface="+mn-cs"/>
              </a:rPr>
              <a:t> </a:t>
            </a:r>
            <a:r>
              <a:rPr kumimoji="0" lang="en-US" sz="3600" b="1" i="0" u="none" strike="noStrike" kern="1200" cap="none" spc="0" normalizeH="0" baseline="0" noProof="0" dirty="0">
                <a:ln>
                  <a:noFill/>
                </a:ln>
                <a:solidFill>
                  <a:prstClr val="black"/>
                </a:solidFill>
                <a:effectLst/>
                <a:uLnTx/>
                <a:uFillTx/>
                <a:latin typeface="Calibri Light"/>
                <a:ea typeface="+mn-ea"/>
                <a:cs typeface="+mn-cs"/>
              </a:rPr>
              <a:t>Victim Row</a:t>
            </a:r>
          </a:p>
        </p:txBody>
      </p:sp>
      <p:sp>
        <p:nvSpPr>
          <p:cNvPr id="32" name="Victim"/>
          <p:cNvSpPr/>
          <p:nvPr/>
        </p:nvSpPr>
        <p:spPr>
          <a:xfrm>
            <a:off x="1828800" y="1982788"/>
            <a:ext cx="3657600" cy="609600"/>
          </a:xfrm>
          <a:prstGeom prst="rect">
            <a:avLst/>
          </a:prstGeom>
          <a:solidFill>
            <a:schemeClr val="accent4"/>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Light"/>
                <a:ea typeface="+mn-ea"/>
                <a:cs typeface="+mn-cs"/>
              </a:rPr>
              <a:t> </a:t>
            </a:r>
            <a:r>
              <a:rPr kumimoji="0" lang="en-US" sz="3600" b="1" i="0" u="none" strike="noStrike" kern="1200" cap="none" spc="0" normalizeH="0" baseline="0" noProof="0" dirty="0">
                <a:ln>
                  <a:noFill/>
                </a:ln>
                <a:solidFill>
                  <a:prstClr val="black"/>
                </a:solidFill>
                <a:effectLst/>
                <a:uLnTx/>
                <a:uFillTx/>
                <a:latin typeface="Calibri Light"/>
                <a:ea typeface="+mn-ea"/>
                <a:cs typeface="+mn-cs"/>
              </a:rPr>
              <a:t>Victim Row</a:t>
            </a:r>
          </a:p>
        </p:txBody>
      </p:sp>
      <p:sp>
        <p:nvSpPr>
          <p:cNvPr id="33" name="Aggressor"/>
          <p:cNvSpPr/>
          <p:nvPr/>
        </p:nvSpPr>
        <p:spPr>
          <a:xfrm>
            <a:off x="1828800" y="2590800"/>
            <a:ext cx="3657600" cy="609600"/>
          </a:xfrm>
          <a:prstGeom prst="rect">
            <a:avLst/>
          </a:prstGeom>
          <a:solidFill>
            <a:srgbClr val="FF0000"/>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Light"/>
                <a:ea typeface="+mn-ea"/>
                <a:cs typeface="+mn-cs"/>
              </a:rPr>
              <a:t> Hammered Row</a:t>
            </a:r>
          </a:p>
        </p:txBody>
      </p:sp>
      <p:sp>
        <p:nvSpPr>
          <p:cNvPr id="34" name="Punchline"/>
          <p:cNvSpPr txBox="1"/>
          <p:nvPr/>
        </p:nvSpPr>
        <p:spPr>
          <a:xfrm>
            <a:off x="395288" y="4953000"/>
            <a:ext cx="8359775" cy="1143000"/>
          </a:xfrm>
          <a:prstGeom prst="rect">
            <a:avLst/>
          </a:prstGeom>
          <a:noFill/>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Repeatedly</a:t>
            </a:r>
            <a:r>
              <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 </a:t>
            </a:r>
            <a:r>
              <a:rPr kumimoji="0" lang="en-US" sz="2600" b="1"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reading</a:t>
            </a:r>
            <a:r>
              <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 a row enough times (before memory gets refreshed) induces </a:t>
            </a:r>
            <a:r>
              <a:rPr kumimoji="0" lang="en-US" sz="2600" b="1" i="0" u="none" strike="noStrike" kern="1200" cap="none" spc="0" normalizeH="0" baseline="0" noProof="0" dirty="0">
                <a:ln>
                  <a:noFill/>
                </a:ln>
                <a:solidFill>
                  <a:srgbClr val="FF0000"/>
                </a:solidFill>
                <a:effectLst/>
                <a:uLnTx/>
                <a:uFillTx/>
                <a:latin typeface="Calibri Light"/>
                <a:ea typeface="ＭＳ Ｐゴシック" charset="0"/>
                <a:cs typeface="ＭＳ Ｐゴシック" charset="0"/>
              </a:rPr>
              <a:t>disturbance errors</a:t>
            </a:r>
            <a:r>
              <a:rPr kumimoji="0" lang="en-US" sz="2600" b="0" i="0" u="none" strike="noStrike" kern="1200" cap="none" spc="0" normalizeH="0" baseline="0" noProof="0" dirty="0">
                <a:ln>
                  <a:noFill/>
                </a:ln>
                <a:solidFill>
                  <a:srgbClr val="FF0000"/>
                </a:solidFill>
                <a:effectLst/>
                <a:uLnTx/>
                <a:uFillTx/>
                <a:latin typeface="Calibri Light"/>
                <a:ea typeface="ＭＳ Ｐゴシック" charset="0"/>
                <a:cs typeface="ＭＳ Ｐゴシック" charset="0"/>
              </a:rPr>
              <a:t> </a:t>
            </a:r>
            <a:r>
              <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in </a:t>
            </a:r>
            <a:r>
              <a:rPr kumimoji="0" lang="en-US" sz="2600" b="1"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adjacent</a:t>
            </a:r>
            <a:r>
              <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 </a:t>
            </a:r>
            <a:r>
              <a:rPr kumimoji="0" lang="en-US" sz="2600" b="1"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rows</a:t>
            </a:r>
            <a:r>
              <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 in </a:t>
            </a:r>
            <a:r>
              <a:rPr kumimoji="0" lang="en-US" sz="2600" b="1" i="0" u="none" strike="noStrike" kern="1200" cap="none" spc="0" normalizeH="0" baseline="0" noProof="0" dirty="0">
                <a:ln>
                  <a:noFill/>
                </a:ln>
                <a:solidFill>
                  <a:srgbClr val="FF0000"/>
                </a:solidFill>
                <a:effectLst/>
                <a:uLnTx/>
                <a:uFillTx/>
                <a:latin typeface="Calibri Light"/>
                <a:ea typeface="ＭＳ Ｐゴシック" charset="0"/>
                <a:cs typeface="ＭＳ Ｐゴシック" charset="0"/>
              </a:rPr>
              <a:t>most real DRAM chips you can buy today</a:t>
            </a:r>
            <a:endPar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endParaRPr>
          </a:p>
        </p:txBody>
      </p:sp>
      <p:sp>
        <p:nvSpPr>
          <p:cNvPr id="35" name="Opened"/>
          <p:cNvSpPr txBox="1"/>
          <p:nvPr/>
        </p:nvSpPr>
        <p:spPr>
          <a:xfrm>
            <a:off x="3124200" y="2671763"/>
            <a:ext cx="2209800" cy="457200"/>
          </a:xfrm>
          <a:prstGeom prst="rect">
            <a:avLst/>
          </a:prstGeom>
          <a:noFill/>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a:ln>
                  <a:noFill/>
                </a:ln>
                <a:solidFill>
                  <a:prstClr val="black"/>
                </a:solidFill>
                <a:effectLst/>
                <a:uLnTx/>
                <a:uFillTx/>
                <a:latin typeface="Calibri Light"/>
                <a:ea typeface="ＭＳ Ｐゴシック" charset="0"/>
                <a:cs typeface="ＭＳ Ｐゴシック" charset="0"/>
              </a:rPr>
              <a:t>Opened</a:t>
            </a:r>
          </a:p>
        </p:txBody>
      </p:sp>
      <p:sp>
        <p:nvSpPr>
          <p:cNvPr id="28" name="Closed"/>
          <p:cNvSpPr txBox="1"/>
          <p:nvPr/>
        </p:nvSpPr>
        <p:spPr>
          <a:xfrm>
            <a:off x="3133725" y="2671763"/>
            <a:ext cx="2200275" cy="457200"/>
          </a:xfrm>
          <a:prstGeom prst="rect">
            <a:avLst/>
          </a:prstGeom>
          <a:noFill/>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a:ln>
                  <a:noFill/>
                </a:ln>
                <a:solidFill>
                  <a:prstClr val="black"/>
                </a:solidFill>
                <a:effectLst/>
                <a:uLnTx/>
                <a:uFillTx/>
                <a:latin typeface="Calibri Light"/>
                <a:ea typeface="ＭＳ Ｐゴシック" charset="0"/>
                <a:cs typeface="ＭＳ Ｐゴシック" charset="0"/>
              </a:rPr>
              <a:t>Closed</a:t>
            </a:r>
          </a:p>
        </p:txBody>
      </p:sp>
      <p:sp>
        <p:nvSpPr>
          <p:cNvPr id="239642" name="Slide Number Placeholder 2"/>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63EFCF5-C8B9-AF45-B0E3-7DB4F7D988EA}" type="slidenum">
              <a:rPr kumimoji="0" lang="en-US" sz="2000" b="0" i="0" u="none" strike="noStrike" kern="1200" cap="none" spc="0" normalizeH="0" baseline="0" noProof="0">
                <a:ln>
                  <a:noFill/>
                </a:ln>
                <a:solidFill>
                  <a:srgbClr val="898989"/>
                </a:solidFill>
                <a:effectLst/>
                <a:uLnTx/>
                <a:uFillTx/>
                <a:latin typeface="Cambria Math" charset="0"/>
                <a:ea typeface="ＭＳ Ｐゴシック" charset="0"/>
                <a:cs typeface="Cambria Math"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sz="2000" b="0" i="0" u="none" strike="noStrike" kern="1200" cap="none" spc="0" normalizeH="0" baseline="0" noProof="0">
              <a:ln>
                <a:noFill/>
              </a:ln>
              <a:solidFill>
                <a:srgbClr val="898989"/>
              </a:solidFill>
              <a:effectLst/>
              <a:uLnTx/>
              <a:uFillTx/>
              <a:latin typeface="Cambria Math" charset="0"/>
              <a:ea typeface="ＭＳ Ｐゴシック" charset="0"/>
              <a:cs typeface="Cambria Math" charset="0"/>
            </a:endParaRPr>
          </a:p>
        </p:txBody>
      </p:sp>
      <p:sp>
        <p:nvSpPr>
          <p:cNvPr id="239643" name="Title 1"/>
          <p:cNvSpPr>
            <a:spLocks noGrp="1"/>
          </p:cNvSpPr>
          <p:nvPr>
            <p:ph type="title"/>
          </p:nvPr>
        </p:nvSpPr>
        <p:spPr>
          <a:xfrm>
            <a:off x="228600" y="-14288"/>
            <a:ext cx="8915400" cy="1066801"/>
          </a:xfrm>
        </p:spPr>
        <p:txBody>
          <a:bodyPr/>
          <a:lstStyle/>
          <a:p>
            <a:r>
              <a:rPr lang="en-US" sz="3600" b="0" dirty="0">
                <a:solidFill>
                  <a:schemeClr val="accent6">
                    <a:lumMod val="50000"/>
                  </a:schemeClr>
                </a:solidFill>
                <a:latin typeface="Garamond" charset="0"/>
              </a:rPr>
              <a:t>Modern DRAM is Prone to Disturbance Errors</a:t>
            </a:r>
          </a:p>
        </p:txBody>
      </p:sp>
      <p:sp>
        <p:nvSpPr>
          <p:cNvPr id="30" name="Rectangle 29"/>
          <p:cNvSpPr/>
          <p:nvPr/>
        </p:nvSpPr>
        <p:spPr>
          <a:xfrm>
            <a:off x="107950" y="6239053"/>
            <a:ext cx="856850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hlinkClick r:id="rId3"/>
              </a:rPr>
              <a:t>Flipping Bits in Memory Without Accessing Them: An Experimental Study of DRAM Disturbance Errors</a:t>
            </a:r>
            <a:r>
              <a:rPr kumimoji="0" lang="en-US" sz="18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a:t>
            </a:r>
            <a:r>
              <a:rPr kumimoji="0" lang="en-US" sz="18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 </a:t>
            </a:r>
            <a:r>
              <a:rPr kumimoji="0" lang="en-US" sz="18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(Kim et al., ISCA 2014)</a:t>
            </a:r>
          </a:p>
        </p:txBody>
      </p:sp>
    </p:spTree>
    <p:extLst>
      <p:ext uri="{BB962C8B-B14F-4D97-AF65-F5344CB8AC3E}">
        <p14:creationId xmlns:p14="http://schemas.microsoft.com/office/powerpoint/2010/main" val="28749935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750"/>
                                        <p:tgtEl>
                                          <p:spTgt spid="22"/>
                                        </p:tgtEl>
                                      </p:cBhvr>
                                    </p:animEffect>
                                  </p:childTnLst>
                                </p:cTn>
                              </p:par>
                              <p:par>
                                <p:cTn id="8" presetID="7" presetClass="emph" presetSubtype="2" fill="hold" nodeType="withEffect">
                                  <p:stCondLst>
                                    <p:cond delay="0"/>
                                  </p:stCondLst>
                                  <p:childTnLst>
                                    <p:animClr clrSpc="rgb" dir="cw">
                                      <p:cBhvr>
                                        <p:cTn id="9" dur="750" fill="hold"/>
                                        <p:tgtEl>
                                          <p:spTgt spid="11"/>
                                        </p:tgtEl>
                                        <p:attrNameLst>
                                          <p:attrName>stroke.color</p:attrName>
                                        </p:attrNameLst>
                                      </p:cBhvr>
                                      <p:to>
                                        <a:srgbClr val="FF0000"/>
                                      </p:to>
                                    </p:animClr>
                                    <p:set>
                                      <p:cBhvr>
                                        <p:cTn id="10" dur="750" fill="hold"/>
                                        <p:tgtEl>
                                          <p:spTgt spid="11"/>
                                        </p:tgtEl>
                                        <p:attrNameLst>
                                          <p:attrName>stroke.on</p:attrName>
                                        </p:attrNameLst>
                                      </p:cBhvr>
                                      <p:to>
                                        <p:strVal val="true"/>
                                      </p:to>
                                    </p:set>
                                  </p:childTnLst>
                                </p:cTn>
                              </p:par>
                              <p:par>
                                <p:cTn id="11" presetID="1" presetClass="emph" presetSubtype="2" fill="hold" nodeType="withEffect">
                                  <p:stCondLst>
                                    <p:cond delay="0"/>
                                  </p:stCondLst>
                                  <p:childTnLst>
                                    <p:animClr clrSpc="rgb" dir="cw">
                                      <p:cBhvr>
                                        <p:cTn id="12" dur="750" fill="hold"/>
                                        <p:tgtEl>
                                          <p:spTgt spid="17"/>
                                        </p:tgtEl>
                                        <p:attrNameLst>
                                          <p:attrName>fillcolor</p:attrName>
                                        </p:attrNameLst>
                                      </p:cBhvr>
                                      <p:to>
                                        <a:srgbClr val="FF0000"/>
                                      </p:to>
                                    </p:animClr>
                                    <p:set>
                                      <p:cBhvr>
                                        <p:cTn id="13" dur="750" fill="hold"/>
                                        <p:tgtEl>
                                          <p:spTgt spid="17"/>
                                        </p:tgtEl>
                                        <p:attrNameLst>
                                          <p:attrName>fill.type</p:attrName>
                                        </p:attrNameLst>
                                      </p:cBhvr>
                                      <p:to>
                                        <p:strVal val="solid"/>
                                      </p:to>
                                    </p:set>
                                    <p:set>
                                      <p:cBhvr>
                                        <p:cTn id="14" dur="750" fill="hold"/>
                                        <p:tgtEl>
                                          <p:spTgt spid="17"/>
                                        </p:tgtEl>
                                        <p:attrNameLst>
                                          <p:attrName>fill.on</p:attrName>
                                        </p:attrNameLst>
                                      </p:cBhvr>
                                      <p:to>
                                        <p:strVal val="true"/>
                                      </p:to>
                                    </p:set>
                                  </p:childTnLst>
                                </p:cTn>
                              </p:par>
                              <p:par>
                                <p:cTn id="15" presetID="10"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750"/>
                                        <p:tgtEl>
                                          <p:spTgt spid="3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22"/>
                                        </p:tgtEl>
                                        <p:attrNameLst>
                                          <p:attrName>style.visibility</p:attrName>
                                        </p:attrNameLst>
                                      </p:cBhvr>
                                      <p:to>
                                        <p:strVal val="hidden"/>
                                      </p:to>
                                    </p:set>
                                  </p:childTnLst>
                                </p:cTn>
                              </p:par>
                              <p:par>
                                <p:cTn id="22" presetID="10"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par>
                                <p:cTn id="25" presetID="7" presetClass="emph" presetSubtype="2" fill="hold" nodeType="withEffect">
                                  <p:stCondLst>
                                    <p:cond delay="0"/>
                                  </p:stCondLst>
                                  <p:childTnLst>
                                    <p:animClr clrSpc="rgb" dir="cw">
                                      <p:cBhvr>
                                        <p:cTn id="26" dur="500" fill="hold"/>
                                        <p:tgtEl>
                                          <p:spTgt spid="11"/>
                                        </p:tgtEl>
                                        <p:attrNameLst>
                                          <p:attrName>stroke.color</p:attrName>
                                        </p:attrNameLst>
                                      </p:cBhvr>
                                      <p:to>
                                        <a:srgbClr val="595959"/>
                                      </p:to>
                                    </p:animClr>
                                    <p:set>
                                      <p:cBhvr>
                                        <p:cTn id="27" dur="500" fill="hold"/>
                                        <p:tgtEl>
                                          <p:spTgt spid="11"/>
                                        </p:tgtEl>
                                        <p:attrNameLst>
                                          <p:attrName>stroke.on</p:attrName>
                                        </p:attrNameLst>
                                      </p:cBhvr>
                                      <p:to>
                                        <p:strVal val="true"/>
                                      </p:to>
                                    </p:set>
                                  </p:childTnLst>
                                </p:cTn>
                              </p:par>
                              <p:par>
                                <p:cTn id="28" presetID="1" presetClass="emph" presetSubtype="2" fill="hold" nodeType="withEffect">
                                  <p:stCondLst>
                                    <p:cond delay="0"/>
                                  </p:stCondLst>
                                  <p:childTnLst>
                                    <p:animClr clrSpc="rgb" dir="cw">
                                      <p:cBhvr>
                                        <p:cTn id="29" dur="500" fill="hold"/>
                                        <p:tgtEl>
                                          <p:spTgt spid="17"/>
                                        </p:tgtEl>
                                        <p:attrNameLst>
                                          <p:attrName>fillcolor</p:attrName>
                                        </p:attrNameLst>
                                      </p:cBhvr>
                                      <p:to>
                                        <a:srgbClr val="FFFFFF"/>
                                      </p:to>
                                    </p:animClr>
                                    <p:set>
                                      <p:cBhvr>
                                        <p:cTn id="30" dur="500" fill="hold"/>
                                        <p:tgtEl>
                                          <p:spTgt spid="17"/>
                                        </p:tgtEl>
                                        <p:attrNameLst>
                                          <p:attrName>fill.type</p:attrName>
                                        </p:attrNameLst>
                                      </p:cBhvr>
                                      <p:to>
                                        <p:strVal val="solid"/>
                                      </p:to>
                                    </p:set>
                                    <p:set>
                                      <p:cBhvr>
                                        <p:cTn id="31" dur="500" fill="hold"/>
                                        <p:tgtEl>
                                          <p:spTgt spid="17"/>
                                        </p:tgtEl>
                                        <p:attrNameLst>
                                          <p:attrName>fill.on</p:attrName>
                                        </p:attrNameLst>
                                      </p:cBhvr>
                                      <p:to>
                                        <p:strVal val="true"/>
                                      </p:to>
                                    </p:set>
                                  </p:childTnLst>
                                </p:cTn>
                              </p:par>
                              <p:par>
                                <p:cTn id="32" presetID="1" presetClass="exit" presetSubtype="0" fill="hold" grpId="1" nodeType="withEffect">
                                  <p:stCondLst>
                                    <p:cond delay="0"/>
                                  </p:stCondLst>
                                  <p:childTnLst>
                                    <p:set>
                                      <p:cBhvr>
                                        <p:cTn id="33" dur="1" fill="hold">
                                          <p:stCondLst>
                                            <p:cond delay="0"/>
                                          </p:stCondLst>
                                        </p:cTn>
                                        <p:tgtEl>
                                          <p:spTgt spid="35"/>
                                        </p:tgtEl>
                                        <p:attrNameLst>
                                          <p:attrName>style.visibility</p:attrName>
                                        </p:attrNameLst>
                                      </p:cBhvr>
                                      <p:to>
                                        <p:strVal val="hidden"/>
                                      </p:to>
                                    </p:set>
                                  </p:childTnLst>
                                </p:cTn>
                              </p:par>
                              <p:par>
                                <p:cTn id="34" presetID="10" presetClass="entr" presetSubtype="0" fill="hold" grpId="0" nodeType="withEffect">
                                  <p:stCondLst>
                                    <p:cond delay="25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250"/>
                                        <p:tgtEl>
                                          <p:spTgt spid="28"/>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28"/>
                                        </p:tgtEl>
                                        <p:attrNameLst>
                                          <p:attrName>style.visibility</p:attrName>
                                        </p:attrNameLst>
                                      </p:cBhvr>
                                      <p:to>
                                        <p:strVal val="hidden"/>
                                      </p:to>
                                    </p:set>
                                  </p:childTnLst>
                                </p:cTn>
                              </p:par>
                              <p:par>
                                <p:cTn id="41" presetID="1" presetClass="entr" presetSubtype="0" fill="hold" grpId="2"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xit" presetSubtype="0" fill="hold" grpId="1" nodeType="withEffect">
                                  <p:stCondLst>
                                    <p:cond delay="0"/>
                                  </p:stCondLst>
                                  <p:childTnLst>
                                    <p:set>
                                      <p:cBhvr>
                                        <p:cTn id="44" dur="1" fill="hold">
                                          <p:stCondLst>
                                            <p:cond delay="0"/>
                                          </p:stCondLst>
                                        </p:cTn>
                                        <p:tgtEl>
                                          <p:spTgt spid="21"/>
                                        </p:tgtEl>
                                        <p:attrNameLst>
                                          <p:attrName>style.visibility</p:attrName>
                                        </p:attrNameLst>
                                      </p:cBhvr>
                                      <p:to>
                                        <p:strVal val="hidden"/>
                                      </p:to>
                                    </p:set>
                                  </p:childTnLst>
                                </p:cTn>
                              </p:par>
                              <p:par>
                                <p:cTn id="45" presetID="7" presetClass="emph" presetSubtype="2" fill="hold" nodeType="withEffect">
                                  <p:stCondLst>
                                    <p:cond delay="0"/>
                                  </p:stCondLst>
                                  <p:childTnLst>
                                    <p:animClr clrSpc="rgb" dir="cw">
                                      <p:cBhvr>
                                        <p:cTn id="46" dur="10" fill="hold"/>
                                        <p:tgtEl>
                                          <p:spTgt spid="11"/>
                                        </p:tgtEl>
                                        <p:attrNameLst>
                                          <p:attrName>stroke.color</p:attrName>
                                        </p:attrNameLst>
                                      </p:cBhvr>
                                      <p:to>
                                        <a:srgbClr val="FF0000"/>
                                      </p:to>
                                    </p:animClr>
                                    <p:set>
                                      <p:cBhvr>
                                        <p:cTn id="47" dur="10" fill="hold"/>
                                        <p:tgtEl>
                                          <p:spTgt spid="11"/>
                                        </p:tgtEl>
                                        <p:attrNameLst>
                                          <p:attrName>stroke.on</p:attrName>
                                        </p:attrNameLst>
                                      </p:cBhvr>
                                      <p:to>
                                        <p:strVal val="true"/>
                                      </p:to>
                                    </p:set>
                                  </p:childTnLst>
                                </p:cTn>
                              </p:par>
                              <p:par>
                                <p:cTn id="48" presetID="1" presetClass="emph" presetSubtype="2" fill="hold" nodeType="withEffect">
                                  <p:stCondLst>
                                    <p:cond delay="0"/>
                                  </p:stCondLst>
                                  <p:childTnLst>
                                    <p:animClr clrSpc="rgb" dir="cw">
                                      <p:cBhvr>
                                        <p:cTn id="49" dur="10" fill="hold"/>
                                        <p:tgtEl>
                                          <p:spTgt spid="17"/>
                                        </p:tgtEl>
                                        <p:attrNameLst>
                                          <p:attrName>fillcolor</p:attrName>
                                        </p:attrNameLst>
                                      </p:cBhvr>
                                      <p:to>
                                        <a:srgbClr val="FF0000"/>
                                      </p:to>
                                    </p:animClr>
                                    <p:set>
                                      <p:cBhvr>
                                        <p:cTn id="50" dur="10" fill="hold"/>
                                        <p:tgtEl>
                                          <p:spTgt spid="17"/>
                                        </p:tgtEl>
                                        <p:attrNameLst>
                                          <p:attrName>fill.type</p:attrName>
                                        </p:attrNameLst>
                                      </p:cBhvr>
                                      <p:to>
                                        <p:strVal val="solid"/>
                                      </p:to>
                                    </p:set>
                                    <p:set>
                                      <p:cBhvr>
                                        <p:cTn id="51" dur="10" fill="hold"/>
                                        <p:tgtEl>
                                          <p:spTgt spid="17"/>
                                        </p:tgtEl>
                                        <p:attrNameLst>
                                          <p:attrName>fill.on</p:attrName>
                                        </p:attrNameLst>
                                      </p:cBhvr>
                                      <p:to>
                                        <p:strVal val="true"/>
                                      </p:to>
                                    </p:set>
                                  </p:childTnLst>
                                </p:cTn>
                              </p:par>
                              <p:par>
                                <p:cTn id="52" presetID="1" presetClass="exit" presetSubtype="0" fill="hold" grpId="3" nodeType="withEffect">
                                  <p:stCondLst>
                                    <p:cond delay="500"/>
                                  </p:stCondLst>
                                  <p:childTnLst>
                                    <p:set>
                                      <p:cBhvr>
                                        <p:cTn id="53" dur="1" fill="hold">
                                          <p:stCondLst>
                                            <p:cond delay="0"/>
                                          </p:stCondLst>
                                        </p:cTn>
                                        <p:tgtEl>
                                          <p:spTgt spid="22"/>
                                        </p:tgtEl>
                                        <p:attrNameLst>
                                          <p:attrName>style.visibility</p:attrName>
                                        </p:attrNameLst>
                                      </p:cBhvr>
                                      <p:to>
                                        <p:strVal val="hidden"/>
                                      </p:to>
                                    </p:set>
                                  </p:childTnLst>
                                </p:cTn>
                              </p:par>
                              <p:par>
                                <p:cTn id="54" presetID="1" presetClass="entr" presetSubtype="0" fill="hold" grpId="2" nodeType="withEffect">
                                  <p:stCondLst>
                                    <p:cond delay="500"/>
                                  </p:stCondLst>
                                  <p:childTnLst>
                                    <p:set>
                                      <p:cBhvr>
                                        <p:cTn id="55" dur="1" fill="hold">
                                          <p:stCondLst>
                                            <p:cond delay="0"/>
                                          </p:stCondLst>
                                        </p:cTn>
                                        <p:tgtEl>
                                          <p:spTgt spid="21"/>
                                        </p:tgtEl>
                                        <p:attrNameLst>
                                          <p:attrName>style.visibility</p:attrName>
                                        </p:attrNameLst>
                                      </p:cBhvr>
                                      <p:to>
                                        <p:strVal val="visible"/>
                                      </p:to>
                                    </p:set>
                                  </p:childTnLst>
                                </p:cTn>
                              </p:par>
                              <p:par>
                                <p:cTn id="56" presetID="7" presetClass="emph" presetSubtype="2" fill="hold" nodeType="withEffect">
                                  <p:stCondLst>
                                    <p:cond delay="500"/>
                                  </p:stCondLst>
                                  <p:childTnLst>
                                    <p:animClr clrSpc="rgb" dir="cw">
                                      <p:cBhvr>
                                        <p:cTn id="57" dur="10" fill="hold"/>
                                        <p:tgtEl>
                                          <p:spTgt spid="11"/>
                                        </p:tgtEl>
                                        <p:attrNameLst>
                                          <p:attrName>stroke.color</p:attrName>
                                        </p:attrNameLst>
                                      </p:cBhvr>
                                      <p:to>
                                        <a:srgbClr val="595959"/>
                                      </p:to>
                                    </p:animClr>
                                    <p:set>
                                      <p:cBhvr>
                                        <p:cTn id="58" dur="10" fill="hold"/>
                                        <p:tgtEl>
                                          <p:spTgt spid="11"/>
                                        </p:tgtEl>
                                        <p:attrNameLst>
                                          <p:attrName>stroke.on</p:attrName>
                                        </p:attrNameLst>
                                      </p:cBhvr>
                                      <p:to>
                                        <p:strVal val="true"/>
                                      </p:to>
                                    </p:set>
                                  </p:childTnLst>
                                </p:cTn>
                              </p:par>
                              <p:par>
                                <p:cTn id="59" presetID="1" presetClass="emph" presetSubtype="2" fill="hold" nodeType="withEffect">
                                  <p:stCondLst>
                                    <p:cond delay="500"/>
                                  </p:stCondLst>
                                  <p:childTnLst>
                                    <p:animClr clrSpc="rgb" dir="cw">
                                      <p:cBhvr>
                                        <p:cTn id="60" dur="10" fill="hold"/>
                                        <p:tgtEl>
                                          <p:spTgt spid="17"/>
                                        </p:tgtEl>
                                        <p:attrNameLst>
                                          <p:attrName>fillcolor</p:attrName>
                                        </p:attrNameLst>
                                      </p:cBhvr>
                                      <p:to>
                                        <a:srgbClr val="FFFFFF"/>
                                      </p:to>
                                    </p:animClr>
                                    <p:set>
                                      <p:cBhvr>
                                        <p:cTn id="61" dur="10" fill="hold"/>
                                        <p:tgtEl>
                                          <p:spTgt spid="17"/>
                                        </p:tgtEl>
                                        <p:attrNameLst>
                                          <p:attrName>fill.type</p:attrName>
                                        </p:attrNameLst>
                                      </p:cBhvr>
                                      <p:to>
                                        <p:strVal val="solid"/>
                                      </p:to>
                                    </p:set>
                                    <p:set>
                                      <p:cBhvr>
                                        <p:cTn id="62" dur="10" fill="hold"/>
                                        <p:tgtEl>
                                          <p:spTgt spid="17"/>
                                        </p:tgtEl>
                                        <p:attrNameLst>
                                          <p:attrName>fill.on</p:attrName>
                                        </p:attrNameLst>
                                      </p:cBhvr>
                                      <p:to>
                                        <p:strVal val="true"/>
                                      </p:to>
                                    </p:set>
                                  </p:childTnLst>
                                </p:cTn>
                              </p:par>
                              <p:par>
                                <p:cTn id="63" presetID="1" presetClass="entr" presetSubtype="0" fill="hold" grpId="9" nodeType="withEffect">
                                  <p:stCondLst>
                                    <p:cond delay="1000"/>
                                  </p:stCondLst>
                                  <p:childTnLst>
                                    <p:set>
                                      <p:cBhvr>
                                        <p:cTn id="64" dur="1" fill="hold">
                                          <p:stCondLst>
                                            <p:cond delay="0"/>
                                          </p:stCondLst>
                                        </p:cTn>
                                        <p:tgtEl>
                                          <p:spTgt spid="22"/>
                                        </p:tgtEl>
                                        <p:attrNameLst>
                                          <p:attrName>style.visibility</p:attrName>
                                        </p:attrNameLst>
                                      </p:cBhvr>
                                      <p:to>
                                        <p:strVal val="visible"/>
                                      </p:to>
                                    </p:set>
                                  </p:childTnLst>
                                </p:cTn>
                              </p:par>
                              <p:par>
                                <p:cTn id="65" presetID="1" presetClass="exit" presetSubtype="0" fill="hold" grpId="3" nodeType="withEffect">
                                  <p:stCondLst>
                                    <p:cond delay="1000"/>
                                  </p:stCondLst>
                                  <p:childTnLst>
                                    <p:set>
                                      <p:cBhvr>
                                        <p:cTn id="66" dur="1" fill="hold">
                                          <p:stCondLst>
                                            <p:cond delay="0"/>
                                          </p:stCondLst>
                                        </p:cTn>
                                        <p:tgtEl>
                                          <p:spTgt spid="21"/>
                                        </p:tgtEl>
                                        <p:attrNameLst>
                                          <p:attrName>style.visibility</p:attrName>
                                        </p:attrNameLst>
                                      </p:cBhvr>
                                      <p:to>
                                        <p:strVal val="hidden"/>
                                      </p:to>
                                    </p:set>
                                  </p:childTnLst>
                                </p:cTn>
                              </p:par>
                              <p:par>
                                <p:cTn id="67" presetID="7" presetClass="emph" presetSubtype="2" fill="hold" nodeType="withEffect">
                                  <p:stCondLst>
                                    <p:cond delay="1000"/>
                                  </p:stCondLst>
                                  <p:childTnLst>
                                    <p:animClr clrSpc="rgb" dir="cw">
                                      <p:cBhvr>
                                        <p:cTn id="68" dur="10" fill="hold"/>
                                        <p:tgtEl>
                                          <p:spTgt spid="11"/>
                                        </p:tgtEl>
                                        <p:attrNameLst>
                                          <p:attrName>stroke.color</p:attrName>
                                        </p:attrNameLst>
                                      </p:cBhvr>
                                      <p:to>
                                        <a:srgbClr val="FF0000"/>
                                      </p:to>
                                    </p:animClr>
                                    <p:set>
                                      <p:cBhvr>
                                        <p:cTn id="69" dur="10" fill="hold"/>
                                        <p:tgtEl>
                                          <p:spTgt spid="11"/>
                                        </p:tgtEl>
                                        <p:attrNameLst>
                                          <p:attrName>stroke.on</p:attrName>
                                        </p:attrNameLst>
                                      </p:cBhvr>
                                      <p:to>
                                        <p:strVal val="true"/>
                                      </p:to>
                                    </p:set>
                                  </p:childTnLst>
                                </p:cTn>
                              </p:par>
                              <p:par>
                                <p:cTn id="70" presetID="1" presetClass="emph" presetSubtype="2" fill="hold" nodeType="withEffect">
                                  <p:stCondLst>
                                    <p:cond delay="1000"/>
                                  </p:stCondLst>
                                  <p:childTnLst>
                                    <p:animClr clrSpc="rgb" dir="cw">
                                      <p:cBhvr>
                                        <p:cTn id="71" dur="10" fill="hold"/>
                                        <p:tgtEl>
                                          <p:spTgt spid="17"/>
                                        </p:tgtEl>
                                        <p:attrNameLst>
                                          <p:attrName>fillcolor</p:attrName>
                                        </p:attrNameLst>
                                      </p:cBhvr>
                                      <p:to>
                                        <a:srgbClr val="FF0000"/>
                                      </p:to>
                                    </p:animClr>
                                    <p:set>
                                      <p:cBhvr>
                                        <p:cTn id="72" dur="10" fill="hold"/>
                                        <p:tgtEl>
                                          <p:spTgt spid="17"/>
                                        </p:tgtEl>
                                        <p:attrNameLst>
                                          <p:attrName>fill.type</p:attrName>
                                        </p:attrNameLst>
                                      </p:cBhvr>
                                      <p:to>
                                        <p:strVal val="solid"/>
                                      </p:to>
                                    </p:set>
                                    <p:set>
                                      <p:cBhvr>
                                        <p:cTn id="73" dur="10" fill="hold"/>
                                        <p:tgtEl>
                                          <p:spTgt spid="17"/>
                                        </p:tgtEl>
                                        <p:attrNameLst>
                                          <p:attrName>fill.on</p:attrName>
                                        </p:attrNameLst>
                                      </p:cBhvr>
                                      <p:to>
                                        <p:strVal val="true"/>
                                      </p:to>
                                    </p:set>
                                  </p:childTnLst>
                                </p:cTn>
                              </p:par>
                              <p:par>
                                <p:cTn id="74" presetID="1" presetClass="exit" presetSubtype="0" fill="hold" grpId="4" nodeType="withEffect">
                                  <p:stCondLst>
                                    <p:cond delay="1500"/>
                                  </p:stCondLst>
                                  <p:childTnLst>
                                    <p:set>
                                      <p:cBhvr>
                                        <p:cTn id="75" dur="1" fill="hold">
                                          <p:stCondLst>
                                            <p:cond delay="0"/>
                                          </p:stCondLst>
                                        </p:cTn>
                                        <p:tgtEl>
                                          <p:spTgt spid="22"/>
                                        </p:tgtEl>
                                        <p:attrNameLst>
                                          <p:attrName>style.visibility</p:attrName>
                                        </p:attrNameLst>
                                      </p:cBhvr>
                                      <p:to>
                                        <p:strVal val="hidden"/>
                                      </p:to>
                                    </p:set>
                                  </p:childTnLst>
                                </p:cTn>
                              </p:par>
                              <p:par>
                                <p:cTn id="76" presetID="1" presetClass="entr" presetSubtype="0" fill="hold" grpId="4" nodeType="withEffect">
                                  <p:stCondLst>
                                    <p:cond delay="1500"/>
                                  </p:stCondLst>
                                  <p:childTnLst>
                                    <p:set>
                                      <p:cBhvr>
                                        <p:cTn id="77" dur="1" fill="hold">
                                          <p:stCondLst>
                                            <p:cond delay="0"/>
                                          </p:stCondLst>
                                        </p:cTn>
                                        <p:tgtEl>
                                          <p:spTgt spid="21"/>
                                        </p:tgtEl>
                                        <p:attrNameLst>
                                          <p:attrName>style.visibility</p:attrName>
                                        </p:attrNameLst>
                                      </p:cBhvr>
                                      <p:to>
                                        <p:strVal val="visible"/>
                                      </p:to>
                                    </p:set>
                                  </p:childTnLst>
                                </p:cTn>
                              </p:par>
                              <p:par>
                                <p:cTn id="78" presetID="7" presetClass="emph" presetSubtype="2" fill="hold" nodeType="withEffect">
                                  <p:stCondLst>
                                    <p:cond delay="1500"/>
                                  </p:stCondLst>
                                  <p:childTnLst>
                                    <p:animClr clrSpc="rgb" dir="cw">
                                      <p:cBhvr>
                                        <p:cTn id="79" dur="10" fill="hold"/>
                                        <p:tgtEl>
                                          <p:spTgt spid="11"/>
                                        </p:tgtEl>
                                        <p:attrNameLst>
                                          <p:attrName>stroke.color</p:attrName>
                                        </p:attrNameLst>
                                      </p:cBhvr>
                                      <p:to>
                                        <a:srgbClr val="595959"/>
                                      </p:to>
                                    </p:animClr>
                                    <p:set>
                                      <p:cBhvr>
                                        <p:cTn id="80" dur="10" fill="hold"/>
                                        <p:tgtEl>
                                          <p:spTgt spid="11"/>
                                        </p:tgtEl>
                                        <p:attrNameLst>
                                          <p:attrName>stroke.on</p:attrName>
                                        </p:attrNameLst>
                                      </p:cBhvr>
                                      <p:to>
                                        <p:strVal val="true"/>
                                      </p:to>
                                    </p:set>
                                  </p:childTnLst>
                                </p:cTn>
                              </p:par>
                              <p:par>
                                <p:cTn id="81" presetID="1" presetClass="emph" presetSubtype="2" fill="hold" nodeType="withEffect">
                                  <p:stCondLst>
                                    <p:cond delay="1500"/>
                                  </p:stCondLst>
                                  <p:childTnLst>
                                    <p:animClr clrSpc="rgb" dir="cw">
                                      <p:cBhvr>
                                        <p:cTn id="82" dur="10" fill="hold"/>
                                        <p:tgtEl>
                                          <p:spTgt spid="17"/>
                                        </p:tgtEl>
                                        <p:attrNameLst>
                                          <p:attrName>fillcolor</p:attrName>
                                        </p:attrNameLst>
                                      </p:cBhvr>
                                      <p:to>
                                        <a:srgbClr val="FFFFFF"/>
                                      </p:to>
                                    </p:animClr>
                                    <p:set>
                                      <p:cBhvr>
                                        <p:cTn id="83" dur="10" fill="hold"/>
                                        <p:tgtEl>
                                          <p:spTgt spid="17"/>
                                        </p:tgtEl>
                                        <p:attrNameLst>
                                          <p:attrName>fill.type</p:attrName>
                                        </p:attrNameLst>
                                      </p:cBhvr>
                                      <p:to>
                                        <p:strVal val="solid"/>
                                      </p:to>
                                    </p:set>
                                    <p:set>
                                      <p:cBhvr>
                                        <p:cTn id="84" dur="10" fill="hold"/>
                                        <p:tgtEl>
                                          <p:spTgt spid="17"/>
                                        </p:tgtEl>
                                        <p:attrNameLst>
                                          <p:attrName>fill.on</p:attrName>
                                        </p:attrNameLst>
                                      </p:cBhvr>
                                      <p:to>
                                        <p:strVal val="true"/>
                                      </p:to>
                                    </p:set>
                                  </p:childTnLst>
                                </p:cTn>
                              </p:par>
                              <p:par>
                                <p:cTn id="85" presetID="1" presetClass="entr" presetSubtype="0" fill="hold" grpId="5" nodeType="withEffect">
                                  <p:stCondLst>
                                    <p:cond delay="2000"/>
                                  </p:stCondLst>
                                  <p:childTnLst>
                                    <p:set>
                                      <p:cBhvr>
                                        <p:cTn id="86" dur="1" fill="hold">
                                          <p:stCondLst>
                                            <p:cond delay="0"/>
                                          </p:stCondLst>
                                        </p:cTn>
                                        <p:tgtEl>
                                          <p:spTgt spid="22"/>
                                        </p:tgtEl>
                                        <p:attrNameLst>
                                          <p:attrName>style.visibility</p:attrName>
                                        </p:attrNameLst>
                                      </p:cBhvr>
                                      <p:to>
                                        <p:strVal val="visible"/>
                                      </p:to>
                                    </p:set>
                                  </p:childTnLst>
                                </p:cTn>
                              </p:par>
                              <p:par>
                                <p:cTn id="87" presetID="1" presetClass="exit" presetSubtype="0" fill="hold" grpId="5" nodeType="withEffect">
                                  <p:stCondLst>
                                    <p:cond delay="2000"/>
                                  </p:stCondLst>
                                  <p:childTnLst>
                                    <p:set>
                                      <p:cBhvr>
                                        <p:cTn id="88" dur="1" fill="hold">
                                          <p:stCondLst>
                                            <p:cond delay="0"/>
                                          </p:stCondLst>
                                        </p:cTn>
                                        <p:tgtEl>
                                          <p:spTgt spid="21"/>
                                        </p:tgtEl>
                                        <p:attrNameLst>
                                          <p:attrName>style.visibility</p:attrName>
                                        </p:attrNameLst>
                                      </p:cBhvr>
                                      <p:to>
                                        <p:strVal val="hidden"/>
                                      </p:to>
                                    </p:set>
                                  </p:childTnLst>
                                </p:cTn>
                              </p:par>
                              <p:par>
                                <p:cTn id="89" presetID="7" presetClass="emph" presetSubtype="2" fill="hold" nodeType="withEffect">
                                  <p:stCondLst>
                                    <p:cond delay="2000"/>
                                  </p:stCondLst>
                                  <p:childTnLst>
                                    <p:animClr clrSpc="rgb" dir="cw">
                                      <p:cBhvr>
                                        <p:cTn id="90" dur="10" fill="hold"/>
                                        <p:tgtEl>
                                          <p:spTgt spid="11"/>
                                        </p:tgtEl>
                                        <p:attrNameLst>
                                          <p:attrName>stroke.color</p:attrName>
                                        </p:attrNameLst>
                                      </p:cBhvr>
                                      <p:to>
                                        <a:srgbClr val="FF0000"/>
                                      </p:to>
                                    </p:animClr>
                                    <p:set>
                                      <p:cBhvr>
                                        <p:cTn id="91" dur="10" fill="hold"/>
                                        <p:tgtEl>
                                          <p:spTgt spid="11"/>
                                        </p:tgtEl>
                                        <p:attrNameLst>
                                          <p:attrName>stroke.on</p:attrName>
                                        </p:attrNameLst>
                                      </p:cBhvr>
                                      <p:to>
                                        <p:strVal val="true"/>
                                      </p:to>
                                    </p:set>
                                  </p:childTnLst>
                                </p:cTn>
                              </p:par>
                              <p:par>
                                <p:cTn id="92" presetID="1" presetClass="emph" presetSubtype="2" fill="hold" nodeType="withEffect">
                                  <p:stCondLst>
                                    <p:cond delay="2000"/>
                                  </p:stCondLst>
                                  <p:childTnLst>
                                    <p:animClr clrSpc="rgb" dir="cw">
                                      <p:cBhvr>
                                        <p:cTn id="93" dur="10" fill="hold"/>
                                        <p:tgtEl>
                                          <p:spTgt spid="17"/>
                                        </p:tgtEl>
                                        <p:attrNameLst>
                                          <p:attrName>fillcolor</p:attrName>
                                        </p:attrNameLst>
                                      </p:cBhvr>
                                      <p:to>
                                        <a:srgbClr val="FF0000"/>
                                      </p:to>
                                    </p:animClr>
                                    <p:set>
                                      <p:cBhvr>
                                        <p:cTn id="94" dur="10" fill="hold"/>
                                        <p:tgtEl>
                                          <p:spTgt spid="17"/>
                                        </p:tgtEl>
                                        <p:attrNameLst>
                                          <p:attrName>fill.type</p:attrName>
                                        </p:attrNameLst>
                                      </p:cBhvr>
                                      <p:to>
                                        <p:strVal val="solid"/>
                                      </p:to>
                                    </p:set>
                                    <p:set>
                                      <p:cBhvr>
                                        <p:cTn id="95" dur="10" fill="hold"/>
                                        <p:tgtEl>
                                          <p:spTgt spid="17"/>
                                        </p:tgtEl>
                                        <p:attrNameLst>
                                          <p:attrName>fill.on</p:attrName>
                                        </p:attrNameLst>
                                      </p:cBhvr>
                                      <p:to>
                                        <p:strVal val="true"/>
                                      </p:to>
                                    </p:set>
                                  </p:childTnLst>
                                </p:cTn>
                              </p:par>
                              <p:par>
                                <p:cTn id="96" presetID="1" presetClass="exit" presetSubtype="0" fill="hold" grpId="6" nodeType="withEffect">
                                  <p:stCondLst>
                                    <p:cond delay="2500"/>
                                  </p:stCondLst>
                                  <p:childTnLst>
                                    <p:set>
                                      <p:cBhvr>
                                        <p:cTn id="97" dur="1" fill="hold">
                                          <p:stCondLst>
                                            <p:cond delay="0"/>
                                          </p:stCondLst>
                                        </p:cTn>
                                        <p:tgtEl>
                                          <p:spTgt spid="22"/>
                                        </p:tgtEl>
                                        <p:attrNameLst>
                                          <p:attrName>style.visibility</p:attrName>
                                        </p:attrNameLst>
                                      </p:cBhvr>
                                      <p:to>
                                        <p:strVal val="hidden"/>
                                      </p:to>
                                    </p:set>
                                  </p:childTnLst>
                                </p:cTn>
                              </p:par>
                              <p:par>
                                <p:cTn id="98" presetID="1" presetClass="entr" presetSubtype="0" fill="hold" grpId="6" nodeType="withEffect">
                                  <p:stCondLst>
                                    <p:cond delay="2500"/>
                                  </p:stCondLst>
                                  <p:childTnLst>
                                    <p:set>
                                      <p:cBhvr>
                                        <p:cTn id="99" dur="1" fill="hold">
                                          <p:stCondLst>
                                            <p:cond delay="0"/>
                                          </p:stCondLst>
                                        </p:cTn>
                                        <p:tgtEl>
                                          <p:spTgt spid="21"/>
                                        </p:tgtEl>
                                        <p:attrNameLst>
                                          <p:attrName>style.visibility</p:attrName>
                                        </p:attrNameLst>
                                      </p:cBhvr>
                                      <p:to>
                                        <p:strVal val="visible"/>
                                      </p:to>
                                    </p:set>
                                  </p:childTnLst>
                                </p:cTn>
                              </p:par>
                              <p:par>
                                <p:cTn id="100" presetID="7" presetClass="emph" presetSubtype="2" fill="hold" nodeType="withEffect">
                                  <p:stCondLst>
                                    <p:cond delay="2500"/>
                                  </p:stCondLst>
                                  <p:childTnLst>
                                    <p:animClr clrSpc="rgb" dir="cw">
                                      <p:cBhvr>
                                        <p:cTn id="101" dur="10" fill="hold"/>
                                        <p:tgtEl>
                                          <p:spTgt spid="11"/>
                                        </p:tgtEl>
                                        <p:attrNameLst>
                                          <p:attrName>stroke.color</p:attrName>
                                        </p:attrNameLst>
                                      </p:cBhvr>
                                      <p:to>
                                        <a:srgbClr val="595959"/>
                                      </p:to>
                                    </p:animClr>
                                    <p:set>
                                      <p:cBhvr>
                                        <p:cTn id="102" dur="10" fill="hold"/>
                                        <p:tgtEl>
                                          <p:spTgt spid="11"/>
                                        </p:tgtEl>
                                        <p:attrNameLst>
                                          <p:attrName>stroke.on</p:attrName>
                                        </p:attrNameLst>
                                      </p:cBhvr>
                                      <p:to>
                                        <p:strVal val="true"/>
                                      </p:to>
                                    </p:set>
                                  </p:childTnLst>
                                </p:cTn>
                              </p:par>
                              <p:par>
                                <p:cTn id="103" presetID="1" presetClass="emph" presetSubtype="2" fill="hold" nodeType="withEffect">
                                  <p:stCondLst>
                                    <p:cond delay="2500"/>
                                  </p:stCondLst>
                                  <p:childTnLst>
                                    <p:animClr clrSpc="rgb" dir="cw">
                                      <p:cBhvr>
                                        <p:cTn id="104" dur="10" fill="hold"/>
                                        <p:tgtEl>
                                          <p:spTgt spid="17"/>
                                        </p:tgtEl>
                                        <p:attrNameLst>
                                          <p:attrName>fillcolor</p:attrName>
                                        </p:attrNameLst>
                                      </p:cBhvr>
                                      <p:to>
                                        <a:srgbClr val="FFFFFF"/>
                                      </p:to>
                                    </p:animClr>
                                    <p:set>
                                      <p:cBhvr>
                                        <p:cTn id="105" dur="10" fill="hold"/>
                                        <p:tgtEl>
                                          <p:spTgt spid="17"/>
                                        </p:tgtEl>
                                        <p:attrNameLst>
                                          <p:attrName>fill.type</p:attrName>
                                        </p:attrNameLst>
                                      </p:cBhvr>
                                      <p:to>
                                        <p:strVal val="solid"/>
                                      </p:to>
                                    </p:set>
                                    <p:set>
                                      <p:cBhvr>
                                        <p:cTn id="106" dur="10" fill="hold"/>
                                        <p:tgtEl>
                                          <p:spTgt spid="17"/>
                                        </p:tgtEl>
                                        <p:attrNameLst>
                                          <p:attrName>fill.on</p:attrName>
                                        </p:attrNameLst>
                                      </p:cBhvr>
                                      <p:to>
                                        <p:strVal val="true"/>
                                      </p:to>
                                    </p:set>
                                  </p:childTnLst>
                                </p:cTn>
                              </p:par>
                              <p:par>
                                <p:cTn id="107" presetID="1" presetClass="entr" presetSubtype="0" fill="hold" grpId="7" nodeType="withEffect">
                                  <p:stCondLst>
                                    <p:cond delay="3000"/>
                                  </p:stCondLst>
                                  <p:childTnLst>
                                    <p:set>
                                      <p:cBhvr>
                                        <p:cTn id="108" dur="1" fill="hold">
                                          <p:stCondLst>
                                            <p:cond delay="0"/>
                                          </p:stCondLst>
                                        </p:cTn>
                                        <p:tgtEl>
                                          <p:spTgt spid="22"/>
                                        </p:tgtEl>
                                        <p:attrNameLst>
                                          <p:attrName>style.visibility</p:attrName>
                                        </p:attrNameLst>
                                      </p:cBhvr>
                                      <p:to>
                                        <p:strVal val="visible"/>
                                      </p:to>
                                    </p:set>
                                  </p:childTnLst>
                                </p:cTn>
                              </p:par>
                              <p:par>
                                <p:cTn id="109" presetID="1" presetClass="exit" presetSubtype="0" fill="hold" grpId="7" nodeType="withEffect">
                                  <p:stCondLst>
                                    <p:cond delay="3000"/>
                                  </p:stCondLst>
                                  <p:childTnLst>
                                    <p:set>
                                      <p:cBhvr>
                                        <p:cTn id="110" dur="1" fill="hold">
                                          <p:stCondLst>
                                            <p:cond delay="0"/>
                                          </p:stCondLst>
                                        </p:cTn>
                                        <p:tgtEl>
                                          <p:spTgt spid="21"/>
                                        </p:tgtEl>
                                        <p:attrNameLst>
                                          <p:attrName>style.visibility</p:attrName>
                                        </p:attrNameLst>
                                      </p:cBhvr>
                                      <p:to>
                                        <p:strVal val="hidden"/>
                                      </p:to>
                                    </p:set>
                                  </p:childTnLst>
                                </p:cTn>
                              </p:par>
                              <p:par>
                                <p:cTn id="111" presetID="7" presetClass="emph" presetSubtype="2" fill="hold" nodeType="withEffect">
                                  <p:stCondLst>
                                    <p:cond delay="3000"/>
                                  </p:stCondLst>
                                  <p:childTnLst>
                                    <p:animClr clrSpc="rgb" dir="cw">
                                      <p:cBhvr>
                                        <p:cTn id="112" dur="10" fill="hold"/>
                                        <p:tgtEl>
                                          <p:spTgt spid="11"/>
                                        </p:tgtEl>
                                        <p:attrNameLst>
                                          <p:attrName>stroke.color</p:attrName>
                                        </p:attrNameLst>
                                      </p:cBhvr>
                                      <p:to>
                                        <a:srgbClr val="FF0000"/>
                                      </p:to>
                                    </p:animClr>
                                    <p:set>
                                      <p:cBhvr>
                                        <p:cTn id="113" dur="10" fill="hold"/>
                                        <p:tgtEl>
                                          <p:spTgt spid="11"/>
                                        </p:tgtEl>
                                        <p:attrNameLst>
                                          <p:attrName>stroke.on</p:attrName>
                                        </p:attrNameLst>
                                      </p:cBhvr>
                                      <p:to>
                                        <p:strVal val="true"/>
                                      </p:to>
                                    </p:set>
                                  </p:childTnLst>
                                </p:cTn>
                              </p:par>
                              <p:par>
                                <p:cTn id="114" presetID="1" presetClass="emph" presetSubtype="2" fill="hold" nodeType="withEffect">
                                  <p:stCondLst>
                                    <p:cond delay="3000"/>
                                  </p:stCondLst>
                                  <p:childTnLst>
                                    <p:animClr clrSpc="rgb" dir="cw">
                                      <p:cBhvr>
                                        <p:cTn id="115" dur="10" fill="hold"/>
                                        <p:tgtEl>
                                          <p:spTgt spid="17"/>
                                        </p:tgtEl>
                                        <p:attrNameLst>
                                          <p:attrName>fillcolor</p:attrName>
                                        </p:attrNameLst>
                                      </p:cBhvr>
                                      <p:to>
                                        <a:srgbClr val="FF0000"/>
                                      </p:to>
                                    </p:animClr>
                                    <p:set>
                                      <p:cBhvr>
                                        <p:cTn id="116" dur="10" fill="hold"/>
                                        <p:tgtEl>
                                          <p:spTgt spid="17"/>
                                        </p:tgtEl>
                                        <p:attrNameLst>
                                          <p:attrName>fill.type</p:attrName>
                                        </p:attrNameLst>
                                      </p:cBhvr>
                                      <p:to>
                                        <p:strVal val="solid"/>
                                      </p:to>
                                    </p:set>
                                    <p:set>
                                      <p:cBhvr>
                                        <p:cTn id="117" dur="10" fill="hold"/>
                                        <p:tgtEl>
                                          <p:spTgt spid="17"/>
                                        </p:tgtEl>
                                        <p:attrNameLst>
                                          <p:attrName>fill.on</p:attrName>
                                        </p:attrNameLst>
                                      </p:cBhvr>
                                      <p:to>
                                        <p:strVal val="true"/>
                                      </p:to>
                                    </p:set>
                                  </p:childTnLst>
                                </p:cTn>
                              </p:par>
                              <p:par>
                                <p:cTn id="118" presetID="1" presetClass="exit" presetSubtype="0" fill="hold" grpId="8" nodeType="withEffect">
                                  <p:stCondLst>
                                    <p:cond delay="3500"/>
                                  </p:stCondLst>
                                  <p:childTnLst>
                                    <p:set>
                                      <p:cBhvr>
                                        <p:cTn id="119" dur="1" fill="hold">
                                          <p:stCondLst>
                                            <p:cond delay="0"/>
                                          </p:stCondLst>
                                        </p:cTn>
                                        <p:tgtEl>
                                          <p:spTgt spid="22"/>
                                        </p:tgtEl>
                                        <p:attrNameLst>
                                          <p:attrName>style.visibility</p:attrName>
                                        </p:attrNameLst>
                                      </p:cBhvr>
                                      <p:to>
                                        <p:strVal val="hidden"/>
                                      </p:to>
                                    </p:set>
                                  </p:childTnLst>
                                </p:cTn>
                              </p:par>
                              <p:par>
                                <p:cTn id="120" presetID="1" presetClass="entr" presetSubtype="0" fill="hold" grpId="8" nodeType="withEffect">
                                  <p:stCondLst>
                                    <p:cond delay="3500"/>
                                  </p:stCondLst>
                                  <p:childTnLst>
                                    <p:set>
                                      <p:cBhvr>
                                        <p:cTn id="121" dur="1" fill="hold">
                                          <p:stCondLst>
                                            <p:cond delay="0"/>
                                          </p:stCondLst>
                                        </p:cTn>
                                        <p:tgtEl>
                                          <p:spTgt spid="21"/>
                                        </p:tgtEl>
                                        <p:attrNameLst>
                                          <p:attrName>style.visibility</p:attrName>
                                        </p:attrNameLst>
                                      </p:cBhvr>
                                      <p:to>
                                        <p:strVal val="visible"/>
                                      </p:to>
                                    </p:set>
                                  </p:childTnLst>
                                </p:cTn>
                              </p:par>
                              <p:par>
                                <p:cTn id="122" presetID="7" presetClass="emph" presetSubtype="2" fill="hold" nodeType="withEffect">
                                  <p:stCondLst>
                                    <p:cond delay="3500"/>
                                  </p:stCondLst>
                                  <p:childTnLst>
                                    <p:animClr clrSpc="rgb" dir="cw">
                                      <p:cBhvr>
                                        <p:cTn id="123" dur="10" fill="hold"/>
                                        <p:tgtEl>
                                          <p:spTgt spid="11"/>
                                        </p:tgtEl>
                                        <p:attrNameLst>
                                          <p:attrName>stroke.color</p:attrName>
                                        </p:attrNameLst>
                                      </p:cBhvr>
                                      <p:to>
                                        <a:srgbClr val="595959"/>
                                      </p:to>
                                    </p:animClr>
                                    <p:set>
                                      <p:cBhvr>
                                        <p:cTn id="124" dur="10" fill="hold"/>
                                        <p:tgtEl>
                                          <p:spTgt spid="11"/>
                                        </p:tgtEl>
                                        <p:attrNameLst>
                                          <p:attrName>stroke.on</p:attrName>
                                        </p:attrNameLst>
                                      </p:cBhvr>
                                      <p:to>
                                        <p:strVal val="true"/>
                                      </p:to>
                                    </p:set>
                                  </p:childTnLst>
                                </p:cTn>
                              </p:par>
                              <p:par>
                                <p:cTn id="125" presetID="1" presetClass="emph" presetSubtype="2" fill="hold" nodeType="withEffect">
                                  <p:stCondLst>
                                    <p:cond delay="3500"/>
                                  </p:stCondLst>
                                  <p:childTnLst>
                                    <p:animClr clrSpc="rgb" dir="cw">
                                      <p:cBhvr>
                                        <p:cTn id="126" dur="10" fill="hold"/>
                                        <p:tgtEl>
                                          <p:spTgt spid="17"/>
                                        </p:tgtEl>
                                        <p:attrNameLst>
                                          <p:attrName>fillcolor</p:attrName>
                                        </p:attrNameLst>
                                      </p:cBhvr>
                                      <p:to>
                                        <a:srgbClr val="FFFFFF"/>
                                      </p:to>
                                    </p:animClr>
                                    <p:set>
                                      <p:cBhvr>
                                        <p:cTn id="127" dur="10" fill="hold"/>
                                        <p:tgtEl>
                                          <p:spTgt spid="17"/>
                                        </p:tgtEl>
                                        <p:attrNameLst>
                                          <p:attrName>fill.type</p:attrName>
                                        </p:attrNameLst>
                                      </p:cBhvr>
                                      <p:to>
                                        <p:strVal val="solid"/>
                                      </p:to>
                                    </p:set>
                                    <p:set>
                                      <p:cBhvr>
                                        <p:cTn id="128" dur="10" fill="hold"/>
                                        <p:tgtEl>
                                          <p:spTgt spid="17"/>
                                        </p:tgtEl>
                                        <p:attrNameLst>
                                          <p:attrName>fill.on</p:attrName>
                                        </p:attrNameLst>
                                      </p:cBhvr>
                                      <p:to>
                                        <p:strVal val="true"/>
                                      </p:to>
                                    </p:set>
                                  </p:childTnLst>
                                </p:cTn>
                              </p:par>
                              <p:par>
                                <p:cTn id="129" presetID="1" presetClass="entr" presetSubtype="0" fill="hold" grpId="10" nodeType="withEffect">
                                  <p:stCondLst>
                                    <p:cond delay="4000"/>
                                  </p:stCondLst>
                                  <p:childTnLst>
                                    <p:set>
                                      <p:cBhvr>
                                        <p:cTn id="130" dur="1" fill="hold">
                                          <p:stCondLst>
                                            <p:cond delay="0"/>
                                          </p:stCondLst>
                                        </p:cTn>
                                        <p:tgtEl>
                                          <p:spTgt spid="22"/>
                                        </p:tgtEl>
                                        <p:attrNameLst>
                                          <p:attrName>style.visibility</p:attrName>
                                        </p:attrNameLst>
                                      </p:cBhvr>
                                      <p:to>
                                        <p:strVal val="visible"/>
                                      </p:to>
                                    </p:set>
                                  </p:childTnLst>
                                </p:cTn>
                              </p:par>
                              <p:par>
                                <p:cTn id="131" presetID="1" presetClass="exit" presetSubtype="0" fill="hold" grpId="9" nodeType="withEffect">
                                  <p:stCondLst>
                                    <p:cond delay="4000"/>
                                  </p:stCondLst>
                                  <p:childTnLst>
                                    <p:set>
                                      <p:cBhvr>
                                        <p:cTn id="132" dur="1" fill="hold">
                                          <p:stCondLst>
                                            <p:cond delay="0"/>
                                          </p:stCondLst>
                                        </p:cTn>
                                        <p:tgtEl>
                                          <p:spTgt spid="21"/>
                                        </p:tgtEl>
                                        <p:attrNameLst>
                                          <p:attrName>style.visibility</p:attrName>
                                        </p:attrNameLst>
                                      </p:cBhvr>
                                      <p:to>
                                        <p:strVal val="hidden"/>
                                      </p:to>
                                    </p:set>
                                  </p:childTnLst>
                                </p:cTn>
                              </p:par>
                              <p:par>
                                <p:cTn id="133" presetID="7" presetClass="emph" presetSubtype="2" fill="hold" nodeType="withEffect">
                                  <p:stCondLst>
                                    <p:cond delay="4000"/>
                                  </p:stCondLst>
                                  <p:childTnLst>
                                    <p:animClr clrSpc="rgb" dir="cw">
                                      <p:cBhvr>
                                        <p:cTn id="134" dur="10" fill="hold"/>
                                        <p:tgtEl>
                                          <p:spTgt spid="11"/>
                                        </p:tgtEl>
                                        <p:attrNameLst>
                                          <p:attrName>stroke.color</p:attrName>
                                        </p:attrNameLst>
                                      </p:cBhvr>
                                      <p:to>
                                        <a:srgbClr val="FF0000"/>
                                      </p:to>
                                    </p:animClr>
                                    <p:set>
                                      <p:cBhvr>
                                        <p:cTn id="135" dur="10" fill="hold"/>
                                        <p:tgtEl>
                                          <p:spTgt spid="11"/>
                                        </p:tgtEl>
                                        <p:attrNameLst>
                                          <p:attrName>stroke.on</p:attrName>
                                        </p:attrNameLst>
                                      </p:cBhvr>
                                      <p:to>
                                        <p:strVal val="true"/>
                                      </p:to>
                                    </p:set>
                                  </p:childTnLst>
                                </p:cTn>
                              </p:par>
                              <p:par>
                                <p:cTn id="136" presetID="1" presetClass="emph" presetSubtype="2" fill="hold" nodeType="withEffect">
                                  <p:stCondLst>
                                    <p:cond delay="4000"/>
                                  </p:stCondLst>
                                  <p:childTnLst>
                                    <p:animClr clrSpc="rgb" dir="cw">
                                      <p:cBhvr>
                                        <p:cTn id="137" dur="10" fill="hold"/>
                                        <p:tgtEl>
                                          <p:spTgt spid="17"/>
                                        </p:tgtEl>
                                        <p:attrNameLst>
                                          <p:attrName>fillcolor</p:attrName>
                                        </p:attrNameLst>
                                      </p:cBhvr>
                                      <p:to>
                                        <a:srgbClr val="FF0000"/>
                                      </p:to>
                                    </p:animClr>
                                    <p:set>
                                      <p:cBhvr>
                                        <p:cTn id="138" dur="10" fill="hold"/>
                                        <p:tgtEl>
                                          <p:spTgt spid="17"/>
                                        </p:tgtEl>
                                        <p:attrNameLst>
                                          <p:attrName>fill.type</p:attrName>
                                        </p:attrNameLst>
                                      </p:cBhvr>
                                      <p:to>
                                        <p:strVal val="solid"/>
                                      </p:to>
                                    </p:set>
                                    <p:set>
                                      <p:cBhvr>
                                        <p:cTn id="139" dur="10" fill="hold"/>
                                        <p:tgtEl>
                                          <p:spTgt spid="17"/>
                                        </p:tgtEl>
                                        <p:attrNameLst>
                                          <p:attrName>fill.on</p:attrName>
                                        </p:attrNameLst>
                                      </p:cBhvr>
                                      <p:to>
                                        <p:strVal val="true"/>
                                      </p:to>
                                    </p:set>
                                  </p:childTnLst>
                                </p:cTn>
                              </p:par>
                              <p:par>
                                <p:cTn id="140" presetID="1" presetClass="exit" presetSubtype="0" fill="hold" grpId="11" nodeType="withEffect">
                                  <p:stCondLst>
                                    <p:cond delay="4500"/>
                                  </p:stCondLst>
                                  <p:childTnLst>
                                    <p:set>
                                      <p:cBhvr>
                                        <p:cTn id="141" dur="1" fill="hold">
                                          <p:stCondLst>
                                            <p:cond delay="0"/>
                                          </p:stCondLst>
                                        </p:cTn>
                                        <p:tgtEl>
                                          <p:spTgt spid="22"/>
                                        </p:tgtEl>
                                        <p:attrNameLst>
                                          <p:attrName>style.visibility</p:attrName>
                                        </p:attrNameLst>
                                      </p:cBhvr>
                                      <p:to>
                                        <p:strVal val="hidden"/>
                                      </p:to>
                                    </p:set>
                                  </p:childTnLst>
                                </p:cTn>
                              </p:par>
                              <p:par>
                                <p:cTn id="142" presetID="1" presetClass="entr" presetSubtype="0" fill="hold" grpId="10" nodeType="withEffect">
                                  <p:stCondLst>
                                    <p:cond delay="4500"/>
                                  </p:stCondLst>
                                  <p:childTnLst>
                                    <p:set>
                                      <p:cBhvr>
                                        <p:cTn id="143" dur="1" fill="hold">
                                          <p:stCondLst>
                                            <p:cond delay="0"/>
                                          </p:stCondLst>
                                        </p:cTn>
                                        <p:tgtEl>
                                          <p:spTgt spid="21"/>
                                        </p:tgtEl>
                                        <p:attrNameLst>
                                          <p:attrName>style.visibility</p:attrName>
                                        </p:attrNameLst>
                                      </p:cBhvr>
                                      <p:to>
                                        <p:strVal val="visible"/>
                                      </p:to>
                                    </p:set>
                                  </p:childTnLst>
                                </p:cTn>
                              </p:par>
                              <p:par>
                                <p:cTn id="144" presetID="7" presetClass="emph" presetSubtype="2" fill="hold" nodeType="withEffect">
                                  <p:stCondLst>
                                    <p:cond delay="4500"/>
                                  </p:stCondLst>
                                  <p:childTnLst>
                                    <p:animClr clrSpc="rgb" dir="cw">
                                      <p:cBhvr>
                                        <p:cTn id="145" dur="10" fill="hold"/>
                                        <p:tgtEl>
                                          <p:spTgt spid="11"/>
                                        </p:tgtEl>
                                        <p:attrNameLst>
                                          <p:attrName>stroke.color</p:attrName>
                                        </p:attrNameLst>
                                      </p:cBhvr>
                                      <p:to>
                                        <a:srgbClr val="FF0000"/>
                                      </p:to>
                                    </p:animClr>
                                    <p:set>
                                      <p:cBhvr>
                                        <p:cTn id="146" dur="10" fill="hold"/>
                                        <p:tgtEl>
                                          <p:spTgt spid="11"/>
                                        </p:tgtEl>
                                        <p:attrNameLst>
                                          <p:attrName>stroke.on</p:attrName>
                                        </p:attrNameLst>
                                      </p:cBhvr>
                                      <p:to>
                                        <p:strVal val="true"/>
                                      </p:to>
                                    </p:set>
                                  </p:childTnLst>
                                </p:cTn>
                              </p:par>
                              <p:par>
                                <p:cTn id="147" presetID="1" presetClass="emph" presetSubtype="2" fill="hold" nodeType="withEffect">
                                  <p:stCondLst>
                                    <p:cond delay="4500"/>
                                  </p:stCondLst>
                                  <p:childTnLst>
                                    <p:animClr clrSpc="rgb" dir="cw">
                                      <p:cBhvr>
                                        <p:cTn id="148" dur="10" fill="hold"/>
                                        <p:tgtEl>
                                          <p:spTgt spid="17"/>
                                        </p:tgtEl>
                                        <p:attrNameLst>
                                          <p:attrName>fillcolor</p:attrName>
                                        </p:attrNameLst>
                                      </p:cBhvr>
                                      <p:to>
                                        <a:srgbClr val="FFFFFF"/>
                                      </p:to>
                                    </p:animClr>
                                    <p:set>
                                      <p:cBhvr>
                                        <p:cTn id="149" dur="10" fill="hold"/>
                                        <p:tgtEl>
                                          <p:spTgt spid="17"/>
                                        </p:tgtEl>
                                        <p:attrNameLst>
                                          <p:attrName>fill.type</p:attrName>
                                        </p:attrNameLst>
                                      </p:cBhvr>
                                      <p:to>
                                        <p:strVal val="solid"/>
                                      </p:to>
                                    </p:set>
                                    <p:set>
                                      <p:cBhvr>
                                        <p:cTn id="150" dur="10" fill="hold"/>
                                        <p:tgtEl>
                                          <p:spTgt spid="17"/>
                                        </p:tgtEl>
                                        <p:attrNameLst>
                                          <p:attrName>fill.on</p:attrName>
                                        </p:attrNameLst>
                                      </p:cBhvr>
                                      <p:to>
                                        <p:strVal val="true"/>
                                      </p:to>
                                    </p:set>
                                  </p:childTnLst>
                                </p:cTn>
                              </p:par>
                              <p:par>
                                <p:cTn id="151" presetID="1" presetClass="entr" presetSubtype="0" fill="hold" grpId="12" nodeType="withEffect">
                                  <p:stCondLst>
                                    <p:cond delay="5000"/>
                                  </p:stCondLst>
                                  <p:childTnLst>
                                    <p:set>
                                      <p:cBhvr>
                                        <p:cTn id="152" dur="1" fill="hold">
                                          <p:stCondLst>
                                            <p:cond delay="0"/>
                                          </p:stCondLst>
                                        </p:cTn>
                                        <p:tgtEl>
                                          <p:spTgt spid="22"/>
                                        </p:tgtEl>
                                        <p:attrNameLst>
                                          <p:attrName>style.visibility</p:attrName>
                                        </p:attrNameLst>
                                      </p:cBhvr>
                                      <p:to>
                                        <p:strVal val="visible"/>
                                      </p:to>
                                    </p:set>
                                  </p:childTnLst>
                                </p:cTn>
                              </p:par>
                              <p:par>
                                <p:cTn id="153" presetID="1" presetClass="exit" presetSubtype="0" fill="hold" grpId="11" nodeType="withEffect">
                                  <p:stCondLst>
                                    <p:cond delay="5000"/>
                                  </p:stCondLst>
                                  <p:childTnLst>
                                    <p:set>
                                      <p:cBhvr>
                                        <p:cTn id="154" dur="1" fill="hold">
                                          <p:stCondLst>
                                            <p:cond delay="0"/>
                                          </p:stCondLst>
                                        </p:cTn>
                                        <p:tgtEl>
                                          <p:spTgt spid="21"/>
                                        </p:tgtEl>
                                        <p:attrNameLst>
                                          <p:attrName>style.visibility</p:attrName>
                                        </p:attrNameLst>
                                      </p:cBhvr>
                                      <p:to>
                                        <p:strVal val="hidden"/>
                                      </p:to>
                                    </p:set>
                                  </p:childTnLst>
                                </p:cTn>
                              </p:par>
                              <p:par>
                                <p:cTn id="155" presetID="7" presetClass="emph" presetSubtype="2" fill="hold" nodeType="withEffect">
                                  <p:stCondLst>
                                    <p:cond delay="5000"/>
                                  </p:stCondLst>
                                  <p:childTnLst>
                                    <p:animClr clrSpc="rgb" dir="cw">
                                      <p:cBhvr>
                                        <p:cTn id="156" dur="10" fill="hold"/>
                                        <p:tgtEl>
                                          <p:spTgt spid="11"/>
                                        </p:tgtEl>
                                        <p:attrNameLst>
                                          <p:attrName>stroke.color</p:attrName>
                                        </p:attrNameLst>
                                      </p:cBhvr>
                                      <p:to>
                                        <a:srgbClr val="FF0000"/>
                                      </p:to>
                                    </p:animClr>
                                    <p:set>
                                      <p:cBhvr>
                                        <p:cTn id="157" dur="10" fill="hold"/>
                                        <p:tgtEl>
                                          <p:spTgt spid="11"/>
                                        </p:tgtEl>
                                        <p:attrNameLst>
                                          <p:attrName>stroke.on</p:attrName>
                                        </p:attrNameLst>
                                      </p:cBhvr>
                                      <p:to>
                                        <p:strVal val="true"/>
                                      </p:to>
                                    </p:set>
                                  </p:childTnLst>
                                </p:cTn>
                              </p:par>
                              <p:par>
                                <p:cTn id="158" presetID="1" presetClass="emph" presetSubtype="2" fill="hold" nodeType="withEffect">
                                  <p:stCondLst>
                                    <p:cond delay="5000"/>
                                  </p:stCondLst>
                                  <p:childTnLst>
                                    <p:animClr clrSpc="rgb" dir="cw">
                                      <p:cBhvr>
                                        <p:cTn id="159" dur="10" fill="hold"/>
                                        <p:tgtEl>
                                          <p:spTgt spid="17"/>
                                        </p:tgtEl>
                                        <p:attrNameLst>
                                          <p:attrName>fillcolor</p:attrName>
                                        </p:attrNameLst>
                                      </p:cBhvr>
                                      <p:to>
                                        <a:srgbClr val="FF0000"/>
                                      </p:to>
                                    </p:animClr>
                                    <p:set>
                                      <p:cBhvr>
                                        <p:cTn id="160" dur="10" fill="hold"/>
                                        <p:tgtEl>
                                          <p:spTgt spid="17"/>
                                        </p:tgtEl>
                                        <p:attrNameLst>
                                          <p:attrName>fill.type</p:attrName>
                                        </p:attrNameLst>
                                      </p:cBhvr>
                                      <p:to>
                                        <p:strVal val="solid"/>
                                      </p:to>
                                    </p:set>
                                    <p:set>
                                      <p:cBhvr>
                                        <p:cTn id="161" dur="10" fill="hold"/>
                                        <p:tgtEl>
                                          <p:spTgt spid="17"/>
                                        </p:tgtEl>
                                        <p:attrNameLst>
                                          <p:attrName>fill.on</p:attrName>
                                        </p:attrNameLst>
                                      </p:cBhvr>
                                      <p:to>
                                        <p:strVal val="true"/>
                                      </p:to>
                                    </p:set>
                                  </p:childTnLst>
                                </p:cTn>
                              </p:par>
                              <p:par>
                                <p:cTn id="162" presetID="10" presetClass="entr" presetSubtype="0" fill="hold" nodeType="withEffect">
                                  <p:stCondLst>
                                    <p:cond delay="1500"/>
                                  </p:stCondLst>
                                  <p:childTnLst>
                                    <p:set>
                                      <p:cBhvr>
                                        <p:cTn id="163" dur="1" fill="hold">
                                          <p:stCondLst>
                                            <p:cond delay="0"/>
                                          </p:stCondLst>
                                        </p:cTn>
                                        <p:tgtEl>
                                          <p:spTgt spid="23"/>
                                        </p:tgtEl>
                                        <p:attrNameLst>
                                          <p:attrName>style.visibility</p:attrName>
                                        </p:attrNameLst>
                                      </p:cBhvr>
                                      <p:to>
                                        <p:strVal val="visible"/>
                                      </p:to>
                                    </p:set>
                                    <p:animEffect transition="in" filter="fade">
                                      <p:cBhvr>
                                        <p:cTn id="164" dur="3000"/>
                                        <p:tgtEl>
                                          <p:spTgt spid="23"/>
                                        </p:tgtEl>
                                      </p:cBhvr>
                                    </p:animEffect>
                                  </p:childTnLst>
                                </p:cTn>
                              </p:par>
                              <p:par>
                                <p:cTn id="165" presetID="10" presetClass="entr" presetSubtype="0" fill="hold" nodeType="withEffect">
                                  <p:stCondLst>
                                    <p:cond delay="2000"/>
                                  </p:stCondLst>
                                  <p:childTnLst>
                                    <p:set>
                                      <p:cBhvr>
                                        <p:cTn id="166" dur="1" fill="hold">
                                          <p:stCondLst>
                                            <p:cond delay="0"/>
                                          </p:stCondLst>
                                        </p:cTn>
                                        <p:tgtEl>
                                          <p:spTgt spid="24"/>
                                        </p:tgtEl>
                                        <p:attrNameLst>
                                          <p:attrName>style.visibility</p:attrName>
                                        </p:attrNameLst>
                                      </p:cBhvr>
                                      <p:to>
                                        <p:strVal val="visible"/>
                                      </p:to>
                                    </p:set>
                                    <p:animEffect transition="in" filter="fade">
                                      <p:cBhvr>
                                        <p:cTn id="167" dur="3000"/>
                                        <p:tgtEl>
                                          <p:spTgt spid="24"/>
                                        </p:tgtEl>
                                      </p:cBhvr>
                                    </p:animEffect>
                                  </p:childTnLst>
                                </p:cTn>
                              </p:par>
                              <p:par>
                                <p:cTn id="168" presetID="10" presetClass="entr" presetSubtype="0" fill="hold" nodeType="withEffect">
                                  <p:stCondLst>
                                    <p:cond delay="2000"/>
                                  </p:stCondLst>
                                  <p:childTnLst>
                                    <p:set>
                                      <p:cBhvr>
                                        <p:cTn id="169" dur="1" fill="hold">
                                          <p:stCondLst>
                                            <p:cond delay="0"/>
                                          </p:stCondLst>
                                        </p:cTn>
                                        <p:tgtEl>
                                          <p:spTgt spid="27"/>
                                        </p:tgtEl>
                                        <p:attrNameLst>
                                          <p:attrName>style.visibility</p:attrName>
                                        </p:attrNameLst>
                                      </p:cBhvr>
                                      <p:to>
                                        <p:strVal val="visible"/>
                                      </p:to>
                                    </p:set>
                                    <p:animEffect transition="in" filter="fade">
                                      <p:cBhvr>
                                        <p:cTn id="170" dur="3000"/>
                                        <p:tgtEl>
                                          <p:spTgt spid="27"/>
                                        </p:tgtEl>
                                      </p:cBhvr>
                                    </p:animEffect>
                                  </p:childTnLst>
                                </p:cTn>
                              </p:par>
                              <p:par>
                                <p:cTn id="171" presetID="10" presetClass="entr" presetSubtype="0" fill="hold" nodeType="withEffect">
                                  <p:stCondLst>
                                    <p:cond delay="2500"/>
                                  </p:stCondLst>
                                  <p:childTnLst>
                                    <p:set>
                                      <p:cBhvr>
                                        <p:cTn id="172" dur="1" fill="hold">
                                          <p:stCondLst>
                                            <p:cond delay="0"/>
                                          </p:stCondLst>
                                        </p:cTn>
                                        <p:tgtEl>
                                          <p:spTgt spid="26"/>
                                        </p:tgtEl>
                                        <p:attrNameLst>
                                          <p:attrName>style.visibility</p:attrName>
                                        </p:attrNameLst>
                                      </p:cBhvr>
                                      <p:to>
                                        <p:strVal val="visible"/>
                                      </p:to>
                                    </p:set>
                                    <p:animEffect transition="in" filter="fade">
                                      <p:cBhvr>
                                        <p:cTn id="173" dur="3000"/>
                                        <p:tgtEl>
                                          <p:spTgt spid="26"/>
                                        </p:tgtEl>
                                      </p:cBhvr>
                                    </p:animEffect>
                                  </p:childTnLst>
                                </p:cTn>
                              </p:par>
                              <p:par>
                                <p:cTn id="174" presetID="10" presetClass="entr" presetSubtype="0" fill="hold" nodeType="withEffect">
                                  <p:stCondLst>
                                    <p:cond delay="2500"/>
                                  </p:stCondLst>
                                  <p:childTnLst>
                                    <p:set>
                                      <p:cBhvr>
                                        <p:cTn id="175" dur="1" fill="hold">
                                          <p:stCondLst>
                                            <p:cond delay="0"/>
                                          </p:stCondLst>
                                        </p:cTn>
                                        <p:tgtEl>
                                          <p:spTgt spid="25"/>
                                        </p:tgtEl>
                                        <p:attrNameLst>
                                          <p:attrName>style.visibility</p:attrName>
                                        </p:attrNameLst>
                                      </p:cBhvr>
                                      <p:to>
                                        <p:strVal val="visible"/>
                                      </p:to>
                                    </p:set>
                                    <p:animEffect transition="in" filter="fade">
                                      <p:cBhvr>
                                        <p:cTn id="176" dur="3000"/>
                                        <p:tgtEl>
                                          <p:spTgt spid="25"/>
                                        </p:tgtEl>
                                      </p:cBhvr>
                                    </p:animEffect>
                                  </p:childTnLst>
                                </p:cTn>
                              </p:par>
                            </p:childTnLst>
                          </p:cTn>
                        </p:par>
                      </p:childTnLst>
                    </p:cTn>
                  </p:par>
                  <p:par>
                    <p:cTn id="177" fill="hold" nodeType="clickPar">
                      <p:stCondLst>
                        <p:cond delay="indefinite"/>
                      </p:stCondLst>
                      <p:childTnLst>
                        <p:par>
                          <p:cTn id="178" fill="hold" nodeType="withGroup">
                            <p:stCondLst>
                              <p:cond delay="0"/>
                            </p:stCondLst>
                            <p:childTnLst>
                              <p:par>
                                <p:cTn id="179" presetID="22" presetClass="entr" presetSubtype="8" fill="hold" grpId="0" nodeType="clickEffect">
                                  <p:stCondLst>
                                    <p:cond delay="0"/>
                                  </p:stCondLst>
                                  <p:childTnLst>
                                    <p:set>
                                      <p:cBhvr>
                                        <p:cTn id="180" dur="1" fill="hold">
                                          <p:stCondLst>
                                            <p:cond delay="0"/>
                                          </p:stCondLst>
                                        </p:cTn>
                                        <p:tgtEl>
                                          <p:spTgt spid="33"/>
                                        </p:tgtEl>
                                        <p:attrNameLst>
                                          <p:attrName>style.visibility</p:attrName>
                                        </p:attrNameLst>
                                      </p:cBhvr>
                                      <p:to>
                                        <p:strVal val="visible"/>
                                      </p:to>
                                    </p:set>
                                    <p:animEffect transition="in" filter="wipe(left)">
                                      <p:cBhvr>
                                        <p:cTn id="181" dur="750"/>
                                        <p:tgtEl>
                                          <p:spTgt spid="33"/>
                                        </p:tgtEl>
                                      </p:cBhvr>
                                    </p:animEffect>
                                  </p:childTnLst>
                                </p:cTn>
                              </p:par>
                            </p:childTnLst>
                          </p:cTn>
                        </p:par>
                      </p:childTnLst>
                    </p:cTn>
                  </p:par>
                  <p:par>
                    <p:cTn id="182" fill="hold" nodeType="clickPar">
                      <p:stCondLst>
                        <p:cond delay="indefinite"/>
                      </p:stCondLst>
                      <p:childTnLst>
                        <p:par>
                          <p:cTn id="183" fill="hold" nodeType="withGroup">
                            <p:stCondLst>
                              <p:cond delay="0"/>
                            </p:stCondLst>
                            <p:childTnLst>
                              <p:par>
                                <p:cTn id="184" presetID="22" presetClass="entr" presetSubtype="8" fill="hold" grpId="0" nodeType="clickEffect">
                                  <p:stCondLst>
                                    <p:cond delay="0"/>
                                  </p:stCondLst>
                                  <p:childTnLst>
                                    <p:set>
                                      <p:cBhvr>
                                        <p:cTn id="185" dur="1" fill="hold">
                                          <p:stCondLst>
                                            <p:cond delay="0"/>
                                          </p:stCondLst>
                                        </p:cTn>
                                        <p:tgtEl>
                                          <p:spTgt spid="32"/>
                                        </p:tgtEl>
                                        <p:attrNameLst>
                                          <p:attrName>style.visibility</p:attrName>
                                        </p:attrNameLst>
                                      </p:cBhvr>
                                      <p:to>
                                        <p:strVal val="visible"/>
                                      </p:to>
                                    </p:set>
                                    <p:animEffect transition="in" filter="wipe(left)">
                                      <p:cBhvr>
                                        <p:cTn id="186" dur="750"/>
                                        <p:tgtEl>
                                          <p:spTgt spid="32"/>
                                        </p:tgtEl>
                                      </p:cBhvr>
                                    </p:animEffect>
                                  </p:childTnLst>
                                </p:cTn>
                              </p:par>
                              <p:par>
                                <p:cTn id="187" presetID="22" presetClass="entr" presetSubtype="8" fill="hold" grpId="0" nodeType="withEffect">
                                  <p:stCondLst>
                                    <p:cond delay="0"/>
                                  </p:stCondLst>
                                  <p:childTnLst>
                                    <p:set>
                                      <p:cBhvr>
                                        <p:cTn id="188" dur="1" fill="hold">
                                          <p:stCondLst>
                                            <p:cond delay="0"/>
                                          </p:stCondLst>
                                        </p:cTn>
                                        <p:tgtEl>
                                          <p:spTgt spid="31"/>
                                        </p:tgtEl>
                                        <p:attrNameLst>
                                          <p:attrName>style.visibility</p:attrName>
                                        </p:attrNameLst>
                                      </p:cBhvr>
                                      <p:to>
                                        <p:strVal val="visible"/>
                                      </p:to>
                                    </p:set>
                                    <p:animEffect transition="in" filter="wipe(left)">
                                      <p:cBhvr>
                                        <p:cTn id="189" dur="750"/>
                                        <p:tgtEl>
                                          <p:spTgt spid="31"/>
                                        </p:tgtEl>
                                      </p:cBhvr>
                                    </p:animEffect>
                                  </p:childTnLst>
                                </p:cTn>
                              </p:par>
                            </p:childTnLst>
                          </p:cTn>
                        </p:par>
                      </p:childTnLst>
                    </p:cTn>
                  </p:par>
                  <p:par>
                    <p:cTn id="190" fill="hold" nodeType="clickPar">
                      <p:stCondLst>
                        <p:cond delay="indefinite"/>
                      </p:stCondLst>
                      <p:childTnLst>
                        <p:par>
                          <p:cTn id="191" fill="hold" nodeType="withGroup">
                            <p:stCondLst>
                              <p:cond delay="0"/>
                            </p:stCondLst>
                            <p:childTnLst>
                              <p:par>
                                <p:cTn id="192" presetID="1" presetClass="entr" presetSubtype="0" fill="hold" grpId="0" nodeType="clickEffect">
                                  <p:stCondLst>
                                    <p:cond delay="0"/>
                                  </p:stCondLst>
                                  <p:childTnLst>
                                    <p:set>
                                      <p:cBhvr>
                                        <p:cTn id="193"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1" grpId="2"/>
      <p:bldP spid="21" grpId="3"/>
      <p:bldP spid="21" grpId="4"/>
      <p:bldP spid="21" grpId="5"/>
      <p:bldP spid="21" grpId="6"/>
      <p:bldP spid="21" grpId="7"/>
      <p:bldP spid="21" grpId="8"/>
      <p:bldP spid="21" grpId="9"/>
      <p:bldP spid="21" grpId="10"/>
      <p:bldP spid="21" grpId="11"/>
      <p:bldP spid="22" grpId="0"/>
      <p:bldP spid="22" grpId="1"/>
      <p:bldP spid="22" grpId="2"/>
      <p:bldP spid="22" grpId="3"/>
      <p:bldP spid="22" grpId="4"/>
      <p:bldP spid="22" grpId="5"/>
      <p:bldP spid="22" grpId="6"/>
      <p:bldP spid="22" grpId="7"/>
      <p:bldP spid="22" grpId="8"/>
      <p:bldP spid="22" grpId="9"/>
      <p:bldP spid="22" grpId="10"/>
      <p:bldP spid="22" grpId="11"/>
      <p:bldP spid="22" grpId="12"/>
      <p:bldP spid="31" grpId="0" animBg="1"/>
      <p:bldP spid="32" grpId="0" animBg="1"/>
      <p:bldP spid="33" grpId="0" animBg="1"/>
      <p:bldP spid="34" grpId="0"/>
      <p:bldP spid="35" grpId="0"/>
      <p:bldP spid="35" grpId="1"/>
      <p:bldP spid="28" grpId="0"/>
      <p:bldP spid="28"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762000" y="2057399"/>
            <a:ext cx="2147590" cy="1295400"/>
            <a:chOff x="914400" y="2095500"/>
            <a:chExt cx="2147590" cy="1295400"/>
          </a:xfrm>
        </p:grpSpPr>
        <p:pic>
          <p:nvPicPr>
            <p:cNvPr id="7" name="Picture 6"/>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8" name="Picture 7"/>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9" name="Picture 8"/>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10" name="Picture 9"/>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11" name="Picture 10"/>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12" name="Picture 11"/>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13" name="Picture 12"/>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14" name="Picture 13"/>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15" name="Picture 14"/>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6" name="X"/>
          <p:cNvSpPr/>
          <p:nvPr/>
        </p:nvSpPr>
        <p:spPr>
          <a:xfrm>
            <a:off x="762000" y="2057399"/>
            <a:ext cx="2147590" cy="9906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86%</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(37/43)</a:t>
            </a:r>
          </a:p>
        </p:txBody>
      </p:sp>
      <p:grpSp>
        <p:nvGrpSpPr>
          <p:cNvPr id="17" name="Group 16"/>
          <p:cNvGrpSpPr/>
          <p:nvPr/>
        </p:nvGrpSpPr>
        <p:grpSpPr>
          <a:xfrm>
            <a:off x="3498205" y="2057400"/>
            <a:ext cx="2147590" cy="1295400"/>
            <a:chOff x="914400" y="2095500"/>
            <a:chExt cx="2147590" cy="1295400"/>
          </a:xfrm>
        </p:grpSpPr>
        <p:pic>
          <p:nvPicPr>
            <p:cNvPr id="19" name="Picture 18"/>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20" name="Picture 19"/>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21" name="Picture 20"/>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22" name="Picture 21"/>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23" name="Picture 22"/>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24" name="Picture 23"/>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25" name="Picture 24"/>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26" name="Picture 25"/>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27" name="Picture 26"/>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18" name="X"/>
          <p:cNvSpPr/>
          <p:nvPr/>
        </p:nvSpPr>
        <p:spPr>
          <a:xfrm>
            <a:off x="3498205" y="2057399"/>
            <a:ext cx="2147590" cy="9906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83%</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(45/54)</a:t>
            </a:r>
          </a:p>
        </p:txBody>
      </p:sp>
      <p:grpSp>
        <p:nvGrpSpPr>
          <p:cNvPr id="29" name="Group 28"/>
          <p:cNvGrpSpPr/>
          <p:nvPr/>
        </p:nvGrpSpPr>
        <p:grpSpPr>
          <a:xfrm>
            <a:off x="6248400" y="2057399"/>
            <a:ext cx="2147590" cy="1295400"/>
            <a:chOff x="914400" y="2095500"/>
            <a:chExt cx="2147590" cy="1295400"/>
          </a:xfrm>
        </p:grpSpPr>
        <p:pic>
          <p:nvPicPr>
            <p:cNvPr id="31" name="Picture 30"/>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32" name="Picture 31"/>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33" name="Picture 32"/>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34" name="Picture 33"/>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35" name="Picture 34"/>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36" name="Picture 35"/>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37" name="Picture 36"/>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38" name="Picture 37"/>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39" name="Picture 38"/>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30" name="X"/>
          <p:cNvSpPr/>
          <p:nvPr/>
        </p:nvSpPr>
        <p:spPr>
          <a:xfrm>
            <a:off x="6248400" y="2057398"/>
            <a:ext cx="2147590" cy="1066801"/>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88%</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(28/32)</a:t>
            </a:r>
          </a:p>
        </p:txBody>
      </p:sp>
      <p:sp>
        <p:nvSpPr>
          <p:cNvPr id="41" name="Rectangle 40"/>
          <p:cNvSpPr/>
          <p:nvPr/>
        </p:nvSpPr>
        <p:spPr>
          <a:xfrm>
            <a:off x="609602" y="1066800"/>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5B9BD5"/>
                </a:solidFill>
                <a:effectLst/>
                <a:uLnTx/>
                <a:uFillTx/>
                <a:latin typeface="Calibri Light"/>
                <a:ea typeface="+mn-ea"/>
                <a:cs typeface="+mn-cs"/>
              </a:rPr>
              <a:t>A</a:t>
            </a:r>
            <a:r>
              <a:rPr kumimoji="0" lang="en-US" sz="4000" b="1" i="0" u="none" strike="noStrike" kern="1200" cap="none" spc="0" normalizeH="0" baseline="0" noProof="0">
                <a:ln>
                  <a:noFill/>
                </a:ln>
                <a:solidFill>
                  <a:srgbClr val="5B9BD5"/>
                </a:solidFill>
                <a:effectLst/>
                <a:uLnTx/>
                <a:uFillTx/>
                <a:latin typeface="Calibri Light"/>
                <a:ea typeface="+mn-ea"/>
                <a:cs typeface="+mn-cs"/>
              </a:rPr>
              <a:t> </a:t>
            </a:r>
            <a:r>
              <a:rPr kumimoji="0" lang="en-US" sz="3200" b="0" i="0" u="none" strike="noStrike" kern="1200" cap="none" spc="0" normalizeH="0" baseline="0" noProof="0">
                <a:ln>
                  <a:noFill/>
                </a:ln>
                <a:solidFill>
                  <a:srgbClr val="5B9BD5"/>
                </a:solidFill>
                <a:effectLst/>
                <a:uLnTx/>
                <a:uFillTx/>
                <a:latin typeface="Calibri Light"/>
                <a:ea typeface="+mn-ea"/>
                <a:cs typeface="+mn-cs"/>
              </a:rPr>
              <a:t>company</a:t>
            </a:r>
            <a:endParaRPr kumimoji="0" lang="en-US" sz="4000" b="0" i="0" u="none" strike="noStrike" kern="1200" cap="none" spc="0" normalizeH="0" baseline="0" noProof="0">
              <a:ln>
                <a:noFill/>
              </a:ln>
              <a:solidFill>
                <a:srgbClr val="5B9BD5"/>
              </a:solidFill>
              <a:effectLst/>
              <a:uLnTx/>
              <a:uFillTx/>
              <a:latin typeface="Calibri Light"/>
              <a:ea typeface="+mn-ea"/>
              <a:cs typeface="+mn-cs"/>
            </a:endParaRPr>
          </a:p>
        </p:txBody>
      </p:sp>
      <p:sp>
        <p:nvSpPr>
          <p:cNvPr id="42" name="Rectangle 41"/>
          <p:cNvSpPr/>
          <p:nvPr/>
        </p:nvSpPr>
        <p:spPr>
          <a:xfrm>
            <a:off x="3352801" y="1066801"/>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ED7D31"/>
                </a:solidFill>
                <a:effectLst/>
                <a:uLnTx/>
                <a:uFillTx/>
                <a:latin typeface="Calibri Light"/>
                <a:ea typeface="+mn-ea"/>
                <a:cs typeface="+mn-cs"/>
              </a:rPr>
              <a:t>B</a:t>
            </a:r>
            <a:r>
              <a:rPr kumimoji="0" lang="en-US" sz="4000" b="0" i="0" u="none" strike="noStrike" kern="1200" cap="none" spc="0" normalizeH="0" baseline="0" noProof="0">
                <a:ln>
                  <a:noFill/>
                </a:ln>
                <a:solidFill>
                  <a:srgbClr val="ED7D31"/>
                </a:solidFill>
                <a:effectLst/>
                <a:uLnTx/>
                <a:uFillTx/>
                <a:latin typeface="Calibri Light"/>
                <a:ea typeface="+mn-ea"/>
                <a:cs typeface="+mn-cs"/>
              </a:rPr>
              <a:t> </a:t>
            </a:r>
            <a:r>
              <a:rPr kumimoji="0" lang="en-US" sz="3200" b="0" i="0" u="none" strike="noStrike" kern="1200" cap="none" spc="0" normalizeH="0" baseline="0" noProof="0">
                <a:ln>
                  <a:noFill/>
                </a:ln>
                <a:solidFill>
                  <a:srgbClr val="ED7D31"/>
                </a:solidFill>
                <a:effectLst/>
                <a:uLnTx/>
                <a:uFillTx/>
                <a:latin typeface="Calibri Light"/>
                <a:ea typeface="+mn-ea"/>
                <a:cs typeface="+mn-cs"/>
              </a:rPr>
              <a:t>company</a:t>
            </a:r>
            <a:endParaRPr kumimoji="0" lang="en-US" sz="4000" b="0" i="0" u="none" strike="noStrike" kern="1200" cap="none" spc="0" normalizeH="0" baseline="0" noProof="0">
              <a:ln>
                <a:noFill/>
              </a:ln>
              <a:solidFill>
                <a:srgbClr val="ED7D31"/>
              </a:solidFill>
              <a:effectLst/>
              <a:uLnTx/>
              <a:uFillTx/>
              <a:latin typeface="Calibri Light"/>
              <a:ea typeface="+mn-ea"/>
              <a:cs typeface="+mn-cs"/>
            </a:endParaRPr>
          </a:p>
        </p:txBody>
      </p:sp>
      <p:sp>
        <p:nvSpPr>
          <p:cNvPr id="43" name="Rectangle 42"/>
          <p:cNvSpPr/>
          <p:nvPr/>
        </p:nvSpPr>
        <p:spPr>
          <a:xfrm>
            <a:off x="6096001" y="1066800"/>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70AD47"/>
                </a:solidFill>
                <a:effectLst/>
                <a:uLnTx/>
                <a:uFillTx/>
                <a:latin typeface="Calibri Light"/>
                <a:ea typeface="+mn-ea"/>
                <a:cs typeface="+mn-cs"/>
              </a:rPr>
              <a:t>C </a:t>
            </a:r>
            <a:r>
              <a:rPr kumimoji="0" lang="en-US" sz="3200" b="0" i="0" u="none" strike="noStrike" kern="1200" cap="none" spc="0" normalizeH="0" baseline="0" noProof="0">
                <a:ln>
                  <a:noFill/>
                </a:ln>
                <a:solidFill>
                  <a:srgbClr val="70AD47"/>
                </a:solidFill>
                <a:effectLst/>
                <a:uLnTx/>
                <a:uFillTx/>
                <a:latin typeface="Calibri Light"/>
                <a:ea typeface="+mn-ea"/>
                <a:cs typeface="+mn-cs"/>
              </a:rPr>
              <a:t>company</a:t>
            </a:r>
            <a:endParaRPr kumimoji="0" lang="en-US" sz="4000" b="0" i="0" u="none" strike="noStrike" kern="1200" cap="none" spc="0" normalizeH="0" baseline="0" noProof="0">
              <a:ln>
                <a:noFill/>
              </a:ln>
              <a:solidFill>
                <a:srgbClr val="70AD47"/>
              </a:solidFill>
              <a:effectLst/>
              <a:uLnTx/>
              <a:uFillTx/>
              <a:latin typeface="Calibri Light"/>
              <a:ea typeface="+mn-ea"/>
              <a:cs typeface="+mn-cs"/>
            </a:endParaRPr>
          </a:p>
        </p:txBody>
      </p:sp>
      <p:sp>
        <p:nvSpPr>
          <p:cNvPr id="45" name="X"/>
          <p:cNvSpPr/>
          <p:nvPr/>
        </p:nvSpPr>
        <p:spPr>
          <a:xfrm>
            <a:off x="748010"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5B9BD5"/>
                </a:solidFill>
                <a:effectLst/>
                <a:uLnTx/>
                <a:uFillTx/>
                <a:latin typeface="Calibri Light"/>
                <a:ea typeface="+mn-ea"/>
                <a:cs typeface="Courier New" panose="02070309020205020404" pitchFamily="49" charset="0"/>
              </a:rPr>
              <a:t>Up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5B9BD5"/>
                </a:solidFill>
                <a:effectLst/>
                <a:uLnTx/>
                <a:uFillTx/>
                <a:latin typeface="Cambria Math" panose="02040503050406030204" pitchFamily="18" charset="0"/>
                <a:ea typeface="Cambria Math" panose="02040503050406030204" pitchFamily="18" charset="0"/>
                <a:cs typeface="Courier New" panose="02070309020205020404" pitchFamily="49" charset="0"/>
              </a:rPr>
              <a:t>1.0×10</a:t>
            </a:r>
            <a:r>
              <a:rPr kumimoji="0" lang="en-US" sz="4400" b="1" i="0" u="none" strike="noStrike" kern="1200" cap="none" spc="0" normalizeH="0" baseline="30000" noProof="0" dirty="0">
                <a:ln>
                  <a:noFill/>
                </a:ln>
                <a:solidFill>
                  <a:srgbClr val="5B9BD5"/>
                </a:solidFill>
                <a:effectLst/>
                <a:uLnTx/>
                <a:uFillTx/>
                <a:latin typeface="Cambria Math" panose="02040503050406030204" pitchFamily="18" charset="0"/>
                <a:ea typeface="Cambria Math" panose="02040503050406030204" pitchFamily="18" charset="0"/>
                <a:cs typeface="Courier New" panose="02070309020205020404" pitchFamily="49" charset="0"/>
              </a:rPr>
              <a:t>7</a:t>
            </a:r>
            <a:r>
              <a:rPr kumimoji="0" lang="en-US" sz="3600" b="0" i="0" u="none" strike="noStrike" kern="1200" cap="none" spc="0" normalizeH="0" baseline="0" noProof="0" dirty="0">
                <a:ln>
                  <a:noFill/>
                </a:ln>
                <a:solidFill>
                  <a:srgbClr val="5B9BD5"/>
                </a:solidFill>
                <a:effectLst/>
                <a:uLnTx/>
                <a:uFillTx/>
                <a:latin typeface="Cambria Math" panose="02040503050406030204" pitchFamily="18" charset="0"/>
                <a:ea typeface="Cambria Math" panose="02040503050406030204" pitchFamily="18" charset="0"/>
                <a:cs typeface="Courier New" panose="02070309020205020404" pitchFamily="49" charset="0"/>
              </a:rPr>
              <a:t> </a:t>
            </a:r>
            <a:br>
              <a:rPr kumimoji="0" lang="en-US" sz="3600" b="0" i="0" u="none" strike="noStrike" kern="1200" cap="none" spc="0" normalizeH="0" baseline="0" noProof="0" dirty="0">
                <a:ln>
                  <a:noFill/>
                </a:ln>
                <a:solidFill>
                  <a:srgbClr val="5B9BD5"/>
                </a:solidFill>
                <a:effectLst/>
                <a:uLnTx/>
                <a:uFillTx/>
                <a:latin typeface="Cambria Math" panose="02040503050406030204" pitchFamily="18" charset="0"/>
                <a:ea typeface="Cambria Math" panose="02040503050406030204" pitchFamily="18" charset="0"/>
                <a:cs typeface="Courier New" panose="02070309020205020404" pitchFamily="49" charset="0"/>
              </a:rPr>
            </a:br>
            <a:r>
              <a:rPr kumimoji="0" lang="en-US" sz="3600" b="0" i="0" u="none" strike="noStrike" kern="1200" cap="none" spc="0" normalizeH="0" baseline="0" noProof="0" dirty="0">
                <a:ln>
                  <a:noFill/>
                </a:ln>
                <a:solidFill>
                  <a:srgbClr val="5B9BD5"/>
                </a:solidFill>
                <a:effectLst/>
                <a:uLnTx/>
                <a:uFillTx/>
                <a:latin typeface="Calibri Light"/>
                <a:ea typeface="+mn-ea"/>
                <a:cs typeface="Courier New" panose="02070309020205020404" pitchFamily="49" charset="0"/>
              </a:rPr>
              <a:t>errors </a:t>
            </a:r>
          </a:p>
        </p:txBody>
      </p:sp>
      <p:sp>
        <p:nvSpPr>
          <p:cNvPr id="46" name="X"/>
          <p:cNvSpPr/>
          <p:nvPr/>
        </p:nvSpPr>
        <p:spPr>
          <a:xfrm>
            <a:off x="3484215"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D7D31"/>
                </a:solidFill>
                <a:effectLst/>
                <a:uLnTx/>
                <a:uFillTx/>
                <a:latin typeface="Calibri Light"/>
                <a:ea typeface="+mn-ea"/>
                <a:cs typeface="Courier New" panose="02070309020205020404" pitchFamily="49" charset="0"/>
              </a:rPr>
              <a:t>Up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D7D31"/>
                </a:solidFill>
                <a:effectLst/>
                <a:uLnTx/>
                <a:uFillTx/>
                <a:latin typeface="Cambria Math" panose="02040503050406030204" pitchFamily="18" charset="0"/>
                <a:ea typeface="Cambria Math" panose="02040503050406030204" pitchFamily="18" charset="0"/>
                <a:cs typeface="Courier New" panose="02070309020205020404" pitchFamily="49" charset="0"/>
              </a:rPr>
              <a:t>2.7×10</a:t>
            </a:r>
            <a:r>
              <a:rPr kumimoji="0" lang="en-US" sz="4400" b="1" i="0" u="none" strike="noStrike" kern="1200" cap="none" spc="0" normalizeH="0" baseline="30000" noProof="0" dirty="0">
                <a:ln>
                  <a:noFill/>
                </a:ln>
                <a:solidFill>
                  <a:srgbClr val="ED7D31"/>
                </a:solidFill>
                <a:effectLst/>
                <a:uLnTx/>
                <a:uFillTx/>
                <a:latin typeface="Cambria Math" panose="02040503050406030204" pitchFamily="18" charset="0"/>
                <a:ea typeface="Cambria Math" panose="02040503050406030204" pitchFamily="18" charset="0"/>
                <a:cs typeface="Courier New" panose="02070309020205020404" pitchFamily="49" charset="0"/>
              </a:rPr>
              <a:t>6</a:t>
            </a:r>
            <a:br>
              <a:rPr kumimoji="0" lang="en-US" sz="3600" b="0" i="0" u="none" strike="noStrike" kern="1200" cap="none" spc="0" normalizeH="0" baseline="0" noProof="0" dirty="0">
                <a:ln>
                  <a:noFill/>
                </a:ln>
                <a:solidFill>
                  <a:srgbClr val="ED7D31"/>
                </a:solidFill>
                <a:effectLst/>
                <a:uLnTx/>
                <a:uFillTx/>
                <a:latin typeface="Cambria Math" panose="02040503050406030204" pitchFamily="18" charset="0"/>
                <a:ea typeface="Cambria Math" panose="02040503050406030204" pitchFamily="18" charset="0"/>
                <a:cs typeface="Courier New" panose="02070309020205020404" pitchFamily="49" charset="0"/>
              </a:rPr>
            </a:br>
            <a:r>
              <a:rPr kumimoji="0" lang="en-US" sz="3600" b="0" i="0" u="none" strike="noStrike" kern="1200" cap="none" spc="0" normalizeH="0" baseline="0" noProof="0" dirty="0">
                <a:ln>
                  <a:noFill/>
                </a:ln>
                <a:solidFill>
                  <a:srgbClr val="ED7D31"/>
                </a:solidFill>
                <a:effectLst/>
                <a:uLnTx/>
                <a:uFillTx/>
                <a:latin typeface="Calibri Light"/>
                <a:ea typeface="+mn-ea"/>
                <a:cs typeface="Courier New" panose="02070309020205020404" pitchFamily="49" charset="0"/>
              </a:rPr>
              <a:t>errors </a:t>
            </a:r>
          </a:p>
        </p:txBody>
      </p:sp>
      <p:sp>
        <p:nvSpPr>
          <p:cNvPr id="47" name="X"/>
          <p:cNvSpPr/>
          <p:nvPr/>
        </p:nvSpPr>
        <p:spPr>
          <a:xfrm>
            <a:off x="6234410"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0AD47"/>
                </a:solidFill>
                <a:effectLst/>
                <a:uLnTx/>
                <a:uFillTx/>
                <a:latin typeface="Calibri Light"/>
                <a:ea typeface="+mn-ea"/>
                <a:cs typeface="Courier New" panose="02070309020205020404" pitchFamily="49" charset="0"/>
              </a:rPr>
              <a:t>Up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70AD47"/>
                </a:solidFill>
                <a:effectLst/>
                <a:uLnTx/>
                <a:uFillTx/>
                <a:latin typeface="Cambria Math" panose="02040503050406030204" pitchFamily="18" charset="0"/>
                <a:ea typeface="Cambria Math" panose="02040503050406030204" pitchFamily="18" charset="0"/>
                <a:cs typeface="Courier New" panose="02070309020205020404" pitchFamily="49" charset="0"/>
              </a:rPr>
              <a:t>3.3×10</a:t>
            </a:r>
            <a:r>
              <a:rPr kumimoji="0" lang="en-US" sz="4400" b="1" i="0" u="none" strike="noStrike" kern="1200" cap="none" spc="0" normalizeH="0" baseline="30000" noProof="0" dirty="0">
                <a:ln>
                  <a:noFill/>
                </a:ln>
                <a:solidFill>
                  <a:srgbClr val="70AD47"/>
                </a:solidFill>
                <a:effectLst/>
                <a:uLnTx/>
                <a:uFillTx/>
                <a:latin typeface="Cambria Math" panose="02040503050406030204" pitchFamily="18" charset="0"/>
                <a:ea typeface="Cambria Math" panose="02040503050406030204" pitchFamily="18" charset="0"/>
                <a:cs typeface="Courier New" panose="02070309020205020404" pitchFamily="49" charset="0"/>
              </a:rPr>
              <a:t>5</a:t>
            </a:r>
            <a:r>
              <a:rPr kumimoji="0" lang="en-US" sz="3600" b="0" i="0" u="none" strike="noStrike" kern="1200" cap="none" spc="0" normalizeH="0" baseline="0" noProof="0" dirty="0">
                <a:ln>
                  <a:noFill/>
                </a:ln>
                <a:solidFill>
                  <a:srgbClr val="70AD47"/>
                </a:solidFill>
                <a:effectLst/>
                <a:uLnTx/>
                <a:uFillTx/>
                <a:latin typeface="Cambria Math" panose="02040503050406030204" pitchFamily="18" charset="0"/>
                <a:ea typeface="Cambria Math" panose="02040503050406030204" pitchFamily="18" charset="0"/>
                <a:cs typeface="Courier New" panose="02070309020205020404" pitchFamily="49" charset="0"/>
              </a:rPr>
              <a:t> </a:t>
            </a:r>
            <a:br>
              <a:rPr kumimoji="0" lang="en-US" sz="3600" b="0" i="0" u="none" strike="noStrike" kern="1200" cap="none" spc="0" normalizeH="0" baseline="0" noProof="0" dirty="0">
                <a:ln>
                  <a:noFill/>
                </a:ln>
                <a:solidFill>
                  <a:srgbClr val="70AD47"/>
                </a:solidFill>
                <a:effectLst/>
                <a:uLnTx/>
                <a:uFillTx/>
                <a:latin typeface="Cambria Math" panose="02040503050406030204" pitchFamily="18" charset="0"/>
                <a:ea typeface="Cambria Math" panose="02040503050406030204" pitchFamily="18" charset="0"/>
                <a:cs typeface="Courier New" panose="02070309020205020404" pitchFamily="49" charset="0"/>
              </a:rPr>
            </a:br>
            <a:r>
              <a:rPr kumimoji="0" lang="en-US" sz="3600" b="0" i="0" u="none" strike="noStrike" kern="1200" cap="none" spc="0" normalizeH="0" baseline="0" noProof="0" dirty="0">
                <a:ln>
                  <a:noFill/>
                </a:ln>
                <a:solidFill>
                  <a:srgbClr val="70AD47"/>
                </a:solidFill>
                <a:effectLst/>
                <a:uLnTx/>
                <a:uFillTx/>
                <a:latin typeface="Calibri Light"/>
                <a:ea typeface="+mn-ea"/>
                <a:cs typeface="Courier New" panose="02070309020205020404" pitchFamily="49" charset="0"/>
              </a:rPr>
              <a:t>errors </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48" name="Title 1"/>
          <p:cNvSpPr>
            <a:spLocks noGrp="1"/>
          </p:cNvSpPr>
          <p:nvPr>
            <p:ph type="title"/>
          </p:nvPr>
        </p:nvSpPr>
        <p:spPr>
          <a:xfrm>
            <a:off x="228600" y="-27384"/>
            <a:ext cx="8610600" cy="1066800"/>
          </a:xfrm>
        </p:spPr>
        <p:txBody>
          <a:bodyPr/>
          <a:lstStyle/>
          <a:p>
            <a:r>
              <a:rPr lang="en-US" sz="4400" b="0" dirty="0">
                <a:solidFill>
                  <a:srgbClr val="1A5712"/>
                </a:solidFill>
                <a:latin typeface="Garamond" charset="0"/>
                <a:ea typeface="ＭＳ Ｐゴシック" charset="0"/>
                <a:cs typeface="ＭＳ Ｐゴシック" charset="0"/>
              </a:rPr>
              <a:t>Most DRAM Modules Are Vulnerable</a:t>
            </a:r>
          </a:p>
        </p:txBody>
      </p:sp>
      <p:sp>
        <p:nvSpPr>
          <p:cNvPr id="44" name="Rectangle 43"/>
          <p:cNvSpPr/>
          <p:nvPr/>
        </p:nvSpPr>
        <p:spPr>
          <a:xfrm>
            <a:off x="107950" y="6165304"/>
            <a:ext cx="856850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hlinkClick r:id="rId5"/>
              </a:rPr>
              <a:t>Flipping Bits in Memory Without Accessing Them: An Experimental Study of DRAM Disturbance Errors</a:t>
            </a:r>
            <a:r>
              <a:rPr kumimoji="0" lang="en-US" sz="18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a:t>
            </a:r>
            <a:r>
              <a:rPr kumimoji="0" lang="en-US" sz="18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 </a:t>
            </a:r>
            <a:r>
              <a:rPr kumimoji="0" lang="en-US" sz="18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(Kim et al., ISCA 2014)</a:t>
            </a:r>
          </a:p>
        </p:txBody>
      </p:sp>
    </p:spTree>
    <p:extLst>
      <p:ext uri="{BB962C8B-B14F-4D97-AF65-F5344CB8AC3E}">
        <p14:creationId xmlns:p14="http://schemas.microsoft.com/office/powerpoint/2010/main" val="3154677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reErrors"/>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3682" y="990600"/>
            <a:ext cx="6731875" cy="4651892"/>
          </a:xfrm>
        </p:spPr>
      </p:pic>
      <p:pic>
        <p:nvPicPr>
          <p:cNvPr id="8" name="AllError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3682" y="990600"/>
            <a:ext cx="6731875" cy="4651891"/>
          </a:xfrm>
          <a:prstGeom prst="rect">
            <a:avLst/>
          </a:prstGeom>
        </p:spPr>
      </p:pic>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12" name="Second"/>
          <p:cNvSpPr/>
          <p:nvPr/>
        </p:nvSpPr>
        <p:spPr>
          <a:xfrm>
            <a:off x="4832032" y="3679825"/>
            <a:ext cx="382905" cy="381001"/>
          </a:xfrm>
          <a:prstGeom prst="ellipse">
            <a:avLst/>
          </a:prstGeom>
          <a:noFill/>
          <a:ln w="19050">
            <a:solidFill>
              <a:srgbClr val="699FD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hird"/>
          <p:cNvSpPr/>
          <p:nvPr/>
        </p:nvSpPr>
        <p:spPr>
          <a:xfrm>
            <a:off x="5093970" y="1685925"/>
            <a:ext cx="382905" cy="381001"/>
          </a:xfrm>
          <a:prstGeom prst="ellipse">
            <a:avLst/>
          </a:prstGeom>
          <a:noFill/>
          <a:ln w="19050">
            <a:solidFill>
              <a:srgbClr val="F27A3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Punchline"/>
          <p:cNvSpPr txBox="1"/>
          <p:nvPr/>
        </p:nvSpPr>
        <p:spPr>
          <a:xfrm>
            <a:off x="228600" y="5718692"/>
            <a:ext cx="8686800" cy="75830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FF0000"/>
                </a:solidFill>
                <a:effectLst/>
                <a:uLnTx/>
                <a:uFillTx/>
                <a:latin typeface="Calibri Light"/>
                <a:ea typeface="+mn-ea"/>
                <a:cs typeface="+mn-cs"/>
              </a:rPr>
              <a:t>All modules from </a:t>
            </a:r>
            <a:r>
              <a:rPr kumimoji="0" lang="en-US" sz="3200" b="0" i="1" u="none" strike="noStrike" kern="1200" cap="none" spc="0" normalizeH="0" baseline="0" noProof="0" dirty="0">
                <a:ln>
                  <a:noFill/>
                </a:ln>
                <a:solidFill>
                  <a:srgbClr val="FF0000"/>
                </a:solidFill>
                <a:effectLst/>
                <a:uLnTx/>
                <a:uFillTx/>
                <a:latin typeface="Cambria Math" panose="02040503050406030204" pitchFamily="18" charset="0"/>
                <a:ea typeface="Cambria Math" panose="02040503050406030204" pitchFamily="18" charset="0"/>
                <a:cs typeface="+mn-cs"/>
              </a:rPr>
              <a:t>2012–2013 </a:t>
            </a:r>
            <a:r>
              <a:rPr kumimoji="0" lang="en-US" sz="3600" b="0" i="1" u="none" strike="noStrike" kern="1200" cap="none" spc="0" normalizeH="0" baseline="0" noProof="0" dirty="0">
                <a:ln>
                  <a:noFill/>
                </a:ln>
                <a:solidFill>
                  <a:srgbClr val="FF0000"/>
                </a:solidFill>
                <a:effectLst/>
                <a:uLnTx/>
                <a:uFillTx/>
                <a:latin typeface="Calibri Light"/>
                <a:ea typeface="+mn-ea"/>
                <a:cs typeface="+mn-cs"/>
              </a:rPr>
              <a:t>are vulnerable</a:t>
            </a:r>
          </a:p>
        </p:txBody>
      </p:sp>
      <p:sp>
        <p:nvSpPr>
          <p:cNvPr id="19" name="RedBox"/>
          <p:cNvSpPr/>
          <p:nvPr/>
        </p:nvSpPr>
        <p:spPr>
          <a:xfrm>
            <a:off x="5454650" y="1442720"/>
            <a:ext cx="1660525" cy="3405505"/>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First Appearance"/>
          <p:cNvSpPr/>
          <p:nvPr/>
        </p:nvSpPr>
        <p:spPr>
          <a:xfrm>
            <a:off x="3192780" y="2430781"/>
            <a:ext cx="2023110" cy="845819"/>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70AE46"/>
                </a:solidFill>
                <a:effectLst/>
                <a:uLnTx/>
                <a:uFillTx/>
                <a:latin typeface="Calibri Light"/>
                <a:ea typeface="+mn-ea"/>
                <a:cs typeface="Courier New" panose="02070309020205020404" pitchFamily="49" charset="0"/>
              </a:rPr>
              <a:t>First</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70AE46"/>
                </a:solidFill>
                <a:effectLst/>
                <a:uLnTx/>
                <a:uFillTx/>
                <a:latin typeface="Calibri Light"/>
                <a:ea typeface="+mn-ea"/>
                <a:cs typeface="Courier New" panose="02070309020205020404" pitchFamily="49" charset="0"/>
              </a:rPr>
              <a:t>Appearance</a:t>
            </a:r>
          </a:p>
        </p:txBody>
      </p:sp>
      <p:sp>
        <p:nvSpPr>
          <p:cNvPr id="3" name="First"/>
          <p:cNvSpPr/>
          <p:nvPr/>
        </p:nvSpPr>
        <p:spPr>
          <a:xfrm>
            <a:off x="4016374" y="3305175"/>
            <a:ext cx="382905" cy="381001"/>
          </a:xfrm>
          <a:prstGeom prst="ellipse">
            <a:avLst/>
          </a:prstGeom>
          <a:noFill/>
          <a:ln w="19050">
            <a:solidFill>
              <a:srgbClr val="6EAE3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Title 1"/>
          <p:cNvSpPr>
            <a:spLocks noGrp="1"/>
          </p:cNvSpPr>
          <p:nvPr>
            <p:ph type="title"/>
          </p:nvPr>
        </p:nvSpPr>
        <p:spPr>
          <a:xfrm>
            <a:off x="228600" y="-14064"/>
            <a:ext cx="8610600" cy="1066800"/>
          </a:xfrm>
        </p:spPr>
        <p:txBody>
          <a:bodyPr/>
          <a:lstStyle/>
          <a:p>
            <a:r>
              <a:rPr lang="en-US" sz="4400" b="0" dirty="0">
                <a:solidFill>
                  <a:srgbClr val="1A5712"/>
                </a:solidFill>
                <a:latin typeface="Garamond" charset="0"/>
                <a:ea typeface="ＭＳ Ｐゴシック" charset="0"/>
                <a:cs typeface="ＭＳ Ｐゴシック" charset="0"/>
              </a:rPr>
              <a:t>Recent DRAM Is More Vulnerable</a:t>
            </a:r>
          </a:p>
        </p:txBody>
      </p:sp>
    </p:spTree>
    <p:extLst>
      <p:ext uri="{BB962C8B-B14F-4D97-AF65-F5344CB8AC3E}">
        <p14:creationId xmlns:p14="http://schemas.microsoft.com/office/powerpoint/2010/main" val="3753358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Title 1">
            <a:extLst>
              <a:ext uri="{FF2B5EF4-FFF2-40B4-BE49-F238E27FC236}">
                <a16:creationId xmlns:a16="http://schemas.microsoft.com/office/drawing/2014/main" id="{B72039F2-7908-7747-AC71-C35E3F8B6312}"/>
              </a:ext>
            </a:extLst>
          </p:cNvPr>
          <p:cNvSpPr>
            <a:spLocks noGrp="1"/>
          </p:cNvSpPr>
          <p:nvPr>
            <p:ph type="title"/>
          </p:nvPr>
        </p:nvSpPr>
        <p:spPr/>
        <p:txBody>
          <a:bodyPr/>
          <a:lstStyle/>
          <a:p>
            <a:r>
              <a:rPr lang="en-US" altLang="en-US">
                <a:ea typeface="ＭＳ Ｐゴシック" panose="020B0600070205080204" pitchFamily="34" charset="-128"/>
              </a:rPr>
              <a:t>Why Is This Happening?</a:t>
            </a:r>
          </a:p>
        </p:txBody>
      </p:sp>
      <p:sp>
        <p:nvSpPr>
          <p:cNvPr id="157698" name="Content Placeholder 2">
            <a:extLst>
              <a:ext uri="{FF2B5EF4-FFF2-40B4-BE49-F238E27FC236}">
                <a16:creationId xmlns:a16="http://schemas.microsoft.com/office/drawing/2014/main" id="{F2FE70F8-C08D-784A-B5D2-4A128CA51247}"/>
              </a:ext>
            </a:extLst>
          </p:cNvPr>
          <p:cNvSpPr>
            <a:spLocks noGrp="1"/>
          </p:cNvSpPr>
          <p:nvPr>
            <p:ph idx="1"/>
          </p:nvPr>
        </p:nvSpPr>
        <p:spPr>
          <a:xfrm>
            <a:off x="228600" y="996950"/>
            <a:ext cx="8763000" cy="5194300"/>
          </a:xfrm>
        </p:spPr>
        <p:txBody>
          <a:bodyPr/>
          <a:lstStyle/>
          <a:p>
            <a:r>
              <a:rPr lang="en-US" altLang="en-US" dirty="0">
                <a:ea typeface="ＭＳ Ｐゴシック" panose="020B0600070205080204" pitchFamily="34" charset="-128"/>
              </a:rPr>
              <a:t>DRAM cells are too close to each other!</a:t>
            </a:r>
          </a:p>
          <a:p>
            <a:pPr lvl="1"/>
            <a:r>
              <a:rPr lang="en-US" altLang="en-US" dirty="0">
                <a:ea typeface="ＭＳ Ｐゴシック" panose="020B0600070205080204" pitchFamily="34" charset="-128"/>
              </a:rPr>
              <a:t>They are not electrically isolated from each other</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Access to one cell affects the value in nearby cells </a:t>
            </a:r>
          </a:p>
          <a:p>
            <a:pPr lvl="1"/>
            <a:r>
              <a:rPr lang="en-US" altLang="en-US" dirty="0">
                <a:ea typeface="ＭＳ Ｐゴシック" panose="020B0600070205080204" pitchFamily="34" charset="-128"/>
              </a:rPr>
              <a:t>due to </a:t>
            </a:r>
            <a:r>
              <a:rPr lang="en-US" altLang="en-US" dirty="0">
                <a:solidFill>
                  <a:srgbClr val="0000FF"/>
                </a:solidFill>
                <a:ea typeface="ＭＳ Ｐゴシック" panose="020B0600070205080204" pitchFamily="34" charset="-128"/>
              </a:rPr>
              <a:t>electrical interference </a:t>
            </a:r>
            <a:r>
              <a:rPr lang="en-US" altLang="en-US" dirty="0">
                <a:ea typeface="ＭＳ Ｐゴシック" panose="020B0600070205080204" pitchFamily="34" charset="-128"/>
              </a:rPr>
              <a:t>between </a:t>
            </a:r>
          </a:p>
          <a:p>
            <a:pPr lvl="2"/>
            <a:r>
              <a:rPr lang="en-US" altLang="en-US" dirty="0">
                <a:ea typeface="ＭＳ Ｐゴシック" panose="020B0600070205080204" pitchFamily="34" charset="-128"/>
              </a:rPr>
              <a:t>the cells </a:t>
            </a:r>
          </a:p>
          <a:p>
            <a:pPr lvl="2"/>
            <a:r>
              <a:rPr lang="en-US" altLang="en-US" dirty="0">
                <a:ea typeface="ＭＳ Ｐゴシック" panose="020B0600070205080204" pitchFamily="34" charset="-128"/>
              </a:rPr>
              <a:t>wires used for accessing the cells</a:t>
            </a:r>
          </a:p>
          <a:p>
            <a:pPr lvl="1"/>
            <a:r>
              <a:rPr lang="en-US" altLang="en-US" dirty="0">
                <a:ea typeface="ＭＳ Ｐゴシック" panose="020B0600070205080204" pitchFamily="34" charset="-128"/>
              </a:rPr>
              <a:t>Also called cell-to-cell coupling/interference</a:t>
            </a:r>
          </a:p>
          <a:p>
            <a:pPr lvl="1"/>
            <a:endParaRPr lang="en-US" altLang="en-US" dirty="0">
              <a:ea typeface="ＭＳ Ｐゴシック" panose="020B0600070205080204" pitchFamily="34" charset="-128"/>
            </a:endParaRPr>
          </a:p>
          <a:p>
            <a:r>
              <a:rPr lang="en-US" altLang="en-US" dirty="0">
                <a:ea typeface="ＭＳ Ｐゴシック" panose="020B0600070205080204" pitchFamily="34" charset="-128"/>
              </a:rPr>
              <a:t>Example: When we activate (apply high voltage) to a row, an adjacent row gets slightly activated as well</a:t>
            </a:r>
          </a:p>
          <a:p>
            <a:pPr lvl="1"/>
            <a:r>
              <a:rPr lang="en-US" altLang="en-US" sz="1800" dirty="0">
                <a:ea typeface="ＭＳ Ｐゴシック" panose="020B0600070205080204" pitchFamily="34" charset="-128"/>
              </a:rPr>
              <a:t>Vulnerable cells in that slightly-activated row lose a little bit of charge</a:t>
            </a:r>
          </a:p>
          <a:p>
            <a:pPr lvl="1"/>
            <a:r>
              <a:rPr lang="en-US" altLang="en-US" sz="1800" dirty="0">
                <a:ea typeface="ＭＳ Ｐゴシック" panose="020B0600070205080204" pitchFamily="34" charset="-128"/>
              </a:rPr>
              <a:t>If RowHammer happens enough times, charge in such cells gets drained</a:t>
            </a:r>
          </a:p>
          <a:p>
            <a:endParaRPr lang="en-US" altLang="en-US" dirty="0">
              <a:ea typeface="ＭＳ Ｐゴシック" panose="020B0600070205080204" pitchFamily="34" charset="-128"/>
            </a:endParaRPr>
          </a:p>
          <a:p>
            <a:pPr lvl="1"/>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p:txBody>
      </p:sp>
      <p:sp>
        <p:nvSpPr>
          <p:cNvPr id="321539" name="Slide Number Placeholder 3">
            <a:extLst>
              <a:ext uri="{FF2B5EF4-FFF2-40B4-BE49-F238E27FC236}">
                <a16:creationId xmlns:a16="http://schemas.microsoft.com/office/drawing/2014/main" id="{91718BE2-B7A3-DF4E-AD38-8666BBA98BF5}"/>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00A9256-885A-1840-A1BF-B76352C699DF}"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310629471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769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7698">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57698">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57698">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57698">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57698">
                                            <p:txEl>
                                              <p:pRg st="6" end="6"/>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57698">
                                            <p:txEl>
                                              <p:pRg st="7" end="7"/>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57698">
                                            <p:txEl>
                                              <p:pRg st="9" end="9"/>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157698">
                                            <p:txEl>
                                              <p:pRg st="10" end="10"/>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157698">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Title 1">
            <a:extLst>
              <a:ext uri="{FF2B5EF4-FFF2-40B4-BE49-F238E27FC236}">
                <a16:creationId xmlns:a16="http://schemas.microsoft.com/office/drawing/2014/main" id="{939DC719-2992-8246-9B72-5EBD4930CEBB}"/>
              </a:ext>
            </a:extLst>
          </p:cNvPr>
          <p:cNvSpPr>
            <a:spLocks noGrp="1"/>
          </p:cNvSpPr>
          <p:nvPr>
            <p:ph type="title"/>
          </p:nvPr>
        </p:nvSpPr>
        <p:spPr/>
        <p:txBody>
          <a:bodyPr/>
          <a:lstStyle/>
          <a:p>
            <a:r>
              <a:rPr lang="en-US" altLang="en-US">
                <a:ea typeface="ＭＳ Ｐゴシック" panose="020B0600070205080204" pitchFamily="34" charset="-128"/>
              </a:rPr>
              <a:t>Higher-Level Implications</a:t>
            </a:r>
          </a:p>
        </p:txBody>
      </p:sp>
      <p:sp>
        <p:nvSpPr>
          <p:cNvPr id="322562" name="Content Placeholder 2">
            <a:extLst>
              <a:ext uri="{FF2B5EF4-FFF2-40B4-BE49-F238E27FC236}">
                <a16:creationId xmlns:a16="http://schemas.microsoft.com/office/drawing/2014/main" id="{EFEA4084-CCDB-344F-9530-9BC68F1E103C}"/>
              </a:ext>
            </a:extLst>
          </p:cNvPr>
          <p:cNvSpPr>
            <a:spLocks noGrp="1"/>
          </p:cNvSpPr>
          <p:nvPr>
            <p:ph idx="1"/>
          </p:nvPr>
        </p:nvSpPr>
        <p:spPr>
          <a:xfrm>
            <a:off x="228600" y="996950"/>
            <a:ext cx="8610600" cy="5194300"/>
          </a:xfrm>
        </p:spPr>
        <p:txBody>
          <a:bodyPr/>
          <a:lstStyle/>
          <a:p>
            <a:r>
              <a:rPr lang="en-US" altLang="en-US">
                <a:ea typeface="ＭＳ Ｐゴシック" panose="020B0600070205080204" pitchFamily="34" charset="-128"/>
              </a:rPr>
              <a:t>This simple circuit level failure mechanism has enormous implications on upper layers of the transformation hierarchy</a:t>
            </a:r>
          </a:p>
        </p:txBody>
      </p:sp>
      <p:sp>
        <p:nvSpPr>
          <p:cNvPr id="322563" name="Slide Number Placeholder 3">
            <a:extLst>
              <a:ext uri="{FF2B5EF4-FFF2-40B4-BE49-F238E27FC236}">
                <a16:creationId xmlns:a16="http://schemas.microsoft.com/office/drawing/2014/main" id="{BE330963-EF73-884F-AF3C-398C818681BA}"/>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80A91AE-CEFF-C843-9DE7-9FF006A1848B}"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sp>
        <p:nvSpPr>
          <p:cNvPr id="5" name="Text Box 17">
            <a:extLst>
              <a:ext uri="{FF2B5EF4-FFF2-40B4-BE49-F238E27FC236}">
                <a16:creationId xmlns:a16="http://schemas.microsoft.com/office/drawing/2014/main" id="{7D056A71-063E-4D4B-80BB-22E29D548C31}"/>
              </a:ext>
            </a:extLst>
          </p:cNvPr>
          <p:cNvSpPr txBox="1">
            <a:spLocks noChangeArrowheads="1"/>
          </p:cNvSpPr>
          <p:nvPr/>
        </p:nvSpPr>
        <p:spPr bwMode="auto">
          <a:xfrm>
            <a:off x="1006475" y="4592638"/>
            <a:ext cx="2041525" cy="368300"/>
          </a:xfrm>
          <a:prstGeom prst="rect">
            <a:avLst/>
          </a:prstGeom>
          <a:solidFill>
            <a:srgbClr val="00FF00"/>
          </a:solidFill>
          <a:ln w="9525">
            <a:solidFill>
              <a:schemeClr val="tx1"/>
            </a:solidFill>
            <a:miter lim="800000"/>
            <a:headEnd/>
            <a:tailEnd/>
          </a:ln>
        </p:spPr>
        <p:txBody>
          <a:bodyPr wrap="none">
            <a:spAutoFit/>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Microarchitecture</a:t>
            </a:r>
          </a:p>
        </p:txBody>
      </p:sp>
      <p:sp>
        <p:nvSpPr>
          <p:cNvPr id="6" name="Text Box 18">
            <a:extLst>
              <a:ext uri="{FF2B5EF4-FFF2-40B4-BE49-F238E27FC236}">
                <a16:creationId xmlns:a16="http://schemas.microsoft.com/office/drawing/2014/main" id="{8AF32648-19B2-2A4D-B8E6-50D61CEF5D90}"/>
              </a:ext>
            </a:extLst>
          </p:cNvPr>
          <p:cNvSpPr txBox="1">
            <a:spLocks noChangeAspect="1" noChangeArrowheads="1"/>
          </p:cNvSpPr>
          <p:nvPr/>
        </p:nvSpPr>
        <p:spPr bwMode="auto">
          <a:xfrm>
            <a:off x="1006475" y="4221163"/>
            <a:ext cx="2041525" cy="366712"/>
          </a:xfrm>
          <a:prstGeom prst="rect">
            <a:avLst/>
          </a:prstGeom>
          <a:solidFill>
            <a:srgbClr val="FFFF00"/>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ISA (Architecture)</a:t>
            </a:r>
          </a:p>
        </p:txBody>
      </p:sp>
      <p:sp>
        <p:nvSpPr>
          <p:cNvPr id="7" name="Text Box 19">
            <a:extLst>
              <a:ext uri="{FF2B5EF4-FFF2-40B4-BE49-F238E27FC236}">
                <a16:creationId xmlns:a16="http://schemas.microsoft.com/office/drawing/2014/main" id="{19A2AC01-FD72-0B4F-823F-6CCF2CB71333}"/>
              </a:ext>
            </a:extLst>
          </p:cNvPr>
          <p:cNvSpPr txBox="1">
            <a:spLocks noChangeAspect="1" noChangeArrowheads="1"/>
          </p:cNvSpPr>
          <p:nvPr/>
        </p:nvSpPr>
        <p:spPr bwMode="auto">
          <a:xfrm>
            <a:off x="1003300" y="3176588"/>
            <a:ext cx="2043113" cy="368300"/>
          </a:xfrm>
          <a:prstGeom prst="rect">
            <a:avLst/>
          </a:prstGeom>
          <a:solidFill>
            <a:srgbClr val="00FFFF"/>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Program/Language</a:t>
            </a:r>
          </a:p>
        </p:txBody>
      </p:sp>
      <p:sp>
        <p:nvSpPr>
          <p:cNvPr id="8" name="Text Box 20">
            <a:extLst>
              <a:ext uri="{FF2B5EF4-FFF2-40B4-BE49-F238E27FC236}">
                <a16:creationId xmlns:a16="http://schemas.microsoft.com/office/drawing/2014/main" id="{A2F67F7B-BE5A-B748-A22E-B6BEAC21C8AF}"/>
              </a:ext>
            </a:extLst>
          </p:cNvPr>
          <p:cNvSpPr txBox="1">
            <a:spLocks noChangeAspect="1" noChangeArrowheads="1"/>
          </p:cNvSpPr>
          <p:nvPr/>
        </p:nvSpPr>
        <p:spPr bwMode="auto">
          <a:xfrm>
            <a:off x="1003300" y="2805113"/>
            <a:ext cx="2043113" cy="368300"/>
          </a:xfrm>
          <a:prstGeom prst="rect">
            <a:avLst/>
          </a:prstGeom>
          <a:solidFill>
            <a:srgbClr val="00FFFF"/>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Algorithm</a:t>
            </a:r>
          </a:p>
        </p:txBody>
      </p:sp>
      <p:sp>
        <p:nvSpPr>
          <p:cNvPr id="9" name="Text Box 21">
            <a:extLst>
              <a:ext uri="{FF2B5EF4-FFF2-40B4-BE49-F238E27FC236}">
                <a16:creationId xmlns:a16="http://schemas.microsoft.com/office/drawing/2014/main" id="{BC21F721-EF81-5D47-957C-E1BD545B0811}"/>
              </a:ext>
            </a:extLst>
          </p:cNvPr>
          <p:cNvSpPr txBox="1">
            <a:spLocks noChangeAspect="1" noChangeArrowheads="1"/>
          </p:cNvSpPr>
          <p:nvPr/>
        </p:nvSpPr>
        <p:spPr bwMode="auto">
          <a:xfrm>
            <a:off x="1003300" y="2438400"/>
            <a:ext cx="2043113" cy="366713"/>
          </a:xfrm>
          <a:prstGeom prst="rect">
            <a:avLst/>
          </a:prstGeom>
          <a:solidFill>
            <a:srgbClr val="00FFFF"/>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Problem</a:t>
            </a:r>
          </a:p>
        </p:txBody>
      </p:sp>
      <p:sp>
        <p:nvSpPr>
          <p:cNvPr id="10" name="Text Box 22">
            <a:extLst>
              <a:ext uri="{FF2B5EF4-FFF2-40B4-BE49-F238E27FC236}">
                <a16:creationId xmlns:a16="http://schemas.microsoft.com/office/drawing/2014/main" id="{8C3A81A8-2462-6541-A99A-AC5E0099BFB6}"/>
              </a:ext>
            </a:extLst>
          </p:cNvPr>
          <p:cNvSpPr txBox="1">
            <a:spLocks noChangeAspect="1" noChangeArrowheads="1"/>
          </p:cNvSpPr>
          <p:nvPr/>
        </p:nvSpPr>
        <p:spPr bwMode="auto">
          <a:xfrm>
            <a:off x="1006475" y="4965700"/>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pitchFamily="34" charset="0"/>
                <a:ea typeface=""/>
                <a:cs typeface="Arial" charset="0"/>
              </a:rPr>
              <a:t>Logic</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pitchFamily="34" charset="0"/>
              <a:ea typeface=""/>
              <a:cs typeface="Arial" charset="0"/>
            </a:endParaRPr>
          </a:p>
        </p:txBody>
      </p:sp>
      <p:sp>
        <p:nvSpPr>
          <p:cNvPr id="11" name="Text Box 23">
            <a:extLst>
              <a:ext uri="{FF2B5EF4-FFF2-40B4-BE49-F238E27FC236}">
                <a16:creationId xmlns:a16="http://schemas.microsoft.com/office/drawing/2014/main" id="{EB4B1B7D-41BA-4A49-80A2-3FA2102E8245}"/>
              </a:ext>
            </a:extLst>
          </p:cNvPr>
          <p:cNvSpPr txBox="1">
            <a:spLocks noChangeAspect="1" noChangeArrowheads="1"/>
          </p:cNvSpPr>
          <p:nvPr/>
        </p:nvSpPr>
        <p:spPr bwMode="auto">
          <a:xfrm>
            <a:off x="1006475" y="5337175"/>
            <a:ext cx="2041525" cy="368300"/>
          </a:xfrm>
          <a:prstGeom prst="rect">
            <a:avLst/>
          </a:prstGeom>
          <a:solidFill>
            <a:srgbClr val="00FF00"/>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Devices</a:t>
            </a:r>
          </a:p>
        </p:txBody>
      </p:sp>
      <p:sp>
        <p:nvSpPr>
          <p:cNvPr id="12" name="Text Box 24">
            <a:extLst>
              <a:ext uri="{FF2B5EF4-FFF2-40B4-BE49-F238E27FC236}">
                <a16:creationId xmlns:a16="http://schemas.microsoft.com/office/drawing/2014/main" id="{1C7AFB91-738A-054D-AF80-620F14339858}"/>
              </a:ext>
            </a:extLst>
          </p:cNvPr>
          <p:cNvSpPr txBox="1">
            <a:spLocks noChangeAspect="1" noChangeArrowheads="1"/>
          </p:cNvSpPr>
          <p:nvPr/>
        </p:nvSpPr>
        <p:spPr bwMode="auto">
          <a:xfrm>
            <a:off x="1006475" y="3551238"/>
            <a:ext cx="2041525" cy="669925"/>
          </a:xfrm>
          <a:prstGeom prst="rect">
            <a:avLst/>
          </a:prstGeom>
          <a:solidFill>
            <a:srgbClr val="35F6FF"/>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Runtime System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(VM, OS, MM)</a:t>
            </a:r>
          </a:p>
        </p:txBody>
      </p:sp>
      <p:sp>
        <p:nvSpPr>
          <p:cNvPr id="13" name="Text Box 23">
            <a:extLst>
              <a:ext uri="{FF2B5EF4-FFF2-40B4-BE49-F238E27FC236}">
                <a16:creationId xmlns:a16="http://schemas.microsoft.com/office/drawing/2014/main" id="{36AF30F7-3E87-354F-A033-C04C3857AF7A}"/>
              </a:ext>
            </a:extLst>
          </p:cNvPr>
          <p:cNvSpPr txBox="1">
            <a:spLocks noChangeAspect="1" noChangeArrowheads="1"/>
          </p:cNvSpPr>
          <p:nvPr/>
        </p:nvSpPr>
        <p:spPr bwMode="auto">
          <a:xfrm>
            <a:off x="1008063" y="5692775"/>
            <a:ext cx="2043112" cy="366713"/>
          </a:xfrm>
          <a:prstGeom prst="rect">
            <a:avLst/>
          </a:prstGeom>
          <a:solidFill>
            <a:srgbClr val="00FF00"/>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Electrons</a:t>
            </a:r>
          </a:p>
        </p:txBody>
      </p:sp>
      <p:sp>
        <p:nvSpPr>
          <p:cNvPr id="15" name="Text Box 17">
            <a:extLst>
              <a:ext uri="{FF2B5EF4-FFF2-40B4-BE49-F238E27FC236}">
                <a16:creationId xmlns:a16="http://schemas.microsoft.com/office/drawing/2014/main" id="{1711ABF1-1D11-3742-A555-DCA10CC6A196}"/>
              </a:ext>
            </a:extLst>
          </p:cNvPr>
          <p:cNvSpPr txBox="1">
            <a:spLocks noChangeArrowheads="1"/>
          </p:cNvSpPr>
          <p:nvPr/>
        </p:nvSpPr>
        <p:spPr bwMode="auto">
          <a:xfrm>
            <a:off x="5159375" y="4713288"/>
            <a:ext cx="2041525" cy="366712"/>
          </a:xfrm>
          <a:prstGeom prst="rect">
            <a:avLst/>
          </a:prstGeom>
          <a:solidFill>
            <a:srgbClr val="00FF00"/>
          </a:solidFill>
          <a:ln w="9525">
            <a:solidFill>
              <a:schemeClr val="tx1"/>
            </a:solidFill>
            <a:miter lim="800000"/>
            <a:headEnd/>
            <a:tailEnd/>
          </a:ln>
        </p:spPr>
        <p:txBody>
          <a:bodyPr wrap="none">
            <a:spAutoFit/>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Microarchitecture</a:t>
            </a:r>
          </a:p>
        </p:txBody>
      </p:sp>
      <p:sp>
        <p:nvSpPr>
          <p:cNvPr id="16" name="Text Box 18">
            <a:extLst>
              <a:ext uri="{FF2B5EF4-FFF2-40B4-BE49-F238E27FC236}">
                <a16:creationId xmlns:a16="http://schemas.microsoft.com/office/drawing/2014/main" id="{A9D59211-3F64-6C46-9627-EBC41D779FE3}"/>
              </a:ext>
            </a:extLst>
          </p:cNvPr>
          <p:cNvSpPr txBox="1">
            <a:spLocks noChangeAspect="1" noChangeArrowheads="1"/>
          </p:cNvSpPr>
          <p:nvPr/>
        </p:nvSpPr>
        <p:spPr bwMode="auto">
          <a:xfrm>
            <a:off x="5159375" y="4340225"/>
            <a:ext cx="2041525" cy="368300"/>
          </a:xfrm>
          <a:prstGeom prst="rect">
            <a:avLst/>
          </a:prstGeom>
          <a:solidFill>
            <a:srgbClr val="FFFF00"/>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ISA</a:t>
            </a:r>
          </a:p>
        </p:txBody>
      </p:sp>
      <p:sp>
        <p:nvSpPr>
          <p:cNvPr id="17" name="Text Box 19">
            <a:extLst>
              <a:ext uri="{FF2B5EF4-FFF2-40B4-BE49-F238E27FC236}">
                <a16:creationId xmlns:a16="http://schemas.microsoft.com/office/drawing/2014/main" id="{9663B4F8-5DD5-364A-8D21-FD0EBFF1AC26}"/>
              </a:ext>
            </a:extLst>
          </p:cNvPr>
          <p:cNvSpPr txBox="1">
            <a:spLocks noChangeAspect="1" noChangeArrowheads="1"/>
          </p:cNvSpPr>
          <p:nvPr/>
        </p:nvSpPr>
        <p:spPr bwMode="auto">
          <a:xfrm>
            <a:off x="4419600" y="2755900"/>
            <a:ext cx="2043113" cy="368300"/>
          </a:xfrm>
          <a:prstGeom prst="rect">
            <a:avLst/>
          </a:prstGeom>
          <a:solidFill>
            <a:srgbClr val="00FFFF"/>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Program/Language</a:t>
            </a:r>
          </a:p>
        </p:txBody>
      </p:sp>
      <p:sp>
        <p:nvSpPr>
          <p:cNvPr id="18" name="Text Box 20">
            <a:extLst>
              <a:ext uri="{FF2B5EF4-FFF2-40B4-BE49-F238E27FC236}">
                <a16:creationId xmlns:a16="http://schemas.microsoft.com/office/drawing/2014/main" id="{2D21C675-3F3A-6349-B5E2-3B2DC0C80F6B}"/>
              </a:ext>
            </a:extLst>
          </p:cNvPr>
          <p:cNvSpPr txBox="1">
            <a:spLocks noChangeAspect="1" noChangeArrowheads="1"/>
          </p:cNvSpPr>
          <p:nvPr/>
        </p:nvSpPr>
        <p:spPr bwMode="auto">
          <a:xfrm>
            <a:off x="4419600" y="2384425"/>
            <a:ext cx="2043113" cy="366713"/>
          </a:xfrm>
          <a:prstGeom prst="rect">
            <a:avLst/>
          </a:prstGeom>
          <a:solidFill>
            <a:srgbClr val="00FFFF"/>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Algorithm</a:t>
            </a:r>
          </a:p>
        </p:txBody>
      </p:sp>
      <p:sp>
        <p:nvSpPr>
          <p:cNvPr id="19" name="Text Box 21">
            <a:extLst>
              <a:ext uri="{FF2B5EF4-FFF2-40B4-BE49-F238E27FC236}">
                <a16:creationId xmlns:a16="http://schemas.microsoft.com/office/drawing/2014/main" id="{14FBEED5-A7A3-6D4C-9EB2-57507612B0FE}"/>
              </a:ext>
            </a:extLst>
          </p:cNvPr>
          <p:cNvSpPr txBox="1">
            <a:spLocks noChangeAspect="1" noChangeArrowheads="1"/>
          </p:cNvSpPr>
          <p:nvPr/>
        </p:nvSpPr>
        <p:spPr bwMode="auto">
          <a:xfrm>
            <a:off x="4419600" y="2016125"/>
            <a:ext cx="2043113" cy="368300"/>
          </a:xfrm>
          <a:prstGeom prst="rect">
            <a:avLst/>
          </a:prstGeom>
          <a:solidFill>
            <a:srgbClr val="00FFFF"/>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Problem</a:t>
            </a:r>
          </a:p>
        </p:txBody>
      </p:sp>
      <p:sp>
        <p:nvSpPr>
          <p:cNvPr id="20" name="Text Box 24">
            <a:extLst>
              <a:ext uri="{FF2B5EF4-FFF2-40B4-BE49-F238E27FC236}">
                <a16:creationId xmlns:a16="http://schemas.microsoft.com/office/drawing/2014/main" id="{75B0DBB4-B97C-8747-A31B-D4188E167469}"/>
              </a:ext>
            </a:extLst>
          </p:cNvPr>
          <p:cNvSpPr txBox="1">
            <a:spLocks noChangeAspect="1" noChangeArrowheads="1"/>
          </p:cNvSpPr>
          <p:nvPr/>
        </p:nvSpPr>
        <p:spPr bwMode="auto">
          <a:xfrm>
            <a:off x="5159375" y="3670300"/>
            <a:ext cx="2041525" cy="669925"/>
          </a:xfrm>
          <a:prstGeom prst="rect">
            <a:avLst/>
          </a:prstGeom>
          <a:solidFill>
            <a:srgbClr val="35F6FF"/>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Runtime System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(VM, OS, MM)</a:t>
            </a:r>
          </a:p>
        </p:txBody>
      </p:sp>
      <p:sp>
        <p:nvSpPr>
          <p:cNvPr id="21" name="Text Box 25">
            <a:extLst>
              <a:ext uri="{FF2B5EF4-FFF2-40B4-BE49-F238E27FC236}">
                <a16:creationId xmlns:a16="http://schemas.microsoft.com/office/drawing/2014/main" id="{8C900FFE-92DA-2248-997D-6F0B1DA1022C}"/>
              </a:ext>
            </a:extLst>
          </p:cNvPr>
          <p:cNvSpPr txBox="1">
            <a:spLocks noChangeAspect="1" noChangeArrowheads="1"/>
          </p:cNvSpPr>
          <p:nvPr/>
        </p:nvSpPr>
        <p:spPr bwMode="auto">
          <a:xfrm>
            <a:off x="8001000" y="2744788"/>
            <a:ext cx="727075" cy="338137"/>
          </a:xfrm>
          <a:prstGeom prst="rect">
            <a:avLst/>
          </a:prstGeom>
          <a:solidFill>
            <a:srgbClr val="FF0000"/>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User</a:t>
            </a:r>
          </a:p>
        </p:txBody>
      </p:sp>
      <p:sp>
        <p:nvSpPr>
          <p:cNvPr id="22" name="Line 26">
            <a:extLst>
              <a:ext uri="{FF2B5EF4-FFF2-40B4-BE49-F238E27FC236}">
                <a16:creationId xmlns:a16="http://schemas.microsoft.com/office/drawing/2014/main" id="{EBEAD8D3-8045-E24E-BF13-FB4606EEBAA8}"/>
              </a:ext>
            </a:extLst>
          </p:cNvPr>
          <p:cNvSpPr>
            <a:spLocks noChangeShapeType="1"/>
          </p:cNvSpPr>
          <p:nvPr/>
        </p:nvSpPr>
        <p:spPr bwMode="auto">
          <a:xfrm>
            <a:off x="5387975" y="3124200"/>
            <a:ext cx="361950" cy="5619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 name="Line 27">
            <a:extLst>
              <a:ext uri="{FF2B5EF4-FFF2-40B4-BE49-F238E27FC236}">
                <a16:creationId xmlns:a16="http://schemas.microsoft.com/office/drawing/2014/main" id="{4388A095-6340-2448-A182-EFC9D8C41E62}"/>
              </a:ext>
            </a:extLst>
          </p:cNvPr>
          <p:cNvSpPr>
            <a:spLocks noChangeShapeType="1"/>
          </p:cNvSpPr>
          <p:nvPr/>
        </p:nvSpPr>
        <p:spPr bwMode="auto">
          <a:xfrm flipH="1" flipV="1">
            <a:off x="6475413" y="2922588"/>
            <a:ext cx="1525587" cy="793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4" name="Line 28">
            <a:extLst>
              <a:ext uri="{FF2B5EF4-FFF2-40B4-BE49-F238E27FC236}">
                <a16:creationId xmlns:a16="http://schemas.microsoft.com/office/drawing/2014/main" id="{47E84CDF-1EB9-4246-B37E-A36B5426EC46}"/>
              </a:ext>
            </a:extLst>
          </p:cNvPr>
          <p:cNvSpPr>
            <a:spLocks noChangeShapeType="1"/>
          </p:cNvSpPr>
          <p:nvPr/>
        </p:nvSpPr>
        <p:spPr bwMode="auto">
          <a:xfrm flipH="1">
            <a:off x="6716713" y="3082925"/>
            <a:ext cx="1284287" cy="6032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cxnSp>
        <p:nvCxnSpPr>
          <p:cNvPr id="25" name="Straight Arrow Connector 25">
            <a:extLst>
              <a:ext uri="{FF2B5EF4-FFF2-40B4-BE49-F238E27FC236}">
                <a16:creationId xmlns:a16="http://schemas.microsoft.com/office/drawing/2014/main" id="{684822DE-E380-E142-9041-0CC9E629972E}"/>
              </a:ext>
            </a:extLst>
          </p:cNvPr>
          <p:cNvCxnSpPr>
            <a:cxnSpLocks noChangeShapeType="1"/>
          </p:cNvCxnSpPr>
          <p:nvPr/>
        </p:nvCxnSpPr>
        <p:spPr bwMode="auto">
          <a:xfrm flipH="1" flipV="1">
            <a:off x="6461125" y="2200275"/>
            <a:ext cx="1539875" cy="57785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6" name="Text Box 22">
            <a:extLst>
              <a:ext uri="{FF2B5EF4-FFF2-40B4-BE49-F238E27FC236}">
                <a16:creationId xmlns:a16="http://schemas.microsoft.com/office/drawing/2014/main" id="{62744FD7-C2EE-D94D-9D2A-4BF3BD1AC4B5}"/>
              </a:ext>
            </a:extLst>
          </p:cNvPr>
          <p:cNvSpPr txBox="1">
            <a:spLocks noChangeAspect="1" noChangeArrowheads="1"/>
          </p:cNvSpPr>
          <p:nvPr/>
        </p:nvSpPr>
        <p:spPr bwMode="auto">
          <a:xfrm>
            <a:off x="5159375" y="5078413"/>
            <a:ext cx="2039938" cy="373062"/>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pitchFamily="34" charset="0"/>
                <a:ea typeface=""/>
                <a:cs typeface="Arial" charset="0"/>
              </a:rPr>
              <a:t>Logic</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pitchFamily="34" charset="0"/>
              <a:ea typeface=""/>
              <a:cs typeface="Arial" charset="0"/>
            </a:endParaRPr>
          </a:p>
        </p:txBody>
      </p:sp>
      <p:sp>
        <p:nvSpPr>
          <p:cNvPr id="27" name="Text Box 23">
            <a:extLst>
              <a:ext uri="{FF2B5EF4-FFF2-40B4-BE49-F238E27FC236}">
                <a16:creationId xmlns:a16="http://schemas.microsoft.com/office/drawing/2014/main" id="{AAA3C846-1A14-D741-8BE0-C9AB239F3A2E}"/>
              </a:ext>
            </a:extLst>
          </p:cNvPr>
          <p:cNvSpPr txBox="1">
            <a:spLocks noChangeAspect="1" noChangeArrowheads="1"/>
          </p:cNvSpPr>
          <p:nvPr/>
        </p:nvSpPr>
        <p:spPr bwMode="auto">
          <a:xfrm>
            <a:off x="5159375" y="5449888"/>
            <a:ext cx="2041525" cy="368300"/>
          </a:xfrm>
          <a:prstGeom prst="rect">
            <a:avLst/>
          </a:prstGeom>
          <a:solidFill>
            <a:srgbClr val="00FF00"/>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Devices</a:t>
            </a:r>
          </a:p>
        </p:txBody>
      </p:sp>
      <p:sp>
        <p:nvSpPr>
          <p:cNvPr id="28" name="Text Box 23">
            <a:extLst>
              <a:ext uri="{FF2B5EF4-FFF2-40B4-BE49-F238E27FC236}">
                <a16:creationId xmlns:a16="http://schemas.microsoft.com/office/drawing/2014/main" id="{293C389C-06DD-B849-8B14-F268A9D4CB02}"/>
              </a:ext>
            </a:extLst>
          </p:cNvPr>
          <p:cNvSpPr txBox="1">
            <a:spLocks noChangeAspect="1" noChangeArrowheads="1"/>
          </p:cNvSpPr>
          <p:nvPr/>
        </p:nvSpPr>
        <p:spPr bwMode="auto">
          <a:xfrm>
            <a:off x="5160963" y="5805488"/>
            <a:ext cx="2043112" cy="366712"/>
          </a:xfrm>
          <a:prstGeom prst="rect">
            <a:avLst/>
          </a:prstGeom>
          <a:solidFill>
            <a:srgbClr val="00FF00"/>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Electrons</a:t>
            </a:r>
          </a:p>
        </p:txBody>
      </p:sp>
      <p:sp>
        <p:nvSpPr>
          <p:cNvPr id="30" name="Line 28">
            <a:extLst>
              <a:ext uri="{FF2B5EF4-FFF2-40B4-BE49-F238E27FC236}">
                <a16:creationId xmlns:a16="http://schemas.microsoft.com/office/drawing/2014/main" id="{AE0E559A-2CA7-584C-8D97-5485C7570E78}"/>
              </a:ext>
            </a:extLst>
          </p:cNvPr>
          <p:cNvSpPr>
            <a:spLocks noChangeShapeType="1"/>
          </p:cNvSpPr>
          <p:nvPr/>
        </p:nvSpPr>
        <p:spPr bwMode="auto">
          <a:xfrm flipH="1">
            <a:off x="7239000" y="3082925"/>
            <a:ext cx="1208088" cy="1447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1" name="Line 28">
            <a:extLst>
              <a:ext uri="{FF2B5EF4-FFF2-40B4-BE49-F238E27FC236}">
                <a16:creationId xmlns:a16="http://schemas.microsoft.com/office/drawing/2014/main" id="{41829141-4FB3-0847-AD26-BC7FB64EB7DA}"/>
              </a:ext>
            </a:extLst>
          </p:cNvPr>
          <p:cNvSpPr>
            <a:spLocks noChangeShapeType="1"/>
          </p:cNvSpPr>
          <p:nvPr/>
        </p:nvSpPr>
        <p:spPr bwMode="auto">
          <a:xfrm flipH="1">
            <a:off x="7239000" y="3082925"/>
            <a:ext cx="1219200" cy="1828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2" name="Line 27">
            <a:extLst>
              <a:ext uri="{FF2B5EF4-FFF2-40B4-BE49-F238E27FC236}">
                <a16:creationId xmlns:a16="http://schemas.microsoft.com/office/drawing/2014/main" id="{830D0188-DB81-EE4D-A7DC-6221858E4EEC}"/>
              </a:ext>
            </a:extLst>
          </p:cNvPr>
          <p:cNvSpPr>
            <a:spLocks noChangeShapeType="1"/>
          </p:cNvSpPr>
          <p:nvPr/>
        </p:nvSpPr>
        <p:spPr bwMode="auto">
          <a:xfrm flipH="1" flipV="1">
            <a:off x="6477000" y="2625725"/>
            <a:ext cx="152400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68542520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8"/>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1"/>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5" grpId="0" animBg="1"/>
      <p:bldP spid="16" grpId="0" animBg="1"/>
      <p:bldP spid="17" grpId="0" animBg="1"/>
      <p:bldP spid="18" grpId="0" animBg="1"/>
      <p:bldP spid="19" grpId="0" animBg="1"/>
      <p:bldP spid="20" grpId="0" animBg="1"/>
      <p:bldP spid="21" grpId="0" animBg="1"/>
      <p:bldP spid="26" grpId="0" animBg="1"/>
      <p:bldP spid="27" grpId="0" animBg="1"/>
      <p:bldP spid="2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libri Light"/>
              <a:ea typeface="+mn-ea"/>
              <a:cs typeface="+mn-cs"/>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lumMod val="65000"/>
                    <a:lumOff val="35000"/>
                  </a:prstClr>
                </a:solidFill>
                <a:effectLst/>
                <a:uLnTx/>
                <a:uFillTx/>
                <a:latin typeface="Calibri Light"/>
                <a:ea typeface="+mn-ea"/>
                <a:cs typeface="+mn-cs"/>
              </a:rPr>
              <a:t>CPU</a:t>
            </a: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CPU"/>
          <p:cNvSpPr/>
          <p:nvPr/>
        </p:nvSpPr>
        <p:spPr>
          <a:xfrm>
            <a:off x="457200" y="3200400"/>
            <a:ext cx="3657600" cy="3104856"/>
          </a:xfrm>
          <a:prstGeom prst="roundRect">
            <a:avLst>
              <a:gd name="adj" fmla="val 11319"/>
            </a:avLst>
          </a:prstGeom>
          <a:solidFill>
            <a:srgbClr val="0D3533"/>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%eax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%ebx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mfence</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jmp </a:t>
            </a: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endPar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endParaRPr>
          </a:p>
        </p:txBody>
      </p:sp>
      <p:sp>
        <p:nvSpPr>
          <p:cNvPr id="35" name="Rectangle 34"/>
          <p:cNvSpPr/>
          <p:nvPr/>
        </p:nvSpPr>
        <p:spPr>
          <a:xfrm>
            <a:off x="-324544" y="6453336"/>
            <a:ext cx="705678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Download from: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6"/>
              </a:rPr>
              <a:t>https://github.com/CMU-SAFARI/rowhammer</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a:ea typeface="+mn-ea"/>
                <a:cs typeface="+mn-cs"/>
              </a:rPr>
              <a:t>DRAM Module</a:t>
            </a:r>
          </a:p>
        </p:txBody>
      </p:sp>
      <p:sp>
        <p:nvSpPr>
          <p:cNvPr id="56" name="Title 1"/>
          <p:cNvSpPr>
            <a:spLocks noGrp="1"/>
          </p:cNvSpPr>
          <p:nvPr>
            <p:ph type="title"/>
          </p:nvPr>
        </p:nvSpPr>
        <p:spPr>
          <a:xfrm>
            <a:off x="228600" y="44624"/>
            <a:ext cx="8915400" cy="1066800"/>
          </a:xfrm>
        </p:spPr>
        <p:txBody>
          <a:bodyPr/>
          <a:lstStyle/>
          <a:p>
            <a:r>
              <a:rPr lang="en-US" sz="4000" b="0" dirty="0">
                <a:solidFill>
                  <a:srgbClr val="1A5712"/>
                </a:solidFill>
                <a:latin typeface="Garamond"/>
                <a:cs typeface="Garamond"/>
              </a:rPr>
              <a:t>A Simple Program Can Induce Many Errors</a:t>
            </a:r>
          </a:p>
        </p:txBody>
      </p:sp>
      <p:sp>
        <p:nvSpPr>
          <p:cNvPr id="54"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55" name="YArrow"/>
          <p:cNvCxnSpPr>
            <a:stCxn id="57" idx="3"/>
            <a:endCxn id="61" idx="1"/>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7"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cxnSp>
        <p:nvCxnSpPr>
          <p:cNvPr id="58" name="XArrow"/>
          <p:cNvCxnSpPr>
            <a:stCxn id="59"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9"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sp>
        <p:nvSpPr>
          <p:cNvPr id="60" name="Row"/>
          <p:cNvSpPr/>
          <p:nvPr/>
        </p:nvSpPr>
        <p:spPr>
          <a:xfrm>
            <a:off x="6096000" y="5527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1" name="RowY"/>
          <p:cNvSpPr/>
          <p:nvPr/>
        </p:nvSpPr>
        <p:spPr>
          <a:xfrm>
            <a:off x="6096000" y="5146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endParaRPr>
          </a:p>
        </p:txBody>
      </p:sp>
      <p:sp>
        <p:nvSpPr>
          <p:cNvPr id="62" name="Row"/>
          <p:cNvSpPr/>
          <p:nvPr/>
        </p:nvSpPr>
        <p:spPr>
          <a:xfrm>
            <a:off x="6096000" y="4765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3" name="Row"/>
          <p:cNvSpPr/>
          <p:nvPr/>
        </p:nvSpPr>
        <p:spPr>
          <a:xfrm>
            <a:off x="6096000" y="4384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4" name="RowX"/>
          <p:cNvSpPr/>
          <p:nvPr/>
        </p:nvSpPr>
        <p:spPr>
          <a:xfrm>
            <a:off x="6096000" y="4003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endParaRPr>
          </a:p>
        </p:txBody>
      </p:sp>
      <p:sp>
        <p:nvSpPr>
          <p:cNvPr id="65" name="Row"/>
          <p:cNvSpPr/>
          <p:nvPr/>
        </p:nvSpPr>
        <p:spPr>
          <a:xfrm>
            <a:off x="6096000" y="3622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Tree>
    <p:extLst>
      <p:ext uri="{BB962C8B-B14F-4D97-AF65-F5344CB8AC3E}">
        <p14:creationId xmlns:p14="http://schemas.microsoft.com/office/powerpoint/2010/main" val="24292096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libri Light"/>
              <a:ea typeface="+mn-ea"/>
              <a:cs typeface="+mn-cs"/>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lumMod val="65000"/>
                    <a:lumOff val="35000"/>
                  </a:prstClr>
                </a:solidFill>
                <a:effectLst/>
                <a:uLnTx/>
                <a:uFillTx/>
                <a:latin typeface="Calibri Light"/>
                <a:ea typeface="+mn-ea"/>
                <a:cs typeface="+mn-cs"/>
              </a:rPr>
              <a:t>CPU</a:t>
            </a: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Rectangle 34"/>
          <p:cNvSpPr/>
          <p:nvPr/>
        </p:nvSpPr>
        <p:spPr>
          <a:xfrm>
            <a:off x="-324544" y="6453336"/>
            <a:ext cx="705678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Download from: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6"/>
              </a:rPr>
              <a:t>https://github.com/CMU-SAFARI/rowhammer</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a:ea typeface="+mn-ea"/>
                <a:cs typeface="+mn-cs"/>
              </a:rPr>
              <a:t>DRAM Module</a:t>
            </a:r>
          </a:p>
        </p:txBody>
      </p:sp>
      <p:sp>
        <p:nvSpPr>
          <p:cNvPr id="56" name="Title 1"/>
          <p:cNvSpPr>
            <a:spLocks noGrp="1"/>
          </p:cNvSpPr>
          <p:nvPr>
            <p:ph type="title"/>
          </p:nvPr>
        </p:nvSpPr>
        <p:spPr>
          <a:xfrm>
            <a:off x="228600" y="44624"/>
            <a:ext cx="8915400" cy="1066800"/>
          </a:xfrm>
        </p:spPr>
        <p:txBody>
          <a:bodyPr/>
          <a:lstStyle/>
          <a:p>
            <a:r>
              <a:rPr lang="en-US" sz="4000" b="0" dirty="0">
                <a:solidFill>
                  <a:srgbClr val="1A5712"/>
                </a:solidFill>
                <a:latin typeface="Garamond"/>
                <a:cs typeface="Garamond"/>
              </a:rPr>
              <a:t>A Simple Program Can Induce Many Errors</a:t>
            </a:r>
          </a:p>
        </p:txBody>
      </p:sp>
      <p:sp>
        <p:nvSpPr>
          <p:cNvPr id="54"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55" name="YArrow"/>
          <p:cNvCxnSpPr>
            <a:stCxn id="57" idx="3"/>
            <a:endCxn id="61" idx="1"/>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7"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cxnSp>
        <p:nvCxnSpPr>
          <p:cNvPr id="58" name="XArrow"/>
          <p:cNvCxnSpPr>
            <a:stCxn id="59"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9"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sp>
        <p:nvSpPr>
          <p:cNvPr id="60" name="Row"/>
          <p:cNvSpPr/>
          <p:nvPr/>
        </p:nvSpPr>
        <p:spPr>
          <a:xfrm>
            <a:off x="6096000" y="5527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1" name="RowY"/>
          <p:cNvSpPr/>
          <p:nvPr/>
        </p:nvSpPr>
        <p:spPr>
          <a:xfrm>
            <a:off x="6096000" y="5146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endParaRPr>
          </a:p>
        </p:txBody>
      </p:sp>
      <p:sp>
        <p:nvSpPr>
          <p:cNvPr id="62" name="Row"/>
          <p:cNvSpPr/>
          <p:nvPr/>
        </p:nvSpPr>
        <p:spPr>
          <a:xfrm>
            <a:off x="6096000" y="4765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3" name="Row"/>
          <p:cNvSpPr/>
          <p:nvPr/>
        </p:nvSpPr>
        <p:spPr>
          <a:xfrm>
            <a:off x="6096000" y="4384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4" name="RowX"/>
          <p:cNvSpPr/>
          <p:nvPr/>
        </p:nvSpPr>
        <p:spPr>
          <a:xfrm>
            <a:off x="6096000" y="4003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endParaRPr>
          </a:p>
        </p:txBody>
      </p:sp>
      <p:sp>
        <p:nvSpPr>
          <p:cNvPr id="65" name="Row"/>
          <p:cNvSpPr/>
          <p:nvPr/>
        </p:nvSpPr>
        <p:spPr>
          <a:xfrm>
            <a:off x="6096000" y="3622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22" name="CPU"/>
          <p:cNvSpPr/>
          <p:nvPr/>
        </p:nvSpPr>
        <p:spPr>
          <a:xfrm>
            <a:off x="419100" y="3352800"/>
            <a:ext cx="4152900" cy="3048001"/>
          </a:xfrm>
          <a:prstGeom prst="rect">
            <a:avLst/>
          </a:prstGeom>
          <a:no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00050" marR="0" lvl="0" indent="-400050" algn="l" defTabSz="914400" rtl="0" eaLnBrk="1" fontAlgn="auto" latinLnBrk="0" hangingPunct="1">
              <a:lnSpc>
                <a:spcPct val="90000"/>
              </a:lnSpc>
              <a:spcBef>
                <a:spcPts val="0"/>
              </a:spcBef>
              <a:spcAft>
                <a:spcPts val="0"/>
              </a:spcAft>
              <a:buClrTx/>
              <a:buSzTx/>
              <a:buFont typeface="+mj-lt"/>
              <a:buAutoNum type="arabicPeriod"/>
              <a:tabLst/>
              <a:defRPr/>
            </a:pPr>
            <a:r>
              <a:rPr kumimoji="0" lang="en-US" sz="32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Avoid </a:t>
            </a:r>
            <a:r>
              <a:rPr kumimoji="0" lang="en-US" sz="3200" b="1" i="1"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cache hits</a:t>
            </a:r>
          </a:p>
          <a:p>
            <a:pPr marL="742950" marR="0" lvl="1" indent="-285750" algn="l" defTabSz="914400" rtl="0" eaLnBrk="1" fontAlgn="auto" latinLnBrk="0" hangingPunct="1">
              <a:lnSpc>
                <a:spcPct val="90000"/>
              </a:lnSpc>
              <a:spcBef>
                <a:spcPts val="0"/>
              </a:spcBef>
              <a:spcAft>
                <a:spcPts val="0"/>
              </a:spcAft>
              <a:buClrTx/>
              <a:buSzTx/>
              <a:buFont typeface="Calibri Light" panose="020F030202020403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Flush </a:t>
            </a:r>
            <a:r>
              <a:rPr kumimoji="0" lang="en-US" sz="2800" b="1" i="0" u="none" strike="noStrike" kern="1200" cap="none" spc="0" normalizeH="0" baseline="0" noProof="0" dirty="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 from cache</a:t>
            </a:r>
          </a:p>
          <a:p>
            <a:pPr marL="400050" marR="0" lvl="0" indent="-400050" algn="l" defTabSz="914400" rtl="0" eaLnBrk="1" fontAlgn="auto" latinLnBrk="0" hangingPunct="1">
              <a:lnSpc>
                <a:spcPct val="90000"/>
              </a:lnSpc>
              <a:spcBef>
                <a:spcPts val="0"/>
              </a:spcBef>
              <a:spcAft>
                <a:spcPts val="0"/>
              </a:spcAft>
              <a:buClrTx/>
              <a:buSzTx/>
              <a:buFont typeface="+mj-lt"/>
              <a:buAutoNum type="arabicPeriod"/>
              <a:tabLst/>
              <a:defRPr/>
            </a:pPr>
            <a:endParaRPr kumimoji="0" lang="en-US" sz="32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endParaRPr>
          </a:p>
          <a:p>
            <a:pPr marL="400050" marR="0" lvl="0" indent="-400050" algn="l" defTabSz="914400" rtl="0" eaLnBrk="1" fontAlgn="auto" latinLnBrk="0" hangingPunct="1">
              <a:lnSpc>
                <a:spcPct val="90000"/>
              </a:lnSpc>
              <a:spcBef>
                <a:spcPts val="0"/>
              </a:spcBef>
              <a:spcAft>
                <a:spcPts val="0"/>
              </a:spcAft>
              <a:buClrTx/>
              <a:buSzTx/>
              <a:buFont typeface="+mj-lt"/>
              <a:buAutoNum type="arabicPeriod"/>
              <a:tabLst/>
              <a:defRPr/>
            </a:pPr>
            <a:r>
              <a:rPr kumimoji="0" lang="en-US" sz="32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Avoid </a:t>
            </a:r>
            <a:r>
              <a:rPr kumimoji="0" lang="en-US" sz="3200" b="1" i="1"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row hits</a:t>
            </a:r>
            <a:r>
              <a:rPr kumimoji="0" lang="en-US" sz="32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 to </a:t>
            </a:r>
            <a:r>
              <a:rPr kumimoji="0" lang="en-US" sz="3200" b="1" i="0" u="none" strike="noStrike" kern="1200" cap="none" spc="0" normalizeH="0" baseline="0" noProof="0" dirty="0">
                <a:ln>
                  <a:noFill/>
                </a:ln>
                <a:solidFill>
                  <a:srgbClr val="FF0000"/>
                </a:solidFill>
                <a:effectLst/>
                <a:uLnTx/>
                <a:uFillTx/>
                <a:latin typeface="Courier New" panose="02070309020205020404" pitchFamily="49" charset="0"/>
                <a:ea typeface="+mn-ea"/>
                <a:cs typeface="Courier New" panose="02070309020205020404" pitchFamily="49" charset="0"/>
              </a:rPr>
              <a:t>X</a:t>
            </a:r>
          </a:p>
          <a:p>
            <a:pPr marL="742950" marR="0" lvl="1" indent="-285750" algn="l" defTabSz="914400" rtl="0" eaLnBrk="1" fontAlgn="auto" latinLnBrk="0" hangingPunct="1">
              <a:lnSpc>
                <a:spcPct val="90000"/>
              </a:lnSpc>
              <a:spcBef>
                <a:spcPts val="0"/>
              </a:spcBef>
              <a:spcAft>
                <a:spcPts val="0"/>
              </a:spcAft>
              <a:buClrTx/>
              <a:buSzTx/>
              <a:buFont typeface="Calibri Light" panose="020F030202020403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Read </a:t>
            </a:r>
            <a:r>
              <a:rPr kumimoji="0" lang="en-US" sz="2800" b="1" i="0" u="none" strike="noStrike" kern="1200" cap="none" spc="0" normalizeH="0" baseline="0" noProof="0" dirty="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 in another row</a:t>
            </a:r>
          </a:p>
        </p:txBody>
      </p:sp>
    </p:spTree>
    <p:extLst>
      <p:ext uri="{BB962C8B-B14F-4D97-AF65-F5344CB8AC3E}">
        <p14:creationId xmlns:p14="http://schemas.microsoft.com/office/powerpoint/2010/main" val="2364687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libri Light"/>
              <a:ea typeface="+mn-ea"/>
              <a:cs typeface="+mn-cs"/>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lumMod val="65000"/>
                    <a:lumOff val="35000"/>
                  </a:prstClr>
                </a:solidFill>
                <a:effectLst/>
                <a:uLnTx/>
                <a:uFillTx/>
                <a:latin typeface="Calibri Light"/>
                <a:ea typeface="+mn-ea"/>
                <a:cs typeface="+mn-cs"/>
              </a:rPr>
              <a:t>CPU</a:t>
            </a: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CPU"/>
          <p:cNvSpPr/>
          <p:nvPr/>
        </p:nvSpPr>
        <p:spPr>
          <a:xfrm>
            <a:off x="457200" y="3200400"/>
            <a:ext cx="3657600" cy="3104856"/>
          </a:xfrm>
          <a:prstGeom prst="roundRect">
            <a:avLst>
              <a:gd name="adj" fmla="val 11319"/>
            </a:avLst>
          </a:prstGeom>
          <a:solidFill>
            <a:srgbClr val="0D3533"/>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%eax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%ebx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mfence</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jmp </a:t>
            </a: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endPar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endParaRPr>
          </a:p>
        </p:txBody>
      </p:sp>
      <p:sp>
        <p:nvSpPr>
          <p:cNvPr id="35" name="Rectangle 34"/>
          <p:cNvSpPr/>
          <p:nvPr/>
        </p:nvSpPr>
        <p:spPr>
          <a:xfrm>
            <a:off x="-324544" y="6453336"/>
            <a:ext cx="705678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Download from: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6"/>
              </a:rPr>
              <a:t>https://github.com/CMU-SAFARI/rowhammer</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a:ea typeface="+mn-ea"/>
                <a:cs typeface="+mn-cs"/>
              </a:rPr>
              <a:t>DRAM Module</a:t>
            </a:r>
          </a:p>
        </p:txBody>
      </p:sp>
      <p:sp>
        <p:nvSpPr>
          <p:cNvPr id="56" name="Title 1"/>
          <p:cNvSpPr>
            <a:spLocks noGrp="1"/>
          </p:cNvSpPr>
          <p:nvPr>
            <p:ph type="title"/>
          </p:nvPr>
        </p:nvSpPr>
        <p:spPr>
          <a:xfrm>
            <a:off x="228600" y="44624"/>
            <a:ext cx="8915400" cy="1066800"/>
          </a:xfrm>
        </p:spPr>
        <p:txBody>
          <a:bodyPr/>
          <a:lstStyle/>
          <a:p>
            <a:r>
              <a:rPr lang="en-US" sz="4000" b="0" dirty="0">
                <a:solidFill>
                  <a:srgbClr val="1A5712"/>
                </a:solidFill>
                <a:latin typeface="Garamond"/>
                <a:cs typeface="Garamond"/>
              </a:rPr>
              <a:t>A Simple Program Can Induce Many Errors</a:t>
            </a:r>
          </a:p>
        </p:txBody>
      </p:sp>
      <p:sp>
        <p:nvSpPr>
          <p:cNvPr id="54"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Row"/>
          <p:cNvSpPr/>
          <p:nvPr/>
        </p:nvSpPr>
        <p:spPr>
          <a:xfrm>
            <a:off x="6096000" y="5527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57" name="RowY"/>
          <p:cNvSpPr/>
          <p:nvPr/>
        </p:nvSpPr>
        <p:spPr>
          <a:xfrm>
            <a:off x="6096000" y="5146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58" name="Row"/>
          <p:cNvSpPr/>
          <p:nvPr/>
        </p:nvSpPr>
        <p:spPr>
          <a:xfrm>
            <a:off x="6096000" y="4765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59" name="Row"/>
          <p:cNvSpPr/>
          <p:nvPr/>
        </p:nvSpPr>
        <p:spPr>
          <a:xfrm>
            <a:off x="6096000" y="4384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0" name="RowX"/>
          <p:cNvSpPr/>
          <p:nvPr/>
        </p:nvSpPr>
        <p:spPr>
          <a:xfrm>
            <a:off x="6096000" y="4003764"/>
            <a:ext cx="2133600" cy="381000"/>
          </a:xfrm>
          <a:prstGeom prst="rect">
            <a:avLst/>
          </a:prstGeom>
          <a:solidFill>
            <a:srgbClr val="FF8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61" name="Row"/>
          <p:cNvSpPr/>
          <p:nvPr/>
        </p:nvSpPr>
        <p:spPr>
          <a:xfrm>
            <a:off x="6096000" y="3622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cxnSp>
        <p:nvCxnSpPr>
          <p:cNvPr id="62" name="YArrow"/>
          <p:cNvCxnSpPr>
            <a:stCxn id="63" idx="3"/>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63"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cxnSp>
        <p:nvCxnSpPr>
          <p:cNvPr id="64" name="XArrow"/>
          <p:cNvCxnSpPr>
            <a:stCxn id="65"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65"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spTree>
    <p:extLst>
      <p:ext uri="{BB962C8B-B14F-4D97-AF65-F5344CB8AC3E}">
        <p14:creationId xmlns:p14="http://schemas.microsoft.com/office/powerpoint/2010/main" val="41464235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libri Light"/>
              <a:ea typeface="+mn-ea"/>
              <a:cs typeface="+mn-cs"/>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lumMod val="65000"/>
                    <a:lumOff val="35000"/>
                  </a:prstClr>
                </a:solidFill>
                <a:effectLst/>
                <a:uLnTx/>
                <a:uFillTx/>
                <a:latin typeface="Calibri Light"/>
                <a:ea typeface="+mn-ea"/>
                <a:cs typeface="+mn-cs"/>
              </a:rPr>
              <a:t>CPU</a:t>
            </a: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CPU"/>
          <p:cNvSpPr/>
          <p:nvPr/>
        </p:nvSpPr>
        <p:spPr>
          <a:xfrm>
            <a:off x="457200" y="3200400"/>
            <a:ext cx="3657600" cy="3104856"/>
          </a:xfrm>
          <a:prstGeom prst="roundRect">
            <a:avLst>
              <a:gd name="adj" fmla="val 11319"/>
            </a:avLst>
          </a:prstGeom>
          <a:solidFill>
            <a:srgbClr val="0D3533"/>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%eax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%ebx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mfence</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jmp </a:t>
            </a: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endPar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endParaRPr>
          </a:p>
        </p:txBody>
      </p:sp>
      <p:sp>
        <p:nvSpPr>
          <p:cNvPr id="35" name="Rectangle 34"/>
          <p:cNvSpPr/>
          <p:nvPr/>
        </p:nvSpPr>
        <p:spPr>
          <a:xfrm>
            <a:off x="-324544" y="6453336"/>
            <a:ext cx="705678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Download from: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6"/>
              </a:rPr>
              <a:t>https://github.com/CMU-SAFARI/rowhammer</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a:ea typeface="+mn-ea"/>
                <a:cs typeface="+mn-cs"/>
              </a:rPr>
              <a:t>DRAM Module</a:t>
            </a:r>
          </a:p>
        </p:txBody>
      </p:sp>
      <p:sp>
        <p:nvSpPr>
          <p:cNvPr id="56" name="Title 1"/>
          <p:cNvSpPr>
            <a:spLocks noGrp="1"/>
          </p:cNvSpPr>
          <p:nvPr>
            <p:ph type="title"/>
          </p:nvPr>
        </p:nvSpPr>
        <p:spPr>
          <a:xfrm>
            <a:off x="228600" y="44624"/>
            <a:ext cx="8915400" cy="1066800"/>
          </a:xfrm>
        </p:spPr>
        <p:txBody>
          <a:bodyPr/>
          <a:lstStyle/>
          <a:p>
            <a:r>
              <a:rPr lang="en-US" sz="4000" b="0" dirty="0">
                <a:solidFill>
                  <a:srgbClr val="1A5712"/>
                </a:solidFill>
                <a:latin typeface="Garamond"/>
                <a:cs typeface="Garamond"/>
              </a:rPr>
              <a:t>A Simple Program Can Induce Many Errors</a:t>
            </a:r>
          </a:p>
        </p:txBody>
      </p:sp>
      <p:sp>
        <p:nvSpPr>
          <p:cNvPr id="54"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Row"/>
          <p:cNvSpPr/>
          <p:nvPr/>
        </p:nvSpPr>
        <p:spPr>
          <a:xfrm>
            <a:off x="6096000" y="5527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57" name="RowY"/>
          <p:cNvSpPr/>
          <p:nvPr/>
        </p:nvSpPr>
        <p:spPr>
          <a:xfrm>
            <a:off x="6096000" y="5146764"/>
            <a:ext cx="2133600" cy="381000"/>
          </a:xfrm>
          <a:prstGeom prst="rect">
            <a:avLst/>
          </a:prstGeom>
          <a:solidFill>
            <a:srgbClr val="FF8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58" name="Row"/>
          <p:cNvSpPr/>
          <p:nvPr/>
        </p:nvSpPr>
        <p:spPr>
          <a:xfrm>
            <a:off x="6096000" y="4765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59" name="Row"/>
          <p:cNvSpPr/>
          <p:nvPr/>
        </p:nvSpPr>
        <p:spPr>
          <a:xfrm>
            <a:off x="6096000" y="4384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0" name="RowX"/>
          <p:cNvSpPr/>
          <p:nvPr/>
        </p:nvSpPr>
        <p:spPr>
          <a:xfrm>
            <a:off x="6096000" y="4003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61" name="Row"/>
          <p:cNvSpPr/>
          <p:nvPr/>
        </p:nvSpPr>
        <p:spPr>
          <a:xfrm>
            <a:off x="6096000" y="3622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cxnSp>
        <p:nvCxnSpPr>
          <p:cNvPr id="62" name="YArrow"/>
          <p:cNvCxnSpPr>
            <a:stCxn id="63" idx="3"/>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63"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cxnSp>
        <p:nvCxnSpPr>
          <p:cNvPr id="64" name="XArrow"/>
          <p:cNvCxnSpPr>
            <a:stCxn id="65"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65"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spTree>
    <p:extLst>
      <p:ext uri="{BB962C8B-B14F-4D97-AF65-F5344CB8AC3E}">
        <p14:creationId xmlns:p14="http://schemas.microsoft.com/office/powerpoint/2010/main" val="20520660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Secure Are These People?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p:nvPr/>
        </p:nvSpPr>
        <p:spPr>
          <a:xfrm>
            <a:off x="1547664" y="6525344"/>
            <a:ext cx="6534472"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https://s-media-cache-ak0.pinimg.com/originals/48/09/54/4809543a9c7700246a0cf8acdae27abf.jpg</a:t>
            </a:r>
          </a:p>
        </p:txBody>
      </p:sp>
      <p:pic>
        <p:nvPicPr>
          <p:cNvPr id="6" name="Picture 5" descr="ny-workers-securit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95400"/>
            <a:ext cx="9144000" cy="4247097"/>
          </a:xfrm>
          <a:prstGeom prst="rect">
            <a:avLst/>
          </a:prstGeom>
        </p:spPr>
      </p:pic>
      <p:sp>
        <p:nvSpPr>
          <p:cNvPr id="3" name="TextBox 2"/>
          <p:cNvSpPr txBox="1"/>
          <p:nvPr/>
        </p:nvSpPr>
        <p:spPr>
          <a:xfrm>
            <a:off x="251520" y="5775647"/>
            <a:ext cx="863108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Tahoma"/>
                <a:ea typeface="+mn-ea"/>
                <a:cs typeface="+mn-cs"/>
              </a:rPr>
              <a:t>Security is about preventing unforeseen consequences</a:t>
            </a:r>
          </a:p>
        </p:txBody>
      </p:sp>
    </p:spTree>
    <p:extLst>
      <p:ext uri="{BB962C8B-B14F-4D97-AF65-F5344CB8AC3E}">
        <p14:creationId xmlns:p14="http://schemas.microsoft.com/office/powerpoint/2010/main" val="34439659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libri Light"/>
              <a:ea typeface="+mn-ea"/>
              <a:cs typeface="+mn-cs"/>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lumMod val="65000"/>
                    <a:lumOff val="35000"/>
                  </a:prstClr>
                </a:solidFill>
                <a:effectLst/>
                <a:uLnTx/>
                <a:uFillTx/>
                <a:latin typeface="Calibri Light"/>
                <a:ea typeface="+mn-ea"/>
                <a:cs typeface="+mn-cs"/>
              </a:rPr>
              <a:t>CPU</a:t>
            </a: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Row"/>
          <p:cNvSpPr/>
          <p:nvPr/>
        </p:nvSpPr>
        <p:spPr>
          <a:xfrm>
            <a:off x="6096000" y="5527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29" name="RowY"/>
          <p:cNvSpPr/>
          <p:nvPr/>
        </p:nvSpPr>
        <p:spPr>
          <a:xfrm>
            <a:off x="6096000" y="5146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30" name="Row"/>
          <p:cNvSpPr/>
          <p:nvPr/>
        </p:nvSpPr>
        <p:spPr>
          <a:xfrm>
            <a:off x="6096000" y="4765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31" name="Row"/>
          <p:cNvSpPr/>
          <p:nvPr/>
        </p:nvSpPr>
        <p:spPr>
          <a:xfrm>
            <a:off x="6096000" y="4384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32" name="RowX"/>
          <p:cNvSpPr/>
          <p:nvPr/>
        </p:nvSpPr>
        <p:spPr>
          <a:xfrm>
            <a:off x="6096000" y="4003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33" name="Row"/>
          <p:cNvSpPr/>
          <p:nvPr/>
        </p:nvSpPr>
        <p:spPr>
          <a:xfrm>
            <a:off x="6096000" y="3622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16" name="CPU"/>
          <p:cNvSpPr/>
          <p:nvPr/>
        </p:nvSpPr>
        <p:spPr>
          <a:xfrm>
            <a:off x="457200" y="3200400"/>
            <a:ext cx="3657600" cy="3104856"/>
          </a:xfrm>
          <a:prstGeom prst="roundRect">
            <a:avLst>
              <a:gd name="adj" fmla="val 11319"/>
            </a:avLst>
          </a:prstGeom>
          <a:solidFill>
            <a:srgbClr val="0D3533"/>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%eax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%ebx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mfence</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jmp </a:t>
            </a: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endPar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endParaRPr>
          </a:p>
        </p:txBody>
      </p:sp>
      <p:sp>
        <p:nvSpPr>
          <p:cNvPr id="34" name="Error"/>
          <p:cNvSpPr/>
          <p:nvPr/>
        </p:nvSpPr>
        <p:spPr>
          <a:xfrm>
            <a:off x="6600825" y="4765763"/>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Error"/>
          <p:cNvSpPr/>
          <p:nvPr/>
        </p:nvSpPr>
        <p:spPr>
          <a:xfrm>
            <a:off x="6981825" y="5527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7" name="Error"/>
          <p:cNvSpPr/>
          <p:nvPr/>
        </p:nvSpPr>
        <p:spPr>
          <a:xfrm>
            <a:off x="6600825" y="5527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Error"/>
          <p:cNvSpPr/>
          <p:nvPr/>
        </p:nvSpPr>
        <p:spPr>
          <a:xfrm>
            <a:off x="7362825" y="5527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Error"/>
          <p:cNvSpPr/>
          <p:nvPr/>
        </p:nvSpPr>
        <p:spPr>
          <a:xfrm>
            <a:off x="7743825" y="4765762"/>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Error"/>
          <p:cNvSpPr/>
          <p:nvPr/>
        </p:nvSpPr>
        <p:spPr>
          <a:xfrm>
            <a:off x="7743825" y="3622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1" name="Error"/>
          <p:cNvSpPr/>
          <p:nvPr/>
        </p:nvSpPr>
        <p:spPr>
          <a:xfrm>
            <a:off x="7362825" y="4384763"/>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2" name="Error"/>
          <p:cNvSpPr/>
          <p:nvPr/>
        </p:nvSpPr>
        <p:spPr>
          <a:xfrm>
            <a:off x="6981825" y="4384763"/>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3" name="Error"/>
          <p:cNvSpPr/>
          <p:nvPr/>
        </p:nvSpPr>
        <p:spPr>
          <a:xfrm>
            <a:off x="6981825" y="3622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4" name="Error"/>
          <p:cNvSpPr/>
          <p:nvPr/>
        </p:nvSpPr>
        <p:spPr>
          <a:xfrm>
            <a:off x="6219825" y="3622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5" name="Error"/>
          <p:cNvSpPr/>
          <p:nvPr/>
        </p:nvSpPr>
        <p:spPr>
          <a:xfrm>
            <a:off x="6219825" y="4384763"/>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7" name="Error"/>
          <p:cNvSpPr/>
          <p:nvPr/>
        </p:nvSpPr>
        <p:spPr>
          <a:xfrm>
            <a:off x="6219825" y="4765763"/>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8" name="Error"/>
          <p:cNvSpPr/>
          <p:nvPr/>
        </p:nvSpPr>
        <p:spPr>
          <a:xfrm>
            <a:off x="7362825" y="4765762"/>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50" name="YArrow"/>
          <p:cNvCxnSpPr>
            <a:stCxn id="51" idx="3"/>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1"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cxnSp>
        <p:nvCxnSpPr>
          <p:cNvPr id="52" name="XArrow"/>
          <p:cNvCxnSpPr>
            <a:stCxn id="53"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3"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sp>
        <p:nvSpPr>
          <p:cNvPr id="35" name="Rectangle 34"/>
          <p:cNvSpPr/>
          <p:nvPr/>
        </p:nvSpPr>
        <p:spPr>
          <a:xfrm>
            <a:off x="-324544" y="6453336"/>
            <a:ext cx="705678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Download from: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6"/>
              </a:rPr>
              <a:t>https://github.com/CMU-SAFARI/rowhammer</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a:ea typeface="+mn-ea"/>
                <a:cs typeface="+mn-cs"/>
              </a:rPr>
              <a:t>DRAM Module</a:t>
            </a:r>
          </a:p>
        </p:txBody>
      </p:sp>
      <p:sp>
        <p:nvSpPr>
          <p:cNvPr id="56" name="Title 1"/>
          <p:cNvSpPr>
            <a:spLocks noGrp="1"/>
          </p:cNvSpPr>
          <p:nvPr>
            <p:ph type="title"/>
          </p:nvPr>
        </p:nvSpPr>
        <p:spPr>
          <a:xfrm>
            <a:off x="228600" y="44624"/>
            <a:ext cx="8915400" cy="1066800"/>
          </a:xfrm>
        </p:spPr>
        <p:txBody>
          <a:bodyPr/>
          <a:lstStyle/>
          <a:p>
            <a:r>
              <a:rPr lang="en-US" sz="4000" b="0" dirty="0">
                <a:solidFill>
                  <a:srgbClr val="1A5712"/>
                </a:solidFill>
                <a:latin typeface="Garamond"/>
                <a:cs typeface="Garamond"/>
              </a:rPr>
              <a:t>A Simple Program Can Induce Many Errors</a:t>
            </a:r>
          </a:p>
        </p:txBody>
      </p:sp>
    </p:spTree>
    <p:extLst>
      <p:ext uri="{BB962C8B-B14F-4D97-AF65-F5344CB8AC3E}">
        <p14:creationId xmlns:p14="http://schemas.microsoft.com/office/powerpoint/2010/main" val="42096198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066800"/>
            <a:ext cx="8382000" cy="5638800"/>
          </a:xfrm>
        </p:spPr>
        <p:txBody>
          <a:bodyPr/>
          <a:lstStyle/>
          <a:p>
            <a:pPr marL="0" indent="0">
              <a:buNone/>
            </a:pPr>
            <a:endParaRPr lang="en-US" i="1" dirty="0"/>
          </a:p>
          <a:p>
            <a:pPr marL="0" indent="0">
              <a:buNone/>
            </a:pPr>
            <a:endParaRPr lang="en-US" i="1" dirty="0"/>
          </a:p>
          <a:p>
            <a:pPr marL="0" indent="0">
              <a:buNone/>
            </a:pPr>
            <a:endParaRPr lang="en-US" i="1" dirty="0"/>
          </a:p>
          <a:p>
            <a:pPr marL="0" indent="0">
              <a:buNone/>
            </a:pPr>
            <a:endParaRPr lang="en-US" i="1" dirty="0"/>
          </a:p>
          <a:p>
            <a:pPr marL="0" indent="0">
              <a:buNone/>
            </a:pPr>
            <a:endParaRPr lang="en-US" i="1" dirty="0"/>
          </a:p>
          <a:p>
            <a:pPr marL="0" indent="0">
              <a:buNone/>
            </a:pPr>
            <a:endParaRPr lang="en-US" sz="2400" i="1" dirty="0">
              <a:solidFill>
                <a:srgbClr val="FF0000"/>
              </a:solidFill>
            </a:endParaRPr>
          </a:p>
          <a:p>
            <a:endParaRPr lang="en-US" sz="3200" b="1" i="1" dirty="0">
              <a:solidFill>
                <a:srgbClr val="FF0000"/>
              </a:solidFill>
            </a:endParaRPr>
          </a:p>
          <a:p>
            <a:pPr marL="0" indent="0" algn="ctr">
              <a:buNone/>
            </a:pPr>
            <a:r>
              <a:rPr lang="en-US" sz="3200" b="1" dirty="0">
                <a:solidFill>
                  <a:srgbClr val="FF0000"/>
                </a:solidFill>
              </a:rPr>
              <a:t>A real reliability &amp; security issue </a:t>
            </a:r>
          </a:p>
        </p:txBody>
      </p:sp>
      <p:graphicFrame>
        <p:nvGraphicFramePr>
          <p:cNvPr id="4" name="Content Placeholder 4"/>
          <p:cNvGraphicFramePr>
            <a:graphicFrameLocks/>
          </p:cNvGraphicFramePr>
          <p:nvPr/>
        </p:nvGraphicFramePr>
        <p:xfrm>
          <a:off x="761999" y="1143000"/>
          <a:ext cx="7620002" cy="3200400"/>
        </p:xfrm>
        <a:graphic>
          <a:graphicData uri="http://schemas.openxmlformats.org/drawingml/2006/table">
            <a:tbl>
              <a:tblPr>
                <a:tableStyleId>{9D7B26C5-4107-4FEC-AEDC-1716B250A1EF}</a:tableStyleId>
              </a:tblPr>
              <a:tblGrid>
                <a:gridCol w="3736732">
                  <a:extLst>
                    <a:ext uri="{9D8B030D-6E8A-4147-A177-3AD203B41FA5}">
                      <a16:colId xmlns:a16="http://schemas.microsoft.com/office/drawing/2014/main" val="20000"/>
                    </a:ext>
                  </a:extLst>
                </a:gridCol>
                <a:gridCol w="1597269">
                  <a:extLst>
                    <a:ext uri="{9D8B030D-6E8A-4147-A177-3AD203B41FA5}">
                      <a16:colId xmlns:a16="http://schemas.microsoft.com/office/drawing/2014/main" val="20001"/>
                    </a:ext>
                  </a:extLst>
                </a:gridCol>
                <a:gridCol w="2286001">
                  <a:extLst>
                    <a:ext uri="{9D8B030D-6E8A-4147-A177-3AD203B41FA5}">
                      <a16:colId xmlns:a16="http://schemas.microsoft.com/office/drawing/2014/main" val="20002"/>
                    </a:ext>
                  </a:extLst>
                </a:gridCol>
              </a:tblGrid>
              <a:tr h="640080">
                <a:tc>
                  <a:txBody>
                    <a:bodyPr/>
                    <a:lstStyle/>
                    <a:p>
                      <a:pPr algn="ctr"/>
                      <a:r>
                        <a:rPr lang="en-US" sz="3200" b="1" dirty="0">
                          <a:solidFill>
                            <a:schemeClr val="bg1"/>
                          </a:solidFill>
                          <a:latin typeface="+mj-lt"/>
                        </a:rPr>
                        <a:t>CPU Architecture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pPr algn="ctr"/>
                      <a:r>
                        <a:rPr lang="en-US" sz="3200" b="1" dirty="0">
                          <a:solidFill>
                            <a:schemeClr val="bg1"/>
                          </a:solidFill>
                          <a:latin typeface="+mj-lt"/>
                          <a:cs typeface="Courier New" panose="02070309020205020404" pitchFamily="49" charset="0"/>
                        </a:rPr>
                        <a:t>Errors</a:t>
                      </a:r>
                      <a:endParaRPr lang="en-US" sz="2800" b="1" dirty="0">
                        <a:solidFill>
                          <a:schemeClr val="bg1"/>
                        </a:solidFill>
                        <a:latin typeface="Courier New" panose="02070309020205020404" pitchFamily="49" charset="0"/>
                        <a:cs typeface="Courier New" panose="02070309020205020404" pitchFamily="49"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pPr algn="ctr"/>
                      <a:r>
                        <a:rPr lang="en-US" sz="3200" b="1">
                          <a:solidFill>
                            <a:schemeClr val="bg1"/>
                          </a:solidFill>
                          <a:latin typeface="+mj-lt"/>
                        </a:rPr>
                        <a:t>Access-Rate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extLst>
                  <a:ext uri="{0D108BD9-81ED-4DB2-BD59-A6C34878D82A}">
                    <a16:rowId xmlns:a16="http://schemas.microsoft.com/office/drawing/2014/main" val="10000"/>
                  </a:ext>
                </a:extLst>
              </a:tr>
              <a:tr h="640080">
                <a:tc>
                  <a:txBody>
                    <a:bodyPr/>
                    <a:lstStyle/>
                    <a:p>
                      <a:r>
                        <a:rPr lang="en-US" sz="2800" b="0">
                          <a:solidFill>
                            <a:schemeClr val="tx1"/>
                          </a:solidFill>
                          <a:latin typeface="+mj-lt"/>
                        </a:rPr>
                        <a:t>Intel Haswell (2013)</a:t>
                      </a: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rPr>
                        <a:t>22.9K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Cambria" panose="02040503050406030204" pitchFamily="18" charset="0"/>
                        </a:rPr>
                        <a:t>12.3M/sec</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40080">
                <a:tc>
                  <a:txBody>
                    <a:bodyPr/>
                    <a:lstStyle/>
                    <a:p>
                      <a:r>
                        <a:rPr lang="en-US" sz="2800" b="0">
                          <a:solidFill>
                            <a:schemeClr val="tx1"/>
                          </a:solidFill>
                          <a:latin typeface="+mj-lt"/>
                        </a:rPr>
                        <a:t>Intel Ivy</a:t>
                      </a:r>
                      <a:r>
                        <a:rPr lang="en-US" sz="2800" b="0" baseline="0">
                          <a:solidFill>
                            <a:schemeClr val="tx1"/>
                          </a:solidFill>
                          <a:latin typeface="+mj-lt"/>
                        </a:rPr>
                        <a:t> Bridge (2012)</a:t>
                      </a:r>
                      <a:endParaRPr lang="en-US" sz="2800" b="0">
                        <a:solidFill>
                          <a:schemeClr val="tx1"/>
                        </a:solidFill>
                        <a:latin typeface="+mj-lt"/>
                      </a:endParaRP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rPr>
                        <a:t>20.7K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Cambria" panose="02040503050406030204" pitchFamily="18" charset="0"/>
                        </a:rPr>
                        <a:t>11.7M/sec</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40080">
                <a:tc>
                  <a:txBody>
                    <a:bodyPr/>
                    <a:lstStyle/>
                    <a:p>
                      <a:r>
                        <a:rPr lang="en-US" sz="2800" b="0">
                          <a:solidFill>
                            <a:schemeClr val="tx1"/>
                          </a:solidFill>
                          <a:latin typeface="+mj-lt"/>
                        </a:rPr>
                        <a:t>Intel Sandy Bridge (2011)</a:t>
                      </a: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rPr>
                        <a:t>16.1K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Cambria" panose="02040503050406030204" pitchFamily="18" charset="0"/>
                        </a:rPr>
                        <a:t>11.6M/sec</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640080">
                <a:tc>
                  <a:txBody>
                    <a:bodyPr/>
                    <a:lstStyle/>
                    <a:p>
                      <a:r>
                        <a:rPr lang="en-US" sz="2800" b="0">
                          <a:solidFill>
                            <a:schemeClr val="tx1"/>
                          </a:solidFill>
                          <a:latin typeface="+mj-lt"/>
                        </a:rPr>
                        <a:t>AMD</a:t>
                      </a:r>
                      <a:r>
                        <a:rPr lang="en-US" sz="2800" b="0" baseline="0">
                          <a:solidFill>
                            <a:schemeClr val="tx1"/>
                          </a:solidFill>
                          <a:latin typeface="+mj-lt"/>
                        </a:rPr>
                        <a:t> Piledriver (2012)</a:t>
                      </a:r>
                      <a:endParaRPr lang="en-US" sz="2800" b="0">
                        <a:solidFill>
                          <a:schemeClr val="tx1"/>
                        </a:solidFill>
                        <a:latin typeface="+mj-lt"/>
                      </a:endParaRP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rPr>
                        <a:t>59</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Cambria" panose="02040503050406030204" pitchFamily="18" charset="0"/>
                        </a:rPr>
                        <a:t>6.1M/sec</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7" name="Rectangle 6"/>
          <p:cNvSpPr/>
          <p:nvPr/>
        </p:nvSpPr>
        <p:spPr>
          <a:xfrm>
            <a:off x="107504" y="6239053"/>
            <a:ext cx="8242270"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Kim+, “</a:t>
            </a:r>
            <a:r>
              <a:rPr kumimoji="0" lang="en-US" sz="1800" b="0" i="0" u="none" strike="noStrike" kern="1200" cap="none" spc="0" normalizeH="0" baseline="0" noProof="0" dirty="0">
                <a:ln>
                  <a:noFill/>
                </a:ln>
                <a:solidFill>
                  <a:srgbClr val="0000FF"/>
                </a:solidFill>
                <a:effectLst/>
                <a:uLnTx/>
                <a:uFillTx/>
                <a:latin typeface="Calibri"/>
                <a:ea typeface="+mn-ea"/>
                <a:cs typeface="+mn-cs"/>
              </a:rPr>
              <a:t>Flipping Bits in Memory Without Accessing Them: An Experimental Study of DRAM Disturbance Errors</a:t>
            </a:r>
            <a:r>
              <a:rPr kumimoji="0" lang="en-US" sz="18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 ISCA 2014.</a:t>
            </a:r>
          </a:p>
        </p:txBody>
      </p:sp>
      <p:sp>
        <p:nvSpPr>
          <p:cNvPr id="8" name="Title 1"/>
          <p:cNvSpPr>
            <a:spLocks noGrp="1"/>
          </p:cNvSpPr>
          <p:nvPr>
            <p:ph type="title"/>
          </p:nvPr>
        </p:nvSpPr>
        <p:spPr>
          <a:xfrm>
            <a:off x="228600" y="-14064"/>
            <a:ext cx="8610600" cy="1066800"/>
          </a:xfrm>
        </p:spPr>
        <p:txBody>
          <a:bodyPr/>
          <a:lstStyle/>
          <a:p>
            <a:r>
              <a:rPr lang="en-US" sz="4400" b="0" dirty="0">
                <a:solidFill>
                  <a:srgbClr val="1A5712"/>
                </a:solidFill>
                <a:latin typeface="Garamond" charset="0"/>
                <a:ea typeface="ＭＳ Ｐゴシック" charset="0"/>
                <a:cs typeface="ＭＳ Ｐゴシック" charset="0"/>
              </a:rPr>
              <a:t>Observed Errors in Real Systems</a:t>
            </a:r>
          </a:p>
        </p:txBody>
      </p:sp>
    </p:spTree>
    <p:extLst>
      <p:ext uri="{BB962C8B-B14F-4D97-AF65-F5344CB8AC3E}">
        <p14:creationId xmlns:p14="http://schemas.microsoft.com/office/powerpoint/2010/main" val="2658937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sz="3400" dirty="0"/>
              <a:t>One Can Take Over an Otherwise-Secure System</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6" name="Picture 5"/>
          <p:cNvPicPr>
            <a:picLocks noChangeAspect="1"/>
          </p:cNvPicPr>
          <p:nvPr/>
        </p:nvPicPr>
        <p:blipFill>
          <a:blip r:embed="rId2"/>
          <a:stretch>
            <a:fillRect/>
          </a:stretch>
        </p:blipFill>
        <p:spPr>
          <a:xfrm>
            <a:off x="1115616" y="1844824"/>
            <a:ext cx="6540500" cy="1257300"/>
          </a:xfrm>
          <a:prstGeom prst="rect">
            <a:avLst/>
          </a:prstGeom>
        </p:spPr>
      </p:pic>
      <p:pic>
        <p:nvPicPr>
          <p:cNvPr id="7" name="Picture 6"/>
          <p:cNvPicPr>
            <a:picLocks noChangeAspect="1"/>
          </p:cNvPicPr>
          <p:nvPr/>
        </p:nvPicPr>
        <p:blipFill>
          <a:blip r:embed="rId3"/>
          <a:stretch>
            <a:fillRect/>
          </a:stretch>
        </p:blipFill>
        <p:spPr>
          <a:xfrm>
            <a:off x="0" y="3348508"/>
            <a:ext cx="9144000" cy="3433292"/>
          </a:xfrm>
          <a:prstGeom prst="rect">
            <a:avLst/>
          </a:prstGeom>
        </p:spPr>
      </p:pic>
      <p:pic>
        <p:nvPicPr>
          <p:cNvPr id="8" name="Picture 7"/>
          <p:cNvPicPr>
            <a:picLocks noChangeAspect="1"/>
          </p:cNvPicPr>
          <p:nvPr/>
        </p:nvPicPr>
        <p:blipFill>
          <a:blip r:embed="rId4"/>
          <a:stretch>
            <a:fillRect/>
          </a:stretch>
        </p:blipFill>
        <p:spPr>
          <a:xfrm>
            <a:off x="-1869" y="980728"/>
            <a:ext cx="9144000" cy="952728"/>
          </a:xfrm>
          <a:prstGeom prst="rect">
            <a:avLst/>
          </a:prstGeom>
        </p:spPr>
      </p:pic>
      <p:sp>
        <p:nvSpPr>
          <p:cNvPr id="3" name="Rectangle 2"/>
          <p:cNvSpPr/>
          <p:nvPr/>
        </p:nvSpPr>
        <p:spPr>
          <a:xfrm>
            <a:off x="4572000" y="5181600"/>
            <a:ext cx="4572000" cy="64633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hlinkClick r:id="rId5"/>
              </a:rPr>
              <a:t>Exploiting the DRAM rowhammer bug to gain kernel privileges </a:t>
            </a:r>
            <a:r>
              <a:rPr kumimoji="0" lang="en-US" sz="1800" b="0" i="0" u="none" strike="noStrike" kern="1200" cap="none" spc="0" normalizeH="0" baseline="0" noProof="0" dirty="0">
                <a:ln>
                  <a:noFill/>
                </a:ln>
                <a:solidFill>
                  <a:srgbClr val="0000FF"/>
                </a:solidFill>
                <a:effectLst/>
                <a:uLnTx/>
                <a:uFillTx/>
                <a:latin typeface="Tahoma"/>
                <a:ea typeface="+mn-ea"/>
                <a:cs typeface="+mn-cs"/>
              </a:rPr>
              <a:t> (</a:t>
            </a:r>
            <a:r>
              <a:rPr kumimoji="0" lang="en-US" sz="1800" b="0" i="0" u="none" strike="noStrike" kern="1200" cap="none" spc="0" normalizeH="0" baseline="0" noProof="0" dirty="0" err="1">
                <a:ln>
                  <a:noFill/>
                </a:ln>
                <a:solidFill>
                  <a:srgbClr val="0000FF"/>
                </a:solidFill>
                <a:effectLst/>
                <a:uLnTx/>
                <a:uFillTx/>
                <a:latin typeface="Tahoma"/>
                <a:ea typeface="+mn-ea"/>
                <a:cs typeface="+mn-cs"/>
              </a:rPr>
              <a:t>Seaborn</a:t>
            </a:r>
            <a:r>
              <a:rPr kumimoji="0" lang="en-US" sz="1800" b="0" i="0" u="none" strike="noStrike" kern="1200" cap="none" spc="0" normalizeH="0" baseline="0" noProof="0" dirty="0">
                <a:ln>
                  <a:noFill/>
                </a:ln>
                <a:solidFill>
                  <a:srgbClr val="0000FF"/>
                </a:solidFill>
                <a:effectLst/>
                <a:uLnTx/>
                <a:uFillTx/>
                <a:latin typeface="Tahoma"/>
                <a:ea typeface="+mn-ea"/>
                <a:cs typeface="+mn-cs"/>
              </a:rPr>
              <a:t>, 2015)</a:t>
            </a:r>
          </a:p>
        </p:txBody>
      </p:sp>
      <p:sp>
        <p:nvSpPr>
          <p:cNvPr id="9" name="Rectangle 8"/>
          <p:cNvSpPr/>
          <p:nvPr/>
        </p:nvSpPr>
        <p:spPr>
          <a:xfrm>
            <a:off x="3635896" y="3212976"/>
            <a:ext cx="5493596" cy="93610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hlinkClick r:id="rId6"/>
              </a:rPr>
              <a:t>Flipping Bits in Memory Without Accessing Them: An Experimental Study of DRAM Disturbance Errors</a:t>
            </a:r>
            <a:r>
              <a:rPr kumimoji="0" lang="en-US" sz="18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rPr>
              <a:t> (Kim et al., ISCA 2014)</a:t>
            </a:r>
          </a:p>
        </p:txBody>
      </p:sp>
    </p:spTree>
    <p:extLst>
      <p:ext uri="{BB962C8B-B14F-4D97-AF65-F5344CB8AC3E}">
        <p14:creationId xmlns:p14="http://schemas.microsoft.com/office/powerpoint/2010/main" val="3495082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RowHammer</a:t>
            </a:r>
            <a:r>
              <a:rPr lang="en-US" dirty="0"/>
              <a:t> Security Attack Example</a:t>
            </a:r>
          </a:p>
        </p:txBody>
      </p:sp>
      <p:sp>
        <p:nvSpPr>
          <p:cNvPr id="3" name="Content Placeholder 2"/>
          <p:cNvSpPr>
            <a:spLocks noGrp="1"/>
          </p:cNvSpPr>
          <p:nvPr>
            <p:ph idx="1"/>
          </p:nvPr>
        </p:nvSpPr>
        <p:spPr>
          <a:xfrm>
            <a:off x="228600" y="908720"/>
            <a:ext cx="8915400" cy="5193723"/>
          </a:xfrm>
        </p:spPr>
        <p:txBody>
          <a:bodyPr/>
          <a:lstStyle/>
          <a:p>
            <a:r>
              <a:rPr lang="en-US" sz="2000" dirty="0">
                <a:solidFill>
                  <a:srgbClr val="FF0000"/>
                </a:solidFill>
              </a:rPr>
              <a:t>“</a:t>
            </a:r>
            <a:r>
              <a:rPr lang="en-US" sz="2000" dirty="0" err="1">
                <a:solidFill>
                  <a:srgbClr val="FF0000"/>
                </a:solidFill>
              </a:rPr>
              <a:t>Rowhammer</a:t>
            </a:r>
            <a:r>
              <a:rPr lang="en-US" sz="2000" dirty="0">
                <a:solidFill>
                  <a:srgbClr val="FF0000"/>
                </a:solidFill>
              </a:rPr>
              <a:t>” is a problem with some recent DRAM devices in which repeatedly accessing a row of memory can cause bit flips in adjacent rows </a:t>
            </a:r>
            <a:r>
              <a:rPr lang="en-US" sz="2000" dirty="0"/>
              <a:t>(Kim et al., ISCA 2014). </a:t>
            </a:r>
          </a:p>
          <a:p>
            <a:pPr lvl="1"/>
            <a:r>
              <a:rPr lang="en-US" sz="1800" dirty="0">
                <a:solidFill>
                  <a:srgbClr val="0000FF"/>
                </a:solidFill>
                <a:ea typeface="ＭＳ Ｐゴシック" charset="0"/>
                <a:cs typeface="ＭＳ Ｐゴシック" charset="0"/>
                <a:hlinkClick r:id="rId2"/>
              </a:rPr>
              <a:t>Flipping Bits in Memory Without Accessing Them: An Experimental Study of DRAM Disturbance Errors</a:t>
            </a:r>
            <a:r>
              <a:rPr lang="en-US" sz="1800" dirty="0">
                <a:solidFill>
                  <a:srgbClr val="0000FF"/>
                </a:solidFill>
                <a:ea typeface="ＭＳ Ｐゴシック" charset="0"/>
                <a:cs typeface="ＭＳ Ｐゴシック" charset="0"/>
              </a:rPr>
              <a:t> (Kim et al., ISCA 2014)</a:t>
            </a:r>
          </a:p>
          <a:p>
            <a:pPr lvl="1"/>
            <a:endParaRPr lang="en-US" sz="1400" dirty="0"/>
          </a:p>
          <a:p>
            <a:r>
              <a:rPr lang="en-US" sz="2000" dirty="0"/>
              <a:t>We tested a selection of laptops and found that a subset of them exhibited the problem. </a:t>
            </a:r>
          </a:p>
          <a:p>
            <a:r>
              <a:rPr lang="en-US" sz="2000" dirty="0"/>
              <a:t>We built two working privilege escalation exploits that use this effect. </a:t>
            </a:r>
          </a:p>
          <a:p>
            <a:pPr lvl="1"/>
            <a:r>
              <a:rPr lang="en-US" sz="1800" dirty="0">
                <a:solidFill>
                  <a:srgbClr val="0000FF"/>
                </a:solidFill>
                <a:hlinkClick r:id="rId3"/>
              </a:rPr>
              <a:t>Exploiting the DRAM rowhammer bug to gain kernel privileges </a:t>
            </a:r>
            <a:r>
              <a:rPr lang="en-US" sz="1800" dirty="0">
                <a:solidFill>
                  <a:srgbClr val="0000FF"/>
                </a:solidFill>
              </a:rPr>
              <a:t> </a:t>
            </a:r>
            <a:r>
              <a:rPr lang="en-US" sz="1600" dirty="0">
                <a:solidFill>
                  <a:srgbClr val="0000FF"/>
                </a:solidFill>
              </a:rPr>
              <a:t>(</a:t>
            </a:r>
            <a:r>
              <a:rPr lang="en-US" sz="1600" dirty="0" err="1">
                <a:solidFill>
                  <a:srgbClr val="0000FF"/>
                </a:solidFill>
              </a:rPr>
              <a:t>Seaborn</a:t>
            </a:r>
            <a:r>
              <a:rPr lang="en-US" sz="1600" dirty="0">
                <a:solidFill>
                  <a:srgbClr val="0000FF"/>
                </a:solidFill>
              </a:rPr>
              <a:t>+, 2015)</a:t>
            </a:r>
          </a:p>
          <a:p>
            <a:pPr lvl="1"/>
            <a:endParaRPr lang="en-US" sz="1400" dirty="0"/>
          </a:p>
          <a:p>
            <a:r>
              <a:rPr lang="en-US" sz="2000" dirty="0"/>
              <a:t>One exploit uses </a:t>
            </a:r>
            <a:r>
              <a:rPr lang="en-US" sz="2000" dirty="0" err="1"/>
              <a:t>rowhammer</a:t>
            </a:r>
            <a:r>
              <a:rPr lang="en-US" sz="2000" dirty="0"/>
              <a:t>-induced bit flips to gain kernel privileges on x86-64 Linux when run as an unprivileged </a:t>
            </a:r>
            <a:r>
              <a:rPr lang="en-US" sz="2000" dirty="0" err="1"/>
              <a:t>userland</a:t>
            </a:r>
            <a:r>
              <a:rPr lang="en-US" sz="2000" dirty="0"/>
              <a:t> process. </a:t>
            </a:r>
          </a:p>
          <a:p>
            <a:r>
              <a:rPr lang="en-US" sz="2000" dirty="0">
                <a:solidFill>
                  <a:srgbClr val="FF0000"/>
                </a:solidFill>
              </a:rPr>
              <a:t>When run on a machine vulnerable to the </a:t>
            </a:r>
            <a:r>
              <a:rPr lang="en-US" sz="2000" dirty="0" err="1">
                <a:solidFill>
                  <a:srgbClr val="FF0000"/>
                </a:solidFill>
              </a:rPr>
              <a:t>rowhammer</a:t>
            </a:r>
            <a:r>
              <a:rPr lang="en-US" sz="2000" dirty="0">
                <a:solidFill>
                  <a:srgbClr val="FF0000"/>
                </a:solidFill>
              </a:rPr>
              <a:t> problem, the process was able to induce bit flips in page table entries (PTEs). </a:t>
            </a:r>
          </a:p>
          <a:p>
            <a:r>
              <a:rPr lang="en-US" sz="2000" dirty="0">
                <a:solidFill>
                  <a:srgbClr val="0000FF"/>
                </a:solidFill>
              </a:rPr>
              <a:t>It was able to use this to gain write access to its own page table, and hence gain read-write access to all of physical memory.</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5" name="Rectangle 4"/>
          <p:cNvSpPr/>
          <p:nvPr/>
        </p:nvSpPr>
        <p:spPr>
          <a:xfrm>
            <a:off x="107504" y="6545534"/>
            <a:ext cx="8496944" cy="61555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mn-ea"/>
                <a:cs typeface="+mn-cs"/>
                <a:hlinkClick r:id="rId3"/>
              </a:rPr>
              <a:t>Exploiting the DRAM rowhammer bug to gain kernel privileges </a:t>
            </a:r>
            <a:r>
              <a:rPr kumimoji="0" lang="en-US" sz="1600" b="0" i="0" u="none" strike="noStrike" kern="1200" cap="none" spc="0" normalizeH="0" baseline="0" noProof="0" dirty="0">
                <a:ln>
                  <a:noFill/>
                </a:ln>
                <a:solidFill>
                  <a:srgbClr val="0000FF"/>
                </a:solidFill>
                <a:effectLst/>
                <a:uLnTx/>
                <a:uFillTx/>
                <a:latin typeface="Tahoma"/>
                <a:ea typeface="+mn-ea"/>
                <a:cs typeface="+mn-cs"/>
              </a:rPr>
              <a:t> (</a:t>
            </a:r>
            <a:r>
              <a:rPr kumimoji="0" lang="en-US" sz="1600" b="0" i="0" u="none" strike="noStrike" kern="1200" cap="none" spc="0" normalizeH="0" baseline="0" noProof="0" dirty="0" err="1">
                <a:ln>
                  <a:noFill/>
                </a:ln>
                <a:solidFill>
                  <a:srgbClr val="0000FF"/>
                </a:solidFill>
                <a:effectLst/>
                <a:uLnTx/>
                <a:uFillTx/>
                <a:latin typeface="Tahoma"/>
                <a:ea typeface="+mn-ea"/>
                <a:cs typeface="+mn-cs"/>
              </a:rPr>
              <a:t>Seaborn</a:t>
            </a:r>
            <a:r>
              <a:rPr kumimoji="0" lang="en-US" sz="1600" b="0" i="0" u="none" strike="noStrike" kern="1200" cap="none" spc="0" normalizeH="0" baseline="0" noProof="0" dirty="0">
                <a:ln>
                  <a:noFill/>
                </a:ln>
                <a:solidFill>
                  <a:srgbClr val="0000FF"/>
                </a:solidFill>
                <a:effectLst/>
                <a:uLnTx/>
                <a:uFillTx/>
                <a:latin typeface="Tahoma"/>
                <a:ea typeface="+mn-ea"/>
                <a:cs typeface="+mn-cs"/>
              </a:rPr>
              <a:t> &amp; </a:t>
            </a:r>
            <a:r>
              <a:rPr kumimoji="0" lang="en-US" sz="1600" b="0" i="0" u="none" strike="noStrike" kern="1200" cap="none" spc="0" normalizeH="0" baseline="0" noProof="0" dirty="0" err="1">
                <a:ln>
                  <a:noFill/>
                </a:ln>
                <a:solidFill>
                  <a:srgbClr val="0000FF"/>
                </a:solidFill>
                <a:effectLst/>
                <a:uLnTx/>
                <a:uFillTx/>
                <a:latin typeface="Tahoma"/>
                <a:ea typeface="+mn-ea"/>
                <a:cs typeface="+mn-cs"/>
              </a:rPr>
              <a:t>Dullien</a:t>
            </a:r>
            <a:r>
              <a:rPr kumimoji="0" lang="en-US" sz="1600" b="0" i="0" u="none" strike="noStrike" kern="1200" cap="none" spc="0" normalizeH="0" baseline="0" noProof="0" dirty="0">
                <a:ln>
                  <a:noFill/>
                </a:ln>
                <a:solidFill>
                  <a:srgbClr val="0000FF"/>
                </a:solidFill>
                <a:effectLst/>
                <a:uLnTx/>
                <a:uFillTx/>
                <a:latin typeface="Tahoma"/>
                <a:ea typeface="+mn-ea"/>
                <a:cs typeface="+mn-cs"/>
              </a:rPr>
              <a:t>, 2015)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FF"/>
              </a:solidFill>
              <a:effectLst/>
              <a:uLnTx/>
              <a:uFillTx/>
              <a:latin typeface="Tahoma"/>
              <a:ea typeface="+mn-ea"/>
              <a:cs typeface="+mn-cs"/>
            </a:endParaRPr>
          </a:p>
        </p:txBody>
      </p:sp>
    </p:spTree>
    <p:extLst>
      <p:ext uri="{BB962C8B-B14F-4D97-AF65-F5344CB8AC3E}">
        <p14:creationId xmlns:p14="http://schemas.microsoft.com/office/powerpoint/2010/main" val="4488216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Security Implications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alt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3"/>
          <a:stretch>
            <a:fillRect/>
          </a:stretch>
        </p:blipFill>
        <p:spPr>
          <a:xfrm>
            <a:off x="0" y="1083202"/>
            <a:ext cx="9144000" cy="5658166"/>
          </a:xfrm>
          <a:prstGeom prst="rect">
            <a:avLst/>
          </a:prstGeom>
        </p:spPr>
      </p:pic>
      <p:pic>
        <p:nvPicPr>
          <p:cNvPr id="3" name="Picture 2"/>
          <p:cNvPicPr>
            <a:picLocks noChangeAspect="1"/>
          </p:cNvPicPr>
          <p:nvPr/>
        </p:nvPicPr>
        <p:blipFill>
          <a:blip r:embed="rId4"/>
          <a:stretch>
            <a:fillRect/>
          </a:stretch>
        </p:blipFill>
        <p:spPr>
          <a:xfrm>
            <a:off x="0" y="908720"/>
            <a:ext cx="9144000" cy="6057900"/>
          </a:xfrm>
          <a:prstGeom prst="rect">
            <a:avLst/>
          </a:prstGeom>
        </p:spPr>
      </p:pic>
    </p:spTree>
    <p:extLst>
      <p:ext uri="{BB962C8B-B14F-4D97-AF65-F5344CB8AC3E}">
        <p14:creationId xmlns:p14="http://schemas.microsoft.com/office/powerpoint/2010/main" val="4933795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Security Implications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alt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3"/>
          <a:stretch>
            <a:fillRect/>
          </a:stretch>
        </p:blipFill>
        <p:spPr>
          <a:xfrm>
            <a:off x="0" y="1083202"/>
            <a:ext cx="9144000" cy="5658166"/>
          </a:xfrm>
          <a:prstGeom prst="rect">
            <a:avLst/>
          </a:prstGeom>
        </p:spPr>
      </p:pic>
      <p:pic>
        <p:nvPicPr>
          <p:cNvPr id="3" name="Picture 2"/>
          <p:cNvPicPr>
            <a:picLocks noChangeAspect="1"/>
          </p:cNvPicPr>
          <p:nvPr/>
        </p:nvPicPr>
        <p:blipFill>
          <a:blip r:embed="rId4"/>
          <a:stretch>
            <a:fillRect/>
          </a:stretch>
        </p:blipFill>
        <p:spPr>
          <a:xfrm>
            <a:off x="0" y="908720"/>
            <a:ext cx="9144000" cy="6057900"/>
          </a:xfrm>
          <a:prstGeom prst="rect">
            <a:avLst/>
          </a:prstGeom>
        </p:spPr>
      </p:pic>
      <p:pic>
        <p:nvPicPr>
          <p:cNvPr id="6" name="Picture 5">
            <a:extLst>
              <a:ext uri="{FF2B5EF4-FFF2-40B4-BE49-F238E27FC236}">
                <a16:creationId xmlns:a16="http://schemas.microsoft.com/office/drawing/2014/main" id="{EFB70AF7-5007-9F45-643B-20AA0B618EC2}"/>
              </a:ext>
            </a:extLst>
          </p:cNvPr>
          <p:cNvPicPr>
            <a:picLocks noChangeAspect="1"/>
          </p:cNvPicPr>
          <p:nvPr/>
        </p:nvPicPr>
        <p:blipFill>
          <a:blip r:embed="rId5"/>
          <a:stretch>
            <a:fillRect/>
          </a:stretch>
        </p:blipFill>
        <p:spPr>
          <a:xfrm>
            <a:off x="683568" y="5157192"/>
            <a:ext cx="7810500" cy="1625600"/>
          </a:xfrm>
          <a:prstGeom prst="rect">
            <a:avLst/>
          </a:prstGeom>
        </p:spPr>
      </p:pic>
    </p:spTree>
    <p:extLst>
      <p:ext uri="{BB962C8B-B14F-4D97-AF65-F5344CB8AC3E}">
        <p14:creationId xmlns:p14="http://schemas.microsoft.com/office/powerpoint/2010/main" val="2959040037"/>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Title 1"/>
          <p:cNvSpPr>
            <a:spLocks noGrp="1"/>
          </p:cNvSpPr>
          <p:nvPr>
            <p:ph type="title"/>
          </p:nvPr>
        </p:nvSpPr>
        <p:spPr/>
        <p:txBody>
          <a:bodyPr/>
          <a:lstStyle/>
          <a:p>
            <a:r>
              <a:rPr lang="en-US" dirty="0">
                <a:latin typeface="Garamond" charset="0"/>
                <a:ea typeface="ＭＳ Ｐゴシック" charset="0"/>
                <a:cs typeface="ＭＳ Ｐゴシック" charset="0"/>
              </a:rPr>
              <a:t>More Security Implications (I)</a:t>
            </a:r>
          </a:p>
        </p:txBody>
      </p:sp>
      <p:sp>
        <p:nvSpPr>
          <p:cNvPr id="256002"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A812B5F-CE3B-564D-B1D9-5770355AF2FF}"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
        <p:nvSpPr>
          <p:cNvPr id="256003" name="TextBox 5"/>
          <p:cNvSpPr txBox="1">
            <a:spLocks noChangeArrowheads="1"/>
          </p:cNvSpPr>
          <p:nvPr/>
        </p:nvSpPr>
        <p:spPr bwMode="auto">
          <a:xfrm>
            <a:off x="228600" y="6599238"/>
            <a:ext cx="2908300"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charset="0"/>
                <a:ea typeface="ＭＳ Ｐゴシック" charset="0"/>
              </a:rPr>
              <a:t>Source: </a:t>
            </a:r>
            <a:r>
              <a:rPr kumimoji="0" lang="en-US" sz="1000" b="0" i="0" u="none" strike="noStrike" kern="1200" cap="none" spc="0" normalizeH="0" baseline="0" noProof="0">
                <a:ln>
                  <a:noFill/>
                </a:ln>
                <a:solidFill>
                  <a:srgbClr val="000000"/>
                </a:solidFill>
                <a:effectLst/>
                <a:uLnTx/>
                <a:uFillTx/>
                <a:latin typeface="Arial" charset="0"/>
                <a:ea typeface="ＭＳ Ｐゴシック" charset="0"/>
                <a:hlinkClick r:id="rId2"/>
              </a:rPr>
              <a:t>https://lab.dsst.io/32c3-slides/7197.html</a:t>
            </a:r>
            <a:r>
              <a:rPr kumimoji="0" lang="en-US" sz="1000" b="0" i="0" u="none" strike="noStrike" kern="1200" cap="none" spc="0" normalizeH="0" baseline="0" noProof="0">
                <a:ln>
                  <a:noFill/>
                </a:ln>
                <a:solidFill>
                  <a:srgbClr val="000000"/>
                </a:solidFill>
                <a:effectLst/>
                <a:uLnTx/>
                <a:uFillTx/>
                <a:latin typeface="Arial" charset="0"/>
                <a:ea typeface="ＭＳ Ｐゴシック" charset="0"/>
              </a:rPr>
              <a:t> </a:t>
            </a:r>
          </a:p>
        </p:txBody>
      </p:sp>
      <p:pic>
        <p:nvPicPr>
          <p:cNvPr id="256004" name="Picture 6" descr="4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49796"/>
            <a:ext cx="9144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5"/>
          <p:cNvSpPr/>
          <p:nvPr/>
        </p:nvSpPr>
        <p:spPr>
          <a:xfrm>
            <a:off x="395536" y="6084004"/>
            <a:ext cx="8568952"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FF"/>
                </a:solidFill>
                <a:effectLst/>
                <a:uLnTx/>
                <a:uFillTx/>
                <a:latin typeface="Tahoma"/>
                <a:ea typeface="+mn-ea"/>
                <a:cs typeface="+mn-cs"/>
              </a:rPr>
              <a:t>Rowhammer.js</a:t>
            </a:r>
            <a:r>
              <a:rPr kumimoji="0" lang="en-US" sz="1800" b="0" i="0" u="none" strike="noStrike" kern="1200" cap="none" spc="0" normalizeH="0" baseline="0" noProof="0" dirty="0">
                <a:ln>
                  <a:noFill/>
                </a:ln>
                <a:solidFill>
                  <a:srgbClr val="0000FF"/>
                </a:solidFill>
                <a:effectLst/>
                <a:uLnTx/>
                <a:uFillTx/>
                <a:latin typeface="Tahoma"/>
                <a:ea typeface="+mn-ea"/>
                <a:cs typeface="+mn-cs"/>
              </a:rPr>
              <a:t>: A Remote Software-Induced Fault Attack in JavaScript (DIMVA’16)</a:t>
            </a:r>
          </a:p>
        </p:txBody>
      </p:sp>
      <p:sp>
        <p:nvSpPr>
          <p:cNvPr id="2" name="Rectangle 1"/>
          <p:cNvSpPr/>
          <p:nvPr/>
        </p:nvSpPr>
        <p:spPr>
          <a:xfrm>
            <a:off x="539552" y="1043444"/>
            <a:ext cx="8064896" cy="3847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FFFF00"/>
                </a:solidFill>
                <a:effectLst/>
                <a:uLnTx/>
                <a:uFillTx/>
                <a:latin typeface="Tahoma"/>
                <a:ea typeface="+mn-ea"/>
                <a:cs typeface="+mn-cs"/>
              </a:rPr>
              <a:t>“We can gain unrestricted access to systems of website visitors.”</a:t>
            </a:r>
          </a:p>
        </p:txBody>
      </p:sp>
    </p:spTree>
    <p:extLst>
      <p:ext uri="{BB962C8B-B14F-4D97-AF65-F5344CB8AC3E}">
        <p14:creationId xmlns:p14="http://schemas.microsoft.com/office/powerpoint/2010/main" val="2425646516"/>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Title 1"/>
          <p:cNvSpPr>
            <a:spLocks noGrp="1"/>
          </p:cNvSpPr>
          <p:nvPr>
            <p:ph type="title"/>
          </p:nvPr>
        </p:nvSpPr>
        <p:spPr/>
        <p:txBody>
          <a:bodyPr/>
          <a:lstStyle/>
          <a:p>
            <a:r>
              <a:rPr lang="en-US" dirty="0">
                <a:latin typeface="Garamond" charset="0"/>
                <a:ea typeface="ＭＳ Ｐゴシック" charset="0"/>
                <a:cs typeface="ＭＳ Ｐゴシック" charset="0"/>
              </a:rPr>
              <a:t>More Security Implications (II)</a:t>
            </a:r>
          </a:p>
        </p:txBody>
      </p:sp>
      <p:sp>
        <p:nvSpPr>
          <p:cNvPr id="257026"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3D3305A-74B5-C341-8457-3D076A48DDAD}"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257027" name="Picture 4" descr="drammer-attack-androi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96752"/>
            <a:ext cx="9144000" cy="508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7028" name="TextBox 5"/>
          <p:cNvSpPr txBox="1">
            <a:spLocks noChangeArrowheads="1"/>
          </p:cNvSpPr>
          <p:nvPr/>
        </p:nvSpPr>
        <p:spPr bwMode="auto">
          <a:xfrm>
            <a:off x="228600" y="6599238"/>
            <a:ext cx="4775200"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charset="0"/>
                <a:ea typeface="ＭＳ Ｐゴシック" charset="0"/>
              </a:rPr>
              <a:t>Source: https://fossbytes.com/drammer-rowhammer-attack-android-root-devices/</a:t>
            </a:r>
          </a:p>
        </p:txBody>
      </p:sp>
      <p:sp>
        <p:nvSpPr>
          <p:cNvPr id="2" name="Rectangle 1"/>
          <p:cNvSpPr/>
          <p:nvPr/>
        </p:nvSpPr>
        <p:spPr>
          <a:xfrm>
            <a:off x="4860032" y="6165304"/>
            <a:ext cx="4572000" cy="64633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FF"/>
                </a:solidFill>
                <a:effectLst/>
                <a:uLnTx/>
                <a:uFillTx/>
                <a:latin typeface="Tahoma"/>
                <a:ea typeface="+mn-ea"/>
                <a:cs typeface="+mn-cs"/>
              </a:rPr>
              <a:t>Drammer</a:t>
            </a:r>
            <a:r>
              <a:rPr kumimoji="0" lang="en-US" sz="1800" b="0" i="0" u="none" strike="noStrike" kern="1200" cap="none" spc="0" normalizeH="0" baseline="0" noProof="0" dirty="0">
                <a:ln>
                  <a:noFill/>
                </a:ln>
                <a:solidFill>
                  <a:srgbClr val="0000FF"/>
                </a:solidFill>
                <a:effectLst/>
                <a:uLnTx/>
                <a:uFillTx/>
                <a:latin typeface="Tahoma"/>
                <a:ea typeface="+mn-ea"/>
                <a:cs typeface="+mn-cs"/>
              </a:rPr>
              <a:t>: Deterministic </a:t>
            </a:r>
            <a:r>
              <a:rPr kumimoji="0" lang="en-US" sz="1800" b="0" i="0" u="none" strike="noStrike" kern="1200" cap="none" spc="0" normalizeH="0" baseline="0" noProof="0" dirty="0" err="1">
                <a:ln>
                  <a:noFill/>
                </a:ln>
                <a:solidFill>
                  <a:srgbClr val="0000FF"/>
                </a:solidFill>
                <a:effectLst/>
                <a:uLnTx/>
                <a:uFillTx/>
                <a:latin typeface="Tahoma"/>
                <a:ea typeface="+mn-ea"/>
                <a:cs typeface="+mn-cs"/>
              </a:rPr>
              <a:t>Rowhammer</a:t>
            </a:r>
            <a:r>
              <a:rPr kumimoji="0" lang="en-US" sz="1800" b="0" i="0" u="none" strike="noStrike" kern="1200" cap="none" spc="0" normalizeH="0" baseline="0" noProof="0" dirty="0">
                <a:ln>
                  <a:noFill/>
                </a:ln>
                <a:solidFill>
                  <a:srgbClr val="0000FF"/>
                </a:solidFill>
                <a:effectLst/>
                <a:uLnTx/>
                <a:uFillTx/>
                <a:latin typeface="Tahoma"/>
                <a:ea typeface="+mn-ea"/>
                <a:cs typeface="+mn-cs"/>
              </a:rPr>
              <a:t> Attacks on Mobile Platforms, CCS’16 </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3" name="Rectangle 2"/>
          <p:cNvSpPr/>
          <p:nvPr/>
        </p:nvSpPr>
        <p:spPr>
          <a:xfrm>
            <a:off x="539552" y="874524"/>
            <a:ext cx="7593722" cy="400110"/>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Tahoma"/>
                <a:ea typeface="+mn-ea"/>
                <a:cs typeface="+mn-cs"/>
              </a:rPr>
              <a:t>“Can gain control of a smart phone deterministically”</a:t>
            </a:r>
          </a:p>
        </p:txBody>
      </p:sp>
    </p:spTree>
    <p:extLst>
      <p:ext uri="{BB962C8B-B14F-4D97-AF65-F5344CB8AC3E}">
        <p14:creationId xmlns:p14="http://schemas.microsoft.com/office/powerpoint/2010/main" val="4235601876"/>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A2099-7438-6C41-BD1E-77D3C632D919}"/>
              </a:ext>
            </a:extLst>
          </p:cNvPr>
          <p:cNvSpPr>
            <a:spLocks noGrp="1"/>
          </p:cNvSpPr>
          <p:nvPr>
            <p:ph type="title"/>
          </p:nvPr>
        </p:nvSpPr>
        <p:spPr/>
        <p:txBody>
          <a:bodyPr/>
          <a:lstStyle/>
          <a:p>
            <a:r>
              <a:rPr lang="en-US" dirty="0"/>
              <a:t>More Security Implications (III)</a:t>
            </a:r>
          </a:p>
        </p:txBody>
      </p:sp>
      <p:sp>
        <p:nvSpPr>
          <p:cNvPr id="3" name="Content Placeholder 2">
            <a:extLst>
              <a:ext uri="{FF2B5EF4-FFF2-40B4-BE49-F238E27FC236}">
                <a16:creationId xmlns:a16="http://schemas.microsoft.com/office/drawing/2014/main" id="{FDB44C18-A93F-6244-A24A-038E49A3ED5A}"/>
              </a:ext>
            </a:extLst>
          </p:cNvPr>
          <p:cNvSpPr>
            <a:spLocks noGrp="1"/>
          </p:cNvSpPr>
          <p:nvPr>
            <p:ph idx="1"/>
          </p:nvPr>
        </p:nvSpPr>
        <p:spPr>
          <a:xfrm>
            <a:off x="228600" y="914400"/>
            <a:ext cx="8610600" cy="5193723"/>
          </a:xfrm>
        </p:spPr>
        <p:txBody>
          <a:bodyPr/>
          <a:lstStyle/>
          <a:p>
            <a:r>
              <a:rPr lang="en-US" dirty="0"/>
              <a:t>Using an integrated GPU in a mobile system to remotely escalate privilege via the WebGL interface. </a:t>
            </a:r>
            <a:r>
              <a:rPr lang="en-US" dirty="0">
                <a:solidFill>
                  <a:srgbClr val="0000FF"/>
                </a:solidFill>
              </a:rPr>
              <a:t>IEEE S&amp;P 2018</a:t>
            </a:r>
          </a:p>
          <a:p>
            <a:endParaRPr lang="en-US" dirty="0"/>
          </a:p>
        </p:txBody>
      </p:sp>
      <p:sp>
        <p:nvSpPr>
          <p:cNvPr id="4" name="Slide Number Placeholder 3">
            <a:extLst>
              <a:ext uri="{FF2B5EF4-FFF2-40B4-BE49-F238E27FC236}">
                <a16:creationId xmlns:a16="http://schemas.microsoft.com/office/drawing/2014/main" id="{1EB5FC4B-E474-AA49-B354-1B798E487C92}"/>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BBEC082-DB60-894D-A65F-EC5CC660E7FA}"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pic>
        <p:nvPicPr>
          <p:cNvPr id="6" name="Picture 5">
            <a:extLst>
              <a:ext uri="{FF2B5EF4-FFF2-40B4-BE49-F238E27FC236}">
                <a16:creationId xmlns:a16="http://schemas.microsoft.com/office/drawing/2014/main" id="{F5E99A8D-841C-B445-A300-93E6B3F04407}"/>
              </a:ext>
            </a:extLst>
          </p:cNvPr>
          <p:cNvPicPr>
            <a:picLocks noChangeAspect="1"/>
          </p:cNvPicPr>
          <p:nvPr/>
        </p:nvPicPr>
        <p:blipFill>
          <a:blip r:embed="rId2"/>
          <a:stretch>
            <a:fillRect/>
          </a:stretch>
        </p:blipFill>
        <p:spPr>
          <a:xfrm>
            <a:off x="228600" y="1752600"/>
            <a:ext cx="8610600" cy="2919748"/>
          </a:xfrm>
          <a:prstGeom prst="rect">
            <a:avLst/>
          </a:prstGeom>
        </p:spPr>
      </p:pic>
      <p:pic>
        <p:nvPicPr>
          <p:cNvPr id="7" name="Picture 6">
            <a:extLst>
              <a:ext uri="{FF2B5EF4-FFF2-40B4-BE49-F238E27FC236}">
                <a16:creationId xmlns:a16="http://schemas.microsoft.com/office/drawing/2014/main" id="{B1855A90-FBD8-BD41-A0F7-9D3A4C42E8B3}"/>
              </a:ext>
            </a:extLst>
          </p:cNvPr>
          <p:cNvPicPr>
            <a:picLocks noChangeAspect="1"/>
          </p:cNvPicPr>
          <p:nvPr/>
        </p:nvPicPr>
        <p:blipFill>
          <a:blip r:embed="rId3"/>
          <a:stretch>
            <a:fillRect/>
          </a:stretch>
        </p:blipFill>
        <p:spPr>
          <a:xfrm>
            <a:off x="0" y="4644746"/>
            <a:ext cx="9144000" cy="2213254"/>
          </a:xfrm>
          <a:prstGeom prst="rect">
            <a:avLst/>
          </a:prstGeom>
        </p:spPr>
      </p:pic>
    </p:spTree>
    <p:extLst>
      <p:ext uri="{BB962C8B-B14F-4D97-AF65-F5344CB8AC3E}">
        <p14:creationId xmlns:p14="http://schemas.microsoft.com/office/powerpoint/2010/main" val="2132511314"/>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C235C-9E23-FB47-96DB-7880CBCAFB46}"/>
              </a:ext>
            </a:extLst>
          </p:cNvPr>
          <p:cNvSpPr>
            <a:spLocks noGrp="1"/>
          </p:cNvSpPr>
          <p:nvPr>
            <p:ph type="title"/>
          </p:nvPr>
        </p:nvSpPr>
        <p:spPr/>
        <p:txBody>
          <a:bodyPr/>
          <a:lstStyle/>
          <a:p>
            <a:r>
              <a:rPr lang="en-US" dirty="0"/>
              <a:t>More Security Implications (IV)</a:t>
            </a:r>
          </a:p>
        </p:txBody>
      </p:sp>
      <p:sp>
        <p:nvSpPr>
          <p:cNvPr id="3" name="Content Placeholder 2">
            <a:extLst>
              <a:ext uri="{FF2B5EF4-FFF2-40B4-BE49-F238E27FC236}">
                <a16:creationId xmlns:a16="http://schemas.microsoft.com/office/drawing/2014/main" id="{775CC9D5-1435-D544-9861-45F4CF9DE692}"/>
              </a:ext>
            </a:extLst>
          </p:cNvPr>
          <p:cNvSpPr>
            <a:spLocks noGrp="1"/>
          </p:cNvSpPr>
          <p:nvPr>
            <p:ph idx="1"/>
          </p:nvPr>
        </p:nvSpPr>
        <p:spPr>
          <a:xfrm>
            <a:off x="228600" y="914400"/>
            <a:ext cx="8610600" cy="5193723"/>
          </a:xfrm>
        </p:spPr>
        <p:txBody>
          <a:bodyPr/>
          <a:lstStyle/>
          <a:p>
            <a:r>
              <a:rPr lang="en-US" dirty="0" err="1"/>
              <a:t>Rowhammer</a:t>
            </a:r>
            <a:r>
              <a:rPr lang="en-US" dirty="0"/>
              <a:t> over RDMA (I) </a:t>
            </a:r>
            <a:r>
              <a:rPr lang="en-US" dirty="0">
                <a:solidFill>
                  <a:srgbClr val="0000FF"/>
                </a:solidFill>
              </a:rPr>
              <a:t>USENIX ATC 2018</a:t>
            </a:r>
            <a:endParaRPr lang="en-US" dirty="0"/>
          </a:p>
        </p:txBody>
      </p:sp>
      <p:sp>
        <p:nvSpPr>
          <p:cNvPr id="4" name="Slide Number Placeholder 3">
            <a:extLst>
              <a:ext uri="{FF2B5EF4-FFF2-40B4-BE49-F238E27FC236}">
                <a16:creationId xmlns:a16="http://schemas.microsoft.com/office/drawing/2014/main" id="{46BDB288-2497-4948-9204-808023AA137E}"/>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BBEC082-DB60-894D-A65F-EC5CC660E7FA}"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pic>
        <p:nvPicPr>
          <p:cNvPr id="5" name="Picture 4">
            <a:extLst>
              <a:ext uri="{FF2B5EF4-FFF2-40B4-BE49-F238E27FC236}">
                <a16:creationId xmlns:a16="http://schemas.microsoft.com/office/drawing/2014/main" id="{45FE8274-3CEC-914D-A2AC-AEE06FD6BF36}"/>
              </a:ext>
            </a:extLst>
          </p:cNvPr>
          <p:cNvPicPr>
            <a:picLocks noChangeAspect="1"/>
          </p:cNvPicPr>
          <p:nvPr/>
        </p:nvPicPr>
        <p:blipFill>
          <a:blip r:embed="rId2"/>
          <a:stretch>
            <a:fillRect/>
          </a:stretch>
        </p:blipFill>
        <p:spPr>
          <a:xfrm>
            <a:off x="0" y="1371600"/>
            <a:ext cx="9144000" cy="3248234"/>
          </a:xfrm>
          <a:prstGeom prst="rect">
            <a:avLst/>
          </a:prstGeom>
        </p:spPr>
      </p:pic>
      <p:pic>
        <p:nvPicPr>
          <p:cNvPr id="6" name="Picture 5">
            <a:extLst>
              <a:ext uri="{FF2B5EF4-FFF2-40B4-BE49-F238E27FC236}">
                <a16:creationId xmlns:a16="http://schemas.microsoft.com/office/drawing/2014/main" id="{3AD7630A-1496-6140-AC68-E6A296637906}"/>
              </a:ext>
            </a:extLst>
          </p:cNvPr>
          <p:cNvPicPr>
            <a:picLocks noChangeAspect="1"/>
          </p:cNvPicPr>
          <p:nvPr/>
        </p:nvPicPr>
        <p:blipFill>
          <a:blip r:embed="rId3"/>
          <a:stretch>
            <a:fillRect/>
          </a:stretch>
        </p:blipFill>
        <p:spPr>
          <a:xfrm>
            <a:off x="0" y="4572000"/>
            <a:ext cx="9144000" cy="2286000"/>
          </a:xfrm>
          <a:prstGeom prst="rect">
            <a:avLst/>
          </a:prstGeom>
        </p:spPr>
      </p:pic>
    </p:spTree>
    <p:extLst>
      <p:ext uri="{BB962C8B-B14F-4D97-AF65-F5344CB8AC3E}">
        <p14:creationId xmlns:p14="http://schemas.microsoft.com/office/powerpoint/2010/main" val="1204680680"/>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Title 1">
            <a:extLst>
              <a:ext uri="{FF2B5EF4-FFF2-40B4-BE49-F238E27FC236}">
                <a16:creationId xmlns:a16="http://schemas.microsoft.com/office/drawing/2014/main" id="{F3BD4611-1CFE-6D4D-9B12-05248D23686C}"/>
              </a:ext>
            </a:extLst>
          </p:cNvPr>
          <p:cNvSpPr>
            <a:spLocks noGrp="1"/>
          </p:cNvSpPr>
          <p:nvPr>
            <p:ph type="title"/>
          </p:nvPr>
        </p:nvSpPr>
        <p:spPr/>
        <p:txBody>
          <a:bodyPr/>
          <a:lstStyle/>
          <a:p>
            <a:r>
              <a:rPr lang="en-US" altLang="en-US" dirty="0">
                <a:ea typeface="ＭＳ Ｐゴシック" panose="020B0600070205080204" pitchFamily="34" charset="-128"/>
              </a:rPr>
              <a:t>What Is RowHammer?</a:t>
            </a:r>
          </a:p>
        </p:txBody>
      </p:sp>
      <p:sp>
        <p:nvSpPr>
          <p:cNvPr id="231426" name="Content Placeholder 2">
            <a:extLst>
              <a:ext uri="{FF2B5EF4-FFF2-40B4-BE49-F238E27FC236}">
                <a16:creationId xmlns:a16="http://schemas.microsoft.com/office/drawing/2014/main" id="{07C51491-711F-6241-8490-8DD020FDAA44}"/>
              </a:ext>
            </a:extLst>
          </p:cNvPr>
          <p:cNvSpPr>
            <a:spLocks noGrp="1"/>
          </p:cNvSpPr>
          <p:nvPr>
            <p:ph idx="1"/>
          </p:nvPr>
        </p:nvSpPr>
        <p:spPr>
          <a:xfrm>
            <a:off x="0" y="996950"/>
            <a:ext cx="8910638" cy="5194300"/>
          </a:xfrm>
        </p:spPr>
        <p:txBody>
          <a:bodyPr/>
          <a:lstStyle/>
          <a:p>
            <a:r>
              <a:rPr lang="en-US" altLang="en-US" dirty="0">
                <a:ea typeface="ＭＳ Ｐゴシック" panose="020B0600070205080204" pitchFamily="34" charset="-128"/>
              </a:rPr>
              <a:t>One can </a:t>
            </a:r>
            <a:r>
              <a:rPr lang="en-US" altLang="en-US" dirty="0">
                <a:solidFill>
                  <a:srgbClr val="FF0000"/>
                </a:solidFill>
                <a:ea typeface="ＭＳ Ｐゴシック" panose="020B0600070205080204" pitchFamily="34" charset="-128"/>
              </a:rPr>
              <a:t>predictably induce bit flips</a:t>
            </a:r>
            <a:r>
              <a:rPr lang="en-US" altLang="en-US" dirty="0">
                <a:ea typeface="ＭＳ Ｐゴシック" panose="020B0600070205080204" pitchFamily="34" charset="-128"/>
              </a:rPr>
              <a:t> in commodity DRAM chips</a:t>
            </a:r>
          </a:p>
          <a:p>
            <a:pPr lvl="1"/>
            <a:r>
              <a:rPr lang="en-US" altLang="en-US" dirty="0">
                <a:ea typeface="ＭＳ Ｐゴシック" panose="020B0600070205080204" pitchFamily="34" charset="-128"/>
              </a:rPr>
              <a:t>&gt;80% of the tested DRAM chips are vulnerable</a:t>
            </a:r>
          </a:p>
          <a:p>
            <a:endParaRPr lang="en-US" altLang="en-US" sz="1600" dirty="0">
              <a:solidFill>
                <a:srgbClr val="0000FF"/>
              </a:solidFill>
              <a:ea typeface="ＭＳ Ｐゴシック" panose="020B0600070205080204" pitchFamily="34" charset="-128"/>
            </a:endParaRPr>
          </a:p>
          <a:p>
            <a:r>
              <a:rPr lang="en-US" altLang="en-US" dirty="0">
                <a:solidFill>
                  <a:srgbClr val="0000FF"/>
                </a:solidFill>
                <a:ea typeface="ＭＳ Ｐゴシック" panose="020B0600070205080204" pitchFamily="34" charset="-128"/>
              </a:rPr>
              <a:t>First example of how a </a:t>
            </a:r>
            <a:r>
              <a:rPr lang="en-US" altLang="en-US" dirty="0">
                <a:solidFill>
                  <a:srgbClr val="FF0000"/>
                </a:solidFill>
                <a:ea typeface="ＭＳ Ｐゴシック" panose="020B0600070205080204" pitchFamily="34" charset="-128"/>
              </a:rPr>
              <a:t>simple hardware failure mechanism </a:t>
            </a:r>
            <a:r>
              <a:rPr lang="en-US" altLang="en-US" dirty="0">
                <a:solidFill>
                  <a:srgbClr val="0000FF"/>
                </a:solidFill>
                <a:ea typeface="ＭＳ Ｐゴシック" panose="020B0600070205080204" pitchFamily="34" charset="-128"/>
              </a:rPr>
              <a:t>can create a </a:t>
            </a:r>
            <a:r>
              <a:rPr lang="en-US" altLang="en-US" dirty="0">
                <a:solidFill>
                  <a:srgbClr val="FF0000"/>
                </a:solidFill>
                <a:ea typeface="ＭＳ Ｐゴシック" panose="020B0600070205080204" pitchFamily="34" charset="-128"/>
              </a:rPr>
              <a:t>widespread system security vulnerability</a:t>
            </a:r>
          </a:p>
          <a:p>
            <a:endParaRPr lang="en-US" altLang="en-US" dirty="0">
              <a:solidFill>
                <a:srgbClr val="FF0000"/>
              </a:solidFill>
              <a:ea typeface="ＭＳ Ｐゴシック" panose="020B0600070205080204" pitchFamily="34" charset="-128"/>
            </a:endParaRPr>
          </a:p>
        </p:txBody>
      </p:sp>
      <p:sp>
        <p:nvSpPr>
          <p:cNvPr id="314371" name="Slide Number Placeholder 3">
            <a:extLst>
              <a:ext uri="{FF2B5EF4-FFF2-40B4-BE49-F238E27FC236}">
                <a16:creationId xmlns:a16="http://schemas.microsoft.com/office/drawing/2014/main" id="{3FD27D86-281C-644C-886D-DCE9476EA348}"/>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6CFEEA7-D7B9-D84B-9F78-621809FB4D37}"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pic>
        <p:nvPicPr>
          <p:cNvPr id="2" name="Picture 1">
            <a:extLst>
              <a:ext uri="{FF2B5EF4-FFF2-40B4-BE49-F238E27FC236}">
                <a16:creationId xmlns:a16="http://schemas.microsoft.com/office/drawing/2014/main" id="{7C1D731A-3A46-3E4E-9D4B-C8802E36B09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046413"/>
            <a:ext cx="9144000" cy="381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18748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142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142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1426">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C235C-9E23-FB47-96DB-7880CBCAFB46}"/>
              </a:ext>
            </a:extLst>
          </p:cNvPr>
          <p:cNvSpPr>
            <a:spLocks noGrp="1"/>
          </p:cNvSpPr>
          <p:nvPr>
            <p:ph type="title"/>
          </p:nvPr>
        </p:nvSpPr>
        <p:spPr/>
        <p:txBody>
          <a:bodyPr/>
          <a:lstStyle/>
          <a:p>
            <a:r>
              <a:rPr lang="en-US" dirty="0"/>
              <a:t>More Security Implications (V)</a:t>
            </a:r>
          </a:p>
        </p:txBody>
      </p:sp>
      <p:sp>
        <p:nvSpPr>
          <p:cNvPr id="3" name="Content Placeholder 2">
            <a:extLst>
              <a:ext uri="{FF2B5EF4-FFF2-40B4-BE49-F238E27FC236}">
                <a16:creationId xmlns:a16="http://schemas.microsoft.com/office/drawing/2014/main" id="{775CC9D5-1435-D544-9861-45F4CF9DE692}"/>
              </a:ext>
            </a:extLst>
          </p:cNvPr>
          <p:cNvSpPr>
            <a:spLocks noGrp="1"/>
          </p:cNvSpPr>
          <p:nvPr>
            <p:ph idx="1"/>
          </p:nvPr>
        </p:nvSpPr>
        <p:spPr>
          <a:xfrm>
            <a:off x="228600" y="914400"/>
            <a:ext cx="8610600" cy="5193723"/>
          </a:xfrm>
        </p:spPr>
        <p:txBody>
          <a:bodyPr/>
          <a:lstStyle/>
          <a:p>
            <a:r>
              <a:rPr lang="en-US" dirty="0" err="1"/>
              <a:t>Rowhammer</a:t>
            </a:r>
            <a:r>
              <a:rPr lang="en-US" dirty="0"/>
              <a:t> over RDMA (II)</a:t>
            </a:r>
          </a:p>
        </p:txBody>
      </p:sp>
      <p:sp>
        <p:nvSpPr>
          <p:cNvPr id="4" name="Slide Number Placeholder 3">
            <a:extLst>
              <a:ext uri="{FF2B5EF4-FFF2-40B4-BE49-F238E27FC236}">
                <a16:creationId xmlns:a16="http://schemas.microsoft.com/office/drawing/2014/main" id="{46BDB288-2497-4948-9204-808023AA137E}"/>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BBEC082-DB60-894D-A65F-EC5CC660E7FA}"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pic>
        <p:nvPicPr>
          <p:cNvPr id="8" name="Picture 7">
            <a:extLst>
              <a:ext uri="{FF2B5EF4-FFF2-40B4-BE49-F238E27FC236}">
                <a16:creationId xmlns:a16="http://schemas.microsoft.com/office/drawing/2014/main" id="{B1ED6C72-D6C8-A64D-A930-70738D148178}"/>
              </a:ext>
            </a:extLst>
          </p:cNvPr>
          <p:cNvPicPr>
            <a:picLocks noChangeAspect="1"/>
          </p:cNvPicPr>
          <p:nvPr/>
        </p:nvPicPr>
        <p:blipFill>
          <a:blip r:embed="rId2"/>
          <a:stretch>
            <a:fillRect/>
          </a:stretch>
        </p:blipFill>
        <p:spPr>
          <a:xfrm>
            <a:off x="596900" y="4255492"/>
            <a:ext cx="7874000" cy="2578100"/>
          </a:xfrm>
          <a:prstGeom prst="rect">
            <a:avLst/>
          </a:prstGeom>
        </p:spPr>
      </p:pic>
      <p:pic>
        <p:nvPicPr>
          <p:cNvPr id="9" name="Picture 8">
            <a:extLst>
              <a:ext uri="{FF2B5EF4-FFF2-40B4-BE49-F238E27FC236}">
                <a16:creationId xmlns:a16="http://schemas.microsoft.com/office/drawing/2014/main" id="{8F3C3AC7-2028-0549-AFBC-7C3F334D5BF0}"/>
              </a:ext>
            </a:extLst>
          </p:cNvPr>
          <p:cNvPicPr>
            <a:picLocks noChangeAspect="1"/>
          </p:cNvPicPr>
          <p:nvPr/>
        </p:nvPicPr>
        <p:blipFill>
          <a:blip r:embed="rId3"/>
          <a:stretch>
            <a:fillRect/>
          </a:stretch>
        </p:blipFill>
        <p:spPr>
          <a:xfrm>
            <a:off x="0" y="1628800"/>
            <a:ext cx="5950364" cy="2184197"/>
          </a:xfrm>
          <a:prstGeom prst="rect">
            <a:avLst/>
          </a:prstGeom>
        </p:spPr>
      </p:pic>
      <p:pic>
        <p:nvPicPr>
          <p:cNvPr id="10" name="Picture 9">
            <a:extLst>
              <a:ext uri="{FF2B5EF4-FFF2-40B4-BE49-F238E27FC236}">
                <a16:creationId xmlns:a16="http://schemas.microsoft.com/office/drawing/2014/main" id="{4E570075-D012-684E-8F83-89BAA734C085}"/>
              </a:ext>
            </a:extLst>
          </p:cNvPr>
          <p:cNvPicPr>
            <a:picLocks noChangeAspect="1"/>
          </p:cNvPicPr>
          <p:nvPr/>
        </p:nvPicPr>
        <p:blipFill>
          <a:blip r:embed="rId4"/>
          <a:stretch>
            <a:fillRect/>
          </a:stretch>
        </p:blipFill>
        <p:spPr>
          <a:xfrm>
            <a:off x="5950364" y="1697211"/>
            <a:ext cx="3174187" cy="2325913"/>
          </a:xfrm>
          <a:prstGeom prst="rect">
            <a:avLst/>
          </a:prstGeom>
        </p:spPr>
      </p:pic>
    </p:spTree>
    <p:extLst>
      <p:ext uri="{BB962C8B-B14F-4D97-AF65-F5344CB8AC3E}">
        <p14:creationId xmlns:p14="http://schemas.microsoft.com/office/powerpoint/2010/main" val="1225581248"/>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C235C-9E23-FB47-96DB-7880CBCAFB46}"/>
              </a:ext>
            </a:extLst>
          </p:cNvPr>
          <p:cNvSpPr>
            <a:spLocks noGrp="1"/>
          </p:cNvSpPr>
          <p:nvPr>
            <p:ph type="title"/>
          </p:nvPr>
        </p:nvSpPr>
        <p:spPr/>
        <p:txBody>
          <a:bodyPr/>
          <a:lstStyle/>
          <a:p>
            <a:r>
              <a:rPr lang="en-US" dirty="0"/>
              <a:t>More Security Implications (VI)</a:t>
            </a:r>
          </a:p>
        </p:txBody>
      </p:sp>
      <p:sp>
        <p:nvSpPr>
          <p:cNvPr id="3" name="Content Placeholder 2">
            <a:extLst>
              <a:ext uri="{FF2B5EF4-FFF2-40B4-BE49-F238E27FC236}">
                <a16:creationId xmlns:a16="http://schemas.microsoft.com/office/drawing/2014/main" id="{775CC9D5-1435-D544-9861-45F4CF9DE692}"/>
              </a:ext>
            </a:extLst>
          </p:cNvPr>
          <p:cNvSpPr>
            <a:spLocks noGrp="1"/>
          </p:cNvSpPr>
          <p:nvPr>
            <p:ph idx="1"/>
          </p:nvPr>
        </p:nvSpPr>
        <p:spPr>
          <a:xfrm>
            <a:off x="228600" y="914400"/>
            <a:ext cx="8610600" cy="5193723"/>
          </a:xfrm>
        </p:spPr>
        <p:txBody>
          <a:bodyPr/>
          <a:lstStyle/>
          <a:p>
            <a:r>
              <a:rPr lang="en-US" dirty="0">
                <a:solidFill>
                  <a:srgbClr val="0000FF"/>
                </a:solidFill>
              </a:rPr>
              <a:t>IEEE S&amp;P 2020</a:t>
            </a:r>
          </a:p>
        </p:txBody>
      </p:sp>
      <p:pic>
        <p:nvPicPr>
          <p:cNvPr id="5" name="Picture 4">
            <a:extLst>
              <a:ext uri="{FF2B5EF4-FFF2-40B4-BE49-F238E27FC236}">
                <a16:creationId xmlns:a16="http://schemas.microsoft.com/office/drawing/2014/main" id="{D745B4AC-3067-8A48-B04D-4A3092EA840C}"/>
              </a:ext>
            </a:extLst>
          </p:cNvPr>
          <p:cNvPicPr>
            <a:picLocks noChangeAspect="1"/>
          </p:cNvPicPr>
          <p:nvPr/>
        </p:nvPicPr>
        <p:blipFill>
          <a:blip r:embed="rId2"/>
          <a:stretch>
            <a:fillRect/>
          </a:stretch>
        </p:blipFill>
        <p:spPr>
          <a:xfrm>
            <a:off x="-38100" y="4557489"/>
            <a:ext cx="9144000" cy="2230842"/>
          </a:xfrm>
          <a:prstGeom prst="rect">
            <a:avLst/>
          </a:prstGeom>
        </p:spPr>
      </p:pic>
      <p:pic>
        <p:nvPicPr>
          <p:cNvPr id="6" name="Picture 5">
            <a:extLst>
              <a:ext uri="{FF2B5EF4-FFF2-40B4-BE49-F238E27FC236}">
                <a16:creationId xmlns:a16="http://schemas.microsoft.com/office/drawing/2014/main" id="{99EAD922-3006-1641-B426-161305FFD6E3}"/>
              </a:ext>
            </a:extLst>
          </p:cNvPr>
          <p:cNvPicPr>
            <a:picLocks noChangeAspect="1"/>
          </p:cNvPicPr>
          <p:nvPr/>
        </p:nvPicPr>
        <p:blipFill>
          <a:blip r:embed="rId3"/>
          <a:stretch>
            <a:fillRect/>
          </a:stretch>
        </p:blipFill>
        <p:spPr>
          <a:xfrm>
            <a:off x="2982218" y="943305"/>
            <a:ext cx="3103364" cy="3352881"/>
          </a:xfrm>
          <a:prstGeom prst="rect">
            <a:avLst/>
          </a:prstGeom>
        </p:spPr>
      </p:pic>
    </p:spTree>
    <p:extLst>
      <p:ext uri="{BB962C8B-B14F-4D97-AF65-F5344CB8AC3E}">
        <p14:creationId xmlns:p14="http://schemas.microsoft.com/office/powerpoint/2010/main" val="2096240624"/>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818CF-AFA4-B140-8F78-17FA6388B060}"/>
              </a:ext>
            </a:extLst>
          </p:cNvPr>
          <p:cNvSpPr>
            <a:spLocks noGrp="1"/>
          </p:cNvSpPr>
          <p:nvPr>
            <p:ph type="title"/>
          </p:nvPr>
        </p:nvSpPr>
        <p:spPr/>
        <p:txBody>
          <a:bodyPr/>
          <a:lstStyle/>
          <a:p>
            <a:r>
              <a:rPr lang="en-US" dirty="0"/>
              <a:t>More Security Implications (VII)</a:t>
            </a:r>
          </a:p>
        </p:txBody>
      </p:sp>
      <p:sp>
        <p:nvSpPr>
          <p:cNvPr id="3" name="Content Placeholder 2">
            <a:extLst>
              <a:ext uri="{FF2B5EF4-FFF2-40B4-BE49-F238E27FC236}">
                <a16:creationId xmlns:a16="http://schemas.microsoft.com/office/drawing/2014/main" id="{3A10F98D-E235-E44D-A6C0-AEE698D2A8FC}"/>
              </a:ext>
            </a:extLst>
          </p:cNvPr>
          <p:cNvSpPr>
            <a:spLocks noGrp="1"/>
          </p:cNvSpPr>
          <p:nvPr>
            <p:ph idx="1"/>
          </p:nvPr>
        </p:nvSpPr>
        <p:spPr/>
        <p:txBody>
          <a:bodyPr/>
          <a:lstStyle/>
          <a:p>
            <a:r>
              <a:rPr lang="en-US" dirty="0">
                <a:solidFill>
                  <a:srgbClr val="0000FF"/>
                </a:solidFill>
              </a:rPr>
              <a:t>USENIX Security 2019</a:t>
            </a:r>
          </a:p>
          <a:p>
            <a:endParaRPr lang="en-US" dirty="0"/>
          </a:p>
        </p:txBody>
      </p:sp>
      <p:pic>
        <p:nvPicPr>
          <p:cNvPr id="6" name="Picture 5">
            <a:extLst>
              <a:ext uri="{FF2B5EF4-FFF2-40B4-BE49-F238E27FC236}">
                <a16:creationId xmlns:a16="http://schemas.microsoft.com/office/drawing/2014/main" id="{ADA32E6C-A832-7F43-84D9-9C9C4582E752}"/>
              </a:ext>
            </a:extLst>
          </p:cNvPr>
          <p:cNvPicPr>
            <a:picLocks noChangeAspect="1"/>
          </p:cNvPicPr>
          <p:nvPr/>
        </p:nvPicPr>
        <p:blipFill>
          <a:blip r:embed="rId2"/>
          <a:stretch>
            <a:fillRect/>
          </a:stretch>
        </p:blipFill>
        <p:spPr>
          <a:xfrm>
            <a:off x="228600" y="1528487"/>
            <a:ext cx="8682217" cy="2493994"/>
          </a:xfrm>
          <a:prstGeom prst="rect">
            <a:avLst/>
          </a:prstGeom>
        </p:spPr>
      </p:pic>
      <p:pic>
        <p:nvPicPr>
          <p:cNvPr id="7" name="Picture 6">
            <a:extLst>
              <a:ext uri="{FF2B5EF4-FFF2-40B4-BE49-F238E27FC236}">
                <a16:creationId xmlns:a16="http://schemas.microsoft.com/office/drawing/2014/main" id="{AC305D6E-CDEE-9C42-9EF6-D0DFEF187174}"/>
              </a:ext>
            </a:extLst>
          </p:cNvPr>
          <p:cNvPicPr>
            <a:picLocks noChangeAspect="1"/>
          </p:cNvPicPr>
          <p:nvPr/>
        </p:nvPicPr>
        <p:blipFill>
          <a:blip r:embed="rId3"/>
          <a:stretch>
            <a:fillRect/>
          </a:stretch>
        </p:blipFill>
        <p:spPr>
          <a:xfrm>
            <a:off x="-38100" y="4221088"/>
            <a:ext cx="9144000" cy="2168769"/>
          </a:xfrm>
          <a:prstGeom prst="rect">
            <a:avLst/>
          </a:prstGeom>
        </p:spPr>
      </p:pic>
    </p:spTree>
    <p:extLst>
      <p:ext uri="{BB962C8B-B14F-4D97-AF65-F5344CB8AC3E}">
        <p14:creationId xmlns:p14="http://schemas.microsoft.com/office/powerpoint/2010/main" val="2197782873"/>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818CF-AFA4-B140-8F78-17FA6388B060}"/>
              </a:ext>
            </a:extLst>
          </p:cNvPr>
          <p:cNvSpPr>
            <a:spLocks noGrp="1"/>
          </p:cNvSpPr>
          <p:nvPr>
            <p:ph type="title"/>
          </p:nvPr>
        </p:nvSpPr>
        <p:spPr/>
        <p:txBody>
          <a:bodyPr/>
          <a:lstStyle/>
          <a:p>
            <a:r>
              <a:rPr lang="en-US" dirty="0"/>
              <a:t>More Security Implications (VIII)</a:t>
            </a:r>
          </a:p>
        </p:txBody>
      </p:sp>
      <p:sp>
        <p:nvSpPr>
          <p:cNvPr id="3" name="Content Placeholder 2">
            <a:extLst>
              <a:ext uri="{FF2B5EF4-FFF2-40B4-BE49-F238E27FC236}">
                <a16:creationId xmlns:a16="http://schemas.microsoft.com/office/drawing/2014/main" id="{3A10F98D-E235-E44D-A6C0-AEE698D2A8FC}"/>
              </a:ext>
            </a:extLst>
          </p:cNvPr>
          <p:cNvSpPr>
            <a:spLocks noGrp="1"/>
          </p:cNvSpPr>
          <p:nvPr>
            <p:ph idx="1"/>
          </p:nvPr>
        </p:nvSpPr>
        <p:spPr/>
        <p:txBody>
          <a:bodyPr/>
          <a:lstStyle/>
          <a:p>
            <a:r>
              <a:rPr lang="en-US" dirty="0">
                <a:solidFill>
                  <a:srgbClr val="0000FF"/>
                </a:solidFill>
              </a:rPr>
              <a:t>USENIX Security 2020</a:t>
            </a:r>
          </a:p>
          <a:p>
            <a:endParaRPr lang="en-US" dirty="0"/>
          </a:p>
        </p:txBody>
      </p:sp>
      <p:pic>
        <p:nvPicPr>
          <p:cNvPr id="4" name="Picture 3">
            <a:extLst>
              <a:ext uri="{FF2B5EF4-FFF2-40B4-BE49-F238E27FC236}">
                <a16:creationId xmlns:a16="http://schemas.microsoft.com/office/drawing/2014/main" id="{B94006CA-6278-A142-A76D-9CA853A19CC7}"/>
              </a:ext>
            </a:extLst>
          </p:cNvPr>
          <p:cNvPicPr>
            <a:picLocks noChangeAspect="1"/>
          </p:cNvPicPr>
          <p:nvPr/>
        </p:nvPicPr>
        <p:blipFill>
          <a:blip r:embed="rId2"/>
          <a:stretch>
            <a:fillRect/>
          </a:stretch>
        </p:blipFill>
        <p:spPr>
          <a:xfrm>
            <a:off x="519522" y="1484784"/>
            <a:ext cx="7920558" cy="1911447"/>
          </a:xfrm>
          <a:prstGeom prst="rect">
            <a:avLst/>
          </a:prstGeom>
        </p:spPr>
      </p:pic>
      <p:pic>
        <p:nvPicPr>
          <p:cNvPr id="5" name="Picture 4">
            <a:extLst>
              <a:ext uri="{FF2B5EF4-FFF2-40B4-BE49-F238E27FC236}">
                <a16:creationId xmlns:a16="http://schemas.microsoft.com/office/drawing/2014/main" id="{493D59EF-DDD3-BB48-80CD-308D55AA82F7}"/>
              </a:ext>
            </a:extLst>
          </p:cNvPr>
          <p:cNvPicPr>
            <a:picLocks noChangeAspect="1"/>
          </p:cNvPicPr>
          <p:nvPr/>
        </p:nvPicPr>
        <p:blipFill>
          <a:blip r:embed="rId3"/>
          <a:stretch>
            <a:fillRect/>
          </a:stretch>
        </p:blipFill>
        <p:spPr>
          <a:xfrm>
            <a:off x="627720" y="3559297"/>
            <a:ext cx="7812360" cy="3277851"/>
          </a:xfrm>
          <a:prstGeom prst="rect">
            <a:avLst/>
          </a:prstGeom>
        </p:spPr>
      </p:pic>
    </p:spTree>
    <p:extLst>
      <p:ext uri="{BB962C8B-B14F-4D97-AF65-F5344CB8AC3E}">
        <p14:creationId xmlns:p14="http://schemas.microsoft.com/office/powerpoint/2010/main" val="1415798748"/>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C235C-9E23-FB47-96DB-7880CBCAFB46}"/>
              </a:ext>
            </a:extLst>
          </p:cNvPr>
          <p:cNvSpPr>
            <a:spLocks noGrp="1"/>
          </p:cNvSpPr>
          <p:nvPr>
            <p:ph type="title"/>
          </p:nvPr>
        </p:nvSpPr>
        <p:spPr/>
        <p:txBody>
          <a:bodyPr/>
          <a:lstStyle/>
          <a:p>
            <a:r>
              <a:rPr lang="en-US" dirty="0"/>
              <a:t>More Security Implications (IX)</a:t>
            </a:r>
          </a:p>
        </p:txBody>
      </p:sp>
      <p:sp>
        <p:nvSpPr>
          <p:cNvPr id="3" name="Content Placeholder 2">
            <a:extLst>
              <a:ext uri="{FF2B5EF4-FFF2-40B4-BE49-F238E27FC236}">
                <a16:creationId xmlns:a16="http://schemas.microsoft.com/office/drawing/2014/main" id="{775CC9D5-1435-D544-9861-45F4CF9DE692}"/>
              </a:ext>
            </a:extLst>
          </p:cNvPr>
          <p:cNvSpPr>
            <a:spLocks noGrp="1"/>
          </p:cNvSpPr>
          <p:nvPr>
            <p:ph idx="1"/>
          </p:nvPr>
        </p:nvSpPr>
        <p:spPr>
          <a:xfrm>
            <a:off x="228600" y="914400"/>
            <a:ext cx="8610600" cy="5193723"/>
          </a:xfrm>
        </p:spPr>
        <p:txBody>
          <a:bodyPr/>
          <a:lstStyle/>
          <a:p>
            <a:r>
              <a:rPr lang="en-US" sz="2200" dirty="0" err="1"/>
              <a:t>Rowhammer</a:t>
            </a:r>
            <a:r>
              <a:rPr lang="en-US" sz="2200" dirty="0"/>
              <a:t> on MLC NAND Flash (based on [Cai+, HPCA 2017])</a:t>
            </a:r>
          </a:p>
        </p:txBody>
      </p:sp>
      <p:sp>
        <p:nvSpPr>
          <p:cNvPr id="4" name="Slide Number Placeholder 3">
            <a:extLst>
              <a:ext uri="{FF2B5EF4-FFF2-40B4-BE49-F238E27FC236}">
                <a16:creationId xmlns:a16="http://schemas.microsoft.com/office/drawing/2014/main" id="{46BDB288-2497-4948-9204-808023AA137E}"/>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BBEC082-DB60-894D-A65F-EC5CC660E7FA}"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pic>
        <p:nvPicPr>
          <p:cNvPr id="5" name="Picture 4">
            <a:extLst>
              <a:ext uri="{FF2B5EF4-FFF2-40B4-BE49-F238E27FC236}">
                <a16:creationId xmlns:a16="http://schemas.microsoft.com/office/drawing/2014/main" id="{CEDBBC94-CF31-644E-9E52-AFB129E67C89}"/>
              </a:ext>
            </a:extLst>
          </p:cNvPr>
          <p:cNvPicPr>
            <a:picLocks noChangeAspect="1"/>
          </p:cNvPicPr>
          <p:nvPr/>
        </p:nvPicPr>
        <p:blipFill>
          <a:blip r:embed="rId2"/>
          <a:stretch>
            <a:fillRect/>
          </a:stretch>
        </p:blipFill>
        <p:spPr>
          <a:xfrm>
            <a:off x="1187624" y="2305221"/>
            <a:ext cx="6850124" cy="2139202"/>
          </a:xfrm>
          <a:prstGeom prst="rect">
            <a:avLst/>
          </a:prstGeom>
        </p:spPr>
      </p:pic>
      <p:pic>
        <p:nvPicPr>
          <p:cNvPr id="6" name="Picture 5">
            <a:extLst>
              <a:ext uri="{FF2B5EF4-FFF2-40B4-BE49-F238E27FC236}">
                <a16:creationId xmlns:a16="http://schemas.microsoft.com/office/drawing/2014/main" id="{B4C6CAD8-6CC2-B744-88E0-B520DC10AE1C}"/>
              </a:ext>
            </a:extLst>
          </p:cNvPr>
          <p:cNvPicPr>
            <a:picLocks noChangeAspect="1"/>
          </p:cNvPicPr>
          <p:nvPr/>
        </p:nvPicPr>
        <p:blipFill>
          <a:blip r:embed="rId3"/>
          <a:stretch>
            <a:fillRect/>
          </a:stretch>
        </p:blipFill>
        <p:spPr>
          <a:xfrm>
            <a:off x="1475656" y="1452401"/>
            <a:ext cx="6048672" cy="840400"/>
          </a:xfrm>
          <a:prstGeom prst="rect">
            <a:avLst/>
          </a:prstGeom>
        </p:spPr>
      </p:pic>
      <p:pic>
        <p:nvPicPr>
          <p:cNvPr id="7" name="Picture 6">
            <a:extLst>
              <a:ext uri="{FF2B5EF4-FFF2-40B4-BE49-F238E27FC236}">
                <a16:creationId xmlns:a16="http://schemas.microsoft.com/office/drawing/2014/main" id="{C351BE58-CBB7-4F4E-BAF4-419283637ADD}"/>
              </a:ext>
            </a:extLst>
          </p:cNvPr>
          <p:cNvPicPr>
            <a:picLocks noChangeAspect="1"/>
          </p:cNvPicPr>
          <p:nvPr/>
        </p:nvPicPr>
        <p:blipFill>
          <a:blip r:embed="rId4"/>
          <a:stretch>
            <a:fillRect/>
          </a:stretch>
        </p:blipFill>
        <p:spPr>
          <a:xfrm>
            <a:off x="1" y="4660491"/>
            <a:ext cx="9144000" cy="2197510"/>
          </a:xfrm>
          <a:prstGeom prst="rect">
            <a:avLst/>
          </a:prstGeom>
        </p:spPr>
      </p:pic>
    </p:spTree>
    <p:extLst>
      <p:ext uri="{BB962C8B-B14F-4D97-AF65-F5344CB8AC3E}">
        <p14:creationId xmlns:p14="http://schemas.microsoft.com/office/powerpoint/2010/main" val="1672653035"/>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Title 1"/>
          <p:cNvSpPr>
            <a:spLocks noGrp="1"/>
          </p:cNvSpPr>
          <p:nvPr>
            <p:ph type="title"/>
          </p:nvPr>
        </p:nvSpPr>
        <p:spPr/>
        <p:txBody>
          <a:bodyPr/>
          <a:lstStyle/>
          <a:p>
            <a:r>
              <a:rPr lang="en-US">
                <a:latin typeface="Garamond" charset="0"/>
                <a:ea typeface="ＭＳ Ｐゴシック" charset="0"/>
                <a:cs typeface="ＭＳ Ｐゴシック" charset="0"/>
              </a:rPr>
              <a:t>More Security Implications?</a:t>
            </a:r>
          </a:p>
        </p:txBody>
      </p:sp>
      <p:sp>
        <p:nvSpPr>
          <p:cNvPr id="258050"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F1D2888-D5B0-E049-9B24-3010A3D9459E}"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258051" name="Picture 4" descr="a-software-attempt-to-mitigate-rowhammer-attacks-630x33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463" y="1311275"/>
            <a:ext cx="9117013" cy="4775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8500845"/>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a:xfrm>
            <a:off x="228600" y="152400"/>
            <a:ext cx="8915400" cy="884238"/>
          </a:xfrm>
        </p:spPr>
        <p:txBody>
          <a:bodyPr/>
          <a:lstStyle/>
          <a:p>
            <a:r>
              <a:rPr lang="en-US" b="1" dirty="0"/>
              <a:t>A RowHammer Survey </a:t>
            </a:r>
            <a:r>
              <a:rPr lang="en-US" dirty="0"/>
              <a:t>Across the Stack</a:t>
            </a:r>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p:txBody>
          <a:bodyPr/>
          <a:lstStyle/>
          <a:p>
            <a:r>
              <a:rPr lang="en-US" sz="2000" dirty="0"/>
              <a:t>Onur Mutlu and </a:t>
            </a:r>
            <a:r>
              <a:rPr lang="en-US" sz="2000" dirty="0" err="1"/>
              <a:t>Jeremie</a:t>
            </a:r>
            <a:r>
              <a:rPr lang="en-US" sz="2000" dirty="0"/>
              <a:t> Kim,</a:t>
            </a:r>
            <a:br>
              <a:rPr lang="en-US" sz="2000" dirty="0"/>
            </a:br>
            <a:r>
              <a:rPr lang="en-US" sz="2000" b="1" dirty="0">
                <a:solidFill>
                  <a:srgbClr val="0000FF"/>
                </a:solidFill>
                <a:hlinkClick r:id="rId2">
                  <a:extLst>
                    <a:ext uri="{A12FA001-AC4F-418D-AE19-62706E023703}">
                      <ahyp:hlinkClr xmlns:ahyp="http://schemas.microsoft.com/office/drawing/2018/hyperlinkcolor" val="tx"/>
                    </a:ext>
                  </a:extLst>
                </a:hlinkClick>
              </a:rPr>
              <a:t>"RowHammer: A Retrospective"</a:t>
            </a:r>
            <a:br>
              <a:rPr lang="en-US" sz="2000" dirty="0"/>
            </a:br>
            <a:r>
              <a:rPr lang="en-US" sz="2000" i="1" dirty="0">
                <a:hlinkClick r:id="rId3"/>
              </a:rPr>
              <a:t>IEEE Transactions on Computer-Aided Design of Integrated Circuits and Systems</a:t>
            </a:r>
            <a:r>
              <a:rPr lang="en-US" sz="2000" i="1" dirty="0"/>
              <a:t> (</a:t>
            </a:r>
            <a:r>
              <a:rPr lang="en-US" sz="2000" b="1" i="1" dirty="0"/>
              <a:t>TCAD</a:t>
            </a:r>
            <a:r>
              <a:rPr lang="en-US" sz="2000" i="1" dirty="0"/>
              <a:t>) Special Issue on Top Picks in Hardware and Embedded Security</a:t>
            </a:r>
            <a:r>
              <a:rPr lang="en-US" sz="2000" dirty="0"/>
              <a:t>, 2019.</a:t>
            </a:r>
            <a:br>
              <a:rPr lang="en-US" sz="2000" dirty="0"/>
            </a:br>
            <a:r>
              <a:rPr lang="en-US" sz="2000" dirty="0"/>
              <a:t>[</a:t>
            </a:r>
            <a:r>
              <a:rPr lang="en-US" sz="2000" dirty="0">
                <a:hlinkClick r:id="rId4"/>
              </a:rPr>
              <a:t>Preliminary arXiv version</a:t>
            </a:r>
            <a:r>
              <a:rPr lang="en-US" sz="2000" dirty="0"/>
              <a:t>]</a:t>
            </a:r>
            <a:br>
              <a:rPr lang="en-US" sz="2000" dirty="0"/>
            </a:br>
            <a:r>
              <a:rPr lang="en-US" sz="2000" dirty="0"/>
              <a:t>[</a:t>
            </a:r>
            <a:r>
              <a:rPr lang="en-US" sz="2000" dirty="0">
                <a:hlinkClick r:id="rId5"/>
              </a:rPr>
              <a:t>Slides from COSADE 2019 (pptx)</a:t>
            </a:r>
            <a:r>
              <a:rPr lang="en-US" sz="2000" dirty="0"/>
              <a:t>]</a:t>
            </a:r>
            <a:br>
              <a:rPr lang="en-US" sz="2000" dirty="0"/>
            </a:br>
            <a:r>
              <a:rPr lang="en-US" sz="2000" dirty="0"/>
              <a:t>[</a:t>
            </a:r>
            <a:r>
              <a:rPr lang="en-US" sz="2000" dirty="0">
                <a:hlinkClick r:id="rId6"/>
              </a:rPr>
              <a:t>Slides from VLSI-SOC 2020 (pptx)</a:t>
            </a:r>
            <a:r>
              <a:rPr lang="en-US" sz="2000" dirty="0"/>
              <a:t> </a:t>
            </a:r>
            <a:r>
              <a:rPr lang="en-US" sz="2000" dirty="0">
                <a:hlinkClick r:id="rId7"/>
              </a:rPr>
              <a:t>(pdf)</a:t>
            </a:r>
            <a:r>
              <a:rPr lang="en-US" sz="2000" dirty="0"/>
              <a:t>]</a:t>
            </a:r>
            <a:br>
              <a:rPr lang="en-US" sz="2000" dirty="0"/>
            </a:br>
            <a:r>
              <a:rPr lang="en-US" sz="2000" dirty="0"/>
              <a:t>[</a:t>
            </a:r>
            <a:r>
              <a:rPr lang="en-US" sz="2000" dirty="0">
                <a:hlinkClick r:id="rId8"/>
              </a:rPr>
              <a:t>Talk Video</a:t>
            </a:r>
            <a:r>
              <a:rPr lang="en-US" sz="2000" dirty="0"/>
              <a:t> (1 </a:t>
            </a:r>
            <a:r>
              <a:rPr lang="en-US" sz="2000" dirty="0" err="1"/>
              <a:t>hr</a:t>
            </a:r>
            <a:r>
              <a:rPr lang="en-US" sz="2000" dirty="0"/>
              <a:t> 15 minutes, with Q&amp;A)]</a:t>
            </a:r>
          </a:p>
          <a:p>
            <a:pPr marL="0" indent="0">
              <a:buNone/>
            </a:pPr>
            <a:br>
              <a:rPr lang="en-US" sz="2000" dirty="0"/>
            </a:br>
            <a:endParaRPr lang="en-US" sz="2000" dirty="0"/>
          </a:p>
          <a:p>
            <a:endParaRPr lang="en-US" sz="2000"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DF8A0BF4-FF83-FF4D-95CC-55B11F61D051}"/>
              </a:ext>
            </a:extLst>
          </p:cNvPr>
          <p:cNvPicPr>
            <a:picLocks noChangeAspect="1"/>
          </p:cNvPicPr>
          <p:nvPr/>
        </p:nvPicPr>
        <p:blipFill>
          <a:blip r:embed="rId9"/>
          <a:stretch>
            <a:fillRect/>
          </a:stretch>
        </p:blipFill>
        <p:spPr>
          <a:xfrm>
            <a:off x="990600" y="4495800"/>
            <a:ext cx="7391400" cy="1752600"/>
          </a:xfrm>
          <a:prstGeom prst="rect">
            <a:avLst/>
          </a:prstGeom>
        </p:spPr>
      </p:pic>
    </p:spTree>
    <p:extLst>
      <p:ext uri="{BB962C8B-B14F-4D97-AF65-F5344CB8AC3E}">
        <p14:creationId xmlns:p14="http://schemas.microsoft.com/office/powerpoint/2010/main" val="2508824939"/>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833563"/>
            <a:ext cx="8428037" cy="822325"/>
          </a:xfrm>
        </p:spPr>
        <p:txBody>
          <a:bodyPr/>
          <a:lstStyle/>
          <a:p>
            <a:pPr algn="ctr" eaLnBrk="1" hangingPunct="1"/>
            <a:r>
              <a:rPr lang="en-US" sz="5000" dirty="0">
                <a:latin typeface="Garamond" charset="0"/>
              </a:rPr>
              <a:t>Understanding RowHammer</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3467960334"/>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First </a:t>
            </a:r>
            <a:r>
              <a:rPr lang="en-US" dirty="0" err="1"/>
              <a:t>RowHammer</a:t>
            </a:r>
            <a:r>
              <a:rPr lang="en-US" dirty="0"/>
              <a:t> Analysis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pic>
        <p:nvPicPr>
          <p:cNvPr id="7" name="Picture 6"/>
          <p:cNvPicPr>
            <a:picLocks noChangeAspect="1"/>
          </p:cNvPicPr>
          <p:nvPr/>
        </p:nvPicPr>
        <p:blipFill>
          <a:blip r:embed="rId2"/>
          <a:stretch>
            <a:fillRect/>
          </a:stretch>
        </p:blipFill>
        <p:spPr>
          <a:xfrm>
            <a:off x="-35496" y="4071630"/>
            <a:ext cx="9144000" cy="2359092"/>
          </a:xfrm>
          <a:prstGeom prst="rect">
            <a:avLst/>
          </a:prstGeom>
        </p:spPr>
      </p:pic>
      <p:sp>
        <p:nvSpPr>
          <p:cNvPr id="8" name="Content Placeholder 2"/>
          <p:cNvSpPr>
            <a:spLocks noGrp="1"/>
          </p:cNvSpPr>
          <p:nvPr>
            <p:ph idx="1"/>
          </p:nvPr>
        </p:nvSpPr>
        <p:spPr>
          <a:xfrm>
            <a:off x="228600" y="548680"/>
            <a:ext cx="8915400" cy="5153025"/>
          </a:xfrm>
        </p:spPr>
        <p:txBody>
          <a:bodyPr/>
          <a:lstStyle/>
          <a:p>
            <a:endParaRPr lang="en-US" dirty="0"/>
          </a:p>
          <a:p>
            <a:r>
              <a:rPr lang="en-US" sz="1800" dirty="0" err="1"/>
              <a:t>Yoongu</a:t>
            </a:r>
            <a:r>
              <a:rPr lang="en-US" sz="1800" dirty="0"/>
              <a:t> Kim, Ross Daly, </a:t>
            </a:r>
            <a:r>
              <a:rPr lang="en-US" sz="1800" dirty="0" err="1"/>
              <a:t>Jeremie</a:t>
            </a:r>
            <a:r>
              <a:rPr lang="en-US" sz="1800" dirty="0"/>
              <a:t> Kim, Chris </a:t>
            </a:r>
            <a:r>
              <a:rPr lang="en-US" sz="1800" dirty="0" err="1"/>
              <a:t>Fallin</a:t>
            </a:r>
            <a:r>
              <a:rPr lang="en-US" sz="1800" dirty="0"/>
              <a:t>, </a:t>
            </a:r>
            <a:r>
              <a:rPr lang="en-US" sz="1800" dirty="0" err="1"/>
              <a:t>Ji</a:t>
            </a:r>
            <a:r>
              <a:rPr lang="en-US" sz="1800" dirty="0"/>
              <a:t> </a:t>
            </a:r>
            <a:r>
              <a:rPr lang="en-US" sz="1800" dirty="0" err="1"/>
              <a:t>Hye</a:t>
            </a:r>
            <a:r>
              <a:rPr lang="en-US" sz="1800" dirty="0"/>
              <a:t> Lee, </a:t>
            </a:r>
            <a:r>
              <a:rPr lang="en-US" sz="1800" dirty="0" err="1"/>
              <a:t>Donghyuk</a:t>
            </a:r>
            <a:r>
              <a:rPr lang="en-US" sz="1800" dirty="0"/>
              <a:t> Lee, Chris Wilkerson, </a:t>
            </a:r>
            <a:r>
              <a:rPr lang="en-US" sz="1800" dirty="0" err="1"/>
              <a:t>Konrad</a:t>
            </a:r>
            <a:r>
              <a:rPr lang="en-US" sz="1800" dirty="0"/>
              <a:t> Lai, and Onur Mutlu,</a:t>
            </a:r>
            <a:br>
              <a:rPr lang="en-US" sz="1800" dirty="0"/>
            </a:br>
            <a:r>
              <a:rPr lang="en-US" sz="1800" b="1" dirty="0">
                <a:solidFill>
                  <a:srgbClr val="0432FF"/>
                </a:solidFill>
                <a:hlinkClick r:id="rId3">
                  <a:extLst>
                    <a:ext uri="{A12FA001-AC4F-418D-AE19-62706E023703}">
                      <ahyp:hlinkClr xmlns:ahyp="http://schemas.microsoft.com/office/drawing/2018/hyperlinkcolor" val="tx"/>
                    </a:ext>
                  </a:extLst>
                </a:hlinkClick>
              </a:rPr>
              <a:t>"Flipping Bits in Memory Without Accessing Them: An Experimental Study of DRAM Disturbance Errors"</a:t>
            </a:r>
            <a:br>
              <a:rPr lang="en-US" sz="1800" dirty="0">
                <a:solidFill>
                  <a:srgbClr val="0432FF"/>
                </a:solidFill>
              </a:rPr>
            </a:br>
            <a:r>
              <a:rPr lang="en-US" sz="1800" i="1" dirty="0"/>
              <a:t>Proceedings of the </a:t>
            </a:r>
            <a:r>
              <a:rPr lang="en-US" sz="1800" i="1" dirty="0">
                <a:hlinkClick r:id="rId4"/>
              </a:rPr>
              <a:t>41st International Symposium on Computer Architecture</a:t>
            </a:r>
            <a:r>
              <a:rPr lang="en-US" sz="1800" i="1" dirty="0"/>
              <a:t> (</a:t>
            </a:r>
            <a:r>
              <a:rPr lang="en-US" sz="1800" b="1" i="1" dirty="0"/>
              <a:t>ISCA</a:t>
            </a:r>
            <a:r>
              <a:rPr lang="en-US" sz="1800" i="1" dirty="0"/>
              <a:t>)</a:t>
            </a:r>
            <a:r>
              <a:rPr lang="en-US" sz="1800" dirty="0"/>
              <a:t>, Minneapolis, MN, June 2014. </a:t>
            </a:r>
            <a:br>
              <a:rPr lang="en-US" sz="1800" dirty="0"/>
            </a:br>
            <a:r>
              <a:rPr lang="en-US" sz="1800" dirty="0"/>
              <a:t>[</a:t>
            </a:r>
            <a:r>
              <a:rPr lang="en-US" sz="1800" dirty="0">
                <a:hlinkClick r:id="rId5"/>
              </a:rPr>
              <a:t>Slides (pptx)</a:t>
            </a:r>
            <a:r>
              <a:rPr lang="en-US" sz="1800" dirty="0"/>
              <a:t> </a:t>
            </a:r>
            <a:r>
              <a:rPr lang="en-US" sz="1800" dirty="0">
                <a:hlinkClick r:id="rId6"/>
              </a:rPr>
              <a:t>(pdf)</a:t>
            </a:r>
            <a:r>
              <a:rPr lang="en-US" sz="1800" dirty="0"/>
              <a:t>] [</a:t>
            </a:r>
            <a:r>
              <a:rPr lang="en-US" sz="1800" dirty="0">
                <a:hlinkClick r:id="rId7"/>
              </a:rPr>
              <a:t>Lightning Session Slides (pptx)</a:t>
            </a:r>
            <a:r>
              <a:rPr lang="en-US" sz="1800" dirty="0"/>
              <a:t> </a:t>
            </a:r>
            <a:r>
              <a:rPr lang="en-US" sz="1800" dirty="0">
                <a:hlinkClick r:id="rId8"/>
              </a:rPr>
              <a:t>(pdf)</a:t>
            </a:r>
            <a:r>
              <a:rPr lang="en-US" sz="1800" dirty="0"/>
              <a:t>] [</a:t>
            </a:r>
            <a:r>
              <a:rPr lang="en-US" sz="1800" dirty="0">
                <a:hlinkClick r:id="rId9"/>
              </a:rPr>
              <a:t>Source Code and Data</a:t>
            </a:r>
            <a:r>
              <a:rPr lang="en-US" sz="1800" dirty="0"/>
              <a:t>] [</a:t>
            </a:r>
            <a:r>
              <a:rPr lang="en-US" sz="1800" dirty="0">
                <a:hlinkClick r:id="rId10"/>
              </a:rPr>
              <a:t>Lecture Video</a:t>
            </a:r>
            <a:r>
              <a:rPr lang="en-US" sz="1800" dirty="0"/>
              <a:t> (1 </a:t>
            </a:r>
            <a:r>
              <a:rPr lang="en-US" sz="1800" dirty="0" err="1"/>
              <a:t>hr</a:t>
            </a:r>
            <a:r>
              <a:rPr lang="en-US" sz="1800" dirty="0"/>
              <a:t> 49 mins), 25 September 2020]</a:t>
            </a:r>
            <a:br>
              <a:rPr lang="en-US" sz="1800" dirty="0"/>
            </a:br>
            <a:r>
              <a:rPr lang="en-US" sz="1800" b="1" i="1" dirty="0">
                <a:solidFill>
                  <a:srgbClr val="FF0000"/>
                </a:solidFill>
              </a:rPr>
              <a:t>One of the 7 papers of 2012-2017 selected as Top Picks in Hardware and Embedded Security for IEEE TCAD (</a:t>
            </a:r>
            <a:r>
              <a:rPr lang="en-US" sz="1800" b="1" i="1" dirty="0">
                <a:solidFill>
                  <a:srgbClr val="FF0000"/>
                </a:solidFill>
                <a:hlinkClick r:id="rId11">
                  <a:extLst>
                    <a:ext uri="{A12FA001-AC4F-418D-AE19-62706E023703}">
                      <ahyp:hlinkClr xmlns:ahyp="http://schemas.microsoft.com/office/drawing/2018/hyperlinkcolor" val="tx"/>
                    </a:ext>
                  </a:extLst>
                </a:hlinkClick>
              </a:rPr>
              <a:t>link</a:t>
            </a:r>
            <a:r>
              <a:rPr lang="en-US" sz="1800" b="1" i="1" dirty="0">
                <a:solidFill>
                  <a:srgbClr val="FF0000"/>
                </a:solidFill>
              </a:rPr>
              <a:t>).</a:t>
            </a:r>
            <a:br>
              <a:rPr lang="en-US" dirty="0"/>
            </a:br>
            <a:endParaRPr lang="en-US" dirty="0"/>
          </a:p>
          <a:p>
            <a:pPr marL="0" indent="0">
              <a:buNone/>
            </a:pPr>
            <a:br>
              <a:rPr lang="en-US" sz="2000" dirty="0"/>
            </a:br>
            <a:endParaRPr lang="en-US" sz="2000" dirty="0"/>
          </a:p>
        </p:txBody>
      </p:sp>
    </p:spTree>
    <p:extLst>
      <p:ext uri="{BB962C8B-B14F-4D97-AF65-F5344CB8AC3E}">
        <p14:creationId xmlns:p14="http://schemas.microsoft.com/office/powerpoint/2010/main" val="1970812447"/>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900" dirty="0"/>
              <a:t>RowHammer Infrastructure (2012-2014)</a:t>
            </a:r>
          </a:p>
        </p:txBody>
      </p:sp>
      <p:pic>
        <p:nvPicPr>
          <p:cNvPr id="5" name="Content Placeholder 4" descr="DRAM-new-testing-infrastructure.jpg"/>
          <p:cNvPicPr>
            <a:picLocks noGrp="1" noChangeAspect="1"/>
          </p:cNvPicPr>
          <p:nvPr>
            <p:ph idx="1"/>
          </p:nvPr>
        </p:nvPicPr>
        <p:blipFill>
          <a:blip r:embed="rId2" cstate="print">
            <a:extLst>
              <a:ext uri="{28A0092B-C50C-407E-A947-70E740481C1C}">
                <a14:useLocalDpi xmlns:a14="http://schemas.microsoft.com/office/drawing/2010/main" val="0"/>
              </a:ext>
            </a:extLst>
          </a:blip>
          <a:srcRect t="12242" b="12242"/>
          <a:stretch>
            <a:fillRect/>
          </a:stretch>
        </p:blipFill>
        <p:spPr>
          <a:xfrm>
            <a:off x="228600" y="1144488"/>
            <a:ext cx="8610600" cy="4876800"/>
          </a:xfrm>
          <a:scene3d>
            <a:camera prst="obliqueTopRight">
              <a:rot lat="0" lon="0" rev="10800000"/>
            </a:camera>
            <a:lightRig rig="threePt" dir="t"/>
          </a:scene3d>
        </p:spPr>
      </p:pic>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5"/>
          <p:cNvSpPr/>
          <p:nvPr/>
        </p:nvSpPr>
        <p:spPr>
          <a:xfrm>
            <a:off x="1547664" y="6300608"/>
            <a:ext cx="6696744" cy="584776"/>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Kim+, “</a:t>
            </a:r>
            <a:r>
              <a:rPr kumimoji="0" lang="en-US" sz="1600" b="0" i="0" u="none" strike="noStrike" kern="1200" cap="none" spc="0" normalizeH="0" baseline="0" noProof="0" dirty="0">
                <a:ln>
                  <a:noFill/>
                </a:ln>
                <a:solidFill>
                  <a:srgbClr val="0000FF"/>
                </a:solidFill>
                <a:effectLst/>
                <a:uLnTx/>
                <a:uFillTx/>
                <a:latin typeface="Tahoma"/>
                <a:ea typeface="+mn-ea"/>
                <a:cs typeface="+mn-cs"/>
              </a:rPr>
              <a:t>Flipping Bits in Memory Without Accessing Them: An Experimental Study of DRAM Disturbance Errors</a:t>
            </a:r>
            <a:r>
              <a:rPr kumimoji="0" lang="en-US" sz="16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 ISCA 2014.</a:t>
            </a:r>
          </a:p>
        </p:txBody>
      </p:sp>
      <p:sp>
        <p:nvSpPr>
          <p:cNvPr id="7" name="Rectangle 6"/>
          <p:cNvSpPr/>
          <p:nvPr/>
        </p:nvSpPr>
        <p:spPr>
          <a:xfrm>
            <a:off x="107504" y="1466055"/>
            <a:ext cx="2209798" cy="15240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Temperature</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Controller</a:t>
            </a:r>
          </a:p>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8" name="Rectangle 7"/>
          <p:cNvSpPr/>
          <p:nvPr/>
        </p:nvSpPr>
        <p:spPr>
          <a:xfrm>
            <a:off x="107504" y="2990055"/>
            <a:ext cx="2209798" cy="274320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PC</a:t>
            </a:r>
            <a:endPar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9" name="Rectangle 8"/>
          <p:cNvSpPr/>
          <p:nvPr/>
        </p:nvSpPr>
        <p:spPr>
          <a:xfrm>
            <a:off x="4374702" y="1962441"/>
            <a:ext cx="1447800" cy="255161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Heater</a:t>
            </a:r>
          </a:p>
        </p:txBody>
      </p:sp>
      <p:sp>
        <p:nvSpPr>
          <p:cNvPr id="10" name="Rectangle 9"/>
          <p:cNvSpPr/>
          <p:nvPr/>
        </p:nvSpPr>
        <p:spPr>
          <a:xfrm>
            <a:off x="23173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
        <p:nvSpPr>
          <p:cNvPr id="11" name="Rectangle 10"/>
          <p:cNvSpPr/>
          <p:nvPr/>
        </p:nvSpPr>
        <p:spPr>
          <a:xfrm>
            <a:off x="58225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Tree>
    <p:extLst>
      <p:ext uri="{BB962C8B-B14F-4D97-AF65-F5344CB8AC3E}">
        <p14:creationId xmlns:p14="http://schemas.microsoft.com/office/powerpoint/2010/main" val="567218947"/>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 “Early” Position Paper </a:t>
            </a:r>
            <a:r>
              <a:rPr lang="en-US" sz="3200" b="1" dirty="0"/>
              <a:t>[IMW’13]</a:t>
            </a:r>
          </a:p>
        </p:txBody>
      </p:sp>
      <p:sp>
        <p:nvSpPr>
          <p:cNvPr id="3" name="Content Placeholder 2"/>
          <p:cNvSpPr>
            <a:spLocks noGrp="1"/>
          </p:cNvSpPr>
          <p:nvPr>
            <p:ph idx="1"/>
          </p:nvPr>
        </p:nvSpPr>
        <p:spPr>
          <a:xfrm>
            <a:off x="228600" y="997527"/>
            <a:ext cx="8915400" cy="5193723"/>
          </a:xfrm>
        </p:spPr>
        <p:txBody>
          <a:bodyPr/>
          <a:lstStyle/>
          <a:p>
            <a:r>
              <a:rPr lang="en-US" dirty="0"/>
              <a:t>Onur Mutlu,</a:t>
            </a:r>
            <a:br>
              <a:rPr lang="en-US" dirty="0"/>
            </a:br>
            <a:r>
              <a:rPr lang="en-US" b="1" dirty="0">
                <a:solidFill>
                  <a:srgbClr val="0000FF"/>
                </a:solidFill>
                <a:hlinkClick r:id="rId2">
                  <a:extLst>
                    <a:ext uri="{A12FA001-AC4F-418D-AE19-62706E023703}">
                      <ahyp:hlinkClr xmlns:ahyp="http://schemas.microsoft.com/office/drawing/2018/hyperlinkcolor" val="tx"/>
                    </a:ext>
                  </a:extLst>
                </a:hlinkClick>
              </a:rPr>
              <a:t>"Memory Scaling: A Systems Architecture Perspective"</a:t>
            </a:r>
            <a:br>
              <a:rPr lang="en-US" dirty="0">
                <a:solidFill>
                  <a:srgbClr val="0000FF"/>
                </a:solidFill>
              </a:rPr>
            </a:br>
            <a:r>
              <a:rPr lang="en-US" i="1" dirty="0"/>
              <a:t>Proceedings of the </a:t>
            </a:r>
            <a:r>
              <a:rPr lang="en-US" i="1" dirty="0">
                <a:hlinkClick r:id="rId3"/>
              </a:rPr>
              <a:t>5th International Memory Workshop</a:t>
            </a:r>
            <a:r>
              <a:rPr lang="en-US" i="1" dirty="0"/>
              <a:t> (</a:t>
            </a:r>
            <a:r>
              <a:rPr lang="en-US" b="1" i="1" dirty="0"/>
              <a:t>IMW</a:t>
            </a:r>
            <a:r>
              <a:rPr lang="en-US" i="1" dirty="0"/>
              <a:t>)</a:t>
            </a:r>
            <a:r>
              <a:rPr lang="en-US" dirty="0"/>
              <a:t>, Monterey, CA, May 2013. </a:t>
            </a:r>
            <a:r>
              <a:rPr lang="en-US" dirty="0">
                <a:hlinkClick r:id="rId4"/>
              </a:rPr>
              <a:t>Slides (pptx)</a:t>
            </a:r>
            <a:r>
              <a:rPr lang="en-US" dirty="0"/>
              <a:t> </a:t>
            </a:r>
            <a:r>
              <a:rPr lang="en-US" dirty="0">
                <a:hlinkClick r:id="rId5"/>
              </a:rPr>
              <a:t>(pdf)</a:t>
            </a:r>
            <a:r>
              <a:rPr lang="en-US" dirty="0"/>
              <a:t> </a:t>
            </a:r>
            <a:br>
              <a:rPr lang="en-US" dirty="0"/>
            </a:br>
            <a:r>
              <a:rPr lang="en-US" dirty="0">
                <a:hlinkClick r:id="rId6"/>
              </a:rPr>
              <a:t>EETimes Reprint</a:t>
            </a:r>
            <a:endParaRPr lang="en-US" dirty="0"/>
          </a:p>
          <a:p>
            <a:pPr marL="0" indent="0">
              <a:buNone/>
            </a:pPr>
            <a:br>
              <a:rPr lang="en-US" dirty="0"/>
            </a:br>
            <a:endParaRPr lang="en-US" dirty="0"/>
          </a:p>
        </p:txBody>
      </p:sp>
      <p:pic>
        <p:nvPicPr>
          <p:cNvPr id="6" name="Picture 5"/>
          <p:cNvPicPr>
            <a:picLocks noChangeAspect="1"/>
          </p:cNvPicPr>
          <p:nvPr/>
        </p:nvPicPr>
        <p:blipFill>
          <a:blip r:embed="rId7"/>
          <a:stretch>
            <a:fillRect/>
          </a:stretch>
        </p:blipFill>
        <p:spPr>
          <a:xfrm>
            <a:off x="0" y="4149080"/>
            <a:ext cx="9144000" cy="1639019"/>
          </a:xfrm>
          <a:prstGeom prst="rect">
            <a:avLst/>
          </a:prstGeom>
        </p:spPr>
      </p:pic>
      <p:sp>
        <p:nvSpPr>
          <p:cNvPr id="5" name="TextBox 4">
            <a:extLst>
              <a:ext uri="{FF2B5EF4-FFF2-40B4-BE49-F238E27FC236}">
                <a16:creationId xmlns:a16="http://schemas.microsoft.com/office/drawing/2014/main" id="{2CB311F9-F741-644A-9EB2-894E4CF2F735}"/>
              </a:ext>
            </a:extLst>
          </p:cNvPr>
          <p:cNvSpPr txBox="1"/>
          <p:nvPr/>
        </p:nvSpPr>
        <p:spPr>
          <a:xfrm>
            <a:off x="192006" y="6488668"/>
            <a:ext cx="868378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8">
                  <a:extLst>
                    <a:ext uri="{A12FA001-AC4F-418D-AE19-62706E023703}">
                      <ahyp:hlinkClr xmlns:ahyp="http://schemas.microsoft.com/office/drawing/2018/hyperlinkcolor" val="tx"/>
                    </a:ext>
                  </a:extLst>
                </a:hlinkClick>
              </a:rPr>
              <a:t>https://people.inf.ethz.ch/omutlu/pub/memory-scaling_memcon13.pdf</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spTree>
    <p:extLst>
      <p:ext uri="{BB962C8B-B14F-4D97-AF65-F5344CB8AC3E}">
        <p14:creationId xmlns:p14="http://schemas.microsoft.com/office/powerpoint/2010/main" val="3649551386"/>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27428E5-201C-D54B-988A-13A30FB26D7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altLang="en-US" sz="1600" b="0" i="0" u="none" strike="noStrike" kern="1200" cap="none" spc="0" normalizeH="0" baseline="0" noProof="0">
              <a:ln>
                <a:noFill/>
              </a:ln>
              <a:solidFill>
                <a:prstClr val="black"/>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857E9C7C-05D6-4A40-B2DF-900CD8541351}"/>
              </a:ext>
            </a:extLst>
          </p:cNvPr>
          <p:cNvPicPr>
            <a:picLocks noChangeAspect="1"/>
          </p:cNvPicPr>
          <p:nvPr/>
        </p:nvPicPr>
        <p:blipFill>
          <a:blip r:embed="rId2"/>
          <a:stretch>
            <a:fillRect/>
          </a:stretch>
        </p:blipFill>
        <p:spPr>
          <a:xfrm>
            <a:off x="3599229" y="0"/>
            <a:ext cx="5293251" cy="6858000"/>
          </a:xfrm>
          <a:prstGeom prst="rect">
            <a:avLst/>
          </a:prstGeom>
        </p:spPr>
      </p:pic>
      <p:sp>
        <p:nvSpPr>
          <p:cNvPr id="7" name="Title 1">
            <a:extLst>
              <a:ext uri="{FF2B5EF4-FFF2-40B4-BE49-F238E27FC236}">
                <a16:creationId xmlns:a16="http://schemas.microsoft.com/office/drawing/2014/main" id="{87A819B2-93D8-9E49-BE5E-21E3F21651A3}"/>
              </a:ext>
            </a:extLst>
          </p:cNvPr>
          <p:cNvSpPr txBox="1">
            <a:spLocks/>
          </p:cNvSpPr>
          <p:nvPr/>
        </p:nvSpPr>
        <p:spPr bwMode="auto">
          <a:xfrm>
            <a:off x="228600" y="1052736"/>
            <a:ext cx="2903240" cy="61926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0" cap="none" spc="0" normalizeH="0" baseline="0" noProof="0" dirty="0">
                <a:ln>
                  <a:noFill/>
                </a:ln>
                <a:solidFill>
                  <a:srgbClr val="006633"/>
                </a:solidFill>
                <a:effectLst/>
                <a:uLnTx/>
                <a:uFillTx/>
                <a:latin typeface="Garamond"/>
                <a:ea typeface="+mj-ea"/>
                <a:cs typeface="+mj-cs"/>
              </a:rPr>
              <a:t>Tested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0" cap="none" spc="0" normalizeH="0" baseline="0" noProof="0" dirty="0">
                <a:ln>
                  <a:noFill/>
                </a:ln>
                <a:solidFill>
                  <a:srgbClr val="006633"/>
                </a:solidFill>
                <a:effectLst/>
                <a:uLnTx/>
                <a:uFillTx/>
                <a:latin typeface="Garamond"/>
                <a:ea typeface="+mj-ea"/>
                <a:cs typeface="+mj-cs"/>
              </a:rPr>
              <a:t>DRAM</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0" cap="none" spc="0" normalizeH="0" baseline="0" noProof="0" dirty="0">
                <a:ln>
                  <a:noFill/>
                </a:ln>
                <a:solidFill>
                  <a:srgbClr val="006633"/>
                </a:solidFill>
                <a:effectLst/>
                <a:uLnTx/>
                <a:uFillTx/>
                <a:latin typeface="Garamond"/>
                <a:ea typeface="+mj-ea"/>
                <a:cs typeface="+mj-cs"/>
              </a:rPr>
              <a:t>Modules</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kern="0" dirty="0">
                <a:solidFill>
                  <a:srgbClr val="006633"/>
                </a:solidFill>
                <a:latin typeface="Garamond"/>
              </a:rPr>
              <a:t>from</a:t>
            </a:r>
            <a:endParaRPr kumimoji="0" lang="en-US" sz="4000" b="0" i="0" u="none" strike="noStrike" kern="0" cap="none" spc="0" normalizeH="0" baseline="0" noProof="0" dirty="0">
              <a:ln>
                <a:noFill/>
              </a:ln>
              <a:solidFill>
                <a:srgbClr val="006633"/>
              </a:solidFill>
              <a:effectLst/>
              <a:uLnTx/>
              <a:uFillTx/>
              <a:latin typeface="Garamond"/>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US" kern="0" dirty="0">
                <a:solidFill>
                  <a:srgbClr val="006633"/>
                </a:solidFill>
                <a:latin typeface="Garamond"/>
              </a:rPr>
              <a:t>2008-2014</a:t>
            </a:r>
            <a:endParaRPr kumimoji="0" lang="en-US" sz="4000" b="0" i="0" u="none" strike="noStrike" kern="0" cap="none" spc="0" normalizeH="0" baseline="0" noProof="0" dirty="0">
              <a:ln>
                <a:noFill/>
              </a:ln>
              <a:solidFill>
                <a:srgbClr val="006633"/>
              </a:solidFill>
              <a:effectLst/>
              <a:uLnTx/>
              <a:uFillTx/>
              <a:latin typeface="Garamond"/>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 b="0" i="0" u="none" strike="noStrike" kern="0" cap="none" spc="0" normalizeH="0" baseline="0" noProof="0" dirty="0">
              <a:ln>
                <a:noFill/>
              </a:ln>
              <a:solidFill>
                <a:srgbClr val="006633"/>
              </a:solidFill>
              <a:effectLst/>
              <a:uLnTx/>
              <a:uFillTx/>
              <a:latin typeface="Garamond"/>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0" cap="none" spc="0" normalizeH="0" baseline="0" noProof="0" dirty="0">
                <a:ln>
                  <a:noFill/>
                </a:ln>
                <a:solidFill>
                  <a:srgbClr val="006633"/>
                </a:solidFill>
                <a:effectLst/>
                <a:uLnTx/>
                <a:uFillTx/>
                <a:latin typeface="Garamond"/>
                <a:ea typeface="+mj-ea"/>
                <a:cs typeface="+mj-cs"/>
              </a:rPr>
              <a:t>(129 total)</a:t>
            </a:r>
          </a:p>
        </p:txBody>
      </p:sp>
    </p:spTree>
    <p:extLst>
      <p:ext uri="{BB962C8B-B14F-4D97-AF65-F5344CB8AC3E}">
        <p14:creationId xmlns:p14="http://schemas.microsoft.com/office/powerpoint/2010/main" val="1770240235"/>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517525" indent="-517525">
              <a:buFont typeface="+mj-lt"/>
              <a:buAutoNum type="arabicPeriod"/>
            </a:pPr>
            <a:r>
              <a:rPr lang="en-US" sz="4000" dirty="0"/>
              <a:t>Most Modules Are at Risk</a:t>
            </a:r>
          </a:p>
          <a:p>
            <a:pPr marL="517525" indent="-517525">
              <a:buFont typeface="+mj-lt"/>
              <a:buAutoNum type="arabicPeriod"/>
            </a:pPr>
            <a:r>
              <a:rPr lang="en-US" sz="4000" dirty="0"/>
              <a:t>Errors vs. Vintage</a:t>
            </a:r>
          </a:p>
          <a:p>
            <a:pPr marL="517525" indent="-517525">
              <a:buFont typeface="+mj-lt"/>
              <a:buAutoNum type="arabicPeriod"/>
            </a:pPr>
            <a:r>
              <a:rPr lang="en-US" sz="4000" dirty="0"/>
              <a:t>Error = Charge Loss</a:t>
            </a:r>
          </a:p>
          <a:p>
            <a:pPr marL="517525" indent="-517525">
              <a:buFont typeface="+mj-lt"/>
              <a:buAutoNum type="arabicPeriod"/>
            </a:pPr>
            <a:r>
              <a:rPr lang="en-US" sz="4000" dirty="0"/>
              <a:t>Adjacency: Aggressor &amp; Victim</a:t>
            </a:r>
          </a:p>
          <a:p>
            <a:pPr marL="517525" indent="-517525">
              <a:buFont typeface="+mj-lt"/>
              <a:buAutoNum type="arabicPeriod"/>
            </a:pPr>
            <a:r>
              <a:rPr lang="en-US" sz="4000" dirty="0"/>
              <a:t>Sensitivity Studies</a:t>
            </a:r>
            <a:endParaRPr lang="en-US" sz="2400" dirty="0"/>
          </a:p>
          <a:p>
            <a:pPr marL="517525" indent="-517525">
              <a:buFont typeface="+mj-lt"/>
              <a:buAutoNum type="arabicPeriod"/>
            </a:pPr>
            <a:r>
              <a:rPr lang="en-US" sz="4000" dirty="0"/>
              <a:t>Other Results in Paper</a:t>
            </a:r>
          </a:p>
          <a:p>
            <a:pPr marL="517525" indent="-517525">
              <a:buFont typeface="+mj-lt"/>
              <a:buAutoNum type="arabicPeriod"/>
            </a:pPr>
            <a:r>
              <a:rPr lang="en-US" sz="4000" dirty="0"/>
              <a:t>Solution Space</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6" name="Title 1"/>
          <p:cNvSpPr>
            <a:spLocks noGrp="1"/>
          </p:cNvSpPr>
          <p:nvPr>
            <p:ph type="title"/>
          </p:nvPr>
        </p:nvSpPr>
        <p:spPr>
          <a:xfrm>
            <a:off x="228600" y="-14064"/>
            <a:ext cx="8610600" cy="1066800"/>
          </a:xfrm>
        </p:spPr>
        <p:txBody>
          <a:bodyPr/>
          <a:lstStyle/>
          <a:p>
            <a:r>
              <a:rPr lang="en-US" sz="4400" b="0" dirty="0" err="1">
                <a:solidFill>
                  <a:srgbClr val="1A5712"/>
                </a:solidFill>
                <a:latin typeface="Garamond" charset="0"/>
                <a:ea typeface="ＭＳ Ｐゴシック" charset="0"/>
                <a:cs typeface="ＭＳ Ｐゴシック" charset="0"/>
              </a:rPr>
              <a:t>RowHammer</a:t>
            </a:r>
            <a:r>
              <a:rPr lang="en-US" sz="4400" b="0" dirty="0">
                <a:solidFill>
                  <a:srgbClr val="1A5712"/>
                </a:solidFill>
                <a:latin typeface="Garamond" charset="0"/>
                <a:ea typeface="ＭＳ Ｐゴシック" charset="0"/>
                <a:cs typeface="ＭＳ Ｐゴシック" charset="0"/>
              </a:rPr>
              <a:t> Characterization Results</a:t>
            </a:r>
          </a:p>
        </p:txBody>
      </p:sp>
      <p:sp>
        <p:nvSpPr>
          <p:cNvPr id="7" name="Rectangle 6"/>
          <p:cNvSpPr/>
          <p:nvPr/>
        </p:nvSpPr>
        <p:spPr>
          <a:xfrm>
            <a:off x="107950" y="6239053"/>
            <a:ext cx="856850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hlinkClick r:id="rId3">
                  <a:extLst>
                    <a:ext uri="{A12FA001-AC4F-418D-AE19-62706E023703}">
                      <ahyp:hlinkClr xmlns:ahyp="http://schemas.microsoft.com/office/drawing/2018/hyperlinkcolor" val="tx"/>
                    </a:ext>
                  </a:extLst>
                </a:hlinkClick>
              </a:rPr>
              <a:t>Flipping Bits in Memory Without Accessing Them: An Experimental Study of DRAM Disturbance Errors</a:t>
            </a:r>
            <a:r>
              <a:rPr kumimoji="0" lang="en-US" sz="1800" b="1"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a:t>
            </a:r>
            <a:r>
              <a:rPr kumimoji="0" lang="en-US" sz="1800" b="1" i="0" u="none" strike="noStrike" kern="1200" cap="none" spc="0" normalizeH="0" baseline="0" noProof="0" dirty="0">
                <a:ln>
                  <a:noFill/>
                </a:ln>
                <a:solidFill>
                  <a:srgbClr val="0000FF"/>
                </a:solidFill>
                <a:effectLst/>
                <a:uLnTx/>
                <a:uFillTx/>
                <a:latin typeface="Tahoma" charset="0"/>
                <a:ea typeface="ＭＳ Ｐゴシック" charset="0"/>
                <a:cs typeface="ＭＳ Ｐゴシック" charset="0"/>
              </a:rPr>
              <a:t> </a:t>
            </a:r>
            <a:r>
              <a:rPr kumimoji="0" lang="en-US" sz="18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(Kim et al., ISCA 2014)</a:t>
            </a:r>
          </a:p>
        </p:txBody>
      </p:sp>
    </p:spTree>
    <p:extLst>
      <p:ext uri="{BB962C8B-B14F-4D97-AF65-F5344CB8AC3E}">
        <p14:creationId xmlns:p14="http://schemas.microsoft.com/office/powerpoint/2010/main" val="307249458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4. Adjacency: Aggressor &amp; Victim</a:t>
            </a:r>
          </a:p>
        </p:txBody>
      </p:sp>
      <p:pic>
        <p:nvPicPr>
          <p:cNvPr id="6" name="Blank"/>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81488" y="990600"/>
            <a:ext cx="7810972" cy="4164240"/>
          </a:xfrm>
        </p:spPr>
      </p:pic>
      <p:pic>
        <p:nvPicPr>
          <p:cNvPr id="14" name="Dat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488" y="990600"/>
            <a:ext cx="7810972" cy="4164240"/>
          </a:xfrm>
          <a:prstGeom prst="rect">
            <a:avLst/>
          </a:prstGeom>
        </p:spPr>
      </p:pic>
      <p:sp>
        <p:nvSpPr>
          <p:cNvPr id="13" name="Punchline"/>
          <p:cNvSpPr txBox="1"/>
          <p:nvPr/>
        </p:nvSpPr>
        <p:spPr>
          <a:xfrm>
            <a:off x="530003" y="5718692"/>
            <a:ext cx="8077200" cy="75830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FF0000"/>
                </a:solidFill>
                <a:effectLst/>
                <a:uLnTx/>
                <a:uFillTx/>
                <a:latin typeface="Calibri Light"/>
                <a:ea typeface="+mn-ea"/>
                <a:cs typeface="+mn-cs"/>
              </a:rPr>
              <a:t>Most aggressors &amp; victims are adjacent</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7" name="Disclaimer"/>
          <p:cNvSpPr txBox="1"/>
          <p:nvPr/>
        </p:nvSpPr>
        <p:spPr>
          <a:xfrm>
            <a:off x="685800" y="5105400"/>
            <a:ext cx="8077200" cy="75830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E7E6E6">
                    <a:lumMod val="50000"/>
                  </a:srgbClr>
                </a:solidFill>
                <a:effectLst/>
                <a:uLnTx/>
                <a:uFillTx/>
                <a:latin typeface="Calibri Light"/>
                <a:ea typeface="+mn-ea"/>
                <a:cs typeface="+mn-cs"/>
              </a:rPr>
              <a:t>Note: For three modules with the most errors (only first bank)</a:t>
            </a:r>
          </a:p>
        </p:txBody>
      </p:sp>
      <p:sp>
        <p:nvSpPr>
          <p:cNvPr id="8" name="Adjacent"/>
          <p:cNvSpPr/>
          <p:nvPr/>
        </p:nvSpPr>
        <p:spPr>
          <a:xfrm>
            <a:off x="4518025" y="1752600"/>
            <a:ext cx="396875" cy="2733675"/>
          </a:xfrm>
          <a:prstGeom prst="rect">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Light"/>
                <a:ea typeface="+mn-ea"/>
                <a:cs typeface="+mn-cs"/>
              </a:rPr>
              <a:t>Adjacent</a:t>
            </a:r>
          </a:p>
        </p:txBody>
      </p:sp>
      <p:sp>
        <p:nvSpPr>
          <p:cNvPr id="9" name="Adjacent"/>
          <p:cNvSpPr/>
          <p:nvPr/>
        </p:nvSpPr>
        <p:spPr>
          <a:xfrm>
            <a:off x="5318125" y="1752600"/>
            <a:ext cx="396875" cy="2733675"/>
          </a:xfrm>
          <a:prstGeom prst="rect">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Light"/>
                <a:ea typeface="+mn-ea"/>
                <a:cs typeface="+mn-cs"/>
              </a:rPr>
              <a:t>Adjacent</a:t>
            </a:r>
          </a:p>
        </p:txBody>
      </p:sp>
      <p:sp>
        <p:nvSpPr>
          <p:cNvPr id="10" name="Adjacent"/>
          <p:cNvSpPr/>
          <p:nvPr/>
        </p:nvSpPr>
        <p:spPr>
          <a:xfrm>
            <a:off x="4914900" y="1390650"/>
            <a:ext cx="403225" cy="30956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Light"/>
                <a:ea typeface="+mn-ea"/>
                <a:cs typeface="+mn-cs"/>
              </a:rPr>
              <a:t>Adjacent</a:t>
            </a:r>
          </a:p>
        </p:txBody>
      </p:sp>
      <p:sp>
        <p:nvSpPr>
          <p:cNvPr id="11" name="Non-Adjacent"/>
          <p:cNvSpPr/>
          <p:nvPr/>
        </p:nvSpPr>
        <p:spPr>
          <a:xfrm>
            <a:off x="6118224" y="4038600"/>
            <a:ext cx="2374235" cy="447675"/>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Light"/>
                <a:ea typeface="+mn-ea"/>
                <a:cs typeface="+mn-cs"/>
              </a:rPr>
              <a:t>Non-Adjacent</a:t>
            </a:r>
          </a:p>
        </p:txBody>
      </p:sp>
      <p:sp>
        <p:nvSpPr>
          <p:cNvPr id="12" name="Non-Adjacent"/>
          <p:cNvSpPr/>
          <p:nvPr/>
        </p:nvSpPr>
        <p:spPr>
          <a:xfrm>
            <a:off x="1756773" y="4038600"/>
            <a:ext cx="2374235" cy="447675"/>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Light"/>
                <a:ea typeface="+mn-ea"/>
                <a:cs typeface="+mn-cs"/>
              </a:rPr>
              <a:t>Non-Adjacent</a:t>
            </a:r>
          </a:p>
        </p:txBody>
      </p:sp>
    </p:spTree>
    <p:extLst>
      <p:ext uri="{BB962C8B-B14F-4D97-AF65-F5344CB8AC3E}">
        <p14:creationId xmlns:p14="http://schemas.microsoft.com/office/powerpoint/2010/main" val="58283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8" grpId="0" animBg="1"/>
      <p:bldP spid="9" grpId="0" animBg="1"/>
      <p:bldP spid="11" grpId="0" animBg="1"/>
      <p:bldP spid="12"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lank"/>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1066800"/>
            <a:ext cx="5797295" cy="3931447"/>
          </a:xfrm>
          <a:prstGeom prst="rect">
            <a:avLst/>
          </a:prstGeom>
        </p:spPr>
      </p:pic>
      <p:pic>
        <p:nvPicPr>
          <p:cNvPr id="19" name="Dat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6400" y="1066800"/>
            <a:ext cx="5797295" cy="3931446"/>
          </a:xfrm>
          <a:prstGeom prst="rect">
            <a:avLst/>
          </a:prstGeom>
        </p:spPr>
      </p:pic>
      <p:sp>
        <p:nvSpPr>
          <p:cNvPr id="7" name="Disclaimer"/>
          <p:cNvSpPr txBox="1"/>
          <p:nvPr/>
        </p:nvSpPr>
        <p:spPr>
          <a:xfrm>
            <a:off x="685800" y="5032892"/>
            <a:ext cx="8077200" cy="75830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E7E6E6">
                    <a:lumMod val="50000"/>
                  </a:srgbClr>
                </a:solidFill>
                <a:effectLst/>
                <a:uLnTx/>
                <a:uFillTx/>
                <a:latin typeface="Calibri Light"/>
                <a:ea typeface="+mn-ea"/>
                <a:cs typeface="+mn-cs"/>
              </a:rPr>
              <a:t>Note: For three modules with the most errors (only first bank)</a:t>
            </a:r>
          </a:p>
        </p:txBody>
      </p:sp>
      <p:sp>
        <p:nvSpPr>
          <p:cNvPr id="9" name="NotAllowed"/>
          <p:cNvSpPr/>
          <p:nvPr/>
        </p:nvSpPr>
        <p:spPr>
          <a:xfrm>
            <a:off x="2381251" y="1447800"/>
            <a:ext cx="493712" cy="2905125"/>
          </a:xfrm>
          <a:prstGeom prst="rect">
            <a:avLst/>
          </a:prstGeom>
          <a:solidFill>
            <a:srgbClr val="0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Light"/>
                <a:ea typeface="+mn-ea"/>
                <a:cs typeface="+mn-cs"/>
              </a:rPr>
              <a:t>Not Allowed</a:t>
            </a:r>
          </a:p>
        </p:txBody>
      </p:sp>
      <p:sp>
        <p:nvSpPr>
          <p:cNvPr id="29" name="Punchline"/>
          <p:cNvSpPr txBox="1"/>
          <p:nvPr/>
        </p:nvSpPr>
        <p:spPr>
          <a:xfrm>
            <a:off x="530003" y="5610166"/>
            <a:ext cx="8077200" cy="75830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FF0000"/>
                </a:solidFill>
                <a:effectLst/>
                <a:uLnTx/>
                <a:uFillTx/>
                <a:latin typeface="Calibri Light"/>
                <a:ea typeface="+mn-ea"/>
                <a:cs typeface="+mn-cs"/>
              </a:rPr>
              <a:t>Less frequent accesses </a:t>
            </a:r>
            <a:r>
              <a:rPr kumimoji="0" lang="en-US" sz="3200" b="0" i="1" u="none" strike="noStrike" kern="1200" cap="none" spc="0" normalizeH="0" baseline="0" noProof="0" dirty="0">
                <a:ln>
                  <a:noFill/>
                </a:ln>
                <a:solidFill>
                  <a:srgbClr val="FF0000"/>
                </a:solidFill>
                <a:effectLst/>
                <a:uLnTx/>
                <a:uFillTx/>
                <a:latin typeface="Calibri Light"/>
                <a:ea typeface="+mn-ea"/>
                <a:cs typeface="+mn-cs"/>
                <a:sym typeface="Wingdings" panose="05000000000000000000" pitchFamily="2" charset="2"/>
              </a:rPr>
              <a:t></a:t>
            </a:r>
            <a:r>
              <a:rPr kumimoji="0" lang="en-US" sz="3600" b="0" i="1" u="none" strike="noStrike" kern="1200" cap="none" spc="0" normalizeH="0" baseline="0" noProof="0" dirty="0">
                <a:ln>
                  <a:noFill/>
                </a:ln>
                <a:solidFill>
                  <a:srgbClr val="FF0000"/>
                </a:solidFill>
                <a:effectLst/>
                <a:uLnTx/>
                <a:uFillTx/>
                <a:latin typeface="Calibri Light"/>
                <a:ea typeface="+mn-ea"/>
                <a:cs typeface="+mn-cs"/>
                <a:sym typeface="Wingdings" panose="05000000000000000000" pitchFamily="2" charset="2"/>
              </a:rPr>
              <a:t> Fewer errors</a:t>
            </a:r>
            <a:endParaRPr kumimoji="0" lang="en-US" sz="3600" b="0" i="1" u="none" strike="noStrike" kern="1200" cap="none" spc="0" normalizeH="0" baseline="0" noProof="0" dirty="0">
              <a:ln>
                <a:noFill/>
              </a:ln>
              <a:solidFill>
                <a:srgbClr val="FF0000"/>
              </a:solidFill>
              <a:effectLst/>
              <a:uLnTx/>
              <a:uFillTx/>
              <a:latin typeface="Calibri Light"/>
              <a:ea typeface="+mn-ea"/>
              <a:cs typeface="+mn-cs"/>
            </a:endParaRPr>
          </a:p>
        </p:txBody>
      </p:sp>
      <p:cxnSp>
        <p:nvCxnSpPr>
          <p:cNvPr id="12" name="55nsBorder"/>
          <p:cNvCxnSpPr/>
          <p:nvPr/>
        </p:nvCxnSpPr>
        <p:spPr>
          <a:xfrm flipV="1">
            <a:off x="2919795" y="1447800"/>
            <a:ext cx="0" cy="2905126"/>
          </a:xfrm>
          <a:prstGeom prst="straightConnector1">
            <a:avLst/>
          </a:prstGeom>
          <a:ln w="12700" cap="rnd">
            <a:solidFill>
              <a:srgbClr val="FF0000"/>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 name="55ns"/>
          <p:cNvSpPr/>
          <p:nvPr/>
        </p:nvSpPr>
        <p:spPr>
          <a:xfrm rot="16200000">
            <a:off x="2154427" y="3345656"/>
            <a:ext cx="1533527" cy="481012"/>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mbria Math" panose="02040503050406030204" pitchFamily="18" charset="0"/>
                <a:ea typeface="Cambria Math" panose="02040503050406030204" pitchFamily="18" charset="0"/>
                <a:cs typeface="Courier New" panose="02070309020205020404" pitchFamily="49" charset="0"/>
              </a:rPr>
              <a:t>      55ns</a:t>
            </a:r>
          </a:p>
        </p:txBody>
      </p:sp>
      <p:sp>
        <p:nvSpPr>
          <p:cNvPr id="4" name="Zero"/>
          <p:cNvSpPr/>
          <p:nvPr/>
        </p:nvSpPr>
        <p:spPr>
          <a:xfrm>
            <a:off x="7193280" y="4223502"/>
            <a:ext cx="228600" cy="2418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Zero"/>
          <p:cNvSpPr/>
          <p:nvPr/>
        </p:nvSpPr>
        <p:spPr>
          <a:xfrm>
            <a:off x="4770120" y="4223502"/>
            <a:ext cx="228600" cy="2418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Zero"/>
          <p:cNvSpPr/>
          <p:nvPr/>
        </p:nvSpPr>
        <p:spPr>
          <a:xfrm>
            <a:off x="6695440" y="4223502"/>
            <a:ext cx="228600" cy="2418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5" name="500nsLine"/>
          <p:cNvCxnSpPr/>
          <p:nvPr/>
        </p:nvCxnSpPr>
        <p:spPr>
          <a:xfrm flipV="1">
            <a:off x="7309518" y="1447800"/>
            <a:ext cx="0" cy="2905126"/>
          </a:xfrm>
          <a:prstGeom prst="straightConnector1">
            <a:avLst/>
          </a:prstGeom>
          <a:ln w="12700" cap="rnd">
            <a:solidFill>
              <a:srgbClr val="FF0000"/>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6" name="500ns"/>
          <p:cNvSpPr/>
          <p:nvPr/>
        </p:nvSpPr>
        <p:spPr>
          <a:xfrm rot="16200000">
            <a:off x="6086951" y="2888457"/>
            <a:ext cx="2447925" cy="481012"/>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mbria Math" panose="02040503050406030204" pitchFamily="18" charset="0"/>
                <a:ea typeface="Cambria Math" panose="02040503050406030204" pitchFamily="18" charset="0"/>
                <a:cs typeface="Courier New" panose="02070309020205020404" pitchFamily="49" charset="0"/>
              </a:rPr>
              <a:t>      500ns</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2" name="Title 1"/>
          <p:cNvSpPr>
            <a:spLocks noGrp="1"/>
          </p:cNvSpPr>
          <p:nvPr>
            <p:ph type="title"/>
          </p:nvPr>
        </p:nvSpPr>
        <p:spPr/>
        <p:txBody>
          <a:bodyPr/>
          <a:lstStyle/>
          <a:p>
            <a:r>
              <a:rPr lang="en-US" sz="4000" dirty="0"/>
              <a:t>❶ </a:t>
            </a:r>
            <a:r>
              <a:rPr lang="en-US" dirty="0"/>
              <a:t>Access Interval (Aggressor)</a:t>
            </a:r>
          </a:p>
        </p:txBody>
      </p:sp>
    </p:spTree>
    <p:extLst>
      <p:ext uri="{BB962C8B-B14F-4D97-AF65-F5344CB8AC3E}">
        <p14:creationId xmlns:p14="http://schemas.microsoft.com/office/powerpoint/2010/main" val="2456898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9" grpId="0"/>
      <p:bldP spid="10" grpId="0"/>
      <p:bldP spid="4" grpId="0" animBg="1"/>
      <p:bldP spid="17" grpId="0" animBg="1"/>
      <p:bldP spid="18" grpId="0" animBg="1"/>
      <p:bldP spid="16"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Blank"/>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1066800"/>
            <a:ext cx="5797295" cy="3931446"/>
          </a:xfrm>
          <a:prstGeom prst="rect">
            <a:avLst/>
          </a:prstGeom>
        </p:spPr>
      </p:pic>
      <p:pic>
        <p:nvPicPr>
          <p:cNvPr id="3" name="Dat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6400" y="1066800"/>
            <a:ext cx="5797295" cy="3931447"/>
          </a:xfrm>
          <a:prstGeom prst="rect">
            <a:avLst/>
          </a:prstGeom>
        </p:spPr>
      </p:pic>
      <p:sp>
        <p:nvSpPr>
          <p:cNvPr id="7" name="Disclaimer"/>
          <p:cNvSpPr txBox="1"/>
          <p:nvPr/>
        </p:nvSpPr>
        <p:spPr>
          <a:xfrm>
            <a:off x="533400" y="5029200"/>
            <a:ext cx="8077200" cy="75830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E7E6E6">
                    <a:lumMod val="50000"/>
                  </a:srgbClr>
                </a:solidFill>
                <a:effectLst/>
                <a:uLnTx/>
                <a:uFillTx/>
                <a:latin typeface="Calibri Light"/>
                <a:ea typeface="+mn-ea"/>
                <a:cs typeface="+mn-cs"/>
              </a:rPr>
              <a:t>Note: Using three modules with the most errors (only first bank)</a:t>
            </a:r>
          </a:p>
        </p:txBody>
      </p:sp>
      <p:sp>
        <p:nvSpPr>
          <p:cNvPr id="29" name="Punchline"/>
          <p:cNvSpPr txBox="1"/>
          <p:nvPr/>
        </p:nvSpPr>
        <p:spPr>
          <a:xfrm>
            <a:off x="530003" y="5610166"/>
            <a:ext cx="8077200" cy="75830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FF0000"/>
                </a:solidFill>
                <a:effectLst/>
                <a:uLnTx/>
                <a:uFillTx/>
                <a:latin typeface="Calibri Light"/>
                <a:ea typeface="+mn-ea"/>
                <a:cs typeface="+mn-cs"/>
                <a:sym typeface="Wingdings" panose="05000000000000000000" pitchFamily="2" charset="2"/>
              </a:rPr>
              <a:t>More frequent refreshes </a:t>
            </a:r>
            <a:r>
              <a:rPr kumimoji="0" lang="en-US" sz="3200" b="0" i="1" u="none" strike="noStrike" kern="1200" cap="none" spc="0" normalizeH="0" baseline="0" noProof="0" dirty="0">
                <a:ln>
                  <a:noFill/>
                </a:ln>
                <a:solidFill>
                  <a:srgbClr val="FF0000"/>
                </a:solidFill>
                <a:effectLst/>
                <a:uLnTx/>
                <a:uFillTx/>
                <a:latin typeface="Calibri Light"/>
                <a:ea typeface="+mn-ea"/>
                <a:cs typeface="+mn-cs"/>
                <a:sym typeface="Wingdings" panose="05000000000000000000" pitchFamily="2" charset="2"/>
              </a:rPr>
              <a:t></a:t>
            </a:r>
            <a:r>
              <a:rPr kumimoji="0" lang="en-US" sz="3600" b="0" i="1" u="none" strike="noStrike" kern="1200" cap="none" spc="0" normalizeH="0" baseline="0" noProof="0" dirty="0">
                <a:ln>
                  <a:noFill/>
                </a:ln>
                <a:solidFill>
                  <a:srgbClr val="FF0000"/>
                </a:solidFill>
                <a:effectLst/>
                <a:uLnTx/>
                <a:uFillTx/>
                <a:latin typeface="Calibri Light"/>
                <a:ea typeface="+mn-ea"/>
                <a:cs typeface="+mn-cs"/>
                <a:sym typeface="Wingdings" panose="05000000000000000000" pitchFamily="2" charset="2"/>
              </a:rPr>
              <a:t> Fewer errors</a:t>
            </a:r>
          </a:p>
        </p:txBody>
      </p:sp>
      <p:cxnSp>
        <p:nvCxnSpPr>
          <p:cNvPr id="18" name="9msLine"/>
          <p:cNvCxnSpPr/>
          <p:nvPr/>
        </p:nvCxnSpPr>
        <p:spPr>
          <a:xfrm flipV="1">
            <a:off x="2820827" y="1447800"/>
            <a:ext cx="0" cy="2905126"/>
          </a:xfrm>
          <a:prstGeom prst="straightConnector1">
            <a:avLst/>
          </a:prstGeom>
          <a:ln w="12700" cap="rnd">
            <a:solidFill>
              <a:srgbClr val="FF0000"/>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1" name="Reduction"/>
          <p:cNvSpPr/>
          <p:nvPr/>
        </p:nvSpPr>
        <p:spPr>
          <a:xfrm>
            <a:off x="2820826" y="1447800"/>
            <a:ext cx="2023185" cy="614362"/>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~7x</a:t>
            </a:r>
            <a:r>
              <a:rPr kumimoji="0" lang="en-US" sz="2400" b="0" i="0" u="none" strike="noStrike" kern="1200" cap="none" spc="0" normalizeH="0" baseline="0" noProof="0" dirty="0">
                <a:ln>
                  <a:noFill/>
                </a:ln>
                <a:solidFill>
                  <a:prstClr val="white"/>
                </a:solidFill>
                <a:effectLst/>
                <a:uLnTx/>
                <a:uFillTx/>
                <a:latin typeface="Calibri Light"/>
                <a:ea typeface="Cambria Math" panose="02040503050406030204" pitchFamily="18" charset="0"/>
                <a:cs typeface="+mn-cs"/>
              </a:rPr>
              <a:t> frequent</a:t>
            </a:r>
          </a:p>
        </p:txBody>
      </p:sp>
      <p:cxnSp>
        <p:nvCxnSpPr>
          <p:cNvPr id="20" name="64msLine"/>
          <p:cNvCxnSpPr/>
          <p:nvPr/>
        </p:nvCxnSpPr>
        <p:spPr>
          <a:xfrm flipV="1">
            <a:off x="4844012" y="1447800"/>
            <a:ext cx="0" cy="2905126"/>
          </a:xfrm>
          <a:prstGeom prst="straightConnector1">
            <a:avLst/>
          </a:prstGeom>
          <a:ln w="12700" cap="rnd">
            <a:solidFill>
              <a:srgbClr val="FF0000"/>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7" name="64ms"/>
          <p:cNvSpPr/>
          <p:nvPr/>
        </p:nvSpPr>
        <p:spPr>
          <a:xfrm rot="16200000">
            <a:off x="4075039" y="3345657"/>
            <a:ext cx="1533526" cy="481012"/>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mbria Math" panose="02040503050406030204" pitchFamily="18" charset="0"/>
                <a:ea typeface="Cambria Math" panose="02040503050406030204" pitchFamily="18" charset="0"/>
                <a:cs typeface="Courier New" panose="02070309020205020404" pitchFamily="49" charset="0"/>
              </a:rPr>
              <a:t>      64ms</a:t>
            </a:r>
          </a:p>
        </p:txBody>
      </p:sp>
      <p:sp>
        <p:nvSpPr>
          <p:cNvPr id="23" name="Zero"/>
          <p:cNvSpPr/>
          <p:nvPr/>
        </p:nvSpPr>
        <p:spPr>
          <a:xfrm>
            <a:off x="2709862" y="4223502"/>
            <a:ext cx="228600" cy="2418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Zero"/>
          <p:cNvSpPr/>
          <p:nvPr/>
        </p:nvSpPr>
        <p:spPr>
          <a:xfrm>
            <a:off x="3014980" y="4221183"/>
            <a:ext cx="228600" cy="2418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Zero"/>
          <p:cNvSpPr/>
          <p:nvPr/>
        </p:nvSpPr>
        <p:spPr>
          <a:xfrm>
            <a:off x="2769869" y="4218864"/>
            <a:ext cx="228600" cy="2418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2" name="Title 1"/>
          <p:cNvSpPr>
            <a:spLocks noGrp="1"/>
          </p:cNvSpPr>
          <p:nvPr>
            <p:ph type="title"/>
          </p:nvPr>
        </p:nvSpPr>
        <p:spPr/>
        <p:txBody>
          <a:bodyPr/>
          <a:lstStyle/>
          <a:p>
            <a:r>
              <a:rPr lang="en-US" sz="4000" dirty="0"/>
              <a:t>❷</a:t>
            </a:r>
            <a:r>
              <a:rPr lang="en-US" dirty="0"/>
              <a:t> Refresh Interval</a:t>
            </a:r>
          </a:p>
        </p:txBody>
      </p:sp>
    </p:spTree>
    <p:extLst>
      <p:ext uri="{BB962C8B-B14F-4D97-AF65-F5344CB8AC3E}">
        <p14:creationId xmlns:p14="http://schemas.microsoft.com/office/powerpoint/2010/main" val="2522009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1" grpId="0" animBg="1"/>
      <p:bldP spid="23" grpId="0" animBg="1"/>
      <p:bldP spid="25" grpId="0" animBg="1"/>
      <p:bldP spid="26"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ounded Rectangle 37"/>
          <p:cNvSpPr/>
          <p:nvPr/>
        </p:nvSpPr>
        <p:spPr>
          <a:xfrm>
            <a:off x="5867400" y="1066800"/>
            <a:ext cx="1981200" cy="4495800"/>
          </a:xfrm>
          <a:prstGeom prst="roundRect">
            <a:avLst>
              <a:gd name="adj" fmla="val 6749"/>
            </a:avLst>
          </a:prstGeom>
          <a:solidFill>
            <a:schemeClr val="bg1">
              <a:lumMod val="85000"/>
            </a:schemeClr>
          </a:solidFill>
          <a:ln w="38100">
            <a:solidFill>
              <a:schemeClr val="bg1">
                <a:lumMod val="85000"/>
              </a:schemeClr>
            </a:solidFill>
            <a:prstDash val="solid"/>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9" name="67Text"/>
          <p:cNvSpPr txBox="1"/>
          <p:nvPr/>
        </p:nvSpPr>
        <p:spPr>
          <a:xfrm>
            <a:off x="5867400" y="1066800"/>
            <a:ext cx="1981200" cy="533399"/>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mbria Math" panose="02040503050406030204" pitchFamily="18" charset="0"/>
                <a:ea typeface="Cambria Math" panose="02040503050406030204" pitchFamily="18" charset="0"/>
                <a:cs typeface="+mn-cs"/>
              </a:rPr>
              <a:t>RowStripe</a:t>
            </a:r>
            <a:endParaRPr kumimoji="0" lang="en-US"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endParaRPr>
          </a:p>
        </p:txBody>
      </p:sp>
      <p:cxnSp>
        <p:nvCxnSpPr>
          <p:cNvPr id="40" name="Straight Arrow Connector 39"/>
          <p:cNvCxnSpPr>
            <a:stCxn id="38" idx="3"/>
            <a:endCxn id="38" idx="1"/>
          </p:cNvCxnSpPr>
          <p:nvPr/>
        </p:nvCxnSpPr>
        <p:spPr>
          <a:xfrm flipH="1">
            <a:off x="5867400" y="3314700"/>
            <a:ext cx="1981200" cy="0"/>
          </a:xfrm>
          <a:prstGeom prst="straightConnector1">
            <a:avLst/>
          </a:prstGeom>
          <a:ln w="38100" cap="rnd">
            <a:solidFill>
              <a:schemeClr val="bg2">
                <a:lumMod val="25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1" name="67Text"/>
          <p:cNvSpPr txBox="1"/>
          <p:nvPr/>
        </p:nvSpPr>
        <p:spPr>
          <a:xfrm>
            <a:off x="5791200" y="3314700"/>
            <a:ext cx="2133600" cy="533399"/>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a:t>
            </a:r>
            <a:r>
              <a:rPr kumimoji="0" lang="en-US" sz="2800" b="0" i="0" u="none" strike="noStrike" kern="1200" cap="none" spc="0" normalizeH="0" baseline="0" noProof="0" dirty="0" err="1">
                <a:ln>
                  <a:noFill/>
                </a:ln>
                <a:solidFill>
                  <a:prstClr val="black"/>
                </a:solidFill>
                <a:effectLst/>
                <a:uLnTx/>
                <a:uFillTx/>
                <a:latin typeface="Cambria Math" panose="02040503050406030204" pitchFamily="18" charset="0"/>
                <a:ea typeface="Cambria Math" panose="02040503050406030204" pitchFamily="18" charset="0"/>
                <a:cs typeface="+mn-cs"/>
              </a:rPr>
              <a:t>RowStripe</a:t>
            </a:r>
            <a:endParaRPr kumimoji="0" lang="en-US"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endParaRPr>
          </a:p>
        </p:txBody>
      </p:sp>
      <p:sp>
        <p:nvSpPr>
          <p:cNvPr id="30" name="Rounded Rectangle 29"/>
          <p:cNvSpPr/>
          <p:nvPr/>
        </p:nvSpPr>
        <p:spPr>
          <a:xfrm>
            <a:off x="1295400" y="1066800"/>
            <a:ext cx="1981200" cy="4495800"/>
          </a:xfrm>
          <a:prstGeom prst="roundRect">
            <a:avLst>
              <a:gd name="adj" fmla="val 6749"/>
            </a:avLst>
          </a:prstGeom>
          <a:solidFill>
            <a:schemeClr val="bg1">
              <a:lumMod val="85000"/>
            </a:schemeClr>
          </a:solidFill>
          <a:ln w="38100">
            <a:solidFill>
              <a:schemeClr val="bg1">
                <a:lumMod val="85000"/>
              </a:schemeClr>
            </a:solidFill>
            <a:prstDash val="solid"/>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p:txBody>
          <a:bodyPr/>
          <a:lstStyle/>
          <a:p>
            <a:r>
              <a:rPr lang="en-US" sz="4000" dirty="0"/>
              <a:t>❸</a:t>
            </a:r>
            <a:r>
              <a:rPr lang="en-US" dirty="0"/>
              <a:t> Data Pattern</a:t>
            </a:r>
          </a:p>
        </p:txBody>
      </p:sp>
      <p:grpSp>
        <p:nvGrpSpPr>
          <p:cNvPr id="9" name="Group 8"/>
          <p:cNvGrpSpPr/>
          <p:nvPr/>
        </p:nvGrpSpPr>
        <p:grpSpPr>
          <a:xfrm>
            <a:off x="1514475" y="1600200"/>
            <a:ext cx="1524000" cy="1524000"/>
            <a:chOff x="6096000" y="4114800"/>
            <a:chExt cx="2133600" cy="1524000"/>
          </a:xfrm>
        </p:grpSpPr>
        <p:sp>
          <p:nvSpPr>
            <p:cNvPr id="4" name="RowY"/>
            <p:cNvSpPr/>
            <p:nvPr/>
          </p:nvSpPr>
          <p:spPr>
            <a:xfrm>
              <a:off x="6096000" y="5257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111111</a:t>
              </a:r>
            </a:p>
          </p:txBody>
        </p:sp>
        <p:sp>
          <p:nvSpPr>
            <p:cNvPr id="5" name="Row"/>
            <p:cNvSpPr/>
            <p:nvPr/>
          </p:nvSpPr>
          <p:spPr>
            <a:xfrm>
              <a:off x="6096000" y="4876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111111</a:t>
              </a:r>
            </a:p>
          </p:txBody>
        </p:sp>
        <p:sp>
          <p:nvSpPr>
            <p:cNvPr id="6" name="Row"/>
            <p:cNvSpPr/>
            <p:nvPr/>
          </p:nvSpPr>
          <p:spPr>
            <a:xfrm>
              <a:off x="6096000" y="4495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111111</a:t>
              </a:r>
            </a:p>
          </p:txBody>
        </p:sp>
        <p:sp>
          <p:nvSpPr>
            <p:cNvPr id="7" name="RowX"/>
            <p:cNvSpPr/>
            <p:nvPr/>
          </p:nvSpPr>
          <p:spPr>
            <a:xfrm>
              <a:off x="6096000" y="4114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111111</a:t>
              </a:r>
            </a:p>
          </p:txBody>
        </p:sp>
      </p:grpSp>
      <p:grpSp>
        <p:nvGrpSpPr>
          <p:cNvPr id="15" name="Group 14"/>
          <p:cNvGrpSpPr/>
          <p:nvPr/>
        </p:nvGrpSpPr>
        <p:grpSpPr>
          <a:xfrm>
            <a:off x="1533525" y="3848101"/>
            <a:ext cx="1524000" cy="1524000"/>
            <a:chOff x="6096000" y="4114800"/>
            <a:chExt cx="2133600" cy="1524000"/>
          </a:xfrm>
        </p:grpSpPr>
        <p:sp>
          <p:nvSpPr>
            <p:cNvPr id="16" name="RowY"/>
            <p:cNvSpPr/>
            <p:nvPr/>
          </p:nvSpPr>
          <p:spPr>
            <a:xfrm>
              <a:off x="6096000" y="5257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000000</a:t>
              </a:r>
            </a:p>
          </p:txBody>
        </p:sp>
        <p:sp>
          <p:nvSpPr>
            <p:cNvPr id="17" name="Row"/>
            <p:cNvSpPr/>
            <p:nvPr/>
          </p:nvSpPr>
          <p:spPr>
            <a:xfrm>
              <a:off x="6096000" y="4876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000000</a:t>
              </a:r>
            </a:p>
          </p:txBody>
        </p:sp>
        <p:sp>
          <p:nvSpPr>
            <p:cNvPr id="18" name="Row"/>
            <p:cNvSpPr/>
            <p:nvPr/>
          </p:nvSpPr>
          <p:spPr>
            <a:xfrm>
              <a:off x="6096000" y="4495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000000</a:t>
              </a:r>
            </a:p>
          </p:txBody>
        </p:sp>
        <p:sp>
          <p:nvSpPr>
            <p:cNvPr id="19" name="RowX"/>
            <p:cNvSpPr/>
            <p:nvPr/>
          </p:nvSpPr>
          <p:spPr>
            <a:xfrm>
              <a:off x="6096000" y="4114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000000</a:t>
              </a:r>
            </a:p>
          </p:txBody>
        </p:sp>
      </p:grpSp>
      <p:grpSp>
        <p:nvGrpSpPr>
          <p:cNvPr id="20" name="Group 19"/>
          <p:cNvGrpSpPr/>
          <p:nvPr/>
        </p:nvGrpSpPr>
        <p:grpSpPr>
          <a:xfrm>
            <a:off x="6096000" y="1600200"/>
            <a:ext cx="1524000" cy="1524000"/>
            <a:chOff x="6096000" y="4114800"/>
            <a:chExt cx="2133600" cy="1524000"/>
          </a:xfrm>
        </p:grpSpPr>
        <p:sp>
          <p:nvSpPr>
            <p:cNvPr id="21" name="RowY"/>
            <p:cNvSpPr/>
            <p:nvPr/>
          </p:nvSpPr>
          <p:spPr>
            <a:xfrm>
              <a:off x="6096000" y="5257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000000</a:t>
              </a:r>
            </a:p>
          </p:txBody>
        </p:sp>
        <p:sp>
          <p:nvSpPr>
            <p:cNvPr id="22" name="Row"/>
            <p:cNvSpPr/>
            <p:nvPr/>
          </p:nvSpPr>
          <p:spPr>
            <a:xfrm>
              <a:off x="6096000" y="4876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111111</a:t>
              </a:r>
            </a:p>
          </p:txBody>
        </p:sp>
        <p:sp>
          <p:nvSpPr>
            <p:cNvPr id="23" name="Row"/>
            <p:cNvSpPr/>
            <p:nvPr/>
          </p:nvSpPr>
          <p:spPr>
            <a:xfrm>
              <a:off x="6096000" y="4495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000000</a:t>
              </a:r>
            </a:p>
          </p:txBody>
        </p:sp>
        <p:sp>
          <p:nvSpPr>
            <p:cNvPr id="24" name="RowX"/>
            <p:cNvSpPr/>
            <p:nvPr/>
          </p:nvSpPr>
          <p:spPr>
            <a:xfrm>
              <a:off x="6096000" y="4114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111111</a:t>
              </a:r>
            </a:p>
          </p:txBody>
        </p:sp>
      </p:grpSp>
      <p:grpSp>
        <p:nvGrpSpPr>
          <p:cNvPr id="25" name="Group 24"/>
          <p:cNvGrpSpPr/>
          <p:nvPr/>
        </p:nvGrpSpPr>
        <p:grpSpPr>
          <a:xfrm>
            <a:off x="6096000" y="3848101"/>
            <a:ext cx="1524000" cy="1524000"/>
            <a:chOff x="6096000" y="4114800"/>
            <a:chExt cx="2133600" cy="1524000"/>
          </a:xfrm>
        </p:grpSpPr>
        <p:sp>
          <p:nvSpPr>
            <p:cNvPr id="26" name="RowY"/>
            <p:cNvSpPr/>
            <p:nvPr/>
          </p:nvSpPr>
          <p:spPr>
            <a:xfrm>
              <a:off x="6096000" y="5257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111111</a:t>
              </a:r>
            </a:p>
          </p:txBody>
        </p:sp>
        <p:sp>
          <p:nvSpPr>
            <p:cNvPr id="27" name="Row"/>
            <p:cNvSpPr/>
            <p:nvPr/>
          </p:nvSpPr>
          <p:spPr>
            <a:xfrm>
              <a:off x="6096000" y="4876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000000</a:t>
              </a:r>
            </a:p>
          </p:txBody>
        </p:sp>
        <p:sp>
          <p:nvSpPr>
            <p:cNvPr id="28" name="Row"/>
            <p:cNvSpPr/>
            <p:nvPr/>
          </p:nvSpPr>
          <p:spPr>
            <a:xfrm>
              <a:off x="6096000" y="4495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111111</a:t>
              </a:r>
            </a:p>
          </p:txBody>
        </p:sp>
        <p:sp>
          <p:nvSpPr>
            <p:cNvPr id="29" name="RowX"/>
            <p:cNvSpPr/>
            <p:nvPr/>
          </p:nvSpPr>
          <p:spPr>
            <a:xfrm>
              <a:off x="6096000" y="4114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000000</a:t>
              </a:r>
            </a:p>
          </p:txBody>
        </p:sp>
      </p:grpSp>
      <p:sp>
        <p:nvSpPr>
          <p:cNvPr id="32" name="67Text"/>
          <p:cNvSpPr txBox="1"/>
          <p:nvPr/>
        </p:nvSpPr>
        <p:spPr>
          <a:xfrm>
            <a:off x="1295400" y="1066800"/>
            <a:ext cx="1981200" cy="533399"/>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Solid</a:t>
            </a:r>
          </a:p>
        </p:txBody>
      </p:sp>
      <p:cxnSp>
        <p:nvCxnSpPr>
          <p:cNvPr id="34" name="Straight Arrow Connector 33"/>
          <p:cNvCxnSpPr>
            <a:stCxn id="30" idx="3"/>
            <a:endCxn id="30" idx="1"/>
          </p:cNvCxnSpPr>
          <p:nvPr/>
        </p:nvCxnSpPr>
        <p:spPr>
          <a:xfrm flipH="1">
            <a:off x="1295400" y="3314700"/>
            <a:ext cx="1981200" cy="0"/>
          </a:xfrm>
          <a:prstGeom prst="straightConnector1">
            <a:avLst/>
          </a:prstGeom>
          <a:ln w="38100" cap="rnd">
            <a:solidFill>
              <a:schemeClr val="bg2">
                <a:lumMod val="25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3" name="67Text"/>
          <p:cNvSpPr txBox="1"/>
          <p:nvPr/>
        </p:nvSpPr>
        <p:spPr>
          <a:xfrm>
            <a:off x="1295400" y="3314700"/>
            <a:ext cx="1981200" cy="533399"/>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~Solid</a:t>
            </a:r>
          </a:p>
        </p:txBody>
      </p:sp>
      <p:sp>
        <p:nvSpPr>
          <p:cNvPr id="44" name="Wave 43"/>
          <p:cNvSpPr/>
          <p:nvPr/>
        </p:nvSpPr>
        <p:spPr>
          <a:xfrm rot="20625612">
            <a:off x="5258502" y="2483872"/>
            <a:ext cx="3213542" cy="1669534"/>
          </a:xfrm>
          <a:prstGeom prst="wave">
            <a:avLst>
              <a:gd name="adj1" fmla="val 12500"/>
              <a:gd name="adj2" fmla="val -357"/>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Light"/>
                <a:ea typeface="+mn-ea"/>
                <a:cs typeface="+mn-cs"/>
              </a:rPr>
              <a:t>10x Errors</a:t>
            </a:r>
          </a:p>
        </p:txBody>
      </p:sp>
      <p:sp>
        <p:nvSpPr>
          <p:cNvPr id="45" name="Punchline"/>
          <p:cNvSpPr txBox="1"/>
          <p:nvPr/>
        </p:nvSpPr>
        <p:spPr>
          <a:xfrm>
            <a:off x="530003" y="5610166"/>
            <a:ext cx="8077200" cy="75830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FF0000"/>
                </a:solidFill>
                <a:effectLst/>
                <a:uLnTx/>
                <a:uFillTx/>
                <a:latin typeface="Calibri Light"/>
                <a:ea typeface="+mn-ea"/>
                <a:cs typeface="+mn-cs"/>
              </a:rPr>
              <a:t>Errors affected by data stored in other cells </a:t>
            </a:r>
          </a:p>
        </p:txBody>
      </p:sp>
      <p:sp>
        <p:nvSpPr>
          <p:cNvPr id="8" name="Slide Number Placeholder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3789606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9159552" cy="761999"/>
          </a:xfrm>
        </p:spPr>
        <p:txBody>
          <a:bodyPr/>
          <a:lstStyle/>
          <a:p>
            <a:r>
              <a:rPr lang="en-US" dirty="0"/>
              <a:t>6. Other Key Observations </a:t>
            </a:r>
            <a:r>
              <a:rPr lang="en-US" sz="3200" dirty="0"/>
              <a:t>[ISCA’14]</a:t>
            </a:r>
          </a:p>
        </p:txBody>
      </p:sp>
      <p:sp>
        <p:nvSpPr>
          <p:cNvPr id="3" name="Content Placeholder 2"/>
          <p:cNvSpPr>
            <a:spLocks noGrp="1"/>
          </p:cNvSpPr>
          <p:nvPr>
            <p:ph idx="1"/>
          </p:nvPr>
        </p:nvSpPr>
        <p:spPr/>
        <p:txBody>
          <a:bodyPr/>
          <a:lstStyle/>
          <a:p>
            <a:r>
              <a:rPr lang="en-US" sz="3200" i="1" dirty="0">
                <a:solidFill>
                  <a:srgbClr val="FF0000"/>
                </a:solidFill>
              </a:rPr>
              <a:t>Victim Cells </a:t>
            </a:r>
            <a:r>
              <a:rPr lang="en-US" sz="3200" i="1" dirty="0">
                <a:solidFill>
                  <a:srgbClr val="FF0000"/>
                </a:solidFill>
                <a:latin typeface="Cambria Math" panose="02040503050406030204" pitchFamily="18" charset="0"/>
                <a:ea typeface="Cambria Math" panose="02040503050406030204" pitchFamily="18" charset="0"/>
              </a:rPr>
              <a:t>≠</a:t>
            </a:r>
            <a:r>
              <a:rPr lang="en-US" sz="3200" i="1" dirty="0">
                <a:solidFill>
                  <a:srgbClr val="FF0000"/>
                </a:solidFill>
                <a:ea typeface="Cambria Math" panose="02040503050406030204" pitchFamily="18" charset="0"/>
              </a:rPr>
              <a:t>  Retention-Weak Cells</a:t>
            </a:r>
          </a:p>
          <a:p>
            <a:pPr lvl="1"/>
            <a:r>
              <a:rPr lang="en-US" sz="2800" dirty="0">
                <a:ea typeface="Cambria Math" panose="02040503050406030204" pitchFamily="18" charset="0"/>
              </a:rPr>
              <a:t>Almost no overlap between them</a:t>
            </a:r>
          </a:p>
          <a:p>
            <a:pPr lvl="1"/>
            <a:endParaRPr lang="en-US" sz="1800" dirty="0"/>
          </a:p>
          <a:p>
            <a:r>
              <a:rPr lang="en-US" sz="3200" i="1" dirty="0">
                <a:solidFill>
                  <a:srgbClr val="FF0000"/>
                </a:solidFill>
                <a:ea typeface="Cambria Math" panose="02040503050406030204" pitchFamily="18" charset="0"/>
              </a:rPr>
              <a:t>Errors are repeatable</a:t>
            </a:r>
          </a:p>
          <a:p>
            <a:pPr lvl="1"/>
            <a:r>
              <a:rPr lang="en-US" sz="2800" dirty="0">
                <a:ea typeface="Cambria Math" panose="02040503050406030204" pitchFamily="18" charset="0"/>
              </a:rPr>
              <a:t>Across ten iterations of testing, &gt;</a:t>
            </a:r>
            <a:r>
              <a:rPr lang="en-US" sz="2600" dirty="0">
                <a:latin typeface="Cambria Math" panose="02040503050406030204" pitchFamily="18" charset="0"/>
                <a:ea typeface="Cambria Math" panose="02040503050406030204" pitchFamily="18" charset="0"/>
              </a:rPr>
              <a:t>70%</a:t>
            </a:r>
            <a:r>
              <a:rPr lang="en-US" sz="2800" dirty="0">
                <a:ea typeface="Cambria Math" panose="02040503050406030204" pitchFamily="18" charset="0"/>
              </a:rPr>
              <a:t> of victim cells had errors in every iteration</a:t>
            </a:r>
          </a:p>
          <a:p>
            <a:pPr lvl="1"/>
            <a:endParaRPr lang="en-US" sz="1800" dirty="0"/>
          </a:p>
          <a:p>
            <a:r>
              <a:rPr lang="en-US" sz="3200" i="1" dirty="0">
                <a:solidFill>
                  <a:srgbClr val="FF0000"/>
                </a:solidFill>
              </a:rPr>
              <a:t>As many as </a:t>
            </a:r>
            <a:r>
              <a:rPr lang="en-US" sz="3000" dirty="0">
                <a:solidFill>
                  <a:srgbClr val="FF0000"/>
                </a:solidFill>
                <a:latin typeface="Cambria Math" panose="02040503050406030204" pitchFamily="18" charset="0"/>
                <a:ea typeface="Cambria Math" panose="02040503050406030204" pitchFamily="18" charset="0"/>
              </a:rPr>
              <a:t>4</a:t>
            </a:r>
            <a:r>
              <a:rPr lang="en-US" sz="3200" i="1" dirty="0">
                <a:solidFill>
                  <a:srgbClr val="FF0000"/>
                </a:solidFill>
              </a:rPr>
              <a:t> errors per cache-line</a:t>
            </a:r>
            <a:endParaRPr lang="en-US" sz="3200" i="1" dirty="0">
              <a:solidFill>
                <a:srgbClr val="FF0000"/>
              </a:solidFill>
              <a:ea typeface="Cambria Math" panose="02040503050406030204" pitchFamily="18" charset="0"/>
            </a:endParaRPr>
          </a:p>
          <a:p>
            <a:pPr lvl="1"/>
            <a:r>
              <a:rPr lang="en-US" sz="2800" dirty="0">
                <a:ea typeface="Cambria Math" panose="02040503050406030204" pitchFamily="18" charset="0"/>
              </a:rPr>
              <a:t>Simple ECC (e.g., SECDED) cannot prevent all errors</a:t>
            </a:r>
          </a:p>
          <a:p>
            <a:pPr lvl="1"/>
            <a:endParaRPr lang="en-US" sz="1800" dirty="0"/>
          </a:p>
          <a:p>
            <a:r>
              <a:rPr lang="en-US" sz="3200" i="1" dirty="0">
                <a:solidFill>
                  <a:srgbClr val="FF0000"/>
                </a:solidFill>
                <a:ea typeface="Cambria Math" panose="02040503050406030204" pitchFamily="18" charset="0"/>
              </a:rPr>
              <a:t>Cells affected by two aggressors on either side</a:t>
            </a:r>
          </a:p>
          <a:p>
            <a:pPr lvl="1"/>
            <a:r>
              <a:rPr lang="en-US" sz="2800" dirty="0">
                <a:ea typeface="Cambria Math" panose="02040503050406030204" pitchFamily="18" charset="0"/>
              </a:rPr>
              <a:t>Double sided hammering </a:t>
            </a:r>
            <a:endParaRPr lang="en-US" dirty="0"/>
          </a:p>
          <a:p>
            <a:pPr lvl="1"/>
            <a:endParaRPr lang="en-US" sz="2800" dirty="0"/>
          </a:p>
        </p:txBody>
      </p:sp>
    </p:spTree>
    <p:extLst>
      <p:ext uri="{BB962C8B-B14F-4D97-AF65-F5344CB8AC3E}">
        <p14:creationId xmlns:p14="http://schemas.microsoft.com/office/powerpoint/2010/main" val="3852657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Major RowHammer Characteristics (2014)</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pic>
        <p:nvPicPr>
          <p:cNvPr id="7" name="Picture 6"/>
          <p:cNvPicPr>
            <a:picLocks noChangeAspect="1"/>
          </p:cNvPicPr>
          <p:nvPr/>
        </p:nvPicPr>
        <p:blipFill>
          <a:blip r:embed="rId2"/>
          <a:stretch>
            <a:fillRect/>
          </a:stretch>
        </p:blipFill>
        <p:spPr>
          <a:xfrm>
            <a:off x="-35496" y="4071630"/>
            <a:ext cx="9144000" cy="2359092"/>
          </a:xfrm>
          <a:prstGeom prst="rect">
            <a:avLst/>
          </a:prstGeom>
        </p:spPr>
      </p:pic>
      <p:sp>
        <p:nvSpPr>
          <p:cNvPr id="8" name="Content Placeholder 2"/>
          <p:cNvSpPr>
            <a:spLocks noGrp="1"/>
          </p:cNvSpPr>
          <p:nvPr>
            <p:ph idx="1"/>
          </p:nvPr>
        </p:nvSpPr>
        <p:spPr>
          <a:xfrm>
            <a:off x="228600" y="548680"/>
            <a:ext cx="8915400" cy="5153025"/>
          </a:xfrm>
        </p:spPr>
        <p:txBody>
          <a:bodyPr/>
          <a:lstStyle/>
          <a:p>
            <a:endParaRPr lang="en-US" dirty="0"/>
          </a:p>
          <a:p>
            <a:r>
              <a:rPr lang="en-US" sz="1800" dirty="0" err="1"/>
              <a:t>Yoongu</a:t>
            </a:r>
            <a:r>
              <a:rPr lang="en-US" sz="1800" dirty="0"/>
              <a:t> Kim, Ross Daly, </a:t>
            </a:r>
            <a:r>
              <a:rPr lang="en-US" sz="1800" dirty="0" err="1"/>
              <a:t>Jeremie</a:t>
            </a:r>
            <a:r>
              <a:rPr lang="en-US" sz="1800" dirty="0"/>
              <a:t> Kim, Chris </a:t>
            </a:r>
            <a:r>
              <a:rPr lang="en-US" sz="1800" dirty="0" err="1"/>
              <a:t>Fallin</a:t>
            </a:r>
            <a:r>
              <a:rPr lang="en-US" sz="1800" dirty="0"/>
              <a:t>, </a:t>
            </a:r>
            <a:r>
              <a:rPr lang="en-US" sz="1800" dirty="0" err="1"/>
              <a:t>Ji</a:t>
            </a:r>
            <a:r>
              <a:rPr lang="en-US" sz="1800" dirty="0"/>
              <a:t> </a:t>
            </a:r>
            <a:r>
              <a:rPr lang="en-US" sz="1800" dirty="0" err="1"/>
              <a:t>Hye</a:t>
            </a:r>
            <a:r>
              <a:rPr lang="en-US" sz="1800" dirty="0"/>
              <a:t> Lee, </a:t>
            </a:r>
            <a:r>
              <a:rPr lang="en-US" sz="1800" dirty="0" err="1"/>
              <a:t>Donghyuk</a:t>
            </a:r>
            <a:r>
              <a:rPr lang="en-US" sz="1800" dirty="0"/>
              <a:t> Lee, Chris Wilkerson, </a:t>
            </a:r>
            <a:r>
              <a:rPr lang="en-US" sz="1800" dirty="0" err="1"/>
              <a:t>Konrad</a:t>
            </a:r>
            <a:r>
              <a:rPr lang="en-US" sz="1800" dirty="0"/>
              <a:t> Lai, and Onur Mutlu,</a:t>
            </a:r>
            <a:br>
              <a:rPr lang="en-US" sz="1800" dirty="0"/>
            </a:br>
            <a:r>
              <a:rPr lang="en-US" sz="1800" b="1" dirty="0">
                <a:solidFill>
                  <a:srgbClr val="0432FF"/>
                </a:solidFill>
                <a:hlinkClick r:id="rId3">
                  <a:extLst>
                    <a:ext uri="{A12FA001-AC4F-418D-AE19-62706E023703}">
                      <ahyp:hlinkClr xmlns:ahyp="http://schemas.microsoft.com/office/drawing/2018/hyperlinkcolor" val="tx"/>
                    </a:ext>
                  </a:extLst>
                </a:hlinkClick>
              </a:rPr>
              <a:t>"Flipping Bits in Memory Without Accessing Them: An Experimental Study of DRAM Disturbance Errors"</a:t>
            </a:r>
            <a:br>
              <a:rPr lang="en-US" sz="1800" dirty="0">
                <a:solidFill>
                  <a:srgbClr val="0432FF"/>
                </a:solidFill>
              </a:rPr>
            </a:br>
            <a:r>
              <a:rPr lang="en-US" sz="1800" i="1" dirty="0"/>
              <a:t>Proceedings of the </a:t>
            </a:r>
            <a:r>
              <a:rPr lang="en-US" sz="1800" i="1" dirty="0">
                <a:hlinkClick r:id="rId4"/>
              </a:rPr>
              <a:t>41st International Symposium on Computer Architecture</a:t>
            </a:r>
            <a:r>
              <a:rPr lang="en-US" sz="1800" i="1" dirty="0"/>
              <a:t> (</a:t>
            </a:r>
            <a:r>
              <a:rPr lang="en-US" sz="1800" b="1" i="1" dirty="0"/>
              <a:t>ISCA</a:t>
            </a:r>
            <a:r>
              <a:rPr lang="en-US" sz="1800" i="1" dirty="0"/>
              <a:t>)</a:t>
            </a:r>
            <a:r>
              <a:rPr lang="en-US" sz="1800" dirty="0"/>
              <a:t>, Minneapolis, MN, June 2014. </a:t>
            </a:r>
            <a:br>
              <a:rPr lang="en-US" sz="1800" dirty="0"/>
            </a:br>
            <a:r>
              <a:rPr lang="en-US" sz="1800" dirty="0"/>
              <a:t>[</a:t>
            </a:r>
            <a:r>
              <a:rPr lang="en-US" sz="1800" dirty="0">
                <a:hlinkClick r:id="rId5"/>
              </a:rPr>
              <a:t>Slides (pptx)</a:t>
            </a:r>
            <a:r>
              <a:rPr lang="en-US" sz="1800" dirty="0"/>
              <a:t> </a:t>
            </a:r>
            <a:r>
              <a:rPr lang="en-US" sz="1800" dirty="0">
                <a:hlinkClick r:id="rId6"/>
              </a:rPr>
              <a:t>(pdf)</a:t>
            </a:r>
            <a:r>
              <a:rPr lang="en-US" sz="1800" dirty="0"/>
              <a:t>] [</a:t>
            </a:r>
            <a:r>
              <a:rPr lang="en-US" sz="1800" dirty="0">
                <a:hlinkClick r:id="rId7"/>
              </a:rPr>
              <a:t>Lightning Session Slides (pptx)</a:t>
            </a:r>
            <a:r>
              <a:rPr lang="en-US" sz="1800" dirty="0"/>
              <a:t> </a:t>
            </a:r>
            <a:r>
              <a:rPr lang="en-US" sz="1800" dirty="0">
                <a:hlinkClick r:id="rId8"/>
              </a:rPr>
              <a:t>(pdf)</a:t>
            </a:r>
            <a:r>
              <a:rPr lang="en-US" sz="1800" dirty="0"/>
              <a:t>] [</a:t>
            </a:r>
            <a:r>
              <a:rPr lang="en-US" sz="1800" dirty="0">
                <a:hlinkClick r:id="rId9"/>
              </a:rPr>
              <a:t>Source Code and Data</a:t>
            </a:r>
            <a:r>
              <a:rPr lang="en-US" sz="1800" dirty="0"/>
              <a:t>] [</a:t>
            </a:r>
            <a:r>
              <a:rPr lang="en-US" sz="1800" dirty="0">
                <a:hlinkClick r:id="rId10"/>
              </a:rPr>
              <a:t>Lecture Video</a:t>
            </a:r>
            <a:r>
              <a:rPr lang="en-US" sz="1800" dirty="0"/>
              <a:t> (1 </a:t>
            </a:r>
            <a:r>
              <a:rPr lang="en-US" sz="1800" dirty="0" err="1"/>
              <a:t>hr</a:t>
            </a:r>
            <a:r>
              <a:rPr lang="en-US" sz="1800" dirty="0"/>
              <a:t> 49 mins), 25 September 2020]</a:t>
            </a:r>
            <a:br>
              <a:rPr lang="en-US" sz="1800" dirty="0"/>
            </a:br>
            <a:r>
              <a:rPr lang="en-US" sz="1800" b="1" i="1" dirty="0">
                <a:solidFill>
                  <a:srgbClr val="FF0000"/>
                </a:solidFill>
              </a:rPr>
              <a:t>One of the 7 papers of 2012-2017 selected as Top Picks in Hardware and Embedded Security for IEEE TCAD (</a:t>
            </a:r>
            <a:r>
              <a:rPr lang="en-US" sz="1800" b="1" i="1" dirty="0">
                <a:solidFill>
                  <a:srgbClr val="FF0000"/>
                </a:solidFill>
                <a:hlinkClick r:id="rId11">
                  <a:extLst>
                    <a:ext uri="{A12FA001-AC4F-418D-AE19-62706E023703}">
                      <ahyp:hlinkClr xmlns:ahyp="http://schemas.microsoft.com/office/drawing/2018/hyperlinkcolor" val="tx"/>
                    </a:ext>
                  </a:extLst>
                </a:hlinkClick>
              </a:rPr>
              <a:t>link</a:t>
            </a:r>
            <a:r>
              <a:rPr lang="en-US" sz="1800" b="1" i="1" dirty="0">
                <a:solidFill>
                  <a:srgbClr val="FF0000"/>
                </a:solidFill>
              </a:rPr>
              <a:t>).</a:t>
            </a:r>
            <a:br>
              <a:rPr lang="en-US" dirty="0"/>
            </a:br>
            <a:endParaRPr lang="en-US" dirty="0"/>
          </a:p>
          <a:p>
            <a:pPr marL="0" indent="0">
              <a:buNone/>
            </a:pPr>
            <a:br>
              <a:rPr lang="en-US" sz="2000" dirty="0"/>
            </a:br>
            <a:endParaRPr lang="en-US" sz="2000" dirty="0"/>
          </a:p>
        </p:txBody>
      </p:sp>
    </p:spTree>
    <p:extLst>
      <p:ext uri="{BB962C8B-B14F-4D97-AF65-F5344CB8AC3E}">
        <p14:creationId xmlns:p14="http://schemas.microsoft.com/office/powerpoint/2010/main" val="554190191"/>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a:xfrm>
            <a:off x="228600" y="152400"/>
            <a:ext cx="9023920" cy="884238"/>
          </a:xfrm>
        </p:spPr>
        <p:txBody>
          <a:bodyPr/>
          <a:lstStyle/>
          <a:p>
            <a:r>
              <a:rPr lang="en-US" dirty="0"/>
              <a:t>RowHammer is Getting Much Worse (2020)</a:t>
            </a:r>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a:xfrm>
            <a:off x="228600" y="964912"/>
            <a:ext cx="8610600" cy="5153025"/>
          </a:xfrm>
        </p:spPr>
        <p:txBody>
          <a:bodyPr/>
          <a:lstStyle/>
          <a:p>
            <a:r>
              <a:rPr lang="en-US" sz="2000" dirty="0" err="1"/>
              <a:t>Jeremie</a:t>
            </a:r>
            <a:r>
              <a:rPr lang="en-US" sz="2000" dirty="0"/>
              <a:t> S. Kim, Minesh Patel, A. </a:t>
            </a:r>
            <a:r>
              <a:rPr lang="en-US" sz="2000" dirty="0" err="1"/>
              <a:t>Giray</a:t>
            </a:r>
            <a:r>
              <a:rPr lang="en-US" sz="2000" dirty="0"/>
              <a:t> </a:t>
            </a:r>
            <a:r>
              <a:rPr lang="en-US" sz="2000" dirty="0" err="1"/>
              <a:t>Yaglikci</a:t>
            </a:r>
            <a:r>
              <a:rPr lang="en-US" sz="2000" dirty="0"/>
              <a:t>, Hasan Hassan, </a:t>
            </a:r>
            <a:r>
              <a:rPr lang="en-US" sz="2000" dirty="0" err="1"/>
              <a:t>Roknoddin</a:t>
            </a:r>
            <a:r>
              <a:rPr lang="en-US" sz="2000" dirty="0"/>
              <a:t> Azizi, Lois </a:t>
            </a:r>
            <a:r>
              <a:rPr lang="en-US" sz="2000" dirty="0" err="1"/>
              <a:t>Orosa</a:t>
            </a:r>
            <a:r>
              <a:rPr lang="en-US" sz="2000" dirty="0"/>
              <a:t>, and Onur Mutlu,</a:t>
            </a:r>
            <a:br>
              <a:rPr lang="en-US" sz="2000" dirty="0"/>
            </a:br>
            <a:r>
              <a:rPr lang="en-US" sz="2000" b="1" dirty="0">
                <a:solidFill>
                  <a:srgbClr val="0432FF"/>
                </a:solidFill>
                <a:hlinkClick r:id="rId2">
                  <a:extLst>
                    <a:ext uri="{A12FA001-AC4F-418D-AE19-62706E023703}">
                      <ahyp:hlinkClr xmlns:ahyp="http://schemas.microsoft.com/office/drawing/2018/hyperlinkcolor" val="tx"/>
                    </a:ext>
                  </a:extLst>
                </a:hlinkClick>
              </a:rPr>
              <a:t>"Revisiting RowHammer: An Experimental Analysis of Modern Devices and Mitigation Techniques"</a:t>
            </a:r>
            <a:br>
              <a:rPr lang="en-US" sz="2000" dirty="0">
                <a:solidFill>
                  <a:srgbClr val="0432FF"/>
                </a:solidFill>
              </a:rPr>
            </a:br>
            <a:r>
              <a:rPr lang="en-US" sz="2000" i="1" dirty="0"/>
              <a:t>Proceedings of the </a:t>
            </a:r>
            <a:r>
              <a:rPr lang="en-US" sz="2000" i="1" dirty="0">
                <a:hlinkClick r:id="rId3"/>
              </a:rPr>
              <a:t>47th International Symposium on Computer Architecture</a:t>
            </a:r>
            <a:r>
              <a:rPr lang="en-US" sz="2000" i="1" dirty="0"/>
              <a:t> (</a:t>
            </a:r>
            <a:r>
              <a:rPr lang="en-US" sz="2000" b="1" i="1" dirty="0"/>
              <a:t>ISCA</a:t>
            </a:r>
            <a:r>
              <a:rPr lang="en-US" sz="2000" i="1" dirty="0"/>
              <a:t>)</a:t>
            </a:r>
            <a:r>
              <a:rPr lang="en-US" sz="2000" dirty="0"/>
              <a:t>, Valencia, Spain, June 2020.</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a:t>
            </a:r>
            <a:br>
              <a:rPr lang="en-US" sz="2000" dirty="0"/>
            </a:br>
            <a:r>
              <a:rPr lang="en-US" sz="2000" dirty="0"/>
              <a:t>[</a:t>
            </a:r>
            <a:r>
              <a:rPr lang="en-US" sz="2000" dirty="0">
                <a:hlinkClick r:id="rId6"/>
              </a:rPr>
              <a:t>Lightning Talk Slides (pptx)</a:t>
            </a:r>
            <a:r>
              <a:rPr lang="en-US" sz="2000" dirty="0"/>
              <a:t> </a:t>
            </a:r>
            <a:r>
              <a:rPr lang="en-US" sz="2000" dirty="0">
                <a:hlinkClick r:id="rId7"/>
              </a:rPr>
              <a:t>(pdf)</a:t>
            </a:r>
            <a:r>
              <a:rPr lang="en-US" sz="2000" dirty="0"/>
              <a:t>]</a:t>
            </a:r>
            <a:br>
              <a:rPr lang="en-US" sz="2000" dirty="0"/>
            </a:br>
            <a:r>
              <a:rPr lang="en-US" sz="2000" dirty="0"/>
              <a:t>[</a:t>
            </a:r>
            <a:r>
              <a:rPr lang="en-US" sz="2000" dirty="0">
                <a:hlinkClick r:id="rId8"/>
              </a:rPr>
              <a:t>Talk Video</a:t>
            </a:r>
            <a:r>
              <a:rPr lang="en-US" sz="2000" dirty="0"/>
              <a:t> (20 minutes)]</a:t>
            </a:r>
            <a:br>
              <a:rPr lang="en-US" sz="2000" dirty="0"/>
            </a:br>
            <a:r>
              <a:rPr lang="en-US" sz="2000" dirty="0"/>
              <a:t>[</a:t>
            </a:r>
            <a:r>
              <a:rPr lang="en-US" sz="2000" dirty="0">
                <a:hlinkClick r:id="rId9"/>
              </a:rPr>
              <a:t>Lightning Talk Video</a:t>
            </a:r>
            <a:r>
              <a:rPr lang="en-US" sz="2000" dirty="0"/>
              <a:t> (3 minutes)]</a:t>
            </a:r>
            <a:br>
              <a:rPr lang="en-US" sz="2000" dirty="0"/>
            </a:br>
            <a:endParaRPr lang="en-US" sz="2000" dirty="0"/>
          </a:p>
          <a:p>
            <a:endParaRPr lang="en-US" sz="2000" dirty="0"/>
          </a:p>
          <a:p>
            <a:endParaRPr lang="en-US" sz="2000"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pic>
        <p:nvPicPr>
          <p:cNvPr id="7" name="Picture 6">
            <a:extLst>
              <a:ext uri="{FF2B5EF4-FFF2-40B4-BE49-F238E27FC236}">
                <a16:creationId xmlns:a16="http://schemas.microsoft.com/office/drawing/2014/main" id="{D358FA82-42F6-114C-8941-25DAEAA640A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0" y="4445871"/>
            <a:ext cx="9144000" cy="2374232"/>
          </a:xfrm>
          <a:prstGeom prst="rect">
            <a:avLst/>
          </a:prstGeom>
        </p:spPr>
      </p:pic>
    </p:spTree>
    <p:extLst>
      <p:ext uri="{BB962C8B-B14F-4D97-AF65-F5344CB8AC3E}">
        <p14:creationId xmlns:p14="http://schemas.microsoft.com/office/powerpoint/2010/main" val="4289070956"/>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Title 1">
            <a:extLst>
              <a:ext uri="{FF2B5EF4-FFF2-40B4-BE49-F238E27FC236}">
                <a16:creationId xmlns:a16="http://schemas.microsoft.com/office/drawing/2014/main" id="{CE883138-D9E1-B64B-A156-2ACEF0DD4C1A}"/>
              </a:ext>
            </a:extLst>
          </p:cNvPr>
          <p:cNvSpPr>
            <a:spLocks noGrp="1" noChangeArrowheads="1"/>
          </p:cNvSpPr>
          <p:nvPr>
            <p:ph type="title"/>
          </p:nvPr>
        </p:nvSpPr>
        <p:spPr>
          <a:xfrm>
            <a:off x="228600" y="152400"/>
            <a:ext cx="8763000" cy="1066800"/>
          </a:xfrm>
        </p:spPr>
        <p:txBody>
          <a:bodyPr/>
          <a:lstStyle/>
          <a:p>
            <a:r>
              <a:rPr lang="en-US" altLang="en-US" dirty="0">
                <a:ea typeface="ＭＳ Ｐゴシック" panose="020B0600070205080204" pitchFamily="34" charset="-128"/>
              </a:rPr>
              <a:t>New RowHammer Dimensions (2021)</a:t>
            </a:r>
          </a:p>
        </p:txBody>
      </p:sp>
      <p:sp>
        <p:nvSpPr>
          <p:cNvPr id="3" name="Content Placeholder 2">
            <a:extLst>
              <a:ext uri="{FF2B5EF4-FFF2-40B4-BE49-F238E27FC236}">
                <a16:creationId xmlns:a16="http://schemas.microsoft.com/office/drawing/2014/main" id="{D05FD6B0-04B1-214B-9BE5-FA9653A85939}"/>
              </a:ext>
            </a:extLst>
          </p:cNvPr>
          <p:cNvSpPr>
            <a:spLocks noGrp="1"/>
          </p:cNvSpPr>
          <p:nvPr>
            <p:ph idx="1"/>
          </p:nvPr>
        </p:nvSpPr>
        <p:spPr>
          <a:xfrm>
            <a:off x="228600" y="980728"/>
            <a:ext cx="8763000" cy="5194300"/>
          </a:xfrm>
        </p:spPr>
        <p:txBody>
          <a:bodyPr/>
          <a:lstStyle/>
          <a:p>
            <a:r>
              <a:rPr lang="en-US" sz="1500" dirty="0"/>
              <a:t>Lois </a:t>
            </a:r>
            <a:r>
              <a:rPr lang="en-US" sz="1500" dirty="0" err="1"/>
              <a:t>Orosa</a:t>
            </a:r>
            <a:r>
              <a:rPr lang="en-US" sz="1500" dirty="0"/>
              <a:t>, Abdullah </a:t>
            </a:r>
            <a:r>
              <a:rPr lang="en-US" sz="1500" dirty="0" err="1"/>
              <a:t>Giray</a:t>
            </a:r>
            <a:r>
              <a:rPr lang="en-US" sz="1500" dirty="0"/>
              <a:t> </a:t>
            </a:r>
            <a:r>
              <a:rPr lang="en-US" sz="1500" dirty="0" err="1"/>
              <a:t>Yaglikci</a:t>
            </a:r>
            <a:r>
              <a:rPr lang="en-US" sz="1500" dirty="0"/>
              <a:t>, </a:t>
            </a:r>
            <a:r>
              <a:rPr lang="en-US" sz="1500" dirty="0" err="1"/>
              <a:t>Haocong</a:t>
            </a:r>
            <a:r>
              <a:rPr lang="en-US" sz="1500" dirty="0"/>
              <a:t> Luo, </a:t>
            </a:r>
            <a:r>
              <a:rPr lang="en-US" sz="1500" dirty="0" err="1"/>
              <a:t>Ataberk</a:t>
            </a:r>
            <a:r>
              <a:rPr lang="en-US" sz="1500" dirty="0"/>
              <a:t> </a:t>
            </a:r>
            <a:r>
              <a:rPr lang="en-US" sz="1500" dirty="0" err="1"/>
              <a:t>Olgun</a:t>
            </a:r>
            <a:r>
              <a:rPr lang="en-US" sz="1500" dirty="0"/>
              <a:t>, </a:t>
            </a:r>
            <a:r>
              <a:rPr lang="en-US" sz="1500" dirty="0" err="1"/>
              <a:t>Jisung</a:t>
            </a:r>
            <a:r>
              <a:rPr lang="en-US" sz="1500" dirty="0"/>
              <a:t> Park, Hasan Hassan, </a:t>
            </a:r>
            <a:r>
              <a:rPr lang="en-US" sz="1500" dirty="0" err="1"/>
              <a:t>Minesh</a:t>
            </a:r>
            <a:r>
              <a:rPr lang="en-US" sz="1500" dirty="0"/>
              <a:t> Patel, </a:t>
            </a:r>
            <a:r>
              <a:rPr lang="en-US" sz="1500" dirty="0" err="1"/>
              <a:t>Jeremie</a:t>
            </a:r>
            <a:r>
              <a:rPr lang="en-US" sz="1500" dirty="0"/>
              <a:t> S. Kim, and Onur Mutlu,</a:t>
            </a:r>
            <a:br>
              <a:rPr lang="en-US" sz="1500" dirty="0"/>
            </a:br>
            <a:r>
              <a:rPr lang="en-US" sz="1500" b="1" dirty="0">
                <a:solidFill>
                  <a:srgbClr val="0432FF"/>
                </a:solidFill>
                <a:hlinkClick r:id="rId2">
                  <a:extLst>
                    <a:ext uri="{A12FA001-AC4F-418D-AE19-62706E023703}">
                      <ahyp:hlinkClr xmlns:ahyp="http://schemas.microsoft.com/office/drawing/2018/hyperlinkcolor" val="tx"/>
                    </a:ext>
                  </a:extLst>
                </a:hlinkClick>
              </a:rPr>
              <a:t>"A Deeper Look into RowHammer’s Sensitivities: Experimental Analysis of Real DRAM Chips and Implications on Future Attacks and Defenses"</a:t>
            </a:r>
            <a:br>
              <a:rPr lang="en-US" sz="1500" dirty="0"/>
            </a:br>
            <a:r>
              <a:rPr lang="en-US" sz="1500" i="1" dirty="0"/>
              <a:t>Proceedings of the </a:t>
            </a:r>
            <a:r>
              <a:rPr lang="en-US" sz="1500" i="1" dirty="0">
                <a:hlinkClick r:id="rId3"/>
              </a:rPr>
              <a:t>54th International Symposium on Microarchitecture</a:t>
            </a:r>
            <a:r>
              <a:rPr lang="en-US" sz="1500" i="1" dirty="0"/>
              <a:t> (</a:t>
            </a:r>
            <a:r>
              <a:rPr lang="en-US" sz="1500" b="1" i="1" dirty="0"/>
              <a:t>MICRO</a:t>
            </a:r>
            <a:r>
              <a:rPr lang="en-US" sz="1500" i="1" dirty="0"/>
              <a:t>)</a:t>
            </a:r>
            <a:r>
              <a:rPr lang="en-US" sz="1500" dirty="0"/>
              <a:t>, Virtual, October 2021.</a:t>
            </a:r>
            <a:br>
              <a:rPr lang="en-US" sz="1500" dirty="0"/>
            </a:br>
            <a:r>
              <a:rPr lang="en-US" sz="1500" dirty="0"/>
              <a:t>[</a:t>
            </a:r>
            <a:r>
              <a:rPr lang="en-US" sz="1500" dirty="0">
                <a:hlinkClick r:id="rId4"/>
              </a:rPr>
              <a:t>Slides (pptx)</a:t>
            </a:r>
            <a:r>
              <a:rPr lang="en-US" sz="1500" dirty="0"/>
              <a:t> </a:t>
            </a:r>
            <a:r>
              <a:rPr lang="en-US" sz="1500" dirty="0">
                <a:hlinkClick r:id="rId5"/>
              </a:rPr>
              <a:t>(pdf)</a:t>
            </a:r>
            <a:r>
              <a:rPr lang="en-US" sz="1500" dirty="0"/>
              <a:t>]</a:t>
            </a:r>
            <a:br>
              <a:rPr lang="en-US" sz="1500" dirty="0"/>
            </a:br>
            <a:r>
              <a:rPr lang="en-US" sz="1500" dirty="0"/>
              <a:t>[</a:t>
            </a:r>
            <a:r>
              <a:rPr lang="en-US" sz="1500" dirty="0">
                <a:hlinkClick r:id="rId6"/>
              </a:rPr>
              <a:t>Short Talk Slides (pptx)</a:t>
            </a:r>
            <a:r>
              <a:rPr lang="en-US" sz="1500" dirty="0"/>
              <a:t> </a:t>
            </a:r>
            <a:r>
              <a:rPr lang="en-US" sz="1500" dirty="0">
                <a:hlinkClick r:id="rId7"/>
              </a:rPr>
              <a:t>(pdf)</a:t>
            </a:r>
            <a:r>
              <a:rPr lang="en-US" sz="1500" dirty="0"/>
              <a:t>]</a:t>
            </a:r>
            <a:br>
              <a:rPr lang="en-US" sz="1500" dirty="0"/>
            </a:br>
            <a:r>
              <a:rPr lang="en-US" sz="1500" dirty="0"/>
              <a:t>[</a:t>
            </a:r>
            <a:r>
              <a:rPr lang="en-US" sz="1500" dirty="0">
                <a:hlinkClick r:id="rId8"/>
              </a:rPr>
              <a:t>Lightning Talk Slides (pptx)</a:t>
            </a:r>
            <a:r>
              <a:rPr lang="en-US" sz="1500" dirty="0"/>
              <a:t> </a:t>
            </a:r>
            <a:r>
              <a:rPr lang="en-US" sz="1500" dirty="0">
                <a:hlinkClick r:id="rId9"/>
              </a:rPr>
              <a:t>(pdf)</a:t>
            </a:r>
            <a:r>
              <a:rPr lang="en-US" sz="1500" dirty="0"/>
              <a:t>]</a:t>
            </a:r>
            <a:br>
              <a:rPr lang="en-US" sz="1500" dirty="0"/>
            </a:br>
            <a:r>
              <a:rPr lang="en-US" sz="1500" dirty="0"/>
              <a:t>[</a:t>
            </a:r>
            <a:r>
              <a:rPr lang="en-US" sz="1500" dirty="0">
                <a:hlinkClick r:id="rId10"/>
              </a:rPr>
              <a:t>Talk Video</a:t>
            </a:r>
            <a:r>
              <a:rPr lang="en-US" sz="1500" dirty="0"/>
              <a:t> (21 minutes)]</a:t>
            </a:r>
            <a:br>
              <a:rPr lang="en-US" sz="1500" dirty="0"/>
            </a:br>
            <a:r>
              <a:rPr lang="en-US" sz="1500" dirty="0"/>
              <a:t>[</a:t>
            </a:r>
            <a:r>
              <a:rPr lang="en-US" sz="1500" dirty="0">
                <a:hlinkClick r:id="rId11"/>
              </a:rPr>
              <a:t>Lightning Talk Video</a:t>
            </a:r>
            <a:r>
              <a:rPr lang="en-US" sz="1500" dirty="0"/>
              <a:t> (1.5 minutes)]</a:t>
            </a:r>
            <a:br>
              <a:rPr lang="en-US" sz="1500" dirty="0"/>
            </a:br>
            <a:r>
              <a:rPr lang="en-US" sz="1500" dirty="0"/>
              <a:t>[</a:t>
            </a:r>
            <a:r>
              <a:rPr lang="en-US" sz="1500" dirty="0">
                <a:hlinkClick r:id="rId12"/>
              </a:rPr>
              <a:t>arXiv version</a:t>
            </a:r>
            <a:r>
              <a:rPr lang="en-US" sz="1500" dirty="0"/>
              <a:t>]</a:t>
            </a:r>
          </a:p>
          <a:p>
            <a:br>
              <a:rPr lang="en-US" sz="1500" dirty="0"/>
            </a:br>
            <a:br>
              <a:rPr lang="en-US" sz="1500" dirty="0"/>
            </a:br>
            <a:endParaRPr lang="en-US" sz="1500" dirty="0"/>
          </a:p>
        </p:txBody>
      </p:sp>
      <p:sp>
        <p:nvSpPr>
          <p:cNvPr id="214019" name="Slide Number Placeholder 3">
            <a:extLst>
              <a:ext uri="{FF2B5EF4-FFF2-40B4-BE49-F238E27FC236}">
                <a16:creationId xmlns:a16="http://schemas.microsoft.com/office/drawing/2014/main" id="{00E39CF5-4E3D-AB4F-8DB9-1D70653F30E4}"/>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9476484-13C9-A448-B53A-A763F32618D4}"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pic>
        <p:nvPicPr>
          <p:cNvPr id="2" name="Picture 1">
            <a:extLst>
              <a:ext uri="{FF2B5EF4-FFF2-40B4-BE49-F238E27FC236}">
                <a16:creationId xmlns:a16="http://schemas.microsoft.com/office/drawing/2014/main" id="{FA8FD1AC-F9F8-C141-AF30-19177F1AD56F}"/>
              </a:ext>
            </a:extLst>
          </p:cNvPr>
          <p:cNvPicPr>
            <a:picLocks noChangeAspect="1"/>
          </p:cNvPicPr>
          <p:nvPr/>
        </p:nvPicPr>
        <p:blipFill>
          <a:blip r:embed="rId13"/>
          <a:stretch>
            <a:fillRect/>
          </a:stretch>
        </p:blipFill>
        <p:spPr>
          <a:xfrm>
            <a:off x="0" y="3862891"/>
            <a:ext cx="9144000" cy="2662453"/>
          </a:xfrm>
          <a:prstGeom prst="rect">
            <a:avLst/>
          </a:prstGeom>
        </p:spPr>
      </p:pic>
    </p:spTree>
    <p:extLst>
      <p:ext uri="{BB962C8B-B14F-4D97-AF65-F5344CB8AC3E}">
        <p14:creationId xmlns:p14="http://schemas.microsoft.com/office/powerpoint/2010/main" val="2371152097"/>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dirty="0">
                <a:latin typeface="Garamond" charset="0"/>
                <a:ea typeface="ＭＳ Ｐゴシック" charset="0"/>
                <a:cs typeface="ＭＳ Ｐゴシック" charset="0"/>
              </a:rPr>
              <a:t>The DRAM Scaling Problem</a:t>
            </a:r>
          </a:p>
        </p:txBody>
      </p:sp>
      <p:sp>
        <p:nvSpPr>
          <p:cNvPr id="3" name="Content Placeholder 2"/>
          <p:cNvSpPr>
            <a:spLocks noGrp="1"/>
          </p:cNvSpPr>
          <p:nvPr>
            <p:ph idx="1"/>
          </p:nvPr>
        </p:nvSpPr>
        <p:spPr>
          <a:xfrm>
            <a:off x="228600" y="996950"/>
            <a:ext cx="8610600" cy="5194300"/>
          </a:xfrm>
        </p:spPr>
        <p:txBody>
          <a:bodyPr/>
          <a:lstStyle/>
          <a:p>
            <a:r>
              <a:rPr lang="en-US" sz="2200">
                <a:solidFill>
                  <a:srgbClr val="0000FF"/>
                </a:solidFill>
                <a:latin typeface="Tahoma" charset="0"/>
                <a:ea typeface="ＭＳ Ｐゴシック" charset="0"/>
                <a:cs typeface="ＭＳ Ｐゴシック" charset="0"/>
              </a:rPr>
              <a:t>DRAM stores charge in a capacitor (charge-based memory)</a:t>
            </a:r>
            <a:endParaRPr lang="en-US" sz="2000">
              <a:solidFill>
                <a:srgbClr val="0000FF"/>
              </a:solidFill>
              <a:latin typeface="Tahoma" charset="0"/>
              <a:ea typeface="ＭＳ Ｐゴシック" charset="0"/>
              <a:cs typeface="ＭＳ Ｐゴシック" charset="0"/>
            </a:endParaRPr>
          </a:p>
          <a:p>
            <a:pPr lvl="1"/>
            <a:r>
              <a:rPr lang="en-US" sz="2000">
                <a:latin typeface="Tahoma" charset="0"/>
                <a:ea typeface="ＭＳ Ｐゴシック" charset="0"/>
              </a:rPr>
              <a:t>Capacitor must be large enough for reliable sensing</a:t>
            </a:r>
          </a:p>
          <a:p>
            <a:pPr lvl="1"/>
            <a:r>
              <a:rPr lang="en-US" sz="2000">
                <a:latin typeface="Tahoma" charset="0"/>
                <a:ea typeface="ＭＳ Ｐゴシック" charset="0"/>
              </a:rPr>
              <a:t>Access transistor should be large enough for low leakage and high retention time</a:t>
            </a:r>
          </a:p>
          <a:p>
            <a:pPr lvl="1"/>
            <a:r>
              <a:rPr lang="en-US" sz="2000">
                <a:latin typeface="Tahoma" charset="0"/>
                <a:ea typeface="ＭＳ Ｐゴシック" charset="0"/>
              </a:rPr>
              <a:t>Scaling beyond 40-35nm (2013) is challenging [ITRS, 2009]</a:t>
            </a: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r>
              <a:rPr lang="en-US">
                <a:latin typeface="Tahoma" charset="0"/>
                <a:ea typeface="ＭＳ Ｐゴシック" charset="0"/>
                <a:cs typeface="ＭＳ Ｐゴシック" charset="0"/>
              </a:rPr>
              <a:t>DRAM </a:t>
            </a:r>
            <a:r>
              <a:rPr lang="en-US">
                <a:solidFill>
                  <a:srgbClr val="0000FF"/>
                </a:solidFill>
                <a:latin typeface="Tahoma" charset="0"/>
                <a:ea typeface="ＭＳ Ｐゴシック" charset="0"/>
                <a:cs typeface="ＭＳ Ｐゴシック" charset="0"/>
              </a:rPr>
              <a:t>capacity, cost, and energy/power hard to scale</a:t>
            </a:r>
          </a:p>
          <a:p>
            <a:pPr lvl="2">
              <a:buFont typeface="Wingdings" charset="0"/>
              <a:buNone/>
            </a:pPr>
            <a:endParaRPr lang="en-US" sz="1800">
              <a:latin typeface="Tahoma" charset="0"/>
              <a:ea typeface="ＭＳ Ｐゴシック" charset="0"/>
            </a:endParaRPr>
          </a:p>
          <a:p>
            <a:endParaRPr lang="en-US">
              <a:latin typeface="Tahoma" charset="0"/>
              <a:ea typeface="ＭＳ Ｐゴシック" charset="0"/>
              <a:cs typeface="ＭＳ Ｐゴシック" charset="0"/>
            </a:endParaRPr>
          </a:p>
        </p:txBody>
      </p:sp>
      <p:sp>
        <p:nvSpPr>
          <p:cNvPr id="29700"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5999534" indent="-35999534"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130" eaLnBrk="0" fontAlgn="base" hangingPunct="0">
              <a:spcBef>
                <a:spcPct val="0"/>
              </a:spcBef>
              <a:spcAft>
                <a:spcPct val="0"/>
              </a:spcAft>
              <a:defRPr sz="2400">
                <a:solidFill>
                  <a:schemeClr val="tx1"/>
                </a:solidFill>
                <a:latin typeface="Arial" charset="0"/>
                <a:ea typeface="Arial" charset="0"/>
                <a:cs typeface="Arial" charset="0"/>
              </a:defRPr>
            </a:lvl6pPr>
            <a:lvl7pPr marL="914259" eaLnBrk="0" fontAlgn="base" hangingPunct="0">
              <a:spcBef>
                <a:spcPct val="0"/>
              </a:spcBef>
              <a:spcAft>
                <a:spcPct val="0"/>
              </a:spcAft>
              <a:defRPr sz="2400">
                <a:solidFill>
                  <a:schemeClr val="tx1"/>
                </a:solidFill>
                <a:latin typeface="Arial" charset="0"/>
                <a:ea typeface="Arial" charset="0"/>
                <a:cs typeface="Arial" charset="0"/>
              </a:defRPr>
            </a:lvl7pPr>
            <a:lvl8pPr marL="1371390" eaLnBrk="0" fontAlgn="base" hangingPunct="0">
              <a:spcBef>
                <a:spcPct val="0"/>
              </a:spcBef>
              <a:spcAft>
                <a:spcPct val="0"/>
              </a:spcAft>
              <a:defRPr sz="2400">
                <a:solidFill>
                  <a:schemeClr val="tx1"/>
                </a:solidFill>
                <a:latin typeface="Arial" charset="0"/>
                <a:ea typeface="Arial" charset="0"/>
                <a:cs typeface="Arial" charset="0"/>
              </a:defRPr>
            </a:lvl8pPr>
            <a:lvl9pPr marL="1828519"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45EC618-0165-BC45-84E6-E864E9DC06EC}"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67001" y="2789238"/>
            <a:ext cx="3581400" cy="3078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18055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65306-389B-F1DE-2747-7FD296B61F93}"/>
              </a:ext>
            </a:extLst>
          </p:cNvPr>
          <p:cNvSpPr>
            <a:spLocks noGrp="1"/>
          </p:cNvSpPr>
          <p:nvPr>
            <p:ph type="title"/>
          </p:nvPr>
        </p:nvSpPr>
        <p:spPr/>
        <p:txBody>
          <a:bodyPr/>
          <a:lstStyle/>
          <a:p>
            <a:r>
              <a:rPr lang="en-US" dirty="0"/>
              <a:t>RowHammer vs. </a:t>
            </a:r>
            <a:r>
              <a:rPr lang="en-US" dirty="0" err="1"/>
              <a:t>Wordline</a:t>
            </a:r>
            <a:r>
              <a:rPr lang="en-US" dirty="0"/>
              <a:t> Voltage (2022)</a:t>
            </a:r>
          </a:p>
        </p:txBody>
      </p:sp>
      <p:sp>
        <p:nvSpPr>
          <p:cNvPr id="3" name="Content Placeholder 2">
            <a:extLst>
              <a:ext uri="{FF2B5EF4-FFF2-40B4-BE49-F238E27FC236}">
                <a16:creationId xmlns:a16="http://schemas.microsoft.com/office/drawing/2014/main" id="{B3F6976A-04FB-6D34-6094-6347F56C5C3A}"/>
              </a:ext>
            </a:extLst>
          </p:cNvPr>
          <p:cNvSpPr>
            <a:spLocks noGrp="1"/>
          </p:cNvSpPr>
          <p:nvPr>
            <p:ph idx="1"/>
          </p:nvPr>
        </p:nvSpPr>
        <p:spPr/>
        <p:txBody>
          <a:bodyPr/>
          <a:lstStyle/>
          <a:p>
            <a:r>
              <a:rPr lang="en-US" dirty="0">
                <a:solidFill>
                  <a:srgbClr val="0000FF"/>
                </a:solidFill>
              </a:rPr>
              <a:t>To appear in DSN 2022</a:t>
            </a:r>
          </a:p>
        </p:txBody>
      </p:sp>
      <p:sp>
        <p:nvSpPr>
          <p:cNvPr id="4" name="Slide Number Placeholder 3">
            <a:extLst>
              <a:ext uri="{FF2B5EF4-FFF2-40B4-BE49-F238E27FC236}">
                <a16:creationId xmlns:a16="http://schemas.microsoft.com/office/drawing/2014/main" id="{75B8E18D-4198-6492-2736-E2DC41AA9D2D}"/>
              </a:ext>
            </a:extLst>
          </p:cNvPr>
          <p:cNvSpPr>
            <a:spLocks noGrp="1"/>
          </p:cNvSpPr>
          <p:nvPr>
            <p:ph type="sldNum" sz="quarter" idx="11"/>
          </p:nvPr>
        </p:nvSpPr>
        <p:spPr/>
        <p:txBody>
          <a:bodyPr/>
          <a:lstStyle/>
          <a:p>
            <a:pPr>
              <a:defRPr/>
            </a:pPr>
            <a:fld id="{0A1A696D-AE0C-9446-A38B-FCAFD25E7DF6}" type="slidenum">
              <a:rPr lang="en-US" altLang="en-US" smtClean="0"/>
              <a:pPr>
                <a:defRPr/>
              </a:pPr>
              <a:t>70</a:t>
            </a:fld>
            <a:endParaRPr lang="en-US" altLang="en-US"/>
          </a:p>
        </p:txBody>
      </p:sp>
      <p:pic>
        <p:nvPicPr>
          <p:cNvPr id="5" name="Picture 4">
            <a:extLst>
              <a:ext uri="{FF2B5EF4-FFF2-40B4-BE49-F238E27FC236}">
                <a16:creationId xmlns:a16="http://schemas.microsoft.com/office/drawing/2014/main" id="{2BAA1AAE-AEA1-5535-52A4-F1B5ADF56EA4}"/>
              </a:ext>
            </a:extLst>
          </p:cNvPr>
          <p:cNvPicPr>
            <a:picLocks noChangeAspect="1"/>
          </p:cNvPicPr>
          <p:nvPr/>
        </p:nvPicPr>
        <p:blipFill>
          <a:blip r:embed="rId2"/>
          <a:stretch>
            <a:fillRect/>
          </a:stretch>
        </p:blipFill>
        <p:spPr>
          <a:xfrm>
            <a:off x="0" y="2305807"/>
            <a:ext cx="9144000" cy="2246385"/>
          </a:xfrm>
          <a:prstGeom prst="rect">
            <a:avLst/>
          </a:prstGeom>
        </p:spPr>
      </p:pic>
    </p:spTree>
    <p:extLst>
      <p:ext uri="{BB962C8B-B14F-4D97-AF65-F5344CB8AC3E}">
        <p14:creationId xmlns:p14="http://schemas.microsoft.com/office/powerpoint/2010/main" val="213230865"/>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833563"/>
            <a:ext cx="8428037" cy="822325"/>
          </a:xfrm>
        </p:spPr>
        <p:txBody>
          <a:bodyPr/>
          <a:lstStyle/>
          <a:p>
            <a:pPr algn="ctr" eaLnBrk="1" hangingPunct="1"/>
            <a:r>
              <a:rPr lang="en-US" sz="5000" dirty="0">
                <a:latin typeface="Garamond" charset="0"/>
              </a:rPr>
              <a:t>RowHammer Solutions</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1670346790"/>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FBF72-DEFF-A644-86EA-50BD1F0D30EE}"/>
              </a:ext>
            </a:extLst>
          </p:cNvPr>
          <p:cNvSpPr>
            <a:spLocks noGrp="1"/>
          </p:cNvSpPr>
          <p:nvPr>
            <p:ph type="title"/>
          </p:nvPr>
        </p:nvSpPr>
        <p:spPr/>
        <p:txBody>
          <a:bodyPr/>
          <a:lstStyle/>
          <a:p>
            <a:r>
              <a:rPr lang="en-US" dirty="0"/>
              <a:t>Two Types of RowHammer Solutions</a:t>
            </a:r>
          </a:p>
        </p:txBody>
      </p:sp>
      <p:sp>
        <p:nvSpPr>
          <p:cNvPr id="3" name="Content Placeholder 2">
            <a:extLst>
              <a:ext uri="{FF2B5EF4-FFF2-40B4-BE49-F238E27FC236}">
                <a16:creationId xmlns:a16="http://schemas.microsoft.com/office/drawing/2014/main" id="{9915BA40-85CC-344A-A98F-225B7FA0E1EF}"/>
              </a:ext>
            </a:extLst>
          </p:cNvPr>
          <p:cNvSpPr>
            <a:spLocks noGrp="1"/>
          </p:cNvSpPr>
          <p:nvPr>
            <p:ph idx="1"/>
          </p:nvPr>
        </p:nvSpPr>
        <p:spPr>
          <a:xfrm>
            <a:off x="228600" y="908720"/>
            <a:ext cx="8807896" cy="5193723"/>
          </a:xfrm>
        </p:spPr>
        <p:txBody>
          <a:bodyPr/>
          <a:lstStyle/>
          <a:p>
            <a:r>
              <a:rPr lang="en-US" dirty="0">
                <a:solidFill>
                  <a:srgbClr val="0000FF"/>
                </a:solidFill>
              </a:rPr>
              <a:t>Immediate </a:t>
            </a:r>
          </a:p>
          <a:p>
            <a:pPr lvl="1"/>
            <a:r>
              <a:rPr lang="en-US" dirty="0">
                <a:solidFill>
                  <a:srgbClr val="FF0000"/>
                </a:solidFill>
              </a:rPr>
              <a:t>To protect the vulnerable DRAM chips in the field</a:t>
            </a:r>
          </a:p>
          <a:p>
            <a:pPr lvl="1"/>
            <a:r>
              <a:rPr lang="en-US" dirty="0"/>
              <a:t>Limited possibilities</a:t>
            </a:r>
          </a:p>
          <a:p>
            <a:endParaRPr lang="en-US" dirty="0"/>
          </a:p>
          <a:p>
            <a:endParaRPr lang="en-US" dirty="0"/>
          </a:p>
          <a:p>
            <a:r>
              <a:rPr lang="en-US" dirty="0">
                <a:solidFill>
                  <a:srgbClr val="0000FF"/>
                </a:solidFill>
              </a:rPr>
              <a:t>Longer-term </a:t>
            </a:r>
          </a:p>
          <a:p>
            <a:pPr lvl="1"/>
            <a:r>
              <a:rPr lang="en-US" dirty="0">
                <a:solidFill>
                  <a:srgbClr val="FF0000"/>
                </a:solidFill>
              </a:rPr>
              <a:t>To protect future DRAM chips</a:t>
            </a:r>
          </a:p>
          <a:p>
            <a:pPr lvl="1"/>
            <a:r>
              <a:rPr lang="en-US" dirty="0"/>
              <a:t>Wider range of protection mechanisms</a:t>
            </a:r>
          </a:p>
          <a:p>
            <a:pPr lvl="1"/>
            <a:endParaRPr lang="en-US" dirty="0"/>
          </a:p>
          <a:p>
            <a:pPr lvl="1"/>
            <a:endParaRPr lang="en-US" dirty="0"/>
          </a:p>
          <a:p>
            <a:r>
              <a:rPr lang="en-US" dirty="0"/>
              <a:t>Our ISCA 2014 paper proposes both types of solutions</a:t>
            </a:r>
          </a:p>
          <a:p>
            <a:pPr lvl="1"/>
            <a:r>
              <a:rPr lang="en-US" dirty="0"/>
              <a:t>Seven solutions in total</a:t>
            </a:r>
          </a:p>
          <a:p>
            <a:pPr lvl="1"/>
            <a:r>
              <a:rPr lang="en-US" dirty="0"/>
              <a:t>PARA proposed as best solution </a:t>
            </a:r>
            <a:r>
              <a:rPr lang="en-US" dirty="0">
                <a:sym typeface="Wingdings" pitchFamily="2" charset="2"/>
              </a:rPr>
              <a:t> already employed in the field</a:t>
            </a:r>
            <a:endParaRPr lang="en-US" dirty="0"/>
          </a:p>
        </p:txBody>
      </p:sp>
      <p:sp>
        <p:nvSpPr>
          <p:cNvPr id="4" name="Slide Number Placeholder 3">
            <a:extLst>
              <a:ext uri="{FF2B5EF4-FFF2-40B4-BE49-F238E27FC236}">
                <a16:creationId xmlns:a16="http://schemas.microsoft.com/office/drawing/2014/main" id="{75B1AEC3-9280-0846-8BE2-4E9A9CF21FA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20678633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Potential Solutions (ISCA 2014)</a:t>
            </a:r>
          </a:p>
        </p:txBody>
      </p:sp>
      <p:sp>
        <p:nvSpPr>
          <p:cNvPr id="5" name="Slide Number Placeholder 4"/>
          <p:cNvSpPr>
            <a:spLocks noGrp="1"/>
          </p:cNvSpPr>
          <p:nvPr>
            <p:ph type="sldNum" sz="quarter" idx="4294967295"/>
          </p:nvPr>
        </p:nvSpPr>
        <p:spPr>
          <a:xfrm>
            <a:off x="8077200" y="6381328"/>
            <a:ext cx="685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1600" b="0" i="0" u="none" strike="noStrike" kern="1200" cap="none" spc="0" normalizeH="0" baseline="0" noProof="0" smtClean="0">
                <a:ln>
                  <a:noFill/>
                </a:ln>
                <a:solidFill>
                  <a:prstClr val="black">
                    <a:tint val="75000"/>
                  </a:prstClr>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73</a:t>
            </a:fld>
            <a:r>
              <a:rPr kumimoji="0" lang="en-US" sz="1600" b="0" i="0" u="none" strike="noStrike" kern="1200" cap="none" spc="0" normalizeH="0" baseline="0" noProof="0" dirty="0">
                <a:ln>
                  <a:noFill/>
                </a:ln>
                <a:solidFill>
                  <a:prstClr val="black">
                    <a:tint val="75000"/>
                  </a:prstClr>
                </a:solidFill>
                <a:effectLst/>
                <a:uLnTx/>
                <a:uFillTx/>
                <a:latin typeface="Garamond" charset="0"/>
                <a:ea typeface="+mn-ea"/>
                <a:cs typeface="Arial" charset="0"/>
              </a:rPr>
              <a:t> </a:t>
            </a:r>
          </a:p>
        </p:txBody>
      </p:sp>
      <p:sp>
        <p:nvSpPr>
          <p:cNvPr id="6" name="RedBox"/>
          <p:cNvSpPr/>
          <p:nvPr/>
        </p:nvSpPr>
        <p:spPr>
          <a:xfrm>
            <a:off x="380999" y="1219200"/>
            <a:ext cx="8382001" cy="914400"/>
          </a:xfrm>
          <a:prstGeom prst="roundRect">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a:ea typeface="+mn-ea"/>
                <a:cs typeface="+mn-cs"/>
              </a:rPr>
              <a:t>Cost</a:t>
            </a:r>
          </a:p>
        </p:txBody>
      </p:sp>
      <p:sp>
        <p:nvSpPr>
          <p:cNvPr id="11" name="TextBox 10"/>
          <p:cNvSpPr txBox="1"/>
          <p:nvPr/>
        </p:nvSpPr>
        <p:spPr>
          <a:xfrm>
            <a:off x="381000" y="1219200"/>
            <a:ext cx="5105400" cy="914400"/>
          </a:xfrm>
          <a:prstGeom prst="rect">
            <a:avLst/>
          </a:prstGeom>
          <a:noFill/>
        </p:spPr>
        <p:txBody>
          <a:bodyPr wrap="square" rtlCol="0" anchor="ctr">
            <a:noAutofit/>
          </a:bodyPr>
          <a:lstStyle/>
          <a:p>
            <a:pPr marL="282575" marR="0" lvl="0" indent="-2825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Light"/>
                <a:ea typeface="+mn-ea"/>
                <a:cs typeface="+mn-cs"/>
              </a:rPr>
              <a:t>Make better DRAM chips</a:t>
            </a:r>
          </a:p>
        </p:txBody>
      </p:sp>
      <p:sp>
        <p:nvSpPr>
          <p:cNvPr id="12" name="RedBox"/>
          <p:cNvSpPr/>
          <p:nvPr/>
        </p:nvSpPr>
        <p:spPr>
          <a:xfrm>
            <a:off x="380998" y="3841750"/>
            <a:ext cx="8382001" cy="914400"/>
          </a:xfrm>
          <a:prstGeom prst="roundRect">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a:ea typeface="+mn-ea"/>
                <a:cs typeface="+mn-cs"/>
              </a:rPr>
              <a:t>Cost, Power</a:t>
            </a:r>
          </a:p>
        </p:txBody>
      </p:sp>
      <p:sp>
        <p:nvSpPr>
          <p:cNvPr id="13" name="TextBox 12"/>
          <p:cNvSpPr txBox="1"/>
          <p:nvPr/>
        </p:nvSpPr>
        <p:spPr>
          <a:xfrm>
            <a:off x="380999" y="3841750"/>
            <a:ext cx="4190999" cy="914400"/>
          </a:xfrm>
          <a:prstGeom prst="rect">
            <a:avLst/>
          </a:prstGeom>
          <a:noFill/>
        </p:spPr>
        <p:txBody>
          <a:bodyPr wrap="square" rtlCol="0" anchor="ctr">
            <a:noAutofit/>
          </a:bodyPr>
          <a:lstStyle/>
          <a:p>
            <a:pPr marL="282575" marR="0" lvl="0" indent="-2825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Light"/>
                <a:ea typeface="+mn-ea"/>
                <a:cs typeface="+mn-cs"/>
              </a:rPr>
              <a:t>Sophisticated ECC</a:t>
            </a:r>
          </a:p>
        </p:txBody>
      </p:sp>
      <p:sp>
        <p:nvSpPr>
          <p:cNvPr id="14" name="RedBox"/>
          <p:cNvSpPr/>
          <p:nvPr/>
        </p:nvSpPr>
        <p:spPr>
          <a:xfrm>
            <a:off x="380998" y="2530475"/>
            <a:ext cx="8382001" cy="914400"/>
          </a:xfrm>
          <a:prstGeom prst="roundRect">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a:ea typeface="+mn-ea"/>
                <a:cs typeface="+mn-cs"/>
              </a:rPr>
              <a:t>Power, Performance</a:t>
            </a:r>
          </a:p>
        </p:txBody>
      </p:sp>
      <p:sp>
        <p:nvSpPr>
          <p:cNvPr id="15" name="TextBox 14"/>
          <p:cNvSpPr txBox="1"/>
          <p:nvPr/>
        </p:nvSpPr>
        <p:spPr>
          <a:xfrm>
            <a:off x="380999" y="2530475"/>
            <a:ext cx="4191000" cy="914400"/>
          </a:xfrm>
          <a:prstGeom prst="rect">
            <a:avLst/>
          </a:prstGeom>
          <a:noFill/>
        </p:spPr>
        <p:txBody>
          <a:bodyPr wrap="square" rtlCol="0" anchor="ctr">
            <a:noAutofit/>
          </a:bodyPr>
          <a:lstStyle/>
          <a:p>
            <a:pPr marL="282575" marR="0" lvl="0" indent="-2825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Light"/>
                <a:ea typeface="+mn-ea"/>
                <a:cs typeface="+mn-cs"/>
              </a:rPr>
              <a:t>Refresh frequently</a:t>
            </a:r>
          </a:p>
        </p:txBody>
      </p:sp>
      <p:sp>
        <p:nvSpPr>
          <p:cNvPr id="16" name="RedBox"/>
          <p:cNvSpPr/>
          <p:nvPr/>
        </p:nvSpPr>
        <p:spPr>
          <a:xfrm>
            <a:off x="380998" y="5153025"/>
            <a:ext cx="8382001" cy="914400"/>
          </a:xfrm>
          <a:prstGeom prst="roundRect">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a:ea typeface="+mn-ea"/>
                <a:cs typeface="+mn-cs"/>
              </a:rPr>
              <a:t>Cost, Power, Complexity</a:t>
            </a:r>
          </a:p>
        </p:txBody>
      </p:sp>
      <p:sp>
        <p:nvSpPr>
          <p:cNvPr id="17" name="TextBox 16"/>
          <p:cNvSpPr txBox="1"/>
          <p:nvPr/>
        </p:nvSpPr>
        <p:spPr>
          <a:xfrm>
            <a:off x="380999" y="5153025"/>
            <a:ext cx="4190999" cy="914400"/>
          </a:xfrm>
          <a:prstGeom prst="rect">
            <a:avLst/>
          </a:prstGeom>
          <a:noFill/>
        </p:spPr>
        <p:txBody>
          <a:bodyPr wrap="square" rtlCol="0" anchor="ctr">
            <a:noAutofit/>
          </a:bodyPr>
          <a:lstStyle/>
          <a:p>
            <a:pPr marL="282575" marR="0" lvl="0" indent="-2825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Light"/>
                <a:ea typeface="+mn-ea"/>
                <a:cs typeface="+mn-cs"/>
              </a:rPr>
              <a:t>Access counters </a:t>
            </a:r>
          </a:p>
        </p:txBody>
      </p:sp>
    </p:spTree>
    <p:extLst>
      <p:ext uri="{BB962C8B-B14F-4D97-AF65-F5344CB8AC3E}">
        <p14:creationId xmlns:p14="http://schemas.microsoft.com/office/powerpoint/2010/main" val="715551183"/>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Apple’s Security Patch for RowHammer</a:t>
            </a:r>
          </a:p>
        </p:txBody>
      </p:sp>
      <p:sp>
        <p:nvSpPr>
          <p:cNvPr id="3" name="Content Placeholder 2"/>
          <p:cNvSpPr>
            <a:spLocks noGrp="1"/>
          </p:cNvSpPr>
          <p:nvPr>
            <p:ph idx="1"/>
          </p:nvPr>
        </p:nvSpPr>
        <p:spPr/>
        <p:txBody>
          <a:bodyPr/>
          <a:lstStyle/>
          <a:p>
            <a:r>
              <a:rPr lang="en-US" dirty="0">
                <a:hlinkClick r:id="rId2"/>
              </a:rPr>
              <a:t>https://support.apple.com/en-gb/HT204934</a:t>
            </a:r>
            <a:r>
              <a:rPr lang="en-US" dirty="0"/>
              <a:t> </a:t>
            </a:r>
          </a:p>
          <a:p>
            <a:endParaRPr lang="en-US" dirty="0"/>
          </a:p>
          <a:p>
            <a:endParaRPr lang="en-US" dirty="0"/>
          </a:p>
          <a:p>
            <a:endParaRPr lang="en-US" dirty="0"/>
          </a:p>
        </p:txBody>
      </p:sp>
      <p:pic>
        <p:nvPicPr>
          <p:cNvPr id="5" name="Picture 4"/>
          <p:cNvPicPr>
            <a:picLocks noChangeAspect="1"/>
          </p:cNvPicPr>
          <p:nvPr/>
        </p:nvPicPr>
        <p:blipFill>
          <a:blip r:embed="rId3"/>
          <a:stretch>
            <a:fillRect/>
          </a:stretch>
        </p:blipFill>
        <p:spPr>
          <a:xfrm>
            <a:off x="0" y="2336710"/>
            <a:ext cx="9144000" cy="3180522"/>
          </a:xfrm>
          <a:prstGeom prst="rect">
            <a:avLst/>
          </a:prstGeom>
        </p:spPr>
      </p:pic>
      <p:sp>
        <p:nvSpPr>
          <p:cNvPr id="6" name="AutoShape 25"/>
          <p:cNvSpPr>
            <a:spLocks noChangeArrowheads="1"/>
          </p:cNvSpPr>
          <p:nvPr/>
        </p:nvSpPr>
        <p:spPr bwMode="auto">
          <a:xfrm>
            <a:off x="2915816" y="3717032"/>
            <a:ext cx="5616624" cy="360040"/>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4" name="TextBox 3"/>
          <p:cNvSpPr txBox="1"/>
          <p:nvPr/>
        </p:nvSpPr>
        <p:spPr>
          <a:xfrm>
            <a:off x="1308497" y="5817225"/>
            <a:ext cx="645080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HP, Lenovo, and many other vendors released similar patches</a:t>
            </a:r>
          </a:p>
        </p:txBody>
      </p:sp>
    </p:spTree>
    <p:extLst>
      <p:ext uri="{BB962C8B-B14F-4D97-AF65-F5344CB8AC3E}">
        <p14:creationId xmlns:p14="http://schemas.microsoft.com/office/powerpoint/2010/main" val="3495696148"/>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655496" cy="761999"/>
          </a:xfrm>
        </p:spPr>
        <p:txBody>
          <a:bodyPr/>
          <a:lstStyle/>
          <a:p>
            <a:r>
              <a:rPr lang="en-US" dirty="0"/>
              <a:t>Our Solution to RowHammer</a:t>
            </a:r>
          </a:p>
        </p:txBody>
      </p:sp>
      <p:sp>
        <p:nvSpPr>
          <p:cNvPr id="3" name="Content Placeholder 2"/>
          <p:cNvSpPr>
            <a:spLocks noGrp="1"/>
          </p:cNvSpPr>
          <p:nvPr>
            <p:ph idx="1"/>
          </p:nvPr>
        </p:nvSpPr>
        <p:spPr/>
        <p:txBody>
          <a:bodyPr/>
          <a:lstStyle/>
          <a:p>
            <a:pPr>
              <a:lnSpc>
                <a:spcPct val="100000"/>
              </a:lnSpc>
            </a:pPr>
            <a:r>
              <a:rPr lang="en-US" b="1" dirty="0">
                <a:solidFill>
                  <a:srgbClr val="0000FF"/>
                </a:solidFill>
              </a:rPr>
              <a:t>PARA: </a:t>
            </a:r>
            <a:r>
              <a:rPr lang="en-US" sz="3200" i="1" u="sng" dirty="0">
                <a:solidFill>
                  <a:srgbClr val="0000FF"/>
                </a:solidFill>
              </a:rPr>
              <a:t>P</a:t>
            </a:r>
            <a:r>
              <a:rPr lang="en-US" sz="3200" i="1" dirty="0">
                <a:solidFill>
                  <a:srgbClr val="0000FF"/>
                </a:solidFill>
              </a:rPr>
              <a:t>robabilistic </a:t>
            </a:r>
            <a:r>
              <a:rPr lang="en-US" sz="3200" i="1" u="sng" dirty="0">
                <a:solidFill>
                  <a:srgbClr val="0000FF"/>
                </a:solidFill>
              </a:rPr>
              <a:t>A</a:t>
            </a:r>
            <a:r>
              <a:rPr lang="en-US" sz="3200" i="1" dirty="0">
                <a:solidFill>
                  <a:srgbClr val="0000FF"/>
                </a:solidFill>
              </a:rPr>
              <a:t>djacent </a:t>
            </a:r>
            <a:r>
              <a:rPr lang="en-US" sz="3200" i="1" u="sng" dirty="0">
                <a:solidFill>
                  <a:srgbClr val="0000FF"/>
                </a:solidFill>
              </a:rPr>
              <a:t>R</a:t>
            </a:r>
            <a:r>
              <a:rPr lang="en-US" sz="3200" i="1" dirty="0">
                <a:solidFill>
                  <a:srgbClr val="0000FF"/>
                </a:solidFill>
              </a:rPr>
              <a:t>ow </a:t>
            </a:r>
            <a:r>
              <a:rPr lang="en-US" sz="3200" i="1" u="sng" dirty="0">
                <a:solidFill>
                  <a:srgbClr val="0000FF"/>
                </a:solidFill>
              </a:rPr>
              <a:t>A</a:t>
            </a:r>
            <a:r>
              <a:rPr lang="en-US" sz="3200" i="1" dirty="0">
                <a:solidFill>
                  <a:srgbClr val="0000FF"/>
                </a:solidFill>
              </a:rPr>
              <a:t>ctivation</a:t>
            </a:r>
          </a:p>
          <a:p>
            <a:pPr>
              <a:lnSpc>
                <a:spcPct val="100000"/>
              </a:lnSpc>
            </a:pPr>
            <a:endParaRPr lang="en-US" sz="600" b="1" dirty="0">
              <a:solidFill>
                <a:schemeClr val="tx2"/>
              </a:solidFill>
            </a:endParaRPr>
          </a:p>
          <a:p>
            <a:pPr>
              <a:lnSpc>
                <a:spcPct val="100000"/>
              </a:lnSpc>
            </a:pPr>
            <a:r>
              <a:rPr lang="en-US" b="1" dirty="0">
                <a:solidFill>
                  <a:schemeClr val="tx2"/>
                </a:solidFill>
              </a:rPr>
              <a:t>Key Idea</a:t>
            </a:r>
            <a:endParaRPr lang="en-US" sz="3200" i="1" dirty="0">
              <a:solidFill>
                <a:schemeClr val="tx2"/>
              </a:solidFill>
            </a:endParaRPr>
          </a:p>
          <a:p>
            <a:pPr lvl="1">
              <a:lnSpc>
                <a:spcPct val="100000"/>
              </a:lnSpc>
            </a:pPr>
            <a:r>
              <a:rPr lang="en-US" sz="2800" b="1" dirty="0">
                <a:solidFill>
                  <a:srgbClr val="0000FF"/>
                </a:solidFill>
              </a:rPr>
              <a:t>After closing a row, we activate (i.e., refresh) one of its neighbors with a low probability</a:t>
            </a:r>
            <a:r>
              <a:rPr lang="en-US" sz="2800" dirty="0"/>
              <a:t>: </a:t>
            </a:r>
            <a:r>
              <a:rPr lang="en-US" sz="2600" dirty="0">
                <a:solidFill>
                  <a:srgbClr val="FF0000"/>
                </a:solidFill>
                <a:latin typeface="Cambria Math" panose="02040503050406030204" pitchFamily="18" charset="0"/>
                <a:ea typeface="Cambria Math" panose="02040503050406030204" pitchFamily="18" charset="0"/>
              </a:rPr>
              <a:t>p = 0.005</a:t>
            </a:r>
          </a:p>
          <a:p>
            <a:pPr>
              <a:lnSpc>
                <a:spcPct val="100000"/>
              </a:lnSpc>
            </a:pPr>
            <a:endParaRPr lang="en-US" sz="600" b="1" dirty="0">
              <a:solidFill>
                <a:schemeClr val="tx2"/>
              </a:solidFill>
              <a:ea typeface="Cambria Math" panose="02040503050406030204" pitchFamily="18" charset="0"/>
            </a:endParaRPr>
          </a:p>
          <a:p>
            <a:pPr>
              <a:lnSpc>
                <a:spcPct val="100000"/>
              </a:lnSpc>
            </a:pPr>
            <a:r>
              <a:rPr lang="en-US" b="1" dirty="0">
                <a:solidFill>
                  <a:schemeClr val="tx2"/>
                </a:solidFill>
                <a:ea typeface="Cambria Math" panose="02040503050406030204" pitchFamily="18" charset="0"/>
              </a:rPr>
              <a:t>Reliability Guarantee</a:t>
            </a:r>
            <a:endParaRPr lang="en-US" sz="3200" i="1" dirty="0">
              <a:solidFill>
                <a:schemeClr val="tx2"/>
              </a:solidFill>
              <a:ea typeface="Cambria Math" panose="02040503050406030204" pitchFamily="18" charset="0"/>
            </a:endParaRPr>
          </a:p>
          <a:p>
            <a:pPr lvl="1"/>
            <a:r>
              <a:rPr lang="en-US" sz="2800" dirty="0"/>
              <a:t>When </a:t>
            </a:r>
            <a:r>
              <a:rPr lang="en-US" sz="2600" dirty="0">
                <a:latin typeface="Cambria Math" panose="02040503050406030204" pitchFamily="18" charset="0"/>
                <a:ea typeface="Cambria Math" panose="02040503050406030204" pitchFamily="18" charset="0"/>
                <a:cs typeface="Courier New" panose="02070309020205020404" pitchFamily="49" charset="0"/>
              </a:rPr>
              <a:t>p=0.005</a:t>
            </a:r>
            <a:r>
              <a:rPr lang="en-US" sz="2800" dirty="0"/>
              <a:t>, errors in one year: </a:t>
            </a:r>
            <a:r>
              <a:rPr lang="en-US" sz="2600" dirty="0">
                <a:solidFill>
                  <a:srgbClr val="FF0000"/>
                </a:solidFill>
                <a:latin typeface="Cambria Math" panose="02040503050406030204" pitchFamily="18" charset="0"/>
                <a:ea typeface="Cambria Math" panose="02040503050406030204" pitchFamily="18" charset="0"/>
                <a:cs typeface="Courier New" panose="02070309020205020404" pitchFamily="49" charset="0"/>
              </a:rPr>
              <a:t>9.4×10</a:t>
            </a:r>
            <a:r>
              <a:rPr lang="en-US" sz="2600" baseline="30000" dirty="0">
                <a:solidFill>
                  <a:srgbClr val="FF0000"/>
                </a:solidFill>
                <a:latin typeface="Cambria Math" panose="02040503050406030204" pitchFamily="18" charset="0"/>
                <a:ea typeface="Cambria Math" panose="02040503050406030204" pitchFamily="18" charset="0"/>
                <a:cs typeface="Courier New" panose="02070309020205020404" pitchFamily="49" charset="0"/>
              </a:rPr>
              <a:t>-14</a:t>
            </a:r>
            <a:endParaRPr lang="en-US" sz="2600" dirty="0">
              <a:solidFill>
                <a:srgbClr val="FF0000"/>
              </a:solidFill>
              <a:latin typeface="Cambria Math" panose="02040503050406030204" pitchFamily="18" charset="0"/>
              <a:ea typeface="Cambria Math" panose="02040503050406030204" pitchFamily="18" charset="0"/>
            </a:endParaRPr>
          </a:p>
          <a:p>
            <a:pPr lvl="1">
              <a:lnSpc>
                <a:spcPct val="100000"/>
              </a:lnSpc>
            </a:pPr>
            <a:r>
              <a:rPr lang="en-US" sz="2800" dirty="0">
                <a:ea typeface="Cambria Math" panose="02040503050406030204" pitchFamily="18" charset="0"/>
              </a:rPr>
              <a:t>By adjusting the value of </a:t>
            </a:r>
            <a:r>
              <a:rPr lang="en-US" sz="2600" dirty="0">
                <a:latin typeface="Cambria Math" panose="02040503050406030204" pitchFamily="18" charset="0"/>
                <a:ea typeface="Cambria Math" panose="02040503050406030204" pitchFamily="18" charset="0"/>
                <a:cs typeface="Courier New" panose="02070309020205020404" pitchFamily="49" charset="0"/>
              </a:rPr>
              <a:t>p</a:t>
            </a:r>
            <a:r>
              <a:rPr lang="en-US" sz="2800" dirty="0">
                <a:ea typeface="Cambria Math" panose="02040503050406030204" pitchFamily="18" charset="0"/>
              </a:rPr>
              <a:t>, we can vary the strength of protection against errors</a:t>
            </a:r>
          </a:p>
          <a:p>
            <a:pPr lvl="1">
              <a:lnSpc>
                <a:spcPct val="100000"/>
              </a:lnSpc>
            </a:pPr>
            <a:endParaRPr lang="en-US" sz="2800" dirty="0">
              <a:ea typeface="Cambria Math" panose="02040503050406030204" pitchFamily="18" charset="0"/>
            </a:endParaRPr>
          </a:p>
          <a:p>
            <a:pPr lvl="1">
              <a:lnSpc>
                <a:spcPct val="100000"/>
              </a:lnSpc>
            </a:pPr>
            <a:endParaRPr lang="en-US" sz="2800" dirty="0">
              <a:latin typeface="Cambria Math" panose="02040503050406030204" pitchFamily="18" charset="0"/>
              <a:ea typeface="Cambria Math" panose="02040503050406030204" pitchFamily="18" charset="0"/>
            </a:endParaRPr>
          </a:p>
          <a:p>
            <a:pPr lvl="1">
              <a:lnSpc>
                <a:spcPct val="100000"/>
              </a:lnSpc>
            </a:pPr>
            <a:endParaRPr lang="en-US" sz="2800"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4052618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Advantages of PARA</a:t>
            </a:r>
          </a:p>
        </p:txBody>
      </p:sp>
      <p:sp>
        <p:nvSpPr>
          <p:cNvPr id="3" name="Content Placeholder 2"/>
          <p:cNvSpPr>
            <a:spLocks noGrp="1"/>
          </p:cNvSpPr>
          <p:nvPr>
            <p:ph idx="1"/>
          </p:nvPr>
        </p:nvSpPr>
        <p:spPr/>
        <p:txBody>
          <a:bodyPr/>
          <a:lstStyle/>
          <a:p>
            <a:r>
              <a:rPr lang="en-US" sz="3200" i="1" dirty="0">
                <a:solidFill>
                  <a:srgbClr val="0000FF"/>
                </a:solidFill>
                <a:sym typeface="Wingdings" panose="05000000000000000000" pitchFamily="2" charset="2"/>
              </a:rPr>
              <a:t>PARA refreshes rows infrequently</a:t>
            </a:r>
          </a:p>
          <a:p>
            <a:pPr lvl="1"/>
            <a:r>
              <a:rPr lang="en-US" sz="2800" dirty="0">
                <a:sym typeface="Wingdings" panose="05000000000000000000" pitchFamily="2" charset="2"/>
              </a:rPr>
              <a:t>Low power</a:t>
            </a:r>
          </a:p>
          <a:p>
            <a:pPr lvl="1"/>
            <a:r>
              <a:rPr lang="en-US" sz="2800" dirty="0">
                <a:sym typeface="Wingdings" panose="05000000000000000000" pitchFamily="2" charset="2"/>
              </a:rPr>
              <a:t>Low performance-overhead</a:t>
            </a:r>
          </a:p>
          <a:p>
            <a:pPr lvl="2"/>
            <a:r>
              <a:rPr lang="en-US" dirty="0"/>
              <a:t>Average slowdown: </a:t>
            </a:r>
            <a:r>
              <a:rPr lang="en-US" sz="2600" dirty="0">
                <a:solidFill>
                  <a:srgbClr val="FF0000"/>
                </a:solidFill>
                <a:latin typeface="Cambria Math" panose="02040503050406030204" pitchFamily="18" charset="0"/>
                <a:ea typeface="Cambria Math" panose="02040503050406030204" pitchFamily="18" charset="0"/>
              </a:rPr>
              <a:t>0.20%</a:t>
            </a:r>
            <a:r>
              <a:rPr lang="en-US" dirty="0"/>
              <a:t> (for </a:t>
            </a:r>
            <a:r>
              <a:rPr lang="en-US" sz="2600" dirty="0">
                <a:latin typeface="Cambria Math" panose="02040503050406030204" pitchFamily="18" charset="0"/>
                <a:ea typeface="Cambria Math" panose="02040503050406030204" pitchFamily="18" charset="0"/>
              </a:rPr>
              <a:t>29</a:t>
            </a:r>
            <a:r>
              <a:rPr lang="en-US" dirty="0"/>
              <a:t> benchmarks)</a:t>
            </a:r>
            <a:endParaRPr lang="en-US" dirty="0">
              <a:solidFill>
                <a:srgbClr val="FF0000"/>
              </a:solidFill>
              <a:ea typeface="Cambria Math" panose="02040503050406030204" pitchFamily="18" charset="0"/>
            </a:endParaRPr>
          </a:p>
          <a:p>
            <a:pPr lvl="2"/>
            <a:r>
              <a:rPr lang="en-US" dirty="0"/>
              <a:t>Maximum slowdown: </a:t>
            </a:r>
            <a:r>
              <a:rPr lang="en-US" sz="2600" dirty="0">
                <a:solidFill>
                  <a:srgbClr val="FF0000"/>
                </a:solidFill>
                <a:latin typeface="Cambria Math" panose="02040503050406030204" pitchFamily="18" charset="0"/>
                <a:ea typeface="Cambria Math" panose="02040503050406030204" pitchFamily="18" charset="0"/>
              </a:rPr>
              <a:t>0.75%</a:t>
            </a:r>
            <a:endParaRPr lang="en-US" dirty="0"/>
          </a:p>
          <a:p>
            <a:r>
              <a:rPr lang="en-US" sz="3200" i="1" dirty="0">
                <a:solidFill>
                  <a:srgbClr val="0000FF"/>
                </a:solidFill>
              </a:rPr>
              <a:t>PARA is stateless</a:t>
            </a:r>
          </a:p>
          <a:p>
            <a:pPr lvl="1"/>
            <a:r>
              <a:rPr lang="en-US" sz="2800" dirty="0">
                <a:sym typeface="Wingdings" panose="05000000000000000000" pitchFamily="2" charset="2"/>
              </a:rPr>
              <a:t>Low cost</a:t>
            </a:r>
          </a:p>
          <a:p>
            <a:pPr lvl="1"/>
            <a:r>
              <a:rPr lang="en-US" sz="2800" dirty="0">
                <a:sym typeface="Wingdings" panose="05000000000000000000" pitchFamily="2" charset="2"/>
              </a:rPr>
              <a:t>Low complexity</a:t>
            </a:r>
          </a:p>
          <a:p>
            <a:endParaRPr lang="en-US" sz="2000" i="1" dirty="0">
              <a:solidFill>
                <a:srgbClr val="FF0000"/>
              </a:solidFill>
              <a:ea typeface="Cambria Math" panose="02040503050406030204" pitchFamily="18" charset="0"/>
            </a:endParaRPr>
          </a:p>
          <a:p>
            <a:r>
              <a:rPr lang="en-US" sz="3200" i="1" dirty="0">
                <a:solidFill>
                  <a:srgbClr val="FF0000"/>
                </a:solidFill>
                <a:ea typeface="Cambria Math" panose="02040503050406030204" pitchFamily="18" charset="0"/>
              </a:rPr>
              <a:t>PARA is an effective and low-overhead solution to prevent disturbance errors</a:t>
            </a:r>
          </a:p>
          <a:p>
            <a:endParaRPr lang="en-US" dirty="0">
              <a:sym typeface="Wingdings" panose="05000000000000000000" pitchFamily="2" charset="2"/>
            </a:endParaRPr>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146149775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Requirements for PARA</a:t>
            </a:r>
          </a:p>
        </p:txBody>
      </p:sp>
      <p:sp>
        <p:nvSpPr>
          <p:cNvPr id="3" name="Content Placeholder 2"/>
          <p:cNvSpPr>
            <a:spLocks noGrp="1"/>
          </p:cNvSpPr>
          <p:nvPr>
            <p:ph idx="1"/>
          </p:nvPr>
        </p:nvSpPr>
        <p:spPr>
          <a:xfrm>
            <a:off x="107504" y="1066800"/>
            <a:ext cx="8928992" cy="5638800"/>
          </a:xfrm>
        </p:spPr>
        <p:txBody>
          <a:bodyPr/>
          <a:lstStyle/>
          <a:p>
            <a:r>
              <a:rPr lang="en-US" sz="3200" dirty="0"/>
              <a:t>If implemented in </a:t>
            </a:r>
            <a:r>
              <a:rPr lang="en-US" sz="3200" dirty="0">
                <a:solidFill>
                  <a:srgbClr val="0000FF"/>
                </a:solidFill>
              </a:rPr>
              <a:t>DRAM chip </a:t>
            </a:r>
            <a:r>
              <a:rPr lang="en-US" sz="3200" dirty="0"/>
              <a:t>(done today)</a:t>
            </a:r>
          </a:p>
          <a:p>
            <a:pPr lvl="1"/>
            <a:r>
              <a:rPr lang="en-US" sz="2800" dirty="0"/>
              <a:t>Enough slack in timing and refresh parameters</a:t>
            </a:r>
          </a:p>
          <a:p>
            <a:pPr lvl="1"/>
            <a:r>
              <a:rPr lang="en-US" sz="2800" dirty="0"/>
              <a:t>Plenty of slack today: </a:t>
            </a:r>
          </a:p>
          <a:p>
            <a:pPr lvl="2"/>
            <a:r>
              <a:rPr lang="en-US" sz="1400" dirty="0"/>
              <a:t>Lee et al., “</a:t>
            </a:r>
            <a:r>
              <a:rPr lang="en-US" sz="1400" b="1" dirty="0">
                <a:solidFill>
                  <a:srgbClr val="660066"/>
                </a:solidFill>
              </a:rPr>
              <a:t>Adaptive-Latency DRAM: Optimizing DRAM Timing for the Common Case</a:t>
            </a:r>
            <a:r>
              <a:rPr lang="en-US" sz="1400" dirty="0"/>
              <a:t>,” HPCA 2015.</a:t>
            </a:r>
          </a:p>
          <a:p>
            <a:pPr lvl="2"/>
            <a:r>
              <a:rPr lang="en-US" sz="1400" dirty="0"/>
              <a:t>Chang et al., “</a:t>
            </a:r>
            <a:r>
              <a:rPr lang="en-US" sz="1400" b="1" dirty="0">
                <a:solidFill>
                  <a:srgbClr val="660066"/>
                </a:solidFill>
              </a:rPr>
              <a:t>Understanding Latency Variation in Modern DRAM Chips</a:t>
            </a:r>
            <a:r>
              <a:rPr lang="en-US" sz="1400" dirty="0"/>
              <a:t>,” SIGMETRICS 2016.</a:t>
            </a:r>
          </a:p>
          <a:p>
            <a:pPr lvl="2"/>
            <a:r>
              <a:rPr lang="en-US" sz="1400" dirty="0"/>
              <a:t>Lee et al., “</a:t>
            </a:r>
            <a:r>
              <a:rPr lang="en-US" sz="1400" b="1" dirty="0">
                <a:solidFill>
                  <a:srgbClr val="660066"/>
                </a:solidFill>
              </a:rPr>
              <a:t>Design-Induced Latency Variation in Modern DRAM Chips</a:t>
            </a:r>
            <a:r>
              <a:rPr lang="en-US" sz="1400" dirty="0"/>
              <a:t>,” SIGMETRICS 2017.</a:t>
            </a:r>
          </a:p>
          <a:p>
            <a:pPr lvl="2"/>
            <a:r>
              <a:rPr lang="en-US" sz="1400" dirty="0"/>
              <a:t>Chang et al., “</a:t>
            </a:r>
            <a:r>
              <a:rPr lang="en-US" sz="1400" b="1" dirty="0">
                <a:solidFill>
                  <a:srgbClr val="711A6A"/>
                </a:solidFill>
              </a:rPr>
              <a:t>Understanding</a:t>
            </a:r>
            <a:r>
              <a:rPr lang="en-US" sz="1400" b="1" dirty="0">
                <a:solidFill>
                  <a:srgbClr val="660066"/>
                </a:solidFill>
              </a:rPr>
              <a:t> </a:t>
            </a:r>
            <a:r>
              <a:rPr lang="en-US" sz="1400" b="1" dirty="0">
                <a:solidFill>
                  <a:srgbClr val="711A6A"/>
                </a:solidFill>
              </a:rPr>
              <a:t>Reduced-Voltage</a:t>
            </a:r>
            <a:r>
              <a:rPr lang="en-US" sz="1400" b="1" dirty="0">
                <a:solidFill>
                  <a:srgbClr val="660066"/>
                </a:solidFill>
              </a:rPr>
              <a:t> Operation in Modern DRAM Devices</a:t>
            </a:r>
            <a:r>
              <a:rPr lang="en-US" sz="1400" dirty="0"/>
              <a:t>,” SIGMETRICS 2017.</a:t>
            </a:r>
          </a:p>
          <a:p>
            <a:pPr lvl="2"/>
            <a:r>
              <a:rPr lang="en-US" sz="1400" dirty="0"/>
              <a:t>Ghose et al., “</a:t>
            </a:r>
            <a:r>
              <a:rPr lang="en-US" sz="1400" b="1" dirty="0">
                <a:solidFill>
                  <a:srgbClr val="711A6A"/>
                </a:solidFill>
              </a:rPr>
              <a:t>What Your DRAM Power Models Are Not Telling You: Lessons from a Detailed Experimental Study</a:t>
            </a:r>
            <a:r>
              <a:rPr lang="en-US" sz="1400" dirty="0"/>
              <a:t>,” SIGMETRICS 2018.</a:t>
            </a:r>
          </a:p>
          <a:p>
            <a:pPr lvl="2"/>
            <a:r>
              <a:rPr lang="en-US" sz="1400" dirty="0"/>
              <a:t>Kim et al., “</a:t>
            </a:r>
            <a:r>
              <a:rPr lang="en-US" sz="1400" b="1" dirty="0">
                <a:solidFill>
                  <a:srgbClr val="711A6A"/>
                </a:solidFill>
              </a:rPr>
              <a:t>Solar-DRAM: Reducing DRAM Access Latency by Exploiting the Variation in Local </a:t>
            </a:r>
            <a:r>
              <a:rPr lang="en-US" sz="1400" b="1" dirty="0" err="1">
                <a:solidFill>
                  <a:srgbClr val="711A6A"/>
                </a:solidFill>
              </a:rPr>
              <a:t>Bitlines</a:t>
            </a:r>
            <a:r>
              <a:rPr lang="en-US" sz="1400" dirty="0"/>
              <a:t>,” ICCD 2018.</a:t>
            </a:r>
          </a:p>
          <a:p>
            <a:pPr lvl="2"/>
            <a:endParaRPr lang="en-US" sz="1400" dirty="0"/>
          </a:p>
          <a:p>
            <a:r>
              <a:rPr lang="en-US" sz="3200" dirty="0"/>
              <a:t>If implemented in </a:t>
            </a:r>
            <a:r>
              <a:rPr lang="en-US" sz="3200" dirty="0">
                <a:solidFill>
                  <a:srgbClr val="0000FF"/>
                </a:solidFill>
              </a:rPr>
              <a:t>memory controller </a:t>
            </a:r>
          </a:p>
          <a:p>
            <a:pPr lvl="1"/>
            <a:r>
              <a:rPr lang="en-US" sz="2800" dirty="0"/>
              <a:t>Better coordination between memory controller and DRAM</a:t>
            </a:r>
          </a:p>
          <a:p>
            <a:pPr lvl="1"/>
            <a:r>
              <a:rPr lang="en-US" sz="2800" dirty="0"/>
              <a:t>Memory controller should know which rows are physically adjacent</a:t>
            </a:r>
          </a:p>
          <a:p>
            <a:pPr lvl="1"/>
            <a:endParaRPr lang="en-US" sz="2800" dirty="0"/>
          </a:p>
          <a:p>
            <a:endParaRPr lang="en-US" dirty="0"/>
          </a:p>
          <a:p>
            <a:pPr lvl="1"/>
            <a:endParaRPr lang="en-US" sz="2800" dirty="0"/>
          </a:p>
          <a:p>
            <a:pPr marL="0" indent="0">
              <a:buNone/>
            </a:pPr>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7492848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Probabilistic Activation in Real Life (I)</a:t>
            </a:r>
            <a:endParaRPr lang="en-US" sz="44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600" b="0" i="0" u="none" strike="noStrike" kern="1200" cap="none" spc="0" normalizeH="0" baseline="0" noProof="0" dirty="0">
              <a:ln>
                <a:noFill/>
              </a:ln>
              <a:solidFill>
                <a:srgbClr val="000000"/>
              </a:solidFill>
              <a:effectLst/>
              <a:uLnTx/>
              <a:uFillTx/>
              <a:latin typeface="Garamond" charset="0"/>
              <a:ea typeface="+mn-ea"/>
              <a:cs typeface="+mn-cs"/>
            </a:endParaRPr>
          </a:p>
        </p:txBody>
      </p:sp>
      <p:sp>
        <p:nvSpPr>
          <p:cNvPr id="5" name="Rectangle 4"/>
          <p:cNvSpPr/>
          <p:nvPr/>
        </p:nvSpPr>
        <p:spPr>
          <a:xfrm>
            <a:off x="1979712" y="6519446"/>
            <a:ext cx="9865096"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hlinkClick r:id="rId2"/>
              </a:rPr>
              <a:t>https://twitter.com/isislovecruft/status/1021939922754723841</a:t>
            </a:r>
            <a:r>
              <a:rPr kumimoji="0" lang="en-US" sz="1400" b="0" i="0" u="none" strike="noStrike" kern="1200" cap="none" spc="0" normalizeH="0" baseline="0" noProof="0" dirty="0">
                <a:ln>
                  <a:noFill/>
                </a:ln>
                <a:solidFill>
                  <a:srgbClr val="000000"/>
                </a:solidFill>
                <a:effectLst/>
                <a:uLnTx/>
                <a:uFillTx/>
                <a:latin typeface="Tahoma"/>
                <a:ea typeface="+mn-ea"/>
                <a:cs typeface="+mn-cs"/>
              </a:rPr>
              <a:t> </a:t>
            </a:r>
          </a:p>
        </p:txBody>
      </p:sp>
      <p:pic>
        <p:nvPicPr>
          <p:cNvPr id="6" name="Picture 5">
            <a:extLst>
              <a:ext uri="{FF2B5EF4-FFF2-40B4-BE49-F238E27FC236}">
                <a16:creationId xmlns:a16="http://schemas.microsoft.com/office/drawing/2014/main" id="{38537F80-0BC5-2448-B6C3-43444D3333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592" y="980728"/>
            <a:ext cx="7200800" cy="5400600"/>
          </a:xfrm>
          <a:prstGeom prst="rect">
            <a:avLst/>
          </a:prstGeom>
        </p:spPr>
      </p:pic>
    </p:spTree>
    <p:extLst>
      <p:ext uri="{BB962C8B-B14F-4D97-AF65-F5344CB8AC3E}">
        <p14:creationId xmlns:p14="http://schemas.microsoft.com/office/powerpoint/2010/main" val="1022002629"/>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Probabilistic Activation in Real Life (II)</a:t>
            </a:r>
            <a:endParaRPr lang="en-US" sz="44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a:extLst>
              <a:ext uri="{FF2B5EF4-FFF2-40B4-BE49-F238E27FC236}">
                <a16:creationId xmlns:a16="http://schemas.microsoft.com/office/drawing/2014/main" id="{1E60EBA1-45FA-214F-8A1F-12E347182D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0708" y="980332"/>
            <a:ext cx="7266384" cy="5449788"/>
          </a:xfrm>
          <a:prstGeom prst="rect">
            <a:avLst/>
          </a:prstGeom>
        </p:spPr>
      </p:pic>
      <p:sp>
        <p:nvSpPr>
          <p:cNvPr id="6" name="Rectangle 5">
            <a:extLst>
              <a:ext uri="{FF2B5EF4-FFF2-40B4-BE49-F238E27FC236}">
                <a16:creationId xmlns:a16="http://schemas.microsoft.com/office/drawing/2014/main" id="{E5B1B6F5-AC02-5843-8ADF-2B8216B9C3FA}"/>
              </a:ext>
            </a:extLst>
          </p:cNvPr>
          <p:cNvSpPr/>
          <p:nvPr/>
        </p:nvSpPr>
        <p:spPr>
          <a:xfrm>
            <a:off x="1979712" y="6519446"/>
            <a:ext cx="9865096"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hlinkClick r:id="rId3"/>
              </a:rPr>
              <a:t>https://twitter.com/isislovecruft/status/1021939922754723841</a:t>
            </a:r>
            <a:r>
              <a:rPr kumimoji="0" lang="en-US" sz="1400" b="0" i="0" u="none" strike="noStrike" kern="1200" cap="none" spc="0" normalizeH="0" baseline="0" noProof="0" dirty="0">
                <a:ln>
                  <a:noFill/>
                </a:ln>
                <a:solidFill>
                  <a:srgbClr val="000000"/>
                </a:solidFill>
                <a:effectLst/>
                <a:uLnTx/>
                <a:uFillTx/>
                <a:latin typeface="Tahoma"/>
                <a:ea typeface="+mn-ea"/>
                <a:cs typeface="+mn-cs"/>
              </a:rPr>
              <a:t> </a:t>
            </a:r>
          </a:p>
        </p:txBody>
      </p:sp>
    </p:spTree>
    <p:extLst>
      <p:ext uri="{BB962C8B-B14F-4D97-AF65-F5344CB8AC3E}">
        <p14:creationId xmlns:p14="http://schemas.microsoft.com/office/powerpoint/2010/main" val="2559421978"/>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 Memory Scales, It Becomes Unreliable</a:t>
            </a:r>
          </a:p>
        </p:txBody>
      </p:sp>
      <p:sp>
        <p:nvSpPr>
          <p:cNvPr id="3" name="Content Placeholder 2"/>
          <p:cNvSpPr>
            <a:spLocks noGrp="1"/>
          </p:cNvSpPr>
          <p:nvPr>
            <p:ph idx="1"/>
          </p:nvPr>
        </p:nvSpPr>
        <p:spPr>
          <a:xfrm>
            <a:off x="107504" y="908720"/>
            <a:ext cx="9036496" cy="5339680"/>
          </a:xfrm>
        </p:spPr>
        <p:txBody>
          <a:bodyPr/>
          <a:lstStyle/>
          <a:p>
            <a:r>
              <a:rPr lang="en-US" dirty="0">
                <a:solidFill>
                  <a:srgbClr val="FF0000"/>
                </a:solidFill>
              </a:rPr>
              <a:t>Data from all of Facebook’s servers worldwide</a:t>
            </a:r>
          </a:p>
          <a:p>
            <a:r>
              <a:rPr lang="en-US" sz="1800" dirty="0"/>
              <a:t>Meza+, “</a:t>
            </a:r>
            <a:r>
              <a:rPr lang="en-US" sz="1800" dirty="0">
                <a:solidFill>
                  <a:srgbClr val="0000FF"/>
                </a:solidFill>
              </a:rPr>
              <a:t>Revisiting Memory Errors in Large-Scale Production Data Centers</a:t>
            </a:r>
            <a:r>
              <a:rPr lang="en-US" sz="1800" dirty="0"/>
              <a:t>,” DSN’15.</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Shape 402"/>
          <p:cNvSpPr/>
          <p:nvPr/>
        </p:nvSpPr>
        <p:spPr>
          <a:xfrm rot="548035">
            <a:off x="6981778" y="2908446"/>
            <a:ext cx="1526103" cy="2358594"/>
          </a:xfrm>
          <a:prstGeom prst="rect">
            <a:avLst/>
          </a:prstGeom>
          <a:solidFill>
            <a:srgbClr val="FFFFFF"/>
          </a:solidFill>
          <a:ln w="25400">
            <a:solidFill/>
            <a:miter lim="400000"/>
          </a:ln>
          <a:effectLst>
            <a:outerShdw blurRad="190500" dist="8455" dir="5400000" rotWithShape="0">
              <a:srgbClr val="000000"/>
            </a:outerShdw>
          </a:effectLst>
          <a:extLst>
            <a:ext uri="{C572A759-6A51-4108-AA02-DFA0A04FC94B}">
              <ma14:wrappingTextBoxFlag xmlns:ma14="http://schemas.microsoft.com/office/mac/drawingml/2011/main" xmlns="" val="1"/>
            </a:ext>
          </a:extLst>
        </p:spPr>
        <p:txBody>
          <a:bodyPr wrap="square" lIns="0" tIns="0" rIns="0" bIns="0" anchor="b">
            <a:spAutoFit/>
          </a:bodyPr>
          <a:lstStyle/>
          <a:p>
            <a:pPr marL="0" marR="0" lvl="0" indent="0" algn="ctr" defTabSz="914400" rtl="0" eaLnBrk="1" fontAlgn="auto" latinLnBrk="0" hangingPunct="1">
              <a:lnSpc>
                <a:spcPct val="80000"/>
              </a:lnSpc>
              <a:spcBef>
                <a:spcPts val="0"/>
              </a:spcBef>
              <a:spcAft>
                <a:spcPts val="0"/>
              </a:spcAft>
              <a:buClrTx/>
              <a:buSzTx/>
              <a:buFontTx/>
              <a:buNone/>
              <a:tabLst/>
              <a:defRPr spc="0">
                <a:solidFill>
                  <a:srgbClr val="000000"/>
                </a:solidFill>
              </a:defRPr>
            </a:pPr>
            <a:r>
              <a:rPr kumimoji="0" sz="3800" b="0" i="1" u="none" strike="noStrike" kern="1200" cap="none" spc="-38" normalizeH="0" baseline="0" noProof="0" dirty="0">
                <a:ln>
                  <a:noFill/>
                </a:ln>
                <a:solidFill>
                  <a:srgbClr val="405F82"/>
                </a:solidFill>
                <a:effectLst/>
                <a:uLnTx/>
                <a:uFillTx/>
                <a:latin typeface="Garamond"/>
                <a:ea typeface="+mn-ea"/>
                <a:cs typeface="+mn-cs"/>
                <a:sym typeface="Vista Sans OT Medium"/>
              </a:rPr>
              <a:t>Intuition:</a:t>
            </a:r>
            <a:br>
              <a:rPr kumimoji="0" sz="3800" b="0" i="1" u="none" strike="noStrike" kern="1200" cap="none" spc="-38" normalizeH="0" baseline="0" noProof="0" dirty="0">
                <a:ln>
                  <a:noFill/>
                </a:ln>
                <a:solidFill>
                  <a:srgbClr val="405F82"/>
                </a:solidFill>
                <a:effectLst/>
                <a:uLnTx/>
                <a:uFillTx/>
                <a:latin typeface="Garamond"/>
                <a:ea typeface="+mn-ea"/>
                <a:cs typeface="+mn-cs"/>
                <a:sym typeface="Vista Sans OT Medium"/>
              </a:rPr>
            </a:br>
            <a:r>
              <a:rPr kumimoji="0" sz="3800" b="0" i="1" u="none" strike="noStrike" kern="1200" cap="none" spc="-38" normalizeH="0" baseline="0" noProof="0" dirty="0">
                <a:ln>
                  <a:noFill/>
                </a:ln>
                <a:solidFill>
                  <a:srgbClr val="0000FF"/>
                </a:solidFill>
                <a:effectLst/>
                <a:uLnTx/>
                <a:uFillTx/>
                <a:latin typeface="Garamond"/>
                <a:ea typeface="+mn-ea"/>
                <a:cs typeface="+mn-cs"/>
                <a:sym typeface="Vista Sans OT Medium"/>
              </a:rPr>
              <a:t>quadratic</a:t>
            </a:r>
            <a:br>
              <a:rPr kumimoji="0" sz="3800" b="0" i="1" u="none" strike="noStrike" kern="1200" cap="none" spc="-38" normalizeH="0" baseline="0" noProof="0" dirty="0">
                <a:ln>
                  <a:noFill/>
                </a:ln>
                <a:solidFill>
                  <a:srgbClr val="0000FF"/>
                </a:solidFill>
                <a:effectLst/>
                <a:uLnTx/>
                <a:uFillTx/>
                <a:latin typeface="Garamond"/>
                <a:ea typeface="+mn-ea"/>
                <a:cs typeface="+mn-cs"/>
                <a:sym typeface="Vista Sans OT Medium"/>
              </a:rPr>
            </a:br>
            <a:r>
              <a:rPr kumimoji="0" sz="3800" b="0" i="1" u="none" strike="noStrike" kern="1200" cap="none" spc="-38" normalizeH="0" baseline="0" noProof="0" dirty="0">
                <a:ln>
                  <a:noFill/>
                </a:ln>
                <a:solidFill>
                  <a:srgbClr val="0000FF"/>
                </a:solidFill>
                <a:effectLst/>
                <a:uLnTx/>
                <a:uFillTx/>
                <a:latin typeface="Garamond"/>
                <a:ea typeface="+mn-ea"/>
                <a:cs typeface="+mn-cs"/>
                <a:sym typeface="Vista Sans OT Medium"/>
              </a:rPr>
              <a:t>increase in</a:t>
            </a:r>
            <a:br>
              <a:rPr kumimoji="0" sz="3800" b="0" i="1" u="none" strike="noStrike" kern="1200" cap="none" spc="-38" normalizeH="0" baseline="0" noProof="0" dirty="0">
                <a:ln>
                  <a:noFill/>
                </a:ln>
                <a:solidFill>
                  <a:srgbClr val="0000FF"/>
                </a:solidFill>
                <a:effectLst/>
                <a:uLnTx/>
                <a:uFillTx/>
                <a:latin typeface="Garamond"/>
                <a:ea typeface="+mn-ea"/>
                <a:cs typeface="+mn-cs"/>
                <a:sym typeface="Vista Sans OT Medium"/>
              </a:rPr>
            </a:br>
            <a:r>
              <a:rPr kumimoji="0" sz="3800" b="0" i="1" u="none" strike="noStrike" kern="1200" cap="none" spc="-38" normalizeH="0" baseline="0" noProof="0" dirty="0">
                <a:ln>
                  <a:noFill/>
                </a:ln>
                <a:solidFill>
                  <a:srgbClr val="0000FF"/>
                </a:solidFill>
                <a:effectLst/>
                <a:uLnTx/>
                <a:uFillTx/>
                <a:latin typeface="Garamond"/>
                <a:ea typeface="+mn-ea"/>
                <a:cs typeface="+mn-cs"/>
                <a:sym typeface="Vista Sans OT Medium"/>
              </a:rPr>
              <a:t>capacity</a:t>
            </a:r>
          </a:p>
        </p:txBody>
      </p:sp>
      <p:pic>
        <p:nvPicPr>
          <p:cNvPr id="6" name="Picture 5"/>
          <p:cNvPicPr>
            <a:picLocks noChangeAspect="1"/>
          </p:cNvPicPr>
          <p:nvPr/>
        </p:nvPicPr>
        <p:blipFill>
          <a:blip r:embed="rId2"/>
          <a:stretch>
            <a:fillRect/>
          </a:stretch>
        </p:blipFill>
        <p:spPr>
          <a:xfrm>
            <a:off x="1634751" y="1844824"/>
            <a:ext cx="4953473" cy="4968552"/>
          </a:xfrm>
          <a:prstGeom prst="rect">
            <a:avLst/>
          </a:prstGeom>
        </p:spPr>
      </p:pic>
    </p:spTree>
    <p:extLst>
      <p:ext uri="{BB962C8B-B14F-4D97-AF65-F5344CB8AC3E}">
        <p14:creationId xmlns:p14="http://schemas.microsoft.com/office/powerpoint/2010/main" val="218992463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Seven RowHammer Solutions Proposed</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pic>
        <p:nvPicPr>
          <p:cNvPr id="7" name="Picture 6"/>
          <p:cNvPicPr>
            <a:picLocks noChangeAspect="1"/>
          </p:cNvPicPr>
          <p:nvPr/>
        </p:nvPicPr>
        <p:blipFill>
          <a:blip r:embed="rId2"/>
          <a:stretch>
            <a:fillRect/>
          </a:stretch>
        </p:blipFill>
        <p:spPr>
          <a:xfrm>
            <a:off x="-35496" y="4071630"/>
            <a:ext cx="9144000" cy="2359092"/>
          </a:xfrm>
          <a:prstGeom prst="rect">
            <a:avLst/>
          </a:prstGeom>
        </p:spPr>
      </p:pic>
      <p:sp>
        <p:nvSpPr>
          <p:cNvPr id="8" name="Content Placeholder 2"/>
          <p:cNvSpPr>
            <a:spLocks noGrp="1"/>
          </p:cNvSpPr>
          <p:nvPr>
            <p:ph idx="1"/>
          </p:nvPr>
        </p:nvSpPr>
        <p:spPr>
          <a:xfrm>
            <a:off x="228600" y="548680"/>
            <a:ext cx="8915400" cy="5153025"/>
          </a:xfrm>
        </p:spPr>
        <p:txBody>
          <a:bodyPr/>
          <a:lstStyle/>
          <a:p>
            <a:endParaRPr lang="en-US" dirty="0"/>
          </a:p>
          <a:p>
            <a:r>
              <a:rPr lang="en-US" sz="1800" dirty="0" err="1"/>
              <a:t>Yoongu</a:t>
            </a:r>
            <a:r>
              <a:rPr lang="en-US" sz="1800" dirty="0"/>
              <a:t> Kim, Ross Daly, </a:t>
            </a:r>
            <a:r>
              <a:rPr lang="en-US" sz="1800" dirty="0" err="1"/>
              <a:t>Jeremie</a:t>
            </a:r>
            <a:r>
              <a:rPr lang="en-US" sz="1800" dirty="0"/>
              <a:t> Kim, Chris </a:t>
            </a:r>
            <a:r>
              <a:rPr lang="en-US" sz="1800" dirty="0" err="1"/>
              <a:t>Fallin</a:t>
            </a:r>
            <a:r>
              <a:rPr lang="en-US" sz="1800" dirty="0"/>
              <a:t>, </a:t>
            </a:r>
            <a:r>
              <a:rPr lang="en-US" sz="1800" dirty="0" err="1"/>
              <a:t>Ji</a:t>
            </a:r>
            <a:r>
              <a:rPr lang="en-US" sz="1800" dirty="0"/>
              <a:t> </a:t>
            </a:r>
            <a:r>
              <a:rPr lang="en-US" sz="1800" dirty="0" err="1"/>
              <a:t>Hye</a:t>
            </a:r>
            <a:r>
              <a:rPr lang="en-US" sz="1800" dirty="0"/>
              <a:t> Lee, </a:t>
            </a:r>
            <a:r>
              <a:rPr lang="en-US" sz="1800" dirty="0" err="1"/>
              <a:t>Donghyuk</a:t>
            </a:r>
            <a:r>
              <a:rPr lang="en-US" sz="1800" dirty="0"/>
              <a:t> Lee, Chris Wilkerson, </a:t>
            </a:r>
            <a:r>
              <a:rPr lang="en-US" sz="1800" dirty="0" err="1"/>
              <a:t>Konrad</a:t>
            </a:r>
            <a:r>
              <a:rPr lang="en-US" sz="1800" dirty="0"/>
              <a:t> Lai, and Onur Mutlu,</a:t>
            </a:r>
            <a:br>
              <a:rPr lang="en-US" sz="1800" dirty="0"/>
            </a:br>
            <a:r>
              <a:rPr lang="en-US" sz="1800" b="1" dirty="0">
                <a:solidFill>
                  <a:srgbClr val="0432FF"/>
                </a:solidFill>
                <a:hlinkClick r:id="rId3">
                  <a:extLst>
                    <a:ext uri="{A12FA001-AC4F-418D-AE19-62706E023703}">
                      <ahyp:hlinkClr xmlns:ahyp="http://schemas.microsoft.com/office/drawing/2018/hyperlinkcolor" val="tx"/>
                    </a:ext>
                  </a:extLst>
                </a:hlinkClick>
              </a:rPr>
              <a:t>"Flipping Bits in Memory Without Accessing Them: An Experimental Study of DRAM Disturbance Errors"</a:t>
            </a:r>
            <a:br>
              <a:rPr lang="en-US" sz="1800" dirty="0">
                <a:solidFill>
                  <a:srgbClr val="0432FF"/>
                </a:solidFill>
              </a:rPr>
            </a:br>
            <a:r>
              <a:rPr lang="en-US" sz="1800" i="1" dirty="0"/>
              <a:t>Proceedings of the </a:t>
            </a:r>
            <a:r>
              <a:rPr lang="en-US" sz="1800" i="1" dirty="0">
                <a:hlinkClick r:id="rId4"/>
              </a:rPr>
              <a:t>41st International Symposium on Computer Architecture</a:t>
            </a:r>
            <a:r>
              <a:rPr lang="en-US" sz="1800" i="1" dirty="0"/>
              <a:t> (</a:t>
            </a:r>
            <a:r>
              <a:rPr lang="en-US" sz="1800" b="1" i="1" dirty="0"/>
              <a:t>ISCA</a:t>
            </a:r>
            <a:r>
              <a:rPr lang="en-US" sz="1800" i="1" dirty="0"/>
              <a:t>)</a:t>
            </a:r>
            <a:r>
              <a:rPr lang="en-US" sz="1800" dirty="0"/>
              <a:t>, Minneapolis, MN, June 2014. </a:t>
            </a:r>
            <a:br>
              <a:rPr lang="en-US" sz="1800" dirty="0"/>
            </a:br>
            <a:r>
              <a:rPr lang="en-US" sz="1800" dirty="0"/>
              <a:t>[</a:t>
            </a:r>
            <a:r>
              <a:rPr lang="en-US" sz="1800" dirty="0">
                <a:hlinkClick r:id="rId5"/>
              </a:rPr>
              <a:t>Slides (pptx)</a:t>
            </a:r>
            <a:r>
              <a:rPr lang="en-US" sz="1800" dirty="0"/>
              <a:t> </a:t>
            </a:r>
            <a:r>
              <a:rPr lang="en-US" sz="1800" dirty="0">
                <a:hlinkClick r:id="rId6"/>
              </a:rPr>
              <a:t>(pdf)</a:t>
            </a:r>
            <a:r>
              <a:rPr lang="en-US" sz="1800" dirty="0"/>
              <a:t>] [</a:t>
            </a:r>
            <a:r>
              <a:rPr lang="en-US" sz="1800" dirty="0">
                <a:hlinkClick r:id="rId7"/>
              </a:rPr>
              <a:t>Lightning Session Slides (pptx)</a:t>
            </a:r>
            <a:r>
              <a:rPr lang="en-US" sz="1800" dirty="0"/>
              <a:t> </a:t>
            </a:r>
            <a:r>
              <a:rPr lang="en-US" sz="1800" dirty="0">
                <a:hlinkClick r:id="rId8"/>
              </a:rPr>
              <a:t>(pdf)</a:t>
            </a:r>
            <a:r>
              <a:rPr lang="en-US" sz="1800" dirty="0"/>
              <a:t>] [</a:t>
            </a:r>
            <a:r>
              <a:rPr lang="en-US" sz="1800" dirty="0">
                <a:hlinkClick r:id="rId9"/>
              </a:rPr>
              <a:t>Source Code and Data</a:t>
            </a:r>
            <a:r>
              <a:rPr lang="en-US" sz="1800" dirty="0"/>
              <a:t>] [</a:t>
            </a:r>
            <a:r>
              <a:rPr lang="en-US" sz="1800" dirty="0">
                <a:hlinkClick r:id="rId10"/>
              </a:rPr>
              <a:t>Lecture Video</a:t>
            </a:r>
            <a:r>
              <a:rPr lang="en-US" sz="1800" dirty="0"/>
              <a:t> (1 </a:t>
            </a:r>
            <a:r>
              <a:rPr lang="en-US" sz="1800" dirty="0" err="1"/>
              <a:t>hr</a:t>
            </a:r>
            <a:r>
              <a:rPr lang="en-US" sz="1800" dirty="0"/>
              <a:t> 49 mins), 25 September 2020]</a:t>
            </a:r>
            <a:br>
              <a:rPr lang="en-US" sz="1800" dirty="0"/>
            </a:br>
            <a:r>
              <a:rPr lang="en-US" sz="1800" b="1" i="1" dirty="0">
                <a:solidFill>
                  <a:srgbClr val="FF0000"/>
                </a:solidFill>
              </a:rPr>
              <a:t>One of the 7 papers of 2012-2017 selected as Top Picks in Hardware and Embedded Security for IEEE TCAD (</a:t>
            </a:r>
            <a:r>
              <a:rPr lang="en-US" sz="1800" b="1" i="1" dirty="0">
                <a:solidFill>
                  <a:srgbClr val="FF0000"/>
                </a:solidFill>
                <a:hlinkClick r:id="rId11">
                  <a:extLst>
                    <a:ext uri="{A12FA001-AC4F-418D-AE19-62706E023703}">
                      <ahyp:hlinkClr xmlns:ahyp="http://schemas.microsoft.com/office/drawing/2018/hyperlinkcolor" val="tx"/>
                    </a:ext>
                  </a:extLst>
                </a:hlinkClick>
              </a:rPr>
              <a:t>link</a:t>
            </a:r>
            <a:r>
              <a:rPr lang="en-US" sz="1800" b="1" i="1" dirty="0">
                <a:solidFill>
                  <a:srgbClr val="FF0000"/>
                </a:solidFill>
              </a:rPr>
              <a:t>).</a:t>
            </a:r>
            <a:br>
              <a:rPr lang="en-US" dirty="0"/>
            </a:br>
            <a:endParaRPr lang="en-US" dirty="0"/>
          </a:p>
          <a:p>
            <a:pPr marL="0" indent="0">
              <a:buNone/>
            </a:pPr>
            <a:br>
              <a:rPr lang="en-US" sz="2000" dirty="0"/>
            </a:br>
            <a:endParaRPr lang="en-US" sz="2000" dirty="0"/>
          </a:p>
        </p:txBody>
      </p:sp>
    </p:spTree>
    <p:extLst>
      <p:ext uri="{BB962C8B-B14F-4D97-AF65-F5344CB8AC3E}">
        <p14:creationId xmlns:p14="http://schemas.microsoft.com/office/powerpoint/2010/main" val="3376990746"/>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A Takeaway</a:t>
            </a:r>
          </a:p>
        </p:txBody>
      </p:sp>
      <p:sp>
        <p:nvSpPr>
          <p:cNvPr id="3" name="Content Placeholder 2"/>
          <p:cNvSpPr>
            <a:spLocks noGrp="1"/>
          </p:cNvSpPr>
          <p:nvPr>
            <p:ph idx="1"/>
          </p:nvPr>
        </p:nvSpPr>
        <p:spPr>
          <a:xfrm>
            <a:off x="0" y="1340768"/>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a:p>
            <a:pPr marL="0" indent="0" algn="ctr">
              <a:buNone/>
            </a:pPr>
            <a:r>
              <a:rPr lang="en-US" sz="6400" dirty="0"/>
              <a:t>for Security, Safety, Reliability, Scaling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1404401251"/>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800" dirty="0"/>
              <a:t>Aside: Intelligent Controller for NAND Flash</a:t>
            </a:r>
          </a:p>
        </p:txBody>
      </p:sp>
      <p:pic>
        <p:nvPicPr>
          <p:cNvPr id="33" name="Picture 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081088"/>
            <a:ext cx="6858000" cy="4697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4" name="Group 46"/>
          <p:cNvGrpSpPr>
            <a:grpSpLocks/>
          </p:cNvGrpSpPr>
          <p:nvPr/>
        </p:nvGrpSpPr>
        <p:grpSpPr bwMode="auto">
          <a:xfrm>
            <a:off x="5181600" y="1995488"/>
            <a:ext cx="2101850" cy="1066800"/>
            <a:chOff x="3264" y="1536"/>
            <a:chExt cx="1324" cy="672"/>
          </a:xfrm>
        </p:grpSpPr>
        <p:sp>
          <p:nvSpPr>
            <p:cNvPr id="35" name="Rectangle 21"/>
            <p:cNvSpPr>
              <a:spLocks noChangeArrowheads="1"/>
            </p:cNvSpPr>
            <p:nvPr/>
          </p:nvSpPr>
          <p:spPr bwMode="auto">
            <a:xfrm>
              <a:off x="3264" y="2016"/>
              <a:ext cx="288" cy="192"/>
            </a:xfrm>
            <a:prstGeom prst="rect">
              <a:avLst/>
            </a:prstGeom>
            <a:noFill/>
            <a:ln w="28575">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36" name="Text Box 22"/>
            <p:cNvSpPr txBox="1">
              <a:spLocks noChangeArrowheads="1"/>
            </p:cNvSpPr>
            <p:nvPr/>
          </p:nvSpPr>
          <p:spPr bwMode="auto">
            <a:xfrm>
              <a:off x="3840" y="1536"/>
              <a:ext cx="748"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USB Jack</a:t>
              </a:r>
            </a:p>
          </p:txBody>
        </p:sp>
        <p:sp>
          <p:nvSpPr>
            <p:cNvPr id="37" name="Line 23"/>
            <p:cNvSpPr>
              <a:spLocks noChangeShapeType="1"/>
            </p:cNvSpPr>
            <p:nvPr/>
          </p:nvSpPr>
          <p:spPr bwMode="auto">
            <a:xfrm flipH="1">
              <a:off x="3552" y="1728"/>
              <a:ext cx="384" cy="288"/>
            </a:xfrm>
            <a:prstGeom prst="line">
              <a:avLst/>
            </a:prstGeom>
            <a:noFill/>
            <a:ln w="28575">
              <a:solidFill>
                <a:srgbClr val="FFFF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grpSp>
        <p:nvGrpSpPr>
          <p:cNvPr id="38" name="Group 47"/>
          <p:cNvGrpSpPr>
            <a:grpSpLocks/>
          </p:cNvGrpSpPr>
          <p:nvPr/>
        </p:nvGrpSpPr>
        <p:grpSpPr bwMode="auto">
          <a:xfrm>
            <a:off x="5538788" y="3233738"/>
            <a:ext cx="2392362" cy="984250"/>
            <a:chOff x="3489" y="2316"/>
            <a:chExt cx="1507" cy="620"/>
          </a:xfrm>
        </p:grpSpPr>
        <p:sp>
          <p:nvSpPr>
            <p:cNvPr id="39" name="Rectangle 24"/>
            <p:cNvSpPr>
              <a:spLocks noChangeArrowheads="1"/>
            </p:cNvSpPr>
            <p:nvPr/>
          </p:nvSpPr>
          <p:spPr bwMode="auto">
            <a:xfrm>
              <a:off x="3489" y="2696"/>
              <a:ext cx="288" cy="240"/>
            </a:xfrm>
            <a:prstGeom prst="rect">
              <a:avLst/>
            </a:prstGeom>
            <a:noFill/>
            <a:ln w="28575">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00"/>
                </a:solidFill>
                <a:effectLst/>
                <a:uLnTx/>
                <a:uFillTx/>
                <a:latin typeface="Tahoma"/>
                <a:ea typeface="+mn-ea"/>
                <a:cs typeface="+mn-cs"/>
              </a:endParaRPr>
            </a:p>
          </p:txBody>
        </p:sp>
        <p:sp>
          <p:nvSpPr>
            <p:cNvPr id="40" name="Text Box 25"/>
            <p:cNvSpPr txBox="1">
              <a:spLocks noChangeArrowheads="1"/>
            </p:cNvSpPr>
            <p:nvPr/>
          </p:nvSpPr>
          <p:spPr bwMode="auto">
            <a:xfrm>
              <a:off x="3846" y="2316"/>
              <a:ext cx="1150" cy="4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Virtex-II Pro</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(USB controller)</a:t>
              </a:r>
            </a:p>
          </p:txBody>
        </p:sp>
        <p:sp>
          <p:nvSpPr>
            <p:cNvPr id="41" name="Line 26"/>
            <p:cNvSpPr>
              <a:spLocks noChangeShapeType="1"/>
            </p:cNvSpPr>
            <p:nvPr/>
          </p:nvSpPr>
          <p:spPr bwMode="auto">
            <a:xfrm flipH="1">
              <a:off x="3738" y="2529"/>
              <a:ext cx="198" cy="153"/>
            </a:xfrm>
            <a:prstGeom prst="line">
              <a:avLst/>
            </a:prstGeom>
            <a:noFill/>
            <a:ln w="28575">
              <a:solidFill>
                <a:srgbClr val="FFFF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sp>
        <p:nvSpPr>
          <p:cNvPr id="42" name="Rectangle 27"/>
          <p:cNvSpPr>
            <a:spLocks noChangeArrowheads="1"/>
          </p:cNvSpPr>
          <p:nvPr/>
        </p:nvSpPr>
        <p:spPr bwMode="auto">
          <a:xfrm>
            <a:off x="5232400" y="4533900"/>
            <a:ext cx="838200" cy="838200"/>
          </a:xfrm>
          <a:prstGeom prst="rect">
            <a:avLst/>
          </a:prstGeom>
          <a:noFill/>
          <a:ln w="28575">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00"/>
              </a:solidFill>
              <a:effectLst/>
              <a:uLnTx/>
              <a:uFillTx/>
              <a:latin typeface="Tahoma"/>
              <a:ea typeface="+mn-ea"/>
              <a:cs typeface="+mn-cs"/>
            </a:endParaRPr>
          </a:p>
        </p:txBody>
      </p:sp>
      <p:sp>
        <p:nvSpPr>
          <p:cNvPr id="43" name="Text Box 28"/>
          <p:cNvSpPr txBox="1">
            <a:spLocks noChangeArrowheads="1"/>
          </p:cNvSpPr>
          <p:nvPr/>
        </p:nvSpPr>
        <p:spPr bwMode="auto">
          <a:xfrm>
            <a:off x="2857500" y="4021138"/>
            <a:ext cx="203835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err="1">
                <a:ln>
                  <a:noFill/>
                </a:ln>
                <a:solidFill>
                  <a:srgbClr val="FFFF00"/>
                </a:solidFill>
                <a:effectLst/>
                <a:uLnTx/>
                <a:uFillTx/>
                <a:latin typeface="Arial" charset="0"/>
                <a:ea typeface="MS PGothic" charset="0"/>
              </a:rPr>
              <a:t>Virtex</a:t>
            </a:r>
            <a:r>
              <a:rPr kumimoji="0" lang="en-US" sz="1800" b="0" i="0" u="none" strike="noStrike" kern="0" cap="none" spc="0" normalizeH="0" baseline="0" noProof="0" dirty="0">
                <a:ln>
                  <a:noFill/>
                </a:ln>
                <a:solidFill>
                  <a:srgbClr val="FFFF00"/>
                </a:solidFill>
                <a:effectLst/>
                <a:uLnTx/>
                <a:uFillTx/>
                <a:latin typeface="Arial" charset="0"/>
                <a:ea typeface="MS PGothic" charset="0"/>
              </a:rPr>
              <a:t>-V FPGA</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00"/>
                </a:solidFill>
                <a:effectLst/>
                <a:uLnTx/>
                <a:uFillTx/>
                <a:latin typeface="Arial" charset="0"/>
                <a:ea typeface="MS PGothic" charset="0"/>
              </a:rPr>
              <a:t>(NAND Controller)</a:t>
            </a:r>
          </a:p>
        </p:txBody>
      </p:sp>
      <p:sp>
        <p:nvSpPr>
          <p:cNvPr id="44" name="Line 29"/>
          <p:cNvSpPr>
            <a:spLocks noChangeShapeType="1"/>
          </p:cNvSpPr>
          <p:nvPr/>
        </p:nvSpPr>
        <p:spPr bwMode="auto">
          <a:xfrm>
            <a:off x="4000500" y="4586288"/>
            <a:ext cx="1219200" cy="381000"/>
          </a:xfrm>
          <a:prstGeom prst="line">
            <a:avLst/>
          </a:prstGeom>
          <a:noFill/>
          <a:ln w="28575">
            <a:solidFill>
              <a:srgbClr val="FFFF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sp>
        <p:nvSpPr>
          <p:cNvPr id="45" name="Rectangle 30"/>
          <p:cNvSpPr>
            <a:spLocks noChangeArrowheads="1"/>
          </p:cNvSpPr>
          <p:nvPr/>
        </p:nvSpPr>
        <p:spPr bwMode="auto">
          <a:xfrm>
            <a:off x="6629400" y="4738688"/>
            <a:ext cx="381000" cy="228600"/>
          </a:xfrm>
          <a:prstGeom prst="rect">
            <a:avLst/>
          </a:prstGeom>
          <a:noFill/>
          <a:ln w="28575">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46" name="Line 32"/>
          <p:cNvSpPr>
            <a:spLocks noChangeShapeType="1"/>
          </p:cNvSpPr>
          <p:nvPr/>
        </p:nvSpPr>
        <p:spPr bwMode="auto">
          <a:xfrm flipH="1">
            <a:off x="6858000" y="4357688"/>
            <a:ext cx="228600" cy="381000"/>
          </a:xfrm>
          <a:prstGeom prst="line">
            <a:avLst/>
          </a:prstGeom>
          <a:noFill/>
          <a:ln w="28575">
            <a:solidFill>
              <a:srgbClr val="FFFF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nvGrpSpPr>
          <p:cNvPr id="47" name="Group 37"/>
          <p:cNvGrpSpPr>
            <a:grpSpLocks/>
          </p:cNvGrpSpPr>
          <p:nvPr/>
        </p:nvGrpSpPr>
        <p:grpSpPr bwMode="auto">
          <a:xfrm>
            <a:off x="228600" y="2833688"/>
            <a:ext cx="6858000" cy="2895600"/>
            <a:chOff x="144" y="2064"/>
            <a:chExt cx="4320" cy="1824"/>
          </a:xfrm>
        </p:grpSpPr>
        <p:sp>
          <p:nvSpPr>
            <p:cNvPr id="48" name="Rectangle 33"/>
            <p:cNvSpPr>
              <a:spLocks noChangeArrowheads="1"/>
            </p:cNvSpPr>
            <p:nvPr/>
          </p:nvSpPr>
          <p:spPr bwMode="auto">
            <a:xfrm>
              <a:off x="1056" y="2400"/>
              <a:ext cx="3408" cy="1488"/>
            </a:xfrm>
            <a:prstGeom prst="rect">
              <a:avLst/>
            </a:prstGeom>
            <a:noFill/>
            <a:ln w="28575">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66CC"/>
                </a:solidFill>
                <a:effectLst/>
                <a:uLnTx/>
                <a:uFillTx/>
                <a:latin typeface="Tahoma"/>
                <a:ea typeface="+mn-ea"/>
                <a:cs typeface="+mn-cs"/>
              </a:endParaRPr>
            </a:p>
          </p:txBody>
        </p:sp>
        <p:sp>
          <p:nvSpPr>
            <p:cNvPr id="49" name="Text Box 34"/>
            <p:cNvSpPr txBox="1">
              <a:spLocks noChangeArrowheads="1"/>
            </p:cNvSpPr>
            <p:nvPr/>
          </p:nvSpPr>
          <p:spPr bwMode="auto">
            <a:xfrm>
              <a:off x="144" y="2064"/>
              <a:ext cx="1628"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FF"/>
                  </a:solidFill>
                  <a:effectLst/>
                  <a:uLnTx/>
                  <a:uFillTx/>
                  <a:latin typeface="Arial" charset="0"/>
                  <a:ea typeface="MS PGothic" charset="0"/>
                </a:rPr>
                <a:t>HAPS-52 Mother Board</a:t>
              </a:r>
            </a:p>
          </p:txBody>
        </p:sp>
        <p:sp>
          <p:nvSpPr>
            <p:cNvPr id="50" name="Line 35"/>
            <p:cNvSpPr>
              <a:spLocks noChangeShapeType="1"/>
            </p:cNvSpPr>
            <p:nvPr/>
          </p:nvSpPr>
          <p:spPr bwMode="auto">
            <a:xfrm>
              <a:off x="480" y="2256"/>
              <a:ext cx="528" cy="864"/>
            </a:xfrm>
            <a:prstGeom prst="line">
              <a:avLst/>
            </a:prstGeom>
            <a:noFill/>
            <a:ln w="28575">
              <a:solidFill>
                <a:srgbClr val="0000FF"/>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grpSp>
        <p:nvGrpSpPr>
          <p:cNvPr id="51" name="Group 41"/>
          <p:cNvGrpSpPr>
            <a:grpSpLocks/>
          </p:cNvGrpSpPr>
          <p:nvPr/>
        </p:nvGrpSpPr>
        <p:grpSpPr bwMode="auto">
          <a:xfrm>
            <a:off x="3276600" y="1309688"/>
            <a:ext cx="2819400" cy="3048000"/>
            <a:chOff x="2064" y="1104"/>
            <a:chExt cx="1776" cy="1920"/>
          </a:xfrm>
        </p:grpSpPr>
        <p:sp>
          <p:nvSpPr>
            <p:cNvPr id="52" name="Rectangle 38"/>
            <p:cNvSpPr>
              <a:spLocks noChangeArrowheads="1"/>
            </p:cNvSpPr>
            <p:nvPr/>
          </p:nvSpPr>
          <p:spPr bwMode="auto">
            <a:xfrm>
              <a:off x="3216" y="1680"/>
              <a:ext cx="624" cy="1344"/>
            </a:xfrm>
            <a:prstGeom prst="rect">
              <a:avLst/>
            </a:prstGeom>
            <a:noFill/>
            <a:ln w="28575">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53" name="Text Box 39"/>
            <p:cNvSpPr txBox="1">
              <a:spLocks noChangeArrowheads="1"/>
            </p:cNvSpPr>
            <p:nvPr/>
          </p:nvSpPr>
          <p:spPr bwMode="auto">
            <a:xfrm>
              <a:off x="2064" y="1104"/>
              <a:ext cx="1468"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FF"/>
                  </a:solidFill>
                  <a:effectLst/>
                  <a:uLnTx/>
                  <a:uFillTx/>
                  <a:latin typeface="Arial" charset="0"/>
                  <a:ea typeface="MS PGothic" charset="0"/>
                </a:rPr>
                <a:t>USB Daughter Board</a:t>
              </a:r>
            </a:p>
          </p:txBody>
        </p:sp>
        <p:sp>
          <p:nvSpPr>
            <p:cNvPr id="54" name="Line 40"/>
            <p:cNvSpPr>
              <a:spLocks noChangeShapeType="1"/>
            </p:cNvSpPr>
            <p:nvPr/>
          </p:nvSpPr>
          <p:spPr bwMode="auto">
            <a:xfrm>
              <a:off x="2688" y="1296"/>
              <a:ext cx="528" cy="384"/>
            </a:xfrm>
            <a:prstGeom prst="line">
              <a:avLst/>
            </a:prstGeom>
            <a:noFill/>
            <a:ln w="28575">
              <a:solidFill>
                <a:srgbClr val="0000FF"/>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grpSp>
        <p:nvGrpSpPr>
          <p:cNvPr id="55" name="Group 45"/>
          <p:cNvGrpSpPr>
            <a:grpSpLocks/>
          </p:cNvGrpSpPr>
          <p:nvPr/>
        </p:nvGrpSpPr>
        <p:grpSpPr bwMode="auto">
          <a:xfrm>
            <a:off x="6172201" y="4433889"/>
            <a:ext cx="2852738" cy="1809750"/>
            <a:chOff x="3888" y="3072"/>
            <a:chExt cx="1797" cy="1140"/>
          </a:xfrm>
        </p:grpSpPr>
        <p:sp>
          <p:nvSpPr>
            <p:cNvPr id="56" name="Rectangle 42"/>
            <p:cNvSpPr>
              <a:spLocks noChangeArrowheads="1"/>
            </p:cNvSpPr>
            <p:nvPr/>
          </p:nvSpPr>
          <p:spPr bwMode="auto">
            <a:xfrm>
              <a:off x="3888" y="3072"/>
              <a:ext cx="528" cy="768"/>
            </a:xfrm>
            <a:prstGeom prst="rect">
              <a:avLst/>
            </a:prstGeom>
            <a:noFill/>
            <a:ln w="28575">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57" name="Text Box 43"/>
            <p:cNvSpPr txBox="1">
              <a:spLocks noChangeArrowheads="1"/>
            </p:cNvSpPr>
            <p:nvPr/>
          </p:nvSpPr>
          <p:spPr bwMode="auto">
            <a:xfrm>
              <a:off x="4105" y="3981"/>
              <a:ext cx="1580"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FF"/>
                  </a:solidFill>
                  <a:effectLst/>
                  <a:uLnTx/>
                  <a:uFillTx/>
                  <a:latin typeface="Arial" charset="0"/>
                  <a:ea typeface="MS PGothic" charset="0"/>
                </a:rPr>
                <a:t>NAND Daughter Board</a:t>
              </a:r>
            </a:p>
          </p:txBody>
        </p:sp>
        <p:sp>
          <p:nvSpPr>
            <p:cNvPr id="58" name="Line 44"/>
            <p:cNvSpPr>
              <a:spLocks noChangeShapeType="1"/>
            </p:cNvSpPr>
            <p:nvPr/>
          </p:nvSpPr>
          <p:spPr bwMode="auto">
            <a:xfrm flipH="1" flipV="1">
              <a:off x="4176" y="3840"/>
              <a:ext cx="384" cy="192"/>
            </a:xfrm>
            <a:prstGeom prst="line">
              <a:avLst/>
            </a:prstGeom>
            <a:noFill/>
            <a:ln w="28575">
              <a:solidFill>
                <a:srgbClr val="0000FF"/>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sp>
        <p:nvSpPr>
          <p:cNvPr id="59" name="Rectangle 32"/>
          <p:cNvSpPr>
            <a:spLocks noChangeArrowheads="1"/>
          </p:cNvSpPr>
          <p:nvPr/>
        </p:nvSpPr>
        <p:spPr bwMode="auto">
          <a:xfrm>
            <a:off x="6388100" y="4511675"/>
            <a:ext cx="366713" cy="120650"/>
          </a:xfrm>
          <a:prstGeom prst="rect">
            <a:avLst/>
          </a:prstGeom>
          <a:solidFill>
            <a:srgbClr val="317131"/>
          </a:solidFill>
          <a:ln w="9525">
            <a:solidFill>
              <a:srgbClr val="006600"/>
            </a:solidFill>
            <a:round/>
            <a:headEnd/>
            <a:tailEnd/>
          </a:ln>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sp>
        <p:nvSpPr>
          <p:cNvPr id="60" name="Text Box 31"/>
          <p:cNvSpPr txBox="1">
            <a:spLocks noChangeArrowheads="1"/>
          </p:cNvSpPr>
          <p:nvPr/>
        </p:nvSpPr>
        <p:spPr bwMode="auto">
          <a:xfrm>
            <a:off x="6400800" y="3805238"/>
            <a:ext cx="1466850"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00"/>
                </a:solidFill>
                <a:effectLst/>
                <a:uLnTx/>
                <a:uFillTx/>
                <a:latin typeface="Arial" charset="0"/>
                <a:ea typeface="MS PGothic" charset="0"/>
              </a:rPr>
              <a:t>1x-nm</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00"/>
                </a:solidFill>
                <a:effectLst/>
                <a:uLnTx/>
                <a:uFillTx/>
                <a:latin typeface="Arial" charset="0"/>
                <a:ea typeface="MS PGothic" charset="0"/>
              </a:rPr>
              <a:t>NAND Flash</a:t>
            </a:r>
          </a:p>
        </p:txBody>
      </p:sp>
      <p:sp>
        <p:nvSpPr>
          <p:cNvPr id="5" name="TextBox 4"/>
          <p:cNvSpPr txBox="1"/>
          <p:nvPr/>
        </p:nvSpPr>
        <p:spPr>
          <a:xfrm>
            <a:off x="-19422" y="6496146"/>
            <a:ext cx="933269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Cai+, “</a:t>
            </a:r>
            <a:r>
              <a:rPr kumimoji="0" lang="en-US" sz="1400" b="0" i="0" u="none" strike="noStrike" kern="1200" cap="none" spc="0" normalizeH="0" baseline="0" noProof="0" dirty="0">
                <a:ln>
                  <a:noFill/>
                </a:ln>
                <a:solidFill>
                  <a:srgbClr val="0000FF"/>
                </a:solidFill>
                <a:effectLst/>
                <a:uLnTx/>
                <a:uFillTx/>
                <a:latin typeface="Tahoma"/>
                <a:ea typeface="+mn-ea"/>
                <a:cs typeface="+mn-cs"/>
              </a:rPr>
              <a:t>Error Characterization, Mitigation, and Recovery in Flash Memory Based Solid State Drives</a:t>
            </a:r>
            <a:r>
              <a:rPr kumimoji="0" lang="en-US" sz="1400" b="0" i="0" u="none" strike="noStrike" kern="1200" cap="none" spc="0" normalizeH="0" baseline="0" noProof="0" dirty="0">
                <a:ln>
                  <a:noFill/>
                </a:ln>
                <a:solidFill>
                  <a:srgbClr val="000000"/>
                </a:solidFill>
                <a:effectLst/>
                <a:uLnTx/>
                <a:uFillTx/>
                <a:latin typeface="Tahoma"/>
                <a:ea typeface="+mn-ea"/>
                <a:cs typeface="+mn-cs"/>
              </a:rPr>
              <a:t>,” Proc. IEEE 2017.</a:t>
            </a:r>
          </a:p>
        </p:txBody>
      </p:sp>
      <p:sp>
        <p:nvSpPr>
          <p:cNvPr id="62" name="Rectangle 61">
            <a:extLst>
              <a:ext uri="{FF2B5EF4-FFF2-40B4-BE49-F238E27FC236}">
                <a16:creationId xmlns:a16="http://schemas.microsoft.com/office/drawing/2014/main" id="{48E3225E-FE9D-A044-B795-E45371FDCB71}"/>
              </a:ext>
            </a:extLst>
          </p:cNvPr>
          <p:cNvSpPr/>
          <p:nvPr/>
        </p:nvSpPr>
        <p:spPr>
          <a:xfrm>
            <a:off x="-36512" y="5805264"/>
            <a:ext cx="6858001"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6633"/>
                </a:solidFill>
                <a:effectLst/>
                <a:uLnTx/>
                <a:uFillTx/>
                <a:latin typeface="Tahoma"/>
                <a:ea typeface="+mn-ea"/>
                <a:cs typeface="+mn-cs"/>
              </a:rPr>
              <a:t>[DATE 2012, ICCD 2012, DATE 2013, ITJ 2013, ICCD 2013, SIGMETRICS 2014, HPCA 2015, DSN 2015, MSST 2015, JSAC 2016, HPCA 2017, DFRWS 2017,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6633"/>
                </a:solidFill>
                <a:effectLst/>
                <a:uLnTx/>
                <a:uFillTx/>
                <a:latin typeface="Tahoma"/>
                <a:ea typeface="+mn-ea"/>
                <a:cs typeface="+mn-cs"/>
              </a:rPr>
              <a:t>PIEEE 2017, HPCA 2018, SIGMETRICS 2018]</a:t>
            </a:r>
            <a:endParaRPr kumimoji="0" lang="en-US" sz="14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4239266077"/>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tps://pbs.twimg.com/media/DKHLt24W0AAE5Fd.jpg:lar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11" y="948688"/>
            <a:ext cx="8316416" cy="5080875"/>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endParaRPr>
          </a:p>
        </p:txBody>
      </p:sp>
      <p:sp>
        <p:nvSpPr>
          <p:cNvPr id="8" name="Rectangle 7">
            <a:hlinkClick r:id="rId3"/>
          </p:cNvPr>
          <p:cNvSpPr/>
          <p:nvPr/>
        </p:nvSpPr>
        <p:spPr>
          <a:xfrm>
            <a:off x="1619672" y="6021288"/>
            <a:ext cx="6048672" cy="415498"/>
          </a:xfrm>
          <a:prstGeom prst="rect">
            <a:avLst/>
          </a:prstGeom>
        </p:spPr>
        <p:txBody>
          <a:bodyPr wrap="square">
            <a:spAutoFit/>
          </a:bodyPr>
          <a:lstStyle/>
          <a:p>
            <a:pPr marL="0" marR="0" lvl="0" indent="0" algn="ctr" defTabSz="914400" rtl="0" eaLnBrk="1" fontAlgn="auto" latinLnBrk="0" hangingPunct="1">
              <a:lnSpc>
                <a:spcPct val="100000"/>
              </a:lnSpc>
              <a:spcBef>
                <a:spcPts val="450"/>
              </a:spcBef>
              <a:spcAft>
                <a:spcPts val="0"/>
              </a:spcAft>
              <a:buClrTx/>
              <a:buSzTx/>
              <a:buFontTx/>
              <a:buNone/>
              <a:tabLst/>
              <a:defRPr/>
            </a:pP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ＭＳ Ｐゴシック" panose="020B0600070205080204" pitchFamily="34" charset="-128"/>
                <a:cs typeface="+mn-cs"/>
                <a:hlinkClick r:id="rId3"/>
              </a:rPr>
              <a:t>https://arxiv.org/pdf/1706.08642</a:t>
            </a: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ＭＳ Ｐゴシック" panose="020B0600070205080204" pitchFamily="34" charset="-128"/>
                <a:cs typeface="+mn-cs"/>
              </a:rPr>
              <a:t>  </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4585" y="1009676"/>
            <a:ext cx="1915268" cy="1915268"/>
          </a:xfrm>
          <a:prstGeom prst="rect">
            <a:avLst/>
          </a:prstGeom>
        </p:spPr>
      </p:pic>
      <p:sp>
        <p:nvSpPr>
          <p:cNvPr id="9" name="TextBox 8"/>
          <p:cNvSpPr txBox="1"/>
          <p:nvPr/>
        </p:nvSpPr>
        <p:spPr>
          <a:xfrm>
            <a:off x="2483768" y="1340768"/>
            <a:ext cx="38741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FF0000"/>
                </a:solidFill>
                <a:effectLst/>
                <a:uLnTx/>
                <a:uFillTx/>
                <a:latin typeface="Tahoma"/>
                <a:ea typeface="ＭＳ Ｐゴシック" panose="020B0600070205080204" pitchFamily="34" charset="-128"/>
                <a:cs typeface="+mn-cs"/>
              </a:rPr>
              <a:t>Proceedings of the IEEE, Sept. 2017</a:t>
            </a:r>
          </a:p>
        </p:txBody>
      </p:sp>
      <p:sp>
        <p:nvSpPr>
          <p:cNvPr id="10" name="Title 1"/>
          <p:cNvSpPr>
            <a:spLocks noGrp="1"/>
          </p:cNvSpPr>
          <p:nvPr>
            <p:ph type="title"/>
          </p:nvPr>
        </p:nvSpPr>
        <p:spPr>
          <a:xfrm>
            <a:off x="228600" y="152400"/>
            <a:ext cx="8915400" cy="1066800"/>
          </a:xfrm>
        </p:spPr>
        <p:txBody>
          <a:bodyPr/>
          <a:lstStyle/>
          <a:p>
            <a:r>
              <a:rPr lang="en-US" dirty="0"/>
              <a:t>Intelligent Flash Controllers </a:t>
            </a:r>
            <a:r>
              <a:rPr lang="en-US" sz="3000" b="1" dirty="0"/>
              <a:t>[PIEEE’17]</a:t>
            </a:r>
          </a:p>
        </p:txBody>
      </p:sp>
    </p:spTree>
    <p:extLst>
      <p:ext uri="{BB962C8B-B14F-4D97-AF65-F5344CB8AC3E}">
        <p14:creationId xmlns:p14="http://schemas.microsoft.com/office/powerpoint/2010/main" val="3363408711"/>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0937A-8480-B748-AF02-B14403ACF79C}"/>
              </a:ext>
            </a:extLst>
          </p:cNvPr>
          <p:cNvSpPr>
            <a:spLocks noGrp="1"/>
          </p:cNvSpPr>
          <p:nvPr>
            <p:ph type="title"/>
          </p:nvPr>
        </p:nvSpPr>
        <p:spPr/>
        <p:txBody>
          <a:bodyPr/>
          <a:lstStyle/>
          <a:p>
            <a:r>
              <a:rPr lang="en-US" dirty="0"/>
              <a:t>Detailed Lectures on RowHammer</a:t>
            </a:r>
          </a:p>
        </p:txBody>
      </p:sp>
      <p:sp>
        <p:nvSpPr>
          <p:cNvPr id="3" name="Content Placeholder 2">
            <a:extLst>
              <a:ext uri="{FF2B5EF4-FFF2-40B4-BE49-F238E27FC236}">
                <a16:creationId xmlns:a16="http://schemas.microsoft.com/office/drawing/2014/main" id="{0478BD05-2E95-984E-8F35-2CBFD3B723B3}"/>
              </a:ext>
            </a:extLst>
          </p:cNvPr>
          <p:cNvSpPr>
            <a:spLocks noGrp="1"/>
          </p:cNvSpPr>
          <p:nvPr>
            <p:ph idx="1"/>
          </p:nvPr>
        </p:nvSpPr>
        <p:spPr>
          <a:xfrm>
            <a:off x="228600" y="980728"/>
            <a:ext cx="8851900" cy="5267672"/>
          </a:xfrm>
        </p:spPr>
        <p:txBody>
          <a:bodyPr/>
          <a:lstStyle/>
          <a:p>
            <a:r>
              <a:rPr lang="en-US" dirty="0">
                <a:solidFill>
                  <a:srgbClr val="FF0000"/>
                </a:solidFill>
              </a:rPr>
              <a:t>Computer Architecture, Fall 2021, Lecture 5</a:t>
            </a:r>
          </a:p>
          <a:p>
            <a:pPr lvl="1"/>
            <a:r>
              <a:rPr lang="en-US" sz="2400" dirty="0"/>
              <a:t>RowHammer (ETH Zürich, Fall 2021)</a:t>
            </a:r>
          </a:p>
          <a:p>
            <a:pPr lvl="1"/>
            <a:r>
              <a:rPr lang="en-US" sz="2400" dirty="0">
                <a:solidFill>
                  <a:srgbClr val="0000FF"/>
                </a:solidFill>
                <a:hlinkClick r:id="rId2">
                  <a:extLst>
                    <a:ext uri="{A12FA001-AC4F-418D-AE19-62706E023703}">
                      <ahyp:hlinkClr xmlns:ahyp="http://schemas.microsoft.com/office/drawing/2018/hyperlinkcolor" val="tx"/>
                    </a:ext>
                  </a:extLst>
                </a:hlinkClick>
              </a:rPr>
              <a:t>https://www.youtube.com/watch?v=7wVKnPj3NVw&amp;list=PL5Q2soXY2Zi-Mnk1PxjEIG32HAGILkTOF&amp;index=5</a:t>
            </a:r>
            <a:r>
              <a:rPr lang="en-US" sz="2400" dirty="0">
                <a:solidFill>
                  <a:srgbClr val="0000FF"/>
                </a:solidFill>
              </a:rPr>
              <a:t> </a:t>
            </a:r>
          </a:p>
          <a:p>
            <a:pPr lvl="1"/>
            <a:endParaRPr lang="en-US" sz="2800" dirty="0">
              <a:solidFill>
                <a:srgbClr val="FF0000"/>
              </a:solidFill>
            </a:endParaRPr>
          </a:p>
          <a:p>
            <a:r>
              <a:rPr lang="en-US" dirty="0">
                <a:solidFill>
                  <a:srgbClr val="FF0000"/>
                </a:solidFill>
              </a:rPr>
              <a:t>Computer Architecture, Fall 2021, Lecture 6</a:t>
            </a:r>
          </a:p>
          <a:p>
            <a:pPr lvl="1"/>
            <a:r>
              <a:rPr lang="en-US" sz="2400" dirty="0"/>
              <a:t>RowHammer and Secure &amp; Reliable Memory (ETH Zürich, Fall 2021)</a:t>
            </a:r>
          </a:p>
          <a:p>
            <a:pPr lvl="1"/>
            <a:r>
              <a:rPr lang="en-US" sz="2400" dirty="0">
                <a:solidFill>
                  <a:srgbClr val="0000FF"/>
                </a:solidFill>
                <a:hlinkClick r:id="rId3">
                  <a:extLst>
                    <a:ext uri="{A12FA001-AC4F-418D-AE19-62706E023703}">
                      <ahyp:hlinkClr xmlns:ahyp="http://schemas.microsoft.com/office/drawing/2018/hyperlinkcolor" val="tx"/>
                    </a:ext>
                  </a:extLst>
                </a:hlinkClick>
              </a:rPr>
              <a:t>https://www.youtube.com/watch?v=HNd4skQrt6I&amp;list=PL5Q2soXY2Zi-Mnk1PxjEIG32HAGILkTOF&amp;index=6</a:t>
            </a:r>
            <a:r>
              <a:rPr lang="en-US" sz="2400" dirty="0">
                <a:solidFill>
                  <a:srgbClr val="0000FF"/>
                </a:solidFill>
              </a:rPr>
              <a:t> </a:t>
            </a:r>
            <a:endParaRPr lang="en-US" sz="2400" b="1" kern="1200" dirty="0">
              <a:solidFill>
                <a:srgbClr val="0000FF"/>
              </a:solidFill>
              <a:hlinkClick r:id="rId4">
                <a:extLst>
                  <a:ext uri="{A12FA001-AC4F-418D-AE19-62706E023703}">
                    <ahyp:hlinkClr xmlns:ahyp="http://schemas.microsoft.com/office/drawing/2018/hyperlinkcolor" val="tx"/>
                  </a:ext>
                </a:extLst>
              </a:hlinkClick>
            </a:endParaRPr>
          </a:p>
          <a:p>
            <a:pPr marL="0" indent="0" algn="ctr">
              <a:buNone/>
            </a:pPr>
            <a:endParaRPr lang="en-US" sz="2600" b="1" kern="1200" dirty="0">
              <a:solidFill>
                <a:srgbClr val="0000FF"/>
              </a:solidFill>
              <a:hlinkClick r:id="rId4">
                <a:extLst>
                  <a:ext uri="{A12FA001-AC4F-418D-AE19-62706E023703}">
                    <ahyp:hlinkClr xmlns:ahyp="http://schemas.microsoft.com/office/drawing/2018/hyperlinkcolor" val="tx"/>
                  </a:ext>
                </a:extLst>
              </a:hlinkClick>
            </a:endParaRPr>
          </a:p>
          <a:p>
            <a:pPr marL="0" indent="0" algn="ctr">
              <a:buNone/>
            </a:pPr>
            <a:r>
              <a:rPr lang="en-US" sz="2600" b="1" kern="1200" dirty="0">
                <a:solidFill>
                  <a:srgbClr val="0000FF"/>
                </a:solidFill>
                <a:hlinkClick r:id="rId4">
                  <a:extLst>
                    <a:ext uri="{A12FA001-AC4F-418D-AE19-62706E023703}">
                      <ahyp:hlinkClr xmlns:ahyp="http://schemas.microsoft.com/office/drawing/2018/hyperlinkcolor" val="tx"/>
                    </a:ext>
                  </a:extLst>
                </a:hlinkClick>
              </a:rPr>
              <a:t>https://www.youtube.com/onurmutlulectures</a:t>
            </a:r>
            <a:r>
              <a:rPr lang="en-US" sz="2600" b="1" kern="1200" dirty="0">
                <a:solidFill>
                  <a:srgbClr val="0000FF"/>
                </a:solidFill>
              </a:rPr>
              <a:t> </a:t>
            </a:r>
          </a:p>
          <a:p>
            <a:pPr lvl="1"/>
            <a:endParaRPr lang="en-US" sz="2400" dirty="0"/>
          </a:p>
        </p:txBody>
      </p:sp>
      <p:sp>
        <p:nvSpPr>
          <p:cNvPr id="4" name="Slide Number Placeholder 3">
            <a:extLst>
              <a:ext uri="{FF2B5EF4-FFF2-40B4-BE49-F238E27FC236}">
                <a16:creationId xmlns:a16="http://schemas.microsoft.com/office/drawing/2014/main" id="{0CDD3B14-C38A-CD43-A830-5A9D1992803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3744780808"/>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First </a:t>
            </a:r>
            <a:r>
              <a:rPr lang="en-US" dirty="0" err="1"/>
              <a:t>RowHammer</a:t>
            </a:r>
            <a:r>
              <a:rPr lang="en-US" dirty="0"/>
              <a:t> Analysis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pic>
        <p:nvPicPr>
          <p:cNvPr id="7" name="Picture 6"/>
          <p:cNvPicPr>
            <a:picLocks noChangeAspect="1"/>
          </p:cNvPicPr>
          <p:nvPr/>
        </p:nvPicPr>
        <p:blipFill>
          <a:blip r:embed="rId2"/>
          <a:stretch>
            <a:fillRect/>
          </a:stretch>
        </p:blipFill>
        <p:spPr>
          <a:xfrm>
            <a:off x="-35496" y="4071630"/>
            <a:ext cx="9144000" cy="2359092"/>
          </a:xfrm>
          <a:prstGeom prst="rect">
            <a:avLst/>
          </a:prstGeom>
        </p:spPr>
      </p:pic>
      <p:sp>
        <p:nvSpPr>
          <p:cNvPr id="8" name="Content Placeholder 2"/>
          <p:cNvSpPr>
            <a:spLocks noGrp="1"/>
          </p:cNvSpPr>
          <p:nvPr>
            <p:ph idx="1"/>
          </p:nvPr>
        </p:nvSpPr>
        <p:spPr>
          <a:xfrm>
            <a:off x="228600" y="548680"/>
            <a:ext cx="8915400" cy="5153025"/>
          </a:xfrm>
        </p:spPr>
        <p:txBody>
          <a:bodyPr/>
          <a:lstStyle/>
          <a:p>
            <a:endParaRPr lang="en-US" dirty="0"/>
          </a:p>
          <a:p>
            <a:r>
              <a:rPr lang="en-US" sz="1800" dirty="0" err="1"/>
              <a:t>Yoongu</a:t>
            </a:r>
            <a:r>
              <a:rPr lang="en-US" sz="1800" dirty="0"/>
              <a:t> Kim, Ross Daly, </a:t>
            </a:r>
            <a:r>
              <a:rPr lang="en-US" sz="1800" dirty="0" err="1"/>
              <a:t>Jeremie</a:t>
            </a:r>
            <a:r>
              <a:rPr lang="en-US" sz="1800" dirty="0"/>
              <a:t> Kim, Chris </a:t>
            </a:r>
            <a:r>
              <a:rPr lang="en-US" sz="1800" dirty="0" err="1"/>
              <a:t>Fallin</a:t>
            </a:r>
            <a:r>
              <a:rPr lang="en-US" sz="1800" dirty="0"/>
              <a:t>, </a:t>
            </a:r>
            <a:r>
              <a:rPr lang="en-US" sz="1800" dirty="0" err="1"/>
              <a:t>Ji</a:t>
            </a:r>
            <a:r>
              <a:rPr lang="en-US" sz="1800" dirty="0"/>
              <a:t> </a:t>
            </a:r>
            <a:r>
              <a:rPr lang="en-US" sz="1800" dirty="0" err="1"/>
              <a:t>Hye</a:t>
            </a:r>
            <a:r>
              <a:rPr lang="en-US" sz="1800" dirty="0"/>
              <a:t> Lee, </a:t>
            </a:r>
            <a:r>
              <a:rPr lang="en-US" sz="1800" dirty="0" err="1"/>
              <a:t>Donghyuk</a:t>
            </a:r>
            <a:r>
              <a:rPr lang="en-US" sz="1800" dirty="0"/>
              <a:t> Lee, Chris Wilkerson, </a:t>
            </a:r>
            <a:r>
              <a:rPr lang="en-US" sz="1800" dirty="0" err="1"/>
              <a:t>Konrad</a:t>
            </a:r>
            <a:r>
              <a:rPr lang="en-US" sz="1800" dirty="0"/>
              <a:t> Lai, and Onur Mutlu,</a:t>
            </a:r>
            <a:br>
              <a:rPr lang="en-US" sz="1800" dirty="0"/>
            </a:br>
            <a:r>
              <a:rPr lang="en-US" sz="1800" b="1" dirty="0">
                <a:solidFill>
                  <a:srgbClr val="0432FF"/>
                </a:solidFill>
                <a:hlinkClick r:id="rId3">
                  <a:extLst>
                    <a:ext uri="{A12FA001-AC4F-418D-AE19-62706E023703}">
                      <ahyp:hlinkClr xmlns:ahyp="http://schemas.microsoft.com/office/drawing/2018/hyperlinkcolor" val="tx"/>
                    </a:ext>
                  </a:extLst>
                </a:hlinkClick>
              </a:rPr>
              <a:t>"Flipping Bits in Memory Without Accessing Them: An Experimental Study of DRAM Disturbance Errors"</a:t>
            </a:r>
            <a:br>
              <a:rPr lang="en-US" sz="1800" dirty="0">
                <a:solidFill>
                  <a:srgbClr val="0432FF"/>
                </a:solidFill>
              </a:rPr>
            </a:br>
            <a:r>
              <a:rPr lang="en-US" sz="1800" i="1" dirty="0"/>
              <a:t>Proceedings of the </a:t>
            </a:r>
            <a:r>
              <a:rPr lang="en-US" sz="1800" i="1" dirty="0">
                <a:hlinkClick r:id="rId4"/>
              </a:rPr>
              <a:t>41st International Symposium on Computer Architecture</a:t>
            </a:r>
            <a:r>
              <a:rPr lang="en-US" sz="1800" i="1" dirty="0"/>
              <a:t> (</a:t>
            </a:r>
            <a:r>
              <a:rPr lang="en-US" sz="1800" b="1" i="1" dirty="0"/>
              <a:t>ISCA</a:t>
            </a:r>
            <a:r>
              <a:rPr lang="en-US" sz="1800" i="1" dirty="0"/>
              <a:t>)</a:t>
            </a:r>
            <a:r>
              <a:rPr lang="en-US" sz="1800" dirty="0"/>
              <a:t>, Minneapolis, MN, June 2014. </a:t>
            </a:r>
            <a:br>
              <a:rPr lang="en-US" sz="1800" dirty="0"/>
            </a:br>
            <a:r>
              <a:rPr lang="en-US" sz="1800" dirty="0"/>
              <a:t>[</a:t>
            </a:r>
            <a:r>
              <a:rPr lang="en-US" sz="1800" dirty="0">
                <a:hlinkClick r:id="rId5"/>
              </a:rPr>
              <a:t>Slides (pptx)</a:t>
            </a:r>
            <a:r>
              <a:rPr lang="en-US" sz="1800" dirty="0"/>
              <a:t> </a:t>
            </a:r>
            <a:r>
              <a:rPr lang="en-US" sz="1800" dirty="0">
                <a:hlinkClick r:id="rId6"/>
              </a:rPr>
              <a:t>(pdf)</a:t>
            </a:r>
            <a:r>
              <a:rPr lang="en-US" sz="1800" dirty="0"/>
              <a:t>] [</a:t>
            </a:r>
            <a:r>
              <a:rPr lang="en-US" sz="1800" dirty="0">
                <a:hlinkClick r:id="rId7"/>
              </a:rPr>
              <a:t>Lightning Session Slides (pptx)</a:t>
            </a:r>
            <a:r>
              <a:rPr lang="en-US" sz="1800" dirty="0"/>
              <a:t> </a:t>
            </a:r>
            <a:r>
              <a:rPr lang="en-US" sz="1800" dirty="0">
                <a:hlinkClick r:id="rId8"/>
              </a:rPr>
              <a:t>(pdf)</a:t>
            </a:r>
            <a:r>
              <a:rPr lang="en-US" sz="1800" dirty="0"/>
              <a:t>] [</a:t>
            </a:r>
            <a:r>
              <a:rPr lang="en-US" sz="1800" dirty="0">
                <a:hlinkClick r:id="rId9"/>
              </a:rPr>
              <a:t>Source Code and Data</a:t>
            </a:r>
            <a:r>
              <a:rPr lang="en-US" sz="1800" dirty="0"/>
              <a:t>] [</a:t>
            </a:r>
            <a:r>
              <a:rPr lang="en-US" sz="1800" dirty="0">
                <a:hlinkClick r:id="rId10"/>
              </a:rPr>
              <a:t>Lecture Video</a:t>
            </a:r>
            <a:r>
              <a:rPr lang="en-US" sz="1800" dirty="0"/>
              <a:t> (1 </a:t>
            </a:r>
            <a:r>
              <a:rPr lang="en-US" sz="1800" dirty="0" err="1"/>
              <a:t>hr</a:t>
            </a:r>
            <a:r>
              <a:rPr lang="en-US" sz="1800" dirty="0"/>
              <a:t> 49 mins), 25 September 2020]</a:t>
            </a:r>
            <a:br>
              <a:rPr lang="en-US" sz="1800" dirty="0"/>
            </a:br>
            <a:r>
              <a:rPr lang="en-US" sz="1800" b="1" i="1" dirty="0">
                <a:solidFill>
                  <a:srgbClr val="FF0000"/>
                </a:solidFill>
              </a:rPr>
              <a:t>One of the 7 papers of 2012-2017 selected as Top Picks in Hardware and Embedded Security for IEEE TCAD (</a:t>
            </a:r>
            <a:r>
              <a:rPr lang="en-US" sz="1800" b="1" i="1" dirty="0">
                <a:solidFill>
                  <a:srgbClr val="FF0000"/>
                </a:solidFill>
                <a:hlinkClick r:id="rId11">
                  <a:extLst>
                    <a:ext uri="{A12FA001-AC4F-418D-AE19-62706E023703}">
                      <ahyp:hlinkClr xmlns:ahyp="http://schemas.microsoft.com/office/drawing/2018/hyperlinkcolor" val="tx"/>
                    </a:ext>
                  </a:extLst>
                </a:hlinkClick>
              </a:rPr>
              <a:t>link</a:t>
            </a:r>
            <a:r>
              <a:rPr lang="en-US" sz="1800" b="1" i="1" dirty="0">
                <a:solidFill>
                  <a:srgbClr val="FF0000"/>
                </a:solidFill>
              </a:rPr>
              <a:t>).</a:t>
            </a:r>
            <a:br>
              <a:rPr lang="en-US" dirty="0"/>
            </a:br>
            <a:endParaRPr lang="en-US" dirty="0"/>
          </a:p>
          <a:p>
            <a:pPr marL="0" indent="0">
              <a:buNone/>
            </a:pPr>
            <a:br>
              <a:rPr lang="en-US" sz="2000" dirty="0"/>
            </a:br>
            <a:endParaRPr lang="en-US" sz="2000" dirty="0"/>
          </a:p>
        </p:txBody>
      </p:sp>
    </p:spTree>
    <p:extLst>
      <p:ext uri="{BB962C8B-B14F-4D97-AF65-F5344CB8AC3E}">
        <p14:creationId xmlns:p14="http://schemas.microsoft.com/office/powerpoint/2010/main" val="2474671704"/>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Short Overview of RowHammer &amp; Future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3" name="Picture 2"/>
          <p:cNvPicPr>
            <a:picLocks noChangeAspect="1"/>
          </p:cNvPicPr>
          <p:nvPr/>
        </p:nvPicPr>
        <p:blipFill>
          <a:blip r:embed="rId2"/>
          <a:stretch>
            <a:fillRect/>
          </a:stretch>
        </p:blipFill>
        <p:spPr>
          <a:xfrm>
            <a:off x="15324" y="3789040"/>
            <a:ext cx="9144000" cy="2046514"/>
          </a:xfrm>
          <a:prstGeom prst="rect">
            <a:avLst/>
          </a:prstGeom>
        </p:spPr>
      </p:pic>
      <p:sp>
        <p:nvSpPr>
          <p:cNvPr id="5" name="Rectangle 4"/>
          <p:cNvSpPr/>
          <p:nvPr/>
        </p:nvSpPr>
        <p:spPr>
          <a:xfrm>
            <a:off x="1115616" y="6519446"/>
            <a:ext cx="9865096" cy="3231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Tahoma"/>
                <a:ea typeface="+mn-ea"/>
                <a:cs typeface="+mn-cs"/>
                <a:hlinkClick r:id="rId3"/>
              </a:rPr>
              <a:t>https://people.inf.ethz.ch/omutlu/pub/rowhammer-and-other-memory-issues_date17.pdf</a:t>
            </a:r>
            <a:r>
              <a:rPr kumimoji="0" lang="en-US" sz="1500" b="0" i="0" u="none" strike="noStrike" kern="1200" cap="none" spc="0" normalizeH="0" baseline="0" noProof="0" dirty="0">
                <a:ln>
                  <a:noFill/>
                </a:ln>
                <a:solidFill>
                  <a:srgbClr val="000000"/>
                </a:solidFill>
                <a:effectLst/>
                <a:uLnTx/>
                <a:uFillTx/>
                <a:latin typeface="Tahoma"/>
                <a:ea typeface="+mn-ea"/>
                <a:cs typeface="+mn-cs"/>
              </a:rPr>
              <a:t> </a:t>
            </a:r>
          </a:p>
        </p:txBody>
      </p:sp>
      <p:sp>
        <p:nvSpPr>
          <p:cNvPr id="8" name="Content Placeholder 2"/>
          <p:cNvSpPr>
            <a:spLocks noGrp="1"/>
          </p:cNvSpPr>
          <p:nvPr>
            <p:ph idx="1"/>
          </p:nvPr>
        </p:nvSpPr>
        <p:spPr>
          <a:xfrm>
            <a:off x="228600" y="548680"/>
            <a:ext cx="8915400" cy="5153025"/>
          </a:xfrm>
        </p:spPr>
        <p:txBody>
          <a:bodyPr/>
          <a:lstStyle/>
          <a:p>
            <a:endParaRPr lang="en-US" dirty="0"/>
          </a:p>
          <a:p>
            <a:r>
              <a:rPr lang="en-US" sz="2000" dirty="0"/>
              <a:t>Onur Mutlu,</a:t>
            </a:r>
            <a:br>
              <a:rPr lang="en-US" sz="2000" dirty="0"/>
            </a:br>
            <a:r>
              <a:rPr lang="en-US" sz="2000" b="1" dirty="0">
                <a:solidFill>
                  <a:srgbClr val="0000FF"/>
                </a:solidFill>
                <a:hlinkClick r:id="rId3">
                  <a:extLst>
                    <a:ext uri="{A12FA001-AC4F-418D-AE19-62706E023703}">
                      <ahyp:hlinkClr xmlns:ahyp="http://schemas.microsoft.com/office/drawing/2018/hyperlinkcolor" val="tx"/>
                    </a:ext>
                  </a:extLst>
                </a:hlinkClick>
              </a:rPr>
              <a:t>"The RowHammer Problem and Other Issues We May Face as Memory Becomes Denser"</a:t>
            </a:r>
            <a:r>
              <a:rPr lang="en-US" sz="2000" dirty="0">
                <a:solidFill>
                  <a:srgbClr val="0000FF"/>
                </a:solidFill>
              </a:rPr>
              <a:t> </a:t>
            </a:r>
            <a:br>
              <a:rPr lang="en-US" sz="2000" dirty="0"/>
            </a:br>
            <a:r>
              <a:rPr lang="en-US" sz="2000" i="1" dirty="0"/>
              <a:t>Invited Paper in Proceedings of the </a:t>
            </a:r>
            <a:r>
              <a:rPr lang="en-US" sz="2000" i="1" dirty="0">
                <a:hlinkClick r:id="rId4"/>
              </a:rPr>
              <a:t>Design, Automation, and Test in Europe Conference</a:t>
            </a:r>
            <a:r>
              <a:rPr lang="en-US" sz="2000" i="1" dirty="0"/>
              <a:t> (</a:t>
            </a:r>
            <a:r>
              <a:rPr lang="en-US" sz="2000" b="1" i="1" dirty="0"/>
              <a:t>DATE</a:t>
            </a:r>
            <a:r>
              <a:rPr lang="en-US" sz="2000" i="1" dirty="0"/>
              <a:t>)</a:t>
            </a:r>
            <a:r>
              <a:rPr lang="en-US" sz="2000" dirty="0"/>
              <a:t>, Lausanne, Switzerland, March 2017.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p>
        </p:txBody>
      </p:sp>
    </p:spTree>
    <p:extLst>
      <p:ext uri="{BB962C8B-B14F-4D97-AF65-F5344CB8AC3E}">
        <p14:creationId xmlns:p14="http://schemas.microsoft.com/office/powerpoint/2010/main" val="4109705967"/>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a:xfrm>
            <a:off x="228600" y="152400"/>
            <a:ext cx="8915400" cy="884238"/>
          </a:xfrm>
        </p:spPr>
        <p:txBody>
          <a:bodyPr/>
          <a:lstStyle/>
          <a:p>
            <a:r>
              <a:rPr lang="en-US" dirty="0"/>
              <a:t>A More Recent </a:t>
            </a:r>
            <a:r>
              <a:rPr lang="en-US" dirty="0" err="1"/>
              <a:t>RowHammer</a:t>
            </a:r>
            <a:r>
              <a:rPr lang="en-US" dirty="0"/>
              <a:t> Retrospective</a:t>
            </a:r>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p:txBody>
          <a:bodyPr/>
          <a:lstStyle/>
          <a:p>
            <a:r>
              <a:rPr lang="en-US" sz="2000" dirty="0"/>
              <a:t>Onur Mutlu and </a:t>
            </a:r>
            <a:r>
              <a:rPr lang="en-US" sz="2000" dirty="0" err="1"/>
              <a:t>Jeremie</a:t>
            </a:r>
            <a:r>
              <a:rPr lang="en-US" sz="2000" dirty="0"/>
              <a:t> Kim,</a:t>
            </a:r>
            <a:br>
              <a:rPr lang="en-US" sz="2000" dirty="0"/>
            </a:br>
            <a:r>
              <a:rPr lang="en-US" sz="2000" b="1" dirty="0">
                <a:solidFill>
                  <a:srgbClr val="0000FF"/>
                </a:solidFill>
                <a:hlinkClick r:id="rId2">
                  <a:extLst>
                    <a:ext uri="{A12FA001-AC4F-418D-AE19-62706E023703}">
                      <ahyp:hlinkClr xmlns:ahyp="http://schemas.microsoft.com/office/drawing/2018/hyperlinkcolor" val="tx"/>
                    </a:ext>
                  </a:extLst>
                </a:hlinkClick>
              </a:rPr>
              <a:t>"RowHammer: A Retrospective"</a:t>
            </a:r>
            <a:br>
              <a:rPr lang="en-US" sz="2000" dirty="0"/>
            </a:br>
            <a:r>
              <a:rPr lang="en-US" sz="2000" i="1" dirty="0">
                <a:hlinkClick r:id="rId3"/>
              </a:rPr>
              <a:t>IEEE Transactions on Computer-Aided Design of Integrated Circuits and Systems</a:t>
            </a:r>
            <a:r>
              <a:rPr lang="en-US" sz="2000" i="1" dirty="0"/>
              <a:t> (</a:t>
            </a:r>
            <a:r>
              <a:rPr lang="en-US" sz="2000" b="1" i="1" dirty="0"/>
              <a:t>TCAD</a:t>
            </a:r>
            <a:r>
              <a:rPr lang="en-US" sz="2000" i="1" dirty="0"/>
              <a:t>) Special Issue on Top Picks in Hardware and Embedded Security</a:t>
            </a:r>
            <a:r>
              <a:rPr lang="en-US" sz="2000" dirty="0"/>
              <a:t>, 2019.</a:t>
            </a:r>
            <a:br>
              <a:rPr lang="en-US" sz="2000" dirty="0"/>
            </a:br>
            <a:r>
              <a:rPr lang="en-US" sz="2000" dirty="0"/>
              <a:t>[</a:t>
            </a:r>
            <a:r>
              <a:rPr lang="en-US" sz="2000" dirty="0">
                <a:hlinkClick r:id="rId4"/>
              </a:rPr>
              <a:t>Preliminary arXiv version</a:t>
            </a:r>
            <a:r>
              <a:rPr lang="en-US" sz="2000" dirty="0"/>
              <a:t>]</a:t>
            </a:r>
            <a:br>
              <a:rPr lang="en-US" sz="2000" dirty="0"/>
            </a:br>
            <a:r>
              <a:rPr lang="en-US" sz="2000" dirty="0"/>
              <a:t>[</a:t>
            </a:r>
            <a:r>
              <a:rPr lang="en-US" sz="2000" dirty="0">
                <a:hlinkClick r:id="rId5"/>
              </a:rPr>
              <a:t>Slides from COSADE 2019 (pptx)</a:t>
            </a:r>
            <a:r>
              <a:rPr lang="en-US" sz="2000" dirty="0"/>
              <a:t>]</a:t>
            </a:r>
            <a:br>
              <a:rPr lang="en-US" sz="2000" dirty="0"/>
            </a:br>
            <a:r>
              <a:rPr lang="en-US" sz="2000" dirty="0"/>
              <a:t>[</a:t>
            </a:r>
            <a:r>
              <a:rPr lang="en-US" sz="2000" dirty="0">
                <a:hlinkClick r:id="rId6"/>
              </a:rPr>
              <a:t>Slides from VLSI-SOC 2020 (pptx)</a:t>
            </a:r>
            <a:r>
              <a:rPr lang="en-US" sz="2000" dirty="0"/>
              <a:t> </a:t>
            </a:r>
            <a:r>
              <a:rPr lang="en-US" sz="2000" dirty="0">
                <a:hlinkClick r:id="rId7"/>
              </a:rPr>
              <a:t>(pdf)</a:t>
            </a:r>
            <a:r>
              <a:rPr lang="en-US" sz="2000" dirty="0"/>
              <a:t>]</a:t>
            </a:r>
            <a:br>
              <a:rPr lang="en-US" sz="2000" dirty="0"/>
            </a:br>
            <a:r>
              <a:rPr lang="en-US" sz="2000" dirty="0"/>
              <a:t>[</a:t>
            </a:r>
            <a:r>
              <a:rPr lang="en-US" sz="2000" dirty="0">
                <a:hlinkClick r:id="rId8"/>
              </a:rPr>
              <a:t>Talk Video</a:t>
            </a:r>
            <a:r>
              <a:rPr lang="en-US" sz="2000" dirty="0"/>
              <a:t> (1 </a:t>
            </a:r>
            <a:r>
              <a:rPr lang="en-US" sz="2000" dirty="0" err="1"/>
              <a:t>hr</a:t>
            </a:r>
            <a:r>
              <a:rPr lang="en-US" sz="2000" dirty="0"/>
              <a:t> 15 minutes, with Q&amp;A)]</a:t>
            </a:r>
          </a:p>
          <a:p>
            <a:pPr marL="0" indent="0">
              <a:buNone/>
            </a:pPr>
            <a:br>
              <a:rPr lang="en-US" sz="2000" dirty="0"/>
            </a:br>
            <a:endParaRPr lang="en-US" sz="2000" dirty="0"/>
          </a:p>
          <a:p>
            <a:endParaRPr lang="en-US" sz="2000"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DF8A0BF4-FF83-FF4D-95CC-55B11F61D051}"/>
              </a:ext>
            </a:extLst>
          </p:cNvPr>
          <p:cNvPicPr>
            <a:picLocks noChangeAspect="1"/>
          </p:cNvPicPr>
          <p:nvPr/>
        </p:nvPicPr>
        <p:blipFill>
          <a:blip r:embed="rId9"/>
          <a:stretch>
            <a:fillRect/>
          </a:stretch>
        </p:blipFill>
        <p:spPr>
          <a:xfrm>
            <a:off x="990600" y="4495800"/>
            <a:ext cx="7391400" cy="1752600"/>
          </a:xfrm>
          <a:prstGeom prst="rect">
            <a:avLst/>
          </a:prstGeom>
        </p:spPr>
      </p:pic>
    </p:spTree>
    <p:extLst>
      <p:ext uri="{BB962C8B-B14F-4D97-AF65-F5344CB8AC3E}">
        <p14:creationId xmlns:p14="http://schemas.microsoft.com/office/powerpoint/2010/main" val="2137272663"/>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96081" y="1772816"/>
            <a:ext cx="8428037" cy="822325"/>
          </a:xfrm>
        </p:spPr>
        <p:txBody>
          <a:bodyPr/>
          <a:lstStyle/>
          <a:p>
            <a:pPr algn="ctr" eaLnBrk="1" hangingPunct="1"/>
            <a:r>
              <a:rPr lang="en-US" sz="5000" dirty="0">
                <a:latin typeface="Garamond" charset="0"/>
              </a:rPr>
              <a:t>RowHammer in 2020-2022</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2905667235"/>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96081" y="1772816"/>
            <a:ext cx="8428037" cy="822325"/>
          </a:xfrm>
        </p:spPr>
        <p:txBody>
          <a:bodyPr/>
          <a:lstStyle/>
          <a:p>
            <a:pPr algn="ctr" eaLnBrk="1" hangingPunct="1"/>
            <a:r>
              <a:rPr lang="en-US" sz="5000" dirty="0">
                <a:latin typeface="Garamond" charset="0"/>
              </a:rPr>
              <a:t>Revisiting RowHammer</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2707006111"/>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884238"/>
          </a:xfrm>
        </p:spPr>
        <p:txBody>
          <a:bodyPr/>
          <a:lstStyle/>
          <a:p>
            <a:r>
              <a:rPr lang="en-US" dirty="0"/>
              <a:t>Large-Scale Failure Analysis of DRAM Chips</a:t>
            </a:r>
          </a:p>
        </p:txBody>
      </p:sp>
      <p:sp>
        <p:nvSpPr>
          <p:cNvPr id="3" name="Content Placeholder 2"/>
          <p:cNvSpPr>
            <a:spLocks noGrp="1"/>
          </p:cNvSpPr>
          <p:nvPr>
            <p:ph idx="1"/>
          </p:nvPr>
        </p:nvSpPr>
        <p:spPr>
          <a:xfrm>
            <a:off x="228600" y="980728"/>
            <a:ext cx="8610600" cy="5153025"/>
          </a:xfrm>
        </p:spPr>
        <p:txBody>
          <a:bodyPr/>
          <a:lstStyle/>
          <a:p>
            <a:r>
              <a:rPr lang="en-US" dirty="0">
                <a:solidFill>
                  <a:srgbClr val="0000FF"/>
                </a:solidFill>
              </a:rPr>
              <a:t>Analysis and modeling of memory errors found in all of Facebook’s server fleet</a:t>
            </a:r>
          </a:p>
          <a:p>
            <a:endParaRPr lang="en-US" dirty="0"/>
          </a:p>
          <a:p>
            <a:r>
              <a:rPr lang="en-US" sz="2000" dirty="0"/>
              <a:t>Justin Meza, </a:t>
            </a:r>
            <a:r>
              <a:rPr lang="en-US" sz="2000" dirty="0" err="1"/>
              <a:t>Qiang</a:t>
            </a:r>
            <a:r>
              <a:rPr lang="en-US" sz="2000" dirty="0"/>
              <a:t> Wu, </a:t>
            </a:r>
            <a:r>
              <a:rPr lang="en-US" sz="2000" dirty="0" err="1"/>
              <a:t>Sanjeev</a:t>
            </a:r>
            <a:r>
              <a:rPr lang="en-US" sz="2000" dirty="0"/>
              <a:t> Kumar, and Onur Mutlu,</a:t>
            </a:r>
            <a:br>
              <a:rPr lang="en-US" sz="2000" dirty="0"/>
            </a:br>
            <a:r>
              <a:rPr lang="en-US" sz="2000" b="1" dirty="0">
                <a:solidFill>
                  <a:srgbClr val="0000FF"/>
                </a:solidFill>
                <a:hlinkClick r:id="rId2">
                  <a:extLst>
                    <a:ext uri="{A12FA001-AC4F-418D-AE19-62706E023703}">
                      <ahyp:hlinkClr xmlns:ahyp="http://schemas.microsoft.com/office/drawing/2018/hyperlinkcolor" val="tx"/>
                    </a:ext>
                  </a:extLst>
                </a:hlinkClick>
              </a:rPr>
              <a:t>"Revisiting Memory Errors in Large-Scale Production Data Centers: Analysis and Modeling of New Trends from the Field"</a:t>
            </a:r>
            <a:r>
              <a:rPr lang="en-US" sz="2000" dirty="0">
                <a:solidFill>
                  <a:srgbClr val="0000FF"/>
                </a:solidFill>
              </a:rPr>
              <a:t> </a:t>
            </a:r>
            <a:br>
              <a:rPr lang="en-US" sz="2000" dirty="0"/>
            </a:br>
            <a:r>
              <a:rPr lang="en-US" sz="2000" i="1" dirty="0"/>
              <a:t>Proceedings of the </a:t>
            </a:r>
            <a:r>
              <a:rPr lang="en-US" sz="2000" i="1" dirty="0">
                <a:hlinkClick r:id="rId3"/>
              </a:rPr>
              <a:t>45th Annual IEEE/IFIP International Conference on Dependable Systems and Networks</a:t>
            </a:r>
            <a:r>
              <a:rPr lang="en-US" sz="2000" i="1" dirty="0"/>
              <a:t> (</a:t>
            </a:r>
            <a:r>
              <a:rPr lang="en-US" sz="2000" b="1" i="1" dirty="0"/>
              <a:t>DSN</a:t>
            </a:r>
            <a:r>
              <a:rPr lang="en-US" sz="2000" i="1" dirty="0"/>
              <a:t>)</a:t>
            </a:r>
            <a:r>
              <a:rPr lang="en-US" sz="2000" dirty="0"/>
              <a:t>, Rio de Janeiro, Brazil, June 2015.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r>
              <a:rPr lang="en-US" sz="2000" dirty="0">
                <a:hlinkClick r:id="rId6"/>
              </a:rPr>
              <a:t>DRAM Error Model</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7"/>
          <a:stretch>
            <a:fillRect/>
          </a:stretch>
        </p:blipFill>
        <p:spPr>
          <a:xfrm>
            <a:off x="0" y="4941168"/>
            <a:ext cx="9144000" cy="1475117"/>
          </a:xfrm>
          <a:prstGeom prst="rect">
            <a:avLst/>
          </a:prstGeom>
        </p:spPr>
      </p:pic>
    </p:spTree>
    <p:extLst>
      <p:ext uri="{BB962C8B-B14F-4D97-AF65-F5344CB8AC3E}">
        <p14:creationId xmlns:p14="http://schemas.microsoft.com/office/powerpoint/2010/main" val="17509871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p:txBody>
          <a:bodyPr/>
          <a:lstStyle/>
          <a:p>
            <a:r>
              <a:rPr lang="en-US" dirty="0"/>
              <a:t>RowHammer is Getting Much Worse</a:t>
            </a:r>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a:xfrm>
            <a:off x="228600" y="964912"/>
            <a:ext cx="8610600" cy="5153025"/>
          </a:xfrm>
        </p:spPr>
        <p:txBody>
          <a:bodyPr/>
          <a:lstStyle/>
          <a:p>
            <a:r>
              <a:rPr lang="en-US" sz="2000" dirty="0" err="1"/>
              <a:t>Jeremie</a:t>
            </a:r>
            <a:r>
              <a:rPr lang="en-US" sz="2000" dirty="0"/>
              <a:t> S. Kim, Minesh Patel, A. </a:t>
            </a:r>
            <a:r>
              <a:rPr lang="en-US" sz="2000" dirty="0" err="1"/>
              <a:t>Giray</a:t>
            </a:r>
            <a:r>
              <a:rPr lang="en-US" sz="2000" dirty="0"/>
              <a:t> </a:t>
            </a:r>
            <a:r>
              <a:rPr lang="en-US" sz="2000" dirty="0" err="1"/>
              <a:t>Yaglikci</a:t>
            </a:r>
            <a:r>
              <a:rPr lang="en-US" sz="2000" dirty="0"/>
              <a:t>, Hasan Hassan, </a:t>
            </a:r>
            <a:r>
              <a:rPr lang="en-US" sz="2000" dirty="0" err="1"/>
              <a:t>Roknoddin</a:t>
            </a:r>
            <a:r>
              <a:rPr lang="en-US" sz="2000" dirty="0"/>
              <a:t> Azizi, Lois </a:t>
            </a:r>
            <a:r>
              <a:rPr lang="en-US" sz="2000" dirty="0" err="1"/>
              <a:t>Orosa</a:t>
            </a:r>
            <a:r>
              <a:rPr lang="en-US" sz="2000" dirty="0"/>
              <a:t>, and Onur Mutlu,</a:t>
            </a:r>
            <a:br>
              <a:rPr lang="en-US" sz="2000" dirty="0"/>
            </a:br>
            <a:r>
              <a:rPr lang="en-US" sz="2000" b="1" dirty="0">
                <a:solidFill>
                  <a:srgbClr val="0432FF"/>
                </a:solidFill>
                <a:hlinkClick r:id="rId2">
                  <a:extLst>
                    <a:ext uri="{A12FA001-AC4F-418D-AE19-62706E023703}">
                      <ahyp:hlinkClr xmlns:ahyp="http://schemas.microsoft.com/office/drawing/2018/hyperlinkcolor" val="tx"/>
                    </a:ext>
                  </a:extLst>
                </a:hlinkClick>
              </a:rPr>
              <a:t>"Revisiting RowHammer: An Experimental Analysis of Modern Devices and Mitigation Techniques"</a:t>
            </a:r>
            <a:br>
              <a:rPr lang="en-US" sz="2000" dirty="0">
                <a:solidFill>
                  <a:srgbClr val="0432FF"/>
                </a:solidFill>
              </a:rPr>
            </a:br>
            <a:r>
              <a:rPr lang="en-US" sz="2000" i="1" dirty="0"/>
              <a:t>Proceedings of the </a:t>
            </a:r>
            <a:r>
              <a:rPr lang="en-US" sz="2000" i="1" dirty="0">
                <a:hlinkClick r:id="rId3"/>
              </a:rPr>
              <a:t>47th International Symposium on Computer Architecture</a:t>
            </a:r>
            <a:r>
              <a:rPr lang="en-US" sz="2000" i="1" dirty="0"/>
              <a:t> (</a:t>
            </a:r>
            <a:r>
              <a:rPr lang="en-US" sz="2000" b="1" i="1" dirty="0"/>
              <a:t>ISCA</a:t>
            </a:r>
            <a:r>
              <a:rPr lang="en-US" sz="2000" i="1" dirty="0"/>
              <a:t>)</a:t>
            </a:r>
            <a:r>
              <a:rPr lang="en-US" sz="2000" dirty="0"/>
              <a:t>, Valencia, Spain, June 2020.</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a:t>
            </a:r>
            <a:br>
              <a:rPr lang="en-US" sz="2000" dirty="0"/>
            </a:br>
            <a:r>
              <a:rPr lang="en-US" sz="2000" dirty="0"/>
              <a:t>[</a:t>
            </a:r>
            <a:r>
              <a:rPr lang="en-US" sz="2000" dirty="0">
                <a:hlinkClick r:id="rId6"/>
              </a:rPr>
              <a:t>Lightning Talk Slides (pptx)</a:t>
            </a:r>
            <a:r>
              <a:rPr lang="en-US" sz="2000" dirty="0"/>
              <a:t> </a:t>
            </a:r>
            <a:r>
              <a:rPr lang="en-US" sz="2000" dirty="0">
                <a:hlinkClick r:id="rId7"/>
              </a:rPr>
              <a:t>(pdf)</a:t>
            </a:r>
            <a:r>
              <a:rPr lang="en-US" sz="2000" dirty="0"/>
              <a:t>]</a:t>
            </a:r>
            <a:br>
              <a:rPr lang="en-US" sz="2000" dirty="0"/>
            </a:br>
            <a:r>
              <a:rPr lang="en-US" sz="2000" dirty="0"/>
              <a:t>[</a:t>
            </a:r>
            <a:r>
              <a:rPr lang="en-US" sz="2000" dirty="0">
                <a:hlinkClick r:id="rId8"/>
              </a:rPr>
              <a:t>Talk Video</a:t>
            </a:r>
            <a:r>
              <a:rPr lang="en-US" sz="2000" dirty="0"/>
              <a:t> (20 minutes)]</a:t>
            </a:r>
            <a:br>
              <a:rPr lang="en-US" sz="2000" dirty="0"/>
            </a:br>
            <a:r>
              <a:rPr lang="en-US" sz="2000" dirty="0"/>
              <a:t>[</a:t>
            </a:r>
            <a:r>
              <a:rPr lang="en-US" sz="2000" dirty="0">
                <a:hlinkClick r:id="rId9"/>
              </a:rPr>
              <a:t>Lightning Talk Video</a:t>
            </a:r>
            <a:r>
              <a:rPr lang="en-US" sz="2000" dirty="0"/>
              <a:t> (3 minutes)]</a:t>
            </a:r>
            <a:br>
              <a:rPr lang="en-US" sz="2000" dirty="0"/>
            </a:br>
            <a:endParaRPr lang="en-US" sz="2000" dirty="0"/>
          </a:p>
          <a:p>
            <a:endParaRPr lang="en-US" sz="2000" dirty="0"/>
          </a:p>
          <a:p>
            <a:endParaRPr lang="en-US" sz="2000"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pic>
        <p:nvPicPr>
          <p:cNvPr id="7" name="Picture 6">
            <a:extLst>
              <a:ext uri="{FF2B5EF4-FFF2-40B4-BE49-F238E27FC236}">
                <a16:creationId xmlns:a16="http://schemas.microsoft.com/office/drawing/2014/main" id="{D358FA82-42F6-114C-8941-25DAEAA640A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0" y="4445871"/>
            <a:ext cx="9144000" cy="2374232"/>
          </a:xfrm>
          <a:prstGeom prst="rect">
            <a:avLst/>
          </a:prstGeom>
        </p:spPr>
      </p:pic>
    </p:spTree>
    <p:extLst>
      <p:ext uri="{BB962C8B-B14F-4D97-AF65-F5344CB8AC3E}">
        <p14:creationId xmlns:p14="http://schemas.microsoft.com/office/powerpoint/2010/main" val="2098225536"/>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75578-D2FD-AF4C-A6C4-BB619E262F7C}"/>
              </a:ext>
            </a:extLst>
          </p:cNvPr>
          <p:cNvSpPr>
            <a:spLocks noGrp="1"/>
          </p:cNvSpPr>
          <p:nvPr>
            <p:ph type="title"/>
          </p:nvPr>
        </p:nvSpPr>
        <p:spPr/>
        <p:txBody>
          <a:bodyPr/>
          <a:lstStyle/>
          <a:p>
            <a:r>
              <a:rPr lang="en-US" sz="4700" b="1" dirty="0"/>
              <a:t>Key Takeaways from 1580 Chips</a:t>
            </a:r>
          </a:p>
        </p:txBody>
      </p:sp>
      <p:sp>
        <p:nvSpPr>
          <p:cNvPr id="3" name="Content Placeholder 2">
            <a:extLst>
              <a:ext uri="{FF2B5EF4-FFF2-40B4-BE49-F238E27FC236}">
                <a16:creationId xmlns:a16="http://schemas.microsoft.com/office/drawing/2014/main" id="{2B726EE3-660B-D447-A591-D2EDD8ADAAF1}"/>
              </a:ext>
            </a:extLst>
          </p:cNvPr>
          <p:cNvSpPr>
            <a:spLocks noGrp="1"/>
          </p:cNvSpPr>
          <p:nvPr>
            <p:ph idx="1"/>
          </p:nvPr>
        </p:nvSpPr>
        <p:spPr>
          <a:xfrm>
            <a:off x="75990" y="911224"/>
            <a:ext cx="8987621" cy="5318753"/>
          </a:xfrm>
        </p:spPr>
        <p:txBody>
          <a:bodyPr/>
          <a:lstStyle/>
          <a:p>
            <a:r>
              <a:rPr lang="en-US" sz="2800" b="1" dirty="0">
                <a:solidFill>
                  <a:srgbClr val="FF0000"/>
                </a:solidFill>
              </a:rPr>
              <a:t>Newer DRAM chips are much more vulnerable to RowHammer </a:t>
            </a:r>
            <a:r>
              <a:rPr lang="en-US" sz="2800" b="1" dirty="0">
                <a:solidFill>
                  <a:srgbClr val="0000FF"/>
                </a:solidFill>
              </a:rPr>
              <a:t>(more bit flips, happening earlier)</a:t>
            </a:r>
          </a:p>
          <a:p>
            <a:endParaRPr lang="en-US" sz="2800" dirty="0"/>
          </a:p>
          <a:p>
            <a:r>
              <a:rPr lang="en-US" sz="2800" dirty="0"/>
              <a:t>There are new chips whose weakest cells fail after </a:t>
            </a:r>
            <a:r>
              <a:rPr lang="en-US" sz="2800" b="1" dirty="0">
                <a:solidFill>
                  <a:schemeClr val="accent2">
                    <a:lumMod val="75000"/>
                  </a:schemeClr>
                </a:solidFill>
              </a:rPr>
              <a:t>only 4800 hammers</a:t>
            </a:r>
            <a:r>
              <a:rPr lang="en-US" sz="2800" dirty="0">
                <a:solidFill>
                  <a:schemeClr val="accent2">
                    <a:lumMod val="75000"/>
                  </a:schemeClr>
                </a:solidFill>
              </a:rPr>
              <a:t> </a:t>
            </a:r>
          </a:p>
          <a:p>
            <a:endParaRPr lang="en-US" sz="2800" dirty="0"/>
          </a:p>
          <a:p>
            <a:r>
              <a:rPr lang="en-US" sz="2800" dirty="0"/>
              <a:t>Chips of newer DRAM technology nodes can exhibit RowHammer bit flips 1) in </a:t>
            </a:r>
            <a:r>
              <a:rPr lang="en-US" sz="2800" b="1" dirty="0">
                <a:solidFill>
                  <a:schemeClr val="accent5">
                    <a:lumMod val="75000"/>
                  </a:schemeClr>
                </a:solidFill>
              </a:rPr>
              <a:t>more rows </a:t>
            </a:r>
            <a:r>
              <a:rPr lang="en-US" sz="2800" dirty="0"/>
              <a:t>and 2) </a:t>
            </a:r>
            <a:r>
              <a:rPr lang="en-US" sz="2800" b="1" dirty="0">
                <a:solidFill>
                  <a:schemeClr val="accent5">
                    <a:lumMod val="75000"/>
                  </a:schemeClr>
                </a:solidFill>
              </a:rPr>
              <a:t>farther away </a:t>
            </a:r>
            <a:r>
              <a:rPr lang="en-US" sz="2800" dirty="0"/>
              <a:t>from the victim row. </a:t>
            </a:r>
          </a:p>
          <a:p>
            <a:endParaRPr lang="en-US" sz="2800" dirty="0"/>
          </a:p>
          <a:p>
            <a:r>
              <a:rPr lang="en-US" sz="2800" b="1" dirty="0">
                <a:solidFill>
                  <a:srgbClr val="FF0000"/>
                </a:solidFill>
              </a:rPr>
              <a:t>Existing mitigation mechanisms are NOT effective at future technology nodes</a:t>
            </a:r>
          </a:p>
          <a:p>
            <a:endParaRPr lang="en-US" sz="2800" dirty="0"/>
          </a:p>
        </p:txBody>
      </p:sp>
    </p:spTree>
    <p:extLst>
      <p:ext uri="{BB962C8B-B14F-4D97-AF65-F5344CB8AC3E}">
        <p14:creationId xmlns:p14="http://schemas.microsoft.com/office/powerpoint/2010/main" val="73258146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DRAM Testing Infrastructures</a:t>
            </a:r>
          </a:p>
        </p:txBody>
      </p:sp>
      <p:sp>
        <p:nvSpPr>
          <p:cNvPr id="5" name="Rectangle 4">
            <a:extLst>
              <a:ext uri="{FF2B5EF4-FFF2-40B4-BE49-F238E27FC236}">
                <a16:creationId xmlns:a16="http://schemas.microsoft.com/office/drawing/2014/main" id="{C4B6A481-3754-4809-844E-019BD3000795}"/>
              </a:ext>
            </a:extLst>
          </p:cNvPr>
          <p:cNvSpPr/>
          <p:nvPr/>
        </p:nvSpPr>
        <p:spPr>
          <a:xfrm>
            <a:off x="75990" y="764929"/>
            <a:ext cx="9068009" cy="3346044"/>
          </a:xfrm>
          <a:prstGeom prst="rect">
            <a:avLst/>
          </a:prstGeom>
        </p:spPr>
        <p:txBody>
          <a:bodyPr wrap="square">
            <a:spAutoFit/>
          </a:bodyPr>
          <a:lstStyle/>
          <a:p>
            <a:pPr marL="0" marR="0" lvl="0" indent="0" algn="l" defTabSz="914400" rtl="0" eaLnBrk="1" fontAlgn="auto" latinLnBrk="0" hangingPunct="1">
              <a:lnSpc>
                <a:spcPct val="90000"/>
              </a:lnSpc>
              <a:spcBef>
                <a:spcPts val="40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Three separate testing infrastructures</a:t>
            </a:r>
          </a:p>
          <a:p>
            <a:pPr marL="365760" marR="0" lvl="1" indent="-457200" algn="l" defTabSz="914400" rtl="0" eaLnBrk="1" fontAlgn="auto" latinLnBrk="0" hangingPunct="1">
              <a:lnSpc>
                <a:spcPct val="90000"/>
              </a:lnSpc>
              <a:spcBef>
                <a:spcPts val="400"/>
              </a:spcBef>
              <a:spcAft>
                <a:spcPts val="0"/>
              </a:spcAft>
              <a:buClrTx/>
              <a:buSzTx/>
              <a:buFont typeface="+mj-lt"/>
              <a:buAutoNum type="arabicPeriod"/>
              <a:tabLst/>
              <a:defRPr/>
            </a:pPr>
            <a:r>
              <a:rPr kumimoji="0" lang="en-US" sz="2400" b="1"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DDR3:</a:t>
            </a:r>
            <a:r>
              <a:rPr kumimoji="0" lang="en-US" sz="2400" b="0"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 FPGA-based </a:t>
            </a:r>
            <a:r>
              <a:rPr kumimoji="0" lang="en-US" sz="2400" b="0" i="0" u="none" strike="noStrike" kern="1200" cap="none" spc="0" normalizeH="0" baseline="0" noProof="0" dirty="0" err="1">
                <a:ln>
                  <a:noFill/>
                </a:ln>
                <a:solidFill>
                  <a:srgbClr val="7030A0"/>
                </a:solidFill>
                <a:effectLst/>
                <a:uLnTx/>
                <a:uFillTx/>
                <a:latin typeface="Cambria" panose="02040503050406030204" pitchFamily="18" charset="0"/>
                <a:ea typeface="+mn-ea"/>
                <a:cs typeface="+mn-cs"/>
              </a:rPr>
              <a:t>SoftMC</a:t>
            </a:r>
            <a:r>
              <a:rPr kumimoji="0" lang="en-US" sz="2400" b="0"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 [Hassan+, HPCA’17] </a:t>
            </a:r>
          </a:p>
          <a:p>
            <a:pPr marL="365760" marR="0" lvl="2" indent="0" algn="l" defTabSz="914400" rtl="0" eaLnBrk="1" fontAlgn="auto" latinLnBrk="0" hangingPunct="1">
              <a:lnSpc>
                <a:spcPct val="90000"/>
              </a:lnSpc>
              <a:spcBef>
                <a:spcPts val="400"/>
              </a:spcBef>
              <a:spcAft>
                <a:spcPts val="0"/>
              </a:spcAft>
              <a:buClrTx/>
              <a:buSzTx/>
              <a:buFontTx/>
              <a:buNone/>
              <a:tabLst/>
              <a:defRPr/>
            </a:pPr>
            <a:r>
              <a:rPr kumimoji="0" lang="en-US" sz="2400" b="0"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               (Xilinx ML605) </a:t>
            </a:r>
          </a:p>
          <a:p>
            <a:pPr marL="365760" marR="0" lvl="1" indent="-457200" algn="l" defTabSz="914400" rtl="0" eaLnBrk="1" fontAlgn="auto" latinLnBrk="0" hangingPunct="1">
              <a:lnSpc>
                <a:spcPct val="90000"/>
              </a:lnSpc>
              <a:spcBef>
                <a:spcPts val="400"/>
              </a:spcBef>
              <a:spcAft>
                <a:spcPts val="0"/>
              </a:spcAft>
              <a:buClrTx/>
              <a:buSzTx/>
              <a:buFont typeface="+mj-lt"/>
              <a:buAutoNum type="arabicPeriod"/>
              <a:tabLst/>
              <a:defRPr/>
            </a:pP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DDR4:</a:t>
            </a:r>
            <a:r>
              <a:rPr kumimoji="0" lang="en-US" sz="24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FPGA-based </a:t>
            </a:r>
            <a:r>
              <a:rPr kumimoji="0" lang="en-US" sz="2400" b="0" i="0" u="none" strike="noStrike" kern="1200" cap="none" spc="0" normalizeH="0" baseline="0" noProof="0" dirty="0" err="1">
                <a:ln>
                  <a:noFill/>
                </a:ln>
                <a:solidFill>
                  <a:srgbClr val="C00000"/>
                </a:solidFill>
                <a:effectLst/>
                <a:uLnTx/>
                <a:uFillTx/>
                <a:latin typeface="Cambria" panose="02040503050406030204" pitchFamily="18" charset="0"/>
                <a:ea typeface="+mn-ea"/>
                <a:cs typeface="+mn-cs"/>
              </a:rPr>
              <a:t>SoftMC</a:t>
            </a:r>
            <a:r>
              <a:rPr kumimoji="0" lang="en-US" sz="24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[Hassan+, HPCA’17] </a:t>
            </a:r>
          </a:p>
          <a:p>
            <a:pPr marL="365760" marR="0" lvl="2" indent="0" algn="l" defTabSz="914400" rtl="0" eaLnBrk="1" fontAlgn="auto" latinLnBrk="0" hangingPunct="1">
              <a:lnSpc>
                <a:spcPct val="90000"/>
              </a:lnSpc>
              <a:spcBef>
                <a:spcPts val="40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(Xilinx </a:t>
            </a:r>
            <a:r>
              <a:rPr kumimoji="0" lang="en-US" sz="2400" b="0" i="0" u="none" strike="noStrike" kern="1200" cap="none" spc="0" normalizeH="0" baseline="0" noProof="0" dirty="0" err="1">
                <a:ln>
                  <a:noFill/>
                </a:ln>
                <a:solidFill>
                  <a:srgbClr val="C00000"/>
                </a:solidFill>
                <a:effectLst/>
                <a:uLnTx/>
                <a:uFillTx/>
                <a:latin typeface="Cambria" panose="02040503050406030204" pitchFamily="18" charset="0"/>
                <a:ea typeface="+mn-ea"/>
                <a:cs typeface="+mn-cs"/>
              </a:rPr>
              <a:t>Virtex</a:t>
            </a:r>
            <a:r>
              <a:rPr kumimoji="0" lang="en-US" sz="24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a:t>
            </a:r>
            <a:r>
              <a:rPr kumimoji="0" lang="en-US" sz="2400" b="0" i="0" u="none" strike="noStrike" kern="1200" cap="none" spc="0" normalizeH="0" baseline="0" noProof="0" dirty="0" err="1">
                <a:ln>
                  <a:noFill/>
                </a:ln>
                <a:solidFill>
                  <a:srgbClr val="C00000"/>
                </a:solidFill>
                <a:effectLst/>
                <a:uLnTx/>
                <a:uFillTx/>
                <a:latin typeface="Cambria" panose="02040503050406030204" pitchFamily="18" charset="0"/>
                <a:ea typeface="+mn-ea"/>
                <a:cs typeface="+mn-cs"/>
              </a:rPr>
              <a:t>UltraScale</a:t>
            </a:r>
            <a:r>
              <a:rPr kumimoji="0" lang="en-US" sz="24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95)</a:t>
            </a:r>
          </a:p>
          <a:p>
            <a:pPr marL="365760" marR="0" lvl="1" indent="-457200" algn="l" defTabSz="914400" rtl="0" eaLnBrk="1" fontAlgn="auto" latinLnBrk="0" hangingPunct="1">
              <a:lnSpc>
                <a:spcPct val="90000"/>
              </a:lnSpc>
              <a:spcBef>
                <a:spcPts val="400"/>
              </a:spcBef>
              <a:spcAft>
                <a:spcPts val="0"/>
              </a:spcAft>
              <a:buClrTx/>
              <a:buSzTx/>
              <a:buFont typeface="+mj-lt"/>
              <a:buAutoNum type="arabicPeriod"/>
              <a:tabLst/>
              <a:defRPr/>
            </a:pPr>
            <a:r>
              <a:rPr kumimoji="0" lang="en-US" sz="24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LPDDR4:</a:t>
            </a:r>
            <a:r>
              <a:rPr kumimoji="0" lang="en-US" sz="24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 In-house testing hardware for LPDDR4 chips</a:t>
            </a:r>
          </a:p>
          <a:p>
            <a:pPr marL="457200" marR="0" lvl="1" indent="0" algn="l" defTabSz="914400" rtl="0" eaLnBrk="1" fontAlgn="auto" latinLnBrk="0" hangingPunct="1">
              <a:lnSpc>
                <a:spcPct val="90000"/>
              </a:lnSpc>
              <a:spcBef>
                <a:spcPts val="400"/>
              </a:spcBef>
              <a:spcAft>
                <a:spcPts val="0"/>
              </a:spcAft>
              <a:buClrTx/>
              <a:buSzTx/>
              <a:buFontTx/>
              <a:buNone/>
              <a:tabLst/>
              <a:defRPr/>
            </a:pPr>
            <a:endParaRPr kumimoji="0" lang="en-US" sz="11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endParaRPr>
          </a:p>
          <a:p>
            <a:pPr marL="0" marR="0" lvl="0" indent="0" algn="l" defTabSz="914400" rtl="0" eaLnBrk="1" fontAlgn="auto" latinLnBrk="0" hangingPunct="1">
              <a:lnSpc>
                <a:spcPct val="90000"/>
              </a:lnSpc>
              <a:spcBef>
                <a:spcPts val="40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All provide fine-grained control over DRAM commands, timing parameters and temperature</a:t>
            </a:r>
          </a:p>
        </p:txBody>
      </p:sp>
      <p:pic>
        <p:nvPicPr>
          <p:cNvPr id="4" name="Picture 3" descr="A circuit board on a table&#10;&#10;Description automatically generated">
            <a:extLst>
              <a:ext uri="{FF2B5EF4-FFF2-40B4-BE49-F238E27FC236}">
                <a16:creationId xmlns:a16="http://schemas.microsoft.com/office/drawing/2014/main" id="{51DDA3CF-37B7-DB40-9D4B-1C3963D3E8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6368" y="4119733"/>
            <a:ext cx="4206863" cy="2366361"/>
          </a:xfrm>
          <a:prstGeom prst="rect">
            <a:avLst/>
          </a:prstGeom>
        </p:spPr>
      </p:pic>
      <p:sp>
        <p:nvSpPr>
          <p:cNvPr id="3" name="Rectangle 2">
            <a:extLst>
              <a:ext uri="{FF2B5EF4-FFF2-40B4-BE49-F238E27FC236}">
                <a16:creationId xmlns:a16="http://schemas.microsoft.com/office/drawing/2014/main" id="{8BAD8CBF-CBD1-8A49-9F39-C545C033AB6E}"/>
              </a:ext>
            </a:extLst>
          </p:cNvPr>
          <p:cNvSpPr/>
          <p:nvPr/>
        </p:nvSpPr>
        <p:spPr>
          <a:xfrm>
            <a:off x="2649242" y="6445866"/>
            <a:ext cx="384111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DDR4 DRAM testing infrastructure</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621818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1580 DRAM Chips Tested</a:t>
            </a:r>
          </a:p>
        </p:txBody>
      </p:sp>
      <p:sp>
        <p:nvSpPr>
          <p:cNvPr id="8" name="Rectangle 7">
            <a:extLst>
              <a:ext uri="{FF2B5EF4-FFF2-40B4-BE49-F238E27FC236}">
                <a16:creationId xmlns:a16="http://schemas.microsoft.com/office/drawing/2014/main" id="{B9A773B1-7859-4A3D-BD46-56DCB8E688FC}"/>
              </a:ext>
            </a:extLst>
          </p:cNvPr>
          <p:cNvSpPr/>
          <p:nvPr/>
        </p:nvSpPr>
        <p:spPr>
          <a:xfrm>
            <a:off x="156378" y="3455906"/>
            <a:ext cx="8987622" cy="3012107"/>
          </a:xfrm>
          <a:prstGeom prst="rect">
            <a:avLst/>
          </a:prstGeom>
        </p:spPr>
        <p:txBody>
          <a:bodyPr wrap="square">
            <a:spAutoFit/>
          </a:bodyPr>
          <a:lstStyle/>
          <a:p>
            <a:pPr marL="0" marR="0" lvl="0" indent="0" algn="l" defTabSz="914400" rtl="0" eaLnBrk="1" fontAlgn="auto" latinLnBrk="0" hangingPunct="1">
              <a:lnSpc>
                <a:spcPct val="90000"/>
              </a:lnSpc>
              <a:spcBef>
                <a:spcPts val="400"/>
              </a:spcBef>
              <a:spcAft>
                <a:spcPts val="0"/>
              </a:spcAft>
              <a:buClrTx/>
              <a:buSzTx/>
              <a:buFontTx/>
              <a:buNone/>
              <a:tabLst/>
              <a:defRPr/>
            </a:pPr>
            <a:r>
              <a:rPr kumimoji="0" lang="en-US" sz="27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1580</a:t>
            </a:r>
            <a:r>
              <a:rPr kumimoji="0" lang="en-US" sz="2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total DRAM chips tested from </a:t>
            </a:r>
            <a:r>
              <a:rPr kumimoji="0" lang="en-US" sz="27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300</a:t>
            </a:r>
            <a:r>
              <a:rPr kumimoji="0" lang="en-US" sz="2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DRAM modules</a:t>
            </a:r>
          </a:p>
          <a:p>
            <a:pPr marL="274320" marR="0" lvl="0" indent="-274320" algn="l" defTabSz="914400" rtl="0" eaLnBrk="1" fontAlgn="auto" latinLnBrk="0" hangingPunct="1">
              <a:lnSpc>
                <a:spcPct val="90000"/>
              </a:lnSpc>
              <a:spcBef>
                <a:spcPts val="400"/>
              </a:spcBef>
              <a:spcAft>
                <a:spcPts val="0"/>
              </a:spcAft>
              <a:buClrTx/>
              <a:buSzTx/>
              <a:buFont typeface="Arial" panose="020B0604020202020204" pitchFamily="34" charset="0"/>
              <a:buChar char="•"/>
              <a:tabLst/>
              <a:defRPr/>
            </a:pPr>
            <a:r>
              <a:rPr kumimoji="0" lang="en-US" sz="23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mn-ea"/>
                <a:cs typeface="+mn-cs"/>
              </a:rPr>
              <a:t>Three</a:t>
            </a:r>
            <a:r>
              <a:rPr kumimoji="0" lang="en-US" sz="2300" b="0"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mn-ea"/>
                <a:cs typeface="+mn-cs"/>
              </a:rPr>
              <a:t> major DRAM manufacturers {A, B, C}</a:t>
            </a:r>
          </a:p>
          <a:p>
            <a:pPr marL="274320" marR="0" lvl="0" indent="-27432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3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Three</a:t>
            </a:r>
            <a:r>
              <a:rPr kumimoji="0" lang="en-US" sz="23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 DRAM </a:t>
            </a:r>
            <a:r>
              <a:rPr kumimoji="0" lang="en-US" sz="2300" b="0" i="1"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types </a:t>
            </a:r>
            <a:r>
              <a:rPr kumimoji="0" lang="en-US" sz="23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or</a:t>
            </a:r>
            <a:r>
              <a:rPr kumimoji="0" lang="en-US" sz="2300" b="0" i="1"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 standards</a:t>
            </a:r>
            <a:r>
              <a:rPr kumimoji="0" lang="en-US" sz="23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 {DDR3, DDR4, LPDDR4}</a:t>
            </a:r>
          </a:p>
          <a:p>
            <a:pPr marL="731520" marR="0" lvl="1" indent="-27432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LPDDR4 chips we test implement on-die ECC</a:t>
            </a:r>
          </a:p>
          <a:p>
            <a:pPr marL="274320" marR="0" lvl="0" indent="-27432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3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Two</a:t>
            </a:r>
            <a:r>
              <a:rPr kumimoji="0" lang="en-US" sz="2300" b="0"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 technology nodes per DRAM type {old/new, 1x/1y}</a:t>
            </a:r>
          </a:p>
          <a:p>
            <a:pPr marL="731520" marR="0" lvl="1" indent="-27432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Categorized based on manufacturing date, datasheet publication date, purchase date, and characterization results</a:t>
            </a:r>
          </a:p>
          <a:p>
            <a:pPr marL="0" marR="0" lvl="0" indent="0" algn="l" defTabSz="914400" rtl="0" eaLnBrk="1" fontAlgn="auto" latinLnBrk="0" hangingPunct="1">
              <a:lnSpc>
                <a:spcPct val="90000"/>
              </a:lnSpc>
              <a:spcBef>
                <a:spcPts val="400"/>
              </a:spcBef>
              <a:spcAft>
                <a:spcPts val="0"/>
              </a:spcAft>
              <a:buClrTx/>
              <a:buSzTx/>
              <a:buFontTx/>
              <a:buNone/>
              <a:tabLst/>
              <a:defRPr/>
            </a:pPr>
            <a:r>
              <a:rPr kumimoji="0" lang="en-US" sz="2300" b="1"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Type-node: </a:t>
            </a:r>
            <a:r>
              <a:rPr kumimoji="0" lang="en-US" sz="2300" b="0"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configuration describing a chip’s type and technology node generation: </a:t>
            </a:r>
            <a:r>
              <a:rPr kumimoji="0" lang="en-US" sz="2300" b="1"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DDR3-old/new, DDR4-old/new, LPDDR4-1x/1y</a:t>
            </a:r>
          </a:p>
        </p:txBody>
      </p:sp>
      <p:pic>
        <p:nvPicPr>
          <p:cNvPr id="3" name="Picture 2">
            <a:extLst>
              <a:ext uri="{FF2B5EF4-FFF2-40B4-BE49-F238E27FC236}">
                <a16:creationId xmlns:a16="http://schemas.microsoft.com/office/drawing/2014/main" id="{11688A29-31DA-174D-802D-FAAED71DD56A}"/>
              </a:ext>
            </a:extLst>
          </p:cNvPr>
          <p:cNvPicPr>
            <a:picLocks noChangeAspect="1"/>
          </p:cNvPicPr>
          <p:nvPr/>
        </p:nvPicPr>
        <p:blipFill>
          <a:blip r:embed="rId3"/>
          <a:stretch>
            <a:fillRect/>
          </a:stretch>
        </p:blipFill>
        <p:spPr>
          <a:xfrm>
            <a:off x="1464908" y="748372"/>
            <a:ext cx="6214184" cy="2680628"/>
          </a:xfrm>
          <a:prstGeom prst="rect">
            <a:avLst/>
          </a:prstGeom>
        </p:spPr>
      </p:pic>
      <p:sp>
        <p:nvSpPr>
          <p:cNvPr id="4" name="Rectangle 3">
            <a:extLst>
              <a:ext uri="{FF2B5EF4-FFF2-40B4-BE49-F238E27FC236}">
                <a16:creationId xmlns:a16="http://schemas.microsoft.com/office/drawing/2014/main" id="{F5E2CA84-0AC9-1745-9ECF-5125C41E3D49}"/>
              </a:ext>
            </a:extLst>
          </p:cNvPr>
          <p:cNvSpPr/>
          <p:nvPr/>
        </p:nvSpPr>
        <p:spPr>
          <a:xfrm>
            <a:off x="3221502" y="1153551"/>
            <a:ext cx="3179298" cy="295421"/>
          </a:xfrm>
          <a:prstGeom prst="rect">
            <a:avLst/>
          </a:prstGeom>
          <a:solidFill>
            <a:schemeClr val="accent2">
              <a:lumMod val="75000"/>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225594ED-1FE5-DC43-BF96-6FAC22FFFFBD}"/>
              </a:ext>
            </a:extLst>
          </p:cNvPr>
          <p:cNvSpPr/>
          <p:nvPr/>
        </p:nvSpPr>
        <p:spPr>
          <a:xfrm>
            <a:off x="1631853" y="1597375"/>
            <a:ext cx="647113" cy="1669193"/>
          </a:xfrm>
          <a:prstGeom prst="rect">
            <a:avLst/>
          </a:prstGeom>
          <a:solidFill>
            <a:srgbClr val="538234">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64C989B2-0738-E443-8E05-9FFDBF366641}"/>
              </a:ext>
            </a:extLst>
          </p:cNvPr>
          <p:cNvSpPr/>
          <p:nvPr/>
        </p:nvSpPr>
        <p:spPr>
          <a:xfrm>
            <a:off x="2278966" y="2768598"/>
            <a:ext cx="254000" cy="497970"/>
          </a:xfrm>
          <a:prstGeom prst="rect">
            <a:avLst/>
          </a:prstGeom>
          <a:solidFill>
            <a:srgbClr val="538234">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1CE3C207-2C93-1643-9EA7-8E73D9782FE7}"/>
              </a:ext>
            </a:extLst>
          </p:cNvPr>
          <p:cNvSpPr/>
          <p:nvPr/>
        </p:nvSpPr>
        <p:spPr>
          <a:xfrm>
            <a:off x="2352333" y="1597361"/>
            <a:ext cx="515045" cy="1117617"/>
          </a:xfrm>
          <a:prstGeom prst="rect">
            <a:avLst/>
          </a:prstGeom>
          <a:solidFill>
            <a:schemeClr val="accent5">
              <a:lumMod val="75000"/>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F6C6BE09-1381-5D4B-9858-BC581B281EF6}"/>
              </a:ext>
            </a:extLst>
          </p:cNvPr>
          <p:cNvSpPr/>
          <p:nvPr/>
        </p:nvSpPr>
        <p:spPr>
          <a:xfrm>
            <a:off x="2613378" y="2714978"/>
            <a:ext cx="254000" cy="551590"/>
          </a:xfrm>
          <a:prstGeom prst="rect">
            <a:avLst/>
          </a:prstGeom>
          <a:solidFill>
            <a:schemeClr val="accent5">
              <a:lumMod val="75000"/>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0302A8D4-7E59-424B-AE75-A28D938E39A9}"/>
              </a:ext>
            </a:extLst>
          </p:cNvPr>
          <p:cNvSpPr/>
          <p:nvPr/>
        </p:nvSpPr>
        <p:spPr>
          <a:xfrm>
            <a:off x="1651098" y="908685"/>
            <a:ext cx="1216280" cy="552644"/>
          </a:xfrm>
          <a:prstGeom prst="rect">
            <a:avLst/>
          </a:prstGeom>
          <a:solidFill>
            <a:srgbClr val="7030A0">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341724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D8FFA-84CB-5E49-93F5-900D54873C78}"/>
              </a:ext>
            </a:extLst>
          </p:cNvPr>
          <p:cNvSpPr>
            <a:spLocks noGrp="1"/>
          </p:cNvSpPr>
          <p:nvPr>
            <p:ph type="title"/>
          </p:nvPr>
        </p:nvSpPr>
        <p:spPr/>
        <p:txBody>
          <a:bodyPr/>
          <a:lstStyle/>
          <a:p>
            <a:r>
              <a:rPr lang="en-US" b="1" dirty="0"/>
              <a:t>3. Hammer Count (HC) Effects</a:t>
            </a:r>
          </a:p>
        </p:txBody>
      </p:sp>
      <p:sp>
        <p:nvSpPr>
          <p:cNvPr id="6" name="Rectangle 5">
            <a:extLst>
              <a:ext uri="{FF2B5EF4-FFF2-40B4-BE49-F238E27FC236}">
                <a16:creationId xmlns:a16="http://schemas.microsoft.com/office/drawing/2014/main" id="{24E0BBC6-71E9-C049-9D8F-53BDF22CBC49}"/>
              </a:ext>
            </a:extLst>
          </p:cNvPr>
          <p:cNvSpPr/>
          <p:nvPr/>
        </p:nvSpPr>
        <p:spPr>
          <a:xfrm>
            <a:off x="-2198" y="5416840"/>
            <a:ext cx="9144000" cy="830997"/>
          </a:xfrm>
          <a:prstGeom prst="rect">
            <a:avLst/>
          </a:prstGeom>
          <a:solidFill>
            <a:schemeClr val="accent6">
              <a:lumMod val="40000"/>
              <a:lumOff val="6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C00000"/>
                </a:solidFill>
                <a:effectLst/>
                <a:uLnTx/>
                <a:uFillTx/>
                <a:latin typeface="Cambria" panose="02040503050406030204" pitchFamily="18" charset="0"/>
                <a:ea typeface="+mn-ea"/>
                <a:cs typeface="+mn-cs"/>
              </a:rPr>
              <a:t>RowHammer</a:t>
            </a: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bit flip rates (i.e., </a:t>
            </a:r>
            <a:r>
              <a:rPr kumimoji="0" lang="en-US" sz="2400" b="1" i="0" u="none" strike="noStrike" kern="1200" cap="none" spc="0" normalizeH="0" baseline="0" noProof="0" dirty="0" err="1">
                <a:ln>
                  <a:noFill/>
                </a:ln>
                <a:solidFill>
                  <a:srgbClr val="C00000"/>
                </a:solidFill>
                <a:effectLst/>
                <a:uLnTx/>
                <a:uFillTx/>
                <a:latin typeface="Cambria" panose="02040503050406030204" pitchFamily="18" charset="0"/>
                <a:ea typeface="+mn-ea"/>
                <a:cs typeface="+mn-cs"/>
              </a:rPr>
              <a:t>RowHammer</a:t>
            </a: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vulnerability)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increase with technology node generation</a:t>
            </a:r>
          </a:p>
        </p:txBody>
      </p:sp>
      <p:pic>
        <p:nvPicPr>
          <p:cNvPr id="12" name="Picture 11">
            <a:extLst>
              <a:ext uri="{FF2B5EF4-FFF2-40B4-BE49-F238E27FC236}">
                <a16:creationId xmlns:a16="http://schemas.microsoft.com/office/drawing/2014/main" id="{BAE25116-7200-0C45-B9FB-88DAB18A9D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399" y="1280082"/>
            <a:ext cx="8772525" cy="2469931"/>
          </a:xfrm>
          <a:prstGeom prst="rect">
            <a:avLst/>
          </a:prstGeom>
        </p:spPr>
      </p:pic>
      <p:grpSp>
        <p:nvGrpSpPr>
          <p:cNvPr id="27" name="Group 26">
            <a:extLst>
              <a:ext uri="{FF2B5EF4-FFF2-40B4-BE49-F238E27FC236}">
                <a16:creationId xmlns:a16="http://schemas.microsoft.com/office/drawing/2014/main" id="{BAC664BD-CED8-BE4A-8EC3-3FD2C7499098}"/>
              </a:ext>
            </a:extLst>
          </p:cNvPr>
          <p:cNvGrpSpPr/>
          <p:nvPr/>
        </p:nvGrpSpPr>
        <p:grpSpPr>
          <a:xfrm>
            <a:off x="1287099" y="2199233"/>
            <a:ext cx="1399649" cy="420817"/>
            <a:chOff x="1228484" y="2199233"/>
            <a:chExt cx="1399649" cy="420817"/>
          </a:xfrm>
        </p:grpSpPr>
        <p:sp>
          <p:nvSpPr>
            <p:cNvPr id="13" name="Rectangle 12">
              <a:extLst>
                <a:ext uri="{FF2B5EF4-FFF2-40B4-BE49-F238E27FC236}">
                  <a16:creationId xmlns:a16="http://schemas.microsoft.com/office/drawing/2014/main" id="{C2BFDBA6-7CD4-AD47-95D4-1642CA8F1FE1}"/>
                </a:ext>
              </a:extLst>
            </p:cNvPr>
            <p:cNvSpPr/>
            <p:nvPr/>
          </p:nvSpPr>
          <p:spPr>
            <a:xfrm rot="19603482">
              <a:off x="1228484" y="2199233"/>
              <a:ext cx="1003821" cy="2156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1" name="Group 20">
              <a:extLst>
                <a:ext uri="{FF2B5EF4-FFF2-40B4-BE49-F238E27FC236}">
                  <a16:creationId xmlns:a16="http://schemas.microsoft.com/office/drawing/2014/main" id="{E17BE2F1-BF39-EE42-A342-77A2A671E80B}"/>
                </a:ext>
              </a:extLst>
            </p:cNvPr>
            <p:cNvGrpSpPr/>
            <p:nvPr/>
          </p:nvGrpSpPr>
          <p:grpSpPr>
            <a:xfrm>
              <a:off x="1624032" y="2382218"/>
              <a:ext cx="1004101" cy="237832"/>
              <a:chOff x="1624032" y="2382218"/>
              <a:chExt cx="1004101" cy="237832"/>
            </a:xfrm>
          </p:grpSpPr>
          <p:sp>
            <p:nvSpPr>
              <p:cNvPr id="15" name="Rectangle 14">
                <a:extLst>
                  <a:ext uri="{FF2B5EF4-FFF2-40B4-BE49-F238E27FC236}">
                    <a16:creationId xmlns:a16="http://schemas.microsoft.com/office/drawing/2014/main" id="{B2E1EA25-F6FE-A146-8206-EADB2AACDBED}"/>
                  </a:ext>
                </a:extLst>
              </p:cNvPr>
              <p:cNvSpPr/>
              <p:nvPr/>
            </p:nvSpPr>
            <p:spPr>
              <a:xfrm rot="19675068">
                <a:off x="1633764" y="2382218"/>
                <a:ext cx="994369" cy="1599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2E901CF-EB08-E141-98EF-9143C5026A9C}"/>
                  </a:ext>
                </a:extLst>
              </p:cNvPr>
              <p:cNvSpPr/>
              <p:nvPr/>
            </p:nvSpPr>
            <p:spPr>
              <a:xfrm rot="19675068">
                <a:off x="1624032" y="2474541"/>
                <a:ext cx="342223" cy="1455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26" name="Group 25">
            <a:extLst>
              <a:ext uri="{FF2B5EF4-FFF2-40B4-BE49-F238E27FC236}">
                <a16:creationId xmlns:a16="http://schemas.microsoft.com/office/drawing/2014/main" id="{A4097676-E3C1-BB42-8174-79C3627DF91A}"/>
              </a:ext>
            </a:extLst>
          </p:cNvPr>
          <p:cNvGrpSpPr/>
          <p:nvPr/>
        </p:nvGrpSpPr>
        <p:grpSpPr>
          <a:xfrm>
            <a:off x="4448778" y="2146568"/>
            <a:ext cx="1256737" cy="682953"/>
            <a:chOff x="4507393" y="2134845"/>
            <a:chExt cx="1256737" cy="682953"/>
          </a:xfrm>
        </p:grpSpPr>
        <p:sp>
          <p:nvSpPr>
            <p:cNvPr id="17" name="Rectangle 16">
              <a:extLst>
                <a:ext uri="{FF2B5EF4-FFF2-40B4-BE49-F238E27FC236}">
                  <a16:creationId xmlns:a16="http://schemas.microsoft.com/office/drawing/2014/main" id="{6C7DA583-7A44-8446-B4AB-D8DF9F31F4A6}"/>
                </a:ext>
              </a:extLst>
            </p:cNvPr>
            <p:cNvSpPr/>
            <p:nvPr/>
          </p:nvSpPr>
          <p:spPr>
            <a:xfrm rot="19934469">
              <a:off x="4507393" y="2134845"/>
              <a:ext cx="1021405" cy="2140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0" name="Group 19">
              <a:extLst>
                <a:ext uri="{FF2B5EF4-FFF2-40B4-BE49-F238E27FC236}">
                  <a16:creationId xmlns:a16="http://schemas.microsoft.com/office/drawing/2014/main" id="{6D6DC291-6E47-BA47-A173-F6F40611A9D5}"/>
                </a:ext>
              </a:extLst>
            </p:cNvPr>
            <p:cNvGrpSpPr/>
            <p:nvPr/>
          </p:nvGrpSpPr>
          <p:grpSpPr>
            <a:xfrm>
              <a:off x="4742725" y="2354450"/>
              <a:ext cx="1021405" cy="463348"/>
              <a:chOff x="4742725" y="2354450"/>
              <a:chExt cx="1021405" cy="463348"/>
            </a:xfrm>
          </p:grpSpPr>
          <p:sp>
            <p:nvSpPr>
              <p:cNvPr id="18" name="Rectangle 17">
                <a:extLst>
                  <a:ext uri="{FF2B5EF4-FFF2-40B4-BE49-F238E27FC236}">
                    <a16:creationId xmlns:a16="http://schemas.microsoft.com/office/drawing/2014/main" id="{CE419E10-DAB9-A246-A8C8-18D7DEA1D882}"/>
                  </a:ext>
                </a:extLst>
              </p:cNvPr>
              <p:cNvSpPr/>
              <p:nvPr/>
            </p:nvSpPr>
            <p:spPr>
              <a:xfrm rot="19748214">
                <a:off x="4742725" y="2354450"/>
                <a:ext cx="1021405" cy="2140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E71095BA-464F-714D-B387-3AAD549D6627}"/>
                  </a:ext>
                </a:extLst>
              </p:cNvPr>
              <p:cNvSpPr/>
              <p:nvPr/>
            </p:nvSpPr>
            <p:spPr>
              <a:xfrm rot="19934469">
                <a:off x="4787734" y="2554326"/>
                <a:ext cx="93978" cy="2634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25" name="Group 24">
            <a:extLst>
              <a:ext uri="{FF2B5EF4-FFF2-40B4-BE49-F238E27FC236}">
                <a16:creationId xmlns:a16="http://schemas.microsoft.com/office/drawing/2014/main" id="{5D59BE2E-EEB4-5440-89A6-7DE727427385}"/>
              </a:ext>
            </a:extLst>
          </p:cNvPr>
          <p:cNvGrpSpPr/>
          <p:nvPr/>
        </p:nvGrpSpPr>
        <p:grpSpPr>
          <a:xfrm>
            <a:off x="7194897" y="2492292"/>
            <a:ext cx="1683102" cy="695673"/>
            <a:chOff x="7405911" y="2515738"/>
            <a:chExt cx="1683102" cy="695673"/>
          </a:xfrm>
        </p:grpSpPr>
        <p:sp>
          <p:nvSpPr>
            <p:cNvPr id="22" name="Rectangle 21">
              <a:extLst>
                <a:ext uri="{FF2B5EF4-FFF2-40B4-BE49-F238E27FC236}">
                  <a16:creationId xmlns:a16="http://schemas.microsoft.com/office/drawing/2014/main" id="{9EE47BF9-E381-C340-9E92-CD81EB41CAEF}"/>
                </a:ext>
              </a:extLst>
            </p:cNvPr>
            <p:cNvSpPr/>
            <p:nvPr/>
          </p:nvSpPr>
          <p:spPr>
            <a:xfrm>
              <a:off x="7405911" y="2515738"/>
              <a:ext cx="1049103" cy="2140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191130A4-50BF-4649-B3D7-EA609D1670C7}"/>
                </a:ext>
              </a:extLst>
            </p:cNvPr>
            <p:cNvSpPr/>
            <p:nvPr/>
          </p:nvSpPr>
          <p:spPr>
            <a:xfrm>
              <a:off x="8067608" y="3066673"/>
              <a:ext cx="1021405" cy="1447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BF9E37D5-5C87-2E4D-B719-3D462CA63DB5}"/>
                </a:ext>
              </a:extLst>
            </p:cNvPr>
            <p:cNvSpPr/>
            <p:nvPr/>
          </p:nvSpPr>
          <p:spPr>
            <a:xfrm>
              <a:off x="8601075" y="2667373"/>
              <a:ext cx="171450" cy="2599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9" name="Rectangle 28">
            <a:extLst>
              <a:ext uri="{FF2B5EF4-FFF2-40B4-BE49-F238E27FC236}">
                <a16:creationId xmlns:a16="http://schemas.microsoft.com/office/drawing/2014/main" id="{74757A73-67C1-1040-9B84-A65E5FFF3199}"/>
              </a:ext>
            </a:extLst>
          </p:cNvPr>
          <p:cNvSpPr/>
          <p:nvPr/>
        </p:nvSpPr>
        <p:spPr>
          <a:xfrm>
            <a:off x="-2198" y="4267749"/>
            <a:ext cx="9144000" cy="830997"/>
          </a:xfrm>
          <a:prstGeom prst="rect">
            <a:avLst/>
          </a:prstGeom>
          <a:solidFill>
            <a:schemeClr val="accent6">
              <a:lumMod val="40000"/>
              <a:lumOff val="6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bit flip rates </a:t>
            </a: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increase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when going </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from old to new </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DDR4 technology node generations</a:t>
            </a:r>
            <a:endPar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3344911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7"/>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26"/>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2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9"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8C4337C-80FE-4B40-A479-B194D0ACE27D}"/>
              </a:ext>
            </a:extLst>
          </p:cNvPr>
          <p:cNvSpPr>
            <a:spLocks noGrp="1"/>
          </p:cNvSpPr>
          <p:nvPr>
            <p:ph type="title"/>
          </p:nvPr>
        </p:nvSpPr>
        <p:spPr>
          <a:xfrm>
            <a:off x="75991" y="73723"/>
            <a:ext cx="8987622" cy="740193"/>
          </a:xfrm>
        </p:spPr>
        <p:txBody>
          <a:bodyPr/>
          <a:lstStyle/>
          <a:p>
            <a:r>
              <a:rPr lang="en-US" sz="3800" b="1" dirty="0"/>
              <a:t>5. First </a:t>
            </a:r>
            <a:r>
              <a:rPr lang="en-US" sz="3800" b="1" dirty="0" err="1"/>
              <a:t>RowHammer</a:t>
            </a:r>
            <a:r>
              <a:rPr lang="en-US" sz="3800" b="1" dirty="0"/>
              <a:t> Bit Flips per Chip</a:t>
            </a:r>
          </a:p>
        </p:txBody>
      </p:sp>
      <p:sp>
        <p:nvSpPr>
          <p:cNvPr id="8" name="Rectangle 7">
            <a:extLst>
              <a:ext uri="{FF2B5EF4-FFF2-40B4-BE49-F238E27FC236}">
                <a16:creationId xmlns:a16="http://schemas.microsoft.com/office/drawing/2014/main" id="{13E2E26E-67D9-7D4A-BF8E-578F37EFC406}"/>
              </a:ext>
            </a:extLst>
          </p:cNvPr>
          <p:cNvSpPr/>
          <p:nvPr/>
        </p:nvSpPr>
        <p:spPr>
          <a:xfrm>
            <a:off x="0" y="5616557"/>
            <a:ext cx="9144000" cy="830997"/>
          </a:xfrm>
          <a:prstGeom prst="rect">
            <a:avLst/>
          </a:prstGeom>
          <a:solidFill>
            <a:schemeClr val="accent6">
              <a:lumMod val="40000"/>
              <a:lumOff val="6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LinLibertineTI"/>
                <a:ea typeface="+mn-ea"/>
                <a:cs typeface="+mn-cs"/>
              </a:rPr>
              <a:t>Newer chips from each DRAM manufacturer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C00000"/>
                </a:solidFill>
                <a:latin typeface="LinLibertineTI"/>
              </a:rPr>
              <a:t>a</a:t>
            </a:r>
            <a:r>
              <a:rPr kumimoji="0" lang="en-US" sz="2400" b="1" i="0" u="none" strike="noStrike" kern="1200" cap="none" spc="0" normalizeH="0" baseline="0" noProof="0" dirty="0">
                <a:ln>
                  <a:noFill/>
                </a:ln>
                <a:solidFill>
                  <a:srgbClr val="C00000"/>
                </a:solidFill>
                <a:effectLst/>
                <a:uLnTx/>
                <a:uFillTx/>
                <a:latin typeface="LinLibertineTI"/>
                <a:ea typeface="+mn-ea"/>
                <a:cs typeface="+mn-cs"/>
              </a:rPr>
              <a:t>re more vulnerable to RowHammer </a:t>
            </a:r>
          </a:p>
        </p:txBody>
      </p:sp>
      <p:pic>
        <p:nvPicPr>
          <p:cNvPr id="3" name="Picture 2">
            <a:extLst>
              <a:ext uri="{FF2B5EF4-FFF2-40B4-BE49-F238E27FC236}">
                <a16:creationId xmlns:a16="http://schemas.microsoft.com/office/drawing/2014/main" id="{80ADC131-0C18-354C-9D4B-CAB9FD8340CD}"/>
              </a:ext>
            </a:extLst>
          </p:cNvPr>
          <p:cNvPicPr>
            <a:picLocks noChangeAspect="1"/>
          </p:cNvPicPr>
          <p:nvPr/>
        </p:nvPicPr>
        <p:blipFill rotWithShape="1">
          <a:blip r:embed="rId3"/>
          <a:srcRect r="57894"/>
          <a:stretch/>
        </p:blipFill>
        <p:spPr>
          <a:xfrm>
            <a:off x="259230" y="672677"/>
            <a:ext cx="3009534" cy="4913316"/>
          </a:xfrm>
          <a:prstGeom prst="rect">
            <a:avLst/>
          </a:prstGeom>
        </p:spPr>
      </p:pic>
      <p:sp>
        <p:nvSpPr>
          <p:cNvPr id="41" name="Rectangle 40">
            <a:extLst>
              <a:ext uri="{FF2B5EF4-FFF2-40B4-BE49-F238E27FC236}">
                <a16:creationId xmlns:a16="http://schemas.microsoft.com/office/drawing/2014/main" id="{F7FE634D-79BC-4F46-9907-15C01CD657E3}"/>
              </a:ext>
            </a:extLst>
          </p:cNvPr>
          <p:cNvSpPr/>
          <p:nvPr/>
        </p:nvSpPr>
        <p:spPr>
          <a:xfrm>
            <a:off x="1977466" y="985159"/>
            <a:ext cx="631413" cy="4600834"/>
          </a:xfrm>
          <a:prstGeom prst="rect">
            <a:avLst/>
          </a:prstGeom>
          <a:solidFill>
            <a:srgbClr val="C00000">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B25375D4-E054-5F41-A675-9442D3DAF543}"/>
              </a:ext>
            </a:extLst>
          </p:cNvPr>
          <p:cNvSpPr/>
          <p:nvPr/>
        </p:nvSpPr>
        <p:spPr>
          <a:xfrm>
            <a:off x="1340557" y="984724"/>
            <a:ext cx="631413" cy="4600834"/>
          </a:xfrm>
          <a:prstGeom prst="rect">
            <a:avLst/>
          </a:prstGeom>
          <a:solidFill>
            <a:schemeClr val="accent5">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B0CBAE99-946A-1A46-952A-9AF4F7C4C429}"/>
              </a:ext>
            </a:extLst>
          </p:cNvPr>
          <p:cNvSpPr/>
          <p:nvPr/>
        </p:nvSpPr>
        <p:spPr>
          <a:xfrm>
            <a:off x="2608880" y="984724"/>
            <a:ext cx="638282" cy="4601269"/>
          </a:xfrm>
          <a:prstGeom prst="rect">
            <a:avLst/>
          </a:prstGeom>
          <a:solidFill>
            <a:srgbClr val="538234">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Straight Arrow Connector 8">
            <a:extLst>
              <a:ext uri="{FF2B5EF4-FFF2-40B4-BE49-F238E27FC236}">
                <a16:creationId xmlns:a16="http://schemas.microsoft.com/office/drawing/2014/main" id="{C84AB2C4-2130-4143-9B37-41C332779E87}"/>
              </a:ext>
            </a:extLst>
          </p:cNvPr>
          <p:cNvCxnSpPr>
            <a:cxnSpLocks/>
          </p:cNvCxnSpPr>
          <p:nvPr/>
        </p:nvCxnSpPr>
        <p:spPr>
          <a:xfrm>
            <a:off x="2112830" y="3398436"/>
            <a:ext cx="348823" cy="483149"/>
          </a:xfrm>
          <a:prstGeom prst="straightConnector1">
            <a:avLst/>
          </a:prstGeom>
          <a:ln w="66675">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0E7B3354-FFD7-064F-9C76-B6DD2A24A552}"/>
              </a:ext>
            </a:extLst>
          </p:cNvPr>
          <p:cNvCxnSpPr>
            <a:cxnSpLocks/>
          </p:cNvCxnSpPr>
          <p:nvPr/>
        </p:nvCxnSpPr>
        <p:spPr>
          <a:xfrm>
            <a:off x="2770688" y="2957223"/>
            <a:ext cx="321365" cy="855835"/>
          </a:xfrm>
          <a:prstGeom prst="straightConnector1">
            <a:avLst/>
          </a:prstGeom>
          <a:ln w="66675">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84" name="Picture 83">
            <a:extLst>
              <a:ext uri="{FF2B5EF4-FFF2-40B4-BE49-F238E27FC236}">
                <a16:creationId xmlns:a16="http://schemas.microsoft.com/office/drawing/2014/main" id="{5D6FB7FF-1F2F-D74B-B4A7-34A3463B9FAC}"/>
              </a:ext>
            </a:extLst>
          </p:cNvPr>
          <p:cNvPicPr>
            <a:picLocks noChangeAspect="1"/>
          </p:cNvPicPr>
          <p:nvPr/>
        </p:nvPicPr>
        <p:blipFill rotWithShape="1">
          <a:blip r:embed="rId3"/>
          <a:srcRect l="71984"/>
          <a:stretch/>
        </p:blipFill>
        <p:spPr>
          <a:xfrm>
            <a:off x="6726820" y="668542"/>
            <a:ext cx="2002458" cy="4913316"/>
          </a:xfrm>
          <a:prstGeom prst="rect">
            <a:avLst/>
          </a:prstGeom>
        </p:spPr>
      </p:pic>
      <p:sp>
        <p:nvSpPr>
          <p:cNvPr id="91" name="Rectangle 90">
            <a:extLst>
              <a:ext uri="{FF2B5EF4-FFF2-40B4-BE49-F238E27FC236}">
                <a16:creationId xmlns:a16="http://schemas.microsoft.com/office/drawing/2014/main" id="{412B7219-CF53-1C4C-A5A6-7565B1AD142E}"/>
              </a:ext>
            </a:extLst>
          </p:cNvPr>
          <p:cNvSpPr/>
          <p:nvPr/>
        </p:nvSpPr>
        <p:spPr>
          <a:xfrm>
            <a:off x="7541322" y="972731"/>
            <a:ext cx="758754" cy="4600834"/>
          </a:xfrm>
          <a:prstGeom prst="rect">
            <a:avLst/>
          </a:prstGeom>
          <a:solidFill>
            <a:srgbClr val="C00000">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 name="Rectangle 91">
            <a:extLst>
              <a:ext uri="{FF2B5EF4-FFF2-40B4-BE49-F238E27FC236}">
                <a16:creationId xmlns:a16="http://schemas.microsoft.com/office/drawing/2014/main" id="{9B4C41B1-4A81-9E41-99E0-1CF6C48D3E66}"/>
              </a:ext>
            </a:extLst>
          </p:cNvPr>
          <p:cNvSpPr/>
          <p:nvPr/>
        </p:nvSpPr>
        <p:spPr>
          <a:xfrm>
            <a:off x="6787484" y="972296"/>
            <a:ext cx="767265" cy="4600834"/>
          </a:xfrm>
          <a:prstGeom prst="rect">
            <a:avLst/>
          </a:prstGeom>
          <a:solidFill>
            <a:schemeClr val="accent5">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3" name="Rectangle 92">
            <a:extLst>
              <a:ext uri="{FF2B5EF4-FFF2-40B4-BE49-F238E27FC236}">
                <a16:creationId xmlns:a16="http://schemas.microsoft.com/office/drawing/2014/main" id="{5754A620-DEB4-1841-953D-705227B0D008}"/>
              </a:ext>
            </a:extLst>
          </p:cNvPr>
          <p:cNvSpPr/>
          <p:nvPr/>
        </p:nvSpPr>
        <p:spPr>
          <a:xfrm>
            <a:off x="8307212" y="987579"/>
            <a:ext cx="370114" cy="4585552"/>
          </a:xfrm>
          <a:prstGeom prst="rect">
            <a:avLst/>
          </a:prstGeom>
          <a:solidFill>
            <a:srgbClr val="538234">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8" name="Straight Arrow Connector 97">
            <a:extLst>
              <a:ext uri="{FF2B5EF4-FFF2-40B4-BE49-F238E27FC236}">
                <a16:creationId xmlns:a16="http://schemas.microsoft.com/office/drawing/2014/main" id="{9AF05BB2-A6E2-9748-9564-411FC1B621B3}"/>
              </a:ext>
            </a:extLst>
          </p:cNvPr>
          <p:cNvCxnSpPr>
            <a:cxnSpLocks/>
          </p:cNvCxnSpPr>
          <p:nvPr/>
        </p:nvCxnSpPr>
        <p:spPr>
          <a:xfrm>
            <a:off x="6925956" y="953203"/>
            <a:ext cx="426455" cy="2280857"/>
          </a:xfrm>
          <a:prstGeom prst="straightConnector1">
            <a:avLst/>
          </a:prstGeom>
          <a:ln w="666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728BBBF7-6AD6-1D42-B8D5-07995AFA0583}"/>
              </a:ext>
            </a:extLst>
          </p:cNvPr>
          <p:cNvCxnSpPr>
            <a:cxnSpLocks/>
          </p:cNvCxnSpPr>
          <p:nvPr/>
        </p:nvCxnSpPr>
        <p:spPr>
          <a:xfrm>
            <a:off x="7746276" y="1206744"/>
            <a:ext cx="370114" cy="1469100"/>
          </a:xfrm>
          <a:prstGeom prst="straightConnector1">
            <a:avLst/>
          </a:prstGeom>
          <a:ln w="66675">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01" name="Picture 100">
            <a:extLst>
              <a:ext uri="{FF2B5EF4-FFF2-40B4-BE49-F238E27FC236}">
                <a16:creationId xmlns:a16="http://schemas.microsoft.com/office/drawing/2014/main" id="{736C5D6F-945E-2D42-95E7-3B2B556F455E}"/>
              </a:ext>
            </a:extLst>
          </p:cNvPr>
          <p:cNvPicPr>
            <a:picLocks noChangeAspect="1"/>
          </p:cNvPicPr>
          <p:nvPr/>
        </p:nvPicPr>
        <p:blipFill rotWithShape="1">
          <a:blip r:embed="rId3"/>
          <a:srcRect l="41897" r="28061"/>
          <a:stretch/>
        </p:blipFill>
        <p:spPr>
          <a:xfrm>
            <a:off x="3924045" y="672677"/>
            <a:ext cx="2147313" cy="4913316"/>
          </a:xfrm>
          <a:prstGeom prst="rect">
            <a:avLst/>
          </a:prstGeom>
        </p:spPr>
      </p:pic>
      <p:sp>
        <p:nvSpPr>
          <p:cNvPr id="105" name="Rectangle 104">
            <a:extLst>
              <a:ext uri="{FF2B5EF4-FFF2-40B4-BE49-F238E27FC236}">
                <a16:creationId xmlns:a16="http://schemas.microsoft.com/office/drawing/2014/main" id="{574DFD47-E422-CC46-9DF6-0B54D2EBCF22}"/>
              </a:ext>
            </a:extLst>
          </p:cNvPr>
          <p:cNvSpPr/>
          <p:nvPr/>
        </p:nvSpPr>
        <p:spPr>
          <a:xfrm>
            <a:off x="4826123" y="984724"/>
            <a:ext cx="758754" cy="4600834"/>
          </a:xfrm>
          <a:prstGeom prst="rect">
            <a:avLst/>
          </a:prstGeom>
          <a:solidFill>
            <a:srgbClr val="C00000">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 name="Rectangle 105">
            <a:extLst>
              <a:ext uri="{FF2B5EF4-FFF2-40B4-BE49-F238E27FC236}">
                <a16:creationId xmlns:a16="http://schemas.microsoft.com/office/drawing/2014/main" id="{DCF9E6EC-9D05-6349-BFA9-5CAFEFAB2D84}"/>
              </a:ext>
            </a:extLst>
          </p:cNvPr>
          <p:cNvSpPr/>
          <p:nvPr/>
        </p:nvSpPr>
        <p:spPr>
          <a:xfrm>
            <a:off x="4072285" y="984289"/>
            <a:ext cx="767265" cy="4600834"/>
          </a:xfrm>
          <a:prstGeom prst="rect">
            <a:avLst/>
          </a:prstGeom>
          <a:solidFill>
            <a:schemeClr val="accent5">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 name="Rectangle 106">
            <a:extLst>
              <a:ext uri="{FF2B5EF4-FFF2-40B4-BE49-F238E27FC236}">
                <a16:creationId xmlns:a16="http://schemas.microsoft.com/office/drawing/2014/main" id="{531C2739-287D-B540-98C5-C2080B004810}"/>
              </a:ext>
            </a:extLst>
          </p:cNvPr>
          <p:cNvSpPr/>
          <p:nvPr/>
        </p:nvSpPr>
        <p:spPr>
          <a:xfrm>
            <a:off x="5584877" y="999571"/>
            <a:ext cx="377250" cy="4573559"/>
          </a:xfrm>
          <a:prstGeom prst="rect">
            <a:avLst/>
          </a:prstGeom>
          <a:solidFill>
            <a:srgbClr val="538234">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4" name="Straight Arrow Connector 113">
            <a:extLst>
              <a:ext uri="{FF2B5EF4-FFF2-40B4-BE49-F238E27FC236}">
                <a16:creationId xmlns:a16="http://schemas.microsoft.com/office/drawing/2014/main" id="{67B69012-CDC5-D34C-9D95-FEF55BB57553}"/>
              </a:ext>
            </a:extLst>
          </p:cNvPr>
          <p:cNvCxnSpPr>
            <a:cxnSpLocks/>
          </p:cNvCxnSpPr>
          <p:nvPr/>
        </p:nvCxnSpPr>
        <p:spPr>
          <a:xfrm>
            <a:off x="4253179" y="984725"/>
            <a:ext cx="409492" cy="2443958"/>
          </a:xfrm>
          <a:prstGeom prst="straightConnector1">
            <a:avLst/>
          </a:prstGeom>
          <a:ln w="666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1254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8C4337C-80FE-4B40-A479-B194D0ACE27D}"/>
              </a:ext>
            </a:extLst>
          </p:cNvPr>
          <p:cNvSpPr>
            <a:spLocks noGrp="1"/>
          </p:cNvSpPr>
          <p:nvPr>
            <p:ph type="title"/>
          </p:nvPr>
        </p:nvSpPr>
        <p:spPr>
          <a:xfrm>
            <a:off x="75991" y="73723"/>
            <a:ext cx="8987622" cy="740193"/>
          </a:xfrm>
        </p:spPr>
        <p:txBody>
          <a:bodyPr/>
          <a:lstStyle/>
          <a:p>
            <a:r>
              <a:rPr lang="en-US" sz="3800" b="1" dirty="0"/>
              <a:t>5. First </a:t>
            </a:r>
            <a:r>
              <a:rPr lang="en-US" sz="3800" b="1" dirty="0" err="1"/>
              <a:t>RowHammer</a:t>
            </a:r>
            <a:r>
              <a:rPr lang="en-US" sz="3800" b="1" dirty="0"/>
              <a:t> Bit Flips per Chip</a:t>
            </a:r>
          </a:p>
        </p:txBody>
      </p:sp>
      <p:sp>
        <p:nvSpPr>
          <p:cNvPr id="8" name="Rectangle 7">
            <a:extLst>
              <a:ext uri="{FF2B5EF4-FFF2-40B4-BE49-F238E27FC236}">
                <a16:creationId xmlns:a16="http://schemas.microsoft.com/office/drawing/2014/main" id="{13E2E26E-67D9-7D4A-BF8E-578F37EFC406}"/>
              </a:ext>
            </a:extLst>
          </p:cNvPr>
          <p:cNvSpPr/>
          <p:nvPr/>
        </p:nvSpPr>
        <p:spPr>
          <a:xfrm>
            <a:off x="0" y="5616557"/>
            <a:ext cx="9144000" cy="830997"/>
          </a:xfrm>
          <a:prstGeom prst="rect">
            <a:avLst/>
          </a:prstGeom>
          <a:solidFill>
            <a:schemeClr val="accent6">
              <a:lumMod val="40000"/>
              <a:lumOff val="6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LinLibertineTI"/>
                <a:ea typeface="+mn-ea"/>
                <a:cs typeface="+mn-cs"/>
              </a:rPr>
              <a:t>Newer chips from a given DRAM manufacturer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LinLibertineTI"/>
                <a:ea typeface="+mn-ea"/>
                <a:cs typeface="+mn-cs"/>
              </a:rPr>
              <a:t>more</a:t>
            </a:r>
            <a:r>
              <a:rPr kumimoji="0" lang="en-US" sz="2400" b="0" i="0" u="none" strike="noStrike" kern="1200" cap="none" spc="0" normalizeH="0" baseline="0" noProof="0" dirty="0">
                <a:ln>
                  <a:noFill/>
                </a:ln>
                <a:solidFill>
                  <a:prstClr val="black"/>
                </a:solidFill>
                <a:effectLst/>
                <a:uLnTx/>
                <a:uFillTx/>
                <a:latin typeface="LinLibertineTI"/>
                <a:ea typeface="+mn-ea"/>
                <a:cs typeface="+mn-cs"/>
              </a:rPr>
              <a:t> vulnerable to </a:t>
            </a:r>
            <a:r>
              <a:rPr kumimoji="0" lang="en-US" sz="2400" b="0" i="0" u="none" strike="noStrike" kern="1200" cap="none" spc="0" normalizeH="0" baseline="0" noProof="0" dirty="0" err="1">
                <a:ln>
                  <a:noFill/>
                </a:ln>
                <a:solidFill>
                  <a:prstClr val="black"/>
                </a:solidFill>
                <a:effectLst/>
                <a:uLnTx/>
                <a:uFillTx/>
                <a:latin typeface="LinLibertineTI"/>
                <a:ea typeface="+mn-ea"/>
                <a:cs typeface="+mn-cs"/>
              </a:rPr>
              <a:t>RowHammer</a:t>
            </a:r>
            <a:r>
              <a:rPr kumimoji="0" lang="en-US" sz="2400" b="0" i="0" u="none" strike="noStrike" kern="1200" cap="none" spc="0" normalizeH="0" baseline="0" noProof="0" dirty="0">
                <a:ln>
                  <a:noFill/>
                </a:ln>
                <a:solidFill>
                  <a:prstClr val="black"/>
                </a:solidFill>
                <a:effectLst/>
                <a:uLnTx/>
                <a:uFillTx/>
                <a:latin typeface="LinLibertineTI"/>
                <a:ea typeface="+mn-ea"/>
                <a:cs typeface="+mn-cs"/>
              </a:rPr>
              <a:t> </a:t>
            </a:r>
          </a:p>
        </p:txBody>
      </p:sp>
      <p:pic>
        <p:nvPicPr>
          <p:cNvPr id="3" name="Picture 2">
            <a:extLst>
              <a:ext uri="{FF2B5EF4-FFF2-40B4-BE49-F238E27FC236}">
                <a16:creationId xmlns:a16="http://schemas.microsoft.com/office/drawing/2014/main" id="{80ADC131-0C18-354C-9D4B-CAB9FD8340CD}"/>
              </a:ext>
            </a:extLst>
          </p:cNvPr>
          <p:cNvPicPr>
            <a:picLocks noChangeAspect="1"/>
          </p:cNvPicPr>
          <p:nvPr/>
        </p:nvPicPr>
        <p:blipFill rotWithShape="1">
          <a:blip r:embed="rId3"/>
          <a:srcRect r="57894"/>
          <a:stretch/>
        </p:blipFill>
        <p:spPr>
          <a:xfrm>
            <a:off x="259230" y="672677"/>
            <a:ext cx="3009534" cy="4913316"/>
          </a:xfrm>
          <a:prstGeom prst="rect">
            <a:avLst/>
          </a:prstGeom>
        </p:spPr>
      </p:pic>
      <p:sp>
        <p:nvSpPr>
          <p:cNvPr id="41" name="Rectangle 40">
            <a:extLst>
              <a:ext uri="{FF2B5EF4-FFF2-40B4-BE49-F238E27FC236}">
                <a16:creationId xmlns:a16="http://schemas.microsoft.com/office/drawing/2014/main" id="{F7FE634D-79BC-4F46-9907-15C01CD657E3}"/>
              </a:ext>
            </a:extLst>
          </p:cNvPr>
          <p:cNvSpPr/>
          <p:nvPr/>
        </p:nvSpPr>
        <p:spPr>
          <a:xfrm>
            <a:off x="1977466" y="985159"/>
            <a:ext cx="631413" cy="4600834"/>
          </a:xfrm>
          <a:prstGeom prst="rect">
            <a:avLst/>
          </a:prstGeom>
          <a:solidFill>
            <a:srgbClr val="C00000">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B25375D4-E054-5F41-A675-9442D3DAF543}"/>
              </a:ext>
            </a:extLst>
          </p:cNvPr>
          <p:cNvSpPr/>
          <p:nvPr/>
        </p:nvSpPr>
        <p:spPr>
          <a:xfrm>
            <a:off x="1340557" y="984724"/>
            <a:ext cx="631413" cy="4600834"/>
          </a:xfrm>
          <a:prstGeom prst="rect">
            <a:avLst/>
          </a:prstGeom>
          <a:solidFill>
            <a:schemeClr val="accent5">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B0CBAE99-946A-1A46-952A-9AF4F7C4C429}"/>
              </a:ext>
            </a:extLst>
          </p:cNvPr>
          <p:cNvSpPr/>
          <p:nvPr/>
        </p:nvSpPr>
        <p:spPr>
          <a:xfrm>
            <a:off x="2608880" y="984724"/>
            <a:ext cx="638282" cy="4601269"/>
          </a:xfrm>
          <a:prstGeom prst="rect">
            <a:avLst/>
          </a:prstGeom>
          <a:solidFill>
            <a:srgbClr val="538234">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Straight Arrow Connector 8">
            <a:extLst>
              <a:ext uri="{FF2B5EF4-FFF2-40B4-BE49-F238E27FC236}">
                <a16:creationId xmlns:a16="http://schemas.microsoft.com/office/drawing/2014/main" id="{C84AB2C4-2130-4143-9B37-41C332779E87}"/>
              </a:ext>
            </a:extLst>
          </p:cNvPr>
          <p:cNvCxnSpPr>
            <a:cxnSpLocks/>
          </p:cNvCxnSpPr>
          <p:nvPr/>
        </p:nvCxnSpPr>
        <p:spPr>
          <a:xfrm>
            <a:off x="2112830" y="3398436"/>
            <a:ext cx="348823" cy="483149"/>
          </a:xfrm>
          <a:prstGeom prst="straightConnector1">
            <a:avLst/>
          </a:prstGeom>
          <a:ln w="66675">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0E7B3354-FFD7-064F-9C76-B6DD2A24A552}"/>
              </a:ext>
            </a:extLst>
          </p:cNvPr>
          <p:cNvCxnSpPr>
            <a:cxnSpLocks/>
          </p:cNvCxnSpPr>
          <p:nvPr/>
        </p:nvCxnSpPr>
        <p:spPr>
          <a:xfrm>
            <a:off x="2770688" y="2957223"/>
            <a:ext cx="321365" cy="855835"/>
          </a:xfrm>
          <a:prstGeom prst="straightConnector1">
            <a:avLst/>
          </a:prstGeom>
          <a:ln w="66675">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84" name="Picture 83">
            <a:extLst>
              <a:ext uri="{FF2B5EF4-FFF2-40B4-BE49-F238E27FC236}">
                <a16:creationId xmlns:a16="http://schemas.microsoft.com/office/drawing/2014/main" id="{5D6FB7FF-1F2F-D74B-B4A7-34A3463B9FAC}"/>
              </a:ext>
            </a:extLst>
          </p:cNvPr>
          <p:cNvPicPr>
            <a:picLocks noChangeAspect="1"/>
          </p:cNvPicPr>
          <p:nvPr/>
        </p:nvPicPr>
        <p:blipFill rotWithShape="1">
          <a:blip r:embed="rId3"/>
          <a:srcRect l="71984"/>
          <a:stretch/>
        </p:blipFill>
        <p:spPr>
          <a:xfrm>
            <a:off x="6726820" y="668542"/>
            <a:ext cx="2002458" cy="4913316"/>
          </a:xfrm>
          <a:prstGeom prst="rect">
            <a:avLst/>
          </a:prstGeom>
        </p:spPr>
      </p:pic>
      <p:sp>
        <p:nvSpPr>
          <p:cNvPr id="91" name="Rectangle 90">
            <a:extLst>
              <a:ext uri="{FF2B5EF4-FFF2-40B4-BE49-F238E27FC236}">
                <a16:creationId xmlns:a16="http://schemas.microsoft.com/office/drawing/2014/main" id="{412B7219-CF53-1C4C-A5A6-7565B1AD142E}"/>
              </a:ext>
            </a:extLst>
          </p:cNvPr>
          <p:cNvSpPr/>
          <p:nvPr/>
        </p:nvSpPr>
        <p:spPr>
          <a:xfrm>
            <a:off x="7541322" y="972731"/>
            <a:ext cx="758754" cy="4600834"/>
          </a:xfrm>
          <a:prstGeom prst="rect">
            <a:avLst/>
          </a:prstGeom>
          <a:solidFill>
            <a:srgbClr val="C00000">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 name="Rectangle 91">
            <a:extLst>
              <a:ext uri="{FF2B5EF4-FFF2-40B4-BE49-F238E27FC236}">
                <a16:creationId xmlns:a16="http://schemas.microsoft.com/office/drawing/2014/main" id="{9B4C41B1-4A81-9E41-99E0-1CF6C48D3E66}"/>
              </a:ext>
            </a:extLst>
          </p:cNvPr>
          <p:cNvSpPr/>
          <p:nvPr/>
        </p:nvSpPr>
        <p:spPr>
          <a:xfrm>
            <a:off x="6787484" y="972296"/>
            <a:ext cx="767265" cy="4600834"/>
          </a:xfrm>
          <a:prstGeom prst="rect">
            <a:avLst/>
          </a:prstGeom>
          <a:solidFill>
            <a:schemeClr val="accent5">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3" name="Rectangle 92">
            <a:extLst>
              <a:ext uri="{FF2B5EF4-FFF2-40B4-BE49-F238E27FC236}">
                <a16:creationId xmlns:a16="http://schemas.microsoft.com/office/drawing/2014/main" id="{5754A620-DEB4-1841-953D-705227B0D008}"/>
              </a:ext>
            </a:extLst>
          </p:cNvPr>
          <p:cNvSpPr/>
          <p:nvPr/>
        </p:nvSpPr>
        <p:spPr>
          <a:xfrm>
            <a:off x="8307212" y="987579"/>
            <a:ext cx="370114" cy="4585552"/>
          </a:xfrm>
          <a:prstGeom prst="rect">
            <a:avLst/>
          </a:prstGeom>
          <a:solidFill>
            <a:srgbClr val="538234">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8" name="Straight Arrow Connector 97">
            <a:extLst>
              <a:ext uri="{FF2B5EF4-FFF2-40B4-BE49-F238E27FC236}">
                <a16:creationId xmlns:a16="http://schemas.microsoft.com/office/drawing/2014/main" id="{9AF05BB2-A6E2-9748-9564-411FC1B621B3}"/>
              </a:ext>
            </a:extLst>
          </p:cNvPr>
          <p:cNvCxnSpPr>
            <a:cxnSpLocks/>
          </p:cNvCxnSpPr>
          <p:nvPr/>
        </p:nvCxnSpPr>
        <p:spPr>
          <a:xfrm>
            <a:off x="6925956" y="953203"/>
            <a:ext cx="426455" cy="2280857"/>
          </a:xfrm>
          <a:prstGeom prst="straightConnector1">
            <a:avLst/>
          </a:prstGeom>
          <a:ln w="666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728BBBF7-6AD6-1D42-B8D5-07995AFA0583}"/>
              </a:ext>
            </a:extLst>
          </p:cNvPr>
          <p:cNvCxnSpPr>
            <a:cxnSpLocks/>
          </p:cNvCxnSpPr>
          <p:nvPr/>
        </p:nvCxnSpPr>
        <p:spPr>
          <a:xfrm>
            <a:off x="7746276" y="1206744"/>
            <a:ext cx="370114" cy="1469100"/>
          </a:xfrm>
          <a:prstGeom prst="straightConnector1">
            <a:avLst/>
          </a:prstGeom>
          <a:ln w="66675">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01" name="Picture 100">
            <a:extLst>
              <a:ext uri="{FF2B5EF4-FFF2-40B4-BE49-F238E27FC236}">
                <a16:creationId xmlns:a16="http://schemas.microsoft.com/office/drawing/2014/main" id="{736C5D6F-945E-2D42-95E7-3B2B556F455E}"/>
              </a:ext>
            </a:extLst>
          </p:cNvPr>
          <p:cNvPicPr>
            <a:picLocks noChangeAspect="1"/>
          </p:cNvPicPr>
          <p:nvPr/>
        </p:nvPicPr>
        <p:blipFill rotWithShape="1">
          <a:blip r:embed="rId3"/>
          <a:srcRect l="41897" r="28061"/>
          <a:stretch/>
        </p:blipFill>
        <p:spPr>
          <a:xfrm>
            <a:off x="3924045" y="672677"/>
            <a:ext cx="2147313" cy="4913316"/>
          </a:xfrm>
          <a:prstGeom prst="rect">
            <a:avLst/>
          </a:prstGeom>
        </p:spPr>
      </p:pic>
      <p:sp>
        <p:nvSpPr>
          <p:cNvPr id="105" name="Rectangle 104">
            <a:extLst>
              <a:ext uri="{FF2B5EF4-FFF2-40B4-BE49-F238E27FC236}">
                <a16:creationId xmlns:a16="http://schemas.microsoft.com/office/drawing/2014/main" id="{574DFD47-E422-CC46-9DF6-0B54D2EBCF22}"/>
              </a:ext>
            </a:extLst>
          </p:cNvPr>
          <p:cNvSpPr/>
          <p:nvPr/>
        </p:nvSpPr>
        <p:spPr>
          <a:xfrm>
            <a:off x="4826123" y="984724"/>
            <a:ext cx="758754" cy="4600834"/>
          </a:xfrm>
          <a:prstGeom prst="rect">
            <a:avLst/>
          </a:prstGeom>
          <a:solidFill>
            <a:srgbClr val="C00000">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 name="Rectangle 105">
            <a:extLst>
              <a:ext uri="{FF2B5EF4-FFF2-40B4-BE49-F238E27FC236}">
                <a16:creationId xmlns:a16="http://schemas.microsoft.com/office/drawing/2014/main" id="{DCF9E6EC-9D05-6349-BFA9-5CAFEFAB2D84}"/>
              </a:ext>
            </a:extLst>
          </p:cNvPr>
          <p:cNvSpPr/>
          <p:nvPr/>
        </p:nvSpPr>
        <p:spPr>
          <a:xfrm>
            <a:off x="4072285" y="984289"/>
            <a:ext cx="767265" cy="4600834"/>
          </a:xfrm>
          <a:prstGeom prst="rect">
            <a:avLst/>
          </a:prstGeom>
          <a:solidFill>
            <a:schemeClr val="accent5">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 name="Rectangle 106">
            <a:extLst>
              <a:ext uri="{FF2B5EF4-FFF2-40B4-BE49-F238E27FC236}">
                <a16:creationId xmlns:a16="http://schemas.microsoft.com/office/drawing/2014/main" id="{531C2739-287D-B540-98C5-C2080B004810}"/>
              </a:ext>
            </a:extLst>
          </p:cNvPr>
          <p:cNvSpPr/>
          <p:nvPr/>
        </p:nvSpPr>
        <p:spPr>
          <a:xfrm>
            <a:off x="5584877" y="999571"/>
            <a:ext cx="377250" cy="4573559"/>
          </a:xfrm>
          <a:prstGeom prst="rect">
            <a:avLst/>
          </a:prstGeom>
          <a:solidFill>
            <a:srgbClr val="538234">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4" name="Straight Arrow Connector 113">
            <a:extLst>
              <a:ext uri="{FF2B5EF4-FFF2-40B4-BE49-F238E27FC236}">
                <a16:creationId xmlns:a16="http://schemas.microsoft.com/office/drawing/2014/main" id="{67B69012-CDC5-D34C-9D95-FEF55BB57553}"/>
              </a:ext>
            </a:extLst>
          </p:cNvPr>
          <p:cNvCxnSpPr>
            <a:cxnSpLocks/>
          </p:cNvCxnSpPr>
          <p:nvPr/>
        </p:nvCxnSpPr>
        <p:spPr>
          <a:xfrm>
            <a:off x="4253179" y="984725"/>
            <a:ext cx="409492" cy="2443958"/>
          </a:xfrm>
          <a:prstGeom prst="straightConnector1">
            <a:avLst/>
          </a:prstGeom>
          <a:ln w="666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A5AC7490-6188-394C-8362-DE5A59111525}"/>
              </a:ext>
            </a:extLst>
          </p:cNvPr>
          <p:cNvSpPr/>
          <p:nvPr/>
        </p:nvSpPr>
        <p:spPr>
          <a:xfrm>
            <a:off x="0" y="703241"/>
            <a:ext cx="9144000" cy="5744313"/>
          </a:xfrm>
          <a:prstGeom prst="rect">
            <a:avLst/>
          </a:prstGeom>
          <a:solidFill>
            <a:schemeClr val="bg1">
              <a:alpha val="72000"/>
            </a:schemeClr>
          </a:solidFill>
          <a:ln>
            <a:solidFill>
              <a:schemeClr val="bg1"/>
            </a:solid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CB286922-A54B-444C-B126-DDE03F85424A}"/>
              </a:ext>
            </a:extLst>
          </p:cNvPr>
          <p:cNvSpPr txBox="1"/>
          <p:nvPr/>
        </p:nvSpPr>
        <p:spPr>
          <a:xfrm>
            <a:off x="322441" y="3736009"/>
            <a:ext cx="8494721" cy="1269578"/>
          </a:xfrm>
          <a:prstGeom prst="rect">
            <a:avLst/>
          </a:prstGeom>
          <a:solidFill>
            <a:schemeClr val="accent4">
              <a:lumMod val="20000"/>
              <a:lumOff val="80000"/>
            </a:schemeClr>
          </a:solidFill>
          <a:ln w="7620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There are chips whose weakest cells fail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after only </a:t>
            </a:r>
            <a:r>
              <a:rPr kumimoji="0" lang="en-US" sz="28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4800 hammers</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p:txBody>
      </p:sp>
      <p:sp>
        <p:nvSpPr>
          <p:cNvPr id="27" name="TextBox 26">
            <a:extLst>
              <a:ext uri="{FF2B5EF4-FFF2-40B4-BE49-F238E27FC236}">
                <a16:creationId xmlns:a16="http://schemas.microsoft.com/office/drawing/2014/main" id="{E5F64608-76B9-8C41-8FE4-00CDA39906D5}"/>
              </a:ext>
            </a:extLst>
          </p:cNvPr>
          <p:cNvSpPr txBox="1"/>
          <p:nvPr/>
        </p:nvSpPr>
        <p:spPr>
          <a:xfrm>
            <a:off x="322441" y="1406025"/>
            <a:ext cx="8494721" cy="1700466"/>
          </a:xfrm>
          <a:prstGeom prst="rect">
            <a:avLst/>
          </a:prstGeom>
          <a:solidFill>
            <a:schemeClr val="accent4">
              <a:lumMod val="20000"/>
              <a:lumOff val="80000"/>
            </a:schemeClr>
          </a:solidFill>
          <a:ln w="7620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In a DRAM type, </a:t>
            </a:r>
            <a:r>
              <a:rPr kumimoji="0" lang="en-US" sz="2800" b="1" i="0" u="none" strike="noStrike" kern="1200" cap="none" spc="0" normalizeH="0" baseline="0" noProof="0" dirty="0" err="1">
                <a:ln>
                  <a:noFill/>
                </a:ln>
                <a:solidFill>
                  <a:srgbClr val="C00000"/>
                </a:solidFill>
                <a:effectLst/>
                <a:uLnTx/>
                <a:uFillTx/>
                <a:latin typeface="Cambria" panose="02040503050406030204" pitchFamily="18" charset="0"/>
                <a:ea typeface="+mn-ea"/>
                <a:cs typeface="+mn-cs"/>
              </a:rPr>
              <a:t>HC</a:t>
            </a:r>
            <a:r>
              <a:rPr kumimoji="0" lang="en-US" sz="2800" b="1" i="0" u="none" strike="noStrike" kern="1200" cap="none" spc="0" normalizeH="0" baseline="-25000" noProof="0" dirty="0" err="1">
                <a:ln>
                  <a:noFill/>
                </a:ln>
                <a:solidFill>
                  <a:srgbClr val="C00000"/>
                </a:solidFill>
                <a:effectLst/>
                <a:uLnTx/>
                <a:uFillTx/>
                <a:latin typeface="Cambria" panose="02040503050406030204" pitchFamily="18" charset="0"/>
                <a:ea typeface="+mn-ea"/>
                <a:cs typeface="+mn-cs"/>
              </a:rPr>
              <a:t>first</a:t>
            </a:r>
            <a:r>
              <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reduces significantly </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from old to new chips, i.e., </a:t>
            </a:r>
            <a:r>
              <a:rPr kumimoji="0" lang="en-US" sz="28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DDR3:</a:t>
            </a:r>
            <a:r>
              <a:rPr kumimoji="0" lang="en-US" sz="2800" b="0"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 69.2k to 22.4k,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DDR4:</a:t>
            </a:r>
            <a:r>
              <a:rPr kumimoji="0" lang="en-US" sz="2800" b="0"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 17.5k to 10k, </a:t>
            </a:r>
            <a:r>
              <a:rPr kumimoji="0" lang="en-US" sz="28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LPDDR4: </a:t>
            </a:r>
            <a:r>
              <a:rPr kumimoji="0" lang="en-US" sz="2800" b="0"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16.8k to 4.8k</a:t>
            </a:r>
            <a:endParaRPr kumimoji="0" lang="en-US" sz="2800" b="1" i="0" u="none" strike="noStrike" kern="1200" cap="none" spc="0" normalizeH="0" baseline="-25000" noProof="0" dirty="0">
              <a:ln>
                <a:noFill/>
              </a:ln>
              <a:solidFill>
                <a:srgbClr val="4472C4">
                  <a:lumMod val="75000"/>
                </a:srgbClr>
              </a:solidFill>
              <a:effectLst/>
              <a:uLnTx/>
              <a:uFillTx/>
              <a:latin typeface="Cambria" panose="0204050305040603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p:txBody>
      </p:sp>
    </p:spTree>
    <p:extLst>
      <p:ext uri="{BB962C8B-B14F-4D97-AF65-F5344CB8AC3E}">
        <p14:creationId xmlns:p14="http://schemas.microsoft.com/office/powerpoint/2010/main" val="3144144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p:txBody>
          <a:bodyPr/>
          <a:lstStyle/>
          <a:p>
            <a:r>
              <a:rPr lang="en-US" dirty="0"/>
              <a:t>RowHammer is Getting Much Worse</a:t>
            </a:r>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a:xfrm>
            <a:off x="228600" y="964912"/>
            <a:ext cx="8610600" cy="5153025"/>
          </a:xfrm>
        </p:spPr>
        <p:txBody>
          <a:bodyPr/>
          <a:lstStyle/>
          <a:p>
            <a:r>
              <a:rPr lang="en-US" sz="2000" dirty="0" err="1"/>
              <a:t>Jeremie</a:t>
            </a:r>
            <a:r>
              <a:rPr lang="en-US" sz="2000" dirty="0"/>
              <a:t> S. Kim, Minesh Patel, A. </a:t>
            </a:r>
            <a:r>
              <a:rPr lang="en-US" sz="2000" dirty="0" err="1"/>
              <a:t>Giray</a:t>
            </a:r>
            <a:r>
              <a:rPr lang="en-US" sz="2000" dirty="0"/>
              <a:t> </a:t>
            </a:r>
            <a:r>
              <a:rPr lang="en-US" sz="2000" dirty="0" err="1"/>
              <a:t>Yaglikci</a:t>
            </a:r>
            <a:r>
              <a:rPr lang="en-US" sz="2000" dirty="0"/>
              <a:t>, Hasan Hassan, </a:t>
            </a:r>
            <a:r>
              <a:rPr lang="en-US" sz="2000" dirty="0" err="1"/>
              <a:t>Roknoddin</a:t>
            </a:r>
            <a:r>
              <a:rPr lang="en-US" sz="2000" dirty="0"/>
              <a:t> Azizi, Lois </a:t>
            </a:r>
            <a:r>
              <a:rPr lang="en-US" sz="2000" dirty="0" err="1"/>
              <a:t>Orosa</a:t>
            </a:r>
            <a:r>
              <a:rPr lang="en-US" sz="2000" dirty="0"/>
              <a:t>, and Onur Mutlu,</a:t>
            </a:r>
            <a:br>
              <a:rPr lang="en-US" sz="2000" dirty="0"/>
            </a:br>
            <a:r>
              <a:rPr lang="en-US" sz="2000" b="1" dirty="0">
                <a:solidFill>
                  <a:srgbClr val="0432FF"/>
                </a:solidFill>
                <a:hlinkClick r:id="rId2">
                  <a:extLst>
                    <a:ext uri="{A12FA001-AC4F-418D-AE19-62706E023703}">
                      <ahyp:hlinkClr xmlns:ahyp="http://schemas.microsoft.com/office/drawing/2018/hyperlinkcolor" val="tx"/>
                    </a:ext>
                  </a:extLst>
                </a:hlinkClick>
              </a:rPr>
              <a:t>"Revisiting RowHammer: An Experimental Analysis of Modern Devices and Mitigation Techniques"</a:t>
            </a:r>
            <a:br>
              <a:rPr lang="en-US" sz="2000" dirty="0">
                <a:solidFill>
                  <a:srgbClr val="0432FF"/>
                </a:solidFill>
              </a:rPr>
            </a:br>
            <a:r>
              <a:rPr lang="en-US" sz="2000" i="1" dirty="0"/>
              <a:t>Proceedings of the </a:t>
            </a:r>
            <a:r>
              <a:rPr lang="en-US" sz="2000" i="1" dirty="0">
                <a:hlinkClick r:id="rId3"/>
              </a:rPr>
              <a:t>47th International Symposium on Computer Architecture</a:t>
            </a:r>
            <a:r>
              <a:rPr lang="en-US" sz="2000" i="1" dirty="0"/>
              <a:t> (</a:t>
            </a:r>
            <a:r>
              <a:rPr lang="en-US" sz="2000" b="1" i="1" dirty="0"/>
              <a:t>ISCA</a:t>
            </a:r>
            <a:r>
              <a:rPr lang="en-US" sz="2000" i="1" dirty="0"/>
              <a:t>)</a:t>
            </a:r>
            <a:r>
              <a:rPr lang="en-US" sz="2000" dirty="0"/>
              <a:t>, Valencia, Spain, June 2020.</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a:t>
            </a:r>
            <a:br>
              <a:rPr lang="en-US" sz="2000" dirty="0"/>
            </a:br>
            <a:r>
              <a:rPr lang="en-US" sz="2000" dirty="0"/>
              <a:t>[</a:t>
            </a:r>
            <a:r>
              <a:rPr lang="en-US" sz="2000" dirty="0">
                <a:hlinkClick r:id="rId6"/>
              </a:rPr>
              <a:t>Lightning Talk Slides (pptx)</a:t>
            </a:r>
            <a:r>
              <a:rPr lang="en-US" sz="2000" dirty="0"/>
              <a:t> </a:t>
            </a:r>
            <a:r>
              <a:rPr lang="en-US" sz="2000" dirty="0">
                <a:hlinkClick r:id="rId7"/>
              </a:rPr>
              <a:t>(pdf)</a:t>
            </a:r>
            <a:r>
              <a:rPr lang="en-US" sz="2000" dirty="0"/>
              <a:t>]</a:t>
            </a:r>
            <a:br>
              <a:rPr lang="en-US" sz="2000" dirty="0"/>
            </a:br>
            <a:r>
              <a:rPr lang="en-US" sz="2000" dirty="0"/>
              <a:t>[</a:t>
            </a:r>
            <a:r>
              <a:rPr lang="en-US" sz="2000" dirty="0">
                <a:hlinkClick r:id="rId8"/>
              </a:rPr>
              <a:t>Talk Video</a:t>
            </a:r>
            <a:r>
              <a:rPr lang="en-US" sz="2000" dirty="0"/>
              <a:t> (20 minutes)]</a:t>
            </a:r>
            <a:br>
              <a:rPr lang="en-US" sz="2000" dirty="0"/>
            </a:br>
            <a:r>
              <a:rPr lang="en-US" sz="2000" dirty="0"/>
              <a:t>[</a:t>
            </a:r>
            <a:r>
              <a:rPr lang="en-US" sz="2000" dirty="0">
                <a:hlinkClick r:id="rId9"/>
              </a:rPr>
              <a:t>Lightning Talk Video</a:t>
            </a:r>
            <a:r>
              <a:rPr lang="en-US" sz="2000" dirty="0"/>
              <a:t> (3 minutes)]</a:t>
            </a:r>
            <a:br>
              <a:rPr lang="en-US" sz="2000" dirty="0"/>
            </a:br>
            <a:endParaRPr lang="en-US" sz="2000" dirty="0"/>
          </a:p>
          <a:p>
            <a:endParaRPr lang="en-US" sz="2000" dirty="0"/>
          </a:p>
          <a:p>
            <a:endParaRPr lang="en-US" sz="2000"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pic>
        <p:nvPicPr>
          <p:cNvPr id="7" name="Picture 6">
            <a:extLst>
              <a:ext uri="{FF2B5EF4-FFF2-40B4-BE49-F238E27FC236}">
                <a16:creationId xmlns:a16="http://schemas.microsoft.com/office/drawing/2014/main" id="{D358FA82-42F6-114C-8941-25DAEAA640A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0" y="4445871"/>
            <a:ext cx="9144000" cy="2374232"/>
          </a:xfrm>
          <a:prstGeom prst="rect">
            <a:avLst/>
          </a:prstGeom>
        </p:spPr>
      </p:pic>
    </p:spTree>
    <p:extLst>
      <p:ext uri="{BB962C8B-B14F-4D97-AF65-F5344CB8AC3E}">
        <p14:creationId xmlns:p14="http://schemas.microsoft.com/office/powerpoint/2010/main" val="862575939"/>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0937A-8480-B748-AF02-B14403ACF79C}"/>
              </a:ext>
            </a:extLst>
          </p:cNvPr>
          <p:cNvSpPr>
            <a:spLocks noGrp="1"/>
          </p:cNvSpPr>
          <p:nvPr>
            <p:ph type="title"/>
          </p:nvPr>
        </p:nvSpPr>
        <p:spPr>
          <a:xfrm>
            <a:off x="107504" y="152400"/>
            <a:ext cx="9036496" cy="884238"/>
          </a:xfrm>
        </p:spPr>
        <p:txBody>
          <a:bodyPr/>
          <a:lstStyle/>
          <a:p>
            <a:r>
              <a:rPr lang="en-US" dirty="0"/>
              <a:t>Detailed Lecture on Revisiting RowHammer</a:t>
            </a:r>
          </a:p>
        </p:txBody>
      </p:sp>
      <p:sp>
        <p:nvSpPr>
          <p:cNvPr id="3" name="Content Placeholder 2">
            <a:extLst>
              <a:ext uri="{FF2B5EF4-FFF2-40B4-BE49-F238E27FC236}">
                <a16:creationId xmlns:a16="http://schemas.microsoft.com/office/drawing/2014/main" id="{0478BD05-2E95-984E-8F35-2CBFD3B723B3}"/>
              </a:ext>
            </a:extLst>
          </p:cNvPr>
          <p:cNvSpPr>
            <a:spLocks noGrp="1"/>
          </p:cNvSpPr>
          <p:nvPr>
            <p:ph idx="1"/>
          </p:nvPr>
        </p:nvSpPr>
        <p:spPr>
          <a:xfrm>
            <a:off x="228600" y="1268760"/>
            <a:ext cx="8610600" cy="4979640"/>
          </a:xfrm>
        </p:spPr>
        <p:txBody>
          <a:bodyPr/>
          <a:lstStyle/>
          <a:p>
            <a:r>
              <a:rPr lang="en-US" dirty="0">
                <a:solidFill>
                  <a:srgbClr val="FF0000"/>
                </a:solidFill>
              </a:rPr>
              <a:t>Computer Architecture, Fall 2020, Lecture 5b</a:t>
            </a:r>
          </a:p>
          <a:p>
            <a:pPr lvl="1"/>
            <a:r>
              <a:rPr lang="en-US" dirty="0"/>
              <a:t>RowHammer in 2020: Revisiting RowHammer (ETH Zürich, Fall 2020)</a:t>
            </a:r>
          </a:p>
          <a:p>
            <a:pPr lvl="1"/>
            <a:r>
              <a:rPr lang="en-US" dirty="0">
                <a:solidFill>
                  <a:srgbClr val="0000FF"/>
                </a:solidFill>
                <a:hlinkClick r:id="rId2">
                  <a:extLst>
                    <a:ext uri="{A12FA001-AC4F-418D-AE19-62706E023703}">
                      <ahyp:hlinkClr xmlns:ahyp="http://schemas.microsoft.com/office/drawing/2018/hyperlinkcolor" val="tx"/>
                    </a:ext>
                  </a:extLst>
                </a:hlinkClick>
              </a:rPr>
              <a:t>https://www.youtube.com/watch?v=gR7XR-Eepcg&amp;list=PL5Q2soXY2Zi9xidyIgBxUz7xRPS-wisBN&amp;index=10</a:t>
            </a:r>
            <a:endParaRPr lang="en-US" dirty="0">
              <a:solidFill>
                <a:srgbClr val="0000FF"/>
              </a:solidFill>
            </a:endParaRPr>
          </a:p>
          <a:p>
            <a:pPr lvl="1"/>
            <a:endParaRPr lang="en-US" dirty="0">
              <a:solidFill>
                <a:srgbClr val="0000FF"/>
              </a:solidFill>
            </a:endParaRPr>
          </a:p>
          <a:p>
            <a:pPr lvl="1"/>
            <a:endParaRPr lang="en-US" dirty="0">
              <a:solidFill>
                <a:srgbClr val="0000FF"/>
              </a:solidFill>
            </a:endParaRPr>
          </a:p>
          <a:p>
            <a:pPr marL="0" indent="0">
              <a:buNone/>
            </a:pPr>
            <a:endParaRPr lang="en-US" b="1" dirty="0">
              <a:solidFill>
                <a:srgbClr val="0000FF"/>
              </a:solidFill>
              <a:hlinkClick r:id="rId3">
                <a:extLst>
                  <a:ext uri="{A12FA001-AC4F-418D-AE19-62706E023703}">
                    <ahyp:hlinkClr xmlns:ahyp="http://schemas.microsoft.com/office/drawing/2018/hyperlinkcolor" val="tx"/>
                  </a:ext>
                </a:extLst>
              </a:hlinkClick>
            </a:endParaRPr>
          </a:p>
          <a:p>
            <a:pPr marL="0" indent="0" algn="ctr">
              <a:buNone/>
            </a:pPr>
            <a:r>
              <a:rPr lang="en-US" b="1" dirty="0">
                <a:solidFill>
                  <a:srgbClr val="0000FF"/>
                </a:solidFill>
                <a:hlinkClick r:id="rId3">
                  <a:extLst>
                    <a:ext uri="{A12FA001-AC4F-418D-AE19-62706E023703}">
                      <ahyp:hlinkClr xmlns:ahyp="http://schemas.microsoft.com/office/drawing/2018/hyperlinkcolor" val="tx"/>
                    </a:ext>
                  </a:extLst>
                </a:hlinkClick>
              </a:rPr>
              <a:t>https://www.youtube.com/onurmutlulectures</a:t>
            </a:r>
            <a:r>
              <a:rPr lang="en-US" b="1" dirty="0">
                <a:solidFill>
                  <a:srgbClr val="0000FF"/>
                </a:solidFill>
              </a:rPr>
              <a:t> </a:t>
            </a:r>
          </a:p>
          <a:p>
            <a:endParaRPr lang="en-US" dirty="0"/>
          </a:p>
          <a:p>
            <a:pPr lvl="1"/>
            <a:endParaRPr lang="en-US" dirty="0"/>
          </a:p>
        </p:txBody>
      </p:sp>
      <p:sp>
        <p:nvSpPr>
          <p:cNvPr id="4" name="Slide Number Placeholder 3">
            <a:extLst>
              <a:ext uri="{FF2B5EF4-FFF2-40B4-BE49-F238E27FC236}">
                <a16:creationId xmlns:a16="http://schemas.microsoft.com/office/drawing/2014/main" id="{0CDD3B14-C38A-CD43-A830-5A9D1992803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3817389511"/>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96081" y="1772816"/>
            <a:ext cx="8428037" cy="822325"/>
          </a:xfrm>
        </p:spPr>
        <p:txBody>
          <a:bodyPr/>
          <a:lstStyle/>
          <a:p>
            <a:pPr algn="ctr" eaLnBrk="1" hangingPunct="1"/>
            <a:r>
              <a:rPr lang="en-US" sz="5000" dirty="0" err="1">
                <a:latin typeface="Garamond" charset="0"/>
              </a:rPr>
              <a:t>TRRespass</a:t>
            </a:r>
            <a:endParaRPr lang="en-US" sz="5000" dirty="0">
              <a:latin typeface="Garamond" charset="0"/>
            </a:endParaRP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2195401061"/>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TIMING" val="|1.2|3.5|10.8|7.8|8.5|6|11.7|7|14.2|11.7|8.9"/>
</p:tagLst>
</file>

<file path=ppt/tags/tag2.xml><?xml version="1.0" encoding="utf-8"?>
<p:tagLst xmlns:a="http://schemas.openxmlformats.org/drawingml/2006/main" xmlns:r="http://schemas.openxmlformats.org/officeDocument/2006/relationships" xmlns:p="http://schemas.openxmlformats.org/presentationml/2006/main">
  <p:tag name="TIMING" val="|4.4"/>
</p:tagLst>
</file>

<file path=ppt/tags/tag3.xml><?xml version="1.0" encoding="utf-8"?>
<p:tagLst xmlns:a="http://schemas.openxmlformats.org/drawingml/2006/main" xmlns:r="http://schemas.openxmlformats.org/officeDocument/2006/relationships" xmlns:p="http://schemas.openxmlformats.org/presentationml/2006/main">
  <p:tag name="TIMING" val="|0.8|4.1"/>
</p:tagLst>
</file>

<file path=ppt/tags/tag4.xml><?xml version="1.0" encoding="utf-8"?>
<p:tagLst xmlns:a="http://schemas.openxmlformats.org/drawingml/2006/main" xmlns:r="http://schemas.openxmlformats.org/officeDocument/2006/relationships" xmlns:p="http://schemas.openxmlformats.org/presentationml/2006/main">
  <p:tag name="TIMING" val="|4.8|3.4|6.1"/>
</p:tagLst>
</file>

<file path=ppt/tags/tag5.xml><?xml version="1.0" encoding="utf-8"?>
<p:tagLst xmlns:a="http://schemas.openxmlformats.org/drawingml/2006/main" xmlns:r="http://schemas.openxmlformats.org/officeDocument/2006/relationships" xmlns:p="http://schemas.openxmlformats.org/presentationml/2006/main">
  <p:tag name="TIMING" val="|1.3|4.3"/>
</p:tagLst>
</file>

<file path=ppt/tags/tag6.xml><?xml version="1.0" encoding="utf-8"?>
<p:tagLst xmlns:a="http://schemas.openxmlformats.org/drawingml/2006/main" xmlns:r="http://schemas.openxmlformats.org/officeDocument/2006/relationships" xmlns:p="http://schemas.openxmlformats.org/presentationml/2006/main">
  <p:tag name="TIMING" val="|10.7|5.3|6"/>
</p:tagLst>
</file>

<file path=ppt/tags/tag7.xml><?xml version="1.0" encoding="utf-8"?>
<p:tagLst xmlns:a="http://schemas.openxmlformats.org/drawingml/2006/main" xmlns:r="http://schemas.openxmlformats.org/officeDocument/2006/relationships" xmlns:p="http://schemas.openxmlformats.org/presentationml/2006/main">
  <p:tag name="TIMING" val="|3.6|1.2|2.6|5.6"/>
</p:tagLst>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64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8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9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9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24.xml><?xml version="1.0" encoding="utf-8"?>
<a:theme xmlns:a="http://schemas.openxmlformats.org/drawingml/2006/main" name="98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_Office 테마">
  <a:themeElements>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13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4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4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3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3.xml><?xml version="1.0" encoding="utf-8"?>
<a:theme xmlns:a="http://schemas.openxmlformats.org/drawingml/2006/main" name="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5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5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5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safari">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afari" id="{1E4A3212-A6D8-EB49-8049-412E3186FEB9}" vid="{93387931-C767-9D4F-BD0F-4952975219FD}"/>
    </a:ext>
  </a:extLst>
</a:theme>
</file>

<file path=ppt/theme/theme36.xml><?xml version="1.0" encoding="utf-8"?>
<a:theme xmlns:a="http://schemas.openxmlformats.org/drawingml/2006/main" name="5_Edg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algn="just">
          <a:defRPr sz="400" b="1" dirty="0">
            <a:solidFill>
              <a:schemeClr val="bg2"/>
            </a:solidFill>
            <a:latin typeface="europa"/>
          </a:defRPr>
        </a:defPPr>
      </a:lstStyle>
    </a:sp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1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2.xml><?xml version="1.0" encoding="utf-8"?>
<a:theme xmlns:a="http://schemas.openxmlformats.org/drawingml/2006/main" name="1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3.xml><?xml version="1.0" encoding="utf-8"?>
<a:theme xmlns:a="http://schemas.openxmlformats.org/drawingml/2006/main" name="2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4.xml><?xml version="1.0" encoding="utf-8"?>
<a:theme xmlns:a="http://schemas.openxmlformats.org/drawingml/2006/main" name="9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7.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8.xml><?xml version="1.0" encoding="utf-8"?>
<a:theme xmlns:a="http://schemas.openxmlformats.org/drawingml/2006/main" name="99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1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9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4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9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100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5.xml><?xml version="1.0" encoding="utf-8"?>
<a:theme xmlns:a="http://schemas.openxmlformats.org/drawingml/2006/main" name="1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4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3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4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1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8_Ed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1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1.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mbria">
      <a:maj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2.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mbria">
      <a:maj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3.xml><?xml version="1.0" encoding="utf-8"?>
<a:theme xmlns:a="http://schemas.openxmlformats.org/drawingml/2006/main" name="8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4.xml><?xml version="1.0" encoding="utf-8"?>
<a:theme xmlns:a="http://schemas.openxmlformats.org/drawingml/2006/main" name="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5.xml><?xml version="1.0" encoding="utf-8"?>
<a:theme xmlns:a="http://schemas.openxmlformats.org/drawingml/2006/main" name="6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7.xml><?xml version="1.0" encoding="utf-8"?>
<a:theme xmlns:a="http://schemas.openxmlformats.org/drawingml/2006/main" name="15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Theme">
  <a:themeElements>
    <a:clrScheme name="Custom 7">
      <a:dk1>
        <a:srgbClr val="990000"/>
      </a:dk1>
      <a:lt1>
        <a:srgbClr val="FFFFFF"/>
      </a:lt1>
      <a:dk2>
        <a:srgbClr val="FFFFFF"/>
      </a:dk2>
      <a:lt2>
        <a:srgbClr val="FFFFFF"/>
      </a:lt2>
      <a:accent1>
        <a:srgbClr val="606060"/>
      </a:accent1>
      <a:accent2>
        <a:srgbClr val="A9A9A9"/>
      </a:accent2>
      <a:accent3>
        <a:srgbClr val="CCCCCC"/>
      </a:accent3>
      <a:accent4>
        <a:srgbClr val="990000"/>
      </a:accent4>
      <a:accent5>
        <a:srgbClr val="000000"/>
      </a:accent5>
      <a:accent6>
        <a:srgbClr val="969696"/>
      </a:accent6>
      <a:hlink>
        <a:srgbClr val="990000"/>
      </a:hlink>
      <a:folHlink>
        <a:srgbClr val="AEAEA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208837</TotalTime>
  <Words>22889</Words>
  <Application>Microsoft Macintosh PowerPoint</Application>
  <PresentationFormat>On-screen Show (4:3)</PresentationFormat>
  <Paragraphs>2787</Paragraphs>
  <Slides>292</Slides>
  <Notes>121</Notes>
  <HiddenSlides>0</HiddenSlides>
  <MMClips>0</MMClips>
  <ScaleCrop>false</ScaleCrop>
  <HeadingPairs>
    <vt:vector size="6" baseType="variant">
      <vt:variant>
        <vt:lpstr>Fonts Used</vt:lpstr>
      </vt:variant>
      <vt:variant>
        <vt:i4>15</vt:i4>
      </vt:variant>
      <vt:variant>
        <vt:lpstr>Theme</vt:lpstr>
      </vt:variant>
      <vt:variant>
        <vt:i4>67</vt:i4>
      </vt:variant>
      <vt:variant>
        <vt:lpstr>Slide Titles</vt:lpstr>
      </vt:variant>
      <vt:variant>
        <vt:i4>292</vt:i4>
      </vt:variant>
    </vt:vector>
  </HeadingPairs>
  <TitlesOfParts>
    <vt:vector size="374" baseType="lpstr">
      <vt:lpstr>Adobe Garamond Pro</vt:lpstr>
      <vt:lpstr>Arial</vt:lpstr>
      <vt:lpstr>Calibri</vt:lpstr>
      <vt:lpstr>Calibri Light</vt:lpstr>
      <vt:lpstr>Cambria</vt:lpstr>
      <vt:lpstr>Cambria Math</vt:lpstr>
      <vt:lpstr>Chalkduster</vt:lpstr>
      <vt:lpstr>Courier New</vt:lpstr>
      <vt:lpstr>Font Awesome 5 Free Regular</vt:lpstr>
      <vt:lpstr>Garamond</vt:lpstr>
      <vt:lpstr>LinLibertineT</vt:lpstr>
      <vt:lpstr>LinLibertineTI</vt:lpstr>
      <vt:lpstr>Tahoma</vt:lpstr>
      <vt:lpstr>Times New Roman</vt:lpstr>
      <vt:lpstr>Wingdings</vt:lpstr>
      <vt:lpstr>Edge</vt:lpstr>
      <vt:lpstr>1_Edge</vt:lpstr>
      <vt:lpstr>3_Edge</vt:lpstr>
      <vt:lpstr>4_Edge</vt:lpstr>
      <vt:lpstr>6_Edge</vt:lpstr>
      <vt:lpstr>8_Edge</vt:lpstr>
      <vt:lpstr>2_Office Theme</vt:lpstr>
      <vt:lpstr>9_Edge</vt:lpstr>
      <vt:lpstr>17_Edge</vt:lpstr>
      <vt:lpstr>13_Edge</vt:lpstr>
      <vt:lpstr>23_Edge</vt:lpstr>
      <vt:lpstr>35_Edge</vt:lpstr>
      <vt:lpstr>39_Edge</vt:lpstr>
      <vt:lpstr>49_Edge</vt:lpstr>
      <vt:lpstr>56_Edge</vt:lpstr>
      <vt:lpstr>57_Edge</vt:lpstr>
      <vt:lpstr>58_Edge</vt:lpstr>
      <vt:lpstr>59_Edge</vt:lpstr>
      <vt:lpstr>64_Edge</vt:lpstr>
      <vt:lpstr>85_Edge</vt:lpstr>
      <vt:lpstr>90_Edge</vt:lpstr>
      <vt:lpstr>91_Edge</vt:lpstr>
      <vt:lpstr>1_Metropolitan_bullet</vt:lpstr>
      <vt:lpstr>98_Edge</vt:lpstr>
      <vt:lpstr>1_Office 테마</vt:lpstr>
      <vt:lpstr>136_Edge</vt:lpstr>
      <vt:lpstr>144_Edge</vt:lpstr>
      <vt:lpstr>148_Edge</vt:lpstr>
      <vt:lpstr>3_Metropolitan_bullet</vt:lpstr>
      <vt:lpstr>151_Edge</vt:lpstr>
      <vt:lpstr>152_Edge</vt:lpstr>
      <vt:lpstr>154_Edge</vt:lpstr>
      <vt:lpstr>156_Edge</vt:lpstr>
      <vt:lpstr>159_Edge</vt:lpstr>
      <vt:lpstr>safari</vt:lpstr>
      <vt:lpstr>5_Edge</vt:lpstr>
      <vt:lpstr>7_Edge</vt:lpstr>
      <vt:lpstr>18_Edge</vt:lpstr>
      <vt:lpstr>12_Edge</vt:lpstr>
      <vt:lpstr>10_Edge</vt:lpstr>
      <vt:lpstr>12_Office Theme</vt:lpstr>
      <vt:lpstr>15_Office Theme</vt:lpstr>
      <vt:lpstr>25_Office Theme</vt:lpstr>
      <vt:lpstr>95_Edge</vt:lpstr>
      <vt:lpstr>2_Edge</vt:lpstr>
      <vt:lpstr>Office Theme</vt:lpstr>
      <vt:lpstr>3_Office Theme</vt:lpstr>
      <vt:lpstr>99_Edge</vt:lpstr>
      <vt:lpstr>16_Edge</vt:lpstr>
      <vt:lpstr>96_Edge</vt:lpstr>
      <vt:lpstr>43_Edge</vt:lpstr>
      <vt:lpstr>97_Edge</vt:lpstr>
      <vt:lpstr>100_Edge</vt:lpstr>
      <vt:lpstr>4_Office Theme</vt:lpstr>
      <vt:lpstr>19_Edge</vt:lpstr>
      <vt:lpstr>44_Edge</vt:lpstr>
      <vt:lpstr>30_Edge</vt:lpstr>
      <vt:lpstr>41_Edge</vt:lpstr>
      <vt:lpstr>14_Edge</vt:lpstr>
      <vt:lpstr>14_Office Theme</vt:lpstr>
      <vt:lpstr>6_Office Theme</vt:lpstr>
      <vt:lpstr>7_Office Theme</vt:lpstr>
      <vt:lpstr>8_Office Theme</vt:lpstr>
      <vt:lpstr>9_Office Theme</vt:lpstr>
      <vt:lpstr>62_Edge</vt:lpstr>
      <vt:lpstr>1_Office Theme</vt:lpstr>
      <vt:lpstr>153_Edge</vt:lpstr>
      <vt:lpstr>Security Aspects of DRAM The Story of RowHammer </vt:lpstr>
      <vt:lpstr>How Reliable/Secure/Safe is This Bridge?</vt:lpstr>
      <vt:lpstr>Collapse of the “Galloping Gertie”</vt:lpstr>
      <vt:lpstr>How Secure Are These People?</vt:lpstr>
      <vt:lpstr>What Is RowHammer?</vt:lpstr>
      <vt:lpstr>An “Early” Position Paper [IMW’13]</vt:lpstr>
      <vt:lpstr>The DRAM Scaling Problem</vt:lpstr>
      <vt:lpstr>As Memory Scales, It Becomes Unreliable</vt:lpstr>
      <vt:lpstr>Large-Scale Failure Analysis of DRAM Chips</vt:lpstr>
      <vt:lpstr>Infrastructures to Understand Such Issues</vt:lpstr>
      <vt:lpstr>Infrastructures to Understand Such Issues</vt:lpstr>
      <vt:lpstr>SoftMC: Open Source DRAM Infrastructure</vt:lpstr>
      <vt:lpstr>SoftMC: Open Source DRAM Infrastructure</vt:lpstr>
      <vt:lpstr>SoftMC: Open Source DRAM Infrastructure</vt:lpstr>
      <vt:lpstr>Data Retention in Memory [Liu et al., ISCA 2013]</vt:lpstr>
      <vt:lpstr>RAIDR: Heterogeneous Refresh [ISCA’12]</vt:lpstr>
      <vt:lpstr>Analysis of Data Retention Failures [ISCA’13]</vt:lpstr>
      <vt:lpstr>Mitigation of Retention Issues [SIGMETRICS’14]</vt:lpstr>
      <vt:lpstr>Mitigation of Retention Issues [DSN’15]</vt:lpstr>
      <vt:lpstr>Mitigation of Retention Issues [DSN’16]  </vt:lpstr>
      <vt:lpstr>Mitigation of Retention Issues [MICRO’17]  </vt:lpstr>
      <vt:lpstr>Mitigation of Retention Issues [ISCA’17]</vt:lpstr>
      <vt:lpstr>Mitigation of Retention Issues [DSN’19]</vt:lpstr>
      <vt:lpstr>Mitigation of Retention Issues [MICRO’20]</vt:lpstr>
      <vt:lpstr>Mitigation of Retention Issues [MICRO’21]</vt:lpstr>
      <vt:lpstr>More on DRAM Refresh &amp; Data Retention</vt:lpstr>
      <vt:lpstr>SoftMC: Enabling DRAM Infrastructure</vt:lpstr>
      <vt:lpstr>A Curious Phenomenon</vt:lpstr>
      <vt:lpstr>A Curious Discovery [Kim et al., ISCA 2014]</vt:lpstr>
      <vt:lpstr>DRAM RowHammer</vt:lpstr>
      <vt:lpstr>Modern DRAM is Prone to Disturbance Errors</vt:lpstr>
      <vt:lpstr>Most DRAM Modules Are Vulnerable</vt:lpstr>
      <vt:lpstr>Recent DRAM Is More Vulnerable</vt:lpstr>
      <vt:lpstr>Why Is This Happening?</vt:lpstr>
      <vt:lpstr>Higher-Level Implications</vt:lpstr>
      <vt:lpstr>A Simple Program Can Induce Many Errors</vt:lpstr>
      <vt:lpstr>A Simple Program Can Induce Many Errors</vt:lpstr>
      <vt:lpstr>A Simple Program Can Induce Many Errors</vt:lpstr>
      <vt:lpstr>A Simple Program Can Induce Many Errors</vt:lpstr>
      <vt:lpstr>A Simple Program Can Induce Many Errors</vt:lpstr>
      <vt:lpstr>Observed Errors in Real Systems</vt:lpstr>
      <vt:lpstr>One Can Take Over an Otherwise-Secure System</vt:lpstr>
      <vt:lpstr>RowHammer Security Attack Example</vt:lpstr>
      <vt:lpstr>Security Implications</vt:lpstr>
      <vt:lpstr>Security Implications</vt:lpstr>
      <vt:lpstr>More Security Implications (I)</vt:lpstr>
      <vt:lpstr>More Security Implications (II)</vt:lpstr>
      <vt:lpstr>More Security Implications (III)</vt:lpstr>
      <vt:lpstr>More Security Implications (IV)</vt:lpstr>
      <vt:lpstr>More Security Implications (V)</vt:lpstr>
      <vt:lpstr>More Security Implications (VI)</vt:lpstr>
      <vt:lpstr>More Security Implications (VII)</vt:lpstr>
      <vt:lpstr>More Security Implications (VIII)</vt:lpstr>
      <vt:lpstr>More Security Implications (IX)</vt:lpstr>
      <vt:lpstr>More Security Implications?</vt:lpstr>
      <vt:lpstr>A RowHammer Survey Across the Stack</vt:lpstr>
      <vt:lpstr>Understanding RowHammer</vt:lpstr>
      <vt:lpstr>First RowHammer Analysis</vt:lpstr>
      <vt:lpstr>RowHammer Infrastructure (2012-2014)</vt:lpstr>
      <vt:lpstr>PowerPoint Presentation</vt:lpstr>
      <vt:lpstr>RowHammer Characterization Results</vt:lpstr>
      <vt:lpstr>4. Adjacency: Aggressor &amp; Victim</vt:lpstr>
      <vt:lpstr>❶ Access Interval (Aggressor)</vt:lpstr>
      <vt:lpstr>❷ Refresh Interval</vt:lpstr>
      <vt:lpstr>❸ Data Pattern</vt:lpstr>
      <vt:lpstr>6. Other Key Observations [ISCA’14]</vt:lpstr>
      <vt:lpstr>Major RowHammer Characteristics (2014)</vt:lpstr>
      <vt:lpstr>RowHammer is Getting Much Worse (2020)</vt:lpstr>
      <vt:lpstr>New RowHammer Dimensions (2021)</vt:lpstr>
      <vt:lpstr>RowHammer vs. Wordline Voltage (2022)</vt:lpstr>
      <vt:lpstr>RowHammer Solutions</vt:lpstr>
      <vt:lpstr>Two Types of RowHammer Solutions</vt:lpstr>
      <vt:lpstr>Some Potential Solutions (ISCA 2014)</vt:lpstr>
      <vt:lpstr>Apple’s Security Patch for RowHammer</vt:lpstr>
      <vt:lpstr>Our Solution to RowHammer</vt:lpstr>
      <vt:lpstr>Advantages of PARA</vt:lpstr>
      <vt:lpstr>Requirements for PARA</vt:lpstr>
      <vt:lpstr>Probabilistic Activation in Real Life (I)</vt:lpstr>
      <vt:lpstr>Probabilistic Activation in Real Life (II)</vt:lpstr>
      <vt:lpstr>Seven RowHammer Solutions Proposed</vt:lpstr>
      <vt:lpstr>A Takeaway</vt:lpstr>
      <vt:lpstr>Aside: Intelligent Controller for NAND Flash</vt:lpstr>
      <vt:lpstr>Intelligent Flash Controllers [PIEEE’17]</vt:lpstr>
      <vt:lpstr>Detailed Lectures on RowHammer</vt:lpstr>
      <vt:lpstr>First RowHammer Analysis</vt:lpstr>
      <vt:lpstr>Short Overview of RowHammer &amp; Future</vt:lpstr>
      <vt:lpstr>A More Recent RowHammer Retrospective</vt:lpstr>
      <vt:lpstr>RowHammer in 2020-2022</vt:lpstr>
      <vt:lpstr>Revisiting RowHammer</vt:lpstr>
      <vt:lpstr>RowHammer is Getting Much Worse</vt:lpstr>
      <vt:lpstr>Key Takeaways from 1580 Chips</vt:lpstr>
      <vt:lpstr>DRAM Testing Infrastructures</vt:lpstr>
      <vt:lpstr>1580 DRAM Chips Tested</vt:lpstr>
      <vt:lpstr>3. Hammer Count (HC) Effects</vt:lpstr>
      <vt:lpstr>5. First RowHammer Bit Flips per Chip</vt:lpstr>
      <vt:lpstr>5. First RowHammer Bit Flips per Chip</vt:lpstr>
      <vt:lpstr>RowHammer is Getting Much Worse</vt:lpstr>
      <vt:lpstr>Detailed Lecture on Revisiting RowHammer</vt:lpstr>
      <vt:lpstr>TRRespass</vt:lpstr>
      <vt:lpstr>Industry-Adopted Solutions Do Not Work</vt:lpstr>
      <vt:lpstr>TRRespass</vt:lpstr>
      <vt:lpstr>Example Many-Sided Hammering Patterns</vt:lpstr>
      <vt:lpstr>BitFlips vs. Number of Aggressor Rows</vt:lpstr>
      <vt:lpstr>TRRespass Vulnerable DRAM Modules</vt:lpstr>
      <vt:lpstr>TRRespass Vulnerable Mobile Phones</vt:lpstr>
      <vt:lpstr>TRRespass Based RowHammer Attack</vt:lpstr>
      <vt:lpstr>TRRespass Key Results</vt:lpstr>
      <vt:lpstr>TRRespass Key Takeaways</vt:lpstr>
      <vt:lpstr>Detailed Lecture on TRRespass</vt:lpstr>
      <vt:lpstr>Industry-Adopted Solutions Do Not Work</vt:lpstr>
      <vt:lpstr>How to Guarantee That a Chip is RowHammer-Free?</vt:lpstr>
      <vt:lpstr>Hard to Guarantee RowHammer-Free Chips </vt:lpstr>
      <vt:lpstr>Uncovering TRR  Almost Completely</vt:lpstr>
      <vt:lpstr>Industry-Adopted Solutions Are Very Poor</vt:lpstr>
      <vt:lpstr>U-TRR Summary &amp; Key Results</vt:lpstr>
      <vt:lpstr>Overview of U-TRR</vt:lpstr>
      <vt:lpstr>Analyzing TRR-Protected DDR4 Chips</vt:lpstr>
      <vt:lpstr>U-TRR Analysis Summary</vt:lpstr>
      <vt:lpstr>Key Takeaways</vt:lpstr>
      <vt:lpstr>Effect on Individual Rows</vt:lpstr>
      <vt:lpstr>Bypassing ECC with New RowHammer Patterns</vt:lpstr>
      <vt:lpstr>Many Observations &amp; Results in the Paper</vt:lpstr>
      <vt:lpstr>Uncovering TRR Can Help Future Solutions</vt:lpstr>
      <vt:lpstr>New RowHammer Characteristics</vt:lpstr>
      <vt:lpstr>RowHammer Has Many Dimensions</vt:lpstr>
      <vt:lpstr>Our Goal</vt:lpstr>
      <vt:lpstr>DRAM Testing Infrastructures</vt:lpstr>
      <vt:lpstr>DRAM Chips Tested</vt:lpstr>
      <vt:lpstr>Summary of The Study &amp; Key Results</vt:lpstr>
      <vt:lpstr>PowerPoint Presentation</vt:lpstr>
      <vt:lpstr>Key Takeaways  from Spatial Variation Analysis</vt:lpstr>
      <vt:lpstr>Spatial Variation across Rows</vt:lpstr>
      <vt:lpstr>Spatial Variation across Rows</vt:lpstr>
      <vt:lpstr>Spatial Variation across Rows</vt:lpstr>
      <vt:lpstr>Spatial Variation across Columns</vt:lpstr>
      <vt:lpstr>Example Defense Improvements</vt:lpstr>
      <vt:lpstr>Many More Analyses In The Paper</vt:lpstr>
      <vt:lpstr>More RowHammer Analysis</vt:lpstr>
      <vt:lpstr>RowHammer vs. Wordline Voltage (2022)</vt:lpstr>
      <vt:lpstr>Sneak Peak: RowHammer vs. Voltage [DSN’22]</vt:lpstr>
      <vt:lpstr>New RowHammer Solutions</vt:lpstr>
      <vt:lpstr>BlockHammer Solution in 2021</vt:lpstr>
      <vt:lpstr>RowHammer Solution Approaches</vt:lpstr>
      <vt:lpstr>Two Key Challenges</vt:lpstr>
      <vt:lpstr>Our Goal</vt:lpstr>
      <vt:lpstr>BlockHammer  Key Idea</vt:lpstr>
      <vt:lpstr>BlockHammer  Overview of Approach</vt:lpstr>
      <vt:lpstr>Evaluation Scaling with RowHammer Vulnerability</vt:lpstr>
      <vt:lpstr>Key Results: BlockHammer</vt:lpstr>
      <vt:lpstr>A Takeaway</vt:lpstr>
      <vt:lpstr>More RowHammer in 2020-2022</vt:lpstr>
      <vt:lpstr>RowHammer in 2020 (I)</vt:lpstr>
      <vt:lpstr>RowHammer in 2020 (II)</vt:lpstr>
      <vt:lpstr>RowHammer in 2020 (III)</vt:lpstr>
      <vt:lpstr>RowHammer in 2021 (I)</vt:lpstr>
      <vt:lpstr>RowHammer in 2021 (II)</vt:lpstr>
      <vt:lpstr>RowHammer in 2021 (III)</vt:lpstr>
      <vt:lpstr>RowHammer in 2022 (I)</vt:lpstr>
      <vt:lpstr>RowHammer in 2022 (II)</vt:lpstr>
      <vt:lpstr>RowHammer in 2022 (III)</vt:lpstr>
      <vt:lpstr>RowHammer in 2022 (IV)</vt:lpstr>
      <vt:lpstr>RowHammer in 2022 (V)</vt:lpstr>
      <vt:lpstr>More to Come…</vt:lpstr>
      <vt:lpstr>Future Memory Reliability/Security Challenges</vt:lpstr>
      <vt:lpstr>Future of Main Memory Security</vt:lpstr>
      <vt:lpstr>Future of Main Memory Security</vt:lpstr>
      <vt:lpstr>A Takeaway</vt:lpstr>
      <vt:lpstr>The Takeaway</vt:lpstr>
      <vt:lpstr>Architecting Future Memory for Security </vt:lpstr>
      <vt:lpstr>PowerPoint Presentation</vt:lpstr>
      <vt:lpstr>Understand and Model with Experiments (Flash)</vt:lpstr>
      <vt:lpstr>An Example Intelligent Controller</vt:lpstr>
      <vt:lpstr>Collapse of the “Galloping Gertie” (1940)</vt:lpstr>
      <vt:lpstr>Another Example (1994)</vt:lpstr>
      <vt:lpstr>Yet Another Example (2007)</vt:lpstr>
      <vt:lpstr>A More Recent Example (2018)</vt:lpstr>
      <vt:lpstr>The Takeaway, Again</vt:lpstr>
      <vt:lpstr>An Early Proposal for Intelligent Controllers [IMW’13]</vt:lpstr>
      <vt:lpstr>Industry Is Writing Papers About It, Too</vt:lpstr>
      <vt:lpstr>Industry Is Writing Papers About It, Too</vt:lpstr>
      <vt:lpstr>Final Thoughts on RowHammer</vt:lpstr>
      <vt:lpstr>Before RowHammer (I)</vt:lpstr>
      <vt:lpstr>Before RowHammer (II)</vt:lpstr>
      <vt:lpstr>After RowHammer</vt:lpstr>
      <vt:lpstr>RowHammer: Retrospective</vt:lpstr>
      <vt:lpstr>Perhaps Most Importantly…</vt:lpstr>
      <vt:lpstr>Conclusion</vt:lpstr>
      <vt:lpstr>Summary: RowHammer</vt:lpstr>
      <vt:lpstr>A RowHammer Survey Across the Stack</vt:lpstr>
      <vt:lpstr>Detailed Lectures on RowHammer</vt:lpstr>
      <vt:lpstr>PowerPoint Presentation</vt:lpstr>
      <vt:lpstr>Funding Acknowledgments</vt:lpstr>
      <vt:lpstr>Acknowledgments</vt:lpstr>
      <vt:lpstr>SAFARI Research Group</vt:lpstr>
      <vt:lpstr>Security Aspects of DRAM The Story of RowHammer </vt:lpstr>
      <vt:lpstr>Backup Slides for Further Info</vt:lpstr>
      <vt:lpstr>Understanding RowHammer</vt:lpstr>
      <vt:lpstr>Root Causes of Disturbance Errors</vt:lpstr>
      <vt:lpstr>RowHammer Solutions</vt:lpstr>
      <vt:lpstr>Naive Solutions</vt:lpstr>
      <vt:lpstr>Revisiting RowHammer</vt:lpstr>
      <vt:lpstr>Revisiting RowHammer   An Experimental Analysis of Modern Devices and Mitigation Techniques</vt:lpstr>
      <vt:lpstr>Key Conclusions</vt:lpstr>
      <vt:lpstr>DRAM Testing Infrastructures</vt:lpstr>
      <vt:lpstr>DRAM Chips Tested</vt:lpstr>
      <vt:lpstr>3. Hammer Count (HC) Effects</vt:lpstr>
      <vt:lpstr>5. First RowHammer Bit Flips per Chip</vt:lpstr>
      <vt:lpstr>5. First RowHammer Bit Flips per Chip</vt:lpstr>
      <vt:lpstr>5. First RowHammer Bit Flips per Chip</vt:lpstr>
      <vt:lpstr>Key Takeaways from 1580 Chips</vt:lpstr>
      <vt:lpstr>Mitigation Mechanism Evaluation</vt:lpstr>
      <vt:lpstr>Mitigation Mechanism Evaluation</vt:lpstr>
      <vt:lpstr>Mitigation Mechanism Evaluation</vt:lpstr>
      <vt:lpstr>Key Takeaways from Mitigation Mechanisms</vt:lpstr>
      <vt:lpstr>RowHammer Solutions Going Forward</vt:lpstr>
      <vt:lpstr>PowerPoint Presentation</vt:lpstr>
      <vt:lpstr>Detailed Lecture on Revisiting RowHammer</vt:lpstr>
      <vt:lpstr>Revisiting RowHammer in 2020 (I)</vt:lpstr>
      <vt:lpstr>Executive Summary</vt:lpstr>
      <vt:lpstr>Motivation</vt:lpstr>
      <vt:lpstr>Goal</vt:lpstr>
      <vt:lpstr>Effective RowHammer Characterization </vt:lpstr>
      <vt:lpstr>Testing Methodology</vt:lpstr>
      <vt:lpstr>Testing Methodology</vt:lpstr>
      <vt:lpstr>1. RowHammer Vulnerability</vt:lpstr>
      <vt:lpstr>2. Data Pattern Dependence</vt:lpstr>
      <vt:lpstr>3. Hammer Count (HC) Effects</vt:lpstr>
      <vt:lpstr>4. Spatial Effects: Row Distance</vt:lpstr>
      <vt:lpstr>4. Spatial Effects: Row Distance</vt:lpstr>
      <vt:lpstr>4. Spatial Effects: Row Distance</vt:lpstr>
      <vt:lpstr>4. Spatial Distribution of Bit Flips</vt:lpstr>
      <vt:lpstr>4. Spatial Distribution of Bit Flips</vt:lpstr>
      <vt:lpstr>5. First RowHammer Bit Flips per Chip</vt:lpstr>
      <vt:lpstr>Evaluation Methodology</vt:lpstr>
      <vt:lpstr>Evaluation Methodology</vt:lpstr>
      <vt:lpstr>Mitigation Mech. Eval. (Increased Refresh)</vt:lpstr>
      <vt:lpstr>Mitigation Mechanism Evaluation (PARA) </vt:lpstr>
      <vt:lpstr>Mitigation Mechanism Evaluation (ProHIT)</vt:lpstr>
      <vt:lpstr>Mitigation Mechanism Evaluation (MRLoc)</vt:lpstr>
      <vt:lpstr>Mitigation Mechanism Evaluation (TWiCe)</vt:lpstr>
      <vt:lpstr>Mitigation Mechanism Evaluation (Ideal)</vt:lpstr>
      <vt:lpstr>Additional Details in the Paper </vt:lpstr>
      <vt:lpstr>RowHammer Reviews</vt:lpstr>
      <vt:lpstr>Initial RowHammer Reviews</vt:lpstr>
      <vt:lpstr>Missing the Point</vt:lpstr>
      <vt:lpstr>More …</vt:lpstr>
      <vt:lpstr>Final RowHammer Reviews</vt:lpstr>
      <vt:lpstr>Some More History</vt:lpstr>
      <vt:lpstr>Some More Historical Perspective</vt:lpstr>
      <vt:lpstr>Initial RowHammer Reviews (MICRO 2013)</vt:lpstr>
      <vt:lpstr>Reviewer A</vt:lpstr>
      <vt:lpstr>Reviewer A -- Security is Not “Realistic”</vt:lpstr>
      <vt:lpstr>Rebuttal to Reviewer A</vt:lpstr>
      <vt:lpstr>Reviewer A -- Demands</vt:lpstr>
      <vt:lpstr>Reviewer C</vt:lpstr>
      <vt:lpstr>Reviewer C -- Leave It to DRAM Vendors</vt:lpstr>
      <vt:lpstr>Reviewer D -- Nothing New in RowHammer</vt:lpstr>
      <vt:lpstr>ISCA 2014 Submission</vt:lpstr>
      <vt:lpstr>Reviewer D</vt:lpstr>
      <vt:lpstr>PowerPoint Presentation</vt:lpstr>
      <vt:lpstr>Reviewer D Continued…</vt:lpstr>
      <vt:lpstr>Rebuttal to Reviewer D</vt:lpstr>
      <vt:lpstr>Reviewer E</vt:lpstr>
      <vt:lpstr>PowerPoint Presentation</vt:lpstr>
      <vt:lpstr>Rebuttal to Reviewer E</vt:lpstr>
      <vt:lpstr>Top Pick Reviews</vt:lpstr>
      <vt:lpstr>Another Top Pick Review</vt:lpstr>
      <vt:lpstr>PowerPoint Presentation</vt:lpstr>
      <vt:lpstr>Suggestions to Reviewers</vt:lpstr>
      <vt:lpstr>An Interview on Research and Education</vt:lpstr>
      <vt:lpstr>More Thoughts and Suggestions</vt:lpstr>
      <vt:lpstr>Aside: A Recommended Book</vt:lpstr>
      <vt:lpstr>PowerPoint Presentation</vt:lpstr>
      <vt:lpstr>PowerPoint Presentation</vt:lpstr>
      <vt:lpstr>A Fun Reading: Food for Thought</vt:lpstr>
      <vt:lpstr>Byzantine Failures</vt:lpstr>
      <vt:lpstr>After RowHammer: Byzantine Failures</vt:lpstr>
      <vt:lpstr>Aside: Byzantine Generals Problem</vt:lpstr>
      <vt:lpstr>Some Selected Readings</vt:lpstr>
      <vt:lpstr>Selected Readings on RowHammer (I)</vt:lpstr>
      <vt:lpstr>Selected Readings on RowHammer (II)</vt:lpstr>
      <vt:lpstr>Selected Readings on RowHammer (III)</vt:lpstr>
      <vt:lpstr>Selected Readings on RowHammer (IV)</vt:lpstr>
      <vt:lpstr>Selected Readings on RowHammer (V)</vt:lpstr>
      <vt:lpstr>Selected Readings on RowHammer (VI)</vt:lpstr>
      <vt:lpstr>Selected Readings on RowHammer (VII)</vt:lpstr>
      <vt:lpstr>Selected Readings on RowHammer (VIII)</vt:lpstr>
      <vt:lpstr>Selected Readings on RowHammer (IX)</vt:lpstr>
      <vt:lpstr>Selected Readings on RowHammer (X)</vt:lpstr>
      <vt:lpstr>Selected Readings on RowHammer (XI.A)</vt:lpstr>
      <vt:lpstr>Selected Readings on RowHammer (XI.B)</vt:lpstr>
      <vt:lpstr>Security Implications (ISCA 2014)</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ATLAS: A Scalable and High-Performance Scheduling Algorithm for Multiple Memory Controllers</dc:title>
  <dc:creator>yoongu</dc:creator>
  <cp:lastModifiedBy>Mutlu  Onur</cp:lastModifiedBy>
  <cp:revision>2902</cp:revision>
  <cp:lastPrinted>2017-12-05T03:30:35Z</cp:lastPrinted>
  <dcterms:created xsi:type="dcterms:W3CDTF">2010-10-08T20:41:54Z</dcterms:created>
  <dcterms:modified xsi:type="dcterms:W3CDTF">2022-04-29T19:45:03Z</dcterms:modified>
</cp:coreProperties>
</file>