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8.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0.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51.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3.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54.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110.jpg" ContentType="image/png"/>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xml" ContentType="application/vnd.openxmlformats-officedocument.presentationml.tags+xml"/>
  <Override PartName="/ppt/notesSlides/notesSlide58.xml" ContentType="application/vnd.openxmlformats-officedocument.presentationml.notesSlide+xml"/>
  <Override PartName="/ppt/tags/tag2.xml" ContentType="application/vnd.openxmlformats-officedocument.presentationml.tags+xml"/>
  <Override PartName="/ppt/notesSlides/notesSlide59.xml" ContentType="application/vnd.openxmlformats-officedocument.presentationml.notesSlide+xml"/>
  <Override PartName="/ppt/tags/tag3.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xml" ContentType="application/vnd.openxmlformats-officedocument.presentationml.tags+xml"/>
  <Override PartName="/ppt/notesSlides/notesSlide63.xml" ContentType="application/vnd.openxmlformats-officedocument.presentationml.notesSlide+xml"/>
  <Override PartName="/ppt/tags/tag5.xml" ContentType="application/vnd.openxmlformats-officedocument.presentationml.tags+xml"/>
  <Override PartName="/ppt/notesSlides/notesSlide64.xml" ContentType="application/vnd.openxmlformats-officedocument.presentationml.notesSlide+xml"/>
  <Override PartName="/ppt/tags/tag6.xml" ContentType="application/vnd.openxmlformats-officedocument.presentationml.tags+xml"/>
  <Override PartName="/ppt/notesSlides/notesSlide65.xml" ContentType="application/vnd.openxmlformats-officedocument.presentationml.notesSlide+xml"/>
  <Override PartName="/ppt/tags/tag7.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343" r:id="rId40"/>
    <p:sldMasterId id="2147488356" r:id="rId41"/>
    <p:sldMasterId id="2147488369" r:id="rId42"/>
    <p:sldMasterId id="2147488381" r:id="rId43"/>
    <p:sldMasterId id="2147488393" r:id="rId44"/>
    <p:sldMasterId id="2147488405" r:id="rId45"/>
    <p:sldMasterId id="2147488417" r:id="rId46"/>
    <p:sldMasterId id="2147488430" r:id="rId47"/>
    <p:sldMasterId id="2147488442" r:id="rId48"/>
    <p:sldMasterId id="2147488455" r:id="rId49"/>
    <p:sldMasterId id="2147488468" r:id="rId50"/>
    <p:sldMasterId id="2147488480" r:id="rId51"/>
    <p:sldMasterId id="2147488483" r:id="rId52"/>
    <p:sldMasterId id="2147488495" r:id="rId53"/>
    <p:sldMasterId id="2147488507" r:id="rId54"/>
    <p:sldMasterId id="2147488520" r:id="rId55"/>
  </p:sldMasterIdLst>
  <p:notesMasterIdLst>
    <p:notesMasterId r:id="rId277"/>
  </p:notesMasterIdLst>
  <p:handoutMasterIdLst>
    <p:handoutMasterId r:id="rId278"/>
  </p:handoutMasterIdLst>
  <p:sldIdLst>
    <p:sldId id="5119" r:id="rId56"/>
    <p:sldId id="656" r:id="rId57"/>
    <p:sldId id="5035" r:id="rId58"/>
    <p:sldId id="5032" r:id="rId59"/>
    <p:sldId id="5033" r:id="rId60"/>
    <p:sldId id="5034" r:id="rId61"/>
    <p:sldId id="3295" r:id="rId62"/>
    <p:sldId id="3296" r:id="rId63"/>
    <p:sldId id="3297" r:id="rId64"/>
    <p:sldId id="4847" r:id="rId65"/>
    <p:sldId id="4848" r:id="rId66"/>
    <p:sldId id="3845" r:id="rId67"/>
    <p:sldId id="4853" r:id="rId68"/>
    <p:sldId id="4851" r:id="rId69"/>
    <p:sldId id="4852" r:id="rId70"/>
    <p:sldId id="5125" r:id="rId71"/>
    <p:sldId id="5126" r:id="rId72"/>
    <p:sldId id="5138" r:id="rId73"/>
    <p:sldId id="4854" r:id="rId74"/>
    <p:sldId id="5038" r:id="rId75"/>
    <p:sldId id="3604" r:id="rId76"/>
    <p:sldId id="3581" r:id="rId77"/>
    <p:sldId id="3582" r:id="rId78"/>
    <p:sldId id="3609" r:id="rId79"/>
    <p:sldId id="4145" r:id="rId80"/>
    <p:sldId id="3583" r:id="rId81"/>
    <p:sldId id="3614" r:id="rId82"/>
    <p:sldId id="3615" r:id="rId83"/>
    <p:sldId id="4146" r:id="rId84"/>
    <p:sldId id="2476" r:id="rId85"/>
    <p:sldId id="4961" r:id="rId86"/>
    <p:sldId id="3584" r:id="rId87"/>
    <p:sldId id="3585" r:id="rId88"/>
    <p:sldId id="3586" r:id="rId89"/>
    <p:sldId id="3848" r:id="rId90"/>
    <p:sldId id="3710" r:id="rId91"/>
    <p:sldId id="3711" r:id="rId92"/>
    <p:sldId id="3712" r:id="rId93"/>
    <p:sldId id="660" r:id="rId94"/>
    <p:sldId id="661" r:id="rId95"/>
    <p:sldId id="3943" r:id="rId96"/>
    <p:sldId id="3944" r:id="rId97"/>
    <p:sldId id="3945" r:id="rId98"/>
    <p:sldId id="3946" r:id="rId99"/>
    <p:sldId id="3947" r:id="rId100"/>
    <p:sldId id="3948" r:id="rId101"/>
    <p:sldId id="3719" r:id="rId102"/>
    <p:sldId id="3950" r:id="rId103"/>
    <p:sldId id="3720" r:id="rId104"/>
    <p:sldId id="4860" r:id="rId105"/>
    <p:sldId id="4861" r:id="rId106"/>
    <p:sldId id="4862" r:id="rId107"/>
    <p:sldId id="4863" r:id="rId108"/>
    <p:sldId id="2408" r:id="rId109"/>
    <p:sldId id="2409" r:id="rId110"/>
    <p:sldId id="4864" r:id="rId111"/>
    <p:sldId id="2406" r:id="rId112"/>
    <p:sldId id="2410" r:id="rId113"/>
    <p:sldId id="4865" r:id="rId114"/>
    <p:sldId id="4893" r:id="rId115"/>
    <p:sldId id="5066" r:id="rId116"/>
    <p:sldId id="5067" r:id="rId117"/>
    <p:sldId id="475" r:id="rId118"/>
    <p:sldId id="3721" r:id="rId119"/>
    <p:sldId id="3722" r:id="rId120"/>
    <p:sldId id="4894" r:id="rId121"/>
    <p:sldId id="4895" r:id="rId122"/>
    <p:sldId id="4699" r:id="rId123"/>
    <p:sldId id="5036" r:id="rId124"/>
    <p:sldId id="3723" r:id="rId125"/>
    <p:sldId id="4968" r:id="rId126"/>
    <p:sldId id="4969" r:id="rId127"/>
    <p:sldId id="4970" r:id="rId128"/>
    <p:sldId id="4971" r:id="rId129"/>
    <p:sldId id="5037" r:id="rId130"/>
    <p:sldId id="4972" r:id="rId131"/>
    <p:sldId id="4973" r:id="rId132"/>
    <p:sldId id="4974" r:id="rId133"/>
    <p:sldId id="4975" r:id="rId134"/>
    <p:sldId id="4976" r:id="rId135"/>
    <p:sldId id="4977" r:id="rId136"/>
    <p:sldId id="4978" r:id="rId137"/>
    <p:sldId id="4979" r:id="rId138"/>
    <p:sldId id="4980" r:id="rId139"/>
    <p:sldId id="5222" r:id="rId140"/>
    <p:sldId id="1863" r:id="rId141"/>
    <p:sldId id="5045" r:id="rId142"/>
    <p:sldId id="4899" r:id="rId143"/>
    <p:sldId id="4900" r:id="rId144"/>
    <p:sldId id="3958" r:id="rId145"/>
    <p:sldId id="3978" r:id="rId146"/>
    <p:sldId id="4901" r:id="rId147"/>
    <p:sldId id="4943" r:id="rId148"/>
    <p:sldId id="5029" r:id="rId149"/>
    <p:sldId id="5028" r:id="rId150"/>
    <p:sldId id="3602" r:id="rId151"/>
    <p:sldId id="3855" r:id="rId152"/>
    <p:sldId id="3726" r:id="rId153"/>
    <p:sldId id="4879" r:id="rId154"/>
    <p:sldId id="5065" r:id="rId155"/>
    <p:sldId id="4945" r:id="rId156"/>
    <p:sldId id="4946" r:id="rId157"/>
    <p:sldId id="4947" r:id="rId158"/>
    <p:sldId id="4948" r:id="rId159"/>
    <p:sldId id="5139" r:id="rId160"/>
    <p:sldId id="4949" r:id="rId161"/>
    <p:sldId id="4950" r:id="rId162"/>
    <p:sldId id="4951" r:id="rId163"/>
    <p:sldId id="4952" r:id="rId164"/>
    <p:sldId id="4953" r:id="rId165"/>
    <p:sldId id="4954" r:id="rId166"/>
    <p:sldId id="4955" r:id="rId167"/>
    <p:sldId id="4957" r:id="rId168"/>
    <p:sldId id="4958" r:id="rId169"/>
    <p:sldId id="4959" r:id="rId170"/>
    <p:sldId id="4960" r:id="rId171"/>
    <p:sldId id="5140" r:id="rId172"/>
    <p:sldId id="4962" r:id="rId173"/>
    <p:sldId id="4963" r:id="rId174"/>
    <p:sldId id="4964" r:id="rId175"/>
    <p:sldId id="4965" r:id="rId176"/>
    <p:sldId id="4966" r:id="rId177"/>
    <p:sldId id="4967" r:id="rId178"/>
    <p:sldId id="5141" r:id="rId179"/>
    <p:sldId id="5030" r:id="rId180"/>
    <p:sldId id="4826" r:id="rId181"/>
    <p:sldId id="2473" r:id="rId182"/>
    <p:sldId id="4983" r:id="rId183"/>
    <p:sldId id="5069" r:id="rId184"/>
    <p:sldId id="5070" r:id="rId185"/>
    <p:sldId id="4986" r:id="rId186"/>
    <p:sldId id="3985" r:id="rId187"/>
    <p:sldId id="5041" r:id="rId188"/>
    <p:sldId id="5058" r:id="rId189"/>
    <p:sldId id="5059" r:id="rId190"/>
    <p:sldId id="5060" r:id="rId191"/>
    <p:sldId id="5215" r:id="rId192"/>
    <p:sldId id="5039" r:id="rId193"/>
    <p:sldId id="5207" r:id="rId194"/>
    <p:sldId id="5208" r:id="rId195"/>
    <p:sldId id="461" r:id="rId196"/>
    <p:sldId id="464" r:id="rId197"/>
    <p:sldId id="5209" r:id="rId198"/>
    <p:sldId id="5210" r:id="rId199"/>
    <p:sldId id="5211" r:id="rId200"/>
    <p:sldId id="4827" r:id="rId201"/>
    <p:sldId id="5174" r:id="rId202"/>
    <p:sldId id="5216" r:id="rId203"/>
    <p:sldId id="5042" r:id="rId204"/>
    <p:sldId id="5047" r:id="rId205"/>
    <p:sldId id="5046" r:id="rId206"/>
    <p:sldId id="5061" r:id="rId207"/>
    <p:sldId id="5043" r:id="rId208"/>
    <p:sldId id="5212" r:id="rId209"/>
    <p:sldId id="5217" r:id="rId210"/>
    <p:sldId id="5218" r:id="rId211"/>
    <p:sldId id="3037" r:id="rId212"/>
    <p:sldId id="2678" r:id="rId213"/>
    <p:sldId id="5214" r:id="rId214"/>
    <p:sldId id="4956" r:id="rId215"/>
    <p:sldId id="4982" r:id="rId216"/>
    <p:sldId id="4987" r:id="rId217"/>
    <p:sldId id="4988" r:id="rId218"/>
    <p:sldId id="4866" r:id="rId219"/>
    <p:sldId id="4867" r:id="rId220"/>
    <p:sldId id="4868" r:id="rId221"/>
    <p:sldId id="4874" r:id="rId222"/>
    <p:sldId id="4942" r:id="rId223"/>
    <p:sldId id="4989" r:id="rId224"/>
    <p:sldId id="4876" r:id="rId225"/>
    <p:sldId id="4855" r:id="rId226"/>
    <p:sldId id="4856" r:id="rId227"/>
    <p:sldId id="4857" r:id="rId228"/>
    <p:sldId id="4880" r:id="rId229"/>
    <p:sldId id="973" r:id="rId230"/>
    <p:sldId id="4994" r:id="rId231"/>
    <p:sldId id="4995" r:id="rId232"/>
    <p:sldId id="4996" r:id="rId233"/>
    <p:sldId id="4997" r:id="rId234"/>
    <p:sldId id="4998" r:id="rId235"/>
    <p:sldId id="4999" r:id="rId236"/>
    <p:sldId id="4881" r:id="rId237"/>
    <p:sldId id="5000" r:id="rId238"/>
    <p:sldId id="5001" r:id="rId239"/>
    <p:sldId id="5002" r:id="rId240"/>
    <p:sldId id="5003" r:id="rId241"/>
    <p:sldId id="5004" r:id="rId242"/>
    <p:sldId id="5005" r:id="rId243"/>
    <p:sldId id="5006" r:id="rId244"/>
    <p:sldId id="5007" r:id="rId245"/>
    <p:sldId id="5008" r:id="rId246"/>
    <p:sldId id="5009" r:id="rId247"/>
    <p:sldId id="5010" r:id="rId248"/>
    <p:sldId id="5011" r:id="rId249"/>
    <p:sldId id="5012" r:id="rId250"/>
    <p:sldId id="5013" r:id="rId251"/>
    <p:sldId id="5014" r:id="rId252"/>
    <p:sldId id="5015" r:id="rId253"/>
    <p:sldId id="5016" r:id="rId254"/>
    <p:sldId id="5017" r:id="rId255"/>
    <p:sldId id="5018" r:id="rId256"/>
    <p:sldId id="5019" r:id="rId257"/>
    <p:sldId id="5020" r:id="rId258"/>
    <p:sldId id="5021" r:id="rId259"/>
    <p:sldId id="5022" r:id="rId260"/>
    <p:sldId id="5023" r:id="rId261"/>
    <p:sldId id="5024" r:id="rId262"/>
    <p:sldId id="5025" r:id="rId263"/>
    <p:sldId id="4884" r:id="rId264"/>
    <p:sldId id="4885" r:id="rId265"/>
    <p:sldId id="4886" r:id="rId266"/>
    <p:sldId id="4887" r:id="rId267"/>
    <p:sldId id="4888" r:id="rId268"/>
    <p:sldId id="4889" r:id="rId269"/>
    <p:sldId id="4890" r:id="rId270"/>
    <p:sldId id="4891" r:id="rId271"/>
    <p:sldId id="4892" r:id="rId272"/>
    <p:sldId id="4939" r:id="rId273"/>
    <p:sldId id="4940" r:id="rId274"/>
    <p:sldId id="2886" r:id="rId275"/>
    <p:sldId id="3972" r:id="rId27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1A6A"/>
    <a:srgbClr val="8C0000"/>
    <a:srgbClr val="0000FF"/>
    <a:srgbClr val="1A5712"/>
    <a:srgbClr val="CC8D2A"/>
    <a:srgbClr val="0432FF"/>
    <a:srgbClr val="FF00C4"/>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3" autoAdjust="0"/>
    <p:restoredTop sz="94393" autoAdjust="0"/>
  </p:normalViewPr>
  <p:slideViewPr>
    <p:cSldViewPr>
      <p:cViewPr varScale="1">
        <p:scale>
          <a:sx n="87" d="100"/>
          <a:sy n="87" d="100"/>
        </p:scale>
        <p:origin x="125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63" Type="http://schemas.openxmlformats.org/officeDocument/2006/relationships/slide" Target="slides/slide8.xml"/><Relationship Id="rId159" Type="http://schemas.openxmlformats.org/officeDocument/2006/relationships/slide" Target="slides/slide104.xml"/><Relationship Id="rId170" Type="http://schemas.openxmlformats.org/officeDocument/2006/relationships/slide" Target="slides/slide115.xml"/><Relationship Id="rId226" Type="http://schemas.openxmlformats.org/officeDocument/2006/relationships/slide" Target="slides/slide171.xml"/><Relationship Id="rId268" Type="http://schemas.openxmlformats.org/officeDocument/2006/relationships/slide" Target="slides/slide213.xml"/><Relationship Id="rId32" Type="http://schemas.openxmlformats.org/officeDocument/2006/relationships/slideMaster" Target="slideMasters/slideMaster32.xml"/><Relationship Id="rId74" Type="http://schemas.openxmlformats.org/officeDocument/2006/relationships/slide" Target="slides/slide19.xml"/><Relationship Id="rId128" Type="http://schemas.openxmlformats.org/officeDocument/2006/relationships/slide" Target="slides/slide73.xml"/><Relationship Id="rId5" Type="http://schemas.openxmlformats.org/officeDocument/2006/relationships/slideMaster" Target="slideMasters/slideMaster5.xml"/><Relationship Id="rId181" Type="http://schemas.openxmlformats.org/officeDocument/2006/relationships/slide" Target="slides/slide126.xml"/><Relationship Id="rId237" Type="http://schemas.openxmlformats.org/officeDocument/2006/relationships/slide" Target="slides/slide182.xml"/><Relationship Id="rId279"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slide" Target="slides/slide137.xml"/><Relationship Id="rId206" Type="http://schemas.openxmlformats.org/officeDocument/2006/relationships/slide" Target="slides/slide151.xml"/><Relationship Id="rId227" Type="http://schemas.openxmlformats.org/officeDocument/2006/relationships/slide" Target="slides/slide172.xml"/><Relationship Id="rId248" Type="http://schemas.openxmlformats.org/officeDocument/2006/relationships/slide" Target="slides/slide193.xml"/><Relationship Id="rId269" Type="http://schemas.openxmlformats.org/officeDocument/2006/relationships/slide" Target="slides/slide21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280" Type="http://schemas.openxmlformats.org/officeDocument/2006/relationships/viewProps" Target="viewProps.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217" Type="http://schemas.openxmlformats.org/officeDocument/2006/relationships/slide" Target="slides/slide162.xml"/><Relationship Id="rId6" Type="http://schemas.openxmlformats.org/officeDocument/2006/relationships/slideMaster" Target="slideMasters/slideMaster6.xml"/><Relationship Id="rId238" Type="http://schemas.openxmlformats.org/officeDocument/2006/relationships/slide" Target="slides/slide183.xml"/><Relationship Id="rId259" Type="http://schemas.openxmlformats.org/officeDocument/2006/relationships/slide" Target="slides/slide204.xml"/><Relationship Id="rId23" Type="http://schemas.openxmlformats.org/officeDocument/2006/relationships/slideMaster" Target="slideMasters/slideMaster23.xml"/><Relationship Id="rId119" Type="http://schemas.openxmlformats.org/officeDocument/2006/relationships/slide" Target="slides/slide64.xml"/><Relationship Id="rId270" Type="http://schemas.openxmlformats.org/officeDocument/2006/relationships/slide" Target="slides/slide215.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slide" Target="slides/slide152.xml"/><Relationship Id="rId228" Type="http://schemas.openxmlformats.org/officeDocument/2006/relationships/slide" Target="slides/slide173.xml"/><Relationship Id="rId249" Type="http://schemas.openxmlformats.org/officeDocument/2006/relationships/slide" Target="slides/slide194.xml"/><Relationship Id="rId13" Type="http://schemas.openxmlformats.org/officeDocument/2006/relationships/slideMaster" Target="slideMasters/slideMaster13.xml"/><Relationship Id="rId109" Type="http://schemas.openxmlformats.org/officeDocument/2006/relationships/slide" Target="slides/slide54.xml"/><Relationship Id="rId260" Type="http://schemas.openxmlformats.org/officeDocument/2006/relationships/slide" Target="slides/slide205.xml"/><Relationship Id="rId281" Type="http://schemas.openxmlformats.org/officeDocument/2006/relationships/theme" Target="theme/theme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18" Type="http://schemas.openxmlformats.org/officeDocument/2006/relationships/slide" Target="slides/slide163.xml"/><Relationship Id="rId239" Type="http://schemas.openxmlformats.org/officeDocument/2006/relationships/slide" Target="slides/slide184.xml"/><Relationship Id="rId250" Type="http://schemas.openxmlformats.org/officeDocument/2006/relationships/slide" Target="slides/slide195.xml"/><Relationship Id="rId271" Type="http://schemas.openxmlformats.org/officeDocument/2006/relationships/slide" Target="slides/slide21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31" Type="http://schemas.openxmlformats.org/officeDocument/2006/relationships/slide" Target="slides/slide76.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208" Type="http://schemas.openxmlformats.org/officeDocument/2006/relationships/slide" Target="slides/slide153.xml"/><Relationship Id="rId229" Type="http://schemas.openxmlformats.org/officeDocument/2006/relationships/slide" Target="slides/slide174.xml"/><Relationship Id="rId240" Type="http://schemas.openxmlformats.org/officeDocument/2006/relationships/slide" Target="slides/slide185.xml"/><Relationship Id="rId261" Type="http://schemas.openxmlformats.org/officeDocument/2006/relationships/slide" Target="slides/slide20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282"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219" Type="http://schemas.openxmlformats.org/officeDocument/2006/relationships/slide" Target="slides/slide164.xml"/><Relationship Id="rId230" Type="http://schemas.openxmlformats.org/officeDocument/2006/relationships/slide" Target="slides/slide175.xml"/><Relationship Id="rId251" Type="http://schemas.openxmlformats.org/officeDocument/2006/relationships/slide" Target="slides/slide19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272" Type="http://schemas.openxmlformats.org/officeDocument/2006/relationships/slide" Target="slides/slide217.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95" Type="http://schemas.openxmlformats.org/officeDocument/2006/relationships/slide" Target="slides/slide140.xml"/><Relationship Id="rId209" Type="http://schemas.openxmlformats.org/officeDocument/2006/relationships/slide" Target="slides/slide154.xml"/><Relationship Id="rId220" Type="http://schemas.openxmlformats.org/officeDocument/2006/relationships/slide" Target="slides/slide165.xml"/><Relationship Id="rId241" Type="http://schemas.openxmlformats.org/officeDocument/2006/relationships/slide" Target="slides/slide18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262" Type="http://schemas.openxmlformats.org/officeDocument/2006/relationships/slide" Target="slides/slide207.xml"/><Relationship Id="rId78" Type="http://schemas.openxmlformats.org/officeDocument/2006/relationships/slide" Target="slides/slide23.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64" Type="http://schemas.openxmlformats.org/officeDocument/2006/relationships/slide" Target="slides/slide109.xml"/><Relationship Id="rId185" Type="http://schemas.openxmlformats.org/officeDocument/2006/relationships/slide" Target="slides/slide130.xml"/><Relationship Id="rId9" Type="http://schemas.openxmlformats.org/officeDocument/2006/relationships/slideMaster" Target="slideMasters/slideMaster9.xml"/><Relationship Id="rId210" Type="http://schemas.openxmlformats.org/officeDocument/2006/relationships/slide" Target="slides/slide155.xml"/><Relationship Id="rId26" Type="http://schemas.openxmlformats.org/officeDocument/2006/relationships/slideMaster" Target="slideMasters/slideMaster26.xml"/><Relationship Id="rId231" Type="http://schemas.openxmlformats.org/officeDocument/2006/relationships/slide" Target="slides/slide176.xml"/><Relationship Id="rId252" Type="http://schemas.openxmlformats.org/officeDocument/2006/relationships/slide" Target="slides/slide197.xml"/><Relationship Id="rId273" Type="http://schemas.openxmlformats.org/officeDocument/2006/relationships/slide" Target="slides/slide218.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slide" Target="slides/slide166.xml"/><Relationship Id="rId242" Type="http://schemas.openxmlformats.org/officeDocument/2006/relationships/slide" Target="slides/slide187.xml"/><Relationship Id="rId263" Type="http://schemas.openxmlformats.org/officeDocument/2006/relationships/slide" Target="slides/slide208.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32" Type="http://schemas.openxmlformats.org/officeDocument/2006/relationships/slide" Target="slides/slide177.xml"/><Relationship Id="rId253" Type="http://schemas.openxmlformats.org/officeDocument/2006/relationships/slide" Target="slides/slide198.xml"/><Relationship Id="rId274" Type="http://schemas.openxmlformats.org/officeDocument/2006/relationships/slide" Target="slides/slide21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222" Type="http://schemas.openxmlformats.org/officeDocument/2006/relationships/slide" Target="slides/slide167.xml"/><Relationship Id="rId243" Type="http://schemas.openxmlformats.org/officeDocument/2006/relationships/slide" Target="slides/slide188.xml"/><Relationship Id="rId264" Type="http://schemas.openxmlformats.org/officeDocument/2006/relationships/slide" Target="slides/slide20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12" Type="http://schemas.openxmlformats.org/officeDocument/2006/relationships/slide" Target="slides/slide157.xml"/><Relationship Id="rId233" Type="http://schemas.openxmlformats.org/officeDocument/2006/relationships/slide" Target="slides/slide178.xml"/><Relationship Id="rId254" Type="http://schemas.openxmlformats.org/officeDocument/2006/relationships/slide" Target="slides/slide19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275" Type="http://schemas.openxmlformats.org/officeDocument/2006/relationships/slide" Target="slides/slide220.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202" Type="http://schemas.openxmlformats.org/officeDocument/2006/relationships/slide" Target="slides/slide147.xml"/><Relationship Id="rId223" Type="http://schemas.openxmlformats.org/officeDocument/2006/relationships/slide" Target="slides/slide168.xml"/><Relationship Id="rId244" Type="http://schemas.openxmlformats.org/officeDocument/2006/relationships/slide" Target="slides/slide18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0.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slide" Target="slides/slide158.xml"/><Relationship Id="rId234"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0.xml"/><Relationship Id="rId276" Type="http://schemas.openxmlformats.org/officeDocument/2006/relationships/slide" Target="slides/slide221.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 Id="rId224" Type="http://schemas.openxmlformats.org/officeDocument/2006/relationships/slide" Target="slides/slide169.xml"/><Relationship Id="rId245" Type="http://schemas.openxmlformats.org/officeDocument/2006/relationships/slide" Target="slides/slide190.xml"/><Relationship Id="rId266" Type="http://schemas.openxmlformats.org/officeDocument/2006/relationships/slide" Target="slides/slide211.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189" Type="http://schemas.openxmlformats.org/officeDocument/2006/relationships/slide" Target="slides/slide134.xml"/><Relationship Id="rId3" Type="http://schemas.openxmlformats.org/officeDocument/2006/relationships/slideMaster" Target="slideMasters/slideMaster3.xml"/><Relationship Id="rId214" Type="http://schemas.openxmlformats.org/officeDocument/2006/relationships/slide" Target="slides/slide159.xml"/><Relationship Id="rId235" Type="http://schemas.openxmlformats.org/officeDocument/2006/relationships/slide" Target="slides/slide180.xml"/><Relationship Id="rId256" Type="http://schemas.openxmlformats.org/officeDocument/2006/relationships/slide" Target="slides/slide201.xml"/><Relationship Id="rId277" Type="http://schemas.openxmlformats.org/officeDocument/2006/relationships/notesMaster" Target="notesMasters/notesMaster1.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179" Type="http://schemas.openxmlformats.org/officeDocument/2006/relationships/slide" Target="slides/slide124.xml"/><Relationship Id="rId190" Type="http://schemas.openxmlformats.org/officeDocument/2006/relationships/slide" Target="slides/slide135.xml"/><Relationship Id="rId204" Type="http://schemas.openxmlformats.org/officeDocument/2006/relationships/slide" Target="slides/slide149.xml"/><Relationship Id="rId225" Type="http://schemas.openxmlformats.org/officeDocument/2006/relationships/slide" Target="slides/slide170.xml"/><Relationship Id="rId246" Type="http://schemas.openxmlformats.org/officeDocument/2006/relationships/slide" Target="slides/slide191.xml"/><Relationship Id="rId267" Type="http://schemas.openxmlformats.org/officeDocument/2006/relationships/slide" Target="slides/slide21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94" Type="http://schemas.openxmlformats.org/officeDocument/2006/relationships/slide" Target="slides/slide39.xml"/><Relationship Id="rId148" Type="http://schemas.openxmlformats.org/officeDocument/2006/relationships/slide" Target="slides/slide93.xml"/><Relationship Id="rId169" Type="http://schemas.openxmlformats.org/officeDocument/2006/relationships/slide" Target="slides/slide114.xml"/><Relationship Id="rId4" Type="http://schemas.openxmlformats.org/officeDocument/2006/relationships/slideMaster" Target="slideMasters/slideMaster4.xml"/><Relationship Id="rId180" Type="http://schemas.openxmlformats.org/officeDocument/2006/relationships/slide" Target="slides/slide125.xml"/><Relationship Id="rId215" Type="http://schemas.openxmlformats.org/officeDocument/2006/relationships/slide" Target="slides/slide160.xml"/><Relationship Id="rId236" Type="http://schemas.openxmlformats.org/officeDocument/2006/relationships/slide" Target="slides/slide181.xml"/><Relationship Id="rId257" Type="http://schemas.openxmlformats.org/officeDocument/2006/relationships/slide" Target="slides/slide202.xml"/><Relationship Id="rId278" Type="http://schemas.openxmlformats.org/officeDocument/2006/relationships/handoutMaster" Target="handoutMasters/handoutMaster1.xml"/><Relationship Id="rId42" Type="http://schemas.openxmlformats.org/officeDocument/2006/relationships/slideMaster" Target="slideMasters/slideMaster42.xml"/><Relationship Id="rId84" Type="http://schemas.openxmlformats.org/officeDocument/2006/relationships/slide" Target="slides/slide29.xml"/><Relationship Id="rId138" Type="http://schemas.openxmlformats.org/officeDocument/2006/relationships/slide" Target="slides/slide83.xml"/><Relationship Id="rId191" Type="http://schemas.openxmlformats.org/officeDocument/2006/relationships/slide" Target="slides/slide136.xml"/><Relationship Id="rId205" Type="http://schemas.openxmlformats.org/officeDocument/2006/relationships/slide" Target="slides/slide150.xml"/><Relationship Id="rId247" Type="http://schemas.openxmlformats.org/officeDocument/2006/relationships/slide" Target="slides/slide192.xml"/><Relationship Id="rId107" Type="http://schemas.openxmlformats.org/officeDocument/2006/relationships/slide" Target="slides/slide5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4.xml"/><Relationship Id="rId95" Type="http://schemas.openxmlformats.org/officeDocument/2006/relationships/slide" Target="slides/slide40.xml"/><Relationship Id="rId160" Type="http://schemas.openxmlformats.org/officeDocument/2006/relationships/slide" Target="slides/slide105.xml"/><Relationship Id="rId216" Type="http://schemas.openxmlformats.org/officeDocument/2006/relationships/slide" Target="slides/slide161.xml"/><Relationship Id="rId258" Type="http://schemas.openxmlformats.org/officeDocument/2006/relationships/slide" Target="slides/slide203.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4AC-9443-ACA1-C35F37B6282E}"/>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4AC-9443-ACA1-C35F37B6282E}"/>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4AC-9443-ACA1-C35F37B6282E}"/>
            </c:ext>
          </c:extLst>
        </c:ser>
        <c:dLbls>
          <c:showLegendKey val="0"/>
          <c:showVal val="0"/>
          <c:showCatName val="0"/>
          <c:showSerName val="0"/>
          <c:showPercent val="0"/>
          <c:showBubbleSize val="0"/>
        </c:dLbls>
        <c:marker val="1"/>
        <c:smooth val="0"/>
        <c:axId val="-1736773904"/>
        <c:axId val="-173676969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4AC-9443-ACA1-C35F37B6282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4AC-9443-ACA1-C35F37B6282E}"/>
                  </c:ext>
                </c:extLst>
              </c15:ser>
            </c15:filteredLineSeries>
          </c:ext>
        </c:extLst>
      </c:lineChart>
      <c:catAx>
        <c:axId val="-173677390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69696"/>
        <c:crosses val="autoZero"/>
        <c:auto val="1"/>
        <c:lblAlgn val="ctr"/>
        <c:lblOffset val="100"/>
        <c:noMultiLvlLbl val="0"/>
      </c:catAx>
      <c:valAx>
        <c:axId val="-173676969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73904"/>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4/29/19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4/29/19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004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140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6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840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001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24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717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592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85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25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1204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620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259127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369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688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622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712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2347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997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3445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6028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639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75807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109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83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190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94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14685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077757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16861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31194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311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212E5-32B0-1B40-8DB6-AB53737688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5789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935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a:t>
            </a:r>
            <a:r>
              <a:rPr lang="en-US" baseline="0" dirty="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876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a:t>
            </a:r>
            <a:r>
              <a:rPr lang="en-US" baseline="0" dirty="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884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801616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433997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241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282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910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78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refer to cells that fail randomly when accessed with a reduced </a:t>
            </a:r>
            <a:r>
              <a:rPr lang="en-US" sz="1200" kern="1200" dirty="0" err="1">
                <a:solidFill>
                  <a:schemeClr val="tx1"/>
                </a:solidFill>
                <a:latin typeface="+mn-lt"/>
                <a:ea typeface="+mn-ea"/>
                <a:cs typeface="+mn-cs"/>
              </a:rPr>
              <a:t>tRCD</a:t>
            </a:r>
            <a:r>
              <a:rPr lang="en-US" sz="1200" kern="1200" dirty="0">
                <a:solidFill>
                  <a:schemeClr val="tx1"/>
                </a:solidFill>
                <a:latin typeface="+mn-lt"/>
                <a:ea typeface="+mn-ea"/>
                <a:cs typeface="+mn-cs"/>
              </a:rPr>
              <a:t> as RNG cells</a:t>
            </a:r>
            <a:endParaRPr lang="en-US" sz="1200" b="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95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105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197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5429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2057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0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1927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838341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975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864624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63F22A-D283-BD47-9E59-796EDCCC2D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49340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a:ln/>
        </p:spPr>
      </p:sp>
      <p:sp>
        <p:nvSpPr>
          <p:cNvPr id="22528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252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34B16A-A8BD-244A-A6C6-576159C115D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3193219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When we read from one page in a block, we apply a high voltage to all the other pages in the same block. We will explain why later</a:t>
            </a: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DC9ADEB-8BBF-1542-A789-E3417689B7C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61111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to a single block of flash memory, which consists of an array of flash pages.</a:t>
            </a:r>
          </a:p>
          <a:p>
            <a:r>
              <a:rPr lang="en-US">
                <a:latin typeface="Arial" charset="0"/>
                <a:ea typeface="ＭＳ Ｐゴシック" charset="0"/>
                <a:cs typeface="ＭＳ Ｐゴシック" charset="0"/>
              </a:rPr>
              <a:t>Each flash page is written to flash cells located in the same row.</a:t>
            </a:r>
          </a:p>
          <a:p>
            <a:r>
              <a:rPr lang="en-US">
                <a:latin typeface="Arial" charset="0"/>
                <a:ea typeface="ＭＳ Ｐゴシック" charset="0"/>
                <a:cs typeface="ＭＳ Ｐゴシック" charset="0"/>
              </a:rPr>
              <a:t>Each row of cells are controlled by the same horizontal wire.</a:t>
            </a:r>
          </a:p>
          <a:p>
            <a:r>
              <a:rPr lang="en-US">
                <a:latin typeface="Arial" charset="0"/>
                <a:ea typeface="ＭＳ Ｐゴシック" charset="0"/>
                <a:cs typeface="ＭＳ Ｐゴシック" charset="0"/>
              </a:rPr>
              <a:t>Each column of cells are connected in series with a sense amplifier at the bottom. </a:t>
            </a: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D6164-23B8-B046-BED0-9C1285A065B8}"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3652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440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again to look at a single flash cell, or, it can also be called, a floating gate transistor.</a:t>
            </a:r>
          </a:p>
          <a:p>
            <a:endParaRPr lang="en-US">
              <a:latin typeface="Arial" charset="0"/>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1A3721-F261-6E4E-AC12-4A172EDBF29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093648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if we have two flash cells programmed to different threshold voltages, 2V and 3V, we can distinguish them with a read voltage of 2.5V.</a:t>
            </a:r>
          </a:p>
          <a:p>
            <a:r>
              <a:rPr lang="en-US">
                <a:latin typeface="Arial" charset="0"/>
                <a:ea typeface="ＭＳ Ｐゴシック" charset="0"/>
                <a:cs typeface="ＭＳ Ｐゴシック" charset="0"/>
              </a:rPr>
              <a:t>When we apply 2.5V to the gate, since the read voltage is higher than the threshold voltage, …</a:t>
            </a:r>
          </a:p>
          <a:p>
            <a:r>
              <a:rPr lang="en-US">
                <a:latin typeface="Arial" charset="0"/>
                <a:ea typeface="ＭＳ Ｐゴシック" charset="0"/>
                <a:cs typeface="ＭＳ Ｐゴシック" charset="0"/>
              </a:rPr>
              <a:t>Now if we look back at this example, we can see that the threshold voltage of each flash cell actually represents the value being stored.</a:t>
            </a:r>
          </a:p>
        </p:txBody>
      </p:sp>
      <p:sp>
        <p:nvSpPr>
          <p:cNvPr id="2703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3212D5-35D4-D540-A8DC-0FFC637E356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095178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a:ln/>
        </p:spPr>
      </p:sp>
      <p:sp>
        <p:nvSpPr>
          <p:cNvPr id="2723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for the same cells, when we apply a high voltage to them, regardless of the threshold voltage, any cell will be passed-through.</a:t>
            </a:r>
          </a:p>
          <a:p>
            <a:r>
              <a:rPr lang="en-US">
                <a:latin typeface="Arial" charset="0"/>
                <a:ea typeface="ＭＳ Ｐゴシック" charset="0"/>
                <a:cs typeface="ＭＳ Ｐゴシック" charset="0"/>
              </a:rPr>
              <a:t>So we call this voltage pass-through voltage or Vpass</a:t>
            </a:r>
          </a:p>
        </p:txBody>
      </p:sp>
      <p:sp>
        <p:nvSpPr>
          <p:cNvPr id="2723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81B18DF-D3E9-1B4A-AA18-92767ACC8EF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892180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look at an example array of flash cells. </a:t>
            </a:r>
          </a:p>
          <a:p>
            <a:r>
              <a:rPr lang="en-US">
                <a:latin typeface="Arial" charset="0"/>
                <a:ea typeface="ＭＳ Ｐゴシック" charset="0"/>
                <a:cs typeface="ＭＳ Ｐゴシック" charset="0"/>
              </a:rPr>
              <a:t>In this example, we make up threshold voltage numbers for each cell. </a:t>
            </a:r>
          </a:p>
          <a:p>
            <a:r>
              <a:rPr lang="en-US">
                <a:latin typeface="Arial" charset="0"/>
                <a:ea typeface="ＭＳ Ｐゴシック" charset="0"/>
                <a:cs typeface="ＭＳ Ｐゴシック" charset="0"/>
              </a:rPr>
              <a:t>Let’s say we want to read from the second page in this array. </a:t>
            </a:r>
          </a:p>
          <a:p>
            <a:r>
              <a:rPr lang="en-US">
                <a:latin typeface="Arial" charset="0"/>
                <a:ea typeface="ＭＳ Ｐゴシック" charset="0"/>
                <a:cs typeface="ＭＳ Ｐゴシック" charset="0"/>
              </a:rPr>
              <a:t>So we apply a read voltage of 2.5 V to the second page</a:t>
            </a:r>
          </a:p>
          <a:p>
            <a:r>
              <a:rPr lang="en-US">
                <a:latin typeface="Arial" charset="0"/>
                <a:ea typeface="ＭＳ Ｐゴシック" charset="0"/>
                <a:cs typeface="ＭＳ Ｐゴシック" charset="0"/>
              </a:rPr>
              <a:t>And since all the other pages are connected in series, we apply a high pass-through voltage of 5 V to the other pages.</a:t>
            </a:r>
          </a:p>
          <a:p>
            <a:r>
              <a:rPr lang="en-US">
                <a:latin typeface="Arial" charset="0"/>
                <a:ea typeface="ＭＳ Ｐゴシック" charset="0"/>
                <a:cs typeface="ＭＳ Ｐゴシック" charset="0"/>
              </a:rPr>
              <a:t>As we can see, the high pass through voltage switches on all the flash pages being passed-through, allowing the sense amplifier to read the values stored in the second page.</a:t>
            </a:r>
          </a:p>
          <a:p>
            <a:r>
              <a:rPr lang="en-US">
                <a:latin typeface="Arial" charset="0"/>
                <a:ea typeface="ＭＳ Ｐゴシック" charset="0"/>
                <a:cs typeface="ＭＳ Ｐゴシック" charset="0"/>
              </a:rPr>
              <a:t>In this case, the correct values …</a:t>
            </a:r>
          </a:p>
        </p:txBody>
      </p:sp>
      <p:sp>
        <p:nvSpPr>
          <p:cNvPr id="274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B7274C-C746-1245-8EC9-47D814B7B19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777440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the high pass through voltage can generate read disturb problem, which we will introduce now.</a:t>
            </a:r>
          </a:p>
          <a:p>
            <a:r>
              <a:rPr lang="en-US">
                <a:latin typeface="Arial" charset="0"/>
                <a:ea typeface="ＭＳ Ｐゴシック" charset="0"/>
                <a:cs typeface="ＭＳ Ｐゴシック" charset="0"/>
              </a:rPr>
              <a:t>When we want to read page 3, instead of page 2, this high pass through voltage now needs to be applied on the 2</a:t>
            </a:r>
            <a:r>
              <a:rPr lang="en-US" baseline="30000">
                <a:latin typeface="Arial" charset="0"/>
                <a:ea typeface="ＭＳ Ｐゴシック" charset="0"/>
                <a:cs typeface="ＭＳ Ｐゴシック" charset="0"/>
              </a:rPr>
              <a:t>nd</a:t>
            </a:r>
            <a:r>
              <a:rPr lang="en-US">
                <a:latin typeface="Arial" charset="0"/>
                <a:ea typeface="ＭＳ Ｐゴシック" charset="0"/>
                <a:cs typeface="ＭＳ Ｐゴシック" charset="0"/>
              </a:rPr>
              <a:t> page. </a:t>
            </a:r>
          </a:p>
          <a:p>
            <a:r>
              <a:rPr lang="en-US">
                <a:latin typeface="Arial" charset="0"/>
                <a:ea typeface="ＭＳ Ｐゴシック" charset="0"/>
                <a:cs typeface="ＭＳ Ｐゴシック" charset="0"/>
              </a:rPr>
              <a:t>When we repeatedly read page 3, the pass through voltage induces a weak programming effect on the second page.</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276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C48932-6149-C740-8971-A25EA3723FB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3257460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As the weak programming effect accumulates, the threshold voltage of each flash cell increases, and the threshold voltage state of a cell can be altered.</a:t>
            </a:r>
          </a:p>
          <a:p>
            <a:r>
              <a:rPr lang="en-US">
                <a:latin typeface="Arial" charset="0"/>
                <a:ea typeface="ＭＳ Ｐゴシック" charset="0"/>
                <a:cs typeface="ＭＳ Ｐゴシック" charset="0"/>
              </a:rPr>
              <a:t>In this case, when we read page 2 again, we will read incorrect values from page 2, 0001</a:t>
            </a:r>
          </a:p>
          <a:p>
            <a:r>
              <a:rPr lang="en-US">
                <a:latin typeface="Arial" charset="0"/>
                <a:ea typeface="ＭＳ Ｐゴシック" charset="0"/>
                <a:cs typeface="ＭＳ Ｐゴシック" charset="0"/>
              </a:rPr>
              <a:t>Flash vendors conservatively set this pass-through voltage to a high voltage.</a:t>
            </a:r>
          </a:p>
          <a:p>
            <a:r>
              <a:rPr lang="en-US">
                <a:latin typeface="Arial" charset="0"/>
                <a:ea typeface="ＭＳ Ｐゴシック" charset="0"/>
                <a:cs typeface="ＭＳ Ｐゴシック" charset="0"/>
              </a:rPr>
              <a:t>However, we find in the paper that it is unnecessary to set to this high, and that reducing this voltage by just a bit will reduce read disturb errors significantly in the future.</a:t>
            </a:r>
          </a:p>
          <a:p>
            <a:endParaRPr lang="en-US">
              <a:latin typeface="Arial" charset="0"/>
              <a:ea typeface="ＭＳ Ｐゴシック" charset="0"/>
              <a:cs typeface="ＭＳ Ｐゴシック" charset="0"/>
            </a:endParaRPr>
          </a:p>
        </p:txBody>
      </p:sp>
      <p:sp>
        <p:nvSpPr>
          <p:cNvPr id="278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E1217C-28FF-D34A-9FE1-C109057AC2E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012657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4708" indent="-174708">
              <a:buFontTx/>
              <a:buChar char="-"/>
            </a:pPr>
            <a:r>
              <a:rPr lang="en-US">
                <a:latin typeface="Arial" charset="0"/>
                <a:ea typeface="ＭＳ Ｐゴシック" charset="0"/>
                <a:cs typeface="ＭＳ Ｐゴシック" charset="0"/>
              </a:rPr>
              <a:t>When we read data from one page, we have to apply a high voltage to multiple other flash pages that are connected to this page, and we call this high pass-through voltage.</a:t>
            </a:r>
          </a:p>
          <a:p>
            <a:pPr marL="174708" indent="-174708">
              <a:buFontTx/>
              <a:buChar char="-"/>
            </a:pPr>
            <a:r>
              <a:rPr lang="en-US">
                <a:latin typeface="Arial" charset="0"/>
                <a:ea typeface="ＭＳ Ｐゴシック" charset="0"/>
                <a:cs typeface="ＭＳ Ｐゴシック" charset="0"/>
              </a:rPr>
              <a:t>Over time this high pass-through voltage can alter the values stored in unread flash pages.  We call this a read disturb error. </a:t>
            </a:r>
          </a:p>
          <a:p>
            <a:pPr marL="174708" indent="-174708">
              <a:buFontTx/>
              <a:buChar char="-"/>
            </a:pPr>
            <a:r>
              <a:rPr lang="en-US">
                <a:latin typeface="Arial" charset="0"/>
                <a:ea typeface="ＭＳ Ｐゴシック" charset="0"/>
                <a:cs typeface="ＭＳ Ｐゴシック" charset="0"/>
              </a:rPr>
              <a:t>For the first time in open literature, we characterize read disturb on real NAND flash chips, and show that read disturb errors exist in today’s flash chips and is expected to increase in the future.</a:t>
            </a:r>
          </a:p>
          <a:p>
            <a:pPr marL="174708" indent="-174708">
              <a:buFontTx/>
              <a:buChar char="-"/>
            </a:pPr>
            <a:r>
              <a:rPr lang="en-US">
                <a:latin typeface="Arial" charset="0"/>
                <a:ea typeface="ＭＳ Ｐゴシック" charset="0"/>
                <a:cs typeface="ＭＳ Ｐゴシック" charset="0"/>
              </a:rPr>
              <a:t>We make two key observations from the characterization.</a:t>
            </a:r>
          </a:p>
          <a:p>
            <a:pPr marL="174708" indent="-174708">
              <a:buFontTx/>
              <a:buChar char="-"/>
            </a:pPr>
            <a:r>
              <a:rPr lang="en-US">
                <a:latin typeface="Arial" charset="0"/>
                <a:ea typeface="ＭＳ Ｐゴシック" charset="0"/>
                <a:cs typeface="ＭＳ Ｐゴシック" charset="0"/>
              </a:rPr>
              <a:t>Using our characterization, we develop two techniques that can help flash memory tolerate such read disturb errors.</a:t>
            </a:r>
          </a:p>
        </p:txBody>
      </p:sp>
      <p:sp>
        <p:nvSpPr>
          <p:cNvPr id="2580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3AB9CB-DE53-BF46-ADB8-1FDD70EFBE7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5502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RDR exploits each cell’s read disturb resistance. </a:t>
            </a:r>
          </a:p>
          <a:p>
            <a:r>
              <a:rPr lang="en-US" altLang="en-US">
                <a:latin typeface="Arial" charset="0"/>
                <a:ea typeface="ＭＳ Ｐゴシック" charset="-128"/>
              </a:rPr>
              <a:t>Because of process variation, each cell can be classified as either disturb resistant or disturb prone.</a:t>
            </a:r>
          </a:p>
          <a:p>
            <a:r>
              <a:rPr lang="en-US" altLang="en-US">
                <a:latin typeface="Arial" charset="0"/>
                <a:ea typeface="ＭＳ Ｐゴシック" charset="-128"/>
              </a:rPr>
              <a:t>After the same amount of read disturbs, the threshold voltage of a disturb-resistant cell does not change much, but the threshold voltage change of a disturb-prone cell is high.</a:t>
            </a:r>
          </a:p>
        </p:txBody>
      </p:sp>
      <p:sp>
        <p:nvSpPr>
          <p:cNvPr id="313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E1B6AA-D03F-394B-8F13-3F8818C44026}"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0286350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15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As our fourth observation, we find some flash cells are more prone to read disturb.</a:t>
            </a:r>
          </a:p>
          <a:p>
            <a:r>
              <a:rPr lang="en-US" altLang="en-US">
                <a:latin typeface="Arial" charset="0"/>
                <a:ea typeface="ＭＳ Ｐゴシック" charset="-128"/>
              </a:rPr>
              <a:t>Now lets look at an example of the erased and P1 state.</a:t>
            </a:r>
          </a:p>
          <a:p>
            <a:r>
              <a:rPr lang="en-US" altLang="en-US">
                <a:latin typeface="Arial" charset="0"/>
                <a:ea typeface="ＭＳ Ｐゴシック" charset="-128"/>
              </a:rPr>
              <a:t>With no read disturb, the threshold voltage of disturb prone and resistant cells are randomly distributed.</a:t>
            </a:r>
          </a:p>
          <a:p>
            <a:r>
              <a:rPr lang="en-US" altLang="en-US">
                <a:latin typeface="Arial" charset="0"/>
                <a:ea typeface="ＭＳ Ｐゴシック" charset="-128"/>
              </a:rPr>
              <a:t>After a significant amount of read disturb, the cells redistribute because of read disturb.</a:t>
            </a:r>
          </a:p>
          <a:p>
            <a:r>
              <a:rPr lang="en-US" altLang="en-US">
                <a:latin typeface="Arial" charset="0"/>
                <a:ea typeface="ＭＳ Ｐゴシック" charset="-128"/>
              </a:rPr>
              <a:t>At this point, we can see that disturb-prone cells have higher threshold voltages within each state,</a:t>
            </a:r>
          </a:p>
          <a:p>
            <a:r>
              <a:rPr lang="en-US" altLang="en-US">
                <a:latin typeface="Arial" charset="0"/>
                <a:ea typeface="ＭＳ Ｐゴシック" charset="-128"/>
              </a:rPr>
              <a:t>And disturb-resistant cells have lower threshold voltages.</a:t>
            </a:r>
          </a:p>
          <a:p>
            <a:r>
              <a:rPr lang="en-US" altLang="en-US">
                <a:latin typeface="Arial" charset="0"/>
                <a:ea typeface="ＭＳ Ｐゴシック" charset="-128"/>
              </a:rPr>
              <a:t>Now, if we look at the cells susceptible to errors, which are cells with threshold voltage closer to the boundary.</a:t>
            </a:r>
          </a:p>
          <a:p>
            <a:r>
              <a:rPr lang="en-US" altLang="en-US">
                <a:latin typeface="Arial" charset="0"/>
                <a:ea typeface="ＭＳ Ｐゴシック" charset="-128"/>
              </a:rPr>
              <a:t>The disturb-prone cells are from the erased state, and the disturb-resistant cells are from the P1 state.</a:t>
            </a:r>
          </a:p>
        </p:txBody>
      </p:sp>
      <p:sp>
        <p:nvSpPr>
          <p:cNvPr id="315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9E0505-953E-2B42-9D41-653C021C3D5F}"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77326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Based on this finding, we propose read disturb oriented error recovery to identify disturb-prone and resistant cells after a failure has happened to recover from read disturb errors.</a:t>
            </a:r>
          </a:p>
          <a:p>
            <a:r>
              <a:rPr lang="en-US" altLang="en-US">
                <a:latin typeface="Arial" charset="0"/>
                <a:ea typeface="ＭＳ Ｐゴシック" charset="-128"/>
              </a:rPr>
              <a:t>After an uncorrectable flash error, the following steps are triggered.</a:t>
            </a:r>
          </a:p>
          <a:p>
            <a:endParaRPr lang="en-US" altLang="en-US">
              <a:latin typeface="Arial" charset="0"/>
              <a:ea typeface="ＭＳ Ｐゴシック" charset="-128"/>
            </a:endParaRPr>
          </a:p>
        </p:txBody>
      </p:sp>
      <p:sp>
        <p:nvSpPr>
          <p:cNvPr id="317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EC825F-F971-CF4F-8BC4-3424B71EDA79}"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2504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8581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975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76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935637590"/>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4/29/19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4/29/19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0081821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58817524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69235046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10170322"/>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7355694"/>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251634437"/>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42192368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64058450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70738557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596234934"/>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335779007"/>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827719916"/>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445335613"/>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013217173"/>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71258641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92558548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257054113"/>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31042468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13661820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572853123"/>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7065193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2024074479"/>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38386985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58259819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4/29/19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75581728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4/29/19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3277935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4/29/19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45196667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4/29/19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707406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4/29/19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4397590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4/29/19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01533887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4/29/19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24008719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4/29/19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65786371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4/29/19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858403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4/29/19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358683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4/29/19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7124365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8754025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106870145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125096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36105621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84973887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73010578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9924344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41921561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58280030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101186208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7509475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0856339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93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9551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56589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81019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17092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4722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8692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39708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1477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2601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8148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0491970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293822974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0264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94540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6430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66752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2571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753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32087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60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521027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373637704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65995731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3172453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2750086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63741580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22116642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50992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6853639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5386836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9885990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526753725"/>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375559004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755846712"/>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48776450"/>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71701387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63762341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3909021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72902950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3092486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16881696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78909927"/>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0300097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7347239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10744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284348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52466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3946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32926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32868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44080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49511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05176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62358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4/29/19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686958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4/29/19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667219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4/29/19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06681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4/29/19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75293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4/29/19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993176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4/29/19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948210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4/29/19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793334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4/29/19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366970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4/29/19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575356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4/29/19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553316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4/29/19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86340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7552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28972300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D58B9F-78D6-474A-B4A1-30F92F017107}" type="datetime1">
              <a:rPr lang="en-US"/>
              <a:pPr>
                <a:defRPr/>
              </a:pPr>
              <a:t>4/29/19</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19CD3F8-C83B-CD49-9180-D976955590CD}" type="slidenum">
              <a:rPr lang="en-US"/>
              <a:pPr>
                <a:defRPr/>
              </a:pPr>
              <a:t>‹#›</a:t>
            </a:fld>
            <a:endParaRPr lang="en-US"/>
          </a:p>
        </p:txBody>
      </p:sp>
    </p:spTree>
    <p:extLst>
      <p:ext uri="{BB962C8B-B14F-4D97-AF65-F5344CB8AC3E}">
        <p14:creationId xmlns:p14="http://schemas.microsoft.com/office/powerpoint/2010/main" val="3812511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E6DACDD-8A40-9C46-BD4A-B171AF1B92B6}" type="datetime1">
              <a:rPr lang="en-US"/>
              <a:pPr>
                <a:defRPr/>
              </a:pPr>
              <a:t>4/29/19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6CD442-EF4D-2B48-A340-495A4698F2CF}" type="slidenum">
              <a:rPr lang="en-US"/>
              <a:pPr>
                <a:defRPr/>
              </a:pPr>
              <a:t>‹#›</a:t>
            </a:fld>
            <a:endParaRPr lang="en-US"/>
          </a:p>
        </p:txBody>
      </p:sp>
    </p:spTree>
    <p:extLst>
      <p:ext uri="{BB962C8B-B14F-4D97-AF65-F5344CB8AC3E}">
        <p14:creationId xmlns:p14="http://schemas.microsoft.com/office/powerpoint/2010/main" val="261189987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CCC5E7-A30B-BA4C-B028-5930A2EE6403}" type="datetime1">
              <a:rPr lang="en-US"/>
              <a:pPr>
                <a:defRPr/>
              </a:pPr>
              <a:t>4/29/19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229EE0-A788-A349-A020-7F1FCE5DCBA8}" type="slidenum">
              <a:rPr lang="en-US"/>
              <a:pPr>
                <a:defRPr/>
              </a:pPr>
              <a:t>‹#›</a:t>
            </a:fld>
            <a:endParaRPr lang="en-US"/>
          </a:p>
        </p:txBody>
      </p:sp>
    </p:spTree>
    <p:extLst>
      <p:ext uri="{BB962C8B-B14F-4D97-AF65-F5344CB8AC3E}">
        <p14:creationId xmlns:p14="http://schemas.microsoft.com/office/powerpoint/2010/main" val="415162777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D6479F-329B-824F-AB83-C9C9D848ADAC}" type="datetime1">
              <a:rPr lang="en-US"/>
              <a:pPr>
                <a:defRPr/>
              </a:pPr>
              <a:t>4/29/19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5A80A1-75EE-1C4E-A2CB-B41883D27E3B}" type="slidenum">
              <a:rPr lang="en-US"/>
              <a:pPr>
                <a:defRPr/>
              </a:pPr>
              <a:t>‹#›</a:t>
            </a:fld>
            <a:endParaRPr lang="en-US"/>
          </a:p>
        </p:txBody>
      </p:sp>
    </p:spTree>
    <p:extLst>
      <p:ext uri="{BB962C8B-B14F-4D97-AF65-F5344CB8AC3E}">
        <p14:creationId xmlns:p14="http://schemas.microsoft.com/office/powerpoint/2010/main" val="137800034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7B74D31-30C6-CE49-B18E-02CD5163DE1A}" type="datetime1">
              <a:rPr lang="en-US"/>
              <a:pPr>
                <a:defRPr/>
              </a:pPr>
              <a:t>4/29/19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9FC713-899F-AC4D-8317-642C5D1BE609}" type="slidenum">
              <a:rPr lang="en-US"/>
              <a:pPr>
                <a:defRPr/>
              </a:pPr>
              <a:t>‹#›</a:t>
            </a:fld>
            <a:endParaRPr lang="en-US"/>
          </a:p>
        </p:txBody>
      </p:sp>
    </p:spTree>
    <p:extLst>
      <p:ext uri="{BB962C8B-B14F-4D97-AF65-F5344CB8AC3E}">
        <p14:creationId xmlns:p14="http://schemas.microsoft.com/office/powerpoint/2010/main" val="141387889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AA2E6B5-0805-2143-B85B-456CD56C0B34}" type="datetime1">
              <a:rPr lang="en-US"/>
              <a:pPr>
                <a:defRPr/>
              </a:pPr>
              <a:t>4/29/19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6961CF-A6F8-FD4A-A828-0B1E1D4CA4C3}" type="slidenum">
              <a:rPr lang="en-US"/>
              <a:pPr>
                <a:defRPr/>
              </a:pPr>
              <a:t>‹#›</a:t>
            </a:fld>
            <a:endParaRPr lang="en-US"/>
          </a:p>
        </p:txBody>
      </p:sp>
    </p:spTree>
    <p:extLst>
      <p:ext uri="{BB962C8B-B14F-4D97-AF65-F5344CB8AC3E}">
        <p14:creationId xmlns:p14="http://schemas.microsoft.com/office/powerpoint/2010/main" val="359301981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94755E-AEB7-9543-B435-CAD8FF56240C}" type="datetime1">
              <a:rPr lang="en-US"/>
              <a:pPr>
                <a:defRPr/>
              </a:pPr>
              <a:t>4/29/19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69718DA-DEEA-3243-954F-5CD660078CBA}" type="slidenum">
              <a:rPr lang="en-US"/>
              <a:pPr>
                <a:defRPr/>
              </a:pPr>
              <a:t>‹#›</a:t>
            </a:fld>
            <a:endParaRPr lang="en-US"/>
          </a:p>
        </p:txBody>
      </p:sp>
    </p:spTree>
    <p:extLst>
      <p:ext uri="{BB962C8B-B14F-4D97-AF65-F5344CB8AC3E}">
        <p14:creationId xmlns:p14="http://schemas.microsoft.com/office/powerpoint/2010/main" val="357777037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D05C70-86EF-B448-B912-1AE1DD6F3FB4}" type="datetime1">
              <a:rPr lang="en-US"/>
              <a:pPr>
                <a:defRPr/>
              </a:pPr>
              <a:t>4/29/19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77ECCC-2C4C-6E41-909E-06546A882713}" type="slidenum">
              <a:rPr lang="en-US"/>
              <a:pPr>
                <a:defRPr/>
              </a:pPr>
              <a:t>‹#›</a:t>
            </a:fld>
            <a:endParaRPr lang="en-US"/>
          </a:p>
        </p:txBody>
      </p:sp>
    </p:spTree>
    <p:extLst>
      <p:ext uri="{BB962C8B-B14F-4D97-AF65-F5344CB8AC3E}">
        <p14:creationId xmlns:p14="http://schemas.microsoft.com/office/powerpoint/2010/main" val="101610631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93ABB-CAD2-E34C-9012-FEB1BE3C83FB}" type="datetime1">
              <a:rPr lang="en-US"/>
              <a:pPr>
                <a:defRPr/>
              </a:pPr>
              <a:t>4/29/19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C56FD6-2C75-224E-87EE-E409EB791069}" type="slidenum">
              <a:rPr lang="en-US"/>
              <a:pPr>
                <a:defRPr/>
              </a:pPr>
              <a:t>‹#›</a:t>
            </a:fld>
            <a:endParaRPr lang="en-US"/>
          </a:p>
        </p:txBody>
      </p:sp>
    </p:spTree>
    <p:extLst>
      <p:ext uri="{BB962C8B-B14F-4D97-AF65-F5344CB8AC3E}">
        <p14:creationId xmlns:p14="http://schemas.microsoft.com/office/powerpoint/2010/main" val="226623423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BD05E2-2B70-B144-94F5-59B68186DDF2}" type="datetime1">
              <a:rPr lang="en-US"/>
              <a:pPr>
                <a:defRPr/>
              </a:pPr>
              <a:t>4/29/19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198FC1-CCE4-5A43-98F7-1CDB260DEE1D}" type="slidenum">
              <a:rPr lang="en-US"/>
              <a:pPr>
                <a:defRPr/>
              </a:pPr>
              <a:t>‹#›</a:t>
            </a:fld>
            <a:endParaRPr lang="en-US"/>
          </a:p>
        </p:txBody>
      </p:sp>
    </p:spTree>
    <p:extLst>
      <p:ext uri="{BB962C8B-B14F-4D97-AF65-F5344CB8AC3E}">
        <p14:creationId xmlns:p14="http://schemas.microsoft.com/office/powerpoint/2010/main" val="122692068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7FB7513-D9A0-314D-84F4-FBD754095A45}" type="datetime1">
              <a:rPr lang="en-US"/>
              <a:pPr>
                <a:defRPr/>
              </a:pPr>
              <a:t>4/29/19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27A9A9A-BBC5-F84A-BD6C-CB1C5943B0EE}" type="slidenum">
              <a:rPr lang="en-US"/>
              <a:pPr>
                <a:defRPr/>
              </a:pPr>
              <a:t>‹#›</a:t>
            </a:fld>
            <a:endParaRPr lang="en-US"/>
          </a:p>
        </p:txBody>
      </p:sp>
    </p:spTree>
    <p:extLst>
      <p:ext uri="{BB962C8B-B14F-4D97-AF65-F5344CB8AC3E}">
        <p14:creationId xmlns:p14="http://schemas.microsoft.com/office/powerpoint/2010/main" val="2865839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fld id="{3D111DDF-CE5D-1340-85B9-7351368DD73F}" type="datetime1">
              <a:rPr lang="en-US" altLang="en-US"/>
              <a:pPr/>
              <a:t>4/29/19</a:t>
            </a:fld>
            <a:endParaRPr lang="en-US" alt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454D8C8-9E63-0C4A-8A55-49D6B9D26701}" type="slidenum">
              <a:rPr lang="en-US" altLang="en-US"/>
              <a:pPr/>
              <a:t>‹#›</a:t>
            </a:fld>
            <a:endParaRPr lang="en-US" altLang="en-US"/>
          </a:p>
        </p:txBody>
      </p:sp>
    </p:spTree>
    <p:extLst>
      <p:ext uri="{BB962C8B-B14F-4D97-AF65-F5344CB8AC3E}">
        <p14:creationId xmlns:p14="http://schemas.microsoft.com/office/powerpoint/2010/main" val="115224098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F71410-AE3B-6E4B-9A5B-19AA1965431B}" type="datetime1">
              <a:rPr lang="en-US" altLang="en-US"/>
              <a:pPr/>
              <a:t>4/29/19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1E747-192E-A44E-A44A-7265100F09F9}" type="slidenum">
              <a:rPr lang="en-US" altLang="en-US"/>
              <a:pPr/>
              <a:t>‹#›</a:t>
            </a:fld>
            <a:endParaRPr lang="en-US" altLang="en-US"/>
          </a:p>
        </p:txBody>
      </p:sp>
    </p:spTree>
    <p:extLst>
      <p:ext uri="{BB962C8B-B14F-4D97-AF65-F5344CB8AC3E}">
        <p14:creationId xmlns:p14="http://schemas.microsoft.com/office/powerpoint/2010/main" val="17362917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1354E26-1947-C543-B500-1CEB277D005A}" type="datetime1">
              <a:rPr lang="en-US" altLang="en-US"/>
              <a:pPr/>
              <a:t>4/29/19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C1A456-7885-A347-A29B-DA5894AF9982}" type="slidenum">
              <a:rPr lang="en-US" altLang="en-US"/>
              <a:pPr/>
              <a:t>‹#›</a:t>
            </a:fld>
            <a:endParaRPr lang="en-US" altLang="en-US"/>
          </a:p>
        </p:txBody>
      </p:sp>
    </p:spTree>
    <p:extLst>
      <p:ext uri="{BB962C8B-B14F-4D97-AF65-F5344CB8AC3E}">
        <p14:creationId xmlns:p14="http://schemas.microsoft.com/office/powerpoint/2010/main" val="316482205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3DCAB24-E800-874A-B7BC-1E00ADD730CE}" type="datetime1">
              <a:rPr lang="en-US" altLang="en-US"/>
              <a:pPr/>
              <a:t>4/29/19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46F4456-6352-8045-AE1E-DE67907047B4}" type="slidenum">
              <a:rPr lang="en-US" altLang="en-US"/>
              <a:pPr/>
              <a:t>‹#›</a:t>
            </a:fld>
            <a:endParaRPr lang="en-US" altLang="en-US"/>
          </a:p>
        </p:txBody>
      </p:sp>
    </p:spTree>
    <p:extLst>
      <p:ext uri="{BB962C8B-B14F-4D97-AF65-F5344CB8AC3E}">
        <p14:creationId xmlns:p14="http://schemas.microsoft.com/office/powerpoint/2010/main" val="246690501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8F5A82B1-3786-084B-B556-367AAB5F9380}" type="datetime1">
              <a:rPr lang="en-US" altLang="en-US"/>
              <a:pPr/>
              <a:t>4/29/19</a:t>
            </a:fld>
            <a:endParaRPr lang="en-US" alt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E845778B-260E-5145-A11E-483F092793C6}" type="slidenum">
              <a:rPr lang="en-US" altLang="en-US"/>
              <a:pPr/>
              <a:t>‹#›</a:t>
            </a:fld>
            <a:endParaRPr lang="en-US" altLang="en-US"/>
          </a:p>
        </p:txBody>
      </p:sp>
    </p:spTree>
    <p:extLst>
      <p:ext uri="{BB962C8B-B14F-4D97-AF65-F5344CB8AC3E}">
        <p14:creationId xmlns:p14="http://schemas.microsoft.com/office/powerpoint/2010/main" val="200567522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3BC6F92-476E-FC4B-B973-3C532C371110}" type="datetime1">
              <a:rPr lang="en-US" altLang="en-US"/>
              <a:pPr/>
              <a:t>4/29/19</a:t>
            </a:fld>
            <a:endParaRPr lang="en-US" alt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0557A78-AC88-674B-8A8F-E0F389E5B577}" type="slidenum">
              <a:rPr lang="en-US" altLang="en-US"/>
              <a:pPr/>
              <a:t>‹#›</a:t>
            </a:fld>
            <a:endParaRPr lang="en-US" altLang="en-US"/>
          </a:p>
        </p:txBody>
      </p:sp>
    </p:spTree>
    <p:extLst>
      <p:ext uri="{BB962C8B-B14F-4D97-AF65-F5344CB8AC3E}">
        <p14:creationId xmlns:p14="http://schemas.microsoft.com/office/powerpoint/2010/main" val="7399778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37F6214-8C79-F74D-BA3A-189A98CB02B0}" type="datetime1">
              <a:rPr lang="en-US" altLang="en-US"/>
              <a:pPr/>
              <a:t>4/29/19</a:t>
            </a:fld>
            <a:endParaRPr lang="en-US" alt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16A05079-38FD-A04B-AB14-542A94C2DCFA}" type="slidenum">
              <a:rPr lang="en-US" altLang="en-US"/>
              <a:pPr/>
              <a:t>‹#›</a:t>
            </a:fld>
            <a:endParaRPr lang="en-US" altLang="en-US"/>
          </a:p>
        </p:txBody>
      </p:sp>
    </p:spTree>
    <p:extLst>
      <p:ext uri="{BB962C8B-B14F-4D97-AF65-F5344CB8AC3E}">
        <p14:creationId xmlns:p14="http://schemas.microsoft.com/office/powerpoint/2010/main" val="138530509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C43FA56-75FC-2841-A04A-ECE6CE5774A3}" type="datetime1">
              <a:rPr lang="en-US" altLang="en-US"/>
              <a:pPr/>
              <a:t>4/29/19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4280B98-C087-4744-84A9-033277D89F1C}" type="slidenum">
              <a:rPr lang="en-US" altLang="en-US"/>
              <a:pPr/>
              <a:t>‹#›</a:t>
            </a:fld>
            <a:endParaRPr lang="en-US" altLang="en-US"/>
          </a:p>
        </p:txBody>
      </p:sp>
    </p:spTree>
    <p:extLst>
      <p:ext uri="{BB962C8B-B14F-4D97-AF65-F5344CB8AC3E}">
        <p14:creationId xmlns:p14="http://schemas.microsoft.com/office/powerpoint/2010/main" val="49354311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FDDD366-4DDD-E748-83C5-AAEE8F2448F1}" type="datetime1">
              <a:rPr lang="en-US" altLang="en-US"/>
              <a:pPr/>
              <a:t>4/29/19</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EA406B8-FD82-FD41-A471-0D4C70A4C927}" type="slidenum">
              <a:rPr lang="en-US" altLang="en-US"/>
              <a:pPr/>
              <a:t>‹#›</a:t>
            </a:fld>
            <a:endParaRPr lang="en-US" altLang="en-US"/>
          </a:p>
        </p:txBody>
      </p:sp>
    </p:spTree>
    <p:extLst>
      <p:ext uri="{BB962C8B-B14F-4D97-AF65-F5344CB8AC3E}">
        <p14:creationId xmlns:p14="http://schemas.microsoft.com/office/powerpoint/2010/main" val="302067479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E1F07FC-4604-DD45-AF64-BFDF2DBEAD05}" type="datetime1">
              <a:rPr lang="en-US" altLang="en-US"/>
              <a:pPr/>
              <a:t>4/29/19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8147A3-0760-8042-8A5E-B148C5E904A2}" type="slidenum">
              <a:rPr lang="en-US" altLang="en-US"/>
              <a:pPr/>
              <a:t>‹#›</a:t>
            </a:fld>
            <a:endParaRPr lang="en-US" altLang="en-US"/>
          </a:p>
        </p:txBody>
      </p:sp>
    </p:spTree>
    <p:extLst>
      <p:ext uri="{BB962C8B-B14F-4D97-AF65-F5344CB8AC3E}">
        <p14:creationId xmlns:p14="http://schemas.microsoft.com/office/powerpoint/2010/main" val="240103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296F80-6DFD-1740-9124-3482C86291DA}" type="datetime1">
              <a:rPr lang="en-US" altLang="en-US"/>
              <a:pPr/>
              <a:t>4/29/19</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5FEF165-1051-E24D-83E6-262B47BF529D}" type="slidenum">
              <a:rPr lang="en-US" altLang="en-US"/>
              <a:pPr/>
              <a:t>‹#›</a:t>
            </a:fld>
            <a:endParaRPr lang="en-US" altLang="en-US"/>
          </a:p>
        </p:txBody>
      </p:sp>
    </p:spTree>
    <p:extLst>
      <p:ext uri="{BB962C8B-B14F-4D97-AF65-F5344CB8AC3E}">
        <p14:creationId xmlns:p14="http://schemas.microsoft.com/office/powerpoint/2010/main" val="197443648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571395615"/>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53297785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408070184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027289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187809683"/>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06895766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858655949"/>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13431827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413923180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48812933"/>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775034998"/>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233803814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defTabSz="914263"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102047129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331828820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740671697"/>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112398837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4"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511970115"/>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4111294615"/>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41338764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5"/>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90950381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67730546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4098305814"/>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1"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3302671358"/>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64473477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292536162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4.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5" Type="http://schemas.openxmlformats.org/officeDocument/2006/relationships/slideLayout" Target="../slideLayouts/slideLayout264.xml"/><Relationship Id="rId4"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1.pn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6.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theme" Target="../theme/theme29.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1.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0.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theme" Target="../theme/theme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image" Target="../media/image1.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theme" Target="../theme/theme48.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2.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49.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3.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50.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3" Type="http://schemas.openxmlformats.org/officeDocument/2006/relationships/theme" Target="../theme/theme51.xml"/><Relationship Id="rId2" Type="http://schemas.openxmlformats.org/officeDocument/2006/relationships/slideLayout" Target="../slideLayouts/slideLayout548.xml"/><Relationship Id="rId1" Type="http://schemas.openxmlformats.org/officeDocument/2006/relationships/slideLayout" Target="../slideLayouts/slideLayout54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image" Target="../media/image1.png"/><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theme" Target="../theme/theme52.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image" Target="../media/image1.png"/><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53.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8.xml"/><Relationship Id="rId13" Type="http://schemas.openxmlformats.org/officeDocument/2006/relationships/theme" Target="../theme/theme54.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slideLayout" Target="../slideLayouts/slideLayout582.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0.xml"/><Relationship Id="rId13" Type="http://schemas.openxmlformats.org/officeDocument/2006/relationships/slideLayout" Target="../slideLayouts/slideLayout595.xml"/><Relationship Id="rId3" Type="http://schemas.openxmlformats.org/officeDocument/2006/relationships/slideLayout" Target="../slideLayouts/slideLayout585.xml"/><Relationship Id="rId7" Type="http://schemas.openxmlformats.org/officeDocument/2006/relationships/slideLayout" Target="../slideLayouts/slideLayout589.xml"/><Relationship Id="rId12" Type="http://schemas.openxmlformats.org/officeDocument/2006/relationships/slideLayout" Target="../slideLayouts/slideLayout594.xml"/><Relationship Id="rId2" Type="http://schemas.openxmlformats.org/officeDocument/2006/relationships/slideLayout" Target="../slideLayouts/slideLayout584.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1" Type="http://schemas.openxmlformats.org/officeDocument/2006/relationships/slideLayout" Target="../slideLayouts/slideLayout593.xml"/><Relationship Id="rId5" Type="http://schemas.openxmlformats.org/officeDocument/2006/relationships/slideLayout" Target="../slideLayouts/slideLayout587.xml"/><Relationship Id="rId10" Type="http://schemas.openxmlformats.org/officeDocument/2006/relationships/slideLayout" Target="../slideLayouts/slideLayout592.xml"/><Relationship Id="rId4" Type="http://schemas.openxmlformats.org/officeDocument/2006/relationships/slideLayout" Target="../slideLayouts/slideLayout586.xml"/><Relationship Id="rId9" Type="http://schemas.openxmlformats.org/officeDocument/2006/relationships/slideLayout" Target="../slideLayouts/slideLayout591.xml"/><Relationship Id="rId14" Type="http://schemas.openxmlformats.org/officeDocument/2006/relationships/theme" Target="../theme/theme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2019. 4. 29.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4/29/19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846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25509241"/>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589251269"/>
      </p:ext>
    </p:extLst>
  </p:cSld>
  <p:clrMap bg1="lt1" tx1="dk1" bg2="lt2" tx2="dk2" accent1="accent1" accent2="accent2" accent3="accent3" accent4="accent4" accent5="accent5" accent6="accent6" hlink="hlink" folHlink="folHlink"/>
  <p:sldLayoutIdLst>
    <p:sldLayoutId id="2147488357" r:id="rId1"/>
    <p:sldLayoutId id="2147488358" r:id="rId2"/>
    <p:sldLayoutId id="2147488359" r:id="rId3"/>
    <p:sldLayoutId id="2147488360" r:id="rId4"/>
    <p:sldLayoutId id="2147488361" r:id="rId5"/>
    <p:sldLayoutId id="2147488362" r:id="rId6"/>
    <p:sldLayoutId id="2147488363" r:id="rId7"/>
    <p:sldLayoutId id="2147488364" r:id="rId8"/>
    <p:sldLayoutId id="2147488365" r:id="rId9"/>
    <p:sldLayoutId id="2147488366" r:id="rId10"/>
    <p:sldLayoutId id="2147488367" r:id="rId11"/>
    <p:sldLayoutId id="214748836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0426590"/>
      </p:ext>
    </p:extLst>
  </p:cSld>
  <p:clrMap bg1="lt1" tx1="dk1" bg2="lt2" tx2="dk2" accent1="accent1" accent2="accent2" accent3="accent3" accent4="accent4" accent5="accent5" accent6="accent6" hlink="hlink" folHlink="folHlink"/>
  <p:sldLayoutIdLst>
    <p:sldLayoutId id="2147488370" r:id="rId1"/>
    <p:sldLayoutId id="2147488371" r:id="rId2"/>
    <p:sldLayoutId id="2147488372" r:id="rId3"/>
    <p:sldLayoutId id="2147488373" r:id="rId4"/>
    <p:sldLayoutId id="2147488374" r:id="rId5"/>
    <p:sldLayoutId id="2147488375" r:id="rId6"/>
    <p:sldLayoutId id="2147488376" r:id="rId7"/>
    <p:sldLayoutId id="2147488377" r:id="rId8"/>
    <p:sldLayoutId id="2147488378" r:id="rId9"/>
    <p:sldLayoutId id="2147488379" r:id="rId10"/>
    <p:sldLayoutId id="2147488380"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4128317929"/>
      </p:ext>
    </p:extLst>
  </p:cSld>
  <p:clrMap bg1="lt1" tx1="dk1" bg2="lt2" tx2="dk2" accent1="accent1" accent2="accent2" accent3="accent3" accent4="accent4" accent5="accent5" accent6="accent6" hlink="hlink" folHlink="folHlink"/>
  <p:sldLayoutIdLst>
    <p:sldLayoutId id="2147488382" r:id="rId1"/>
    <p:sldLayoutId id="2147488383" r:id="rId2"/>
    <p:sldLayoutId id="2147488384" r:id="rId3"/>
    <p:sldLayoutId id="2147488385" r:id="rId4"/>
    <p:sldLayoutId id="2147488386" r:id="rId5"/>
    <p:sldLayoutId id="2147488387" r:id="rId6"/>
    <p:sldLayoutId id="2147488388" r:id="rId7"/>
    <p:sldLayoutId id="2147488389" r:id="rId8"/>
    <p:sldLayoutId id="2147488390" r:id="rId9"/>
    <p:sldLayoutId id="2147488391" r:id="rId10"/>
    <p:sldLayoutId id="2147488392"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11367"/>
      </p:ext>
    </p:extLst>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276264484"/>
      </p:ext>
    </p:extLst>
  </p:cSld>
  <p:clrMap bg1="lt1" tx1="dk1" bg2="lt2" tx2="dk2" accent1="accent1" accent2="accent2" accent3="accent3" accent4="accent4" accent5="accent5" accent6="accent6" hlink="hlink" folHlink="folHlink"/>
  <p:sldLayoutIdLst>
    <p:sldLayoutId id="2147488406" r:id="rId1"/>
    <p:sldLayoutId id="2147488407" r:id="rId2"/>
    <p:sldLayoutId id="2147488408" r:id="rId3"/>
    <p:sldLayoutId id="2147488409" r:id="rId4"/>
    <p:sldLayoutId id="2147488410" r:id="rId5"/>
    <p:sldLayoutId id="2147488411" r:id="rId6"/>
    <p:sldLayoutId id="2147488412" r:id="rId7"/>
    <p:sldLayoutId id="2147488413" r:id="rId8"/>
    <p:sldLayoutId id="2147488414" r:id="rId9"/>
    <p:sldLayoutId id="2147488415" r:id="rId10"/>
    <p:sldLayoutId id="21474884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2898299689"/>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4256907"/>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 id="21474884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2944092"/>
      </p:ext>
    </p:extLst>
  </p:cSld>
  <p:clrMap bg1="lt1" tx1="dk1" bg2="lt2" tx2="dk2" accent1="accent1" accent2="accent2" accent3="accent3" accent4="accent4" accent5="accent5" accent6="accent6" hlink="hlink" folHlink="folHlink"/>
  <p:sldLayoutIdLst>
    <p:sldLayoutId id="2147488456" r:id="rId1"/>
    <p:sldLayoutId id="2147488457" r:id="rId2"/>
    <p:sldLayoutId id="2147488458" r:id="rId3"/>
    <p:sldLayoutId id="2147488459" r:id="rId4"/>
    <p:sldLayoutId id="2147488460" r:id="rId5"/>
    <p:sldLayoutId id="2147488461" r:id="rId6"/>
    <p:sldLayoutId id="2147488462" r:id="rId7"/>
    <p:sldLayoutId id="2147488463" r:id="rId8"/>
    <p:sldLayoutId id="2147488464" r:id="rId9"/>
    <p:sldLayoutId id="2147488465" r:id="rId10"/>
    <p:sldLayoutId id="21474884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4/29/19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45213547"/>
      </p:ext>
    </p:extLst>
  </p:cSld>
  <p:clrMap bg1="lt1" tx1="dk1" bg2="lt2" tx2="dk2" accent1="accent1" accent2="accent2" accent3="accent3" accent4="accent4" accent5="accent5" accent6="accent6" hlink="hlink" folHlink="folHlink"/>
  <p:sldLayoutIdLst>
    <p:sldLayoutId id="2147488469" r:id="rId1"/>
    <p:sldLayoutId id="2147488470" r:id="rId2"/>
    <p:sldLayoutId id="2147488471" r:id="rId3"/>
    <p:sldLayoutId id="2147488472" r:id="rId4"/>
    <p:sldLayoutId id="2147488473" r:id="rId5"/>
    <p:sldLayoutId id="2147488474" r:id="rId6"/>
    <p:sldLayoutId id="2147488475" r:id="rId7"/>
    <p:sldLayoutId id="2147488476" r:id="rId8"/>
    <p:sldLayoutId id="2147488477" r:id="rId9"/>
    <p:sldLayoutId id="2147488478" r:id="rId10"/>
    <p:sldLayoutId id="214748847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92851"/>
      </p:ext>
    </p:extLst>
  </p:cSld>
  <p:clrMap bg1="lt1" tx1="dk1" bg2="lt2" tx2="dk2" accent1="accent1" accent2="accent2" accent3="accent3" accent4="accent4" accent5="accent5" accent6="accent6" hlink="hlink" folHlink="folHlink"/>
  <p:sldLayoutIdLst>
    <p:sldLayoutId id="2147488481" r:id="rId1"/>
    <p:sldLayoutId id="2147488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B036D78A-1E37-5B42-95DC-BFAC45B0B0ED}" type="datetime1">
              <a:rPr lang="en-US"/>
              <a:pPr>
                <a:defRPr/>
              </a:pPr>
              <a:t>4/29/19</a:t>
            </a:fld>
            <a:endParaRPr lang="en-US"/>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11949605-1987-924F-9E72-94902DD86B7C}" type="slidenum">
              <a:rPr lang="en-US"/>
              <a:pPr>
                <a:defRPr/>
              </a:pPr>
              <a:t>‹#›</a:t>
            </a:fld>
            <a:endParaRPr lang="en-US"/>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12970"/>
      </p:ext>
    </p:extLst>
  </p:cSld>
  <p:clrMap bg1="lt1" tx1="dk1" bg2="lt2" tx2="dk2" accent1="accent1" accent2="accent2" accent3="accent3" accent4="accent4" accent5="accent5" accent6="accent6" hlink="hlink" folHlink="folHlink"/>
  <p:sldLayoutIdLst>
    <p:sldLayoutId id="2147488484" r:id="rId1"/>
    <p:sldLayoutId id="2147488485" r:id="rId2"/>
    <p:sldLayoutId id="2147488486" r:id="rId3"/>
    <p:sldLayoutId id="2147488487" r:id="rId4"/>
    <p:sldLayoutId id="2147488488" r:id="rId5"/>
    <p:sldLayoutId id="2147488489" r:id="rId6"/>
    <p:sldLayoutId id="2147488490" r:id="rId7"/>
    <p:sldLayoutId id="2147488491" r:id="rId8"/>
    <p:sldLayoutId id="2147488492" r:id="rId9"/>
    <p:sldLayoutId id="2147488493" r:id="rId10"/>
    <p:sldLayoutId id="2147488494"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4751BC5-B0E0-E443-8949-067518C160A5}" type="datetime1">
              <a:rPr lang="en-US" altLang="en-US" smtClean="0">
                <a:ea typeface="ＭＳ Ｐゴシック" charset="-128"/>
              </a:rPr>
              <a:pPr fontAlgn="base">
                <a:spcBef>
                  <a:spcPct val="0"/>
                </a:spcBef>
                <a:spcAft>
                  <a:spcPct val="0"/>
                </a:spcAft>
              </a:pPr>
              <a:t>4/29/19</a:t>
            </a:fld>
            <a:endParaRPr lang="en-US" altLang="en-US">
              <a:ea typeface="ＭＳ Ｐゴシック" charset="-128"/>
            </a:endParaRPr>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2AAF45EC-5E16-644D-A730-B617B7486FE1}"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460880"/>
      </p:ext>
    </p:extLst>
  </p:cSld>
  <p:clrMap bg1="lt1" tx1="dk1" bg2="lt2" tx2="dk2" accent1="accent1" accent2="accent2" accent3="accent3" accent4="accent4" accent5="accent5" accent6="accent6" hlink="hlink" folHlink="folHlink"/>
  <p:sldLayoutIdLst>
    <p:sldLayoutId id="2147488496" r:id="rId1"/>
    <p:sldLayoutId id="2147488497" r:id="rId2"/>
    <p:sldLayoutId id="2147488498" r:id="rId3"/>
    <p:sldLayoutId id="2147488499" r:id="rId4"/>
    <p:sldLayoutId id="2147488500" r:id="rId5"/>
    <p:sldLayoutId id="2147488501" r:id="rId6"/>
    <p:sldLayoutId id="2147488502" r:id="rId7"/>
    <p:sldLayoutId id="2147488503" r:id="rId8"/>
    <p:sldLayoutId id="2147488504" r:id="rId9"/>
    <p:sldLayoutId id="2147488505" r:id="rId10"/>
    <p:sldLayoutId id="2147488506"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443523440"/>
      </p:ext>
    </p:extLst>
  </p:cSld>
  <p:clrMap bg1="lt1" tx1="dk1" bg2="lt2" tx2="dk2" accent1="accent1" accent2="accent2" accent3="accent3" accent4="accent4" accent5="accent5" accent6="accent6" hlink="hlink" folHlink="folHlink"/>
  <p:sldLayoutIdLst>
    <p:sldLayoutId id="2147488508" r:id="rId1"/>
    <p:sldLayoutId id="2147488509" r:id="rId2"/>
    <p:sldLayoutId id="2147488510" r:id="rId3"/>
    <p:sldLayoutId id="2147488511" r:id="rId4"/>
    <p:sldLayoutId id="2147488512" r:id="rId5"/>
    <p:sldLayoutId id="2147488513" r:id="rId6"/>
    <p:sldLayoutId id="2147488514" r:id="rId7"/>
    <p:sldLayoutId id="2147488515" r:id="rId8"/>
    <p:sldLayoutId id="2147488516" r:id="rId9"/>
    <p:sldLayoutId id="2147488517" r:id="rId10"/>
    <p:sldLayoutId id="2147488518" r:id="rId11"/>
    <p:sldLayoutId id="214748851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defTabSz="914263"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cs typeface="Arial" charset="0"/>
              </a:defRPr>
            </a:lvl1pPr>
          </a:lstStyle>
          <a:p>
            <a:pPr defTabSz="914263" fontAlgn="base">
              <a:spcBef>
                <a:spcPct val="0"/>
              </a:spcBef>
              <a:spcAft>
                <a:spcPct val="0"/>
              </a:spcAft>
              <a:defRPr/>
            </a:pPr>
            <a:fld id="{A22E6346-468B-3E4F-8804-5358276127F2}" type="slidenum">
              <a:rPr lang="en-US">
                <a:ea typeface="ＭＳ Ｐゴシック" charset="0"/>
              </a:rPr>
              <a:pPr defTabSz="914263"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8233337"/>
      </p:ext>
    </p:extLst>
  </p:cSld>
  <p:clrMap bg1="lt1" tx1="dk1" bg2="lt2" tx2="dk2" accent1="accent1" accent2="accent2" accent3="accent3" accent4="accent4" accent5="accent5" accent6="accent6" hlink="hlink" folHlink="folHlink"/>
  <p:sldLayoutIdLst>
    <p:sldLayoutId id="2147488521" r:id="rId1"/>
    <p:sldLayoutId id="2147488522" r:id="rId2"/>
    <p:sldLayoutId id="2147488523" r:id="rId3"/>
    <p:sldLayoutId id="2147488524" r:id="rId4"/>
    <p:sldLayoutId id="2147488525" r:id="rId5"/>
    <p:sldLayoutId id="2147488526" r:id="rId6"/>
    <p:sldLayoutId id="2147488527" r:id="rId7"/>
    <p:sldLayoutId id="2147488528" r:id="rId8"/>
    <p:sldLayoutId id="2147488529" r:id="rId9"/>
    <p:sldLayoutId id="2147488530" r:id="rId10"/>
    <p:sldLayoutId id="2147488531" r:id="rId11"/>
    <p:sldLayoutId id="2147488532" r:id="rId12"/>
    <p:sldLayoutId id="2147488533"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0.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1.png"/><Relationship Id="rId1" Type="http://schemas.openxmlformats.org/officeDocument/2006/relationships/slideLayout" Target="../slideLayouts/slideLayout249.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4.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9.xml"/><Relationship Id="rId6" Type="http://schemas.openxmlformats.org/officeDocument/2006/relationships/image" Target="../media/image4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0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4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1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9.xml"/><Relationship Id="rId1" Type="http://schemas.openxmlformats.org/officeDocument/2006/relationships/slideLayout" Target="../slideLayouts/slideLayout249.xml"/></Relationships>
</file>

<file path=ppt/slides/_rels/slide114.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49.xml"/></Relationships>
</file>

<file path=ppt/slides/_rels/slide1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9.xml"/></Relationships>
</file>

<file path=ppt/slides/_rels/slide1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9.xml"/></Relationships>
</file>

<file path=ppt/slides/_rels/slide117.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9.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43.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7.xml"/></Relationships>
</file>

<file path=ppt/slides/_rels/slide1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537.xml"/><Relationship Id="rId4" Type="http://schemas.openxmlformats.org/officeDocument/2006/relationships/image" Target="../media/image91.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avatar-dram-refresh_dsn15.pdf" TargetMode="External"/><Relationship Id="rId1" Type="http://schemas.openxmlformats.org/officeDocument/2006/relationships/slideLayout" Target="../slideLayouts/slideLayout249.xml"/><Relationship Id="rId6" Type="http://schemas.openxmlformats.org/officeDocument/2006/relationships/image" Target="../media/image92.png"/><Relationship Id="rId5" Type="http://schemas.openxmlformats.org/officeDocument/2006/relationships/hyperlink" Target="https://people.inf.ethz.ch/omutlu/pub/avatar-dram-refresh_dsn15-talk.pdf" TargetMode="External"/><Relationship Id="rId4" Type="http://schemas.openxmlformats.org/officeDocument/2006/relationships/hyperlink" Target="https://people.inf.ethz.ch/omutlu/pub/avatar-dram-refresh_dsn15-talk.pptx"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249.xml"/><Relationship Id="rId6" Type="http://schemas.openxmlformats.org/officeDocument/2006/relationships/image" Target="../media/image93.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249.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94.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123.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95.png"/><Relationship Id="rId1" Type="http://schemas.openxmlformats.org/officeDocument/2006/relationships/slideLayout" Target="../slideLayouts/slideLayout249.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90.xml"/></Relationships>
</file>

<file path=ppt/slides/_rels/slide1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97.emf"/><Relationship Id="rId1" Type="http://schemas.openxmlformats.org/officeDocument/2006/relationships/slideLayout" Target="../slideLayouts/slideLayout49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9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6.xml"/></Relationships>
</file>

<file path=ppt/slides/_rels/slide13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26.xml"/></Relationships>
</file>

<file path=ppt/slides/_rels/slide13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26.xml"/></Relationships>
</file>

<file path=ppt/slides/_rels/slide13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2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547.xml"/><Relationship Id="rId5" Type="http://schemas.openxmlformats.org/officeDocument/2006/relationships/image" Target="../media/image103.png"/><Relationship Id="rId4" Type="http://schemas.openxmlformats.org/officeDocument/2006/relationships/image" Target="../media/image102.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4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4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4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48.xml"/></Relationships>
</file>

<file path=ppt/slides/_rels/slide1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9.xml"/><Relationship Id="rId1" Type="http://schemas.openxmlformats.org/officeDocument/2006/relationships/slideLayout" Target="../slideLayouts/slideLayout547.xml"/><Relationship Id="rId5" Type="http://schemas.openxmlformats.org/officeDocument/2006/relationships/image" Target="../media/image103.png"/><Relationship Id="rId4" Type="http://schemas.openxmlformats.org/officeDocument/2006/relationships/image" Target="../media/image102.jpeg"/></Relationships>
</file>

<file path=ppt/slides/_rels/slide145.xml.rels><?xml version="1.0" encoding="UTF-8" standalone="yes"?>
<Relationships xmlns="http://schemas.openxmlformats.org/package/2006/relationships"><Relationship Id="rId3" Type="http://schemas.openxmlformats.org/officeDocument/2006/relationships/hyperlink" Target="http://hpca2019.seas.gwu.edu/" TargetMode="External"/><Relationship Id="rId7" Type="http://schemas.openxmlformats.org/officeDocument/2006/relationships/image" Target="../media/image104.png"/><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49.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146.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05.png"/></Relationships>
</file>

<file path=ppt/slides/_rels/slide1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arxiv.org/pdf/1902.07344.pdf"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54.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49.xml"/><Relationship Id="rId4" Type="http://schemas.openxmlformats.org/officeDocument/2006/relationships/image" Target="../media/image82.png"/></Relationships>
</file>

<file path=ppt/slides/_rels/slide1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49.xml"/></Relationships>
</file>

<file path=ppt/slides/_rels/slide156.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7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7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4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49.xml"/></Relationships>
</file>

<file path=ppt/slides/_rels/slide161.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10.jpg"/><Relationship Id="rId2" Type="http://schemas.openxmlformats.org/officeDocument/2006/relationships/notesSlide" Target="../notesSlides/notesSlide54.xml"/><Relationship Id="rId1" Type="http://schemas.openxmlformats.org/officeDocument/2006/relationships/slideLayout" Target="../slideLayouts/slideLayout547.xml"/><Relationship Id="rId6" Type="http://schemas.openxmlformats.org/officeDocument/2006/relationships/image" Target="../media/image109.png"/><Relationship Id="rId5" Type="http://schemas.openxmlformats.org/officeDocument/2006/relationships/image" Target="../media/image103.png"/><Relationship Id="rId4" Type="http://schemas.openxmlformats.org/officeDocument/2006/relationships/image" Target="../media/image102.jpeg"/></Relationships>
</file>

<file path=ppt/slides/_rels/slide1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91.xml"/></Relationships>
</file>

<file path=ppt/slides/_rels/slide163.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96.jpeg"/><Relationship Id="rId1" Type="http://schemas.openxmlformats.org/officeDocument/2006/relationships/slideLayout" Target="../slideLayouts/slideLayout491.xml"/><Relationship Id="rId4" Type="http://schemas.openxmlformats.org/officeDocument/2006/relationships/image" Target="../media/image111.png"/></Relationships>
</file>

<file path=ppt/slides/_rels/slide164.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s://people.inf.ethz.ch/omutlu/pub/flash-memory-failures-in-the-field-at-facebook_sigmetrics15.pdf" TargetMode="External"/><Relationship Id="rId1" Type="http://schemas.openxmlformats.org/officeDocument/2006/relationships/slideLayout" Target="../slideLayouts/slideLayout13.xml"/><Relationship Id="rId6" Type="http://schemas.openxmlformats.org/officeDocument/2006/relationships/hyperlink" Target="http://www.zdnet.com/article/facebooks-ssd-experience/" TargetMode="External"/><Relationship Id="rId5" Type="http://schemas.openxmlformats.org/officeDocument/2006/relationships/hyperlink" Target="https://people.inf.ethz.ch/omutlu/pub/flash-memory-failures-in-the-field-at-facebook_sigmetrics15-talk.pdf" TargetMode="External"/><Relationship Id="rId10" Type="http://schemas.openxmlformats.org/officeDocument/2006/relationships/image" Target="../media/image112.png"/><Relationship Id="rId4" Type="http://schemas.openxmlformats.org/officeDocument/2006/relationships/hyperlink" Target="https://people.inf.ethz.ch/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97.emf"/><Relationship Id="rId1" Type="http://schemas.openxmlformats.org/officeDocument/2006/relationships/slideLayout" Target="../slideLayouts/slideLayout491.xml"/></Relationships>
</file>

<file path=ppt/slides/_rels/slide166.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491.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113.png"/></Relationships>
</file>

<file path=ppt/slides/_rels/slide167.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491.xml"/><Relationship Id="rId4" Type="http://schemas.openxmlformats.org/officeDocument/2006/relationships/image" Target="../media/image114.png"/></Relationships>
</file>

<file path=ppt/slides/_rels/slide168.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49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4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90.xml"/></Relationships>
</file>

<file path=ppt/slides/_rels/slide1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6.xml"/></Relationships>
</file>

<file path=ppt/slides/_rels/slide1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9.tiff"/></Relationships>
</file>

<file path=ppt/slides/_rels/slide18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9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error-patterns_date12.pdf" TargetMode="External"/><Relationship Id="rId1" Type="http://schemas.openxmlformats.org/officeDocument/2006/relationships/slideLayout" Target="../slideLayouts/slideLayout13.xml"/><Relationship Id="rId5" Type="http://schemas.openxmlformats.org/officeDocument/2006/relationships/image" Target="../media/image123.png"/><Relationship Id="rId4" Type="http://schemas.openxmlformats.org/officeDocument/2006/relationships/hyperlink" Target="http://users.ece.cmu.edu/~omutlu/pub/cai_date12_talk.ppt" TargetMode="Externa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flash-correct-and-refresh_iccd12.pdf" TargetMode="External"/><Relationship Id="rId1" Type="http://schemas.openxmlformats.org/officeDocument/2006/relationships/slideLayout" Target="../slideLayouts/slideLayout13.xml"/><Relationship Id="rId6" Type="http://schemas.openxmlformats.org/officeDocument/2006/relationships/image" Target="../media/image124.png"/><Relationship Id="rId5" Type="http://schemas.openxmlformats.org/officeDocument/2006/relationships/hyperlink" Target="https://people.inf.ethz.ch/omutlu/pub/mutlu_iccd12_talk.pdf" TargetMode="External"/><Relationship Id="rId4" Type="http://schemas.openxmlformats.org/officeDocument/2006/relationships/hyperlink" Target="https://people.inf.ethz.ch/omutlu/pub/mutlu_iccd12_talk.ppt" TargetMode="External"/></Relationships>
</file>

<file path=ppt/slides/_rels/slide188.xml.rels><?xml version="1.0" encoding="UTF-8" standalone="yes"?>
<Relationships xmlns="http://schemas.openxmlformats.org/package/2006/relationships"><Relationship Id="rId2" Type="http://schemas.openxmlformats.org/officeDocument/2006/relationships/image" Target="../media/image125.tiff"/><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96.jpeg"/><Relationship Id="rId1" Type="http://schemas.openxmlformats.org/officeDocument/2006/relationships/slideLayout" Target="../slideLayouts/slideLayout491.xml"/><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54.xml"/><Relationship Id="rId1" Type="http://schemas.openxmlformats.org/officeDocument/2006/relationships/tags" Target="../tags/tag1.xml"/><Relationship Id="rId4" Type="http://schemas.openxmlformats.org/officeDocument/2006/relationships/image" Target="../media/image126.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54.xml"/><Relationship Id="rId1" Type="http://schemas.openxmlformats.org/officeDocument/2006/relationships/tags" Target="../tags/tag2.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54.xml"/><Relationship Id="rId1" Type="http://schemas.openxmlformats.org/officeDocument/2006/relationships/tags" Target="../tags/tag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5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54.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54.xml"/><Relationship Id="rId1" Type="http://schemas.openxmlformats.org/officeDocument/2006/relationships/tags" Target="../tags/tag4.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54.xml"/><Relationship Id="rId1" Type="http://schemas.openxmlformats.org/officeDocument/2006/relationships/tags" Target="../tags/tag5.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54.xml"/><Relationship Id="rId1" Type="http://schemas.openxmlformats.org/officeDocument/2006/relationships/tags" Target="../tags/tag6.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50.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9.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65.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65.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61.xml"/></Relationships>
</file>

<file path=ppt/slides/_rels/slide203.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flash-read-disturb-errors_dsn15.pdf" TargetMode="External"/><Relationship Id="rId1" Type="http://schemas.openxmlformats.org/officeDocument/2006/relationships/slideLayout" Target="../slideLayouts/slideLayout572.xml"/><Relationship Id="rId4" Type="http://schemas.openxmlformats.org/officeDocument/2006/relationships/image" Target="../media/image127.png"/></Relationships>
</file>

<file path=ppt/slides/_rels/slide204.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57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128.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491.xml"/></Relationships>
</file>

<file path=ppt/slides/_rels/slide206.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97.emf"/><Relationship Id="rId1" Type="http://schemas.openxmlformats.org/officeDocument/2006/relationships/slideLayout" Target="../slideLayouts/slideLayout491.xml"/></Relationships>
</file>

<file path=ppt/slides/_rels/slide207.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96.jpeg"/><Relationship Id="rId1" Type="http://schemas.openxmlformats.org/officeDocument/2006/relationships/slideLayout" Target="../slideLayouts/slideLayout491.xml"/><Relationship Id="rId4" Type="http://schemas.openxmlformats.org/officeDocument/2006/relationships/image" Target="../media/image111.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8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7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9.xml"/></Relationships>
</file>

<file path=ppt/slides/_rels/slide21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72.xml"/></Relationships>
</file>

<file path=ppt/slides/_rels/slide211.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memory-voltage-characterization_date13.pdf" TargetMode="External"/><Relationship Id="rId1" Type="http://schemas.openxmlformats.org/officeDocument/2006/relationships/slideLayout" Target="../slideLayouts/slideLayout572.xml"/><Relationship Id="rId5" Type="http://schemas.openxmlformats.org/officeDocument/2006/relationships/image" Target="../media/image129.png"/><Relationship Id="rId4" Type="http://schemas.openxmlformats.org/officeDocument/2006/relationships/hyperlink" Target="http://users.ece.cmu.edu/~omutlu/pub/cai_date13_talk.ppt" TargetMode="External"/></Relationships>
</file>

<file path=ppt/slides/_rels/slide212.xml.rels><?xml version="1.0" encoding="UTF-8" standalone="yes"?>
<Relationships xmlns="http://schemas.openxmlformats.org/package/2006/relationships"><Relationship Id="rId3" Type="http://schemas.openxmlformats.org/officeDocument/2006/relationships/hyperlink" Target="http://www.iccd-conf.com/" TargetMode="External"/><Relationship Id="rId7" Type="http://schemas.openxmlformats.org/officeDocument/2006/relationships/image" Target="../media/image130.png"/><Relationship Id="rId2" Type="http://schemas.openxmlformats.org/officeDocument/2006/relationships/hyperlink" Target="http://users.ece.cmu.edu/~omutlu/pub/flash-programming-interference_iccd13.pdf" TargetMode="External"/><Relationship Id="rId1" Type="http://schemas.openxmlformats.org/officeDocument/2006/relationships/slideLayout" Target="../slideLayouts/slideLayout572.xml"/><Relationship Id="rId6" Type="http://schemas.openxmlformats.org/officeDocument/2006/relationships/hyperlink" Target="http://users.ece.cmu.edu/~omutlu/pub/cai_iccd13_lightning-talk.pdf" TargetMode="External"/><Relationship Id="rId5" Type="http://schemas.openxmlformats.org/officeDocument/2006/relationships/hyperlink" Target="http://users.ece.cmu.edu/~omutlu/pub/cai_iccd13_talk.pdf" TargetMode="External"/><Relationship Id="rId4" Type="http://schemas.openxmlformats.org/officeDocument/2006/relationships/hyperlink" Target="http://users.ece.cmu.edu/~omutlu/pub/cai_iccd13_talk.pptx" TargetMode="External"/></Relationships>
</file>

<file path=ppt/slides/_rels/slide213.xml.rels><?xml version="1.0" encoding="UTF-8" standalone="yes"?>
<Relationships xmlns="http://schemas.openxmlformats.org/package/2006/relationships"><Relationship Id="rId3" Type="http://schemas.openxmlformats.org/officeDocument/2006/relationships/hyperlink" Target="http://www.sigmetrics.org/sigmetrics2014/" TargetMode="External"/><Relationship Id="rId2" Type="http://schemas.openxmlformats.org/officeDocument/2006/relationships/hyperlink" Target="http://users.ece.cmu.edu/~omutlu/pub/neighbor-assisted-error-correction-in-flash_sigmetrics14.pdf" TargetMode="External"/><Relationship Id="rId1" Type="http://schemas.openxmlformats.org/officeDocument/2006/relationships/slideLayout" Target="../slideLayouts/slideLayout572.xml"/><Relationship Id="rId6" Type="http://schemas.openxmlformats.org/officeDocument/2006/relationships/image" Target="../media/image131.png"/><Relationship Id="rId5" Type="http://schemas.openxmlformats.org/officeDocument/2006/relationships/hyperlink" Target="http://users.ece.cmu.edu/~omutlu/pub/neighbor-assisted-error-correction-in-flash_cai_sigmetrics14-talk.pdf" TargetMode="External"/><Relationship Id="rId4" Type="http://schemas.openxmlformats.org/officeDocument/2006/relationships/hyperlink" Target="http://users.ece.cmu.edu/~omutlu/pub/neighbor-assisted-error-correction-in-flash_cai_sigmetrics14-talk.ppt" TargetMode="External"/></Relationships>
</file>

<file path=ppt/slides/_rels/slide214.xml.rels><?xml version="1.0" encoding="UTF-8" standalone="yes"?>
<Relationships xmlns="http://schemas.openxmlformats.org/package/2006/relationships"><Relationship Id="rId3" Type="http://schemas.openxmlformats.org/officeDocument/2006/relationships/hyperlink" Target="http://darksilicon.org/hpca/" TargetMode="External"/><Relationship Id="rId2" Type="http://schemas.openxmlformats.org/officeDocument/2006/relationships/hyperlink" Target="http://users.ece.cmu.edu/~omutlu/pub/flash-memory-data-retention_hpca15.pdf" TargetMode="External"/><Relationship Id="rId1" Type="http://schemas.openxmlformats.org/officeDocument/2006/relationships/slideLayout" Target="../slideLayouts/slideLayout572.xml"/><Relationship Id="rId6" Type="http://schemas.openxmlformats.org/officeDocument/2006/relationships/image" Target="../media/image132.png"/><Relationship Id="rId5" Type="http://schemas.openxmlformats.org/officeDocument/2006/relationships/hyperlink" Target="http://users.ece.cmu.edu/~omutlu/pub/flash-memory-data-retention_yixin_hpca15-talk.pdf" TargetMode="External"/><Relationship Id="rId4" Type="http://schemas.openxmlformats.org/officeDocument/2006/relationships/hyperlink" Target="http://users.ece.cmu.edu/~omutlu/pub/flash-memory-data-retention_yixin_hpca15-talk.pptx" TargetMode="External"/></Relationships>
</file>

<file path=ppt/slides/_rels/slide215.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57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128.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216.xml.rels><?xml version="1.0" encoding="UTF-8" standalone="yes"?>
<Relationships xmlns="http://schemas.openxmlformats.org/package/2006/relationships"><Relationship Id="rId8" Type="http://schemas.openxmlformats.org/officeDocument/2006/relationships/hyperlink" Target="https://people.inf.ethz.ch/omutlu/pub/flash-memory-programming-vulnerabilities_hpca17-lightning-talk.pptx" TargetMode="External"/><Relationship Id="rId3" Type="http://schemas.openxmlformats.org/officeDocument/2006/relationships/image" Target="../media/image134.png"/><Relationship Id="rId7" Type="http://schemas.openxmlformats.org/officeDocument/2006/relationships/hyperlink" Target="https://people.inf.ethz.ch/omutlu/pub/flash-memory-programming-vulnerabilities_hpca17-talk.pdf" TargetMode="External"/><Relationship Id="rId2" Type="http://schemas.openxmlformats.org/officeDocument/2006/relationships/image" Target="../media/image133.png"/><Relationship Id="rId1" Type="http://schemas.openxmlformats.org/officeDocument/2006/relationships/slideLayout" Target="../slideLayouts/slideLayout572.xml"/><Relationship Id="rId6" Type="http://schemas.openxmlformats.org/officeDocument/2006/relationships/hyperlink" Target="https://people.inf.ethz.ch/omutlu/pub/flash-memory-programming-vulnerabilities_hpca17-talk.pptx" TargetMode="External"/><Relationship Id="rId5" Type="http://schemas.openxmlformats.org/officeDocument/2006/relationships/hyperlink" Target="https://hpca2017.org/" TargetMode="External"/><Relationship Id="rId4" Type="http://schemas.openxmlformats.org/officeDocument/2006/relationships/hyperlink" Target="https://people.inf.ethz.ch/omutlu/pub/flash-memory-programming-vulnerabilities_hpca17.pdf" TargetMode="External"/><Relationship Id="rId9" Type="http://schemas.openxmlformats.org/officeDocument/2006/relationships/hyperlink" Target="https://people.inf.ethz.ch/omutlu/pub/flash-memory-programming-vulnerabilities_hpca17-lightning-talk.pdf"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www.comsoc.org/jsac" TargetMode="External"/><Relationship Id="rId2" Type="http://schemas.openxmlformats.org/officeDocument/2006/relationships/hyperlink" Target="https://people.inf.ethz.ch/omutlu/pub/online-nand-flash-memory-channel-model_jsac16.pdf" TargetMode="External"/><Relationship Id="rId1" Type="http://schemas.openxmlformats.org/officeDocument/2006/relationships/slideLayout" Target="../slideLayouts/slideLayout572.xml"/><Relationship Id="rId4" Type="http://schemas.openxmlformats.org/officeDocument/2006/relationships/image" Target="../media/image135.png"/></Relationships>
</file>

<file path=ppt/slides/_rels/slide218.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491.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113.png"/></Relationships>
</file>

<file path=ppt/slides/_rels/slide219.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491.xml"/><Relationship Id="rId4" Type="http://schemas.openxmlformats.org/officeDocument/2006/relationships/image" Target="../media/image114.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6.png"/><Relationship Id="rId1" Type="http://schemas.openxmlformats.org/officeDocument/2006/relationships/slideLayout" Target="../slideLayouts/slideLayout43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4.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49.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6.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6.xml"/></Relationships>
</file>

<file path=ppt/slides/_rels/slide30.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9.xml"/><Relationship Id="rId6" Type="http://schemas.openxmlformats.org/officeDocument/2006/relationships/image" Target="../media/image4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9.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7.xml"/><Relationship Id="rId1" Type="http://schemas.openxmlformats.org/officeDocument/2006/relationships/slideLayout" Target="../slideLayouts/slideLayout458.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69.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469.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469.xml"/><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469.xm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48.jpe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48.jpe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48.jpe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48.jpe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80.xml"/><Relationship Id="rId6" Type="http://schemas.openxmlformats.org/officeDocument/2006/relationships/hyperlink" Target="https://github.com/CMU-SAFARI/rowhammer" TargetMode="External"/><Relationship Id="rId5" Type="http://schemas.openxmlformats.org/officeDocument/2006/relationships/image" Target="../media/image48.jpe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9.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91.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91.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491.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491.xml"/><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91.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491.xml"/><Relationship Id="rId4" Type="http://schemas.openxmlformats.org/officeDocument/2006/relationships/hyperlink" Target="http://dl.acm.org/citation.cfm?doid=2872362.2872390"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491.xml"/></Relationships>
</file>

<file path=ppt/slides/_rels/slide54.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491.xml"/></Relationships>
</file>

<file path=ppt/slides/_rels/slide55.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491.xml"/></Relationships>
</file>

<file path=ppt/slides/_rels/slide56.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491.xml"/></Relationships>
</file>

<file path=ppt/slides/_rels/slide57.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491.xml"/></Relationships>
</file>

<file path=ppt/slides/_rels/slide58.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491.xml"/></Relationships>
</file>

<file path=ppt/slides/_rels/slide59.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49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491.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91.xml"/><Relationship Id="rId5" Type="http://schemas.openxmlformats.org/officeDocument/2006/relationships/image" Target="../media/image57.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91.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3.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lab.dsst.io/32c3-slides/7197.html" TargetMode="External"/><Relationship Id="rId1" Type="http://schemas.openxmlformats.org/officeDocument/2006/relationships/slideLayout" Target="../slideLayouts/slideLayout491.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91.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14.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14.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14.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91.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35.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9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26.xml"/></Relationships>
</file>

<file path=ppt/slides/_rels/slide73.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6.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3.xml"/><Relationship Id="rId1" Type="http://schemas.openxmlformats.org/officeDocument/2006/relationships/slideLayout" Target="../slideLayouts/slideLayout526.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4.xml"/><Relationship Id="rId1" Type="http://schemas.openxmlformats.org/officeDocument/2006/relationships/slideLayout" Target="../slideLayouts/slideLayout526.xml"/><Relationship Id="rId4" Type="http://schemas.openxmlformats.org/officeDocument/2006/relationships/image" Target="../media/image75.jpg"/></Relationships>
</file>

<file path=ppt/slides/_rels/slide7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5.xml"/><Relationship Id="rId1" Type="http://schemas.openxmlformats.org/officeDocument/2006/relationships/slideLayout" Target="../slideLayouts/slideLayout526.xml"/><Relationship Id="rId4" Type="http://schemas.openxmlformats.org/officeDocument/2006/relationships/image" Target="../media/image77.jpg"/></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526.xml"/><Relationship Id="rId4" Type="http://schemas.openxmlformats.org/officeDocument/2006/relationships/image" Target="../media/image79.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435.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2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6.xml"/></Relationships>
</file>

<file path=ppt/slides/_rels/slide83.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80.png"/><Relationship Id="rId1" Type="http://schemas.openxmlformats.org/officeDocument/2006/relationships/slideLayout" Target="../slideLayouts/slideLayout249.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1.png"/><Relationship Id="rId1" Type="http://schemas.openxmlformats.org/officeDocument/2006/relationships/slideLayout" Target="../slideLayouts/slideLayout249.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49.xml"/><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435.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support.apple.com/en-gb/HT204934" TargetMode="External"/><Relationship Id="rId1" Type="http://schemas.openxmlformats.org/officeDocument/2006/relationships/slideLayout" Target="../slideLayouts/slideLayout49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26.xml"/></Relationships>
</file>

<file path=ppt/slides/_rels/slide9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49.xml"/></Relationships>
</file>

<file path=ppt/slides/_rels/slide95.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85.jpg"/><Relationship Id="rId1" Type="http://schemas.openxmlformats.org/officeDocument/2006/relationships/slideLayout" Target="../slideLayouts/slideLayout249.xml"/></Relationships>
</file>

<file path=ppt/slides/_rels/slide96.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80.png"/><Relationship Id="rId1" Type="http://schemas.openxmlformats.org/officeDocument/2006/relationships/slideLayout" Target="../slideLayouts/slideLayout249.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9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9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25 April 2019</a:t>
            </a:r>
          </a:p>
          <a:p>
            <a:r>
              <a:rPr lang="en-US" sz="2200" dirty="0"/>
              <a:t>NYU ECE Colloquium</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RowHammer and Beyond</a:t>
            </a:r>
            <a:endParaRPr lang="en-US" sz="3800" dirty="0">
              <a:solidFill>
                <a:srgbClr val="FF0000"/>
              </a:solidFill>
            </a:endParaRPr>
          </a:p>
        </p:txBody>
      </p:sp>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CDE87C-4DFB-8147-A2EF-37268286C75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64063138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800" dirty="0"/>
              <a:t>Future of RowHammer &amp; Memory 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79497782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70477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47592224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non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ma14="http://schemas.microsoft.com/office/mac/drawingml/2011/main" xmlns="" val="1"/>
            </a:ext>
          </a:extLst>
        </p:spPr>
        <p:txBody>
          <a:bodyPr wrap="none" lIns="38466" tIns="38466" rIns="38466" bIns="38466" anchor="ctr">
            <a:spAutoFit/>
          </a:bodyPr>
          <a:lstStyle>
            <a:lvl1pPr>
              <a:defRPr sz="8000" b="1" spc="-79">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spc="0"/>
            </a:pPr>
            <a:r>
              <a:rPr kumimoji="0" lang="en-US" sz="6100" b="0" i="0" u="none" strike="noStrike" kern="1200" cap="none" spc="-60" normalizeH="0" baseline="0" noProof="0" dirty="0">
                <a:ln>
                  <a:noFill/>
                </a:ln>
                <a:solidFill>
                  <a:srgbClr val="000000"/>
                </a:solidFill>
                <a:effectLst/>
                <a:uLnTx/>
                <a:uFillTx/>
                <a:latin typeface="Tahoma"/>
                <a:ea typeface="+mn-ea"/>
                <a:cs typeface="+mn-cs"/>
              </a:rPr>
              <a:t>DRAM Reliability Reducing</a:t>
            </a:r>
            <a:endParaRPr kumimoji="0" sz="6100" b="0" i="0" u="none" strike="noStrike" kern="1200" cap="none" spc="-60" normalizeH="0" baseline="0" noProof="0" dirty="0">
              <a:ln>
                <a:noFill/>
              </a:ln>
              <a:solidFill>
                <a:srgbClr val="000000"/>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1331640" y="1253197"/>
            <a:ext cx="5112568" cy="5128131"/>
          </a:xfrm>
          <a:prstGeom prst="rect">
            <a:avLst/>
          </a:prstGeom>
        </p:spPr>
      </p:pic>
      <p:sp>
        <p:nvSpPr>
          <p:cNvPr id="2" name="Rectangle 1"/>
          <p:cNvSpPr/>
          <p:nvPr/>
        </p:nvSpPr>
        <p:spPr>
          <a:xfrm>
            <a:off x="197768" y="6448497"/>
            <a:ext cx="86947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Meza+, “</a:t>
            </a:r>
            <a:r>
              <a:rPr kumimoji="0" lang="en-US" sz="1800" b="0" i="0" u="none" strike="noStrike" kern="1200" cap="none" spc="0" normalizeH="0" baseline="0" noProof="0" dirty="0">
                <a:ln>
                  <a:noFill/>
                </a:ln>
                <a:solidFill>
                  <a:srgbClr val="0000FF"/>
                </a:solidFill>
                <a:effectLst/>
                <a:uLnTx/>
                <a:uFillTx/>
                <a:latin typeface="Tahoma"/>
                <a:ea typeface="+mn-ea"/>
                <a:cs typeface="+mn-cs"/>
              </a:rPr>
              <a:t>Revisiting Memory Errors in Large-Scale Production Data Centers</a:t>
            </a:r>
            <a:r>
              <a:rPr kumimoji="0" lang="en-US" sz="1800" b="0" i="0" u="none" strike="noStrike" kern="1200" cap="none" spc="0" normalizeH="0" baseline="0" noProof="0" dirty="0">
                <a:ln>
                  <a:noFill/>
                </a:ln>
                <a:solidFill>
                  <a:srgbClr val="000000"/>
                </a:solidFill>
                <a:effectLst/>
                <a:uLnTx/>
                <a:uFillTx/>
                <a:latin typeface="Tahoma"/>
                <a:ea typeface="+mn-ea"/>
                <a:cs typeface="+mn-cs"/>
              </a:rPr>
              <a:t>,” DSN’15.</a:t>
            </a:r>
          </a:p>
        </p:txBody>
      </p:sp>
    </p:spTree>
    <p:extLst>
      <p:ext uri="{BB962C8B-B14F-4D97-AF65-F5344CB8AC3E}">
        <p14:creationId xmlns:p14="http://schemas.microsoft.com/office/powerpoint/2010/main" val="27645271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6" name="Rectangle 5">
            <a:extLst>
              <a:ext uri="{FF2B5EF4-FFF2-40B4-BE49-F238E27FC236}">
                <a16:creationId xmlns:a16="http://schemas.microsoft.com/office/drawing/2014/main" id="{7C741822-AB13-9B43-BC1F-DA4A6E2286F2}"/>
              </a:ext>
            </a:extLst>
          </p:cNvPr>
          <p:cNvSpPr>
            <a:spLocks noChangeArrowheads="1"/>
          </p:cNvSpPr>
          <p:nvPr/>
        </p:nvSpPr>
        <p:spPr bwMode="auto">
          <a:xfrm>
            <a:off x="899592" y="3573016"/>
            <a:ext cx="439248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27458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772816"/>
            <a:ext cx="8428037" cy="822325"/>
          </a:xfrm>
        </p:spPr>
        <p:txBody>
          <a:bodyPr/>
          <a:lstStyle/>
          <a:p>
            <a:pPr algn="ctr" eaLnBrk="1" hangingPunct="1"/>
            <a:r>
              <a:rPr lang="en-US" sz="5000" dirty="0">
                <a:latin typeface="Garamond" charset="0"/>
              </a:rPr>
              <a:t>Data Retention Errors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5935487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Data Retention Time Failures</a:t>
            </a:r>
          </a:p>
        </p:txBody>
      </p:sp>
      <p:sp>
        <p:nvSpPr>
          <p:cNvPr id="3" name="Content Placeholder 2"/>
          <p:cNvSpPr>
            <a:spLocks noGrp="1"/>
          </p:cNvSpPr>
          <p:nvPr>
            <p:ph idx="1"/>
          </p:nvPr>
        </p:nvSpPr>
        <p:spPr/>
        <p:txBody>
          <a:bodyPr/>
          <a:lstStyle/>
          <a:p>
            <a:r>
              <a:rPr lang="en-US" dirty="0"/>
              <a:t>Determining the data retention time of a cell/row is getting more difficult</a:t>
            </a:r>
          </a:p>
          <a:p>
            <a:endParaRPr lang="en-US" dirty="0"/>
          </a:p>
          <a:p>
            <a:r>
              <a:rPr lang="en-US" dirty="0"/>
              <a:t>Retention failures may already be slipping into the field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95468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206512292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a:solidFill>
                  <a:srgbClr val="FF0000"/>
                </a:solidFill>
                <a:latin typeface="Tahoma" charset="0"/>
                <a:ea typeface="ＭＳ Ｐゴシック" charset="0"/>
                <a:cs typeface="ＭＳ Ｐゴシック" charset="0"/>
              </a:rPr>
              <a:t>Data Pattern Dependence (DPD) </a:t>
            </a:r>
            <a:r>
              <a:rPr lang="en-US" dirty="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a:solidFill>
                  <a:srgbClr val="FF0000"/>
                </a:solidFill>
                <a:latin typeface="Tahoma" charset="0"/>
                <a:ea typeface="ＭＳ Ｐゴシック" charset="0"/>
                <a:cs typeface="ＭＳ Ｐゴシック" charset="0"/>
              </a:rPr>
              <a:t>Variable Retention Time (VRT) </a:t>
            </a:r>
            <a:r>
              <a:rPr lang="en-US" dirty="0">
                <a:solidFill>
                  <a:srgbClr val="000000"/>
                </a:solidFill>
                <a:latin typeface="Tahoma" charset="0"/>
                <a:ea typeface="ＭＳ Ｐゴシック" charset="0"/>
                <a:cs typeface="ＭＳ Ｐゴシック" charset="0"/>
              </a:rPr>
              <a:t>phenomenon</a:t>
            </a:r>
          </a:p>
        </p:txBody>
      </p:sp>
      <p:sp>
        <p:nvSpPr>
          <p:cNvPr id="22221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BADDEA-2833-0049-8538-3BDE34A5F6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03313958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D2CC19-049F-354C-8180-33C2AEE3F68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41689240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E096BAB-925E-464D-8476-CD2FB218257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47105237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5735638" y="3170238"/>
            <a:ext cx="187325" cy="17351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2895600" y="3171825"/>
            <a:ext cx="187325" cy="17351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Oval 9"/>
          <p:cNvSpPr/>
          <p:nvPr/>
        </p:nvSpPr>
        <p:spPr>
          <a:xfrm>
            <a:off x="2540000" y="3444875"/>
            <a:ext cx="4564063" cy="2143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99991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8" grpId="0" animBg="1"/>
      <p:bldP spid="8" grpId="1" animBg="1"/>
      <p:bldP spid="9" grpId="0" animBg="1"/>
      <p:bldP spid="9" grpId="1" animBg="1"/>
      <p:bldP spid="1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a:defRPr/>
            </a:pPr>
            <a:r>
              <a:rPr lang="en-US" dirty="0">
                <a:solidFill>
                  <a:srgbClr val="FF0000"/>
                </a:solidFill>
                <a:latin typeface="Tahoma" charset="0"/>
                <a:ea typeface="ＭＳ Ｐゴシック" charset="0"/>
              </a:rPr>
              <a:t>Retention time of a cell depends on data patterns stored in nearby cells </a:t>
            </a:r>
          </a:p>
          <a:p>
            <a:pPr marL="0" indent="0">
              <a:buFont typeface="Wingdings" charset="0"/>
              <a:buNone/>
              <a:defRPr/>
            </a:pPr>
            <a:r>
              <a:rPr lang="en-US" sz="2100" dirty="0">
                <a:solidFill>
                  <a:srgbClr val="FF0000"/>
                </a:solidFill>
                <a:latin typeface="Tahoma" charset="0"/>
                <a:ea typeface="ＭＳ Ｐゴシック" charset="0"/>
                <a:sym typeface="Wingdings" charset="0"/>
              </a:rPr>
              <a:t>     need to find the worst data pattern to find worst-case retention time</a:t>
            </a:r>
          </a:p>
          <a:p>
            <a:pPr marL="0" indent="0">
              <a:buFont typeface="Wingdings" charset="0"/>
              <a:buNone/>
              <a:defRPr/>
            </a:pPr>
            <a:r>
              <a:rPr lang="en-US" sz="2100" dirty="0">
                <a:solidFill>
                  <a:srgbClr val="FF0000"/>
                </a:solidFill>
                <a:latin typeface="Tahoma" charset="0"/>
                <a:ea typeface="ＭＳ Ｐゴシック" charset="0"/>
                <a:sym typeface="Wingdings" charset="0"/>
              </a:rPr>
              <a:t>    </a:t>
            </a:r>
            <a:r>
              <a:rPr lang="en-US" sz="2100" dirty="0">
                <a:solidFill>
                  <a:srgbClr val="FF0000"/>
                </a:solidFill>
                <a:latin typeface="Tahoma" charset="0"/>
                <a:ea typeface="ＭＳ Ｐゴシック" charset="0"/>
                <a:sym typeface="Wingdings"/>
              </a:rPr>
              <a:t> this pattern is location dependent</a:t>
            </a:r>
            <a:endParaRPr lang="en-US" sz="2100" dirty="0">
              <a:solidFill>
                <a:srgbClr val="FF0000"/>
              </a:solidFill>
              <a:latin typeface="Tahoma" charset="0"/>
              <a:ea typeface="ＭＳ Ｐゴシック" charset="0"/>
            </a:endParaRPr>
          </a:p>
          <a:p>
            <a:pPr>
              <a:defRPr/>
            </a:pPr>
            <a:endParaRPr lang="en-US" dirty="0">
              <a:latin typeface="Tahoma" charset="0"/>
              <a:ea typeface="ＭＳ Ｐゴシック"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5909350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p>
          <a:p>
            <a:pPr lvl="2">
              <a:defRPr/>
            </a:pPr>
            <a:r>
              <a:rPr lang="en-US" dirty="0">
                <a:solidFill>
                  <a:srgbClr val="0000FF"/>
                </a:solidFill>
                <a:latin typeface="Tahoma" charset="0"/>
                <a:ea typeface="ＭＳ Ｐゴシック" charset="0"/>
              </a:rPr>
              <a:t>a cell alternates between multiple retention time states</a:t>
            </a: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process </a:t>
            </a:r>
            <a:r>
              <a:rPr lang="en-US" sz="1800" b="1" dirty="0">
                <a:solidFill>
                  <a:srgbClr val="2C6123"/>
                </a:solidFill>
                <a:latin typeface="Tahoma" charset="0"/>
                <a:ea typeface="ＭＳ Ｐゴシック" charset="0"/>
              </a:rPr>
              <a:t>[Kim+ IEEE TED’11]</a:t>
            </a:r>
          </a:p>
          <a:p>
            <a:pPr lvl="2">
              <a:defRPr/>
            </a:pPr>
            <a:endParaRPr lang="en-US" dirty="0">
              <a:latin typeface="Tahoma" charset="0"/>
              <a:ea typeface="ＭＳ Ｐゴシック" charset="0"/>
            </a:endParaRPr>
          </a:p>
          <a:p>
            <a:pPr lvl="1">
              <a:defRPr/>
            </a:pPr>
            <a:r>
              <a:rPr lang="en-US" dirty="0">
                <a:solidFill>
                  <a:srgbClr val="FF0000"/>
                </a:solidFill>
                <a:latin typeface="Tahoma" charset="0"/>
                <a:ea typeface="ＭＳ Ｐゴシック" charset="0"/>
              </a:rPr>
              <a:t>Worst-case retention time depends on a random process </a:t>
            </a:r>
          </a:p>
          <a:p>
            <a:pPr marL="671512" lvl="2" indent="0">
              <a:buFont typeface="Wingdings" charset="0"/>
              <a:buNone/>
              <a:defRPr/>
            </a:pPr>
            <a:r>
              <a:rPr lang="en-US" dirty="0">
                <a:solidFill>
                  <a:srgbClr val="FF0000"/>
                </a:solidFill>
                <a:latin typeface="Tahoma" charset="0"/>
                <a:ea typeface="ＭＳ Ｐゴシック" charset="0"/>
                <a:sym typeface="Wingdings" charset="0"/>
              </a:rPr>
              <a:t> 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74AD25-8CC2-CA49-83CB-00EA7636A2E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2677399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atin typeface="Garamond" charset="0"/>
                <a:ea typeface="ＭＳ Ｐゴシック" charset="0"/>
                <a:cs typeface="ＭＳ Ｐゴシック" charset="0"/>
              </a:rPr>
              <a:t>An Example VRT Cell</a:t>
            </a:r>
          </a:p>
        </p:txBody>
      </p:sp>
      <p:sp>
        <p:nvSpPr>
          <p:cNvPr id="25293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552D8-0273-8E46-90C3-4254DD19B0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2931" name="Picture 4" descr="single_cell_vrt-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977900"/>
            <a:ext cx="6680200" cy="539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2" name="TextBox 38"/>
          <p:cNvSpPr txBox="1">
            <a:spLocks noChangeArrowheads="1"/>
          </p:cNvSpPr>
          <p:nvPr/>
        </p:nvSpPr>
        <p:spPr bwMode="auto">
          <a:xfrm>
            <a:off x="3154363" y="5183188"/>
            <a:ext cx="413226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cell from E 2Gb chip family</a:t>
            </a:r>
          </a:p>
        </p:txBody>
      </p:sp>
    </p:spTree>
    <p:extLst>
      <p:ext uri="{BB962C8B-B14F-4D97-AF65-F5344CB8AC3E}">
        <p14:creationId xmlns:p14="http://schemas.microsoft.com/office/powerpoint/2010/main" val="4245888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atin typeface="Garamond" charset="0"/>
                <a:ea typeface="ＭＳ Ｐゴシック" charset="0"/>
                <a:cs typeface="ＭＳ Ｐゴシック" charset="0"/>
              </a:rPr>
              <a:t>Variable Retention Time</a:t>
            </a:r>
          </a:p>
        </p:txBody>
      </p:sp>
      <p:sp>
        <p:nvSpPr>
          <p:cNvPr id="2539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01DB56-A57E-A640-B61D-96363059E5F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3955" name="Picture 4" descr="minmaxret-log_a256mb.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016000"/>
            <a:ext cx="6858000" cy="538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6" name="TextBox 38"/>
          <p:cNvSpPr txBox="1">
            <a:spLocks noChangeArrowheads="1"/>
          </p:cNvSpPr>
          <p:nvPr/>
        </p:nvSpPr>
        <p:spPr bwMode="auto">
          <a:xfrm>
            <a:off x="3695700" y="5081588"/>
            <a:ext cx="25923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2Gb chip family</a:t>
            </a:r>
          </a:p>
        </p:txBody>
      </p:sp>
      <p:cxnSp>
        <p:nvCxnSpPr>
          <p:cNvPr id="8" name="Straight Connector 7"/>
          <p:cNvCxnSpPr/>
          <p:nvPr/>
        </p:nvCxnSpPr>
        <p:spPr>
          <a:xfrm flipV="1">
            <a:off x="2641600" y="1600200"/>
            <a:ext cx="3403600" cy="3314700"/>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38"/>
          <p:cNvSpPr txBox="1">
            <a:spLocks noChangeArrowheads="1"/>
          </p:cNvSpPr>
          <p:nvPr/>
        </p:nvSpPr>
        <p:spPr bwMode="auto">
          <a:xfrm>
            <a:off x="3563938" y="3971925"/>
            <a:ext cx="3074987"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FF0000"/>
                </a:solidFill>
                <a:effectLst/>
                <a:uLnTx/>
                <a:uFillTx/>
                <a:latin typeface="Arial" charset="0"/>
                <a:ea typeface="ＭＳ Ｐゴシック" charset="0"/>
              </a:rPr>
              <a:t>Min ret time = Max ret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Arial" charset="0"/>
                <a:ea typeface="ＭＳ Ｐゴシック" charset="0"/>
              </a:rPr>
              <a:t>Expected if no VRT</a:t>
            </a:r>
          </a:p>
        </p:txBody>
      </p:sp>
      <p:sp>
        <p:nvSpPr>
          <p:cNvPr id="18" name="Right Triangle 17"/>
          <p:cNvSpPr/>
          <p:nvPr/>
        </p:nvSpPr>
        <p:spPr>
          <a:xfrm rot="5400000">
            <a:off x="2679700" y="1536700"/>
            <a:ext cx="3162300" cy="3314700"/>
          </a:xfrm>
          <a:prstGeom prst="rtTriangle">
            <a:avLst/>
          </a:prstGeom>
          <a:solidFill>
            <a:srgbClr val="0000FF">
              <a:alpha val="1000"/>
            </a:srgb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TextBox 38"/>
          <p:cNvSpPr txBox="1">
            <a:spLocks noChangeArrowheads="1"/>
          </p:cNvSpPr>
          <p:nvPr/>
        </p:nvSpPr>
        <p:spPr bwMode="auto">
          <a:xfrm>
            <a:off x="2535238" y="2173288"/>
            <a:ext cx="24415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Most failing cells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exhibit VRT</a:t>
            </a:r>
          </a:p>
        </p:txBody>
      </p:sp>
      <p:cxnSp>
        <p:nvCxnSpPr>
          <p:cNvPr id="21" name="Straight Connector 20"/>
          <p:cNvCxnSpPr/>
          <p:nvPr/>
        </p:nvCxnSpPr>
        <p:spPr>
          <a:xfrm flipV="1">
            <a:off x="2606675" y="1673225"/>
            <a:ext cx="1782763" cy="15875"/>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sp>
        <p:nvSpPr>
          <p:cNvPr id="23" name="TextBox 38"/>
          <p:cNvSpPr txBox="1">
            <a:spLocks noChangeArrowheads="1"/>
          </p:cNvSpPr>
          <p:nvPr/>
        </p:nvSpPr>
        <p:spPr bwMode="auto">
          <a:xfrm>
            <a:off x="2325688" y="1017588"/>
            <a:ext cx="37750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Many failing cells jump from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very high retention time to very low</a:t>
            </a:r>
          </a:p>
        </p:txBody>
      </p:sp>
    </p:spTree>
    <p:extLst>
      <p:ext uri="{BB962C8B-B14F-4D97-AF65-F5344CB8AC3E}">
        <p14:creationId xmlns:p14="http://schemas.microsoft.com/office/powerpoint/2010/main" val="798471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2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20282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
        <p:nvSpPr>
          <p:cNvPr id="9" name="Title 1"/>
          <p:cNvSpPr>
            <a:spLocks noGrp="1"/>
          </p:cNvSpPr>
          <p:nvPr>
            <p:ph type="title"/>
          </p:nvPr>
        </p:nvSpPr>
        <p:spPr>
          <a:xfrm>
            <a:off x="207516" y="152400"/>
            <a:ext cx="8972996" cy="884238"/>
          </a:xfrm>
        </p:spPr>
        <p:txBody>
          <a:bodyPr/>
          <a:lstStyle/>
          <a:p>
            <a:r>
              <a:rPr lang="en-US" dirty="0"/>
              <a:t>Industry Is Writing Papers About It, Too</a:t>
            </a:r>
          </a:p>
        </p:txBody>
      </p:sp>
    </p:spTree>
    <p:extLst>
      <p:ext uri="{BB962C8B-B14F-4D97-AF65-F5344CB8AC3E}">
        <p14:creationId xmlns:p14="http://schemas.microsoft.com/office/powerpoint/2010/main" val="227248443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263085854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failures</a:t>
            </a:r>
          </a:p>
          <a:p>
            <a:r>
              <a:rPr lang="en-US" b="1" dirty="0">
                <a:solidFill>
                  <a:srgbClr val="FF0000"/>
                </a:solidFill>
              </a:rPr>
              <a:t>Combination </a:t>
            </a:r>
            <a:r>
              <a:rPr lang="en-US" b="1" dirty="0">
                <a:solidFill>
                  <a:srgbClr val="000000"/>
                </a:solidFill>
              </a:rPr>
              <a:t>of ECC and other mitigation techniques is much more</a:t>
            </a:r>
            <a:r>
              <a:rPr lang="en-US" b="1" dirty="0">
                <a:solidFill>
                  <a:srgbClr val="FF0000"/>
                </a:solidFill>
              </a:rPr>
              <a:t> effective</a:t>
            </a:r>
          </a:p>
          <a:p>
            <a:pPr lvl="1"/>
            <a:r>
              <a:rPr lang="en-US" b="1" dirty="0">
                <a:solidFill>
                  <a:srgbClr val="FF0000"/>
                </a:solidFill>
              </a:rPr>
              <a:t>But degrades performance</a:t>
            </a:r>
          </a:p>
          <a:p>
            <a:r>
              <a:rPr lang="en-US" b="1" dirty="0">
                <a:solidFill>
                  <a:srgbClr val="FF0000"/>
                </a:solidFill>
              </a:rPr>
              <a:t>Testing </a:t>
            </a:r>
            <a:r>
              <a:rPr lang="en-US" b="1" dirty="0">
                <a:solidFill>
                  <a:srgbClr val="000000"/>
                </a:solidFill>
              </a:rPr>
              <a:t>can help to reduce the </a:t>
            </a:r>
            <a:r>
              <a:rPr lang="en-US" b="1" dirty="0">
                <a:solidFill>
                  <a:srgbClr val="FF0000"/>
                </a:solidFill>
              </a:rPr>
              <a:t>ECC strength</a:t>
            </a:r>
          </a:p>
          <a:p>
            <a:pPr lvl="1"/>
            <a:r>
              <a:rPr lang="en-US" b="1" dirty="0">
                <a:solidFill>
                  <a:srgbClr val="000000"/>
                </a:solidFill>
              </a:rPr>
              <a:t>Even when starting with a</a:t>
            </a:r>
            <a:r>
              <a:rPr lang="en-US" b="1" dirty="0">
                <a:solidFill>
                  <a:srgbClr val="FF0000"/>
                </a:solidFill>
              </a:rPr>
              <a:t> higher strength ECC</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a:t>Towards an Online Profiling System</a:t>
            </a:r>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Khan+,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The Efficacy of Error Mitigation Techniques for DRAM Retention Failures: A Comparative Experimental Study</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354479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Run tests periodically after a short interval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smaller regions of memory </a:t>
            </a: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a:t>Towards an Online Profiling System</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Initially Protect DRAM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Periodically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Mitigate errors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9825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840694" cy="1066800"/>
          </a:xfrm>
        </p:spPr>
        <p:txBody>
          <a:bodyPr>
            <a:noAutofit/>
          </a:bodyPr>
          <a:lstStyle/>
          <a:p>
            <a:r>
              <a:rPr lang="en-US" sz="3800" dirty="0"/>
              <a:t>DRAM Capacity, Bandwidth, Latency Trends</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Tree>
    <p:extLst>
      <p:ext uri="{BB962C8B-B14F-4D97-AF65-F5344CB8AC3E}">
        <p14:creationId xmlns:p14="http://schemas.microsoft.com/office/powerpoint/2010/main" val="2783546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2"/>
              </a:rPr>
              <a:t>"AVATAR: A Variable-Retention-Time (VRT) Aware Refresh for DRAM Systems"</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9" name="Title 1"/>
          <p:cNvSpPr>
            <a:spLocks noGrp="1"/>
          </p:cNvSpPr>
          <p:nvPr>
            <p:ph type="title"/>
          </p:nvPr>
        </p:nvSpPr>
        <p:spPr>
          <a:xfrm>
            <a:off x="228600" y="152400"/>
            <a:ext cx="8915400" cy="884238"/>
          </a:xfrm>
        </p:spPr>
        <p:txBody>
          <a:bodyPr/>
          <a:lstStyle/>
          <a:p>
            <a:r>
              <a:rPr lang="en-US" dirty="0"/>
              <a:t>Handling Variable Retention Time </a:t>
            </a:r>
            <a:r>
              <a:rPr lang="en-US" sz="2600" b="1" dirty="0">
                <a:solidFill>
                  <a:srgbClr val="006633"/>
                </a:solidFill>
              </a:rPr>
              <a:t>[DSN’15]</a:t>
            </a:r>
            <a:r>
              <a:rPr lang="en-US" sz="3400" dirty="0"/>
              <a:t> </a:t>
            </a:r>
          </a:p>
        </p:txBody>
      </p:sp>
      <p:pic>
        <p:nvPicPr>
          <p:cNvPr id="10" name="Picture 9"/>
          <p:cNvPicPr>
            <a:picLocks noChangeAspect="1"/>
          </p:cNvPicPr>
          <p:nvPr/>
        </p:nvPicPr>
        <p:blipFill>
          <a:blip r:embed="rId6"/>
          <a:stretch>
            <a:fillRect/>
          </a:stretch>
        </p:blipFill>
        <p:spPr>
          <a:xfrm>
            <a:off x="0" y="3933056"/>
            <a:ext cx="9144000" cy="1642219"/>
          </a:xfrm>
          <a:prstGeom prst="rect">
            <a:avLst/>
          </a:prstGeom>
        </p:spPr>
      </p:pic>
    </p:spTree>
    <p:extLst>
      <p:ext uri="{BB962C8B-B14F-4D97-AF65-F5344CB8AC3E}">
        <p14:creationId xmlns:p14="http://schemas.microsoft.com/office/powerpoint/2010/main" val="890679620"/>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7" name="Title 1"/>
          <p:cNvSpPr>
            <a:spLocks noGrp="1"/>
          </p:cNvSpPr>
          <p:nvPr>
            <p:ph type="title"/>
          </p:nvPr>
        </p:nvSpPr>
        <p:spPr>
          <a:xfrm>
            <a:off x="228600" y="152400"/>
            <a:ext cx="8610600" cy="1066800"/>
          </a:xfrm>
        </p:spPr>
        <p:txBody>
          <a:bodyPr/>
          <a:lstStyle/>
          <a:p>
            <a:r>
              <a:rPr lang="en-US" dirty="0"/>
              <a:t>Handling Data-Dependent Failures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219337505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Handling Data-Dependent </a:t>
            </a:r>
            <a:r>
              <a:rPr lang="en-US"/>
              <a:t>Failures </a:t>
            </a:r>
            <a:r>
              <a:rPr lang="en-US" sz="2600" b="1">
                <a:solidFill>
                  <a:srgbClr val="006633"/>
                </a:solidFill>
              </a:rPr>
              <a:t>[MICRO’17]</a:t>
            </a:r>
            <a:r>
              <a:rPr lang="en-US" sz="2600"/>
              <a:t> </a:t>
            </a:r>
            <a:r>
              <a:rPr lang="en-US"/>
              <a:t> </a:t>
            </a:r>
            <a:endParaRPr lang="en-US" dirty="0"/>
          </a:p>
        </p:txBody>
      </p:sp>
    </p:spTree>
    <p:extLst>
      <p:ext uri="{BB962C8B-B14F-4D97-AF65-F5344CB8AC3E}">
        <p14:creationId xmlns:p14="http://schemas.microsoft.com/office/powerpoint/2010/main" val="85785210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4104012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Reinforced</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5789334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44824"/>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31596503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NAND Flash Memory Vulnerabilities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05" y="1219200"/>
            <a:ext cx="8453023" cy="5164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06939" y="1484784"/>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4191059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2120906980"/>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974986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585919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2ED14-562A-7B41-81C5-4AADBA53F90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923814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Future Memory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471578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212483890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69397102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Such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32602495"/>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14587"/>
            <a:ext cx="8428037" cy="822325"/>
          </a:xfrm>
        </p:spPr>
        <p:txBody>
          <a:bodyPr/>
          <a:lstStyle/>
          <a:p>
            <a:pPr algn="ctr" eaLnBrk="1" hangingPunct="1"/>
            <a:r>
              <a:rPr lang="en-US" sz="5000" dirty="0">
                <a:latin typeface="Garamond" charset="0"/>
              </a:rPr>
              <a:t>Memory Is Not Only Bad</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66277473"/>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3922" y="461658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0A79BC0-0603-1647-9891-AA85FD198804}"/>
              </a:ext>
            </a:extLst>
          </p:cNvPr>
          <p:cNvSpPr/>
          <p:nvPr/>
        </p:nvSpPr>
        <p:spPr>
          <a:xfrm>
            <a:off x="6352786" y="4324193"/>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2019</a:t>
            </a:r>
          </a:p>
        </p:txBody>
      </p:sp>
    </p:spTree>
    <p:extLst>
      <p:ext uri="{BB962C8B-B14F-4D97-AF65-F5344CB8AC3E}">
        <p14:creationId xmlns:p14="http://schemas.microsoft.com/office/powerpoint/2010/main" val="1166409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DRAM Is Critical for Performance &amp; Energy</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96073050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282 LPDDR4 DRAM Devices</a:t>
            </a:r>
          </a:p>
        </p:txBody>
      </p:sp>
      <p:sp>
        <p:nvSpPr>
          <p:cNvPr id="3" name="Content Placeholder 2"/>
          <p:cNvSpPr>
            <a:spLocks noGrp="1"/>
          </p:cNvSpPr>
          <p:nvPr>
            <p:ph idx="1"/>
          </p:nvPr>
        </p:nvSpPr>
        <p:spPr>
          <a:xfrm>
            <a:off x="75991" y="1683657"/>
            <a:ext cx="8987622" cy="4546320"/>
          </a:xfrm>
        </p:spPr>
        <p:txBody>
          <a:bodyPr/>
          <a:lstStyle/>
          <a:p>
            <a:r>
              <a:rPr lang="en-US" sz="3200" dirty="0"/>
              <a:t>Latency failures come from accessing DRAM with </a:t>
            </a:r>
            <a:r>
              <a:rPr lang="en-US" sz="3200" b="1" dirty="0">
                <a:solidFill>
                  <a:srgbClr val="C00000"/>
                </a:solidFill>
              </a:rPr>
              <a:t>reduced</a:t>
            </a:r>
            <a:r>
              <a:rPr lang="en-US" sz="3200" dirty="0"/>
              <a:t> timing parameters.</a:t>
            </a:r>
          </a:p>
          <a:p>
            <a:endParaRPr lang="en-US" dirty="0"/>
          </a:p>
          <a:p>
            <a:r>
              <a:rPr lang="en-US" sz="3200" b="1" dirty="0"/>
              <a:t>Key Observations:</a:t>
            </a:r>
          </a:p>
          <a:p>
            <a:pPr marL="971550" lvl="1" indent="-514350">
              <a:buFont typeface="+mj-lt"/>
              <a:buAutoNum type="arabicPeriod"/>
            </a:pPr>
            <a:r>
              <a:rPr lang="en-US" dirty="0"/>
              <a:t>A cell’s </a:t>
            </a:r>
            <a:r>
              <a:rPr lang="en-US" b="1" dirty="0">
                <a:solidFill>
                  <a:schemeClr val="accent6">
                    <a:lumMod val="75000"/>
                  </a:schemeClr>
                </a:solidFill>
              </a:rPr>
              <a:t>latency failure</a:t>
            </a:r>
            <a:r>
              <a:rPr lang="en-US" dirty="0"/>
              <a:t> probability is determined by </a:t>
            </a:r>
            <a:r>
              <a:rPr lang="en-US"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dirty="0"/>
              <a:t>Some cells fail </a:t>
            </a:r>
            <a:r>
              <a:rPr lang="en-US" b="1" dirty="0">
                <a:solidFill>
                  <a:srgbClr val="7030A0"/>
                </a:solidFill>
              </a:rPr>
              <a:t>randomly</a:t>
            </a:r>
          </a:p>
          <a:p>
            <a:endParaRPr lang="en-US" dirty="0"/>
          </a:p>
        </p:txBody>
      </p:sp>
    </p:spTree>
    <p:extLst>
      <p:ext uri="{BB962C8B-B14F-4D97-AF65-F5344CB8AC3E}">
        <p14:creationId xmlns:p14="http://schemas.microsoft.com/office/powerpoint/2010/main" val="258172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662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BF2CD1F0-5846-594F-B270-8C3A584CF480}"/>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45B52334-CB0A-604B-9A4B-B1858C38945F}"/>
              </a:ext>
            </a:extLst>
          </p:cNvPr>
          <p:cNvSpPr txBox="1"/>
          <p:nvPr/>
        </p:nvSpPr>
        <p:spPr>
          <a:xfrm>
            <a:off x="322441" y="1981850"/>
            <a:ext cx="8494721" cy="2554545"/>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We refer to cells that fail randomly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when accessed with a reduced </a:t>
            </a:r>
            <a:r>
              <a:rPr kumimoji="0" lang="en-US" sz="3200" b="1" i="0" u="none" strike="noStrike" kern="1200" cap="none" spc="0" normalizeH="0" baseline="0" noProof="0" dirty="0" err="1">
                <a:ln>
                  <a:noFill/>
                </a:ln>
                <a:solidFill>
                  <a:prstClr val="black"/>
                </a:solidFill>
                <a:effectLst/>
                <a:uLnTx/>
                <a:uFillTx/>
                <a:latin typeface="Cambria" charset="0"/>
                <a:ea typeface="Cambria" charset="0"/>
                <a:cs typeface="Cambria" charset="0"/>
              </a:rPr>
              <a:t>t</a:t>
            </a:r>
            <a:r>
              <a:rPr kumimoji="0" lang="en-US" sz="3200" b="1" i="0" u="none" strike="noStrike" kern="1200" cap="none" spc="0" normalizeH="0" baseline="-25000" noProof="0" dirty="0" err="1">
                <a:ln>
                  <a:noFill/>
                </a:ln>
                <a:solidFill>
                  <a:prstClr val="black"/>
                </a:solidFill>
                <a:effectLst/>
                <a:uLnTx/>
                <a:uFillTx/>
                <a:latin typeface="Cambria" charset="0"/>
                <a:ea typeface="Cambria" charset="0"/>
                <a:cs typeface="Cambria" charset="0"/>
              </a:rPr>
              <a:t>RCD</a:t>
            </a:r>
            <a:endParaRPr kumimoji="0" lang="en-US" sz="3200" b="1" i="0" u="none" strike="noStrike" kern="1200" cap="none" spc="0" normalizeH="0" baseline="-2500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as RNG cells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 </a:t>
            </a: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74" name="Rectangle 73">
            <a:extLst>
              <a:ext uri="{FF2B5EF4-FFF2-40B4-BE49-F238E27FC236}">
                <a16:creationId xmlns:a16="http://schemas.microsoft.com/office/drawing/2014/main" id="{7AB243BE-6CD5-1C4E-9CA1-747B6DDAD327}"/>
              </a:ext>
            </a:extLst>
          </p:cNvPr>
          <p:cNvSpPr/>
          <p:nvPr/>
        </p:nvSpPr>
        <p:spPr>
          <a:xfrm>
            <a:off x="2189770" y="5503314"/>
            <a:ext cx="5411829" cy="126527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6796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D-</a:t>
            </a:r>
            <a:r>
              <a:rPr lang="en-US" b="1" dirty="0" err="1"/>
              <a:t>RaNGe</a:t>
            </a:r>
            <a:r>
              <a:rPr lang="en-US" b="1" dirty="0"/>
              <a:t> Evaluation</a:t>
            </a:r>
          </a:p>
        </p:txBody>
      </p:sp>
      <p:sp>
        <p:nvSpPr>
          <p:cNvPr id="3" name="Content Placeholder 2"/>
          <p:cNvSpPr>
            <a:spLocks noGrp="1"/>
          </p:cNvSpPr>
          <p:nvPr>
            <p:ph idx="1"/>
          </p:nvPr>
        </p:nvSpPr>
        <p:spPr>
          <a:xfrm>
            <a:off x="268026" y="1169461"/>
            <a:ext cx="8603552" cy="5318753"/>
          </a:xfrm>
        </p:spPr>
        <p:txBody>
          <a:bodyPr/>
          <a:lstStyle/>
          <a:p>
            <a:r>
              <a:rPr lang="en-US" sz="3200" dirty="0"/>
              <a:t>We generate </a:t>
            </a:r>
            <a:r>
              <a:rPr lang="en-US" sz="3200" b="1" dirty="0">
                <a:solidFill>
                  <a:schemeClr val="accent1">
                    <a:lumMod val="75000"/>
                  </a:schemeClr>
                </a:solidFill>
              </a:rPr>
              <a:t>random values </a:t>
            </a:r>
            <a:r>
              <a:rPr lang="en-US" sz="3200" dirty="0"/>
              <a:t>by repeatedly accessing </a:t>
            </a:r>
            <a:r>
              <a:rPr lang="en-US" sz="3200" b="1" dirty="0">
                <a:solidFill>
                  <a:schemeClr val="accent1">
                    <a:lumMod val="75000"/>
                  </a:schemeClr>
                </a:solidFill>
              </a:rPr>
              <a:t>RNG cells</a:t>
            </a:r>
            <a:r>
              <a:rPr lang="en-US" sz="3200" dirty="0"/>
              <a:t> and aggregating the data read </a:t>
            </a:r>
          </a:p>
          <a:p>
            <a:endParaRPr lang="en-US" sz="1000" dirty="0"/>
          </a:p>
          <a:p>
            <a:r>
              <a:rPr lang="en-US" sz="3200" dirty="0"/>
              <a:t>The random data has high entropy &amp; satisfies the NIST statistical test suite for randomness </a:t>
            </a:r>
          </a:p>
          <a:p>
            <a:endParaRPr lang="en-US" sz="1000" b="1" dirty="0">
              <a:solidFill>
                <a:srgbClr val="0070C0"/>
              </a:solidFill>
            </a:endParaRPr>
          </a:p>
          <a:p>
            <a:r>
              <a:rPr lang="en-US" sz="3200" dirty="0"/>
              <a:t>The </a:t>
            </a:r>
            <a:r>
              <a:rPr lang="en-US" sz="3200" b="1" dirty="0">
                <a:solidFill>
                  <a:schemeClr val="accent1">
                    <a:lumMod val="75000"/>
                  </a:schemeClr>
                </a:solidFill>
              </a:rPr>
              <a:t>D-</a:t>
            </a:r>
            <a:r>
              <a:rPr lang="en-US" sz="3200" b="1" dirty="0" err="1">
                <a:solidFill>
                  <a:schemeClr val="accent1">
                    <a:lumMod val="75000"/>
                  </a:schemeClr>
                </a:solidFill>
              </a:rPr>
              <a:t>RaNGE</a:t>
            </a:r>
            <a:r>
              <a:rPr lang="en-US" sz="3200" dirty="0"/>
              <a:t> generates random numbers </a:t>
            </a:r>
          </a:p>
          <a:p>
            <a:pPr lvl="1"/>
            <a:r>
              <a:rPr lang="en-US" b="1" dirty="0"/>
              <a:t>Throughput</a:t>
            </a:r>
            <a:r>
              <a:rPr lang="en-US" dirty="0"/>
              <a:t>: 717.4 Mb/s </a:t>
            </a:r>
          </a:p>
          <a:p>
            <a:pPr lvl="1"/>
            <a:r>
              <a:rPr lang="en-US" b="1" dirty="0"/>
              <a:t>Latency</a:t>
            </a:r>
            <a:r>
              <a:rPr lang="en-US" dirty="0"/>
              <a:t>: 64 bits in &lt;1us</a:t>
            </a:r>
          </a:p>
          <a:p>
            <a:pPr lvl="1"/>
            <a:r>
              <a:rPr lang="en-US" b="1" dirty="0"/>
              <a:t>Power</a:t>
            </a:r>
            <a:r>
              <a:rPr lang="en-US" dirty="0"/>
              <a:t>: 4.4 </a:t>
            </a:r>
            <a:r>
              <a:rPr lang="en-US" dirty="0" err="1"/>
              <a:t>nJ</a:t>
            </a:r>
            <a:r>
              <a:rPr lang="en-US" dirty="0"/>
              <a:t>/bit</a:t>
            </a:r>
          </a:p>
          <a:p>
            <a:pPr marL="457200" lvl="1" indent="0">
              <a:buNone/>
            </a:pPr>
            <a:endParaRPr lang="en-US" sz="2400" dirty="0"/>
          </a:p>
          <a:p>
            <a:endParaRPr lang="en-US" sz="3200" b="1" dirty="0">
              <a:solidFill>
                <a:srgbClr val="7030A0"/>
              </a:solidFill>
            </a:endParaRPr>
          </a:p>
        </p:txBody>
      </p:sp>
    </p:spTree>
    <p:extLst>
      <p:ext uri="{BB962C8B-B14F-4D97-AF65-F5344CB8AC3E}">
        <p14:creationId xmlns:p14="http://schemas.microsoft.com/office/powerpoint/2010/main" val="417649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3922" y="461658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0A79BC0-0603-1647-9891-AA85FD198804}"/>
              </a:ext>
            </a:extLst>
          </p:cNvPr>
          <p:cNvSpPr/>
          <p:nvPr/>
        </p:nvSpPr>
        <p:spPr>
          <a:xfrm>
            <a:off x="6352786" y="4616581"/>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2019</a:t>
            </a:r>
          </a:p>
        </p:txBody>
      </p:sp>
    </p:spTree>
    <p:extLst>
      <p:ext uri="{BB962C8B-B14F-4D97-AF65-F5344CB8AC3E}">
        <p14:creationId xmlns:p14="http://schemas.microsoft.com/office/powerpoint/2010/main" val="42795559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a:t>
            </a:r>
            <a:r>
              <a:rPr lang="en-US" sz="2000" u="sng" dirty="0"/>
              <a:t>Onur Mutlu</a:t>
            </a:r>
            <a:r>
              <a:rPr lang="en-US" sz="2000" dirty="0"/>
              <a:t>,</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Full Talk Video</a:t>
            </a:r>
            <a:r>
              <a:rPr lang="en-US" sz="2000" dirty="0"/>
              <a:t> (21 minutes)]</a:t>
            </a:r>
          </a:p>
          <a:p>
            <a:pPr marL="0" indent="0">
              <a:buNone/>
            </a:pPr>
            <a:br>
              <a:rPr lang="en-US" sz="2000" dirty="0"/>
            </a:br>
            <a:endParaRPr lang="en-US" sz="20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7"/>
          <a:stretch>
            <a:fillRect/>
          </a:stretch>
        </p:blipFill>
        <p:spPr>
          <a:xfrm>
            <a:off x="0" y="3696780"/>
            <a:ext cx="9144000" cy="2180492"/>
          </a:xfrm>
          <a:prstGeom prst="rect">
            <a:avLst/>
          </a:prstGeom>
        </p:spPr>
      </p:pic>
    </p:spTree>
    <p:extLst>
      <p:ext uri="{BB962C8B-B14F-4D97-AF65-F5344CB8AC3E}">
        <p14:creationId xmlns:p14="http://schemas.microsoft.com/office/powerpoint/2010/main" val="356805460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Onur Mutlu,</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2103124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5EFC-4622-AC48-B377-BA05632C868A}"/>
              </a:ext>
            </a:extLst>
          </p:cNvPr>
          <p:cNvSpPr>
            <a:spLocks noGrp="1"/>
          </p:cNvSpPr>
          <p:nvPr>
            <p:ph type="title"/>
          </p:nvPr>
        </p:nvSpPr>
        <p:spPr>
          <a:xfrm>
            <a:off x="228600" y="152400"/>
            <a:ext cx="8610600" cy="1066800"/>
          </a:xfrm>
        </p:spPr>
        <p:txBody>
          <a:bodyPr/>
          <a:lstStyle/>
          <a:p>
            <a:r>
              <a:rPr lang="en-US" dirty="0"/>
              <a:t>Quickly Destroying In-Memory Data</a:t>
            </a:r>
          </a:p>
        </p:txBody>
      </p:sp>
      <p:sp>
        <p:nvSpPr>
          <p:cNvPr id="3" name="Content Placeholder 2">
            <a:extLst>
              <a:ext uri="{FF2B5EF4-FFF2-40B4-BE49-F238E27FC236}">
                <a16:creationId xmlns:a16="http://schemas.microsoft.com/office/drawing/2014/main" id="{D0B0A7FE-9457-D145-92B5-1DDE0C300AFD}"/>
              </a:ext>
            </a:extLst>
          </p:cNvPr>
          <p:cNvSpPr>
            <a:spLocks noGrp="1"/>
          </p:cNvSpPr>
          <p:nvPr>
            <p:ph idx="1"/>
          </p:nvPr>
        </p:nvSpPr>
        <p:spPr>
          <a:xfrm>
            <a:off x="0" y="1219200"/>
            <a:ext cx="9144000" cy="5029200"/>
          </a:xfrm>
        </p:spPr>
        <p:txBody>
          <a:bodyPr/>
          <a:lstStyle/>
          <a:p>
            <a:r>
              <a:rPr lang="en-US" dirty="0" err="1"/>
              <a:t>Dataplant</a:t>
            </a:r>
            <a:r>
              <a:rPr lang="en-US" dirty="0"/>
              <a:t>: In-DRAM Security Mechanisms for Low-Cost Devices</a:t>
            </a:r>
          </a:p>
          <a:p>
            <a:pPr lvl="1"/>
            <a:r>
              <a:rPr lang="en-US" dirty="0">
                <a:hlinkClick r:id="rId2"/>
              </a:rPr>
              <a:t>https://arxiv.org/pdf/1902.07344.pdf</a:t>
            </a:r>
            <a:r>
              <a:rPr lang="en-US" dirty="0"/>
              <a:t> </a:t>
            </a:r>
          </a:p>
        </p:txBody>
      </p:sp>
      <p:sp>
        <p:nvSpPr>
          <p:cNvPr id="4" name="Slide Number Placeholder 3">
            <a:extLst>
              <a:ext uri="{FF2B5EF4-FFF2-40B4-BE49-F238E27FC236}">
                <a16:creationId xmlns:a16="http://schemas.microsoft.com/office/drawing/2014/main" id="{B9BFBB9D-55BC-C144-9238-F76274A6CF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9D25D85-2D36-4140-A2A3-F802B322A4ED}"/>
              </a:ext>
            </a:extLst>
          </p:cNvPr>
          <p:cNvPicPr>
            <a:picLocks noChangeAspect="1"/>
          </p:cNvPicPr>
          <p:nvPr/>
        </p:nvPicPr>
        <p:blipFill>
          <a:blip r:embed="rId3"/>
          <a:stretch>
            <a:fillRect/>
          </a:stretch>
        </p:blipFill>
        <p:spPr>
          <a:xfrm>
            <a:off x="0" y="3212976"/>
            <a:ext cx="9144000" cy="2524677"/>
          </a:xfrm>
          <a:prstGeom prst="rect">
            <a:avLst/>
          </a:prstGeom>
        </p:spPr>
      </p:pic>
    </p:spTree>
    <p:extLst>
      <p:ext uri="{BB962C8B-B14F-4D97-AF65-F5344CB8AC3E}">
        <p14:creationId xmlns:p14="http://schemas.microsoft.com/office/powerpoint/2010/main" val="371241709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4BAB-A5C5-EB44-944B-FE8FAFB62789}"/>
              </a:ext>
            </a:extLst>
          </p:cNvPr>
          <p:cNvSpPr>
            <a:spLocks noGrp="1"/>
          </p:cNvSpPr>
          <p:nvPr>
            <p:ph type="title"/>
          </p:nvPr>
        </p:nvSpPr>
        <p:spPr/>
        <p:txBody>
          <a:bodyPr/>
          <a:lstStyle/>
          <a:p>
            <a:r>
              <a:rPr lang="en-US" dirty="0"/>
              <a:t>For Some Other Time … </a:t>
            </a:r>
          </a:p>
        </p:txBody>
      </p:sp>
      <p:sp>
        <p:nvSpPr>
          <p:cNvPr id="4" name="Slide Number Placeholder 3">
            <a:extLst>
              <a:ext uri="{FF2B5EF4-FFF2-40B4-BE49-F238E27FC236}">
                <a16:creationId xmlns:a16="http://schemas.microsoft.com/office/drawing/2014/main" id="{40F25310-1F19-6640-A7AA-5244091B7666}"/>
              </a:ext>
            </a:extLst>
          </p:cNvPr>
          <p:cNvSpPr>
            <a:spLocks noGrp="1"/>
          </p:cNvSpPr>
          <p:nvPr>
            <p:ph type="sldNum" sz="quarter" idx="11"/>
          </p:nvPr>
        </p:nvSpPr>
        <p:spPr/>
        <p:txBody>
          <a:bodyPr/>
          <a:lstStyle/>
          <a:p>
            <a:fld id="{323594FA-E141-4234-AE05-360401972BE7}" type="slidenum">
              <a:rPr lang="en-US" altLang="en-US" smtClean="0"/>
              <a:pPr/>
              <a:t>148</a:t>
            </a:fld>
            <a:endParaRPr lang="en-US" altLang="en-US"/>
          </a:p>
        </p:txBody>
      </p:sp>
      <p:pic>
        <p:nvPicPr>
          <p:cNvPr id="3" name="Picture 2">
            <a:extLst>
              <a:ext uri="{FF2B5EF4-FFF2-40B4-BE49-F238E27FC236}">
                <a16:creationId xmlns:a16="http://schemas.microsoft.com/office/drawing/2014/main" id="{3F29E643-227E-784C-A0D8-2DA321D7223F}"/>
              </a:ext>
            </a:extLst>
          </p:cNvPr>
          <p:cNvPicPr>
            <a:picLocks noChangeAspect="1"/>
          </p:cNvPicPr>
          <p:nvPr/>
        </p:nvPicPr>
        <p:blipFill>
          <a:blip r:embed="rId2"/>
          <a:stretch>
            <a:fillRect/>
          </a:stretch>
        </p:blipFill>
        <p:spPr>
          <a:xfrm>
            <a:off x="899592" y="1096888"/>
            <a:ext cx="7190557" cy="5068416"/>
          </a:xfrm>
          <a:prstGeom prst="rect">
            <a:avLst/>
          </a:prstGeom>
        </p:spPr>
      </p:pic>
    </p:spTree>
    <p:extLst>
      <p:ext uri="{BB962C8B-B14F-4D97-AF65-F5344CB8AC3E}">
        <p14:creationId xmlns:p14="http://schemas.microsoft.com/office/powerpoint/2010/main" val="35041683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0031263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DRAM Is Critical for Performance &amp; Energy</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404691092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RowHammer, Revisited</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56140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RowHammer: Retrospective</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reliability  security connection is now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a:t>
            </a:r>
          </a:p>
          <a:p>
            <a:pPr lvl="1"/>
            <a:r>
              <a:rPr lang="en-US" sz="2000" dirty="0">
                <a:sym typeface="Wingdings" pitchFamily="2" charset="2"/>
              </a:rPr>
              <a:t>Tens of papers in top security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ISCA 2019)</a:t>
            </a:r>
          </a:p>
          <a:p>
            <a:pPr lvl="1"/>
            <a:r>
              <a:rPr lang="en-US" sz="2000" dirty="0">
                <a:sym typeface="Wingdings" pitchFamily="2" charset="2"/>
              </a:rPr>
              <a:t>Principled system-DRAM co-design (in original RowHammer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505A65A6-427B-E648-B9CF-5442C197872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22705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solidFill>
                  <a:srgbClr val="FF0000"/>
                </a:solidFill>
              </a:rPr>
              <a:t>General-purpose hardware is fallible</a:t>
            </a:r>
            <a:r>
              <a:rPr lang="en-US" dirty="0"/>
              <a:t>,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DF3BEFD7-245E-1E4E-8BF4-087533D8D7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24940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DRAM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248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For More on RowHammer…</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154</a:t>
            </a:fld>
            <a:endParaRPr lang="en-US">
              <a:solidFill>
                <a:srgbClr val="000000"/>
              </a:solidFill>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292383840"/>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87397619"/>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25 April 2019</a:t>
            </a:r>
          </a:p>
          <a:p>
            <a:r>
              <a:rPr lang="en-US" sz="2200" dirty="0"/>
              <a:t>NYU ECE Colloquium</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RowHammer and Beyond</a:t>
            </a:r>
            <a:endParaRPr lang="en-US" sz="3800" dirty="0">
              <a:solidFill>
                <a:srgbClr val="FF0000"/>
              </a:solidFill>
            </a:endParaRPr>
          </a:p>
        </p:txBody>
      </p:sp>
    </p:spTree>
    <p:extLst>
      <p:ext uri="{BB962C8B-B14F-4D97-AF65-F5344CB8AC3E}">
        <p14:creationId xmlns:p14="http://schemas.microsoft.com/office/powerpoint/2010/main" val="42550580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78125129"/>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NSF</a:t>
            </a:r>
          </a:p>
          <a:p>
            <a:r>
              <a:rPr lang="en-US" dirty="0"/>
              <a:t>GSRC</a:t>
            </a:r>
          </a:p>
          <a:p>
            <a:r>
              <a:rPr lang="en-US" dirty="0"/>
              <a:t>SRC</a:t>
            </a:r>
          </a:p>
          <a:p>
            <a:r>
              <a:rPr lang="en-US" dirty="0" err="1"/>
              <a:t>CyLab</a:t>
            </a:r>
            <a:endParaRPr lang="en-US" dirty="0"/>
          </a:p>
          <a:p>
            <a:r>
              <a:rPr lang="en-US" dirty="0"/>
              <a:t>ETH Zurich</a:t>
            </a:r>
          </a:p>
          <a:p>
            <a:r>
              <a:rPr lang="en-US" dirty="0"/>
              <a:t>Alibaba, AMD, Google, Facebook, HP Labs, Huawei, IBM, Intel, Microsoft, Nvidia, Oracle, Qualcomm, Rambus, Samsung, Seagate, VMware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971813146"/>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8480068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DRAM Is Critical for Performance &amp; Energy</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30045036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152400"/>
            <a:ext cx="9144000" cy="884238"/>
          </a:xfrm>
        </p:spPr>
        <p:txBody>
          <a:bodyPr/>
          <a:lstStyle/>
          <a:p>
            <a:r>
              <a:rPr lang="en-US" dirty="0">
                <a:latin typeface="Garamond" charset="0"/>
                <a:ea typeface="ＭＳ Ｐゴシック" charset="0"/>
                <a:cs typeface="ＭＳ Ｐゴシック" charset="0"/>
              </a:rPr>
              <a:t>Modern DRAM Retention Time Distribution</a:t>
            </a:r>
          </a:p>
        </p:txBody>
      </p:sp>
      <p:sp>
        <p:nvSpPr>
          <p:cNvPr id="241666" name="Slide Number Placeholder 3"/>
          <p:cNvSpPr>
            <a:spLocks noGrp="1"/>
          </p:cNvSpPr>
          <p:nvPr>
            <p:ph type="sldNum" sz="quarter" idx="11"/>
          </p:nvPr>
        </p:nvSpPr>
        <p:spPr>
          <a:xfrm>
            <a:off x="6946900" y="6424613"/>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01818D-C5CA-8E43-8FDB-60478C7F7E7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41667" name="Picture 4" descr="retention-distribu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949325"/>
            <a:ext cx="6929437" cy="509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7504" y="6029205"/>
            <a:ext cx="8594725" cy="830263"/>
          </a:xfrm>
          <a:prstGeom prst="rect">
            <a:avLst/>
          </a:prstGeom>
          <a:solidFill>
            <a:sysClr val="window" lastClr="FFFFFF"/>
          </a:solidFill>
          <a:ln w="25400" cap="flat" cmpd="sng" algn="ctr">
            <a:solidFill>
              <a:srgbClr val="0000FF"/>
            </a:solidFill>
            <a:prstDash val="soli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Newer device families have more weak cells than older 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Likely a result of technology scaling</a:t>
            </a:r>
          </a:p>
        </p:txBody>
      </p:sp>
      <p:sp>
        <p:nvSpPr>
          <p:cNvPr id="10" name="Oval 9"/>
          <p:cNvSpPr/>
          <p:nvPr/>
        </p:nvSpPr>
        <p:spPr>
          <a:xfrm>
            <a:off x="7423150" y="43656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Oval 10"/>
          <p:cNvSpPr/>
          <p:nvPr/>
        </p:nvSpPr>
        <p:spPr>
          <a:xfrm>
            <a:off x="7431088" y="24098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TextBox 38"/>
          <p:cNvSpPr txBox="1">
            <a:spLocks noChangeArrowheads="1"/>
          </p:cNvSpPr>
          <p:nvPr/>
        </p:nvSpPr>
        <p:spPr bwMode="auto">
          <a:xfrm>
            <a:off x="8329613" y="4356100"/>
            <a:ext cx="8905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3" name="TextBox 38"/>
          <p:cNvSpPr txBox="1">
            <a:spLocks noChangeArrowheads="1"/>
          </p:cNvSpPr>
          <p:nvPr/>
        </p:nvSpPr>
        <p:spPr bwMode="auto">
          <a:xfrm>
            <a:off x="8289925" y="2439988"/>
            <a:ext cx="94773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
        <p:nvSpPr>
          <p:cNvPr id="14" name="Oval 13"/>
          <p:cNvSpPr/>
          <p:nvPr/>
        </p:nvSpPr>
        <p:spPr>
          <a:xfrm>
            <a:off x="7386638" y="51466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5" name="TextBox 38"/>
          <p:cNvSpPr txBox="1">
            <a:spLocks noChangeArrowheads="1"/>
          </p:cNvSpPr>
          <p:nvPr/>
        </p:nvSpPr>
        <p:spPr bwMode="auto">
          <a:xfrm>
            <a:off x="8329613" y="5186363"/>
            <a:ext cx="89058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6" name="Oval 15"/>
          <p:cNvSpPr/>
          <p:nvPr/>
        </p:nvSpPr>
        <p:spPr>
          <a:xfrm>
            <a:off x="7432675" y="18827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38"/>
          <p:cNvSpPr txBox="1">
            <a:spLocks noChangeArrowheads="1"/>
          </p:cNvSpPr>
          <p:nvPr/>
        </p:nvSpPr>
        <p:spPr bwMode="auto">
          <a:xfrm>
            <a:off x="8291513" y="1912938"/>
            <a:ext cx="94773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Tree>
    <p:extLst>
      <p:ext uri="{BB962C8B-B14F-4D97-AF65-F5344CB8AC3E}">
        <p14:creationId xmlns:p14="http://schemas.microsoft.com/office/powerpoint/2010/main" val="4083736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p:bldP spid="12" grpId="1"/>
      <p:bldP spid="13" grpId="0"/>
      <p:bldP spid="13" grpId="1"/>
      <p:bldP spid="14" grpId="0" animBg="1"/>
      <p:bldP spid="15" grpId="0"/>
      <p:bldP spid="16" grpId="0" animBg="1"/>
      <p:bldP spid="17"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16823669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PIEEE’17, HPCA’18, SIGMETRICS’18]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127631579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Understanding Flash Memory Reliability</a:t>
            </a:r>
            <a:endParaRPr lang="en-US" sz="3000" b="1" dirty="0"/>
          </a:p>
        </p:txBody>
      </p:sp>
    </p:spTree>
    <p:extLst>
      <p:ext uri="{BB962C8B-B14F-4D97-AF65-F5344CB8AC3E}">
        <p14:creationId xmlns:p14="http://schemas.microsoft.com/office/powerpoint/2010/main" val="2526220048"/>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575-181B-3C48-AC96-8F9C9DE9E980}"/>
              </a:ext>
            </a:extLst>
          </p:cNvPr>
          <p:cNvSpPr>
            <a:spLocks noGrp="1"/>
          </p:cNvSpPr>
          <p:nvPr>
            <p:ph type="title"/>
          </p:nvPr>
        </p:nvSpPr>
        <p:spPr/>
        <p:txBody>
          <a:bodyPr/>
          <a:lstStyle/>
          <a:p>
            <a:r>
              <a:rPr lang="en-US" dirty="0"/>
              <a:t>Understanding Flash Memory Reliability</a:t>
            </a:r>
          </a:p>
        </p:txBody>
      </p:sp>
      <p:sp>
        <p:nvSpPr>
          <p:cNvPr id="3" name="Content Placeholder 2">
            <a:extLst>
              <a:ext uri="{FF2B5EF4-FFF2-40B4-BE49-F238E27FC236}">
                <a16:creationId xmlns:a16="http://schemas.microsoft.com/office/drawing/2014/main" id="{2D441233-28C4-D14B-9D23-00386DE0C1F9}"/>
              </a:ext>
            </a:extLst>
          </p:cNvPr>
          <p:cNvSpPr>
            <a:spLocks noGrp="1"/>
          </p:cNvSpPr>
          <p:nvPr>
            <p:ph idx="1"/>
          </p:nvPr>
        </p:nvSpPr>
        <p:spPr>
          <a:xfrm>
            <a:off x="228600" y="1052736"/>
            <a:ext cx="8610600" cy="5195664"/>
          </a:xfrm>
        </p:spPr>
        <p:txBody>
          <a:bodyPr/>
          <a:lstStyle/>
          <a:p>
            <a:r>
              <a:rPr lang="en-US" sz="2000" dirty="0"/>
              <a:t>Justin Meza, </a:t>
            </a:r>
            <a:r>
              <a:rPr lang="en-US" sz="2000" dirty="0" err="1"/>
              <a:t>Qiang</a:t>
            </a:r>
            <a:r>
              <a:rPr lang="en-US" sz="2000" dirty="0"/>
              <a:t> Wu, Sanjeev Kumar, and </a:t>
            </a:r>
            <a:r>
              <a:rPr lang="en-US" sz="2000" u="sng" dirty="0"/>
              <a:t>Onur Mutlu</a:t>
            </a:r>
            <a:r>
              <a:rPr lang="en-US" sz="2000" dirty="0"/>
              <a:t>,</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a:t>
            </a:r>
          </a:p>
          <a:p>
            <a:pPr marL="0" indent="0">
              <a:buNone/>
            </a:pPr>
            <a:br>
              <a:rPr lang="en-US" sz="2000" dirty="0"/>
            </a:br>
            <a:endParaRPr lang="en-US" sz="2000" dirty="0"/>
          </a:p>
        </p:txBody>
      </p:sp>
      <p:sp>
        <p:nvSpPr>
          <p:cNvPr id="4" name="Slide Number Placeholder 3">
            <a:extLst>
              <a:ext uri="{FF2B5EF4-FFF2-40B4-BE49-F238E27FC236}">
                <a16:creationId xmlns:a16="http://schemas.microsoft.com/office/drawing/2014/main" id="{D976BA20-FA8B-1A44-849F-A9FFDE3D034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985DE80-46FE-384D-A22A-647CFCF3BDC8}"/>
              </a:ext>
            </a:extLst>
          </p:cNvPr>
          <p:cNvPicPr>
            <a:picLocks noChangeAspect="1"/>
          </p:cNvPicPr>
          <p:nvPr/>
        </p:nvPicPr>
        <p:blipFill>
          <a:blip r:embed="rId10"/>
          <a:stretch>
            <a:fillRect/>
          </a:stretch>
        </p:blipFill>
        <p:spPr>
          <a:xfrm>
            <a:off x="0" y="4271678"/>
            <a:ext cx="9144000" cy="1461578"/>
          </a:xfrm>
          <a:prstGeom prst="rect">
            <a:avLst/>
          </a:prstGeom>
        </p:spPr>
      </p:pic>
    </p:spTree>
    <p:extLst>
      <p:ext uri="{BB962C8B-B14F-4D97-AF65-F5344CB8AC3E}">
        <p14:creationId xmlns:p14="http://schemas.microsoft.com/office/powerpoint/2010/main" val="3074294288"/>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2659999111"/>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4113183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4278228018"/>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solidFill>
                  <a:srgbClr val="006633"/>
                </a:solidFill>
              </a:rPr>
              <a:t>Potential NAND Flash Memory Vulnerabilities</a:t>
            </a:r>
            <a:endParaRPr lang="en-US" sz="35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603465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r>
              <a:rPr lang="en-US" b="1" dirty="0">
                <a:solidFill>
                  <a:schemeClr val="accent2">
                    <a:lumMod val="75000"/>
                  </a:schemeClr>
                </a:solidFill>
              </a:rPr>
              <a:t>    [Luo+ DSN 2014]</a:t>
            </a:r>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558447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DRAM Is Critical for Performance &amp; Energy</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1200758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2961744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7" name="Slide Number Placeholder 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88180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00082517"/>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1871009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Flash Memory</a:t>
            </a:r>
            <a:br>
              <a:rPr lang="en-US" sz="5000" dirty="0">
                <a:latin typeface="Garamond" charset="0"/>
              </a:rPr>
            </a:br>
            <a:r>
              <a:rPr lang="en-US" sz="5000" dirty="0">
                <a:latin typeface="Garamond" charset="0"/>
              </a:rPr>
              <a:t>Reliability and Security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8731513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261122" name="Content Placeholder 2"/>
          <p:cNvSpPr>
            <a:spLocks noGrp="1"/>
          </p:cNvSpPr>
          <p:nvPr>
            <p:ph idx="1"/>
          </p:nvPr>
        </p:nvSpPr>
        <p:spPr>
          <a:xfrm>
            <a:off x="228600" y="996950"/>
            <a:ext cx="8777288" cy="5194300"/>
          </a:xfrm>
        </p:spPr>
        <p:txBody>
          <a:bodyPr/>
          <a:lstStyle/>
          <a:p>
            <a:r>
              <a:rPr lang="en-US" sz="2800">
                <a:latin typeface="Tahoma" charset="0"/>
                <a:ea typeface="ＭＳ Ｐゴシック" charset="0"/>
                <a:cs typeface="ＭＳ Ｐゴシック" charset="0"/>
              </a:rPr>
              <a:t>Difficult charge placement and control</a:t>
            </a:r>
          </a:p>
          <a:p>
            <a:pPr lvl="1"/>
            <a:r>
              <a:rPr lang="en-US" sz="2400">
                <a:latin typeface="Tahoma" charset="0"/>
                <a:ea typeface="ＭＳ Ｐゴシック" charset="0"/>
              </a:rPr>
              <a:t>Flash: floating gate charge</a:t>
            </a:r>
          </a:p>
          <a:p>
            <a:pPr lvl="1"/>
            <a:r>
              <a:rPr lang="en-US" sz="2400">
                <a:latin typeface="Tahoma" charset="0"/>
                <a:ea typeface="ＭＳ Ｐゴシック" charset="0"/>
              </a:rPr>
              <a:t>DRAM: capacitor charge, transistor leakage</a:t>
            </a:r>
          </a:p>
          <a:p>
            <a:endParaRPr lang="en-US" sz="1400">
              <a:latin typeface="Tahoma" charset="0"/>
              <a:ea typeface="ＭＳ Ｐゴシック" charset="0"/>
              <a:cs typeface="ＭＳ Ｐゴシック" charset="0"/>
            </a:endParaRPr>
          </a:p>
          <a:p>
            <a:r>
              <a:rPr lang="en-US" sz="3000">
                <a:solidFill>
                  <a:srgbClr val="FF0000"/>
                </a:solidFill>
                <a:latin typeface="Tahoma" charset="0"/>
                <a:ea typeface="ＭＳ Ｐゴシック" charset="0"/>
                <a:cs typeface="ＭＳ Ｐゴシック" charset="0"/>
              </a:rPr>
              <a:t>Reliable sensing becomes difficult as charge storage unit size reduces</a:t>
            </a:r>
          </a:p>
        </p:txBody>
      </p:sp>
      <p:sp>
        <p:nvSpPr>
          <p:cNvPr id="26112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E2A71C-AAD6-1343-AD29-0DFA78FE85A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6112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45056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US">
                <a:latin typeface="Garamond" charset="0"/>
                <a:ea typeface="ＭＳ Ｐゴシック" charset="0"/>
                <a:cs typeface="MS PGothic" charset="0"/>
              </a:rPr>
              <a:t>Evolution of NAND Flash Memory</a:t>
            </a:r>
          </a:p>
        </p:txBody>
      </p:sp>
      <p:sp>
        <p:nvSpPr>
          <p:cNvPr id="207874" name="Content Placeholder 2"/>
          <p:cNvSpPr>
            <a:spLocks noGrp="1"/>
          </p:cNvSpPr>
          <p:nvPr>
            <p:ph idx="1"/>
          </p:nvPr>
        </p:nvSpPr>
        <p:spPr>
          <a:xfrm>
            <a:off x="85725" y="5303838"/>
            <a:ext cx="8972550" cy="841375"/>
          </a:xfrm>
        </p:spPr>
        <p:txBody>
          <a:bodyPr/>
          <a:lstStyle/>
          <a:p>
            <a:r>
              <a:rPr lang="en-US">
                <a:latin typeface="Arial" charset="0"/>
                <a:ea typeface="ＭＳ Ｐゴシック" charset="0"/>
                <a:cs typeface="MS PGothic" charset="0"/>
              </a:rPr>
              <a:t>Flash memory is widening its range of applications</a:t>
            </a:r>
          </a:p>
          <a:p>
            <a:pPr lvl="1"/>
            <a:r>
              <a:rPr lang="en-US">
                <a:latin typeface="Arial" charset="0"/>
                <a:ea typeface="ＭＳ Ｐゴシック" charset="0"/>
                <a:cs typeface="MS PGothic" charset="0"/>
              </a:rPr>
              <a:t>Portable consumer devices, laptop PCs and enterprise servers</a:t>
            </a:r>
          </a:p>
        </p:txBody>
      </p:sp>
      <p:sp>
        <p:nvSpPr>
          <p:cNvPr id="207875" name="Text Box 6"/>
          <p:cNvSpPr txBox="1">
            <a:spLocks noChangeArrowheads="1"/>
          </p:cNvSpPr>
          <p:nvPr/>
        </p:nvSpPr>
        <p:spPr bwMode="auto">
          <a:xfrm>
            <a:off x="1212850" y="4887913"/>
            <a:ext cx="67183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Arial" charset="0"/>
                <a:ea typeface="宋体" charset="0"/>
                <a:cs typeface="宋体" charset="0"/>
              </a:rPr>
              <a:t>Seaung Suk Lee, “Emerging Challenges in NAND Flash Technology”, Flash Summit 2011 (Hynix)</a:t>
            </a:r>
          </a:p>
        </p:txBody>
      </p:sp>
      <p:pic>
        <p:nvPicPr>
          <p:cNvPr id="2078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008063"/>
            <a:ext cx="768985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7" name="TextBox 5"/>
          <p:cNvSpPr txBox="1">
            <a:spLocks noChangeArrowheads="1"/>
          </p:cNvSpPr>
          <p:nvPr/>
        </p:nvSpPr>
        <p:spPr bwMode="auto">
          <a:xfrm>
            <a:off x="6327775" y="2547938"/>
            <a:ext cx="21209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CMOS scaling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More bits per Cell</a:t>
            </a:r>
          </a:p>
        </p:txBody>
      </p:sp>
      <p:sp>
        <p:nvSpPr>
          <p:cNvPr id="207878" name="Slide Number Placeholder 1"/>
          <p:cNvSpPr>
            <a:spLocks noGrp="1"/>
          </p:cNvSpPr>
          <p:nvPr>
            <p:ph type="sldNum" sz="quarter" idx="11"/>
          </p:nvPr>
        </p:nvSpPr>
        <p:spPr>
          <a:xfrm>
            <a:off x="6553200" y="6332538"/>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49DB7D-5EF2-3747-9747-0A1E16FC5B8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8924343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228600" y="152400"/>
            <a:ext cx="8810625" cy="1066800"/>
          </a:xfrm>
        </p:spPr>
        <p:txBody>
          <a:bodyPr/>
          <a:lstStyle/>
          <a:p>
            <a:pPr eaLnBrk="1" hangingPunct="1"/>
            <a:r>
              <a:rPr lang="en-US">
                <a:latin typeface="Garamond" charset="0"/>
              </a:rPr>
              <a:t>Flash Challenges: Reliability and Endurance</a:t>
            </a:r>
          </a:p>
        </p:txBody>
      </p:sp>
      <p:pic>
        <p:nvPicPr>
          <p:cNvPr id="2088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123950"/>
            <a:ext cx="6188075"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9" name="Text Box 6"/>
          <p:cNvSpPr txBox="1">
            <a:spLocks noChangeArrowheads="1"/>
          </p:cNvSpPr>
          <p:nvPr/>
        </p:nvSpPr>
        <p:spPr bwMode="auto">
          <a:xfrm>
            <a:off x="438150" y="5745163"/>
            <a:ext cx="585787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SimSun" charset="0"/>
                <a:cs typeface="SimSun" charset="0"/>
              </a:rPr>
              <a:t>E. Grochowski et al., “Future technology challenges for NAND flash and HDD products”, Flash Memory Summit 2012</a:t>
            </a:r>
          </a:p>
        </p:txBody>
      </p:sp>
      <p:sp>
        <p:nvSpPr>
          <p:cNvPr id="15" name="Rectangle 3"/>
          <p:cNvSpPr txBox="1">
            <a:spLocks noChangeArrowheads="1"/>
          </p:cNvSpPr>
          <p:nvPr/>
        </p:nvSpPr>
        <p:spPr bwMode="auto">
          <a:xfrm>
            <a:off x="6261100" y="2797175"/>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(required)</a:t>
            </a:r>
          </a:p>
        </p:txBody>
      </p:sp>
      <p:sp>
        <p:nvSpPr>
          <p:cNvPr id="16" name="Rectangle 3"/>
          <p:cNvSpPr txBox="1">
            <a:spLocks noChangeArrowheads="1"/>
          </p:cNvSpPr>
          <p:nvPr/>
        </p:nvSpPr>
        <p:spPr bwMode="auto">
          <a:xfrm>
            <a:off x="6261100" y="1308100"/>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(provided)</a:t>
            </a:r>
          </a:p>
        </p:txBody>
      </p:sp>
      <p:sp>
        <p:nvSpPr>
          <p:cNvPr id="17" name="TextBox 16"/>
          <p:cNvSpPr txBox="1">
            <a:spLocks noChangeArrowheads="1"/>
          </p:cNvSpPr>
          <p:nvPr/>
        </p:nvSpPr>
        <p:spPr bwMode="auto">
          <a:xfrm>
            <a:off x="6704013" y="2087563"/>
            <a:ext cx="18938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A few thousand</a:t>
            </a:r>
          </a:p>
        </p:txBody>
      </p:sp>
      <p:sp>
        <p:nvSpPr>
          <p:cNvPr id="24590" name="TextBox 11"/>
          <p:cNvSpPr txBox="1">
            <a:spLocks noChangeArrowheads="1"/>
          </p:cNvSpPr>
          <p:nvPr/>
        </p:nvSpPr>
        <p:spPr bwMode="auto">
          <a:xfrm>
            <a:off x="6329363" y="3551238"/>
            <a:ext cx="2409825"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Writing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the full capacity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of the drive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10 times per 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for 5 years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(STEC)</a:t>
            </a:r>
          </a:p>
        </p:txBody>
      </p:sp>
      <p:sp>
        <p:nvSpPr>
          <p:cNvPr id="22" name="TextBox 21"/>
          <p:cNvSpPr txBox="1">
            <a:spLocks noChangeArrowheads="1"/>
          </p:cNvSpPr>
          <p:nvPr/>
        </p:nvSpPr>
        <p:spPr bwMode="auto">
          <a:xfrm>
            <a:off x="6704013" y="5603875"/>
            <a:ext cx="20113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&gt; 50k P/E cycles</a:t>
            </a:r>
          </a:p>
        </p:txBody>
      </p:sp>
      <p:sp>
        <p:nvSpPr>
          <p:cNvPr id="208905"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B08329-B652-724B-978B-915F0D48DA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353175" y="2008188"/>
            <a:ext cx="2362200" cy="4046537"/>
            <a:chOff x="6353175" y="2007554"/>
            <a:chExt cx="2362200" cy="4046854"/>
          </a:xfrm>
        </p:grpSpPr>
        <p:sp>
          <p:nvSpPr>
            <p:cNvPr id="208907" name="Oval 15"/>
            <p:cNvSpPr>
              <a:spLocks noChangeArrowheads="1"/>
            </p:cNvSpPr>
            <p:nvPr/>
          </p:nvSpPr>
          <p:spPr bwMode="auto">
            <a:xfrm>
              <a:off x="6353175" y="200755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8908" name="Oval 15"/>
            <p:cNvSpPr>
              <a:spLocks noChangeArrowheads="1"/>
            </p:cNvSpPr>
            <p:nvPr/>
          </p:nvSpPr>
          <p:spPr bwMode="auto">
            <a:xfrm>
              <a:off x="6353175" y="552799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960497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590" grpId="0"/>
      <p:bldP spid="22"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228600" y="152400"/>
            <a:ext cx="8915400" cy="1066800"/>
          </a:xfrm>
        </p:spPr>
        <p:txBody>
          <a:bodyPr/>
          <a:lstStyle/>
          <a:p>
            <a:r>
              <a:rPr lang="en-US">
                <a:latin typeface="Garamond" charset="0"/>
              </a:rPr>
              <a:t>NAND Flash Memory is Increasingly Noisy</a:t>
            </a:r>
          </a:p>
        </p:txBody>
      </p:sp>
      <p:pic>
        <p:nvPicPr>
          <p:cNvPr id="2109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3066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TextBox 58"/>
          <p:cNvSpPr txBox="1">
            <a:spLocks noChangeArrowheads="1"/>
          </p:cNvSpPr>
          <p:nvPr/>
        </p:nvSpPr>
        <p:spPr bwMode="auto">
          <a:xfrm>
            <a:off x="3368675" y="29257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0948" name="Straight Arrow Connector 7"/>
          <p:cNvCxnSpPr>
            <a:cxnSpLocks noChangeShapeType="1"/>
          </p:cNvCxnSpPr>
          <p:nvPr/>
        </p:nvCxnSpPr>
        <p:spPr bwMode="auto">
          <a:xfrm>
            <a:off x="2141538" y="31575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0949" name="Straight Arrow Connector 8"/>
          <p:cNvCxnSpPr>
            <a:cxnSpLocks noChangeShapeType="1"/>
          </p:cNvCxnSpPr>
          <p:nvPr/>
        </p:nvCxnSpPr>
        <p:spPr bwMode="auto">
          <a:xfrm>
            <a:off x="5683250" y="31511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0950" name="TextBox 67"/>
          <p:cNvSpPr txBox="1">
            <a:spLocks noChangeArrowheads="1"/>
          </p:cNvSpPr>
          <p:nvPr/>
        </p:nvSpPr>
        <p:spPr bwMode="auto">
          <a:xfrm>
            <a:off x="828675" y="28749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0951" name="TextBox 68"/>
          <p:cNvSpPr txBox="1">
            <a:spLocks noChangeArrowheads="1"/>
          </p:cNvSpPr>
          <p:nvPr/>
        </p:nvSpPr>
        <p:spPr bwMode="auto">
          <a:xfrm>
            <a:off x="6958013" y="2817813"/>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21095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0627D4-C87F-CD43-AD6C-67E22DBAAE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98089291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228600" y="152400"/>
            <a:ext cx="8915400" cy="1066800"/>
          </a:xfrm>
        </p:spPr>
        <p:txBody>
          <a:bodyPr/>
          <a:lstStyle/>
          <a:p>
            <a:r>
              <a:rPr lang="en-US" altLang="zh-CN" sz="3600">
                <a:latin typeface="Garamond" charset="0"/>
                <a:ea typeface="SimSun" charset="0"/>
                <a:cs typeface="SimSun" charset="0"/>
              </a:rPr>
              <a:t>Future NAND Flash-based Storage Architecture</a:t>
            </a:r>
            <a:endParaRPr lang="en-US" sz="3600">
              <a:latin typeface="Garamond" charset="0"/>
            </a:endParaRPr>
          </a:p>
        </p:txBody>
      </p:sp>
      <p:pic>
        <p:nvPicPr>
          <p:cNvPr id="2119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305050"/>
            <a:ext cx="1844676"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084263"/>
            <a:ext cx="1905001"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7" name="Straight Connector 26"/>
          <p:cNvCxnSpPr>
            <a:cxnSpLocks noChangeShapeType="1"/>
          </p:cNvCxnSpPr>
          <p:nvPr/>
        </p:nvCxnSpPr>
        <p:spPr bwMode="auto">
          <a:xfrm>
            <a:off x="4316413" y="2522538"/>
            <a:ext cx="987425"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nvGrpSpPr>
          <p:cNvPr id="28" name="Group 21"/>
          <p:cNvGrpSpPr>
            <a:grpSpLocks/>
          </p:cNvGrpSpPr>
          <p:nvPr/>
        </p:nvGrpSpPr>
        <p:grpSpPr bwMode="auto">
          <a:xfrm>
            <a:off x="1570038" y="1379538"/>
            <a:ext cx="2673350" cy="2362200"/>
            <a:chOff x="2057400" y="1531938"/>
            <a:chExt cx="2673350" cy="2362200"/>
          </a:xfrm>
        </p:grpSpPr>
        <p:cxnSp>
          <p:nvCxnSpPr>
            <p:cNvPr id="29" name="Straight Connector 28"/>
            <p:cNvCxnSpPr>
              <a:cxnSpLocks noChangeShapeType="1"/>
            </p:cNvCxnSpPr>
            <p:nvPr/>
          </p:nvCxnSpPr>
          <p:spPr bwMode="auto">
            <a:xfrm>
              <a:off x="2057400" y="2674938"/>
              <a:ext cx="91440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nvGrpSpPr>
            <p:cNvPr id="211990" name="Group 16"/>
            <p:cNvGrpSpPr>
              <a:grpSpLocks/>
            </p:cNvGrpSpPr>
            <p:nvPr/>
          </p:nvGrpSpPr>
          <p:grpSpPr bwMode="auto">
            <a:xfrm>
              <a:off x="3021013" y="1531938"/>
              <a:ext cx="1709737" cy="2362200"/>
              <a:chOff x="2971800" y="1531938"/>
              <a:chExt cx="1709738" cy="2362200"/>
            </a:xfrm>
          </p:grpSpPr>
          <p:sp>
            <p:nvSpPr>
              <p:cNvPr id="31" name="Rectangle 30"/>
              <p:cNvSpPr/>
              <p:nvPr/>
            </p:nvSpPr>
            <p:spPr>
              <a:xfrm>
                <a:off x="2971799" y="1531938"/>
                <a:ext cx="1676401"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92" name="TextBox 16"/>
              <p:cNvSpPr txBox="1">
                <a:spLocks noChangeArrowheads="1"/>
              </p:cNvSpPr>
              <p:nvPr/>
            </p:nvSpPr>
            <p:spPr bwMode="auto">
              <a:xfrm>
                <a:off x="2971800" y="2063750"/>
                <a:ext cx="17097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Memory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Signal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Processing</a:t>
                </a:r>
              </a:p>
            </p:txBody>
          </p:sp>
        </p:grpSp>
      </p:grpSp>
      <p:grpSp>
        <p:nvGrpSpPr>
          <p:cNvPr id="33" name="Group 20"/>
          <p:cNvGrpSpPr>
            <a:grpSpLocks/>
          </p:cNvGrpSpPr>
          <p:nvPr/>
        </p:nvGrpSpPr>
        <p:grpSpPr bwMode="auto">
          <a:xfrm>
            <a:off x="5380038" y="1379538"/>
            <a:ext cx="1676400" cy="2362200"/>
            <a:chOff x="5867400" y="1531938"/>
            <a:chExt cx="1676400" cy="2362200"/>
          </a:xfrm>
        </p:grpSpPr>
        <p:sp>
          <p:nvSpPr>
            <p:cNvPr id="34" name="Rectangle 33"/>
            <p:cNvSpPr/>
            <p:nvPr/>
          </p:nvSpPr>
          <p:spPr>
            <a:xfrm>
              <a:off x="5867400" y="1531938"/>
              <a:ext cx="1676400"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88" name="TextBox 17"/>
            <p:cNvSpPr txBox="1">
              <a:spLocks noChangeArrowheads="1"/>
            </p:cNvSpPr>
            <p:nvPr/>
          </p:nvSpPr>
          <p:spPr bwMode="auto">
            <a:xfrm>
              <a:off x="5867400" y="2217738"/>
              <a:ext cx="160655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Error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Correction</a:t>
              </a:r>
            </a:p>
          </p:txBody>
        </p:sp>
      </p:grpSp>
      <p:sp>
        <p:nvSpPr>
          <p:cNvPr id="211975" name="TextBox 18"/>
          <p:cNvSpPr txBox="1">
            <a:spLocks noChangeArrowheads="1"/>
          </p:cNvSpPr>
          <p:nvPr/>
        </p:nvSpPr>
        <p:spPr bwMode="auto">
          <a:xfrm>
            <a:off x="4160838" y="1800225"/>
            <a:ext cx="12493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Raw Bit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Error Rate</a:t>
            </a:r>
          </a:p>
        </p:txBody>
      </p:sp>
      <p:grpSp>
        <p:nvGrpSpPr>
          <p:cNvPr id="38" name="Group 24"/>
          <p:cNvGrpSpPr>
            <a:grpSpLocks/>
          </p:cNvGrpSpPr>
          <p:nvPr/>
        </p:nvGrpSpPr>
        <p:grpSpPr bwMode="auto">
          <a:xfrm>
            <a:off x="7056438" y="1800225"/>
            <a:ext cx="1684337" cy="696913"/>
            <a:chOff x="7482840" y="1824724"/>
            <a:chExt cx="1685077" cy="697814"/>
          </a:xfrm>
        </p:grpSpPr>
        <p:cxnSp>
          <p:nvCxnSpPr>
            <p:cNvPr id="39" name="Straight Connector 38"/>
            <p:cNvCxnSpPr>
              <a:cxnSpLocks noChangeShapeType="1"/>
            </p:cNvCxnSpPr>
            <p:nvPr/>
          </p:nvCxnSpPr>
          <p:spPr bwMode="auto">
            <a:xfrm>
              <a:off x="7619425" y="2522538"/>
              <a:ext cx="141826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11986" name="TextBox 20"/>
            <p:cNvSpPr txBox="1">
              <a:spLocks noChangeArrowheads="1"/>
            </p:cNvSpPr>
            <p:nvPr/>
          </p:nvSpPr>
          <p:spPr bwMode="auto">
            <a:xfrm>
              <a:off x="7482840" y="1824724"/>
              <a:ext cx="168507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Uncorrectable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BER &lt; 10</a:t>
              </a:r>
              <a:r>
                <a:rPr kumimoji="0" lang="en-US" sz="1800" b="0" i="0" u="none" strike="noStrike" kern="1200" cap="none" spc="0" normalizeH="0" baseline="30000" noProof="0">
                  <a:ln>
                    <a:noFill/>
                  </a:ln>
                  <a:solidFill>
                    <a:srgbClr val="000000"/>
                  </a:solidFill>
                  <a:effectLst/>
                  <a:uLnTx/>
                  <a:uFillTx/>
                  <a:latin typeface="Arial" charset="0"/>
                  <a:ea typeface="ＭＳ Ｐゴシック" charset="0"/>
                </a:rPr>
                <a:t>-15</a:t>
              </a:r>
            </a:p>
          </p:txBody>
        </p:sp>
      </p:grpSp>
      <p:sp>
        <p:nvSpPr>
          <p:cNvPr id="211977" name="TextBox 17"/>
          <p:cNvSpPr txBox="1">
            <a:spLocks noChangeArrowheads="1"/>
          </p:cNvSpPr>
          <p:nvPr/>
        </p:nvSpPr>
        <p:spPr bwMode="auto">
          <a:xfrm>
            <a:off x="11113" y="2114550"/>
            <a:ext cx="11636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charset="0"/>
                <a:ea typeface="ＭＳ Ｐゴシック" charset="0"/>
              </a:rPr>
              <a:t>Noisy</a:t>
            </a:r>
          </a:p>
        </p:txBody>
      </p:sp>
      <p:sp>
        <p:nvSpPr>
          <p:cNvPr id="44" name="TextBox 43"/>
          <p:cNvSpPr txBox="1">
            <a:spLocks noChangeArrowheads="1"/>
          </p:cNvSpPr>
          <p:nvPr/>
        </p:nvSpPr>
        <p:spPr bwMode="auto">
          <a:xfrm>
            <a:off x="4418013" y="2619375"/>
            <a:ext cx="6588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High</a:t>
            </a:r>
          </a:p>
        </p:txBody>
      </p:sp>
      <p:sp>
        <p:nvSpPr>
          <p:cNvPr id="45" name="TextBox 44"/>
          <p:cNvSpPr txBox="1">
            <a:spLocks noChangeArrowheads="1"/>
          </p:cNvSpPr>
          <p:nvPr/>
        </p:nvSpPr>
        <p:spPr bwMode="auto">
          <a:xfrm>
            <a:off x="4295775" y="2619375"/>
            <a:ext cx="8651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Lower</a:t>
            </a:r>
          </a:p>
        </p:txBody>
      </p:sp>
      <p:sp>
        <p:nvSpPr>
          <p:cNvPr id="211980"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C87E67-9A24-9A4D-9794-E3D0DFA14B4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4" name="TextBox 21"/>
          <p:cNvSpPr txBox="1">
            <a:spLocks noChangeArrowheads="1"/>
          </p:cNvSpPr>
          <p:nvPr/>
        </p:nvSpPr>
        <p:spPr bwMode="auto">
          <a:xfrm>
            <a:off x="152400" y="4641850"/>
            <a:ext cx="7094538"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Build reliable error models for NAND flash memory </a:t>
            </a:r>
          </a:p>
        </p:txBody>
      </p:sp>
      <p:sp>
        <p:nvSpPr>
          <p:cNvPr id="25" name="TextBox 21"/>
          <p:cNvSpPr txBox="1">
            <a:spLocks noChangeArrowheads="1"/>
          </p:cNvSpPr>
          <p:nvPr/>
        </p:nvSpPr>
        <p:spPr bwMode="auto">
          <a:xfrm>
            <a:off x="142875" y="5118100"/>
            <a:ext cx="8424863"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Design efficient reliability mechanisms based on the model</a:t>
            </a:r>
          </a:p>
        </p:txBody>
      </p:sp>
      <p:sp>
        <p:nvSpPr>
          <p:cNvPr id="26" name="TextBox 21"/>
          <p:cNvSpPr txBox="1">
            <a:spLocks noChangeArrowheads="1"/>
          </p:cNvSpPr>
          <p:nvPr/>
        </p:nvSpPr>
        <p:spPr bwMode="auto">
          <a:xfrm>
            <a:off x="139700" y="4184650"/>
            <a:ext cx="1673225"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Our Goals:</a:t>
            </a:r>
          </a:p>
        </p:txBody>
      </p:sp>
      <p:sp>
        <p:nvSpPr>
          <p:cNvPr id="30" name="TextBox 29"/>
          <p:cNvSpPr txBox="1">
            <a:spLocks noChangeArrowheads="1"/>
          </p:cNvSpPr>
          <p:nvPr/>
        </p:nvSpPr>
        <p:spPr bwMode="auto">
          <a:xfrm>
            <a:off x="5813425" y="3038475"/>
            <a:ext cx="8524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Better</a:t>
            </a:r>
          </a:p>
        </p:txBody>
      </p:sp>
    </p:spTree>
    <p:extLst>
      <p:ext uri="{BB962C8B-B14F-4D97-AF65-F5344CB8AC3E}">
        <p14:creationId xmlns:p14="http://schemas.microsoft.com/office/powerpoint/2010/main" val="793341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0" nodeType="clickEffect">
                                  <p:stCondLst>
                                    <p:cond delay="0"/>
                                  </p:stCondLst>
                                  <p:childTnLst>
                                    <p:animEffect transition="out" filter="blinds(horizontal)">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bg/>
                                          </p:spTgt>
                                        </p:tgtEl>
                                        <p:attrNameLst>
                                          <p:attrName>style.visibility</p:attrName>
                                        </p:attrNameLst>
                                      </p:cBhvr>
                                      <p:to>
                                        <p:strVal val="visible"/>
                                      </p:to>
                                    </p:set>
                                    <p:animEffect transition="in" filter="blinds(horizontal)">
                                      <p:cBhvr>
                                        <p:cTn id="32" dur="500"/>
                                        <p:tgtEl>
                                          <p:spTgt spid="26">
                                            <p:bg/>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blinds(horizontal)">
                                      <p:cBhvr>
                                        <p:cTn id="35" dur="500"/>
                                        <p:tgtEl>
                                          <p:spTgt spid="26">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4">
                                            <p:bg/>
                                          </p:spTgt>
                                        </p:tgtEl>
                                        <p:attrNameLst>
                                          <p:attrName>style.visibility</p:attrName>
                                        </p:attrNameLst>
                                      </p:cBhvr>
                                      <p:to>
                                        <p:strVal val="visible"/>
                                      </p:to>
                                    </p:set>
                                    <p:animEffect transition="in" filter="blinds(horizontal)">
                                      <p:cBhvr>
                                        <p:cTn id="40" dur="500"/>
                                        <p:tgtEl>
                                          <p:spTgt spid="24">
                                            <p:bg/>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animEffect transition="in" filter="blinds(horizontal)">
                                      <p:cBhvr>
                                        <p:cTn id="43" dur="500"/>
                                        <p:tgtEl>
                                          <p:spTgt spid="24">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
                                            <p:bg/>
                                          </p:spTgt>
                                        </p:tgtEl>
                                        <p:attrNameLst>
                                          <p:attrName>style.visibility</p:attrName>
                                        </p:attrNameLst>
                                      </p:cBhvr>
                                      <p:to>
                                        <p:strVal val="visible"/>
                                      </p:to>
                                    </p:set>
                                    <p:animEffect transition="in" filter="blinds(horizontal)">
                                      <p:cBhvr>
                                        <p:cTn id="48" dur="500"/>
                                        <p:tgtEl>
                                          <p:spTgt spid="25">
                                            <p:bg/>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animEffect transition="in" filter="blinds(horizontal)">
                                      <p:cBhvr>
                                        <p:cTn id="5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24" grpId="0" build="allAtOnce" animBg="1"/>
      <p:bldP spid="25" grpId="0" build="allAtOnce" animBg="1"/>
      <p:bldP spid="26" grpId="0" build="allAtOnce" animBg="1"/>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DRAM Is Critical for Performance &amp; Energy</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567379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4291876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P spid="33" grpId="0"/>
      <p:bldP spid="35" grpId="0"/>
      <p:bldP spid="32" grpId="0"/>
      <p:bldP spid="2" grpId="0"/>
      <p:bldP spid="5" grpId="0"/>
      <p:bldP spid="34" grpId="0"/>
      <p:bldP spid="37"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Our Goals and Approach</a:t>
            </a:r>
          </a:p>
        </p:txBody>
      </p:sp>
      <p:sp>
        <p:nvSpPr>
          <p:cNvPr id="3" name="Content Placeholder 2"/>
          <p:cNvSpPr>
            <a:spLocks noGrp="1"/>
          </p:cNvSpPr>
          <p:nvPr>
            <p:ph idx="1"/>
          </p:nvPr>
        </p:nvSpPr>
        <p:spPr/>
        <p:txBody>
          <a:bodyPr/>
          <a:lstStyle/>
          <a:p>
            <a:r>
              <a:rPr lang="en-US" dirty="0">
                <a:latin typeface="Tahoma" charset="0"/>
              </a:rPr>
              <a:t>Goals:</a:t>
            </a:r>
          </a:p>
          <a:p>
            <a:pPr lvl="1"/>
            <a:r>
              <a:rPr lang="en-US" dirty="0">
                <a:solidFill>
                  <a:srgbClr val="0000FF"/>
                </a:solidFill>
                <a:latin typeface="Tahoma" charset="0"/>
              </a:rPr>
              <a:t>Understand error mechanisms and develop reliable predictive models </a:t>
            </a:r>
            <a:r>
              <a:rPr lang="en-US" dirty="0">
                <a:latin typeface="Tahoma" charset="0"/>
              </a:rPr>
              <a:t>for MLC NAND flash memory errors</a:t>
            </a:r>
          </a:p>
          <a:p>
            <a:pPr lvl="1"/>
            <a:r>
              <a:rPr lang="en-US" dirty="0">
                <a:solidFill>
                  <a:srgbClr val="0000FF"/>
                </a:solidFill>
                <a:latin typeface="Tahoma" charset="0"/>
              </a:rPr>
              <a:t>Develop efficient error management techniques </a:t>
            </a:r>
            <a:r>
              <a:rPr lang="en-US" dirty="0">
                <a:latin typeface="Tahoma" charset="0"/>
              </a:rPr>
              <a:t>to mitigate errors and improve flash reliability and endurance</a:t>
            </a:r>
          </a:p>
          <a:p>
            <a:endParaRPr lang="en-US" dirty="0">
              <a:latin typeface="Tahoma" charset="0"/>
            </a:endParaRPr>
          </a:p>
          <a:p>
            <a:r>
              <a:rPr lang="en-US" dirty="0">
                <a:latin typeface="Tahoma" charset="0"/>
              </a:rPr>
              <a:t>Approach:</a:t>
            </a:r>
          </a:p>
          <a:p>
            <a:pPr lvl="1"/>
            <a:r>
              <a:rPr lang="en-US" dirty="0">
                <a:latin typeface="Tahoma" charset="0"/>
              </a:rPr>
              <a:t>Solid </a:t>
            </a:r>
            <a:r>
              <a:rPr lang="en-US" dirty="0">
                <a:solidFill>
                  <a:srgbClr val="FF0000"/>
                </a:solidFill>
                <a:latin typeface="Tahoma" charset="0"/>
              </a:rPr>
              <a:t>experimental analyses of errors in real MLC NAND flash </a:t>
            </a:r>
            <a:r>
              <a:rPr lang="en-US" dirty="0">
                <a:latin typeface="Tahoma" charset="0"/>
              </a:rPr>
              <a:t>memory </a:t>
            </a:r>
            <a:r>
              <a:rPr lang="en-US" dirty="0">
                <a:latin typeface="Tahoma" charset="0"/>
                <a:sym typeface="Wingdings" charset="0"/>
              </a:rPr>
              <a:t> drive the understanding and models</a:t>
            </a:r>
          </a:p>
          <a:p>
            <a:pPr lvl="1"/>
            <a:r>
              <a:rPr lang="en-US" dirty="0">
                <a:solidFill>
                  <a:srgbClr val="FF0000"/>
                </a:solidFill>
                <a:latin typeface="Tahoma" charset="0"/>
                <a:sym typeface="Wingdings" charset="0"/>
              </a:rPr>
              <a:t>Understanding, models, and creativity </a:t>
            </a:r>
            <a:r>
              <a:rPr lang="en-US" dirty="0">
                <a:latin typeface="Tahoma" charset="0"/>
                <a:sym typeface="Wingdings" charset="0"/>
              </a:rPr>
              <a:t> drive the new techniques</a:t>
            </a:r>
            <a:endParaRPr lang="en-US" dirty="0">
              <a:latin typeface="Tahoma" charset="0"/>
            </a:endParaRPr>
          </a:p>
          <a:p>
            <a:pPr lvl="1"/>
            <a:endParaRPr lang="en-US" dirty="0">
              <a:latin typeface="Tahoma" charset="0"/>
            </a:endParaRP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E853FF-C699-1F45-9011-37D75239EA8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4955432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solidFill>
                  <a:srgbClr val="006633"/>
                </a:solidFill>
                <a:latin typeface="Garamond" charset="0"/>
              </a:rPr>
              <a:t>Experimental Testing Platform</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205724335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a:latin typeface="Garamond" charset="0"/>
              </a:rPr>
              <a:t>NAND Flash Error Types</a:t>
            </a:r>
          </a:p>
        </p:txBody>
      </p:sp>
      <p:sp>
        <p:nvSpPr>
          <p:cNvPr id="3" name="Content Placeholder 2"/>
          <p:cNvSpPr>
            <a:spLocks noGrp="1"/>
          </p:cNvSpPr>
          <p:nvPr>
            <p:ph idx="1"/>
          </p:nvPr>
        </p:nvSpPr>
        <p:spPr>
          <a:xfrm>
            <a:off x="228600" y="1206500"/>
            <a:ext cx="8610600" cy="5041900"/>
          </a:xfrm>
        </p:spPr>
        <p:txBody>
          <a:bodyPr/>
          <a:lstStyle/>
          <a:p>
            <a:r>
              <a:rPr lang="en-US">
                <a:latin typeface="Tahoma" charset="0"/>
              </a:rPr>
              <a:t>Four types of errors [Cai+, DATE 2012]</a:t>
            </a:r>
          </a:p>
          <a:p>
            <a:endParaRPr lang="en-US">
              <a:latin typeface="Tahoma" charset="0"/>
            </a:endParaRPr>
          </a:p>
          <a:p>
            <a:r>
              <a:rPr lang="en-US">
                <a:latin typeface="Tahoma" charset="0"/>
              </a:rPr>
              <a:t>Caused by </a:t>
            </a:r>
            <a:r>
              <a:rPr lang="en-US">
                <a:solidFill>
                  <a:srgbClr val="FF0000"/>
                </a:solidFill>
                <a:latin typeface="Tahoma" charset="0"/>
              </a:rPr>
              <a:t>common flash operations</a:t>
            </a:r>
          </a:p>
          <a:p>
            <a:pPr lvl="1"/>
            <a:r>
              <a:rPr lang="en-US">
                <a:solidFill>
                  <a:srgbClr val="0000FF"/>
                </a:solidFill>
                <a:latin typeface="Tahoma" charset="0"/>
              </a:rPr>
              <a:t>Read</a:t>
            </a:r>
            <a:r>
              <a:rPr lang="en-US">
                <a:latin typeface="Tahoma" charset="0"/>
              </a:rPr>
              <a:t> errors</a:t>
            </a:r>
          </a:p>
          <a:p>
            <a:pPr lvl="1"/>
            <a:r>
              <a:rPr lang="en-US">
                <a:solidFill>
                  <a:srgbClr val="0000FF"/>
                </a:solidFill>
                <a:latin typeface="Tahoma" charset="0"/>
              </a:rPr>
              <a:t>Erase</a:t>
            </a:r>
            <a:r>
              <a:rPr lang="en-US">
                <a:latin typeface="Tahoma" charset="0"/>
              </a:rPr>
              <a:t> errors</a:t>
            </a:r>
          </a:p>
          <a:p>
            <a:pPr lvl="1"/>
            <a:r>
              <a:rPr lang="en-US">
                <a:solidFill>
                  <a:srgbClr val="0000FF"/>
                </a:solidFill>
                <a:latin typeface="Tahoma" charset="0"/>
              </a:rPr>
              <a:t>Program</a:t>
            </a:r>
            <a:r>
              <a:rPr lang="en-US">
                <a:latin typeface="Tahoma" charset="0"/>
              </a:rPr>
              <a:t> (interference) errors</a:t>
            </a:r>
          </a:p>
          <a:p>
            <a:pPr lvl="1"/>
            <a:endParaRPr lang="en-US">
              <a:latin typeface="Tahoma" charset="0"/>
            </a:endParaRPr>
          </a:p>
          <a:p>
            <a:r>
              <a:rPr lang="en-US">
                <a:latin typeface="Tahoma" charset="0"/>
              </a:rPr>
              <a:t>Caused by flash </a:t>
            </a:r>
            <a:r>
              <a:rPr lang="en-US">
                <a:solidFill>
                  <a:srgbClr val="FF0000"/>
                </a:solidFill>
                <a:latin typeface="Tahoma" charset="0"/>
              </a:rPr>
              <a:t>cell losing charge over time</a:t>
            </a:r>
          </a:p>
          <a:p>
            <a:pPr lvl="1"/>
            <a:r>
              <a:rPr lang="en-US">
                <a:solidFill>
                  <a:srgbClr val="0000FF"/>
                </a:solidFill>
                <a:latin typeface="Tahoma" charset="0"/>
              </a:rPr>
              <a:t>Retention</a:t>
            </a:r>
            <a:r>
              <a:rPr lang="en-US">
                <a:latin typeface="Tahoma" charset="0"/>
              </a:rPr>
              <a:t> errors</a:t>
            </a:r>
          </a:p>
          <a:p>
            <a:pPr lvl="2"/>
            <a:r>
              <a:rPr lang="en-US">
                <a:latin typeface="Tahoma" charset="0"/>
              </a:rPr>
              <a:t>Whether an error happens depends on required retention time</a:t>
            </a:r>
          </a:p>
          <a:p>
            <a:pPr lvl="2"/>
            <a:r>
              <a:rPr lang="en-US">
                <a:latin typeface="Tahoma" charset="0"/>
              </a:rPr>
              <a:t>Especially problematic in MLC flash because threshold voltage window to determine stored value is smaller</a:t>
            </a:r>
          </a:p>
          <a:p>
            <a:pPr lvl="2"/>
            <a:endParaRPr lang="en-US">
              <a:latin typeface="Tahoma" charset="0"/>
            </a:endParaRPr>
          </a:p>
        </p:txBody>
      </p:sp>
      <p:sp>
        <p:nvSpPr>
          <p:cNvPr id="22118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F11EBAE-8EF2-2C41-8609-8DC2CFFBA5B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2813579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7" name="Group 7"/>
          <p:cNvGrpSpPr>
            <a:grpSpLocks/>
          </p:cNvGrpSpPr>
          <p:nvPr/>
        </p:nvGrpSpPr>
        <p:grpSpPr bwMode="auto">
          <a:xfrm>
            <a:off x="63500" y="815975"/>
            <a:ext cx="9144000" cy="4351338"/>
            <a:chOff x="0" y="906463"/>
            <a:chExt cx="9144000" cy="4351337"/>
          </a:xfrm>
        </p:grpSpPr>
        <p:pic>
          <p:nvPicPr>
            <p:cNvPr id="224265" name="Picture 24" descr="all_error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6463"/>
              <a:ext cx="9144000" cy="4351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66" name="Oval 15"/>
            <p:cNvSpPr>
              <a:spLocks noChangeArrowheads="1"/>
            </p:cNvSpPr>
            <p:nvPr/>
          </p:nvSpPr>
          <p:spPr bwMode="auto">
            <a:xfrm>
              <a:off x="7099300" y="1435100"/>
              <a:ext cx="469900" cy="1284288"/>
            </a:xfrm>
            <a:prstGeom prst="ellipse">
              <a:avLst/>
            </a:prstGeom>
            <a:noFill/>
            <a:ln w="28575">
              <a:solidFill>
                <a:schemeClr val="tx1"/>
              </a:solidFill>
              <a:prstDash val="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24267" name="TextBox 16"/>
            <p:cNvSpPr txBox="1">
              <a:spLocks noChangeArrowheads="1"/>
            </p:cNvSpPr>
            <p:nvPr/>
          </p:nvSpPr>
          <p:spPr bwMode="auto">
            <a:xfrm>
              <a:off x="5118100" y="1104900"/>
              <a:ext cx="17494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retention errors</a:t>
              </a:r>
            </a:p>
          </p:txBody>
        </p:sp>
        <p:cxnSp>
          <p:nvCxnSpPr>
            <p:cNvPr id="224268" name="Straight Arrow Connector 22"/>
            <p:cNvCxnSpPr>
              <a:cxnSpLocks noChangeShapeType="1"/>
            </p:cNvCxnSpPr>
            <p:nvPr/>
          </p:nvCxnSpPr>
          <p:spPr bwMode="auto">
            <a:xfrm>
              <a:off x="6223000" y="1423988"/>
              <a:ext cx="876300"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sp>
        <p:nvSpPr>
          <p:cNvPr id="20483" name="Content Placeholder 14"/>
          <p:cNvSpPr>
            <a:spLocks noGrp="1"/>
          </p:cNvSpPr>
          <p:nvPr>
            <p:ph idx="1"/>
          </p:nvPr>
        </p:nvSpPr>
        <p:spPr>
          <a:xfrm>
            <a:off x="117475" y="4962525"/>
            <a:ext cx="8850313" cy="1344613"/>
          </a:xfrm>
        </p:spPr>
        <p:txBody>
          <a:bodyPr/>
          <a:lstStyle/>
          <a:p>
            <a:r>
              <a:rPr lang="en-US">
                <a:solidFill>
                  <a:srgbClr val="0000FF"/>
                </a:solidFill>
                <a:latin typeface="Tahoma" charset="0"/>
              </a:rPr>
              <a:t>Raw bit error rate increases exponentially with P/E cycles</a:t>
            </a:r>
          </a:p>
          <a:p>
            <a:r>
              <a:rPr lang="en-US">
                <a:solidFill>
                  <a:srgbClr val="0000FF"/>
                </a:solidFill>
                <a:latin typeface="Tahoma" charset="0"/>
              </a:rPr>
              <a:t>Retention errors are dominant </a:t>
            </a:r>
            <a:r>
              <a:rPr lang="en-US">
                <a:latin typeface="Tahoma" charset="0"/>
              </a:rPr>
              <a:t>(&gt;99% for 1-year ret. time)</a:t>
            </a:r>
          </a:p>
          <a:p>
            <a:r>
              <a:rPr lang="en-US">
                <a:solidFill>
                  <a:srgbClr val="0000FF"/>
                </a:solidFill>
                <a:latin typeface="Tahoma" charset="0"/>
              </a:rPr>
              <a:t>Retention errors increase with retention time requirement</a:t>
            </a:r>
          </a:p>
          <a:p>
            <a:endParaRPr lang="en-US">
              <a:latin typeface="Tahoma" charset="0"/>
            </a:endParaRPr>
          </a:p>
        </p:txBody>
      </p:sp>
      <p:sp>
        <p:nvSpPr>
          <p:cNvPr id="224259" name="Title 1"/>
          <p:cNvSpPr>
            <a:spLocks noGrp="1"/>
          </p:cNvSpPr>
          <p:nvPr>
            <p:ph type="title"/>
          </p:nvPr>
        </p:nvSpPr>
        <p:spPr>
          <a:xfrm>
            <a:off x="228600" y="152400"/>
            <a:ext cx="8915400" cy="1066800"/>
          </a:xfrm>
        </p:spPr>
        <p:txBody>
          <a:bodyPr/>
          <a:lstStyle/>
          <a:p>
            <a:r>
              <a:rPr lang="en-US">
                <a:latin typeface="Garamond" charset="0"/>
              </a:rPr>
              <a:t>Observations: Flash Error Analysis</a:t>
            </a:r>
          </a:p>
        </p:txBody>
      </p:sp>
      <p:sp>
        <p:nvSpPr>
          <p:cNvPr id="2242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E76C40-A8C2-6749-A54E-AD8A0DE3FDE0}"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24261" name="TextBox 1"/>
          <p:cNvSpPr txBox="1">
            <a:spLocks noChangeArrowheads="1"/>
          </p:cNvSpPr>
          <p:nvPr/>
        </p:nvSpPr>
        <p:spPr bwMode="auto">
          <a:xfrm>
            <a:off x="3543300" y="4673600"/>
            <a:ext cx="1312863"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P/E Cycles</a:t>
            </a:r>
          </a:p>
        </p:txBody>
      </p:sp>
      <p:sp>
        <p:nvSpPr>
          <p:cNvPr id="11" name="TextBox 10"/>
          <p:cNvSpPr txBox="1"/>
          <p:nvPr/>
        </p:nvSpPr>
        <p:spPr>
          <a:xfrm>
            <a:off x="-850900" y="2679700"/>
            <a:ext cx="2108758" cy="369332"/>
          </a:xfrm>
          <a:prstGeom prst="rect">
            <a:avLst/>
          </a:prstGeom>
          <a:solidFill>
            <a:schemeClr val="bg1"/>
          </a:solidFill>
          <a:scene3d>
            <a:camera prst="orthographicFront">
              <a:rot lat="0" lon="0" rev="5400000"/>
            </a:camera>
            <a:lightRig rig="threePt" dir="t"/>
          </a:scene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Raw Bit Error Rate</a:t>
            </a:r>
          </a:p>
        </p:txBody>
      </p:sp>
      <p:sp>
        <p:nvSpPr>
          <p:cNvPr id="224263" name="TextBox 1"/>
          <p:cNvSpPr txBox="1">
            <a:spLocks noChangeArrowheads="1"/>
          </p:cNvSpPr>
          <p:nvPr/>
        </p:nvSpPr>
        <p:spPr bwMode="auto">
          <a:xfrm>
            <a:off x="1371600" y="6464300"/>
            <a:ext cx="6988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Cai et al., </a:t>
            </a: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Error Patterns in MLC NAND Flash Memory</a:t>
            </a: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 DATE 2012.</a:t>
            </a:r>
          </a:p>
        </p:txBody>
      </p:sp>
    </p:spTree>
    <p:extLst>
      <p:ext uri="{BB962C8B-B14F-4D97-AF65-F5344CB8AC3E}">
        <p14:creationId xmlns:p14="http://schemas.microsoft.com/office/powerpoint/2010/main" val="251317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a:xfrm>
            <a:off x="228600" y="1124744"/>
            <a:ext cx="8610600" cy="4876800"/>
          </a:xfrm>
        </p:spPr>
        <p:txBody>
          <a:bodyPr/>
          <a:lstStyle/>
          <a:p>
            <a:r>
              <a:rPr lang="en-US" dirty="0">
                <a:latin typeface="Tahoma" charset="0"/>
              </a:rPr>
              <a:t>Yu Cai, Erich F. </a:t>
            </a:r>
            <a:r>
              <a:rPr lang="en-US" dirty="0" err="1">
                <a:latin typeface="Tahoma" charset="0"/>
              </a:rPr>
              <a:t>Haratsch</a:t>
            </a:r>
            <a:r>
              <a:rPr lang="en-US" dirty="0">
                <a:latin typeface="Tahoma" charset="0"/>
              </a:rPr>
              <a:t>, Onur Mutlu, and Ken Mai,</a:t>
            </a:r>
            <a:br>
              <a:rPr lang="en-US" dirty="0">
                <a:latin typeface="Tahoma" charset="0"/>
              </a:rPr>
            </a:br>
            <a:r>
              <a:rPr lang="en-US" b="1" dirty="0">
                <a:latin typeface="Tahoma" charset="0"/>
                <a:hlinkClick r:id="rId2"/>
              </a:rPr>
              <a:t>"Error Patterns in MLC NAND Flash Memory: Measurement, Characterization, and Analysis"</a:t>
            </a:r>
            <a:r>
              <a:rPr lang="en-US" dirty="0">
                <a:latin typeface="Tahoma" charset="0"/>
              </a:rPr>
              <a:t> </a:t>
            </a:r>
            <a:br>
              <a:rPr lang="en-US" dirty="0">
                <a:latin typeface="Tahoma" charset="0"/>
              </a:rPr>
            </a:br>
            <a:r>
              <a:rPr lang="en-US" i="1" dirty="0">
                <a:latin typeface="Tahoma" charset="0"/>
              </a:rPr>
              <a:t>Proceedings of the </a:t>
            </a:r>
            <a:r>
              <a:rPr lang="en-US" i="1" dirty="0">
                <a:latin typeface="Tahoma" charset="0"/>
                <a:hlinkClick r:id="rId3"/>
              </a:rPr>
              <a:t>Design, Automation, and Test in Europe Conference</a:t>
            </a:r>
            <a:r>
              <a:rPr lang="en-US" i="1" dirty="0">
                <a:latin typeface="Tahoma" charset="0"/>
              </a:rPr>
              <a:t> (</a:t>
            </a:r>
            <a:r>
              <a:rPr lang="en-US" b="1" i="1" dirty="0">
                <a:latin typeface="Tahoma" charset="0"/>
              </a:rPr>
              <a:t>DATE</a:t>
            </a:r>
            <a:r>
              <a:rPr lang="en-US" i="1" dirty="0">
                <a:latin typeface="Tahoma" charset="0"/>
              </a:rPr>
              <a:t>)</a:t>
            </a:r>
            <a:r>
              <a:rPr lang="en-US" dirty="0">
                <a:latin typeface="Tahoma" charset="0"/>
              </a:rPr>
              <a:t>, Dresden, Germany, March 2012. </a:t>
            </a:r>
            <a:r>
              <a:rPr lang="en-US" dirty="0">
                <a:latin typeface="Tahoma" charset="0"/>
                <a:hlinkClick r:id="rId4"/>
              </a:rPr>
              <a:t>Slides (ppt)</a:t>
            </a:r>
            <a:endParaRPr lang="en-US" dirty="0">
              <a:latin typeface="Tahoma" charset="0"/>
            </a:endParaRPr>
          </a:p>
          <a:p>
            <a:endParaRPr lang="en-US" dirty="0">
              <a:latin typeface="Tahoma" charset="0"/>
            </a:endParaRPr>
          </a:p>
          <a:p>
            <a:endParaRPr lang="en-US" dirty="0">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C5A756-10A1-6C48-8C00-705E2B8E71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0" y="3998757"/>
            <a:ext cx="9144000" cy="2094539"/>
          </a:xfrm>
          <a:prstGeom prst="rect">
            <a:avLst/>
          </a:prstGeom>
        </p:spPr>
      </p:pic>
    </p:spTree>
    <p:extLst>
      <p:ext uri="{BB962C8B-B14F-4D97-AF65-F5344CB8AC3E}">
        <p14:creationId xmlns:p14="http://schemas.microsoft.com/office/powerpoint/2010/main" val="4139538340"/>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to Retention Errors</a:t>
            </a:r>
          </a:p>
        </p:txBody>
      </p:sp>
      <p:sp>
        <p:nvSpPr>
          <p:cNvPr id="3" name="Content Placeholder 2"/>
          <p:cNvSpPr>
            <a:spLocks noGrp="1"/>
          </p:cNvSpPr>
          <p:nvPr>
            <p:ph idx="1"/>
          </p:nvPr>
        </p:nvSpPr>
        <p:spPr>
          <a:xfrm>
            <a:off x="228600" y="1124744"/>
            <a:ext cx="8610600" cy="4979640"/>
          </a:xfrm>
        </p:spPr>
        <p:txBody>
          <a:bodyPr/>
          <a:lstStyle/>
          <a:p>
            <a:r>
              <a:rPr lang="en-US" dirty="0"/>
              <a:t>Refresh periodically</a:t>
            </a:r>
          </a:p>
          <a:p>
            <a:endParaRPr lang="en-US" dirty="0"/>
          </a:p>
          <a:p>
            <a:r>
              <a:rPr lang="en-US" dirty="0"/>
              <a:t>Change the period based on P/E cycle </a:t>
            </a:r>
            <a:r>
              <a:rPr lang="en-US" dirty="0" err="1"/>
              <a:t>wearout</a:t>
            </a:r>
            <a:endParaRPr lang="en-US" dirty="0"/>
          </a:p>
          <a:p>
            <a:pPr lvl="1"/>
            <a:r>
              <a:rPr lang="en-US" dirty="0"/>
              <a:t>Refresh more often at higher P/E cycles</a:t>
            </a:r>
          </a:p>
          <a:p>
            <a:endParaRPr lang="en-US" dirty="0"/>
          </a:p>
          <a:p>
            <a:r>
              <a:rPr lang="en-US" dirty="0"/>
              <a:t>Use a combination of </a:t>
            </a:r>
            <a:r>
              <a:rPr lang="en-US" dirty="0">
                <a:solidFill>
                  <a:srgbClr val="0000FF"/>
                </a:solidFill>
              </a:rPr>
              <a:t>in-place </a:t>
            </a:r>
            <a:r>
              <a:rPr lang="en-US" dirty="0"/>
              <a:t>and </a:t>
            </a:r>
            <a:r>
              <a:rPr lang="en-US" dirty="0">
                <a:solidFill>
                  <a:srgbClr val="0000FF"/>
                </a:solidFill>
              </a:rPr>
              <a:t>remapping-based </a:t>
            </a:r>
            <a:r>
              <a:rPr lang="en-US" dirty="0"/>
              <a:t>refresh</a:t>
            </a:r>
          </a:p>
          <a:p>
            <a:endParaRPr lang="en-US" dirty="0"/>
          </a:p>
          <a:p>
            <a:endParaRPr lang="en-US" dirty="0"/>
          </a:p>
          <a:p>
            <a:r>
              <a:rPr lang="en-US" dirty="0"/>
              <a:t>Cai et al. “</a:t>
            </a:r>
            <a:r>
              <a:rPr lang="en-US" dirty="0">
                <a:solidFill>
                  <a:srgbClr val="0000FF"/>
                </a:solidFill>
              </a:rPr>
              <a:t>Flash Correct-and-Refresh: Retention-Aware Error Management for Increased Flash Memory Lifetime</a:t>
            </a:r>
            <a:r>
              <a:rPr lang="en-US" dirty="0"/>
              <a:t>”, ICCD 2012.</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9151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Flash Correct-and-Refresh </a:t>
            </a:r>
            <a:r>
              <a:rPr lang="en-US" sz="3200" b="1" dirty="0"/>
              <a:t>[ICCD’12]</a:t>
            </a:r>
          </a:p>
        </p:txBody>
      </p:sp>
      <p:sp>
        <p:nvSpPr>
          <p:cNvPr id="3" name="Content Placeholder 2"/>
          <p:cNvSpPr>
            <a:spLocks noGrp="1"/>
          </p:cNvSpPr>
          <p:nvPr>
            <p:ph idx="1"/>
          </p:nvPr>
        </p:nvSpPr>
        <p:spPr>
          <a:xfrm>
            <a:off x="228600" y="1124744"/>
            <a:ext cx="8610600" cy="4979640"/>
          </a:xfrm>
        </p:spPr>
        <p:txBody>
          <a:bodyPr/>
          <a:lstStyle/>
          <a:p>
            <a:r>
              <a:rPr lang="en-US" sz="2000" dirty="0"/>
              <a:t>Yu Cai, </a:t>
            </a:r>
            <a:r>
              <a:rPr lang="en-US" sz="2000" dirty="0" err="1"/>
              <a:t>Gulay</a:t>
            </a:r>
            <a:r>
              <a:rPr lang="en-US" sz="2000" dirty="0"/>
              <a:t> </a:t>
            </a:r>
            <a:r>
              <a:rPr lang="en-US" sz="2000" dirty="0" err="1"/>
              <a:t>Yalcin</a:t>
            </a:r>
            <a:r>
              <a:rPr lang="en-US" sz="2000" dirty="0"/>
              <a:t>, Onur Mutlu, Erich F. </a:t>
            </a:r>
            <a:r>
              <a:rPr lang="en-US" sz="2000" dirty="0" err="1"/>
              <a:t>Haratsch</a:t>
            </a:r>
            <a:r>
              <a:rPr lang="en-US" sz="2000" dirty="0"/>
              <a:t>, Adrian Cristal, Osman </a:t>
            </a:r>
            <a:r>
              <a:rPr lang="en-US" sz="2000" dirty="0" err="1"/>
              <a:t>Unsal</a:t>
            </a:r>
            <a:r>
              <a:rPr lang="en-US" sz="2000" dirty="0"/>
              <a:t>, and Ken Mai,</a:t>
            </a:r>
            <a:br>
              <a:rPr lang="en-US" sz="2000" dirty="0"/>
            </a:br>
            <a:r>
              <a:rPr lang="en-US" sz="2000" b="1" dirty="0">
                <a:hlinkClick r:id="rId2"/>
              </a:rPr>
              <a:t>"Flash Correct-and-Refresh: Retention-Aware Error Management for Increased Flash Memory Lifetime"</a:t>
            </a:r>
            <a:br>
              <a:rPr lang="en-US" sz="2000" dirty="0"/>
            </a:br>
            <a:r>
              <a:rPr lang="en-US" sz="2000" i="1" dirty="0"/>
              <a:t>Proceedings of the </a:t>
            </a:r>
            <a:r>
              <a:rPr lang="en-US" sz="2000" i="1" dirty="0">
                <a:hlinkClick r:id="rId3"/>
              </a:rPr>
              <a:t>30th IEEE International Conference on Computer Design</a:t>
            </a:r>
            <a:r>
              <a:rPr lang="en-US" sz="2000" i="1" dirty="0"/>
              <a:t> (</a:t>
            </a:r>
            <a:r>
              <a:rPr lang="en-US" sz="2000" b="1" i="1" dirty="0"/>
              <a:t>ICCD</a:t>
            </a:r>
            <a:r>
              <a:rPr lang="en-US" sz="2000" i="1" dirty="0"/>
              <a:t>)</a:t>
            </a:r>
            <a:r>
              <a:rPr lang="en-US" sz="2000" dirty="0"/>
              <a:t>, Montreal, Quebec, Canada, September 2012. </a:t>
            </a:r>
            <a:r>
              <a:rPr lang="en-US" sz="2000" dirty="0">
                <a:hlinkClick r:id="rId4"/>
              </a:rPr>
              <a:t>Slides (ppt)</a:t>
            </a:r>
            <a:r>
              <a:rPr lang="en-US" sz="2000" dirty="0">
                <a:hlinkClick r:id="rId5"/>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3836494"/>
            <a:ext cx="9144000" cy="2112786"/>
          </a:xfrm>
          <a:prstGeom prst="rect">
            <a:avLst/>
          </a:prstGeom>
        </p:spPr>
      </p:pic>
    </p:spTree>
    <p:extLst>
      <p:ext uri="{BB962C8B-B14F-4D97-AF65-F5344CB8AC3E}">
        <p14:creationId xmlns:p14="http://schemas.microsoft.com/office/powerpoint/2010/main" val="134617146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763688" y="980728"/>
            <a:ext cx="4968552" cy="5077860"/>
          </a:xfrm>
          <a:prstGeom prst="rect">
            <a:avLst/>
          </a:prstGeom>
        </p:spPr>
      </p:pic>
      <p:sp>
        <p:nvSpPr>
          <p:cNvPr id="6" name="TextBox 5"/>
          <p:cNvSpPr txBox="1"/>
          <p:nvPr/>
        </p:nvSpPr>
        <p:spPr>
          <a:xfrm>
            <a:off x="-19422" y="609329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2633126253"/>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Tree>
    <p:extLst>
      <p:ext uri="{BB962C8B-B14F-4D97-AF65-F5344CB8AC3E}">
        <p14:creationId xmlns:p14="http://schemas.microsoft.com/office/powerpoint/2010/main" val="10786129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BE99A2B-29DD-5A4F-B100-24CE86C78EE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64561503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One Issue: Read Disturb in Flash Memory</a:t>
            </a:r>
          </a:p>
        </p:txBody>
      </p:sp>
      <p:sp>
        <p:nvSpPr>
          <p:cNvPr id="256002" name="Content Placeholder 2"/>
          <p:cNvSpPr>
            <a:spLocks noGrp="1"/>
          </p:cNvSpPr>
          <p:nvPr>
            <p:ph idx="1"/>
          </p:nvPr>
        </p:nvSpPr>
        <p:spPr>
          <a:xfrm>
            <a:off x="228600" y="1055688"/>
            <a:ext cx="8610600" cy="5192712"/>
          </a:xfrm>
        </p:spPr>
        <p:txBody>
          <a:bodyPr/>
          <a:lstStyle/>
          <a:p>
            <a:r>
              <a:rPr lang="en-US" dirty="0">
                <a:latin typeface="Tahoma" charset="0"/>
              </a:rPr>
              <a:t>All scaled memories are prone to read disturb errors</a:t>
            </a:r>
          </a:p>
          <a:p>
            <a:endParaRPr lang="en-US" dirty="0">
              <a:latin typeface="Tahoma" charset="0"/>
            </a:endParaRPr>
          </a:p>
          <a:p>
            <a:r>
              <a:rPr lang="en-US" dirty="0">
                <a:latin typeface="Tahoma" charset="0"/>
              </a:rPr>
              <a:t>DRAM</a:t>
            </a:r>
          </a:p>
          <a:p>
            <a:r>
              <a:rPr lang="en-US" dirty="0">
                <a:latin typeface="Tahoma" charset="0"/>
              </a:rPr>
              <a:t>SRAM</a:t>
            </a:r>
          </a:p>
          <a:p>
            <a:r>
              <a:rPr lang="en-US" dirty="0">
                <a:latin typeface="Tahoma" charset="0"/>
              </a:rPr>
              <a:t>Hard Disks: Adjacent Track Interference</a:t>
            </a:r>
          </a:p>
          <a:p>
            <a:r>
              <a:rPr lang="en-US" dirty="0">
                <a:latin typeface="Tahoma" charset="0"/>
              </a:rPr>
              <a:t>NAND Flash</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187068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0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0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pPr eaLnBrk="1" hangingPunct="1"/>
            <a:r>
              <a:rPr lang="en-US">
                <a:latin typeface="Calibri" charset="0"/>
              </a:rPr>
              <a:t>NAND Flash Memory Background</a:t>
            </a:r>
          </a:p>
        </p:txBody>
      </p:sp>
      <p:sp>
        <p:nvSpPr>
          <p:cNvPr id="43" name="Rectangle 42"/>
          <p:cNvSpPr/>
          <p:nvPr/>
        </p:nvSpPr>
        <p:spPr>
          <a:xfrm>
            <a:off x="738188" y="1085850"/>
            <a:ext cx="7693025" cy="36385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Memory</a:t>
            </a:r>
          </a:p>
        </p:txBody>
      </p:sp>
      <p:grpSp>
        <p:nvGrpSpPr>
          <p:cNvPr id="44" name="Group 43"/>
          <p:cNvGrpSpPr/>
          <p:nvPr/>
        </p:nvGrpSpPr>
        <p:grpSpPr>
          <a:xfrm>
            <a:off x="874834" y="1734281"/>
            <a:ext cx="7420709" cy="2800352"/>
            <a:chOff x="1195753" y="1480770"/>
            <a:chExt cx="9894279" cy="2800352"/>
          </a:xfrm>
          <a:solidFill>
            <a:sysClr val="window" lastClr="FFFFFF"/>
          </a:solidFill>
        </p:grpSpPr>
        <p:sp>
          <p:nvSpPr>
            <p:cNvPr id="45" name="Rectangle 44"/>
            <p:cNvSpPr/>
            <p:nvPr/>
          </p:nvSpPr>
          <p:spPr>
            <a:xfrm>
              <a:off x="1195753"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46" name="Rectangle 45"/>
            <p:cNvSpPr/>
            <p:nvPr/>
          </p:nvSpPr>
          <p:spPr>
            <a:xfrm>
              <a:off x="1195754"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0</a:t>
              </a:r>
            </a:p>
          </p:txBody>
        </p:sp>
        <p:sp>
          <p:nvSpPr>
            <p:cNvPr id="47" name="Rectangle 46"/>
            <p:cNvSpPr/>
            <p:nvPr/>
          </p:nvSpPr>
          <p:spPr>
            <a:xfrm>
              <a:off x="1195754"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48" name="Rectangle 47"/>
            <p:cNvSpPr/>
            <p:nvPr/>
          </p:nvSpPr>
          <p:spPr>
            <a:xfrm>
              <a:off x="1195753"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255</a:t>
              </a:r>
            </a:p>
          </p:txBody>
        </p:sp>
        <p:sp>
          <p:nvSpPr>
            <p:cNvPr id="49" name="Rectangle 48"/>
            <p:cNvSpPr/>
            <p:nvPr/>
          </p:nvSpPr>
          <p:spPr>
            <a:xfrm>
              <a:off x="1195753"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0" name="Rectangle 49"/>
            <p:cNvSpPr/>
            <p:nvPr/>
          </p:nvSpPr>
          <p:spPr>
            <a:xfrm>
              <a:off x="3141784"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257</a:t>
              </a:r>
            </a:p>
          </p:txBody>
        </p:sp>
        <p:sp>
          <p:nvSpPr>
            <p:cNvPr id="51" name="Rectangle 50"/>
            <p:cNvSpPr/>
            <p:nvPr/>
          </p:nvSpPr>
          <p:spPr>
            <a:xfrm>
              <a:off x="3141785"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256</a:t>
              </a:r>
            </a:p>
          </p:txBody>
        </p:sp>
        <p:sp>
          <p:nvSpPr>
            <p:cNvPr id="52" name="Rectangle 51"/>
            <p:cNvSpPr/>
            <p:nvPr/>
          </p:nvSpPr>
          <p:spPr>
            <a:xfrm>
              <a:off x="3141785"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258</a:t>
              </a:r>
            </a:p>
          </p:txBody>
        </p:sp>
        <p:sp>
          <p:nvSpPr>
            <p:cNvPr id="53" name="Rectangle 52"/>
            <p:cNvSpPr/>
            <p:nvPr/>
          </p:nvSpPr>
          <p:spPr>
            <a:xfrm>
              <a:off x="3141784"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511</a:t>
              </a:r>
            </a:p>
          </p:txBody>
        </p:sp>
        <p:sp>
          <p:nvSpPr>
            <p:cNvPr id="54" name="Rectangle 53"/>
            <p:cNvSpPr/>
            <p:nvPr/>
          </p:nvSpPr>
          <p:spPr>
            <a:xfrm>
              <a:off x="3141784"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5" name="Rectangle 54"/>
            <p:cNvSpPr/>
            <p:nvPr/>
          </p:nvSpPr>
          <p:spPr>
            <a:xfrm>
              <a:off x="5087815" y="1480770"/>
              <a:ext cx="4056185" cy="2800352"/>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6" name="Rectangle 55"/>
            <p:cNvSpPr/>
            <p:nvPr/>
          </p:nvSpPr>
          <p:spPr>
            <a:xfrm>
              <a:off x="9144000"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M+1</a:t>
              </a:r>
            </a:p>
          </p:txBody>
        </p:sp>
        <p:sp>
          <p:nvSpPr>
            <p:cNvPr id="57" name="Rectangle 56"/>
            <p:cNvSpPr/>
            <p:nvPr/>
          </p:nvSpPr>
          <p:spPr>
            <a:xfrm>
              <a:off x="9144001"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a:t>
              </a:r>
            </a:p>
          </p:txBody>
        </p:sp>
        <p:sp>
          <p:nvSpPr>
            <p:cNvPr id="58" name="Rectangle 57"/>
            <p:cNvSpPr/>
            <p:nvPr/>
          </p:nvSpPr>
          <p:spPr>
            <a:xfrm>
              <a:off x="9144001"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a:t>
              </a:r>
            </a:p>
          </p:txBody>
        </p:sp>
        <p:sp>
          <p:nvSpPr>
            <p:cNvPr id="59" name="Rectangle 58"/>
            <p:cNvSpPr/>
            <p:nvPr/>
          </p:nvSpPr>
          <p:spPr>
            <a:xfrm>
              <a:off x="9144000"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M+255</a:t>
              </a:r>
            </a:p>
          </p:txBody>
        </p:sp>
        <p:sp>
          <p:nvSpPr>
            <p:cNvPr id="60" name="Rectangle 59"/>
            <p:cNvSpPr/>
            <p:nvPr/>
          </p:nvSpPr>
          <p:spPr>
            <a:xfrm>
              <a:off x="9144000"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grpSp>
      <p:cxnSp>
        <p:nvCxnSpPr>
          <p:cNvPr id="263172" name="Straight Connector 60"/>
          <p:cNvCxnSpPr>
            <a:cxnSpLocks noChangeShapeType="1"/>
          </p:cNvCxnSpPr>
          <p:nvPr/>
        </p:nvCxnSpPr>
        <p:spPr bwMode="auto">
          <a:xfrm>
            <a:off x="1133475" y="4724400"/>
            <a:ext cx="0" cy="1254125"/>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cxnSp>
        <p:nvCxnSpPr>
          <p:cNvPr id="263173" name="Straight Connector 61"/>
          <p:cNvCxnSpPr>
            <a:cxnSpLocks noChangeShapeType="1"/>
            <a:endCxn id="63" idx="1"/>
          </p:cNvCxnSpPr>
          <p:nvPr/>
        </p:nvCxnSpPr>
        <p:spPr bwMode="auto">
          <a:xfrm>
            <a:off x="1133475" y="5978525"/>
            <a:ext cx="969963" cy="0"/>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sp>
        <p:nvSpPr>
          <p:cNvPr id="63" name="Rectangle 62"/>
          <p:cNvSpPr/>
          <p:nvPr/>
        </p:nvSpPr>
        <p:spPr>
          <a:xfrm>
            <a:off x="2103438" y="5562600"/>
            <a:ext cx="1554162" cy="8318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Controller</a:t>
            </a:r>
          </a:p>
        </p:txBody>
      </p:sp>
      <p:cxnSp>
        <p:nvCxnSpPr>
          <p:cNvPr id="263175" name="Straight Connector 63"/>
          <p:cNvCxnSpPr>
            <a:cxnSpLocks noChangeShapeType="1"/>
            <a:stCxn id="63" idx="3"/>
          </p:cNvCxnSpPr>
          <p:nvPr/>
        </p:nvCxnSpPr>
        <p:spPr bwMode="auto">
          <a:xfrm>
            <a:off x="3657600" y="5978525"/>
            <a:ext cx="3565525" cy="0"/>
          </a:xfrm>
          <a:prstGeom prst="line">
            <a:avLst/>
          </a:prstGeom>
          <a:noFill/>
          <a:ln w="38100">
            <a:solidFill>
              <a:srgbClr val="000000"/>
            </a:solidFill>
            <a:miter lim="800000"/>
            <a:headEnd/>
            <a:tailEnd/>
          </a:ln>
          <a:extLst>
            <a:ext uri="{909E8E84-426E-40dd-AFC4-6F175D3DCCD1}">
              <a14:hiddenFill xmlns:a14="http://schemas.microsoft.com/office/drawing/2010/main" xmlns="">
                <a:noFill/>
              </a14:hiddenFill>
            </a:ext>
          </a:extLst>
        </p:spPr>
      </p:cxnSp>
      <p:pic>
        <p:nvPicPr>
          <p:cNvPr id="263176" name="Picture 2" descr="http://www.computerclipart.com/computer_clipart_images/netbook_or_notebook_computer_cartoon_character_waving_0521-1004-3015-4036_S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4962525"/>
            <a:ext cx="18383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F4636-A662-B64F-9DC7-C5F87E7AE8AC}"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4" name="Rectangle 3"/>
          <p:cNvSpPr/>
          <p:nvPr/>
        </p:nvSpPr>
        <p:spPr>
          <a:xfrm>
            <a:off x="874713" y="1752600"/>
            <a:ext cx="1458912"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0</a:t>
            </a:r>
          </a:p>
        </p:txBody>
      </p:sp>
      <p:sp>
        <p:nvSpPr>
          <p:cNvPr id="31" name="Rectangle 30"/>
          <p:cNvSpPr/>
          <p:nvPr/>
        </p:nvSpPr>
        <p:spPr>
          <a:xfrm>
            <a:off x="2330450" y="1752600"/>
            <a:ext cx="1458913"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1</a:t>
            </a:r>
          </a:p>
        </p:txBody>
      </p:sp>
      <p:sp>
        <p:nvSpPr>
          <p:cNvPr id="32" name="Rectangle 31"/>
          <p:cNvSpPr/>
          <p:nvPr/>
        </p:nvSpPr>
        <p:spPr>
          <a:xfrm>
            <a:off x="6835775" y="1752600"/>
            <a:ext cx="1460500"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N</a:t>
            </a:r>
          </a:p>
        </p:txBody>
      </p:sp>
      <p:grpSp>
        <p:nvGrpSpPr>
          <p:cNvPr id="5" name="Group 4"/>
          <p:cNvGrpSpPr>
            <a:grpSpLocks/>
          </p:cNvGrpSpPr>
          <p:nvPr/>
        </p:nvGrpSpPr>
        <p:grpSpPr bwMode="auto">
          <a:xfrm>
            <a:off x="2330450" y="1733550"/>
            <a:ext cx="1463675" cy="2797175"/>
            <a:chOff x="2329807" y="1734280"/>
            <a:chExt cx="1464072" cy="2795939"/>
          </a:xfrm>
        </p:grpSpPr>
        <p:sp>
          <p:nvSpPr>
            <p:cNvPr id="33" name="Rectangle 32"/>
            <p:cNvSpPr/>
            <p:nvPr/>
          </p:nvSpPr>
          <p:spPr>
            <a:xfrm>
              <a:off x="2334571" y="1734280"/>
              <a:ext cx="1459308" cy="398287"/>
            </a:xfrm>
            <a:prstGeom prst="rect">
              <a:avLst/>
            </a:prstGeom>
            <a:solidFill>
              <a:schemeClr val="tx2"/>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Read</a:t>
              </a:r>
            </a:p>
          </p:txBody>
        </p:sp>
        <p:sp>
          <p:nvSpPr>
            <p:cNvPr id="35" name="Rectangle 34"/>
            <p:cNvSpPr/>
            <p:nvPr/>
          </p:nvSpPr>
          <p:spPr>
            <a:xfrm>
              <a:off x="2334571" y="2134153"/>
              <a:ext cx="1459308" cy="39987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7" name="Rectangle 36"/>
            <p:cNvSpPr/>
            <p:nvPr/>
          </p:nvSpPr>
          <p:spPr>
            <a:xfrm>
              <a:off x="2334571" y="2537200"/>
              <a:ext cx="1459308" cy="398287"/>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8" name="Rectangle 37"/>
            <p:cNvSpPr/>
            <p:nvPr/>
          </p:nvSpPr>
          <p:spPr>
            <a:xfrm>
              <a:off x="2331395" y="2924379"/>
              <a:ext cx="1460896" cy="119803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a:t>
              </a:r>
            </a:p>
          </p:txBody>
        </p:sp>
        <p:sp>
          <p:nvSpPr>
            <p:cNvPr id="39" name="Rectangle 38"/>
            <p:cNvSpPr/>
            <p:nvPr/>
          </p:nvSpPr>
          <p:spPr>
            <a:xfrm>
              <a:off x="2329807" y="4131933"/>
              <a:ext cx="1459309" cy="398286"/>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grpSp>
    </p:spTree>
    <p:custDataLst>
      <p:tags r:id="rId1"/>
    </p:custDataLst>
    <p:extLst>
      <p:ext uri="{BB962C8B-B14F-4D97-AF65-F5344CB8AC3E}">
        <p14:creationId xmlns:p14="http://schemas.microsoft.com/office/powerpoint/2010/main" val="32244092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233"/>
          <p:cNvSpPr/>
          <p:nvPr/>
        </p:nvSpPr>
        <p:spPr>
          <a:xfrm>
            <a:off x="3532188" y="6373813"/>
            <a:ext cx="5143500" cy="427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17" name="Straight Connector 16"/>
          <p:cNvCxnSpPr/>
          <p:nvPr/>
        </p:nvCxnSpPr>
        <p:spPr>
          <a:xfrm>
            <a:off x="2886075" y="20685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886075" y="31845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2886075" y="42989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886075" y="54165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5222" name="Title 1"/>
          <p:cNvSpPr>
            <a:spLocks noGrp="1"/>
          </p:cNvSpPr>
          <p:nvPr>
            <p:ph type="title"/>
          </p:nvPr>
        </p:nvSpPr>
        <p:spPr/>
        <p:txBody>
          <a:bodyPr/>
          <a:lstStyle/>
          <a:p>
            <a:pPr eaLnBrk="1" hangingPunct="1"/>
            <a:r>
              <a:rPr lang="en-US">
                <a:latin typeface="Calibri" charset="0"/>
              </a:rPr>
              <a:t>Flash Cell Array</a:t>
            </a:r>
          </a:p>
        </p:txBody>
      </p:sp>
      <p:grpSp>
        <p:nvGrpSpPr>
          <p:cNvPr id="265223" name="Group 176"/>
          <p:cNvGrpSpPr>
            <a:grpSpLocks/>
          </p:cNvGrpSpPr>
          <p:nvPr/>
        </p:nvGrpSpPr>
        <p:grpSpPr bwMode="auto">
          <a:xfrm>
            <a:off x="3346450" y="1270000"/>
            <a:ext cx="969963" cy="1601788"/>
            <a:chOff x="3079798" y="1981201"/>
            <a:chExt cx="1631998" cy="2694885"/>
          </a:xfrm>
        </p:grpSpPr>
        <p:cxnSp>
          <p:nvCxnSpPr>
            <p:cNvPr id="30" name="Straight Connector 29"/>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4" name="Group 40"/>
          <p:cNvGrpSpPr>
            <a:grpSpLocks/>
          </p:cNvGrpSpPr>
          <p:nvPr/>
        </p:nvGrpSpPr>
        <p:grpSpPr bwMode="auto">
          <a:xfrm>
            <a:off x="4640263" y="1260475"/>
            <a:ext cx="969962" cy="1601788"/>
            <a:chOff x="3079798" y="1981201"/>
            <a:chExt cx="1631998" cy="2694885"/>
          </a:xfrm>
        </p:grpSpPr>
        <p:cxnSp>
          <p:nvCxnSpPr>
            <p:cNvPr id="42" name="Straight Connector 4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5" name="Group 50"/>
          <p:cNvGrpSpPr>
            <a:grpSpLocks/>
          </p:cNvGrpSpPr>
          <p:nvPr/>
        </p:nvGrpSpPr>
        <p:grpSpPr bwMode="auto">
          <a:xfrm>
            <a:off x="5934075" y="1270000"/>
            <a:ext cx="971550" cy="1601788"/>
            <a:chOff x="3079798" y="1981201"/>
            <a:chExt cx="1631998" cy="2694885"/>
          </a:xfrm>
        </p:grpSpPr>
        <p:cxnSp>
          <p:nvCxnSpPr>
            <p:cNvPr id="52" name="Straight Connector 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6" name="Group 60"/>
          <p:cNvGrpSpPr>
            <a:grpSpLocks/>
          </p:cNvGrpSpPr>
          <p:nvPr/>
        </p:nvGrpSpPr>
        <p:grpSpPr bwMode="auto">
          <a:xfrm>
            <a:off x="7229475" y="12604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7" name="Group 70"/>
          <p:cNvGrpSpPr>
            <a:grpSpLocks/>
          </p:cNvGrpSpPr>
          <p:nvPr/>
        </p:nvGrpSpPr>
        <p:grpSpPr bwMode="auto">
          <a:xfrm>
            <a:off x="3346450" y="2389188"/>
            <a:ext cx="969963" cy="1601787"/>
            <a:chOff x="3079798" y="1981201"/>
            <a:chExt cx="1631998" cy="2694885"/>
          </a:xfrm>
        </p:grpSpPr>
        <p:cxnSp>
          <p:nvCxnSpPr>
            <p:cNvPr id="72" name="Straight Connector 7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8" name="Group 80"/>
          <p:cNvGrpSpPr>
            <a:grpSpLocks/>
          </p:cNvGrpSpPr>
          <p:nvPr/>
        </p:nvGrpSpPr>
        <p:grpSpPr bwMode="auto">
          <a:xfrm>
            <a:off x="4640263" y="2379663"/>
            <a:ext cx="969962" cy="1601787"/>
            <a:chOff x="3079798" y="1981201"/>
            <a:chExt cx="1631998" cy="2694885"/>
          </a:xfrm>
        </p:grpSpPr>
        <p:cxnSp>
          <p:nvCxnSpPr>
            <p:cNvPr id="82" name="Straight Connector 8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9" name="Group 90"/>
          <p:cNvGrpSpPr>
            <a:grpSpLocks/>
          </p:cNvGrpSpPr>
          <p:nvPr/>
        </p:nvGrpSpPr>
        <p:grpSpPr bwMode="auto">
          <a:xfrm>
            <a:off x="5934075" y="2389188"/>
            <a:ext cx="971550" cy="1601787"/>
            <a:chOff x="3079798" y="1981201"/>
            <a:chExt cx="1631998" cy="2694885"/>
          </a:xfrm>
        </p:grpSpPr>
        <p:cxnSp>
          <p:nvCxnSpPr>
            <p:cNvPr id="92" name="Straight Connector 9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0" name="Group 100"/>
          <p:cNvGrpSpPr>
            <a:grpSpLocks/>
          </p:cNvGrpSpPr>
          <p:nvPr/>
        </p:nvGrpSpPr>
        <p:grpSpPr bwMode="auto">
          <a:xfrm>
            <a:off x="7229475" y="2379663"/>
            <a:ext cx="969963" cy="1601787"/>
            <a:chOff x="3079798" y="1981201"/>
            <a:chExt cx="1631998" cy="2694885"/>
          </a:xfrm>
        </p:grpSpPr>
        <p:cxnSp>
          <p:nvCxnSpPr>
            <p:cNvPr id="102" name="Straight Connector 10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1" name="Group 110"/>
          <p:cNvGrpSpPr>
            <a:grpSpLocks/>
          </p:cNvGrpSpPr>
          <p:nvPr/>
        </p:nvGrpSpPr>
        <p:grpSpPr bwMode="auto">
          <a:xfrm>
            <a:off x="3346450" y="3500438"/>
            <a:ext cx="969963" cy="1603375"/>
            <a:chOff x="3079798" y="1981201"/>
            <a:chExt cx="1631998" cy="2694885"/>
          </a:xfrm>
        </p:grpSpPr>
        <p:cxnSp>
          <p:nvCxnSpPr>
            <p:cNvPr id="112" name="Straight Connector 11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2" name="Group 120"/>
          <p:cNvGrpSpPr>
            <a:grpSpLocks/>
          </p:cNvGrpSpPr>
          <p:nvPr/>
        </p:nvGrpSpPr>
        <p:grpSpPr bwMode="auto">
          <a:xfrm>
            <a:off x="4640263" y="3490913"/>
            <a:ext cx="969962" cy="1601787"/>
            <a:chOff x="3079798" y="1981201"/>
            <a:chExt cx="1631998" cy="2694885"/>
          </a:xfrm>
        </p:grpSpPr>
        <p:cxnSp>
          <p:nvCxnSpPr>
            <p:cNvPr id="122" name="Straight Connector 12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3" name="Group 130"/>
          <p:cNvGrpSpPr>
            <a:grpSpLocks/>
          </p:cNvGrpSpPr>
          <p:nvPr/>
        </p:nvGrpSpPr>
        <p:grpSpPr bwMode="auto">
          <a:xfrm>
            <a:off x="5934075" y="3500438"/>
            <a:ext cx="971550" cy="1603375"/>
            <a:chOff x="3079798" y="1981201"/>
            <a:chExt cx="1631998" cy="2694885"/>
          </a:xfrm>
        </p:grpSpPr>
        <p:cxnSp>
          <p:nvCxnSpPr>
            <p:cNvPr id="132" name="Straight Connector 13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464" y="2877717"/>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464" y="3774233"/>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4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6465"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3132" y="3028650"/>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4" name="Group 140"/>
          <p:cNvGrpSpPr>
            <a:grpSpLocks/>
          </p:cNvGrpSpPr>
          <p:nvPr/>
        </p:nvGrpSpPr>
        <p:grpSpPr bwMode="auto">
          <a:xfrm>
            <a:off x="7229475" y="3490913"/>
            <a:ext cx="969963" cy="1601787"/>
            <a:chOff x="3079798" y="1981201"/>
            <a:chExt cx="1631998" cy="2694885"/>
          </a:xfrm>
        </p:grpSpPr>
        <p:cxnSp>
          <p:nvCxnSpPr>
            <p:cNvPr id="142" name="Straight Connector 14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5" name="Group 150"/>
          <p:cNvGrpSpPr>
            <a:grpSpLocks/>
          </p:cNvGrpSpPr>
          <p:nvPr/>
        </p:nvGrpSpPr>
        <p:grpSpPr bwMode="auto">
          <a:xfrm>
            <a:off x="3346450" y="4622800"/>
            <a:ext cx="969963" cy="1601788"/>
            <a:chOff x="3079798" y="1981201"/>
            <a:chExt cx="1631998" cy="2694885"/>
          </a:xfrm>
        </p:grpSpPr>
        <p:cxnSp>
          <p:nvCxnSpPr>
            <p:cNvPr id="152" name="Straight Connector 1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6" name="Group 161"/>
          <p:cNvGrpSpPr>
            <a:grpSpLocks/>
          </p:cNvGrpSpPr>
          <p:nvPr/>
        </p:nvGrpSpPr>
        <p:grpSpPr bwMode="auto">
          <a:xfrm>
            <a:off x="4640263" y="4611688"/>
            <a:ext cx="969962" cy="1603375"/>
            <a:chOff x="3079798" y="1981201"/>
            <a:chExt cx="1631998" cy="2694885"/>
          </a:xfrm>
        </p:grpSpPr>
        <p:cxnSp>
          <p:nvCxnSpPr>
            <p:cNvPr id="163" name="Straight Connector 162"/>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1630" y="2877717"/>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163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1630" y="3774233"/>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748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644" y="3028139"/>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7" name="Group 171"/>
          <p:cNvGrpSpPr>
            <a:grpSpLocks/>
          </p:cNvGrpSpPr>
          <p:nvPr/>
        </p:nvGrpSpPr>
        <p:grpSpPr bwMode="auto">
          <a:xfrm>
            <a:off x="5934075" y="4622800"/>
            <a:ext cx="971550" cy="1601788"/>
            <a:chOff x="3079798" y="1981201"/>
            <a:chExt cx="1631998" cy="2694885"/>
          </a:xfrm>
        </p:grpSpPr>
        <p:cxnSp>
          <p:nvCxnSpPr>
            <p:cNvPr id="173" name="Straight Connector 17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8" name="Group 183"/>
          <p:cNvGrpSpPr>
            <a:grpSpLocks/>
          </p:cNvGrpSpPr>
          <p:nvPr/>
        </p:nvGrpSpPr>
        <p:grpSpPr bwMode="auto">
          <a:xfrm>
            <a:off x="7229475" y="4611688"/>
            <a:ext cx="969963" cy="1603375"/>
            <a:chOff x="3079798" y="1981201"/>
            <a:chExt cx="1631998" cy="2694885"/>
          </a:xfrm>
        </p:grpSpPr>
        <p:cxnSp>
          <p:nvCxnSpPr>
            <p:cNvPr id="185" name="Straight Connector 184"/>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 name="Table 3"/>
          <p:cNvGraphicFramePr>
            <a:graphicFrameLocks noGrp="1"/>
          </p:cNvGraphicFramePr>
          <p:nvPr/>
        </p:nvGraphicFramePr>
        <p:xfrm>
          <a:off x="322263" y="2636838"/>
          <a:ext cx="2082800" cy="195104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tblGrid>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0"/>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1"/>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2"/>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3"/>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extLst>
                  <a:ext uri="{0D108BD9-81ED-4DB2-BD59-A6C34878D82A}">
                    <a16:rowId xmlns:a16="http://schemas.microsoft.com/office/drawing/2014/main" val="10004"/>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5"/>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6"/>
                  </a:ext>
                </a:extLst>
              </a:tr>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tc>
                  <a:txBody>
                    <a:bodyPr/>
                    <a:lstStyle/>
                    <a:p>
                      <a:endParaRPr lang="en-US" sz="1000" dirty="0"/>
                    </a:p>
                  </a:txBody>
                  <a:tcPr marT="45727" marB="45727"/>
                </a:tc>
                <a:extLst>
                  <a:ext uri="{0D108BD9-81ED-4DB2-BD59-A6C34878D82A}">
                    <a16:rowId xmlns:a16="http://schemas.microsoft.com/office/drawing/2014/main" val="10007"/>
                  </a:ext>
                </a:extLst>
              </a:tr>
            </a:tbl>
          </a:graphicData>
        </a:graphic>
      </p:graphicFrame>
      <p:sp>
        <p:nvSpPr>
          <p:cNvPr id="6" name="TextBox 5"/>
          <p:cNvSpPr txBox="1"/>
          <p:nvPr/>
        </p:nvSpPr>
        <p:spPr>
          <a:xfrm>
            <a:off x="896938" y="2266950"/>
            <a:ext cx="935037"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Block X</a:t>
            </a:r>
          </a:p>
        </p:txBody>
      </p:sp>
      <p:sp>
        <p:nvSpPr>
          <p:cNvPr id="7" name="Rectangle 6"/>
          <p:cNvSpPr/>
          <p:nvPr/>
        </p:nvSpPr>
        <p:spPr>
          <a:xfrm>
            <a:off x="330200" y="2879725"/>
            <a:ext cx="2066925"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Page Y</a:t>
            </a:r>
          </a:p>
        </p:txBody>
      </p:sp>
      <p:sp>
        <p:nvSpPr>
          <p:cNvPr id="8" name="Rectangle 7"/>
          <p:cNvSpPr/>
          <p:nvPr/>
        </p:nvSpPr>
        <p:spPr>
          <a:xfrm>
            <a:off x="1357313" y="3121025"/>
            <a:ext cx="841375" cy="969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p:cNvCxnSpPr/>
          <p:nvPr/>
        </p:nvCxnSpPr>
        <p:spPr>
          <a:xfrm flipV="1">
            <a:off x="2198688" y="1155700"/>
            <a:ext cx="1014412" cy="19780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a:xfrm>
            <a:off x="3224213" y="1155700"/>
            <a:ext cx="5462587" cy="51689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16" name="Straight Connector 215"/>
          <p:cNvCxnSpPr/>
          <p:nvPr/>
        </p:nvCxnSpPr>
        <p:spPr>
          <a:xfrm>
            <a:off x="2219325" y="4102100"/>
            <a:ext cx="993775" cy="22225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a:xfrm>
            <a:off x="330200" y="4714875"/>
            <a:ext cx="20669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20" name="Straight Connector 19"/>
          <p:cNvCxnSpPr/>
          <p:nvPr/>
        </p:nvCxnSpPr>
        <p:spPr>
          <a:xfrm>
            <a:off x="4270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350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8429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105092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2604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4684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6764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8843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0986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3066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305300"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55991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68945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188325"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5361"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027A8D-1323-994F-9FF2-8ED90404E46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197" name="Straight Connector 196"/>
          <p:cNvCxnSpPr/>
          <p:nvPr/>
        </p:nvCxnSpPr>
        <p:spPr>
          <a:xfrm>
            <a:off x="2886075" y="2078038"/>
            <a:ext cx="6096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3224213" y="1741488"/>
            <a:ext cx="5451475"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Row</a:t>
            </a:r>
          </a:p>
        </p:txBody>
      </p:sp>
      <p:sp>
        <p:nvSpPr>
          <p:cNvPr id="198" name="Rectangle 197"/>
          <p:cNvSpPr/>
          <p:nvPr/>
        </p:nvSpPr>
        <p:spPr>
          <a:xfrm rot="16200000">
            <a:off x="1438275" y="3402013"/>
            <a:ext cx="5151438"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Column</a:t>
            </a:r>
          </a:p>
        </p:txBody>
      </p:sp>
    </p:spTree>
    <p:custDataLst>
      <p:tags r:id="rId1"/>
    </p:custDataLst>
    <p:extLst>
      <p:ext uri="{BB962C8B-B14F-4D97-AF65-F5344CB8AC3E}">
        <p14:creationId xmlns:p14="http://schemas.microsoft.com/office/powerpoint/2010/main" val="10158424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83"/>
                                        </p:tgtEl>
                                      </p:cBhvr>
                                    </p:animEffect>
                                    <p:set>
                                      <p:cBhvr>
                                        <p:cTn id="12" dur="1" fill="hold">
                                          <p:stCondLst>
                                            <p:cond delay="499"/>
                                          </p:stCondLst>
                                        </p:cTn>
                                        <p:tgtEl>
                                          <p:spTgt spid="183"/>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500"/>
                                        <p:tgtEl>
                                          <p:spTgt spid="1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97"/>
                                        </p:tgtEl>
                                      </p:cBhvr>
                                    </p:animEffect>
                                    <p:set>
                                      <p:cBhvr>
                                        <p:cTn id="21" dur="1" fill="hold">
                                          <p:stCondLst>
                                            <p:cond delay="499"/>
                                          </p:stCondLst>
                                        </p:cTn>
                                        <p:tgtEl>
                                          <p:spTgt spid="197"/>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3" grpId="1" animBg="1"/>
      <p:bldP spid="198"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pPr eaLnBrk="1" hangingPunct="1"/>
            <a:r>
              <a:rPr lang="en-US">
                <a:latin typeface="Calibri" charset="0"/>
              </a:rPr>
              <a:t>Flash Cell</a:t>
            </a:r>
          </a:p>
        </p:txBody>
      </p:sp>
      <p:grpSp>
        <p:nvGrpSpPr>
          <p:cNvPr id="267266" name="Group 176"/>
          <p:cNvGrpSpPr>
            <a:grpSpLocks/>
          </p:cNvGrpSpPr>
          <p:nvPr/>
        </p:nvGrpSpPr>
        <p:grpSpPr bwMode="auto">
          <a:xfrm>
            <a:off x="3079750" y="1981200"/>
            <a:ext cx="1631950" cy="2695575"/>
            <a:chOff x="3079798" y="1981201"/>
            <a:chExt cx="1631998" cy="2694885"/>
          </a:xfrm>
        </p:grpSpPr>
        <p:cxnSp>
          <p:nvCxnSpPr>
            <p:cNvPr id="30" name="Straight Connector 29"/>
            <p:cNvCxnSpPr/>
            <p:nvPr/>
          </p:nvCxnSpPr>
          <p:spPr>
            <a:xfrm>
              <a:off x="4711796" y="1981201"/>
              <a:ext cx="0" cy="896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4" y="2877909"/>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4"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4" y="3774617"/>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937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7"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9"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9" y="3027800"/>
              <a:ext cx="0" cy="6270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Arrow Connector 158"/>
          <p:cNvCxnSpPr>
            <a:stCxn id="161" idx="2"/>
          </p:cNvCxnSpPr>
          <p:nvPr/>
        </p:nvCxnSpPr>
        <p:spPr>
          <a:xfrm flipH="1">
            <a:off x="3954463" y="2259013"/>
            <a:ext cx="9525" cy="57626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3235325" y="1427163"/>
            <a:ext cx="14573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Floating Gate</a:t>
            </a:r>
          </a:p>
        </p:txBody>
      </p:sp>
      <p:cxnSp>
        <p:nvCxnSpPr>
          <p:cNvPr id="167" name="Straight Arrow Connector 166"/>
          <p:cNvCxnSpPr>
            <a:stCxn id="168" idx="2"/>
          </p:cNvCxnSpPr>
          <p:nvPr/>
        </p:nvCxnSpPr>
        <p:spPr>
          <a:xfrm>
            <a:off x="2709863" y="2824163"/>
            <a:ext cx="363537"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1981200" y="2362200"/>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Gate</a:t>
            </a:r>
          </a:p>
        </p:txBody>
      </p:sp>
      <p:cxnSp>
        <p:nvCxnSpPr>
          <p:cNvPr id="171" name="Straight Arrow Connector 170"/>
          <p:cNvCxnSpPr>
            <a:stCxn id="172" idx="2"/>
          </p:cNvCxnSpPr>
          <p:nvPr/>
        </p:nvCxnSpPr>
        <p:spPr>
          <a:xfrm flipH="1">
            <a:off x="4800600" y="16525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4876800" y="11906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Drain</a:t>
            </a:r>
          </a:p>
        </p:txBody>
      </p:sp>
      <p:cxnSp>
        <p:nvCxnSpPr>
          <p:cNvPr id="174" name="Straight Arrow Connector 173"/>
          <p:cNvCxnSpPr>
            <a:stCxn id="175" idx="2"/>
          </p:cNvCxnSpPr>
          <p:nvPr/>
        </p:nvCxnSpPr>
        <p:spPr>
          <a:xfrm flipH="1">
            <a:off x="4867275" y="41671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4943475" y="37052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Source</a:t>
            </a:r>
          </a:p>
        </p:txBody>
      </p:sp>
      <p:sp>
        <p:nvSpPr>
          <p:cNvPr id="176" name="TextBox 175"/>
          <p:cNvSpPr txBox="1"/>
          <p:nvPr/>
        </p:nvSpPr>
        <p:spPr>
          <a:xfrm>
            <a:off x="2892425" y="5222875"/>
            <a:ext cx="3128963" cy="83185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Floating Gate Transistor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(Flash Cell)</a:t>
            </a:r>
          </a:p>
        </p:txBody>
      </p:sp>
      <p:sp>
        <p:nvSpPr>
          <p:cNvPr id="178" name="Oval 177"/>
          <p:cNvSpPr/>
          <p:nvPr/>
        </p:nvSpPr>
        <p:spPr>
          <a:xfrm>
            <a:off x="4167188" y="2774950"/>
            <a:ext cx="1096962" cy="1096963"/>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err="1">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err="1">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2.5 V</a:t>
            </a:r>
          </a:p>
        </p:txBody>
      </p:sp>
      <p:sp>
        <p:nvSpPr>
          <p:cNvPr id="26727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ADDF3E-DCCD-534F-AF72-8E885048EA5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30724635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pPr eaLnBrk="1" hangingPunct="1"/>
            <a:r>
              <a:rPr lang="en-US">
                <a:latin typeface="Calibri" charset="0"/>
              </a:rPr>
              <a:t>Flash Read</a:t>
            </a:r>
          </a:p>
        </p:txBody>
      </p:sp>
      <p:grpSp>
        <p:nvGrpSpPr>
          <p:cNvPr id="177"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grpSp>
        <p:nvGrpSpPr>
          <p:cNvPr id="22"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6883400" y="2755900"/>
            <a:ext cx="1096963" cy="1096963"/>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cxnSp>
        <p:nvCxnSpPr>
          <p:cNvPr id="40" name="Straight Arrow Connector 39"/>
          <p:cNvCxnSpPr/>
          <p:nvPr/>
        </p:nvCxnSpPr>
        <p:spPr>
          <a:xfrm>
            <a:off x="7416800" y="1943100"/>
            <a:ext cx="0" cy="91598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2" name="TextBox 41"/>
          <p:cNvSpPr txBox="1"/>
          <p:nvPr/>
        </p:nvSpPr>
        <p:spPr>
          <a:xfrm>
            <a:off x="70056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69324"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D8E9E-0794-AB42-90A8-55FBB22B4597}"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spTree>
    <p:extLst>
      <p:ext uri="{BB962C8B-B14F-4D97-AF65-F5344CB8AC3E}">
        <p14:creationId xmlns:p14="http://schemas.microsoft.com/office/powerpoint/2010/main" val="40184130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xit" presetSubtype="0" fill="hold" nodeType="withEffect">
                                  <p:stCondLst>
                                    <p:cond delay="0"/>
                                  </p:stCondLst>
                                  <p:childTnLst>
                                    <p:animEffect transition="out" filter="fade">
                                      <p:cBhvr>
                                        <p:cTn id="41" dur="500"/>
                                        <p:tgtEl>
                                          <p:spTgt spid="177"/>
                                        </p:tgtEl>
                                      </p:cBhvr>
                                    </p:animEffect>
                                    <p:set>
                                      <p:cBhvr>
                                        <p:cTn id="42" dur="1" fill="hold">
                                          <p:stCondLst>
                                            <p:cond delay="499"/>
                                          </p:stCondLst>
                                        </p:cTn>
                                        <p:tgtEl>
                                          <p:spTgt spid="17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78"/>
                                        </p:tgtEl>
                                      </p:cBhvr>
                                    </p:animEffect>
                                    <p:set>
                                      <p:cBhvr>
                                        <p:cTn id="48" dur="1" fill="hold">
                                          <p:stCondLst>
                                            <p:cond delay="499"/>
                                          </p:stCondLst>
                                        </p:cTn>
                                        <p:tgtEl>
                                          <p:spTgt spid="178"/>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xit" presetSubtype="0" fill="hold" grpId="1"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4"/>
                                        </p:tgtEl>
                                      </p:cBhvr>
                                    </p:animEffect>
                                    <p:set>
                                      <p:cBhvr>
                                        <p:cTn id="63" dur="1" fill="hold">
                                          <p:stCondLst>
                                            <p:cond delay="499"/>
                                          </p:stCondLst>
                                        </p:cTn>
                                        <p:tgtEl>
                                          <p:spTgt spid="44"/>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2"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2"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2"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nodeType="withEffect">
                                  <p:stCondLst>
                                    <p:cond delay="0"/>
                                  </p:stCondLst>
                                  <p:childTnLst>
                                    <p:set>
                                      <p:cBhvr>
                                        <p:cTn id="82" dur="1" fill="hold">
                                          <p:stCondLst>
                                            <p:cond delay="0"/>
                                          </p:stCondLst>
                                        </p:cTn>
                                        <p:tgtEl>
                                          <p:spTgt spid="177"/>
                                        </p:tgtEl>
                                        <p:attrNameLst>
                                          <p:attrName>style.visibility</p:attrName>
                                        </p:attrNameLst>
                                      </p:cBhvr>
                                      <p:to>
                                        <p:strVal val="visible"/>
                                      </p:to>
                                    </p:set>
                                    <p:animEffect transition="in" filter="fade">
                                      <p:cBhvr>
                                        <p:cTn id="83" dur="500"/>
                                        <p:tgtEl>
                                          <p:spTgt spid="177"/>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178"/>
                                        </p:tgtEl>
                                        <p:attrNameLst>
                                          <p:attrName>style.visibility</p:attrName>
                                        </p:attrNameLst>
                                      </p:cBhvr>
                                      <p:to>
                                        <p:strVal val="visible"/>
                                      </p:to>
                                    </p:set>
                                    <p:animEffect transition="in" filter="fade">
                                      <p:cBhvr>
                                        <p:cTn id="86"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38" grpId="0" animBg="1"/>
      <p:bldP spid="38" grpId="1" animBg="1"/>
      <p:bldP spid="178" grpId="0" animBg="1"/>
      <p:bldP spid="178" grpId="1" animBg="1"/>
      <p:bldP spid="41" grpId="0"/>
      <p:bldP spid="41" grpId="1"/>
      <p:bldP spid="41" grpId="2"/>
      <p:bldP spid="42" grpId="0"/>
      <p:bldP spid="43" grpId="0"/>
      <p:bldP spid="44" grpId="0"/>
      <p:bldP spid="44" grpId="1"/>
      <p:bldP spid="44" grpId="2"/>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r>
              <a:rPr lang="en-US">
                <a:latin typeface="Calibri" charset="0"/>
              </a:rPr>
              <a:t>Flash Pass-Through</a:t>
            </a:r>
          </a:p>
        </p:txBody>
      </p:sp>
      <p:grpSp>
        <p:nvGrpSpPr>
          <p:cNvPr id="271362"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grpSp>
        <p:nvGrpSpPr>
          <p:cNvPr id="271364"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sp>
        <p:nvSpPr>
          <p:cNvPr id="271369"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FA2294-A763-6F4F-8C69-365F9A7EE623}"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cxnSp>
        <p:nvCxnSpPr>
          <p:cNvPr id="45" name="Straight Arrow Connector 44"/>
          <p:cNvCxnSpPr/>
          <p:nvPr/>
        </p:nvCxnSpPr>
        <p:spPr>
          <a:xfrm>
            <a:off x="745331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310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38" name="Oval 37"/>
          <p:cNvSpPr/>
          <p:nvPr/>
        </p:nvSpPr>
        <p:spPr>
          <a:xfrm>
            <a:off x="6883400" y="2755900"/>
            <a:ext cx="1096963" cy="1096963"/>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spTree>
    <p:extLst>
      <p:ext uri="{BB962C8B-B14F-4D97-AF65-F5344CB8AC3E}">
        <p14:creationId xmlns:p14="http://schemas.microsoft.com/office/powerpoint/2010/main" val="253428493"/>
      </p:ext>
    </p:extLst>
  </p:cSld>
  <p:clrMapOvr>
    <a:masterClrMapping/>
  </p:clrMapOvr>
  <p:transition spd="slow"/>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246"/>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3" name="Straight Connector 24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1676400" y="310356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676400" y="4217988"/>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3414" name="Group 5"/>
          <p:cNvGrpSpPr>
            <a:grpSpLocks/>
          </p:cNvGrpSpPr>
          <p:nvPr/>
        </p:nvGrpSpPr>
        <p:grpSpPr bwMode="auto">
          <a:xfrm>
            <a:off x="2135188" y="1173163"/>
            <a:ext cx="4852987" cy="4964112"/>
            <a:chOff x="2135597" y="1172654"/>
            <a:chExt cx="4853090" cy="4964723"/>
          </a:xfrm>
        </p:grpSpPr>
        <p:grpSp>
          <p:nvGrpSpPr>
            <p:cNvPr id="273493" name="Group 176"/>
            <p:cNvGrpSpPr>
              <a:grpSpLocks/>
            </p:cNvGrpSpPr>
            <p:nvPr/>
          </p:nvGrpSpPr>
          <p:grpSpPr bwMode="auto">
            <a:xfrm>
              <a:off x="2135599" y="1182643"/>
              <a:ext cx="970237" cy="1602133"/>
              <a:chOff x="3079798" y="1981201"/>
              <a:chExt cx="1631998" cy="2694885"/>
            </a:xfrm>
          </p:grpSpPr>
          <p:cxnSp>
            <p:nvCxnSpPr>
              <p:cNvPr id="30" name="Straight Connector 29"/>
              <p:cNvCxnSpPr/>
              <p:nvPr/>
            </p:nvCxnSpPr>
            <p:spPr>
              <a:xfrm>
                <a:off x="4711365"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333" y="287774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333"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333" y="377239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365"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2992"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321"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558" y="302599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4" name="Group 40"/>
            <p:cNvGrpSpPr>
              <a:grpSpLocks/>
            </p:cNvGrpSpPr>
            <p:nvPr/>
          </p:nvGrpSpPr>
          <p:grpSpPr bwMode="auto">
            <a:xfrm>
              <a:off x="3429647" y="1172654"/>
              <a:ext cx="970237" cy="1602133"/>
              <a:chOff x="3079798" y="1981201"/>
              <a:chExt cx="1631998" cy="2694885"/>
            </a:xfrm>
          </p:grpSpPr>
          <p:cxnSp>
            <p:nvCxnSpPr>
              <p:cNvPr id="42" name="Straight Connector 41"/>
              <p:cNvCxnSpPr/>
              <p:nvPr/>
            </p:nvCxnSpPr>
            <p:spPr>
              <a:xfrm>
                <a:off x="471101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0982" y="28785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098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0982" y="37731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01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264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6971"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208" y="302677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5" name="Group 50"/>
            <p:cNvGrpSpPr>
              <a:grpSpLocks/>
            </p:cNvGrpSpPr>
            <p:nvPr/>
          </p:nvGrpSpPr>
          <p:grpSpPr bwMode="auto">
            <a:xfrm>
              <a:off x="4724401" y="1182643"/>
              <a:ext cx="970237" cy="1602133"/>
              <a:chOff x="3079798" y="1981201"/>
              <a:chExt cx="1631998" cy="2694885"/>
            </a:xfrm>
          </p:grpSpPr>
          <p:cxnSp>
            <p:nvCxnSpPr>
              <p:cNvPr id="52" name="Straight Connector 51"/>
              <p:cNvCxnSpPr/>
              <p:nvPr/>
            </p:nvCxnSpPr>
            <p:spPr>
              <a:xfrm>
                <a:off x="4712149"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115" y="287774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11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115" y="377239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2149"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3776"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810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4342" y="3025992"/>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6" name="Group 60"/>
            <p:cNvGrpSpPr>
              <a:grpSpLocks/>
            </p:cNvGrpSpPr>
            <p:nvPr/>
          </p:nvGrpSpPr>
          <p:grpSpPr bwMode="auto">
            <a:xfrm>
              <a:off x="6018450" y="1172654"/>
              <a:ext cx="970237" cy="1602133"/>
              <a:chOff x="3079798" y="1981201"/>
              <a:chExt cx="1631998" cy="2694885"/>
            </a:xfrm>
          </p:grpSpPr>
          <p:cxnSp>
            <p:nvCxnSpPr>
              <p:cNvPr id="62" name="Straight Connector 61"/>
              <p:cNvCxnSpPr/>
              <p:nvPr/>
            </p:nvCxnSpPr>
            <p:spPr>
              <a:xfrm>
                <a:off x="471179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764" y="28785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764"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764" y="37731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42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75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989" y="302677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7" name="Group 70"/>
            <p:cNvGrpSpPr>
              <a:grpSpLocks/>
            </p:cNvGrpSpPr>
            <p:nvPr/>
          </p:nvGrpSpPr>
          <p:grpSpPr bwMode="auto">
            <a:xfrm>
              <a:off x="2135599" y="2301726"/>
              <a:ext cx="970237" cy="1602133"/>
              <a:chOff x="3079798" y="1981201"/>
              <a:chExt cx="1631998" cy="2694885"/>
            </a:xfrm>
          </p:grpSpPr>
          <p:cxnSp>
            <p:nvCxnSpPr>
              <p:cNvPr id="72" name="Straight Connector 71"/>
              <p:cNvCxnSpPr/>
              <p:nvPr/>
            </p:nvCxnSpPr>
            <p:spPr>
              <a:xfrm>
                <a:off x="4711365"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333" y="287815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333"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333" y="377280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365"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2992"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321"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558" y="302640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8" name="Group 80"/>
            <p:cNvGrpSpPr>
              <a:grpSpLocks/>
            </p:cNvGrpSpPr>
            <p:nvPr/>
          </p:nvGrpSpPr>
          <p:grpSpPr bwMode="auto">
            <a:xfrm>
              <a:off x="3429647" y="2291737"/>
              <a:ext cx="970237" cy="1602133"/>
              <a:chOff x="3079798" y="1981201"/>
              <a:chExt cx="1631998" cy="2694885"/>
            </a:xfrm>
          </p:grpSpPr>
          <p:cxnSp>
            <p:nvCxnSpPr>
              <p:cNvPr id="82" name="Straight Connector 81"/>
              <p:cNvCxnSpPr/>
              <p:nvPr/>
            </p:nvCxnSpPr>
            <p:spPr>
              <a:xfrm>
                <a:off x="471101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0982" y="287893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098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0982" y="377358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01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264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6971"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208" y="3027179"/>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9" name="Group 90"/>
            <p:cNvGrpSpPr>
              <a:grpSpLocks/>
            </p:cNvGrpSpPr>
            <p:nvPr/>
          </p:nvGrpSpPr>
          <p:grpSpPr bwMode="auto">
            <a:xfrm>
              <a:off x="4724401" y="2301726"/>
              <a:ext cx="970237" cy="1602133"/>
              <a:chOff x="3079798" y="1981201"/>
              <a:chExt cx="1631998" cy="2694885"/>
            </a:xfrm>
          </p:grpSpPr>
          <p:cxnSp>
            <p:nvCxnSpPr>
              <p:cNvPr id="92" name="Straight Connector 91"/>
              <p:cNvCxnSpPr/>
              <p:nvPr/>
            </p:nvCxnSpPr>
            <p:spPr>
              <a:xfrm>
                <a:off x="4712149"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115" y="287815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11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115" y="377280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2149"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3776"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810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4342" y="302640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0" name="Group 100"/>
            <p:cNvGrpSpPr>
              <a:grpSpLocks/>
            </p:cNvGrpSpPr>
            <p:nvPr/>
          </p:nvGrpSpPr>
          <p:grpSpPr bwMode="auto">
            <a:xfrm>
              <a:off x="6018450" y="2291737"/>
              <a:ext cx="970237" cy="1602133"/>
              <a:chOff x="3079798" y="1981201"/>
              <a:chExt cx="1631998" cy="2694885"/>
            </a:xfrm>
          </p:grpSpPr>
          <p:cxnSp>
            <p:nvCxnSpPr>
              <p:cNvPr id="102" name="Straight Connector 101"/>
              <p:cNvCxnSpPr/>
              <p:nvPr/>
            </p:nvCxnSpPr>
            <p:spPr>
              <a:xfrm>
                <a:off x="471179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764" y="287893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764"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764" y="377358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42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75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989" y="3027181"/>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1" name="Group 110"/>
            <p:cNvGrpSpPr>
              <a:grpSpLocks/>
            </p:cNvGrpSpPr>
            <p:nvPr/>
          </p:nvGrpSpPr>
          <p:grpSpPr bwMode="auto">
            <a:xfrm>
              <a:off x="2135598" y="3413921"/>
              <a:ext cx="970237" cy="1602133"/>
              <a:chOff x="3079798" y="1981201"/>
              <a:chExt cx="1631998" cy="2694885"/>
            </a:xfrm>
          </p:grpSpPr>
          <p:cxnSp>
            <p:nvCxnSpPr>
              <p:cNvPr id="112" name="Straight Connector 111"/>
              <p:cNvCxnSpPr/>
              <p:nvPr/>
            </p:nvCxnSpPr>
            <p:spPr>
              <a:xfrm>
                <a:off x="4711367"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335" y="287946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33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335" y="377411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367"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299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32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560" y="302771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2" name="Group 120"/>
            <p:cNvGrpSpPr>
              <a:grpSpLocks/>
            </p:cNvGrpSpPr>
            <p:nvPr/>
          </p:nvGrpSpPr>
          <p:grpSpPr bwMode="auto">
            <a:xfrm>
              <a:off x="3429646" y="3403932"/>
              <a:ext cx="970237" cy="1602133"/>
              <a:chOff x="3079798" y="1981201"/>
              <a:chExt cx="1631998" cy="2694885"/>
            </a:xfrm>
          </p:grpSpPr>
          <p:cxnSp>
            <p:nvCxnSpPr>
              <p:cNvPr id="122" name="Straight Connector 121"/>
              <p:cNvCxnSpPr/>
              <p:nvPr/>
            </p:nvCxnSpPr>
            <p:spPr>
              <a:xfrm>
                <a:off x="4711017"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0983" y="287757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098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0983" y="3772222"/>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017"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264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697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210" y="302582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3" name="Group 130"/>
            <p:cNvGrpSpPr>
              <a:grpSpLocks/>
            </p:cNvGrpSpPr>
            <p:nvPr/>
          </p:nvGrpSpPr>
          <p:grpSpPr bwMode="auto">
            <a:xfrm>
              <a:off x="4724401" y="3413921"/>
              <a:ext cx="970237" cy="1602133"/>
              <a:chOff x="3079798" y="1981201"/>
              <a:chExt cx="1631998" cy="2694885"/>
            </a:xfrm>
          </p:grpSpPr>
          <p:cxnSp>
            <p:nvCxnSpPr>
              <p:cNvPr id="132" name="Straight Connector 131"/>
              <p:cNvCxnSpPr/>
              <p:nvPr/>
            </p:nvCxnSpPr>
            <p:spPr>
              <a:xfrm>
                <a:off x="4712149"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115" y="287946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11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115" y="377411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2149"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3776"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810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4342" y="302771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4" name="Group 140"/>
            <p:cNvGrpSpPr>
              <a:grpSpLocks/>
            </p:cNvGrpSpPr>
            <p:nvPr/>
          </p:nvGrpSpPr>
          <p:grpSpPr bwMode="auto">
            <a:xfrm>
              <a:off x="6018449" y="3403932"/>
              <a:ext cx="970237" cy="1602133"/>
              <a:chOff x="3079798" y="1981201"/>
              <a:chExt cx="1631998" cy="2694885"/>
            </a:xfrm>
          </p:grpSpPr>
          <p:cxnSp>
            <p:nvCxnSpPr>
              <p:cNvPr id="142" name="Straight Connector 141"/>
              <p:cNvCxnSpPr/>
              <p:nvPr/>
            </p:nvCxnSpPr>
            <p:spPr>
              <a:xfrm>
                <a:off x="4711798"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766" y="287757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766"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766" y="3772222"/>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8"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42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75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990" y="302582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5" name="Group 150"/>
            <p:cNvGrpSpPr>
              <a:grpSpLocks/>
            </p:cNvGrpSpPr>
            <p:nvPr/>
          </p:nvGrpSpPr>
          <p:grpSpPr bwMode="auto">
            <a:xfrm>
              <a:off x="2135597" y="4535244"/>
              <a:ext cx="970237" cy="1602133"/>
              <a:chOff x="3079798" y="1981201"/>
              <a:chExt cx="1631998" cy="2694885"/>
            </a:xfrm>
          </p:grpSpPr>
          <p:cxnSp>
            <p:nvCxnSpPr>
              <p:cNvPr id="152" name="Straight Connector 151"/>
              <p:cNvCxnSpPr/>
              <p:nvPr/>
            </p:nvCxnSpPr>
            <p:spPr>
              <a:xfrm>
                <a:off x="4711369"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337" y="28787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33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337" y="37734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369"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299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32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561" y="302702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6" name="Group 161"/>
            <p:cNvGrpSpPr>
              <a:grpSpLocks/>
            </p:cNvGrpSpPr>
            <p:nvPr/>
          </p:nvGrpSpPr>
          <p:grpSpPr bwMode="auto">
            <a:xfrm>
              <a:off x="3429645" y="4525256"/>
              <a:ext cx="970237" cy="1602133"/>
              <a:chOff x="3079798" y="1981201"/>
              <a:chExt cx="1631998" cy="2694885"/>
            </a:xfrm>
          </p:grpSpPr>
          <p:cxnSp>
            <p:nvCxnSpPr>
              <p:cNvPr id="163" name="Straight Connector 162"/>
              <p:cNvCxnSpPr/>
              <p:nvPr/>
            </p:nvCxnSpPr>
            <p:spPr>
              <a:xfrm>
                <a:off x="471101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0985" y="287955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098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0985" y="377420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01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264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697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211" y="3027798"/>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7" name="Group 171"/>
            <p:cNvGrpSpPr>
              <a:grpSpLocks/>
            </p:cNvGrpSpPr>
            <p:nvPr/>
          </p:nvGrpSpPr>
          <p:grpSpPr bwMode="auto">
            <a:xfrm>
              <a:off x="4724400" y="4535244"/>
              <a:ext cx="970237" cy="1602133"/>
              <a:chOff x="3079798" y="1981201"/>
              <a:chExt cx="1631998" cy="2694885"/>
            </a:xfrm>
          </p:grpSpPr>
          <p:cxnSp>
            <p:nvCxnSpPr>
              <p:cNvPr id="173" name="Straight Connector 172"/>
              <p:cNvCxnSpPr/>
              <p:nvPr/>
            </p:nvCxnSpPr>
            <p:spPr>
              <a:xfrm>
                <a:off x="4712151"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117" y="28787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11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117" y="37734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2151"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377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810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4344" y="302702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8" name="Group 183"/>
            <p:cNvGrpSpPr>
              <a:grpSpLocks/>
            </p:cNvGrpSpPr>
            <p:nvPr/>
          </p:nvGrpSpPr>
          <p:grpSpPr bwMode="auto">
            <a:xfrm>
              <a:off x="6018448" y="4525256"/>
              <a:ext cx="970237" cy="1602133"/>
              <a:chOff x="3079798" y="1981201"/>
              <a:chExt cx="1631998" cy="2694885"/>
            </a:xfrm>
          </p:grpSpPr>
          <p:cxnSp>
            <p:nvCxnSpPr>
              <p:cNvPr id="185" name="Straight Connector 184"/>
              <p:cNvCxnSpPr/>
              <p:nvPr/>
            </p:nvCxnSpPr>
            <p:spPr>
              <a:xfrm>
                <a:off x="471179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767" y="287955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767"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767" y="377420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426"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75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992" y="3027800"/>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09" name="Straight Connector 208"/>
          <p:cNvCxnSpPr/>
          <p:nvPr/>
        </p:nvCxnSpPr>
        <p:spPr>
          <a:xfrm>
            <a:off x="1676400" y="198120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1676400" y="3103563"/>
            <a:ext cx="609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676400" y="4217988"/>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676400" y="53403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73419" name="Group 224"/>
          <p:cNvGrpSpPr>
            <a:grpSpLocks/>
          </p:cNvGrpSpPr>
          <p:nvPr/>
        </p:nvGrpSpPr>
        <p:grpSpPr bwMode="auto">
          <a:xfrm>
            <a:off x="2781300" y="1643063"/>
            <a:ext cx="4535488" cy="4016375"/>
            <a:chOff x="3851647" y="1427070"/>
            <a:chExt cx="4535195" cy="4014933"/>
          </a:xfrm>
        </p:grpSpPr>
        <p:sp>
          <p:nvSpPr>
            <p:cNvPr id="226" name="Oval 225"/>
            <p:cNvSpPr/>
            <p:nvPr/>
          </p:nvSpPr>
          <p:spPr>
            <a:xfrm>
              <a:off x="3851647" y="1436592"/>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7" name="Oval 226"/>
            <p:cNvSpPr/>
            <p:nvPr/>
          </p:nvSpPr>
          <p:spPr>
            <a:xfrm>
              <a:off x="5145376" y="1427070"/>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8" name="Oval 227"/>
            <p:cNvSpPr/>
            <p:nvPr/>
          </p:nvSpPr>
          <p:spPr>
            <a:xfrm>
              <a:off x="6440693" y="1436592"/>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9" name="Oval 228"/>
            <p:cNvSpPr/>
            <p:nvPr/>
          </p:nvSpPr>
          <p:spPr>
            <a:xfrm>
              <a:off x="7734421" y="1427070"/>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0" name="Oval 229"/>
            <p:cNvSpPr/>
            <p:nvPr/>
          </p:nvSpPr>
          <p:spPr>
            <a:xfrm>
              <a:off x="3851647" y="2555377"/>
              <a:ext cx="652421"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1" name="Oval 230"/>
            <p:cNvSpPr/>
            <p:nvPr/>
          </p:nvSpPr>
          <p:spPr>
            <a:xfrm>
              <a:off x="5145376" y="2545855"/>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2" name="Oval 231"/>
            <p:cNvSpPr/>
            <p:nvPr/>
          </p:nvSpPr>
          <p:spPr>
            <a:xfrm>
              <a:off x="6440693" y="2555377"/>
              <a:ext cx="652420"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3" name="Oval 232"/>
            <p:cNvSpPr/>
            <p:nvPr/>
          </p:nvSpPr>
          <p:spPr>
            <a:xfrm>
              <a:off x="7734421" y="2545855"/>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4" name="Oval 233"/>
            <p:cNvSpPr/>
            <p:nvPr/>
          </p:nvSpPr>
          <p:spPr>
            <a:xfrm>
              <a:off x="3851647" y="3667815"/>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5" name="Oval 234"/>
            <p:cNvSpPr/>
            <p:nvPr/>
          </p:nvSpPr>
          <p:spPr>
            <a:xfrm>
              <a:off x="5145376" y="3658294"/>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6" name="Oval 235"/>
            <p:cNvSpPr/>
            <p:nvPr/>
          </p:nvSpPr>
          <p:spPr>
            <a:xfrm>
              <a:off x="6440693" y="3667815"/>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7" name="Oval 236"/>
            <p:cNvSpPr/>
            <p:nvPr/>
          </p:nvSpPr>
          <p:spPr>
            <a:xfrm>
              <a:off x="7734421" y="3658294"/>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8" name="Oval 237"/>
            <p:cNvSpPr/>
            <p:nvPr/>
          </p:nvSpPr>
          <p:spPr>
            <a:xfrm>
              <a:off x="3851647" y="4789774"/>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9" name="Oval 238"/>
            <p:cNvSpPr/>
            <p:nvPr/>
          </p:nvSpPr>
          <p:spPr>
            <a:xfrm>
              <a:off x="5145376" y="4780253"/>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0" name="Oval 239"/>
            <p:cNvSpPr/>
            <p:nvPr/>
          </p:nvSpPr>
          <p:spPr>
            <a:xfrm>
              <a:off x="6440693" y="4789774"/>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1" name="Oval 240"/>
            <p:cNvSpPr/>
            <p:nvPr/>
          </p:nvSpPr>
          <p:spPr>
            <a:xfrm>
              <a:off x="7734421" y="4780253"/>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cxnSp>
        <p:nvCxnSpPr>
          <p:cNvPr id="215" name="Straight Arrow Connector 214"/>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a:off x="5694363" y="1173163"/>
            <a:ext cx="0"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3424" name="Title 1"/>
          <p:cNvSpPr>
            <a:spLocks noGrp="1"/>
          </p:cNvSpPr>
          <p:nvPr>
            <p:ph type="title"/>
          </p:nvPr>
        </p:nvSpPr>
        <p:spPr/>
        <p:txBody>
          <a:bodyPr/>
          <a:lstStyle/>
          <a:p>
            <a:pPr eaLnBrk="1" hangingPunct="1"/>
            <a:r>
              <a:rPr lang="en-US">
                <a:latin typeface="Calibri" charset="0"/>
              </a:rPr>
              <a:t>Read from Flash Cell Array</a:t>
            </a:r>
          </a:p>
        </p:txBody>
      </p:sp>
      <p:grpSp>
        <p:nvGrpSpPr>
          <p:cNvPr id="15" name="Group 14"/>
          <p:cNvGrpSpPr>
            <a:grpSpLocks/>
          </p:cNvGrpSpPr>
          <p:nvPr/>
        </p:nvGrpSpPr>
        <p:grpSpPr bwMode="auto">
          <a:xfrm>
            <a:off x="2781300" y="1644650"/>
            <a:ext cx="4535488" cy="4014788"/>
            <a:chOff x="3851647" y="1427070"/>
            <a:chExt cx="4535195" cy="4014933"/>
          </a:xfrm>
        </p:grpSpPr>
        <p:sp>
          <p:nvSpPr>
            <p:cNvPr id="178" name="Oval 177"/>
            <p:cNvSpPr/>
            <p:nvPr/>
          </p:nvSpPr>
          <p:spPr>
            <a:xfrm>
              <a:off x="3851647"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50" name="Oval 49"/>
            <p:cNvSpPr/>
            <p:nvPr/>
          </p:nvSpPr>
          <p:spPr>
            <a:xfrm>
              <a:off x="5145376"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60" name="Oval 59"/>
            <p:cNvSpPr/>
            <p:nvPr/>
          </p:nvSpPr>
          <p:spPr>
            <a:xfrm>
              <a:off x="6440693"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70" name="Oval 69"/>
            <p:cNvSpPr/>
            <p:nvPr/>
          </p:nvSpPr>
          <p:spPr>
            <a:xfrm>
              <a:off x="7734421"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80" name="Oval 79"/>
            <p:cNvSpPr/>
            <p:nvPr/>
          </p:nvSpPr>
          <p:spPr>
            <a:xfrm>
              <a:off x="3851647"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90" name="Oval 89"/>
            <p:cNvSpPr/>
            <p:nvPr/>
          </p:nvSpPr>
          <p:spPr>
            <a:xfrm>
              <a:off x="5145376" y="2546298"/>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00" name="Oval 99"/>
            <p:cNvSpPr/>
            <p:nvPr/>
          </p:nvSpPr>
          <p:spPr>
            <a:xfrm>
              <a:off x="6440693" y="2555824"/>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10" name="Oval 109"/>
            <p:cNvSpPr/>
            <p:nvPr/>
          </p:nvSpPr>
          <p:spPr>
            <a:xfrm>
              <a:off x="7734421" y="2546298"/>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20" name="Oval 119"/>
            <p:cNvSpPr/>
            <p:nvPr/>
          </p:nvSpPr>
          <p:spPr>
            <a:xfrm>
              <a:off x="3851647"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30" name="Oval 129"/>
            <p:cNvSpPr/>
            <p:nvPr/>
          </p:nvSpPr>
          <p:spPr>
            <a:xfrm>
              <a:off x="5145376"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40" name="Oval 139"/>
            <p:cNvSpPr/>
            <p:nvPr/>
          </p:nvSpPr>
          <p:spPr>
            <a:xfrm>
              <a:off x="6440693"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0" name="Oval 149"/>
            <p:cNvSpPr/>
            <p:nvPr/>
          </p:nvSpPr>
          <p:spPr>
            <a:xfrm>
              <a:off x="7734421"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3851647"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71" name="Oval 170"/>
            <p:cNvSpPr/>
            <p:nvPr/>
          </p:nvSpPr>
          <p:spPr>
            <a:xfrm>
              <a:off x="5145376"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83" name="Oval 182"/>
            <p:cNvSpPr/>
            <p:nvPr/>
          </p:nvSpPr>
          <p:spPr>
            <a:xfrm>
              <a:off x="6440693"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1"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3" name="TextBox 2"/>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94" name="TextBox 193"/>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95" name="TextBox 194"/>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96" name="TextBox 195"/>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97" name="TextBox 196"/>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98" name="TextBox 197"/>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99" name="TextBox 198"/>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200" name="TextBox 199"/>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201" name="TextBox 200"/>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202" name="TextBox 201"/>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03" name="TextBox 202"/>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204" name="TextBox 203"/>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205" name="TextBox 204"/>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206" name="TextBox 205"/>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207" name="TextBox 206"/>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208" name="TextBox 207"/>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3" name="TextBox 212"/>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9" name="TextBox 218"/>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0" name="TextBox 219"/>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1" name="TextBox 220"/>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8" name="TextBox 217"/>
          <p:cNvSpPr txBox="1"/>
          <p:nvPr/>
        </p:nvSpPr>
        <p:spPr>
          <a:xfrm>
            <a:off x="52720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2" name="TextBox 221"/>
          <p:cNvSpPr txBox="1"/>
          <p:nvPr/>
        </p:nvSpPr>
        <p:spPr>
          <a:xfrm>
            <a:off x="65690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3" name="TextBox 222"/>
          <p:cNvSpPr txBox="1"/>
          <p:nvPr/>
        </p:nvSpPr>
        <p:spPr>
          <a:xfrm>
            <a:off x="39782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24" name="TextBox 223"/>
          <p:cNvSpPr txBox="1"/>
          <p:nvPr/>
        </p:nvSpPr>
        <p:spPr>
          <a:xfrm>
            <a:off x="26685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42" name="TextBox 241"/>
          <p:cNvSpPr txBox="1"/>
          <p:nvPr/>
        </p:nvSpPr>
        <p:spPr>
          <a:xfrm>
            <a:off x="463550" y="5969000"/>
            <a:ext cx="2268538" cy="8302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Correct values for page 2:</a:t>
            </a:r>
          </a:p>
        </p:txBody>
      </p:sp>
      <p:sp>
        <p:nvSpPr>
          <p:cNvPr id="273451"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1E706-D33F-9145-94D0-77477036B81D}"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51" name="TextBox 250"/>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52" name="TextBox 251"/>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53" name="TextBox 252"/>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54" name="TextBox 253"/>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59" name="Rectangle 258"/>
          <p:cNvSpPr/>
          <p:nvPr/>
        </p:nvSpPr>
        <p:spPr>
          <a:xfrm>
            <a:off x="1676400" y="387508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0" name="Rectangle 259"/>
          <p:cNvSpPr/>
          <p:nvPr/>
        </p:nvSpPr>
        <p:spPr>
          <a:xfrm>
            <a:off x="1676400" y="2767013"/>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261" name="Rectangle 260"/>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2" name="Rectangle 261"/>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Tree>
    <p:custDataLst>
      <p:tags r:id="rId1"/>
    </p:custDataLst>
    <p:extLst>
      <p:ext uri="{BB962C8B-B14F-4D97-AF65-F5344CB8AC3E}">
        <p14:creationId xmlns:p14="http://schemas.microsoft.com/office/powerpoint/2010/main" val="148800324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500"/>
                                        <p:tgtEl>
                                          <p:spTgt spid="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500"/>
                                        <p:tgtEl>
                                          <p:spTgt spid="2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500"/>
                                        <p:tgtEl>
                                          <p:spTgt spid="2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62"/>
                                        </p:tgtEl>
                                      </p:cBhvr>
                                    </p:animEffect>
                                    <p:set>
                                      <p:cBhvr>
                                        <p:cTn id="21" dur="1" fill="hold">
                                          <p:stCondLst>
                                            <p:cond delay="499"/>
                                          </p:stCondLst>
                                        </p:cTn>
                                        <p:tgtEl>
                                          <p:spTgt spid="26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60"/>
                                        </p:tgtEl>
                                      </p:cBhvr>
                                    </p:animEffect>
                                    <p:set>
                                      <p:cBhvr>
                                        <p:cTn id="24" dur="1" fill="hold">
                                          <p:stCondLst>
                                            <p:cond delay="499"/>
                                          </p:stCondLst>
                                        </p:cTn>
                                        <p:tgtEl>
                                          <p:spTgt spid="26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61"/>
                                        </p:tgtEl>
                                      </p:cBhvr>
                                    </p:animEffect>
                                    <p:set>
                                      <p:cBhvr>
                                        <p:cTn id="27" dur="1" fill="hold">
                                          <p:stCondLst>
                                            <p:cond delay="499"/>
                                          </p:stCondLst>
                                        </p:cTn>
                                        <p:tgtEl>
                                          <p:spTgt spid="26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59"/>
                                        </p:tgtEl>
                                      </p:cBhvr>
                                    </p:animEffect>
                                    <p:set>
                                      <p:cBhvr>
                                        <p:cTn id="30" dur="1" fill="hold">
                                          <p:stCondLst>
                                            <p:cond delay="499"/>
                                          </p:stCondLst>
                                        </p:cTn>
                                        <p:tgtEl>
                                          <p:spTgt spid="259"/>
                                        </p:tgtEl>
                                        <p:attrNameLst>
                                          <p:attrName>style.visibility</p:attrName>
                                        </p:attrNameLst>
                                      </p:cBhvr>
                                      <p:to>
                                        <p:strVal val="hidden"/>
                                      </p:to>
                                    </p:se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19"/>
                                        </p:tgtEl>
                                        <p:attrNameLst>
                                          <p:attrName>style.visibility</p:attrName>
                                        </p:attrNameLst>
                                      </p:cBhvr>
                                      <p:to>
                                        <p:strVal val="visible"/>
                                      </p:to>
                                    </p:set>
                                    <p:animEffect transition="in" filter="fade">
                                      <p:cBhvr>
                                        <p:cTn id="34" dur="500"/>
                                        <p:tgtEl>
                                          <p:spTgt spid="2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3"/>
                                        </p:tgtEl>
                                        <p:attrNameLst>
                                          <p:attrName>style.visibility</p:attrName>
                                        </p:attrNameLst>
                                      </p:cBhvr>
                                      <p:to>
                                        <p:strVal val="visible"/>
                                      </p:to>
                                    </p:set>
                                    <p:animEffect transition="in" filter="fade">
                                      <p:cBhvr>
                                        <p:cTn id="37" dur="500"/>
                                        <p:tgtEl>
                                          <p:spTgt spid="2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0"/>
                                        </p:tgtEl>
                                        <p:attrNameLst>
                                          <p:attrName>style.visibility</p:attrName>
                                        </p:attrNameLst>
                                      </p:cBhvr>
                                      <p:to>
                                        <p:strVal val="visible"/>
                                      </p:to>
                                    </p:set>
                                    <p:animEffect transition="in" filter="fade">
                                      <p:cBhvr>
                                        <p:cTn id="40" dur="500"/>
                                        <p:tgtEl>
                                          <p:spTgt spid="2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1"/>
                                        </p:tgtEl>
                                        <p:attrNameLst>
                                          <p:attrName>style.visibility</p:attrName>
                                        </p:attrNameLst>
                                      </p:cBhvr>
                                      <p:to>
                                        <p:strVal val="visible"/>
                                      </p:to>
                                    </p:set>
                                    <p:animEffect transition="in" filter="fade">
                                      <p:cBhvr>
                                        <p:cTn id="43" dur="500"/>
                                        <p:tgtEl>
                                          <p:spTgt spid="221"/>
                                        </p:tgtEl>
                                      </p:cBhvr>
                                    </p:animEffect>
                                  </p:childTnLst>
                                </p:cTn>
                              </p:par>
                              <p:par>
                                <p:cTn id="44" presetID="10" presetClass="entr" presetSubtype="0" fill="hold" nodeType="withEffect">
                                  <p:stCondLst>
                                    <p:cond delay="0"/>
                                  </p:stCondLst>
                                  <p:childTnLst>
                                    <p:set>
                                      <p:cBhvr>
                                        <p:cTn id="45" dur="1" fill="hold">
                                          <p:stCondLst>
                                            <p:cond delay="0"/>
                                          </p:stCondLst>
                                        </p:cTn>
                                        <p:tgtEl>
                                          <p:spTgt spid="209"/>
                                        </p:tgtEl>
                                        <p:attrNameLst>
                                          <p:attrName>style.visibility</p:attrName>
                                        </p:attrNameLst>
                                      </p:cBhvr>
                                      <p:to>
                                        <p:strVal val="visible"/>
                                      </p:to>
                                    </p:set>
                                    <p:animEffect transition="in" filter="fade">
                                      <p:cBhvr>
                                        <p:cTn id="46" dur="500"/>
                                        <p:tgtEl>
                                          <p:spTgt spid="209"/>
                                        </p:tgtEl>
                                      </p:cBhvr>
                                    </p:animEffect>
                                  </p:childTnLst>
                                </p:cTn>
                              </p:par>
                              <p:par>
                                <p:cTn id="47" presetID="10" presetClass="entr" presetSubtype="0" fill="hold" nodeType="withEffect">
                                  <p:stCondLst>
                                    <p:cond delay="0"/>
                                  </p:stCondLst>
                                  <p:childTnLst>
                                    <p:set>
                                      <p:cBhvr>
                                        <p:cTn id="48" dur="1" fill="hold">
                                          <p:stCondLst>
                                            <p:cond delay="0"/>
                                          </p:stCondLst>
                                        </p:cTn>
                                        <p:tgtEl>
                                          <p:spTgt spid="210"/>
                                        </p:tgtEl>
                                        <p:attrNameLst>
                                          <p:attrName>style.visibility</p:attrName>
                                        </p:attrNameLst>
                                      </p:cBhvr>
                                      <p:to>
                                        <p:strVal val="visible"/>
                                      </p:to>
                                    </p:set>
                                    <p:animEffect transition="in" filter="fade">
                                      <p:cBhvr>
                                        <p:cTn id="49" dur="500"/>
                                        <p:tgtEl>
                                          <p:spTgt spid="210"/>
                                        </p:tgtEl>
                                      </p:cBhvr>
                                    </p:animEffect>
                                  </p:childTnLst>
                                </p:cTn>
                              </p:par>
                              <p:par>
                                <p:cTn id="50" presetID="10" presetClass="entr" presetSubtype="0" fill="hold" nodeType="with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par>
                                <p:cTn id="53" presetID="10" presetClass="entr" presetSubtype="0" fill="hold" nodeType="withEffect">
                                  <p:stCondLst>
                                    <p:cond delay="0"/>
                                  </p:stCondLst>
                                  <p:childTnLst>
                                    <p:set>
                                      <p:cBhvr>
                                        <p:cTn id="54" dur="1" fill="hold">
                                          <p:stCondLst>
                                            <p:cond delay="0"/>
                                          </p:stCondLst>
                                        </p:cTn>
                                        <p:tgtEl>
                                          <p:spTgt spid="212"/>
                                        </p:tgtEl>
                                        <p:attrNameLst>
                                          <p:attrName>style.visibility</p:attrName>
                                        </p:attrNameLst>
                                      </p:cBhvr>
                                      <p:to>
                                        <p:strVal val="visible"/>
                                      </p:to>
                                    </p:set>
                                    <p:animEffect transition="in" filter="fade">
                                      <p:cBhvr>
                                        <p:cTn id="55" dur="500"/>
                                        <p:tgtEl>
                                          <p:spTgt spid="212"/>
                                        </p:tgtEl>
                                      </p:cBhvr>
                                    </p:animEffect>
                                  </p:childTnLst>
                                </p:cTn>
                              </p:par>
                            </p:childTnLst>
                          </p:cTn>
                        </p:par>
                        <p:par>
                          <p:cTn id="56" fill="hold" nodeType="afterGroup">
                            <p:stCondLst>
                              <p:cond delay="10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nodeType="clickEffect">
                                  <p:stCondLst>
                                    <p:cond delay="0"/>
                                  </p:stCondLst>
                                  <p:childTnLst>
                                    <p:set>
                                      <p:cBhvr>
                                        <p:cTn id="63" dur="1" fill="hold">
                                          <p:stCondLst>
                                            <p:cond delay="0"/>
                                          </p:stCondLst>
                                        </p:cTn>
                                        <p:tgtEl>
                                          <p:spTgt spid="217"/>
                                        </p:tgtEl>
                                        <p:attrNameLst>
                                          <p:attrName>style.visibility</p:attrName>
                                        </p:attrNameLst>
                                      </p:cBhvr>
                                      <p:to>
                                        <p:strVal val="visible"/>
                                      </p:to>
                                    </p:set>
                                    <p:animEffect transition="in" filter="wipe(up)">
                                      <p:cBhvr>
                                        <p:cTn id="64" dur="500"/>
                                        <p:tgtEl>
                                          <p:spTgt spid="217"/>
                                        </p:tgtEl>
                                      </p:cBhvr>
                                    </p:animEffect>
                                  </p:childTnLst>
                                </p:cTn>
                              </p:par>
                              <p:par>
                                <p:cTn id="65" presetID="22" presetClass="entr" presetSubtype="1" fill="hold" nodeType="withEffect">
                                  <p:stCondLst>
                                    <p:cond delay="0"/>
                                  </p:stCondLst>
                                  <p:childTnLst>
                                    <p:set>
                                      <p:cBhvr>
                                        <p:cTn id="66" dur="1" fill="hold">
                                          <p:stCondLst>
                                            <p:cond delay="0"/>
                                          </p:stCondLst>
                                        </p:cTn>
                                        <p:tgtEl>
                                          <p:spTgt spid="216"/>
                                        </p:tgtEl>
                                        <p:attrNameLst>
                                          <p:attrName>style.visibility</p:attrName>
                                        </p:attrNameLst>
                                      </p:cBhvr>
                                      <p:to>
                                        <p:strVal val="visible"/>
                                      </p:to>
                                    </p:set>
                                    <p:animEffect transition="in" filter="wipe(up)">
                                      <p:cBhvr>
                                        <p:cTn id="67" dur="500"/>
                                        <p:tgtEl>
                                          <p:spTgt spid="216"/>
                                        </p:tgtEl>
                                      </p:cBhvr>
                                    </p:animEffect>
                                  </p:childTnLst>
                                </p:cTn>
                              </p:par>
                              <p:par>
                                <p:cTn id="68" presetID="22" presetClass="entr" presetSubtype="1" fill="hold" nodeType="withEffect">
                                  <p:stCondLst>
                                    <p:cond delay="0"/>
                                  </p:stCondLst>
                                  <p:childTnLst>
                                    <p:set>
                                      <p:cBhvr>
                                        <p:cTn id="69" dur="1" fill="hold">
                                          <p:stCondLst>
                                            <p:cond delay="0"/>
                                          </p:stCondLst>
                                        </p:cTn>
                                        <p:tgtEl>
                                          <p:spTgt spid="214"/>
                                        </p:tgtEl>
                                        <p:attrNameLst>
                                          <p:attrName>style.visibility</p:attrName>
                                        </p:attrNameLst>
                                      </p:cBhvr>
                                      <p:to>
                                        <p:strVal val="visible"/>
                                      </p:to>
                                    </p:set>
                                    <p:animEffect transition="in" filter="wipe(up)">
                                      <p:cBhvr>
                                        <p:cTn id="70" dur="500"/>
                                        <p:tgtEl>
                                          <p:spTgt spid="214"/>
                                        </p:tgtEl>
                                      </p:cBhvr>
                                    </p:animEffect>
                                  </p:childTnLst>
                                </p:cTn>
                              </p:par>
                              <p:par>
                                <p:cTn id="71" presetID="22" presetClass="entr" presetSubtype="1" fill="hold" nodeType="withEffect">
                                  <p:stCondLst>
                                    <p:cond delay="0"/>
                                  </p:stCondLst>
                                  <p:childTnLst>
                                    <p:set>
                                      <p:cBhvr>
                                        <p:cTn id="72" dur="1" fill="hold">
                                          <p:stCondLst>
                                            <p:cond delay="0"/>
                                          </p:stCondLst>
                                        </p:cTn>
                                        <p:tgtEl>
                                          <p:spTgt spid="215"/>
                                        </p:tgtEl>
                                        <p:attrNameLst>
                                          <p:attrName>style.visibility</p:attrName>
                                        </p:attrNameLst>
                                      </p:cBhvr>
                                      <p:to>
                                        <p:strVal val="visible"/>
                                      </p:to>
                                    </p:set>
                                    <p:animEffect transition="in" filter="wipe(up)">
                                      <p:cBhvr>
                                        <p:cTn id="73" dur="500"/>
                                        <p:tgtEl>
                                          <p:spTgt spid="215"/>
                                        </p:tgtEl>
                                      </p:cBhvr>
                                    </p:animEffect>
                                  </p:childTnLst>
                                </p:cTn>
                              </p:par>
                            </p:childTnLst>
                          </p:cTn>
                        </p:par>
                        <p:par>
                          <p:cTn id="74" fill="hold" nodeType="afterGroup">
                            <p:stCondLst>
                              <p:cond delay="500"/>
                            </p:stCondLst>
                            <p:childTnLst>
                              <p:par>
                                <p:cTn id="75" presetID="22" presetClass="entr" presetSubtype="1" fill="hold" grpId="0" nodeType="afterEffect">
                                  <p:stCondLst>
                                    <p:cond delay="0"/>
                                  </p:stCondLst>
                                  <p:childTnLst>
                                    <p:set>
                                      <p:cBhvr>
                                        <p:cTn id="76" dur="1" fill="hold">
                                          <p:stCondLst>
                                            <p:cond delay="0"/>
                                          </p:stCondLst>
                                        </p:cTn>
                                        <p:tgtEl>
                                          <p:spTgt spid="222"/>
                                        </p:tgtEl>
                                        <p:attrNameLst>
                                          <p:attrName>style.visibility</p:attrName>
                                        </p:attrNameLst>
                                      </p:cBhvr>
                                      <p:to>
                                        <p:strVal val="visible"/>
                                      </p:to>
                                    </p:set>
                                    <p:animEffect transition="in" filter="wipe(up)">
                                      <p:cBhvr>
                                        <p:cTn id="77" dur="500"/>
                                        <p:tgtEl>
                                          <p:spTgt spid="22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18"/>
                                        </p:tgtEl>
                                        <p:attrNameLst>
                                          <p:attrName>style.visibility</p:attrName>
                                        </p:attrNameLst>
                                      </p:cBhvr>
                                      <p:to>
                                        <p:strVal val="visible"/>
                                      </p:to>
                                    </p:set>
                                    <p:animEffect transition="in" filter="wipe(up)">
                                      <p:cBhvr>
                                        <p:cTn id="80" dur="500"/>
                                        <p:tgtEl>
                                          <p:spTgt spid="21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23"/>
                                        </p:tgtEl>
                                        <p:attrNameLst>
                                          <p:attrName>style.visibility</p:attrName>
                                        </p:attrNameLst>
                                      </p:cBhvr>
                                      <p:to>
                                        <p:strVal val="visible"/>
                                      </p:to>
                                    </p:set>
                                    <p:animEffect transition="in" filter="wipe(up)">
                                      <p:cBhvr>
                                        <p:cTn id="83" dur="500"/>
                                        <p:tgtEl>
                                          <p:spTgt spid="223"/>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224"/>
                                        </p:tgtEl>
                                        <p:attrNameLst>
                                          <p:attrName>style.visibility</p:attrName>
                                        </p:attrNameLst>
                                      </p:cBhvr>
                                      <p:to>
                                        <p:strVal val="visible"/>
                                      </p:to>
                                    </p:set>
                                    <p:animEffect transition="in" filter="wipe(up)">
                                      <p:cBhvr>
                                        <p:cTn id="86" dur="500"/>
                                        <p:tgtEl>
                                          <p:spTgt spid="22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42"/>
                                        </p:tgtEl>
                                        <p:attrNameLst>
                                          <p:attrName>style.visibility</p:attrName>
                                        </p:attrNameLst>
                                      </p:cBhvr>
                                      <p:to>
                                        <p:strVal val="visible"/>
                                      </p:to>
                                    </p:set>
                                    <p:animEffect transition="in" filter="fade">
                                      <p:cBhvr>
                                        <p:cTn id="89"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9" grpId="0"/>
      <p:bldP spid="220" grpId="0"/>
      <p:bldP spid="221" grpId="0"/>
      <p:bldP spid="218" grpId="0"/>
      <p:bldP spid="222" grpId="0"/>
      <p:bldP spid="223" grpId="0"/>
      <p:bldP spid="224" grpId="0"/>
      <p:bldP spid="242" grpId="0"/>
      <p:bldP spid="259" grpId="0" animBg="1"/>
      <p:bldP spid="259" grpId="1" animBg="1"/>
      <p:bldP spid="260" grpId="0" animBg="1"/>
      <p:bldP spid="260" grpId="1" animBg="1"/>
      <p:bldP spid="261" grpId="0" animBg="1"/>
      <p:bldP spid="261" grpId="1" animBg="1"/>
      <p:bldP spid="262" grpId="0" animBg="1"/>
      <p:bldP spid="262" grpId="1"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5462"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3"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4"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5"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6"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7"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8"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9"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0"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1"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2"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3"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4"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5"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6"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7"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8"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4" name="TextBox 173"/>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88" name="TextBox 187"/>
          <p:cNvSpPr txBox="1"/>
          <p:nvPr/>
        </p:nvSpPr>
        <p:spPr>
          <a:xfrm>
            <a:off x="990600" y="6396038"/>
            <a:ext cx="7478713"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Repeatedly read page 3 (or any page other than page 2)</a:t>
            </a:r>
          </a:p>
        </p:txBody>
      </p:sp>
      <p:sp>
        <p:nvSpPr>
          <p:cNvPr id="275496" name="Slide Number Placeholder 188"/>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C8181F-60E9-2445-9F07-EED147A49496}"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194" name="Rectangle 193"/>
          <p:cNvSpPr/>
          <p:nvPr/>
        </p:nvSpPr>
        <p:spPr>
          <a:xfrm>
            <a:off x="1676400" y="3875088"/>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195" name="Rectangle 194"/>
          <p:cNvSpPr/>
          <p:nvPr/>
        </p:nvSpPr>
        <p:spPr>
          <a:xfrm>
            <a:off x="1676400" y="2767013"/>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6" name="Rectangle 195"/>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7" name="Rectangle 196"/>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grpSp>
        <p:nvGrpSpPr>
          <p:cNvPr id="187" name="Group 186"/>
          <p:cNvGrpSpPr>
            <a:grpSpLocks/>
          </p:cNvGrpSpPr>
          <p:nvPr/>
        </p:nvGrpSpPr>
        <p:grpSpPr bwMode="auto">
          <a:xfrm>
            <a:off x="5473700" y="1643063"/>
            <a:ext cx="588963" cy="4011612"/>
            <a:chOff x="5474003" y="1643758"/>
            <a:chExt cx="588273" cy="4010786"/>
          </a:xfrm>
        </p:grpSpPr>
        <p:sp>
          <p:nvSpPr>
            <p:cNvPr id="186" name="Lightning Bolt 185"/>
            <p:cNvSpPr/>
            <p:nvPr/>
          </p:nvSpPr>
          <p:spPr>
            <a:xfrm>
              <a:off x="5474003" y="1643758"/>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Lightning Bolt 192"/>
            <p:cNvSpPr/>
            <p:nvPr/>
          </p:nvSpPr>
          <p:spPr>
            <a:xfrm>
              <a:off x="5493031" y="2762715"/>
              <a:ext cx="524847"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Lightning Bolt 198"/>
            <p:cNvSpPr/>
            <p:nvPr/>
          </p:nvSpPr>
          <p:spPr>
            <a:xfrm>
              <a:off x="5539015" y="4997454"/>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6" name="TextBox 215"/>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17" name="TextBox 216"/>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18" name="TextBox 217"/>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19" name="TextBox 218"/>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198" name="Rectangle 197"/>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1173837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500"/>
                                        <p:tgtEl>
                                          <p:spTgt spid="1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197"/>
                                        </p:tgtEl>
                                      </p:cBhvr>
                                    </p:animEffect>
                                    <p:set>
                                      <p:cBhvr>
                                        <p:cTn id="26" dur="1" fill="hold">
                                          <p:stCondLst>
                                            <p:cond delay="499"/>
                                          </p:stCondLst>
                                        </p:cTn>
                                        <p:tgtEl>
                                          <p:spTgt spid="19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95"/>
                                        </p:tgtEl>
                                      </p:cBhvr>
                                    </p:animEffect>
                                    <p:set>
                                      <p:cBhvr>
                                        <p:cTn id="29" dur="1" fill="hold">
                                          <p:stCondLst>
                                            <p:cond delay="499"/>
                                          </p:stCondLst>
                                        </p:cTn>
                                        <p:tgtEl>
                                          <p:spTgt spid="19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96"/>
                                        </p:tgtEl>
                                      </p:cBhvr>
                                    </p:animEffect>
                                    <p:set>
                                      <p:cBhvr>
                                        <p:cTn id="32" dur="1" fill="hold">
                                          <p:stCondLst>
                                            <p:cond delay="499"/>
                                          </p:stCondLst>
                                        </p:cTn>
                                        <p:tgtEl>
                                          <p:spTgt spid="19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94"/>
                                        </p:tgtEl>
                                      </p:cBhvr>
                                    </p:animEffect>
                                    <p:set>
                                      <p:cBhvr>
                                        <p:cTn id="35" dur="1" fill="hold">
                                          <p:stCondLst>
                                            <p:cond delay="499"/>
                                          </p:stCondLst>
                                        </p:cTn>
                                        <p:tgtEl>
                                          <p:spTgt spid="194"/>
                                        </p:tgtEl>
                                        <p:attrNameLst>
                                          <p:attrName>style.visibility</p:attrName>
                                        </p:attrNameLst>
                                      </p:cBhvr>
                                      <p:to>
                                        <p:strVal val="hidden"/>
                                      </p:to>
                                    </p:set>
                                  </p:childTnLst>
                                </p:cTn>
                              </p:par>
                            </p:childTnLst>
                          </p:cTn>
                        </p:par>
                        <p:par>
                          <p:cTn id="36" fill="hold" nodeType="afterGroup">
                            <p:stCondLst>
                              <p:cond delay="500"/>
                            </p:stCondLst>
                            <p:childTnLst>
                              <p:par>
                                <p:cTn id="37" presetID="10" presetClass="entr" presetSubtype="0" fill="hold" grpId="2" nodeType="afterEffect">
                                  <p:stCondLst>
                                    <p:cond delay="0"/>
                                  </p:stCondLst>
                                  <p:childTnLst>
                                    <p:set>
                                      <p:cBhvr>
                                        <p:cTn id="38" dur="1" fill="hold">
                                          <p:stCondLst>
                                            <p:cond delay="0"/>
                                          </p:stCondLst>
                                        </p:cTn>
                                        <p:tgtEl>
                                          <p:spTgt spid="197"/>
                                        </p:tgtEl>
                                        <p:attrNameLst>
                                          <p:attrName>style.visibility</p:attrName>
                                        </p:attrNameLst>
                                      </p:cBhvr>
                                      <p:to>
                                        <p:strVal val="visible"/>
                                      </p:to>
                                    </p:set>
                                    <p:animEffect transition="in" filter="fade">
                                      <p:cBhvr>
                                        <p:cTn id="39" dur="500"/>
                                        <p:tgtEl>
                                          <p:spTgt spid="197"/>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195"/>
                                        </p:tgtEl>
                                        <p:attrNameLst>
                                          <p:attrName>style.visibility</p:attrName>
                                        </p:attrNameLst>
                                      </p:cBhvr>
                                      <p:to>
                                        <p:strVal val="visible"/>
                                      </p:to>
                                    </p:set>
                                    <p:animEffect transition="in" filter="fade">
                                      <p:cBhvr>
                                        <p:cTn id="42" dur="500"/>
                                        <p:tgtEl>
                                          <p:spTgt spid="195"/>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96"/>
                                        </p:tgtEl>
                                        <p:attrNameLst>
                                          <p:attrName>style.visibility</p:attrName>
                                        </p:attrNameLst>
                                      </p:cBhvr>
                                      <p:to>
                                        <p:strVal val="visible"/>
                                      </p:to>
                                    </p:set>
                                    <p:animEffect transition="in" filter="fade">
                                      <p:cBhvr>
                                        <p:cTn id="45" dur="500"/>
                                        <p:tgtEl>
                                          <p:spTgt spid="196"/>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94"/>
                                        </p:tgtEl>
                                        <p:attrNameLst>
                                          <p:attrName>style.visibility</p:attrName>
                                        </p:attrNameLst>
                                      </p:cBhvr>
                                      <p:to>
                                        <p:strVal val="visible"/>
                                      </p:to>
                                    </p:set>
                                    <p:animEffect transition="in" filter="fade">
                                      <p:cBhvr>
                                        <p:cTn id="48" dur="500"/>
                                        <p:tgtEl>
                                          <p:spTgt spid="194"/>
                                        </p:tgtEl>
                                      </p:cBhvr>
                                    </p:animEffect>
                                  </p:childTnLst>
                                </p:cTn>
                              </p:par>
                            </p:childTnLst>
                          </p:cTn>
                        </p:par>
                        <p:par>
                          <p:cTn id="49" fill="hold" nodeType="afterGroup">
                            <p:stCondLst>
                              <p:cond delay="1000"/>
                            </p:stCondLst>
                            <p:childTnLst>
                              <p:par>
                                <p:cTn id="50" presetID="10" presetClass="exit" presetSubtype="0" fill="hold" grpId="3" nodeType="afterEffect">
                                  <p:stCondLst>
                                    <p:cond delay="0"/>
                                  </p:stCondLst>
                                  <p:childTnLst>
                                    <p:animEffect transition="out" filter="fade">
                                      <p:cBhvr>
                                        <p:cTn id="51" dur="500"/>
                                        <p:tgtEl>
                                          <p:spTgt spid="197"/>
                                        </p:tgtEl>
                                      </p:cBhvr>
                                    </p:animEffect>
                                    <p:set>
                                      <p:cBhvr>
                                        <p:cTn id="52" dur="1" fill="hold">
                                          <p:stCondLst>
                                            <p:cond delay="499"/>
                                          </p:stCondLst>
                                        </p:cTn>
                                        <p:tgtEl>
                                          <p:spTgt spid="197"/>
                                        </p:tgtEl>
                                        <p:attrNameLst>
                                          <p:attrName>style.visibility</p:attrName>
                                        </p:attrNameLst>
                                      </p:cBhvr>
                                      <p:to>
                                        <p:strVal val="hidden"/>
                                      </p:to>
                                    </p:set>
                                  </p:childTnLst>
                                </p:cTn>
                              </p:par>
                              <p:par>
                                <p:cTn id="53" presetID="10" presetClass="exit" presetSubtype="0" fill="hold" grpId="3" nodeType="withEffect">
                                  <p:stCondLst>
                                    <p:cond delay="0"/>
                                  </p:stCondLst>
                                  <p:childTnLst>
                                    <p:animEffect transition="out" filter="fade">
                                      <p:cBhvr>
                                        <p:cTn id="54" dur="500"/>
                                        <p:tgtEl>
                                          <p:spTgt spid="195"/>
                                        </p:tgtEl>
                                      </p:cBhvr>
                                    </p:animEffect>
                                    <p:set>
                                      <p:cBhvr>
                                        <p:cTn id="55" dur="1" fill="hold">
                                          <p:stCondLst>
                                            <p:cond delay="499"/>
                                          </p:stCondLst>
                                        </p:cTn>
                                        <p:tgtEl>
                                          <p:spTgt spid="195"/>
                                        </p:tgtEl>
                                        <p:attrNameLst>
                                          <p:attrName>style.visibility</p:attrName>
                                        </p:attrNameLst>
                                      </p:cBhvr>
                                      <p:to>
                                        <p:strVal val="hidden"/>
                                      </p:to>
                                    </p:set>
                                  </p:childTnLst>
                                </p:cTn>
                              </p:par>
                              <p:par>
                                <p:cTn id="56" presetID="10" presetClass="exit" presetSubtype="0" fill="hold" grpId="3" nodeType="withEffect">
                                  <p:stCondLst>
                                    <p:cond delay="0"/>
                                  </p:stCondLst>
                                  <p:childTnLst>
                                    <p:animEffect transition="out" filter="fade">
                                      <p:cBhvr>
                                        <p:cTn id="57" dur="500"/>
                                        <p:tgtEl>
                                          <p:spTgt spid="196"/>
                                        </p:tgtEl>
                                      </p:cBhvr>
                                    </p:animEffect>
                                    <p:set>
                                      <p:cBhvr>
                                        <p:cTn id="58" dur="1" fill="hold">
                                          <p:stCondLst>
                                            <p:cond delay="499"/>
                                          </p:stCondLst>
                                        </p:cTn>
                                        <p:tgtEl>
                                          <p:spTgt spid="196"/>
                                        </p:tgtEl>
                                        <p:attrNameLst>
                                          <p:attrName>style.visibility</p:attrName>
                                        </p:attrNameLst>
                                      </p:cBhvr>
                                      <p:to>
                                        <p:strVal val="hidden"/>
                                      </p:to>
                                    </p:set>
                                  </p:childTnLst>
                                </p:cTn>
                              </p:par>
                              <p:par>
                                <p:cTn id="59" presetID="10" presetClass="exit" presetSubtype="0" fill="hold" grpId="3" nodeType="withEffect">
                                  <p:stCondLst>
                                    <p:cond delay="0"/>
                                  </p:stCondLst>
                                  <p:childTnLst>
                                    <p:animEffect transition="out" filter="fade">
                                      <p:cBhvr>
                                        <p:cTn id="60" dur="500"/>
                                        <p:tgtEl>
                                          <p:spTgt spid="194"/>
                                        </p:tgtEl>
                                      </p:cBhvr>
                                    </p:animEffect>
                                    <p:set>
                                      <p:cBhvr>
                                        <p:cTn id="61" dur="1" fill="hold">
                                          <p:stCondLst>
                                            <p:cond delay="499"/>
                                          </p:stCondLst>
                                        </p:cTn>
                                        <p:tgtEl>
                                          <p:spTgt spid="194"/>
                                        </p:tgtEl>
                                        <p:attrNameLst>
                                          <p:attrName>style.visibility</p:attrName>
                                        </p:attrNameLst>
                                      </p:cBhvr>
                                      <p:to>
                                        <p:strVal val="hidden"/>
                                      </p:to>
                                    </p:set>
                                  </p:childTnLst>
                                </p:cTn>
                              </p:par>
                            </p:childTnLst>
                          </p:cTn>
                        </p:par>
                        <p:par>
                          <p:cTn id="62" fill="hold" nodeType="afterGroup">
                            <p:stCondLst>
                              <p:cond delay="1500"/>
                            </p:stCondLst>
                            <p:childTnLst>
                              <p:par>
                                <p:cTn id="63" presetID="10" presetClass="entr" presetSubtype="0" fill="hold" grpId="4" nodeType="afterEffect">
                                  <p:stCondLst>
                                    <p:cond delay="0"/>
                                  </p:stCondLst>
                                  <p:childTnLst>
                                    <p:set>
                                      <p:cBhvr>
                                        <p:cTn id="64" dur="1" fill="hold">
                                          <p:stCondLst>
                                            <p:cond delay="0"/>
                                          </p:stCondLst>
                                        </p:cTn>
                                        <p:tgtEl>
                                          <p:spTgt spid="197"/>
                                        </p:tgtEl>
                                        <p:attrNameLst>
                                          <p:attrName>style.visibility</p:attrName>
                                        </p:attrNameLst>
                                      </p:cBhvr>
                                      <p:to>
                                        <p:strVal val="visible"/>
                                      </p:to>
                                    </p:set>
                                    <p:animEffect transition="in" filter="fade">
                                      <p:cBhvr>
                                        <p:cTn id="65" dur="500"/>
                                        <p:tgtEl>
                                          <p:spTgt spid="197"/>
                                        </p:tgtEl>
                                      </p:cBhvr>
                                    </p:animEffect>
                                  </p:childTnLst>
                                </p:cTn>
                              </p:par>
                              <p:par>
                                <p:cTn id="66" presetID="10" presetClass="entr" presetSubtype="0" fill="hold" grpId="4" nodeType="withEffect">
                                  <p:stCondLst>
                                    <p:cond delay="0"/>
                                  </p:stCondLst>
                                  <p:childTnLst>
                                    <p:set>
                                      <p:cBhvr>
                                        <p:cTn id="67" dur="1" fill="hold">
                                          <p:stCondLst>
                                            <p:cond delay="0"/>
                                          </p:stCondLst>
                                        </p:cTn>
                                        <p:tgtEl>
                                          <p:spTgt spid="195"/>
                                        </p:tgtEl>
                                        <p:attrNameLst>
                                          <p:attrName>style.visibility</p:attrName>
                                        </p:attrNameLst>
                                      </p:cBhvr>
                                      <p:to>
                                        <p:strVal val="visible"/>
                                      </p:to>
                                    </p:set>
                                    <p:animEffect transition="in" filter="fade">
                                      <p:cBhvr>
                                        <p:cTn id="68" dur="500"/>
                                        <p:tgtEl>
                                          <p:spTgt spid="195"/>
                                        </p:tgtEl>
                                      </p:cBhvr>
                                    </p:animEffect>
                                  </p:childTnLst>
                                </p:cTn>
                              </p:par>
                              <p:par>
                                <p:cTn id="69" presetID="10" presetClass="entr" presetSubtype="0" fill="hold" grpId="4" nodeType="withEffect">
                                  <p:stCondLst>
                                    <p:cond delay="0"/>
                                  </p:stCondLst>
                                  <p:childTnLst>
                                    <p:set>
                                      <p:cBhvr>
                                        <p:cTn id="70" dur="1" fill="hold">
                                          <p:stCondLst>
                                            <p:cond delay="0"/>
                                          </p:stCondLst>
                                        </p:cTn>
                                        <p:tgtEl>
                                          <p:spTgt spid="196"/>
                                        </p:tgtEl>
                                        <p:attrNameLst>
                                          <p:attrName>style.visibility</p:attrName>
                                        </p:attrNameLst>
                                      </p:cBhvr>
                                      <p:to>
                                        <p:strVal val="visible"/>
                                      </p:to>
                                    </p:set>
                                    <p:animEffect transition="in" filter="fade">
                                      <p:cBhvr>
                                        <p:cTn id="71" dur="500"/>
                                        <p:tgtEl>
                                          <p:spTgt spid="196"/>
                                        </p:tgtEl>
                                      </p:cBhvr>
                                    </p:animEffect>
                                  </p:childTnLst>
                                </p:cTn>
                              </p:par>
                              <p:par>
                                <p:cTn id="72" presetID="10" presetClass="entr" presetSubtype="0" fill="hold" grpId="4" nodeType="withEffect">
                                  <p:stCondLst>
                                    <p:cond delay="0"/>
                                  </p:stCondLst>
                                  <p:childTnLst>
                                    <p:set>
                                      <p:cBhvr>
                                        <p:cTn id="73" dur="1" fill="hold">
                                          <p:stCondLst>
                                            <p:cond delay="0"/>
                                          </p:stCondLst>
                                        </p:cTn>
                                        <p:tgtEl>
                                          <p:spTgt spid="194"/>
                                        </p:tgtEl>
                                        <p:attrNameLst>
                                          <p:attrName>style.visibility</p:attrName>
                                        </p:attrNameLst>
                                      </p:cBhvr>
                                      <p:to>
                                        <p:strVal val="visible"/>
                                      </p:to>
                                    </p:set>
                                    <p:animEffect transition="in" filter="fade">
                                      <p:cBhvr>
                                        <p:cTn id="74" dur="500"/>
                                        <p:tgtEl>
                                          <p:spTgt spid="194"/>
                                        </p:tgtEl>
                                      </p:cBhvr>
                                    </p:animEffect>
                                  </p:childTnLst>
                                </p:cTn>
                              </p:par>
                            </p:childTnLst>
                          </p:cTn>
                        </p:par>
                        <p:par>
                          <p:cTn id="75" fill="hold" nodeType="afterGroup">
                            <p:stCondLst>
                              <p:cond delay="2000"/>
                            </p:stCondLst>
                            <p:childTnLst>
                              <p:par>
                                <p:cTn id="76" presetID="10" presetClass="entr" presetSubtype="0" fill="hold" nodeType="afterEffect">
                                  <p:stCondLst>
                                    <p:cond delay="0"/>
                                  </p:stCondLst>
                                  <p:childTnLst>
                                    <p:set>
                                      <p:cBhvr>
                                        <p:cTn id="77" dur="1" fill="hold">
                                          <p:stCondLst>
                                            <p:cond delay="0"/>
                                          </p:stCondLst>
                                        </p:cTn>
                                        <p:tgtEl>
                                          <p:spTgt spid="187"/>
                                        </p:tgtEl>
                                        <p:attrNameLst>
                                          <p:attrName>style.visibility</p:attrName>
                                        </p:attrNameLst>
                                      </p:cBhvr>
                                      <p:to>
                                        <p:strVal val="visible"/>
                                      </p:to>
                                    </p:set>
                                    <p:animEffect transition="in" filter="fade">
                                      <p:cBhvr>
                                        <p:cTn id="78"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4" grpId="0" animBg="1"/>
      <p:bldP spid="194" grpId="1" animBg="1"/>
      <p:bldP spid="194" grpId="2" animBg="1"/>
      <p:bldP spid="194" grpId="3" animBg="1"/>
      <p:bldP spid="194" grpId="4" animBg="1"/>
      <p:bldP spid="195" grpId="0" animBg="1"/>
      <p:bldP spid="195" grpId="1" animBg="1"/>
      <p:bldP spid="195" grpId="2" animBg="1"/>
      <p:bldP spid="195" grpId="3" animBg="1"/>
      <p:bldP spid="195" grpId="4" animBg="1"/>
      <p:bldP spid="196" grpId="0" animBg="1"/>
      <p:bldP spid="196" grpId="1" animBg="1"/>
      <p:bldP spid="196" grpId="2" animBg="1"/>
      <p:bldP spid="196" grpId="3" animBg="1"/>
      <p:bldP spid="196" grpId="4" animBg="1"/>
      <p:bldP spid="197" grpId="0" animBg="1"/>
      <p:bldP spid="197" grpId="1" animBg="1"/>
      <p:bldP spid="197" grpId="2" animBg="1"/>
      <p:bldP spid="197" grpId="3" animBg="1"/>
      <p:bldP spid="197" grpId="4"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7506"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7"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8"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9"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0"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1"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2"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3"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4"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5"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6"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7"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8"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9"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0"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1"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6" name="Straight Arrow Connector 205"/>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158" idx="0"/>
          </p:cNvCxnSpPr>
          <p:nvPr/>
        </p:nvCxnSpPr>
        <p:spPr>
          <a:xfrm>
            <a:off x="5694363" y="1173163"/>
            <a:ext cx="3175" cy="160020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1" name="TextBox 210"/>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2" name="TextBox 211"/>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3" name="TextBox 212"/>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4" name="TextBox 213"/>
          <p:cNvSpPr txBox="1"/>
          <p:nvPr/>
        </p:nvSpPr>
        <p:spPr>
          <a:xfrm>
            <a:off x="52720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0</a:t>
            </a:r>
          </a:p>
        </p:txBody>
      </p:sp>
      <p:sp>
        <p:nvSpPr>
          <p:cNvPr id="215" name="TextBox 214"/>
          <p:cNvSpPr txBox="1"/>
          <p:nvPr/>
        </p:nvSpPr>
        <p:spPr>
          <a:xfrm>
            <a:off x="65690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16" name="TextBox 215"/>
          <p:cNvSpPr txBox="1"/>
          <p:nvPr/>
        </p:nvSpPr>
        <p:spPr>
          <a:xfrm>
            <a:off x="39782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17" name="TextBox 216"/>
          <p:cNvSpPr txBox="1"/>
          <p:nvPr/>
        </p:nvSpPr>
        <p:spPr>
          <a:xfrm>
            <a:off x="26685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7539"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88" name="TextBox 187"/>
          <p:cNvSpPr txBox="1"/>
          <p:nvPr/>
        </p:nvSpPr>
        <p:spPr>
          <a:xfrm>
            <a:off x="979488" y="6396038"/>
            <a:ext cx="8240712"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High pass-through voltage induces “weak-programming” effect</a:t>
            </a:r>
          </a:p>
        </p:txBody>
      </p:sp>
      <p:grpSp>
        <p:nvGrpSpPr>
          <p:cNvPr id="189" name="Group 188"/>
          <p:cNvGrpSpPr>
            <a:grpSpLocks/>
          </p:cNvGrpSpPr>
          <p:nvPr/>
        </p:nvGrpSpPr>
        <p:grpSpPr bwMode="auto">
          <a:xfrm>
            <a:off x="2782888" y="1644650"/>
            <a:ext cx="4535487" cy="4014788"/>
            <a:chOff x="3851647" y="1427070"/>
            <a:chExt cx="4535195" cy="4014933"/>
          </a:xfrm>
        </p:grpSpPr>
        <p:sp>
          <p:nvSpPr>
            <p:cNvPr id="190" name="Oval 189"/>
            <p:cNvSpPr/>
            <p:nvPr/>
          </p:nvSpPr>
          <p:spPr>
            <a:xfrm>
              <a:off x="3851647"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1" name="Oval 190"/>
            <p:cNvSpPr/>
            <p:nvPr/>
          </p:nvSpPr>
          <p:spPr>
            <a:xfrm>
              <a:off x="5145376"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2" name="Oval 191"/>
            <p:cNvSpPr/>
            <p:nvPr/>
          </p:nvSpPr>
          <p:spPr>
            <a:xfrm>
              <a:off x="6440692"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2"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4" name="Oval 193"/>
            <p:cNvSpPr/>
            <p:nvPr/>
          </p:nvSpPr>
          <p:spPr>
            <a:xfrm>
              <a:off x="3851647" y="2555824"/>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5" name="Oval 194"/>
            <p:cNvSpPr/>
            <p:nvPr/>
          </p:nvSpPr>
          <p:spPr>
            <a:xfrm>
              <a:off x="5145376" y="2546298"/>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6" name="Oval 195"/>
            <p:cNvSpPr/>
            <p:nvPr/>
          </p:nvSpPr>
          <p:spPr>
            <a:xfrm>
              <a:off x="6440692"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7" name="Oval 196"/>
            <p:cNvSpPr/>
            <p:nvPr/>
          </p:nvSpPr>
          <p:spPr>
            <a:xfrm>
              <a:off x="7734422" y="2546298"/>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8" name="Oval 197"/>
            <p:cNvSpPr/>
            <p:nvPr/>
          </p:nvSpPr>
          <p:spPr>
            <a:xfrm>
              <a:off x="3851647"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9" name="Oval 198"/>
            <p:cNvSpPr/>
            <p:nvPr/>
          </p:nvSpPr>
          <p:spPr>
            <a:xfrm>
              <a:off x="5145376"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0" name="Oval 199"/>
            <p:cNvSpPr/>
            <p:nvPr/>
          </p:nvSpPr>
          <p:spPr>
            <a:xfrm>
              <a:off x="6440692"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1" name="Oval 200"/>
            <p:cNvSpPr/>
            <p:nvPr/>
          </p:nvSpPr>
          <p:spPr>
            <a:xfrm>
              <a:off x="7734422"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2" name="Oval 201"/>
            <p:cNvSpPr/>
            <p:nvPr/>
          </p:nvSpPr>
          <p:spPr>
            <a:xfrm>
              <a:off x="3851647"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3" name="Oval 202"/>
            <p:cNvSpPr/>
            <p:nvPr/>
          </p:nvSpPr>
          <p:spPr>
            <a:xfrm>
              <a:off x="5145376"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4" name="Oval 203"/>
            <p:cNvSpPr/>
            <p:nvPr/>
          </p:nvSpPr>
          <p:spPr>
            <a:xfrm>
              <a:off x="6440692"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5" name="Oval 204"/>
            <p:cNvSpPr/>
            <p:nvPr/>
          </p:nvSpPr>
          <p:spPr>
            <a:xfrm>
              <a:off x="7734422"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9" name="TextBox 218"/>
          <p:cNvSpPr txBox="1"/>
          <p:nvPr/>
        </p:nvSpPr>
        <p:spPr>
          <a:xfrm>
            <a:off x="492125" y="5756275"/>
            <a:ext cx="24098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Incorrect values from page 2: </a:t>
            </a:r>
          </a:p>
        </p:txBody>
      </p:sp>
      <p:sp>
        <p:nvSpPr>
          <p:cNvPr id="277558" name="Slide Number Placeholder 21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8C927-3C1A-594C-9E7F-68C36B80AD42}"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24" name="TextBox 22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4" name="TextBox 17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2.6V</a:t>
            </a:r>
          </a:p>
        </p:txBody>
      </p:sp>
      <p:sp>
        <p:nvSpPr>
          <p:cNvPr id="225" name="TextBox 224"/>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26" name="TextBox 225"/>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27" name="TextBox 226"/>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28" name="TextBox 227"/>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22" name="AutoShape 25"/>
          <p:cNvSpPr>
            <a:spLocks noChangeArrowheads="1"/>
          </p:cNvSpPr>
          <p:nvPr/>
        </p:nvSpPr>
        <p:spPr bwMode="auto">
          <a:xfrm>
            <a:off x="5260975" y="6083300"/>
            <a:ext cx="835025" cy="48260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custDataLst>
      <p:tags r:id="rId1"/>
    </p:custDataLst>
    <p:extLst>
      <p:ext uri="{BB962C8B-B14F-4D97-AF65-F5344CB8AC3E}">
        <p14:creationId xmlns:p14="http://schemas.microsoft.com/office/powerpoint/2010/main" val="12274787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224">
                                            <p:txEl>
                                              <p:pRg st="0" end="0"/>
                                            </p:txEl>
                                          </p:spTgt>
                                        </p:tgtEl>
                                      </p:cBhvr>
                                    </p:animEffect>
                                    <p:set>
                                      <p:cBhvr>
                                        <p:cTn id="7" dur="1" fill="hold">
                                          <p:stCondLst>
                                            <p:cond delay="999"/>
                                          </p:stCondLst>
                                        </p:cTn>
                                        <p:tgtEl>
                                          <p:spTgt spid="224">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500"/>
                                        <p:tgtEl>
                                          <p:spTgt spid="2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0"/>
                                        </p:tgtEl>
                                        <p:attrNameLst>
                                          <p:attrName>style.visibility</p:attrName>
                                        </p:attrNameLst>
                                      </p:cBhvr>
                                      <p:to>
                                        <p:strVal val="visible"/>
                                      </p:to>
                                    </p:set>
                                    <p:animEffect transition="in" filter="fade">
                                      <p:cBhvr>
                                        <p:cTn id="21" dur="500"/>
                                        <p:tgtEl>
                                          <p:spTgt spid="2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fade">
                                      <p:cBhvr>
                                        <p:cTn id="24" dur="500"/>
                                        <p:tgtEl>
                                          <p:spTgt spid="2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500"/>
                                        <p:tgtEl>
                                          <p:spTgt spid="2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08"/>
                                        </p:tgtEl>
                                        <p:attrNameLst>
                                          <p:attrName>style.visibility</p:attrName>
                                        </p:attrNameLst>
                                      </p:cBhvr>
                                      <p:to>
                                        <p:strVal val="visible"/>
                                      </p:to>
                                    </p:set>
                                    <p:animEffect transition="in" filter="wipe(up)">
                                      <p:cBhvr>
                                        <p:cTn id="32" dur="500"/>
                                        <p:tgtEl>
                                          <p:spTgt spid="208"/>
                                        </p:tgtEl>
                                      </p:cBhvr>
                                    </p:animEffect>
                                  </p:childTnLst>
                                </p:cTn>
                              </p:par>
                              <p:par>
                                <p:cTn id="33" presetID="22" presetClass="entr" presetSubtype="1" fill="hold" nodeType="withEffect">
                                  <p:stCondLst>
                                    <p:cond delay="0"/>
                                  </p:stCondLst>
                                  <p:childTnLst>
                                    <p:set>
                                      <p:cBhvr>
                                        <p:cTn id="34" dur="1" fill="hold">
                                          <p:stCondLst>
                                            <p:cond delay="0"/>
                                          </p:stCondLst>
                                        </p:cTn>
                                        <p:tgtEl>
                                          <p:spTgt spid="207"/>
                                        </p:tgtEl>
                                        <p:attrNameLst>
                                          <p:attrName>style.visibility</p:attrName>
                                        </p:attrNameLst>
                                      </p:cBhvr>
                                      <p:to>
                                        <p:strVal val="visible"/>
                                      </p:to>
                                    </p:set>
                                    <p:animEffect transition="in" filter="wipe(up)">
                                      <p:cBhvr>
                                        <p:cTn id="35" dur="500"/>
                                        <p:tgtEl>
                                          <p:spTgt spid="207"/>
                                        </p:tgtEl>
                                      </p:cBhvr>
                                    </p:animEffect>
                                  </p:childTnLst>
                                </p:cTn>
                              </p:par>
                              <p:par>
                                <p:cTn id="36" presetID="22" presetClass="entr" presetSubtype="1" fill="hold" nodeType="withEffect">
                                  <p:stCondLst>
                                    <p:cond delay="0"/>
                                  </p:stCondLst>
                                  <p:childTnLst>
                                    <p:set>
                                      <p:cBhvr>
                                        <p:cTn id="37" dur="1" fill="hold">
                                          <p:stCondLst>
                                            <p:cond delay="0"/>
                                          </p:stCondLst>
                                        </p:cTn>
                                        <p:tgtEl>
                                          <p:spTgt spid="209"/>
                                        </p:tgtEl>
                                        <p:attrNameLst>
                                          <p:attrName>style.visibility</p:attrName>
                                        </p:attrNameLst>
                                      </p:cBhvr>
                                      <p:to>
                                        <p:strVal val="visible"/>
                                      </p:to>
                                    </p:set>
                                    <p:animEffect transition="in" filter="wipe(up)">
                                      <p:cBhvr>
                                        <p:cTn id="38" dur="500"/>
                                        <p:tgtEl>
                                          <p:spTgt spid="209"/>
                                        </p:tgtEl>
                                      </p:cBhvr>
                                    </p:animEffect>
                                  </p:childTnLst>
                                </p:cTn>
                              </p:par>
                              <p:par>
                                <p:cTn id="39" presetID="22" presetClass="entr" presetSubtype="1" fill="hold" nodeType="withEffect">
                                  <p:stCondLst>
                                    <p:cond delay="0"/>
                                  </p:stCondLst>
                                  <p:childTnLst>
                                    <p:set>
                                      <p:cBhvr>
                                        <p:cTn id="40" dur="1" fill="hold">
                                          <p:stCondLst>
                                            <p:cond delay="0"/>
                                          </p:stCondLst>
                                        </p:cTn>
                                        <p:tgtEl>
                                          <p:spTgt spid="206"/>
                                        </p:tgtEl>
                                        <p:attrNameLst>
                                          <p:attrName>style.visibility</p:attrName>
                                        </p:attrNameLst>
                                      </p:cBhvr>
                                      <p:to>
                                        <p:strVal val="visible"/>
                                      </p:to>
                                    </p:set>
                                    <p:animEffect transition="in" filter="wipe(up)">
                                      <p:cBhvr>
                                        <p:cTn id="41" dur="500"/>
                                        <p:tgtEl>
                                          <p:spTgt spid="206"/>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15"/>
                                        </p:tgtEl>
                                        <p:attrNameLst>
                                          <p:attrName>style.visibility</p:attrName>
                                        </p:attrNameLst>
                                      </p:cBhvr>
                                      <p:to>
                                        <p:strVal val="visible"/>
                                      </p:to>
                                    </p:set>
                                    <p:animEffect transition="in" filter="wipe(up)">
                                      <p:cBhvr>
                                        <p:cTn id="45" dur="500"/>
                                        <p:tgtEl>
                                          <p:spTgt spid="21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ipe(up)">
                                      <p:cBhvr>
                                        <p:cTn id="48" dur="500"/>
                                        <p:tgtEl>
                                          <p:spTgt spid="21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wipe(up)">
                                      <p:cBhvr>
                                        <p:cTn id="51" dur="500"/>
                                        <p:tgtEl>
                                          <p:spTgt spid="21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17"/>
                                        </p:tgtEl>
                                        <p:attrNameLst>
                                          <p:attrName>style.visibility</p:attrName>
                                        </p:attrNameLst>
                                      </p:cBhvr>
                                      <p:to>
                                        <p:strVal val="visible"/>
                                      </p:to>
                                    </p:set>
                                    <p:animEffect transition="in" filter="wipe(up)">
                                      <p:cBhvr>
                                        <p:cTn id="54" dur="500"/>
                                        <p:tgtEl>
                                          <p:spTgt spid="2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500"/>
                                        <p:tgtEl>
                                          <p:spTgt spid="219"/>
                                        </p:tgtEl>
                                      </p:cBhvr>
                                    </p:animEffect>
                                  </p:childTnLst>
                                </p:cTn>
                              </p:par>
                              <p:par>
                                <p:cTn id="58" presetID="10" presetClass="exit" presetSubtype="0" fill="hold" grpId="0" nodeType="withEffect">
                                  <p:stCondLst>
                                    <p:cond delay="0"/>
                                  </p:stCondLst>
                                  <p:childTnLst>
                                    <p:animEffect transition="out" filter="fade">
                                      <p:cBhvr>
                                        <p:cTn id="59" dur="500"/>
                                        <p:tgtEl>
                                          <p:spTgt spid="188"/>
                                        </p:tgtEl>
                                      </p:cBhvr>
                                    </p:animEffect>
                                    <p:set>
                                      <p:cBhvr>
                                        <p:cTn id="60" dur="1" fill="hold">
                                          <p:stCondLst>
                                            <p:cond delay="499"/>
                                          </p:stCondLst>
                                        </p:cTn>
                                        <p:tgtEl>
                                          <p:spTgt spid="18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1" grpId="0"/>
      <p:bldP spid="212" grpId="0"/>
      <p:bldP spid="213" grpId="0"/>
      <p:bldP spid="214" grpId="0"/>
      <p:bldP spid="215" grpId="0"/>
      <p:bldP spid="216" grpId="0"/>
      <p:bldP spid="217" grpId="0"/>
      <p:bldP spid="188" grpId="0"/>
      <p:bldP spid="219" grpId="0"/>
      <p:bldP spid="174" grpId="0"/>
      <p:bldP spid="222"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pPr eaLnBrk="1" hangingPunct="1"/>
            <a:r>
              <a:rPr lang="en-US" dirty="0">
                <a:latin typeface="Calibri" charset="0"/>
              </a:rPr>
              <a:t>Executive Summary [DSN’15]</a:t>
            </a:r>
          </a:p>
        </p:txBody>
      </p:sp>
      <p:sp>
        <p:nvSpPr>
          <p:cNvPr id="3" name="Content Placeholder 2"/>
          <p:cNvSpPr>
            <a:spLocks noGrp="1"/>
          </p:cNvSpPr>
          <p:nvPr>
            <p:ph idx="1"/>
          </p:nvPr>
        </p:nvSpPr>
        <p:spPr>
          <a:xfrm>
            <a:off x="228600" y="838200"/>
            <a:ext cx="8915400" cy="5876925"/>
          </a:xfrm>
        </p:spPr>
        <p:txBody>
          <a:bodyPr rtlCol="0">
            <a:normAutofit lnSpcReduction="10000"/>
          </a:bodyPr>
          <a:lstStyle/>
          <a:p>
            <a:pPr marL="182880" indent="-182880" eaLnBrk="1" fontAlgn="auto" hangingPunct="1">
              <a:spcAft>
                <a:spcPts val="0"/>
              </a:spcAft>
              <a:buClr>
                <a:prstClr val="black"/>
              </a:buClr>
              <a:buFont typeface="Arial" pitchFamily="34" charset="0"/>
              <a:buChar char="•"/>
              <a:defRPr/>
            </a:pPr>
            <a:r>
              <a:rPr lang="en-US" sz="2800" b="1" i="1" dirty="0">
                <a:solidFill>
                  <a:srgbClr val="FF0000"/>
                </a:solidFill>
                <a:ea typeface="+mn-ea"/>
                <a:cs typeface="+mn-cs"/>
              </a:rPr>
              <a:t>Read disturb errors</a:t>
            </a:r>
            <a:r>
              <a:rPr lang="en-US" sz="2800" b="1" dirty="0">
                <a:solidFill>
                  <a:srgbClr val="FF0000"/>
                </a:solidFill>
                <a:ea typeface="+mn-ea"/>
                <a:cs typeface="+mn-cs"/>
              </a:rPr>
              <a:t> </a:t>
            </a:r>
            <a:r>
              <a:rPr lang="en-US" sz="2800" dirty="0">
                <a:solidFill>
                  <a:srgbClr val="FF0000"/>
                </a:solidFill>
                <a:ea typeface="+mn-ea"/>
                <a:cs typeface="+mn-cs"/>
              </a:rPr>
              <a:t>limit flash memory lifetime today</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sym typeface="Wingdings" panose="05000000000000000000" pitchFamily="2" charset="2"/>
              </a:rPr>
              <a:t>Apply a </a:t>
            </a:r>
            <a:r>
              <a:rPr lang="en-US" sz="2400" i="1" spc="-150" dirty="0">
                <a:solidFill>
                  <a:srgbClr val="FF0000"/>
                </a:solidFill>
                <a:ea typeface="+mn-ea"/>
                <a:sym typeface="Wingdings" panose="05000000000000000000" pitchFamily="2" charset="2"/>
              </a:rPr>
              <a:t>high pass-through voltage (</a:t>
            </a:r>
            <a:r>
              <a:rPr lang="en-US" sz="2400" i="1" spc="-150" dirty="0" err="1">
                <a:solidFill>
                  <a:srgbClr val="FF0000"/>
                </a:solidFill>
                <a:ea typeface="+mn-ea"/>
                <a:sym typeface="Wingdings" panose="05000000000000000000" pitchFamily="2" charset="2"/>
              </a:rPr>
              <a:t>V</a:t>
            </a:r>
            <a:r>
              <a:rPr lang="en-US" sz="2400" i="1" spc="-150" baseline="-25000" dirty="0" err="1">
                <a:solidFill>
                  <a:srgbClr val="FF0000"/>
                </a:solidFill>
                <a:ea typeface="+mn-ea"/>
                <a:sym typeface="Wingdings" panose="05000000000000000000" pitchFamily="2" charset="2"/>
              </a:rPr>
              <a:t>pass</a:t>
            </a:r>
            <a:r>
              <a:rPr lang="en-US" sz="2400" i="1" spc="-150" dirty="0">
                <a:solidFill>
                  <a:srgbClr val="FF0000"/>
                </a:solidFill>
                <a:ea typeface="+mn-ea"/>
                <a:sym typeface="Wingdings" panose="05000000000000000000" pitchFamily="2" charset="2"/>
              </a:rPr>
              <a:t>)</a:t>
            </a:r>
            <a:r>
              <a:rPr lang="en-US" sz="2400" spc="-150" dirty="0">
                <a:solidFill>
                  <a:prstClr val="black"/>
                </a:solidFill>
                <a:ea typeface="+mn-ea"/>
                <a:sym typeface="Wingdings" panose="05000000000000000000" pitchFamily="2" charset="2"/>
              </a:rPr>
              <a:t> to multiple pages on a read</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rPr>
              <a:t>Repeated application of </a:t>
            </a:r>
            <a:r>
              <a:rPr lang="en-US" sz="2400" i="1" spc="-150" dirty="0" err="1">
                <a:solidFill>
                  <a:srgbClr val="FF0000"/>
                </a:solidFill>
                <a:sym typeface="Wingdings" panose="05000000000000000000" pitchFamily="2" charset="2"/>
              </a:rPr>
              <a:t>V</a:t>
            </a:r>
            <a:r>
              <a:rPr lang="en-US" sz="2400" i="1" spc="-150" baseline="-25000" dirty="0" err="1">
                <a:solidFill>
                  <a:srgbClr val="FF0000"/>
                </a:solidFill>
                <a:sym typeface="Wingdings" panose="05000000000000000000" pitchFamily="2" charset="2"/>
              </a:rPr>
              <a:t>pass</a:t>
            </a:r>
            <a:r>
              <a:rPr lang="en-US" sz="2400" spc="-150" dirty="0">
                <a:solidFill>
                  <a:srgbClr val="FF0000"/>
                </a:solidFill>
                <a:ea typeface="+mn-ea"/>
                <a:sym typeface="Wingdings" panose="05000000000000000000" pitchFamily="2" charset="2"/>
              </a:rPr>
              <a:t> </a:t>
            </a:r>
            <a:r>
              <a:rPr lang="en-US" sz="2400" spc="-150" dirty="0">
                <a:solidFill>
                  <a:srgbClr val="FF0000"/>
                </a:solidFill>
                <a:ea typeface="+mn-ea"/>
              </a:rPr>
              <a:t>can alter stored values in unread pages</a:t>
            </a:r>
          </a:p>
          <a:p>
            <a:pPr marL="182880" indent="-182880" eaLnBrk="1" fontAlgn="auto" hangingPunct="1">
              <a:spcAft>
                <a:spcPts val="0"/>
              </a:spcAft>
              <a:buClr>
                <a:prstClr val="black"/>
              </a:buClr>
              <a:buFont typeface="Arial" pitchFamily="34" charset="0"/>
              <a:buChar char="•"/>
              <a:defRPr/>
            </a:pPr>
            <a:endParaRPr lang="en-US" sz="800" dirty="0">
              <a:solidFill>
                <a:prstClr val="black"/>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dirty="0">
                <a:solidFill>
                  <a:prstClr val="black"/>
                </a:solidFill>
                <a:ea typeface="+mn-ea"/>
                <a:cs typeface="+mn-cs"/>
              </a:rPr>
              <a:t>We </a:t>
            </a:r>
            <a:r>
              <a:rPr lang="en-US" sz="2800" b="1" dirty="0">
                <a:solidFill>
                  <a:srgbClr val="0000FF"/>
                </a:solidFill>
                <a:ea typeface="+mn-ea"/>
                <a:cs typeface="+mn-cs"/>
              </a:rPr>
              <a:t>characterize read disturb </a:t>
            </a:r>
            <a:r>
              <a:rPr lang="en-US" sz="2800" dirty="0">
                <a:solidFill>
                  <a:prstClr val="black"/>
                </a:solidFill>
                <a:ea typeface="+mn-ea"/>
                <a:cs typeface="+mn-cs"/>
              </a:rPr>
              <a:t>on real NAND flash chips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Slightly </a:t>
            </a:r>
            <a:r>
              <a:rPr lang="en-US" sz="2400" dirty="0">
                <a:solidFill>
                  <a:srgbClr val="0000FF"/>
                </a:solidFill>
                <a:ea typeface="+mn-ea"/>
              </a:rPr>
              <a:t>lowering </a:t>
            </a:r>
            <a:r>
              <a:rPr lang="en-US" sz="2400" dirty="0" err="1">
                <a:solidFill>
                  <a:srgbClr val="0000FF"/>
                </a:solidFill>
                <a:ea typeface="+mn-ea"/>
              </a:rPr>
              <a:t>V</a:t>
            </a:r>
            <a:r>
              <a:rPr lang="en-US" sz="2400" baseline="-25000" dirty="0" err="1">
                <a:solidFill>
                  <a:srgbClr val="0000FF"/>
                </a:solidFill>
                <a:ea typeface="+mn-ea"/>
              </a:rPr>
              <a:t>pass</a:t>
            </a:r>
            <a:r>
              <a:rPr lang="en-US" sz="2400" dirty="0">
                <a:solidFill>
                  <a:prstClr val="black"/>
                </a:solidFill>
                <a:ea typeface="+mn-ea"/>
              </a:rPr>
              <a:t> </a:t>
            </a:r>
            <a:r>
              <a:rPr lang="en-US" sz="2400" dirty="0">
                <a:solidFill>
                  <a:srgbClr val="0000FF"/>
                </a:solidFill>
                <a:ea typeface="+mn-ea"/>
              </a:rPr>
              <a:t>greatly reduces read disturb errors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Some flash cells are </a:t>
            </a:r>
            <a:r>
              <a:rPr lang="en-US" sz="2400" dirty="0">
                <a:solidFill>
                  <a:srgbClr val="0000FF"/>
                </a:solidFill>
                <a:ea typeface="+mn-ea"/>
              </a:rPr>
              <a:t>more prone to read disturb</a:t>
            </a:r>
            <a:endParaRPr lang="en-US" sz="2400" dirty="0">
              <a:solidFill>
                <a:prstClr val="black"/>
              </a:solidFill>
              <a:ea typeface="+mn-ea"/>
            </a:endParaRPr>
          </a:p>
          <a:p>
            <a:pPr marL="182880" indent="-182880" eaLnBrk="1" fontAlgn="auto" hangingPunct="1">
              <a:spcAft>
                <a:spcPts val="0"/>
              </a:spcAft>
              <a:buClr>
                <a:prstClr val="black"/>
              </a:buClr>
              <a:buFont typeface="Arial" pitchFamily="34" charset="0"/>
              <a:buChar char="•"/>
              <a:defRPr/>
            </a:pPr>
            <a:endParaRPr lang="en-US" sz="800" b="1" dirty="0">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ea typeface="+mn-ea"/>
                <a:cs typeface="+mn-cs"/>
              </a:rPr>
              <a:t>Technique 1:</a:t>
            </a:r>
            <a:r>
              <a:rPr lang="en-US" sz="2800" dirty="0">
                <a:solidFill>
                  <a:srgbClr val="00B050"/>
                </a:solidFill>
                <a:ea typeface="+mn-ea"/>
                <a:cs typeface="+mn-cs"/>
              </a:rPr>
              <a:t> </a:t>
            </a:r>
            <a:r>
              <a:rPr lang="en-US" sz="2800" dirty="0">
                <a:solidFill>
                  <a:srgbClr val="0000FF"/>
                </a:solidFill>
                <a:ea typeface="+mn-ea"/>
                <a:cs typeface="+mn-cs"/>
              </a:rPr>
              <a:t>Mitigate</a:t>
            </a:r>
            <a:r>
              <a:rPr lang="en-US" sz="2800" dirty="0">
                <a:solidFill>
                  <a:prstClr val="black"/>
                </a:solidFill>
                <a:ea typeface="+mn-ea"/>
                <a:cs typeface="+mn-cs"/>
              </a:rPr>
              <a:t> read disturb errors online</a:t>
            </a:r>
          </a:p>
          <a:p>
            <a:pPr marL="365760" lvl="1" eaLnBrk="1" fontAlgn="auto" hangingPunct="1">
              <a:spcAft>
                <a:spcPts val="0"/>
              </a:spcAft>
              <a:buClr>
                <a:prstClr val="black"/>
              </a:buClr>
              <a:buFont typeface="Arial" pitchFamily="34" charset="0"/>
              <a:buChar char="–"/>
              <a:defRPr/>
            </a:pPr>
            <a:r>
              <a:rPr lang="en-US" sz="2400" b="1" i="1" dirty="0" err="1">
                <a:solidFill>
                  <a:srgbClr val="0000FF"/>
                </a:solidFill>
                <a:ea typeface="+mn-ea"/>
              </a:rPr>
              <a:t>V</a:t>
            </a:r>
            <a:r>
              <a:rPr lang="en-US" sz="2400" b="1" i="1" baseline="-25000" dirty="0" err="1">
                <a:solidFill>
                  <a:srgbClr val="0000FF"/>
                </a:solidFill>
                <a:ea typeface="+mn-ea"/>
              </a:rPr>
              <a:t>pass</a:t>
            </a:r>
            <a:r>
              <a:rPr lang="en-US" sz="2400" b="1" i="1" dirty="0">
                <a:solidFill>
                  <a:srgbClr val="0000FF"/>
                </a:solidFill>
                <a:ea typeface="+mn-ea"/>
              </a:rPr>
              <a:t> Tuning</a:t>
            </a:r>
            <a:r>
              <a:rPr lang="en-US" sz="2400" dirty="0">
                <a:solidFill>
                  <a:srgbClr val="0000FF"/>
                </a:solidFill>
                <a:ea typeface="+mn-ea"/>
              </a:rPr>
              <a:t> </a:t>
            </a:r>
            <a:r>
              <a:rPr lang="en-US" sz="2400" dirty="0">
                <a:solidFill>
                  <a:prstClr val="black"/>
                </a:solidFill>
                <a:ea typeface="+mn-ea"/>
              </a:rPr>
              <a:t>dynamically finds and applies a lowered </a:t>
            </a:r>
            <a:r>
              <a:rPr lang="en-US" sz="2400" dirty="0" err="1">
                <a:solidFill>
                  <a:prstClr val="black"/>
                </a:solidFill>
                <a:ea typeface="+mn-ea"/>
              </a:rPr>
              <a:t>V</a:t>
            </a:r>
            <a:r>
              <a:rPr lang="en-US" sz="2400" baseline="-25000" dirty="0" err="1">
                <a:solidFill>
                  <a:prstClr val="black"/>
                </a:solidFill>
                <a:ea typeface="+mn-ea"/>
              </a:rPr>
              <a:t>pass</a:t>
            </a:r>
            <a:r>
              <a:rPr lang="en-US" sz="2400" baseline="-25000" dirty="0">
                <a:solidFill>
                  <a:prstClr val="black"/>
                </a:solidFill>
                <a:ea typeface="+mn-ea"/>
              </a:rPr>
              <a:t> </a:t>
            </a:r>
            <a:r>
              <a:rPr lang="en-US" sz="2400" dirty="0">
                <a:solidFill>
                  <a:prstClr val="black"/>
                </a:solidFill>
                <a:ea typeface="+mn-ea"/>
              </a:rPr>
              <a:t>per block</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Flash memory </a:t>
            </a:r>
            <a:r>
              <a:rPr lang="en-US" sz="2400" dirty="0">
                <a:solidFill>
                  <a:srgbClr val="00B050"/>
                </a:solidFill>
                <a:ea typeface="+mn-ea"/>
              </a:rPr>
              <a:t>lifetime improves by 21%</a:t>
            </a:r>
          </a:p>
          <a:p>
            <a:pPr marL="182880" indent="-182880" eaLnBrk="1" fontAlgn="auto" hangingPunct="1">
              <a:spcAft>
                <a:spcPts val="0"/>
              </a:spcAft>
              <a:buClr>
                <a:prstClr val="black"/>
              </a:buClr>
              <a:buFont typeface="Arial" pitchFamily="34" charset="0"/>
              <a:buChar char="•"/>
              <a:defRPr/>
            </a:pPr>
            <a:endParaRPr lang="en-US" sz="800" b="1" dirty="0">
              <a:solidFill>
                <a:srgbClr val="000000"/>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solidFill>
                  <a:srgbClr val="000000"/>
                </a:solidFill>
                <a:ea typeface="+mn-ea"/>
                <a:cs typeface="+mn-cs"/>
              </a:rPr>
              <a:t>Technique 2:</a:t>
            </a:r>
            <a:r>
              <a:rPr lang="en-US" sz="2800" dirty="0">
                <a:solidFill>
                  <a:srgbClr val="00B050"/>
                </a:solidFill>
                <a:ea typeface="+mn-ea"/>
                <a:cs typeface="+mn-cs"/>
              </a:rPr>
              <a:t> </a:t>
            </a:r>
            <a:r>
              <a:rPr lang="en-US" sz="2800" dirty="0">
                <a:solidFill>
                  <a:srgbClr val="0000FF"/>
                </a:solidFill>
                <a:ea typeface="+mn-ea"/>
                <a:cs typeface="+mn-cs"/>
              </a:rPr>
              <a:t>Recover</a:t>
            </a:r>
            <a:r>
              <a:rPr lang="en-US" sz="2800" dirty="0">
                <a:solidFill>
                  <a:srgbClr val="00B050"/>
                </a:solidFill>
                <a:ea typeface="+mn-ea"/>
                <a:cs typeface="+mn-cs"/>
              </a:rPr>
              <a:t> </a:t>
            </a:r>
            <a:r>
              <a:rPr lang="en-US" sz="2800" dirty="0">
                <a:solidFill>
                  <a:prstClr val="black"/>
                </a:solidFill>
                <a:ea typeface="+mn-ea"/>
                <a:cs typeface="+mn-cs"/>
              </a:rPr>
              <a:t>after failure to prevent data loss</a:t>
            </a:r>
          </a:p>
          <a:p>
            <a:pPr marL="365760" lvl="1" eaLnBrk="1" fontAlgn="auto" hangingPunct="1">
              <a:spcAft>
                <a:spcPts val="0"/>
              </a:spcAft>
              <a:buClr>
                <a:prstClr val="black"/>
              </a:buClr>
              <a:buFont typeface="Arial" pitchFamily="34" charset="0"/>
              <a:buChar char="–"/>
              <a:defRPr/>
            </a:pPr>
            <a:r>
              <a:rPr lang="en-US" sz="2400" b="1" i="1" dirty="0">
                <a:solidFill>
                  <a:srgbClr val="0000FF"/>
                </a:solidFill>
                <a:ea typeface="+mn-ea"/>
              </a:rPr>
              <a:t>Read Disturb Oriented Error Recovery</a:t>
            </a:r>
            <a:r>
              <a:rPr lang="en-US" sz="2400" dirty="0">
                <a:solidFill>
                  <a:srgbClr val="0000FF"/>
                </a:solidFill>
                <a:ea typeface="+mn-ea"/>
              </a:rPr>
              <a:t> </a:t>
            </a:r>
            <a:r>
              <a:rPr lang="en-US" sz="2400" dirty="0">
                <a:solidFill>
                  <a:prstClr val="black"/>
                </a:solidFill>
                <a:ea typeface="+mn-ea"/>
              </a:rPr>
              <a:t>(RDR) selectively corrects cells more susceptible to read disturb errors</a:t>
            </a:r>
          </a:p>
          <a:p>
            <a:pPr marL="365760" lvl="1" eaLnBrk="1" fontAlgn="auto" hangingPunct="1">
              <a:spcAft>
                <a:spcPts val="0"/>
              </a:spcAft>
              <a:buClr>
                <a:prstClr val="black"/>
              </a:buClr>
              <a:buFont typeface="Arial" pitchFamily="34" charset="0"/>
              <a:buChar char="–"/>
              <a:defRPr/>
            </a:pPr>
            <a:r>
              <a:rPr lang="en-US" sz="2400" dirty="0">
                <a:solidFill>
                  <a:srgbClr val="00B050"/>
                </a:solidFill>
                <a:ea typeface="+mn-ea"/>
              </a:rPr>
              <a:t>Reduces raw bit error rate</a:t>
            </a:r>
            <a:r>
              <a:rPr lang="en-US" sz="2400" b="1" dirty="0">
                <a:solidFill>
                  <a:srgbClr val="00B050"/>
                </a:solidFill>
                <a:ea typeface="+mn-ea"/>
              </a:rPr>
              <a:t> </a:t>
            </a:r>
            <a:r>
              <a:rPr lang="en-US" sz="2400" dirty="0">
                <a:solidFill>
                  <a:srgbClr val="00B050"/>
                </a:solidFill>
                <a:ea typeface="+mn-ea"/>
              </a:rPr>
              <a:t>(RBER) by up to 36%</a:t>
            </a:r>
          </a:p>
        </p:txBody>
      </p:sp>
      <p:sp>
        <p:nvSpPr>
          <p:cNvPr id="25702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19C2D1-B1A1-A048-8394-5D276675F714}"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27203056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506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065419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4"/>
          <p:cNvSpPr>
            <a:spLocks noGrp="1"/>
          </p:cNvSpPr>
          <p:nvPr>
            <p:ph type="title"/>
          </p:nvPr>
        </p:nvSpPr>
        <p:spPr/>
        <p:txBody>
          <a:bodyPr/>
          <a:lstStyle/>
          <a:p>
            <a:pPr eaLnBrk="1" hangingPunct="1"/>
            <a:r>
              <a:rPr lang="en-US" altLang="en-US" dirty="0">
                <a:ea typeface="ＭＳ Ｐゴシック" charset="-128"/>
              </a:rPr>
              <a:t>Read Disturb Prone vs. Resistant Cells</a:t>
            </a:r>
          </a:p>
        </p:txBody>
      </p:sp>
      <p:sp>
        <p:nvSpPr>
          <p:cNvPr id="3123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ADEE51-741B-6245-9CFB-CADA85613FF0}"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10" name="Rounded Rectangle 9"/>
          <p:cNvSpPr/>
          <p:nvPr/>
        </p:nvSpPr>
        <p:spPr>
          <a:xfrm>
            <a:off x="3663950" y="2616200"/>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R</a:t>
            </a:r>
          </a:p>
        </p:txBody>
      </p:sp>
      <p:sp>
        <p:nvSpPr>
          <p:cNvPr id="11" name="Rounded Rectangle 10"/>
          <p:cNvSpPr/>
          <p:nvPr/>
        </p:nvSpPr>
        <p:spPr>
          <a:xfrm>
            <a:off x="3663950" y="3938588"/>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12" name="Rectangle 11"/>
          <p:cNvSpPr/>
          <p:nvPr/>
        </p:nvSpPr>
        <p:spPr>
          <a:xfrm>
            <a:off x="468313" y="2513013"/>
            <a:ext cx="3227387" cy="5857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00B050"/>
                </a:solidFill>
                <a:effectLst/>
                <a:uLnTx/>
                <a:uFillTx/>
                <a:latin typeface="Calibri"/>
                <a:ea typeface="Dotum" pitchFamily="34" charset="-127"/>
                <a:cs typeface="+mn-cs"/>
              </a:rPr>
              <a:t>R</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esistant</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13" name="Rectangle 12"/>
          <p:cNvSpPr/>
          <p:nvPr/>
        </p:nvSpPr>
        <p:spPr>
          <a:xfrm>
            <a:off x="468313" y="3829050"/>
            <a:ext cx="2751137" cy="58420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FF0000"/>
                </a:solidFill>
                <a:effectLst/>
                <a:uLnTx/>
                <a:uFillTx/>
                <a:latin typeface="Calibri"/>
                <a:ea typeface="Dotum" pitchFamily="34" charset="-127"/>
                <a:cs typeface="+mn-cs"/>
              </a:rPr>
              <a:t>P</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rone</a:t>
            </a:r>
          </a:p>
        </p:txBody>
      </p:sp>
      <p:cxnSp>
        <p:nvCxnSpPr>
          <p:cNvPr id="15" name="Straight Arrow Connector 14"/>
          <p:cNvCxnSpPr/>
          <p:nvPr/>
        </p:nvCxnSpPr>
        <p:spPr>
          <a:xfrm>
            <a:off x="4121150" y="2846388"/>
            <a:ext cx="1284288"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21150" y="4179888"/>
            <a:ext cx="3556000" cy="3175"/>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1" name="Rectangle 20"/>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22" name="Straight Arrow Connector 21"/>
          <p:cNvCxnSpPr/>
          <p:nvPr/>
        </p:nvCxnSpPr>
        <p:spPr>
          <a:xfrm flipV="1">
            <a:off x="87313" y="1912938"/>
            <a:ext cx="0" cy="435451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975" y="6267450"/>
            <a:ext cx="909002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892550" y="1974850"/>
            <a:ext cx="1609725" cy="83185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4735513" y="3597275"/>
            <a:ext cx="2143125" cy="4619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5" name="Rounded Rectangle 24"/>
          <p:cNvSpPr/>
          <p:nvPr/>
        </p:nvSpPr>
        <p:spPr>
          <a:xfrm>
            <a:off x="3663950" y="2613025"/>
            <a:ext cx="457200" cy="457200"/>
          </a:xfrm>
          <a:prstGeom prst="roundRect">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1" name="Rounded Rectangle 30"/>
          <p:cNvSpPr/>
          <p:nvPr/>
        </p:nvSpPr>
        <p:spPr>
          <a:xfrm>
            <a:off x="3663950" y="3938588"/>
            <a:ext cx="457200" cy="457200"/>
          </a:xfrm>
          <a:prstGeom prst="round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Tree>
    <p:extLst>
      <p:ext uri="{BB962C8B-B14F-4D97-AF65-F5344CB8AC3E}">
        <p14:creationId xmlns:p14="http://schemas.microsoft.com/office/powerpoint/2010/main" val="1957194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4.44444E-6 -1.85185E-6 L 0.19098 0.00162 " pathEditMode="relative" rAng="0" ptsTypes="AA">
                                      <p:cBhvr>
                                        <p:cTn id="6" dur="2000" fill="hold"/>
                                        <p:tgtEl>
                                          <p:spTgt spid="25"/>
                                        </p:tgtEl>
                                        <p:attrNameLst>
                                          <p:attrName>ppt_x</p:attrName>
                                          <p:attrName>ppt_y</p:attrName>
                                        </p:attrNameLst>
                                      </p:cBhvr>
                                      <p:rCtr x="9549" y="69"/>
                                    </p:animMotion>
                                  </p:childTnLst>
                                </p:cTn>
                              </p:par>
                              <p:par>
                                <p:cTn id="7" presetID="42" presetClass="path" presetSubtype="0" accel="50000" decel="50000" fill="hold" grpId="0" nodeType="withEffect">
                                  <p:stCondLst>
                                    <p:cond delay="0"/>
                                  </p:stCondLst>
                                  <p:childTnLst>
                                    <p:animMotion origin="layout" path="M -4.44444E-6 1.11111E-6 L 0.44098 1.11111E-6 " pathEditMode="relative" rAng="0" ptsTypes="AA">
                                      <p:cBhvr>
                                        <p:cTn id="8" dur="2000" fill="hold"/>
                                        <p:tgtEl>
                                          <p:spTgt spid="31"/>
                                        </p:tgtEl>
                                        <p:attrNameLst>
                                          <p:attrName>ppt_x</p:attrName>
                                          <p:attrName>ppt_y</p:attrName>
                                        </p:attrNameLst>
                                      </p:cBhvr>
                                      <p:rCtr x="22049" y="0"/>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6" grpId="0"/>
      <p:bldP spid="27" grpId="0"/>
      <p:bldP spid="25" grpId="0" animBg="1"/>
      <p:bldP spid="31"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79525"/>
          </a:xfrm>
        </p:spPr>
        <p:txBody>
          <a:bodyPr rtlCol="0">
            <a:normAutofit fontScale="90000"/>
          </a:bodyPr>
          <a:lstStyle/>
          <a:p>
            <a:pPr eaLnBrk="1" fontAlgn="auto" hangingPunct="1">
              <a:spcAft>
                <a:spcPts val="0"/>
              </a:spcAft>
              <a:defRPr/>
            </a:pPr>
            <a:r>
              <a:rPr lang="en-US" dirty="0">
                <a:ea typeface="+mj-ea"/>
                <a:cs typeface="+mj-cs"/>
              </a:rPr>
              <a:t>Observation 2: Some Flash Cells Are</a:t>
            </a:r>
            <a:br>
              <a:rPr lang="en-US" dirty="0">
                <a:ea typeface="+mj-ea"/>
                <a:cs typeface="+mj-cs"/>
              </a:rPr>
            </a:br>
            <a:r>
              <a:rPr lang="en-US" dirty="0">
                <a:ea typeface="+mj-ea"/>
                <a:cs typeface="+mj-cs"/>
              </a:rPr>
              <a:t>More Prone to Read Disturb</a:t>
            </a:r>
          </a:p>
        </p:txBody>
      </p:sp>
      <p:sp>
        <p:nvSpPr>
          <p:cNvPr id="31437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E60B42-C28B-3C4B-AC2C-8640A08C6182}"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grpSp>
        <p:nvGrpSpPr>
          <p:cNvPr id="314371" name="Group 10"/>
          <p:cNvGrpSpPr>
            <a:grpSpLocks/>
          </p:cNvGrpSpPr>
          <p:nvPr/>
        </p:nvGrpSpPr>
        <p:grpSpPr bwMode="auto">
          <a:xfrm>
            <a:off x="6923088" y="2579688"/>
            <a:ext cx="1366837" cy="584200"/>
            <a:chOff x="1959274" y="1776987"/>
            <a:chExt cx="1366754" cy="584775"/>
          </a:xfrm>
        </p:grpSpPr>
        <p:sp>
          <p:nvSpPr>
            <p:cNvPr id="13" name="Rectangle 12"/>
            <p:cNvSpPr/>
            <p:nvPr/>
          </p:nvSpPr>
          <p:spPr>
            <a:xfrm>
              <a:off x="1959274" y="1840550"/>
              <a:ext cx="457172" cy="457650"/>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2368824" y="1776987"/>
              <a:ext cx="957204"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P1</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grpSp>
        <p:nvGrpSpPr>
          <p:cNvPr id="314372" name="Group 14"/>
          <p:cNvGrpSpPr>
            <a:grpSpLocks/>
          </p:cNvGrpSpPr>
          <p:nvPr/>
        </p:nvGrpSpPr>
        <p:grpSpPr bwMode="auto">
          <a:xfrm>
            <a:off x="2763838" y="2579688"/>
            <a:ext cx="1365250" cy="584200"/>
            <a:chOff x="1959274" y="1776987"/>
            <a:chExt cx="1366754" cy="584775"/>
          </a:xfrm>
        </p:grpSpPr>
        <p:sp>
          <p:nvSpPr>
            <p:cNvPr id="16" name="Oval 15"/>
            <p:cNvSpPr/>
            <p:nvPr/>
          </p:nvSpPr>
          <p:spPr>
            <a:xfrm>
              <a:off x="1959274" y="1840550"/>
              <a:ext cx="457704" cy="457650"/>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2367710" y="1776987"/>
              <a:ext cx="958318"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ER</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sp>
        <p:nvSpPr>
          <p:cNvPr id="26" name="Rectangle 25"/>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18" name="Straight Arrow Connector 17"/>
          <p:cNvCxnSpPr/>
          <p:nvPr/>
        </p:nvCxnSpPr>
        <p:spPr>
          <a:xfrm>
            <a:off x="1663700" y="4854575"/>
            <a:ext cx="228441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14625" y="5702300"/>
            <a:ext cx="2924175"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54700" y="4851400"/>
            <a:ext cx="174466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923088" y="5688013"/>
            <a:ext cx="1135062"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flipH="1">
            <a:off x="5367338" y="4622800"/>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3" name="Rectangle 22"/>
          <p:cNvSpPr/>
          <p:nvPr/>
        </p:nvSpPr>
        <p:spPr>
          <a:xfrm flipH="1">
            <a:off x="6443663" y="5451475"/>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4" name="Oval 23"/>
          <p:cNvSpPr/>
          <p:nvPr/>
        </p:nvSpPr>
        <p:spPr>
          <a:xfrm flipH="1">
            <a:off x="1173163" y="4622800"/>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5" name="Oval 24"/>
          <p:cNvSpPr/>
          <p:nvPr/>
        </p:nvSpPr>
        <p:spPr>
          <a:xfrm flipH="1">
            <a:off x="2249488" y="5451475"/>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9" name="Freeform 28"/>
          <p:cNvSpPr/>
          <p:nvPr/>
        </p:nvSpPr>
        <p:spPr>
          <a:xfrm flipH="1">
            <a:off x="119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29"/>
          <p:cNvSpPr/>
          <p:nvPr/>
        </p:nvSpPr>
        <p:spPr>
          <a:xfrm flipH="1">
            <a:off x="4310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31"/>
          <p:cNvSpPr/>
          <p:nvPr/>
        </p:nvSpPr>
        <p:spPr>
          <a:xfrm flipH="1">
            <a:off x="373063" y="3441700"/>
            <a:ext cx="6223000" cy="2825750"/>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32"/>
          <p:cNvSpPr/>
          <p:nvPr/>
        </p:nvSpPr>
        <p:spPr>
          <a:xfrm flipH="1">
            <a:off x="4654550" y="3284538"/>
            <a:ext cx="4822825" cy="2982912"/>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flipH="1">
            <a:off x="6215063" y="408146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5" name="Rectangle 34"/>
          <p:cNvSpPr/>
          <p:nvPr/>
        </p:nvSpPr>
        <p:spPr>
          <a:xfrm flipH="1">
            <a:off x="5367338" y="4618038"/>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6" name="Rectangle 35"/>
          <p:cNvSpPr/>
          <p:nvPr/>
        </p:nvSpPr>
        <p:spPr>
          <a:xfrm flipH="1">
            <a:off x="4760913" y="575151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7" name="Rectangle 36"/>
          <p:cNvSpPr/>
          <p:nvPr/>
        </p:nvSpPr>
        <p:spPr>
          <a:xfrm flipH="1">
            <a:off x="6443663" y="5451475"/>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8" name="Oval 37"/>
          <p:cNvSpPr/>
          <p:nvPr/>
        </p:nvSpPr>
        <p:spPr>
          <a:xfrm flipH="1">
            <a:off x="2020888" y="408146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9" name="Oval 38"/>
          <p:cNvSpPr/>
          <p:nvPr/>
        </p:nvSpPr>
        <p:spPr>
          <a:xfrm flipH="1">
            <a:off x="1171575" y="4622800"/>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
        <p:nvSpPr>
          <p:cNvPr id="40" name="Oval 39"/>
          <p:cNvSpPr/>
          <p:nvPr/>
        </p:nvSpPr>
        <p:spPr>
          <a:xfrm flipH="1">
            <a:off x="566738" y="575151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41" name="Oval 40"/>
          <p:cNvSpPr/>
          <p:nvPr/>
        </p:nvSpPr>
        <p:spPr>
          <a:xfrm flipH="1">
            <a:off x="2246313" y="5451475"/>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cxnSp>
        <p:nvCxnSpPr>
          <p:cNvPr id="28" name="Straight Arrow Connector 27"/>
          <p:cNvCxnSpPr/>
          <p:nvPr/>
        </p:nvCxnSpPr>
        <p:spPr>
          <a:xfrm flipV="1">
            <a:off x="87313" y="1912938"/>
            <a:ext cx="0" cy="4354512"/>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975" y="6267450"/>
            <a:ext cx="9090025" cy="0"/>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27075" y="1628775"/>
            <a:ext cx="7854950" cy="74612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Disturb-prone cells have higher threshold voltages</a:t>
            </a:r>
          </a:p>
        </p:txBody>
      </p:sp>
      <p:sp>
        <p:nvSpPr>
          <p:cNvPr id="44" name="Rounded Rectangle 43"/>
          <p:cNvSpPr/>
          <p:nvPr/>
        </p:nvSpPr>
        <p:spPr>
          <a:xfrm>
            <a:off x="727075" y="2460625"/>
            <a:ext cx="7854950" cy="7461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Disturb-resistant cells have lower threshold voltages</a:t>
            </a:r>
          </a:p>
        </p:txBody>
      </p:sp>
      <p:sp>
        <p:nvSpPr>
          <p:cNvPr id="46" name="Rectangle 45"/>
          <p:cNvSpPr/>
          <p:nvPr/>
        </p:nvSpPr>
        <p:spPr>
          <a:xfrm>
            <a:off x="763588" y="1114425"/>
            <a:ext cx="3732212" cy="5222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0000FF"/>
                </a:solidFill>
                <a:effectLst/>
                <a:uLnTx/>
                <a:uFillTx/>
                <a:latin typeface="Calibri"/>
                <a:ea typeface="Dotum" pitchFamily="34" charset="-127"/>
                <a:cs typeface="+mn-cs"/>
              </a:rPr>
              <a:t>After 250K read disturbs:</a:t>
            </a:r>
            <a:endParaRPr kumimoji="0" lang="ko-KR" altLang="ko-KR" sz="2800" b="0" i="0" u="none" strike="noStrike" kern="1200" cap="none" spc="0" normalizeH="0" baseline="0" noProof="0" dirty="0">
              <a:ln>
                <a:noFill/>
              </a:ln>
              <a:solidFill>
                <a:srgbClr val="0000FF"/>
              </a:solidFill>
              <a:effectLst/>
              <a:uLnTx/>
              <a:uFillTx/>
              <a:latin typeface="Calibri"/>
              <a:ea typeface="Dotum" pitchFamily="34" charset="-127"/>
              <a:cs typeface="+mn-cs"/>
            </a:endParaRPr>
          </a:p>
        </p:txBody>
      </p:sp>
      <p:sp>
        <p:nvSpPr>
          <p:cNvPr id="5" name="Freeform 4"/>
          <p:cNvSpPr/>
          <p:nvPr/>
        </p:nvSpPr>
        <p:spPr>
          <a:xfrm>
            <a:off x="3667125" y="4518025"/>
            <a:ext cx="2532063" cy="1685925"/>
          </a:xfrm>
          <a:custGeom>
            <a:avLst/>
            <a:gdLst>
              <a:gd name="connsiteX0" fmla="*/ 843708 w 2531414"/>
              <a:gd name="connsiteY0" fmla="*/ 69135 h 1685549"/>
              <a:gd name="connsiteX1" fmla="*/ 20748 w 2531414"/>
              <a:gd name="connsiteY1" fmla="*/ 114855 h 1685549"/>
              <a:gd name="connsiteX2" fmla="*/ 340788 w 2531414"/>
              <a:gd name="connsiteY2" fmla="*/ 770175 h 1685549"/>
              <a:gd name="connsiteX3" fmla="*/ 1346628 w 2531414"/>
              <a:gd name="connsiteY3" fmla="*/ 876855 h 1685549"/>
              <a:gd name="connsiteX4" fmla="*/ 2001948 w 2531414"/>
              <a:gd name="connsiteY4" fmla="*/ 1593135 h 1685549"/>
              <a:gd name="connsiteX5" fmla="*/ 2474388 w 2531414"/>
              <a:gd name="connsiteY5" fmla="*/ 1593135 h 1685549"/>
              <a:gd name="connsiteX6" fmla="*/ 2337228 w 2531414"/>
              <a:gd name="connsiteY6" fmla="*/ 831135 h 1685549"/>
              <a:gd name="connsiteX7" fmla="*/ 843708 w 2531414"/>
              <a:gd name="connsiteY7" fmla="*/ 69135 h 168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1414" h="1685549">
                <a:moveTo>
                  <a:pt x="843708" y="69135"/>
                </a:moveTo>
                <a:cubicBezTo>
                  <a:pt x="457628" y="-50245"/>
                  <a:pt x="104568" y="-1985"/>
                  <a:pt x="20748" y="114855"/>
                </a:cubicBezTo>
                <a:cubicBezTo>
                  <a:pt x="-63072" y="231695"/>
                  <a:pt x="119808" y="643175"/>
                  <a:pt x="340788" y="770175"/>
                </a:cubicBezTo>
                <a:cubicBezTo>
                  <a:pt x="561768" y="897175"/>
                  <a:pt x="1069768" y="739695"/>
                  <a:pt x="1346628" y="876855"/>
                </a:cubicBezTo>
                <a:cubicBezTo>
                  <a:pt x="1623488" y="1014015"/>
                  <a:pt x="1813988" y="1473755"/>
                  <a:pt x="2001948" y="1593135"/>
                </a:cubicBezTo>
                <a:cubicBezTo>
                  <a:pt x="2189908" y="1712515"/>
                  <a:pt x="2418508" y="1720135"/>
                  <a:pt x="2474388" y="1593135"/>
                </a:cubicBezTo>
                <a:cubicBezTo>
                  <a:pt x="2530268" y="1466135"/>
                  <a:pt x="2614088" y="1080055"/>
                  <a:pt x="2337228" y="831135"/>
                </a:cubicBezTo>
                <a:cubicBezTo>
                  <a:pt x="2060368" y="582215"/>
                  <a:pt x="1229788" y="188515"/>
                  <a:pt x="843708" y="69135"/>
                </a:cubicBez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2236788" y="5195888"/>
            <a:ext cx="236220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Disturb-prone</a:t>
            </a:r>
            <a:br>
              <a:rPr kumimoji="0" lang="en-US" sz="2800" b="0" i="0" u="none" strike="noStrike" kern="1200" cap="none" spc="0" normalizeH="0" baseline="0" noProof="0" dirty="0">
                <a:ln>
                  <a:noFill/>
                </a:ln>
                <a:solidFill>
                  <a:srgbClr val="FF0000"/>
                </a:solidFill>
                <a:effectLst/>
                <a:uLnTx/>
                <a:uFillTx/>
                <a:latin typeface="Calibri"/>
                <a:ea typeface="+mn-ea"/>
                <a:cs typeface="+mn-cs"/>
              </a:rPr>
            </a:br>
            <a:r>
              <a:rPr kumimoji="0" lang="en-US" sz="28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ER state</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Freeform 6"/>
          <p:cNvSpPr/>
          <p:nvPr/>
        </p:nvSpPr>
        <p:spPr>
          <a:xfrm>
            <a:off x="4443413" y="3775075"/>
            <a:ext cx="2495550" cy="2778125"/>
          </a:xfrm>
          <a:custGeom>
            <a:avLst/>
            <a:gdLst>
              <a:gd name="connsiteX0" fmla="*/ 327003 w 2496268"/>
              <a:gd name="connsiteY0" fmla="*/ 2640887 h 2778119"/>
              <a:gd name="connsiteX1" fmla="*/ 67923 w 2496268"/>
              <a:gd name="connsiteY1" fmla="*/ 1741727 h 2778119"/>
              <a:gd name="connsiteX2" fmla="*/ 1546203 w 2496268"/>
              <a:gd name="connsiteY2" fmla="*/ 202487 h 2778119"/>
              <a:gd name="connsiteX3" fmla="*/ 2460603 w 2496268"/>
              <a:gd name="connsiteY3" fmla="*/ 126287 h 2778119"/>
              <a:gd name="connsiteX4" fmla="*/ 2216763 w 2496268"/>
              <a:gd name="connsiteY4" fmla="*/ 1208327 h 2778119"/>
              <a:gd name="connsiteX5" fmla="*/ 1348083 w 2496268"/>
              <a:gd name="connsiteY5" fmla="*/ 1360727 h 2778119"/>
              <a:gd name="connsiteX6" fmla="*/ 1028043 w 2496268"/>
              <a:gd name="connsiteY6" fmla="*/ 2640887 h 2778119"/>
              <a:gd name="connsiteX7" fmla="*/ 327003 w 2496268"/>
              <a:gd name="connsiteY7" fmla="*/ 2640887 h 277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6268" h="2778119">
                <a:moveTo>
                  <a:pt x="327003" y="2640887"/>
                </a:moveTo>
                <a:cubicBezTo>
                  <a:pt x="166983" y="2491027"/>
                  <a:pt x="-135277" y="2148127"/>
                  <a:pt x="67923" y="1741727"/>
                </a:cubicBezTo>
                <a:cubicBezTo>
                  <a:pt x="271123" y="1335327"/>
                  <a:pt x="1147423" y="471727"/>
                  <a:pt x="1546203" y="202487"/>
                </a:cubicBezTo>
                <a:cubicBezTo>
                  <a:pt x="1944983" y="-66753"/>
                  <a:pt x="2348843" y="-41353"/>
                  <a:pt x="2460603" y="126287"/>
                </a:cubicBezTo>
                <a:cubicBezTo>
                  <a:pt x="2572363" y="293927"/>
                  <a:pt x="2402183" y="1002587"/>
                  <a:pt x="2216763" y="1208327"/>
                </a:cubicBezTo>
                <a:cubicBezTo>
                  <a:pt x="2031343" y="1414067"/>
                  <a:pt x="1546203" y="1121967"/>
                  <a:pt x="1348083" y="1360727"/>
                </a:cubicBezTo>
                <a:cubicBezTo>
                  <a:pt x="1149963" y="1599487"/>
                  <a:pt x="1200763" y="2427527"/>
                  <a:pt x="1028043" y="2640887"/>
                </a:cubicBezTo>
                <a:cubicBezTo>
                  <a:pt x="855323" y="2854247"/>
                  <a:pt x="487023" y="2790747"/>
                  <a:pt x="327003" y="2640887"/>
                </a:cubicBezTo>
                <a:close/>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6107113" y="5008563"/>
            <a:ext cx="266065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a:ea typeface="+mn-ea"/>
                <a:cs typeface="+mn-cs"/>
              </a:rPr>
              <a:t>Disturb-resistant</a:t>
            </a:r>
            <a:br>
              <a:rPr kumimoji="0" lang="en-US" sz="2800" b="0" i="0" u="none" strike="noStrike" kern="1200" cap="none" spc="0" normalizeH="0" baseline="0" noProof="0" dirty="0">
                <a:ln>
                  <a:noFill/>
                </a:ln>
                <a:solidFill>
                  <a:srgbClr val="00B050"/>
                </a:solidFill>
                <a:effectLst/>
                <a:uLnTx/>
                <a:uFillTx/>
                <a:latin typeface="Calibri"/>
                <a:ea typeface="+mn-ea"/>
                <a:cs typeface="+mn-cs"/>
              </a:rPr>
            </a:br>
            <a:r>
              <a:rPr kumimoji="0" lang="en-US" sz="2800" b="0" i="0" u="none" strike="noStrike" kern="1200" cap="none" spc="0" normalizeH="0" baseline="0" noProof="0" dirty="0">
                <a:ln>
                  <a:noFill/>
                </a:ln>
                <a:solidFill>
                  <a:srgbClr val="00B050"/>
                </a:solidFill>
                <a:effectLst/>
                <a:uLnTx/>
                <a:uFillTx/>
                <a:latin typeface="Calibri"/>
                <a:ea typeface="+mn-ea"/>
                <a:cs typeface="+mn-cs"/>
                <a:sym typeface="Wingdings" panose="05000000000000000000" pitchFamily="2" charset="2"/>
              </a:rPr>
              <a:t>P1 state</a:t>
            </a:r>
            <a:endParaRPr kumimoji="0" lang="en-US" sz="2800" b="0" i="0" u="none" strike="noStrike" kern="1200" cap="none" spc="0" normalizeH="0" baseline="0" noProof="0" dirty="0">
              <a:ln>
                <a:noFill/>
              </a:ln>
              <a:solidFill>
                <a:srgbClr val="00B050"/>
              </a:solidFill>
              <a:effectLst/>
              <a:uLnTx/>
              <a:uFillTx/>
              <a:latin typeface="Calibri"/>
              <a:ea typeface="+mn-ea"/>
              <a:cs typeface="+mn-cs"/>
            </a:endParaRPr>
          </a:p>
        </p:txBody>
      </p:sp>
      <p:cxnSp>
        <p:nvCxnSpPr>
          <p:cNvPr id="10" name="Straight Connector 9"/>
          <p:cNvCxnSpPr/>
          <p:nvPr/>
        </p:nvCxnSpPr>
        <p:spPr>
          <a:xfrm>
            <a:off x="5383213" y="3284538"/>
            <a:ext cx="0" cy="298291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7129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nodeType="afterGroup">
                            <p:stCondLst>
                              <p:cond delay="500"/>
                            </p:stCondLst>
                            <p:childTnLst>
                              <p:par>
                                <p:cTn id="9" presetID="42" presetClass="path" presetSubtype="0" accel="50000" decel="50000" fill="hold" grpId="0" nodeType="afterEffect">
                                  <p:stCondLst>
                                    <p:cond delay="0"/>
                                  </p:stCondLst>
                                  <p:childTnLst>
                                    <p:animMotion origin="layout" path="M 3.05556E-6 -2.22222E-6 L 0.025 -0.00764 " pathEditMode="relative" rAng="0" ptsTypes="AA">
                                      <p:cBhvr>
                                        <p:cTn id="10" dur="2000" fill="hold"/>
                                        <p:tgtEl>
                                          <p:spTgt spid="38"/>
                                        </p:tgtEl>
                                        <p:attrNameLst>
                                          <p:attrName>ppt_x</p:attrName>
                                          <p:attrName>ppt_y</p:attrName>
                                        </p:attrNameLst>
                                      </p:cBhvr>
                                      <p:rCtr x="1250" y="-394"/>
                                    </p:animMotion>
                                  </p:childTnLst>
                                </p:cTn>
                              </p:par>
                              <p:par>
                                <p:cTn id="11" presetID="42" presetClass="path" presetSubtype="0" accel="50000" decel="50000" fill="hold" grpId="0" nodeType="withEffect">
                                  <p:stCondLst>
                                    <p:cond delay="0"/>
                                  </p:stCondLst>
                                  <p:childTnLst>
                                    <p:animMotion origin="layout" path="M 5E-6 2.59259E-6 L 0.30556 0.00023 " pathEditMode="relative" rAng="0" ptsTypes="AA">
                                      <p:cBhvr>
                                        <p:cTn id="12" dur="2000" fill="hold"/>
                                        <p:tgtEl>
                                          <p:spTgt spid="39"/>
                                        </p:tgtEl>
                                        <p:attrNameLst>
                                          <p:attrName>ppt_x</p:attrName>
                                          <p:attrName>ppt_y</p:attrName>
                                        </p:attrNameLst>
                                      </p:cBhvr>
                                      <p:rCtr x="15278" y="0"/>
                                    </p:animMotion>
                                  </p:childTnLst>
                                </p:cTn>
                              </p:par>
                              <p:par>
                                <p:cTn id="13" presetID="42" presetClass="path" presetSubtype="0" accel="50000" decel="50000" fill="hold" grpId="0" nodeType="withEffect">
                                  <p:stCondLst>
                                    <p:cond delay="0"/>
                                  </p:stCondLst>
                                  <p:childTnLst>
                                    <p:animMotion origin="layout" path="M 8.33333E-7 -7.40741E-7 L 0.04132 -0.00949 " pathEditMode="relative" rAng="0" ptsTypes="AA">
                                      <p:cBhvr>
                                        <p:cTn id="14" dur="2000" fill="hold"/>
                                        <p:tgtEl>
                                          <p:spTgt spid="40"/>
                                        </p:tgtEl>
                                        <p:attrNameLst>
                                          <p:attrName>ppt_x</p:attrName>
                                          <p:attrName>ppt_y</p:attrName>
                                        </p:attrNameLst>
                                      </p:cBhvr>
                                      <p:rCtr x="2066" y="-486"/>
                                    </p:animMotion>
                                  </p:childTnLst>
                                </p:cTn>
                              </p:par>
                              <p:par>
                                <p:cTn id="15" presetID="42" presetClass="path" presetSubtype="0" accel="50000" decel="50000" fill="hold" grpId="0" nodeType="withEffect">
                                  <p:stCondLst>
                                    <p:cond delay="0"/>
                                  </p:stCondLst>
                                  <p:childTnLst>
                                    <p:animMotion origin="layout" path="M 2.77778E-7 -7.40741E-7 L 0.3684 -7.40741E-7 " pathEditMode="relative" rAng="0" ptsTypes="AA">
                                      <p:cBhvr>
                                        <p:cTn id="16" dur="2000" fill="hold"/>
                                        <p:tgtEl>
                                          <p:spTgt spid="41"/>
                                        </p:tgtEl>
                                        <p:attrNameLst>
                                          <p:attrName>ppt_x</p:attrName>
                                          <p:attrName>ppt_y</p:attrName>
                                        </p:attrNameLst>
                                      </p:cBhvr>
                                      <p:rCtr x="18420" y="0"/>
                                    </p:animMotion>
                                  </p:childTnLst>
                                </p:cTn>
                              </p:par>
                              <p:par>
                                <p:cTn id="17" presetID="42" presetClass="path" presetSubtype="0" accel="50000" decel="50000" fill="hold" grpId="0" nodeType="withEffect">
                                  <p:stCondLst>
                                    <p:cond delay="0"/>
                                  </p:stCondLst>
                                  <p:childTnLst>
                                    <p:animMotion origin="layout" path="M 2.5E-6 -2.22222E-6 L 0.01666 -0.00694 " pathEditMode="relative" rAng="0" ptsTypes="AA">
                                      <p:cBhvr>
                                        <p:cTn id="18" dur="2000" fill="hold"/>
                                        <p:tgtEl>
                                          <p:spTgt spid="34"/>
                                        </p:tgtEl>
                                        <p:attrNameLst>
                                          <p:attrName>ppt_x</p:attrName>
                                          <p:attrName>ppt_y</p:attrName>
                                        </p:attrNameLst>
                                      </p:cBhvr>
                                      <p:rCtr x="833" y="-347"/>
                                    </p:animMotion>
                                  </p:childTnLst>
                                </p:cTn>
                              </p:par>
                              <p:par>
                                <p:cTn id="19" presetID="42" presetClass="path" presetSubtype="0" accel="50000" decel="50000" fill="hold" grpId="0" nodeType="withEffect">
                                  <p:stCondLst>
                                    <p:cond delay="0"/>
                                  </p:stCondLst>
                                  <p:childTnLst>
                                    <p:animMotion origin="layout" path="M 8.33333E-7 -2.96296E-6 L 0.24635 0.00023 " pathEditMode="relative" rAng="0" ptsTypes="AA">
                                      <p:cBhvr>
                                        <p:cTn id="20" dur="2000" fill="hold"/>
                                        <p:tgtEl>
                                          <p:spTgt spid="35"/>
                                        </p:tgtEl>
                                        <p:attrNameLst>
                                          <p:attrName>ppt_x</p:attrName>
                                          <p:attrName>ppt_y</p:attrName>
                                        </p:attrNameLst>
                                      </p:cBhvr>
                                      <p:rCtr x="12309" y="0"/>
                                    </p:animMotion>
                                  </p:childTnLst>
                                </p:cTn>
                              </p:par>
                              <p:par>
                                <p:cTn id="21" presetID="42" presetClass="path" presetSubtype="0" accel="50000" decel="50000" fill="hold" grpId="0" nodeType="withEffect">
                                  <p:stCondLst>
                                    <p:cond delay="0"/>
                                  </p:stCondLst>
                                  <p:childTnLst>
                                    <p:animMotion origin="layout" path="M 2.5E-6 -7.40741E-7 L 0.17778 -7.40741E-7 " pathEditMode="relative" rAng="0" ptsTypes="AA">
                                      <p:cBhvr>
                                        <p:cTn id="22" dur="2000" fill="hold"/>
                                        <p:tgtEl>
                                          <p:spTgt spid="37"/>
                                        </p:tgtEl>
                                        <p:attrNameLst>
                                          <p:attrName>ppt_x</p:attrName>
                                          <p:attrName>ppt_y</p:attrName>
                                        </p:attrNameLst>
                                      </p:cBhvr>
                                      <p:rCtr x="8889" y="0"/>
                                    </p:animMotion>
                                  </p:childTnLst>
                                </p:cTn>
                              </p:par>
                              <p:par>
                                <p:cTn id="23" presetID="42" presetClass="path" presetSubtype="0" accel="50000" decel="50000" fill="hold" grpId="0" nodeType="withEffect">
                                  <p:stCondLst>
                                    <p:cond delay="0"/>
                                  </p:stCondLst>
                                  <p:childTnLst>
                                    <p:animMotion origin="layout" path="M 2.77778E-7 -7.40741E-7 L 0.025 -0.00347 " pathEditMode="relative" rAng="0" ptsTypes="AA">
                                      <p:cBhvr>
                                        <p:cTn id="24" dur="2000" fill="hold"/>
                                        <p:tgtEl>
                                          <p:spTgt spid="36"/>
                                        </p:tgtEl>
                                        <p:attrNameLst>
                                          <p:attrName>ppt_x</p:attrName>
                                          <p:attrName>ppt_y</p:attrName>
                                        </p:attrNameLst>
                                      </p:cBhvr>
                                      <p:rCtr x="1250" y="-185"/>
                                    </p:animMotion>
                                  </p:childTnLst>
                                </p:cTn>
                              </p:par>
                            </p:childTnLst>
                          </p:cTn>
                        </p:par>
                        <p:par>
                          <p:cTn id="25" fill="hold" nodeType="afterGroup">
                            <p:stCondLst>
                              <p:cond delay="25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500"/>
                                        <p:tgtEl>
                                          <p:spTgt spid="8"/>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2"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par>
                                <p:cTn id="102" presetID="10" presetClass="entr" presetSubtype="0" fill="hold" grpId="2"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par>
                                <p:cTn id="108" presetID="10" presetClass="entr" presetSubtype="0" fill="hold" grpId="2"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xit" presetSubtype="0" fill="hold" grpId="1" nodeType="withEffect">
                                  <p:stCondLst>
                                    <p:cond delay="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1"/>
                                        </p:tgtEl>
                                      </p:cBhvr>
                                    </p:animEffect>
                                    <p:set>
                                      <p:cBhvr>
                                        <p:cTn id="116" dur="1" fill="hold">
                                          <p:stCondLst>
                                            <p:cond delay="499"/>
                                          </p:stCondLst>
                                        </p:cTn>
                                        <p:tgtEl>
                                          <p:spTgt spid="4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5"/>
                                        </p:tgtEl>
                                      </p:cBhvr>
                                    </p:animEffect>
                                    <p:set>
                                      <p:cBhvr>
                                        <p:cTn id="119" dur="1" fill="hold">
                                          <p:stCondLst>
                                            <p:cond delay="499"/>
                                          </p:stCondLst>
                                        </p:cTn>
                                        <p:tgtEl>
                                          <p:spTgt spid="3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7"/>
                                        </p:tgtEl>
                                      </p:cBhvr>
                                    </p:animEffect>
                                    <p:set>
                                      <p:cBhvr>
                                        <p:cTn id="122" dur="1" fill="hold">
                                          <p:stCondLst>
                                            <p:cond delay="499"/>
                                          </p:stCondLst>
                                        </p:cTn>
                                        <p:tgtEl>
                                          <p:spTgt spid="37"/>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xit" presetSubtype="0" fill="hold" grpId="3" nodeType="clickEffect">
                                  <p:stCondLst>
                                    <p:cond delay="0"/>
                                  </p:stCondLst>
                                  <p:childTnLst>
                                    <p:animEffect transition="out" filter="fade">
                                      <p:cBhvr>
                                        <p:cTn id="129" dur="500"/>
                                        <p:tgtEl>
                                          <p:spTgt spid="38"/>
                                        </p:tgtEl>
                                      </p:cBhvr>
                                    </p:animEffect>
                                    <p:set>
                                      <p:cBhvr>
                                        <p:cTn id="130" dur="1" fill="hold">
                                          <p:stCondLst>
                                            <p:cond delay="499"/>
                                          </p:stCondLst>
                                        </p:cTn>
                                        <p:tgtEl>
                                          <p:spTgt spid="38"/>
                                        </p:tgtEl>
                                        <p:attrNameLst>
                                          <p:attrName>style.visibility</p:attrName>
                                        </p:attrNameLst>
                                      </p:cBhvr>
                                      <p:to>
                                        <p:strVal val="hidden"/>
                                      </p:to>
                                    </p:set>
                                  </p:childTnLst>
                                </p:cTn>
                              </p:par>
                              <p:par>
                                <p:cTn id="131" presetID="10" presetClass="exit" presetSubtype="0" fill="hold" grpId="3" nodeType="withEffect">
                                  <p:stCondLst>
                                    <p:cond delay="0"/>
                                  </p:stCondLst>
                                  <p:childTnLst>
                                    <p:animEffect transition="out" filter="fade">
                                      <p:cBhvr>
                                        <p:cTn id="132" dur="500"/>
                                        <p:tgtEl>
                                          <p:spTgt spid="40"/>
                                        </p:tgtEl>
                                      </p:cBhvr>
                                    </p:animEffect>
                                    <p:set>
                                      <p:cBhvr>
                                        <p:cTn id="133" dur="1" fill="hold">
                                          <p:stCondLst>
                                            <p:cond delay="499"/>
                                          </p:stCondLst>
                                        </p:cTn>
                                        <p:tgtEl>
                                          <p:spTgt spid="40"/>
                                        </p:tgtEl>
                                        <p:attrNameLst>
                                          <p:attrName>style.visibility</p:attrName>
                                        </p:attrNameLst>
                                      </p:cBhvr>
                                      <p:to>
                                        <p:strVal val="hidden"/>
                                      </p:to>
                                    </p:set>
                                  </p:childTnLst>
                                </p:cTn>
                              </p:par>
                              <p:par>
                                <p:cTn id="134" presetID="10" presetClass="entr" presetSubtype="0" fill="hold" grpId="2"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fade">
                                      <p:cBhvr>
                                        <p:cTn id="136" dur="500"/>
                                        <p:tgtEl>
                                          <p:spTgt spid="39"/>
                                        </p:tgtEl>
                                      </p:cBhvr>
                                    </p:animEffect>
                                  </p:childTnLst>
                                </p:cTn>
                              </p:par>
                              <p:par>
                                <p:cTn id="137" presetID="10" presetClass="entr" presetSubtype="0" fill="hold" grpId="2" nodeType="with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500"/>
                                        <p:tgtEl>
                                          <p:spTgt spid="4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fade">
                                      <p:cBhvr>
                                        <p:cTn id="142" dur="500"/>
                                        <p:tgtEl>
                                          <p:spTgt spid="6"/>
                                        </p:tgtEl>
                                      </p:cBhvr>
                                    </p:animEffect>
                                  </p:childTnLst>
                                </p:cTn>
                              </p:par>
                              <p:par>
                                <p:cTn id="143" presetID="10" presetClass="entr" presetSubtype="0" fill="hold" nodeType="withEffect">
                                  <p:stCondLst>
                                    <p:cond delay="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500"/>
                                        <p:tgtEl>
                                          <p:spTgt spid="5"/>
                                        </p:tgtEl>
                                      </p:cBhvr>
                                    </p:animEffect>
                                  </p:childTnLst>
                                </p:cTn>
                              </p:par>
                              <p:par>
                                <p:cTn id="146" presetID="10" presetClass="entr" presetSubtype="0" fill="hold" nodeType="with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500"/>
                                        <p:tgtEl>
                                          <p:spTgt spid="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500"/>
                                        <p:tgtEl>
                                          <p:spTgt spid="42"/>
                                        </p:tgtEl>
                                      </p:cBhvr>
                                    </p:animEffect>
                                  </p:childTnLst>
                                </p:cTn>
                              </p:par>
                              <p:par>
                                <p:cTn id="152" presetID="10" presetClass="entr" presetSubtype="0" fill="hold" nodeType="withEffect">
                                  <p:stCondLst>
                                    <p:cond delay="0"/>
                                  </p:stCondLst>
                                  <p:childTnLst>
                                    <p:set>
                                      <p:cBhvr>
                                        <p:cTn id="153" dur="1" fill="hold">
                                          <p:stCondLst>
                                            <p:cond delay="0"/>
                                          </p:stCondLst>
                                        </p:cTn>
                                        <p:tgtEl>
                                          <p:spTgt spid="10"/>
                                        </p:tgtEl>
                                        <p:attrNameLst>
                                          <p:attrName>style.visibility</p:attrName>
                                        </p:attrNameLst>
                                      </p:cBhvr>
                                      <p:to>
                                        <p:strVal val="visible"/>
                                      </p:to>
                                    </p:set>
                                    <p:animEffect transition="in" filter="fade">
                                      <p:cBhvr>
                                        <p:cTn id="1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34" grpId="0" animBg="1"/>
      <p:bldP spid="34" grpId="1" animBg="1"/>
      <p:bldP spid="34" grpId="2" animBg="1"/>
      <p:bldP spid="35" grpId="0" animBg="1"/>
      <p:bldP spid="35" grpId="1" animBg="1"/>
      <p:bldP spid="36" grpId="0" animBg="1"/>
      <p:bldP spid="36" grpId="1" animBg="1"/>
      <p:bldP spid="36" grpId="2" animBg="1"/>
      <p:bldP spid="37" grpId="0" animBg="1"/>
      <p:bldP spid="37" grpId="1" animBg="1"/>
      <p:bldP spid="38" grpId="0" animBg="1"/>
      <p:bldP spid="38" grpId="1" animBg="1"/>
      <p:bldP spid="38" grpId="2" animBg="1"/>
      <p:bldP spid="38" grpId="3" animBg="1"/>
      <p:bldP spid="39" grpId="0" animBg="1"/>
      <p:bldP spid="39" grpId="1" animBg="1"/>
      <p:bldP spid="39" grpId="2" animBg="1"/>
      <p:bldP spid="40" grpId="0" animBg="1"/>
      <p:bldP spid="40" grpId="1" animBg="1"/>
      <p:bldP spid="40" grpId="2" animBg="1"/>
      <p:bldP spid="40" grpId="3" animBg="1"/>
      <p:bldP spid="41" grpId="0" animBg="1"/>
      <p:bldP spid="41" grpId="1" animBg="1"/>
      <p:bldP spid="41" grpId="2" animBg="1"/>
      <p:bldP spid="8" grpId="0" animBg="1"/>
      <p:bldP spid="44" grpId="0" animBg="1"/>
      <p:bldP spid="46" grpId="0"/>
      <p:bldP spid="6" grpId="0"/>
      <p:bldP spid="42"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Read Disturb Oriented Error Recovery (RDR)</a:t>
            </a:r>
          </a:p>
        </p:txBody>
      </p:sp>
      <p:sp>
        <p:nvSpPr>
          <p:cNvPr id="4" name="Content Placeholder 3"/>
          <p:cNvSpPr>
            <a:spLocks noGrp="1"/>
          </p:cNvSpPr>
          <p:nvPr>
            <p:ph idx="1"/>
          </p:nvPr>
        </p:nvSpPr>
        <p:spPr/>
        <p:txBody>
          <a:bodyPr/>
          <a:lstStyle/>
          <a:p>
            <a:pPr eaLnBrk="1" hangingPunct="1"/>
            <a:r>
              <a:rPr lang="en-US" altLang="en-US">
                <a:ea typeface="ＭＳ Ｐゴシック" charset="-128"/>
              </a:rPr>
              <a:t>Triggered by an uncorrectable flash error</a:t>
            </a:r>
          </a:p>
          <a:p>
            <a:pPr lvl="1" eaLnBrk="1" hangingPunct="1"/>
            <a:r>
              <a:rPr lang="en-US" altLang="en-US">
                <a:solidFill>
                  <a:schemeClr val="accent1"/>
                </a:solidFill>
                <a:ea typeface="ＭＳ Ｐゴシック" charset="-128"/>
              </a:rPr>
              <a:t>Back up </a:t>
            </a:r>
            <a:r>
              <a:rPr lang="en-US" altLang="en-US">
                <a:ea typeface="ＭＳ Ｐゴシック" charset="-128"/>
              </a:rPr>
              <a:t>all valid data in the faulty block</a:t>
            </a:r>
          </a:p>
          <a:p>
            <a:pPr lvl="1" eaLnBrk="1" hangingPunct="1"/>
            <a:r>
              <a:rPr lang="en-US" altLang="en-US">
                <a:solidFill>
                  <a:schemeClr val="accent1"/>
                </a:solidFill>
                <a:ea typeface="ＭＳ Ｐゴシック" charset="-128"/>
              </a:rPr>
              <a:t>Disturb </a:t>
            </a:r>
            <a:r>
              <a:rPr lang="en-US" altLang="en-US">
                <a:ea typeface="ＭＳ Ｐゴシック" charset="-128"/>
              </a:rPr>
              <a:t>the faulty page </a:t>
            </a:r>
            <a:r>
              <a:rPr lang="en-US" altLang="en-US">
                <a:solidFill>
                  <a:schemeClr val="accent1"/>
                </a:solidFill>
                <a:ea typeface="ＭＳ Ｐゴシック" charset="-128"/>
              </a:rPr>
              <a:t>100K</a:t>
            </a:r>
            <a:r>
              <a:rPr lang="en-US" altLang="en-US">
                <a:ea typeface="ＭＳ Ｐゴシック" charset="-128"/>
              </a:rPr>
              <a:t> times (more)</a:t>
            </a:r>
          </a:p>
          <a:p>
            <a:pPr lvl="1" eaLnBrk="1" hangingPunct="1"/>
            <a:r>
              <a:rPr lang="en-US" altLang="en-US">
                <a:solidFill>
                  <a:schemeClr val="accent1"/>
                </a:solidFill>
                <a:ea typeface="ＭＳ Ｐゴシック" charset="-128"/>
              </a:rPr>
              <a:t>Compare</a:t>
            </a:r>
            <a:r>
              <a:rPr lang="en-US" altLang="en-US">
                <a:ea typeface="ＭＳ Ｐゴシック" charset="-128"/>
              </a:rPr>
              <a:t> V</a:t>
            </a:r>
            <a:r>
              <a:rPr lang="en-US" altLang="en-US" baseline="-25000">
                <a:ea typeface="ＭＳ Ｐゴシック" charset="-128"/>
              </a:rPr>
              <a:t>th</a:t>
            </a:r>
            <a:r>
              <a:rPr lang="en-US" altLang="en-US">
                <a:ea typeface="ＭＳ Ｐゴシック" charset="-128"/>
              </a:rPr>
              <a:t>’s before and after read disturb</a:t>
            </a:r>
          </a:p>
          <a:p>
            <a:pPr lvl="1" eaLnBrk="1" hangingPunct="1"/>
            <a:r>
              <a:rPr lang="en-US" altLang="en-US">
                <a:solidFill>
                  <a:schemeClr val="accent1"/>
                </a:solidFill>
                <a:ea typeface="ＭＳ Ｐゴシック" charset="-128"/>
              </a:rPr>
              <a:t>Select</a:t>
            </a:r>
            <a:r>
              <a:rPr lang="en-US" altLang="en-US">
                <a:ea typeface="ＭＳ Ｐゴシック" charset="-128"/>
              </a:rPr>
              <a:t> cells susceptible to flash errors (V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&lt;V</a:t>
            </a:r>
            <a:r>
              <a:rPr lang="en-US" altLang="en-US" baseline="-25000">
                <a:ea typeface="ＭＳ Ｐゴシック" charset="-128"/>
              </a:rPr>
              <a:t>th</a:t>
            </a:r>
            <a:r>
              <a:rPr lang="en-US" altLang="en-US">
                <a:ea typeface="ＭＳ Ｐゴシック" charset="-128"/>
              </a:rPr>
              <a:t>&lt;V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a:t>
            </a:r>
          </a:p>
          <a:p>
            <a:pPr lvl="1" eaLnBrk="1" hangingPunct="1"/>
            <a:r>
              <a:rPr lang="en-US" altLang="en-US">
                <a:solidFill>
                  <a:schemeClr val="accent1"/>
                </a:solidFill>
                <a:ea typeface="ＭＳ Ｐゴシック" charset="-128"/>
              </a:rPr>
              <a:t>Predict</a:t>
            </a:r>
            <a:r>
              <a:rPr lang="en-US" altLang="en-US">
                <a:ea typeface="ＭＳ Ｐゴシック" charset="-128"/>
              </a:rPr>
              <a:t> among these susceptible cells</a:t>
            </a:r>
          </a:p>
          <a:p>
            <a:pPr lvl="2" eaLnBrk="1" hangingPunct="1"/>
            <a:r>
              <a:rPr lang="en-US" altLang="en-US">
                <a:ea typeface="ＭＳ Ｐゴシック" charset="-128"/>
              </a:rPr>
              <a:t>Cells with more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disturb-prone </a:t>
            </a:r>
            <a:r>
              <a:rPr lang="en-US" altLang="en-US">
                <a:solidFill>
                  <a:schemeClr val="accent1"/>
                </a:solidFill>
                <a:ea typeface="ＭＳ Ｐゴシック" charset="-128"/>
                <a:sym typeface="Wingdings" charset="2"/>
              </a:rPr>
              <a:t> Higher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a:p>
            <a:pPr lvl="2" eaLnBrk="1" hangingPunct="1"/>
            <a:r>
              <a:rPr lang="en-US" altLang="en-US">
                <a:ea typeface="ＭＳ Ｐゴシック" charset="-128"/>
              </a:rPr>
              <a:t>Cells with less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disturb-resistant </a:t>
            </a:r>
            <a:r>
              <a:rPr lang="en-US" altLang="en-US">
                <a:solidFill>
                  <a:schemeClr val="accent1"/>
                </a:solidFill>
                <a:ea typeface="ＭＳ Ｐゴシック" charset="-128"/>
                <a:sym typeface="Wingdings" charset="2"/>
              </a:rPr>
              <a:t> Lower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p:txBody>
      </p:sp>
      <p:sp>
        <p:nvSpPr>
          <p:cNvPr id="31641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43C377-6231-2546-89F2-CD5D971522D7}"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5" name="TextBox 4"/>
          <p:cNvSpPr txBox="1"/>
          <p:nvPr/>
        </p:nvSpPr>
        <p:spPr>
          <a:xfrm>
            <a:off x="231775" y="5416550"/>
            <a:ext cx="7683500" cy="8302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Reduces total </a:t>
            </a:r>
            <a:r>
              <a:rPr kumimoji="0" lang="en-US" sz="2400" b="0" i="0" u="none" strike="noStrike" kern="1200" cap="none" spc="0" normalizeH="0" baseline="0" noProof="0">
                <a:ln>
                  <a:noFill/>
                </a:ln>
                <a:solidFill>
                  <a:srgbClr val="0000FF"/>
                </a:solidFill>
                <a:effectLst/>
                <a:uLnTx/>
                <a:uFillTx/>
                <a:latin typeface="Calibri"/>
                <a:ea typeface="+mn-ea"/>
                <a:cs typeface="+mn-cs"/>
              </a:rPr>
              <a:t>error count </a:t>
            </a:r>
            <a:r>
              <a:rPr kumimoji="0" lang="en-US" sz="2400" b="0" i="0" u="none" strike="noStrike" kern="1200" cap="none" spc="0" normalizeH="0" baseline="0" noProof="0" dirty="0">
                <a:ln>
                  <a:noFill/>
                </a:ln>
                <a:solidFill>
                  <a:srgbClr val="0000FF"/>
                </a:solidFill>
                <a:effectLst/>
                <a:uLnTx/>
                <a:uFillTx/>
                <a:latin typeface="Calibri"/>
                <a:ea typeface="+mn-ea"/>
                <a:cs typeface="+mn-cs"/>
              </a:rPr>
              <a:t>by up to 36% @ 1M read disturbs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ECC can be used to correct the remaining errors</a:t>
            </a:r>
          </a:p>
        </p:txBody>
      </p:sp>
    </p:spTree>
    <p:extLst>
      <p:ext uri="{BB962C8B-B14F-4D97-AF65-F5344CB8AC3E}">
        <p14:creationId xmlns:p14="http://schemas.microsoft.com/office/powerpoint/2010/main" val="23932965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a:xfrm>
            <a:off x="180528" y="152400"/>
            <a:ext cx="9144000" cy="1066800"/>
          </a:xfrm>
        </p:spPr>
        <p:txBody>
          <a:bodyPr/>
          <a:lstStyle/>
          <a:p>
            <a:r>
              <a:rPr lang="en-US" dirty="0">
                <a:latin typeface="Garamond" charset="0"/>
              </a:rPr>
              <a:t>More on Flash Read Disturb Errors</a:t>
            </a:r>
            <a:r>
              <a:rPr lang="en-US" sz="3200" b="1" dirty="0">
                <a:latin typeface="Garamond" charset="0"/>
              </a:rPr>
              <a:t> [DSN’15]</a:t>
            </a:r>
          </a:p>
        </p:txBody>
      </p:sp>
      <p:sp>
        <p:nvSpPr>
          <p:cNvPr id="256002" name="Content Placeholder 2"/>
          <p:cNvSpPr>
            <a:spLocks noGrp="1"/>
          </p:cNvSpPr>
          <p:nvPr>
            <p:ph idx="1"/>
          </p:nvPr>
        </p:nvSpPr>
        <p:spPr>
          <a:xfrm>
            <a:off x="228600" y="1055688"/>
            <a:ext cx="8610600" cy="5192712"/>
          </a:xfrm>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Yixin</a:t>
            </a:r>
            <a:r>
              <a:rPr lang="en-US" sz="2200" dirty="0">
                <a:latin typeface="Tahoma" charset="0"/>
              </a:rPr>
              <a:t> </a:t>
            </a:r>
            <a:r>
              <a:rPr lang="en-US" sz="2200" dirty="0" err="1">
                <a:latin typeface="Tahoma" charset="0"/>
              </a:rPr>
              <a:t>Luo</a:t>
            </a:r>
            <a:r>
              <a:rPr lang="en-US" sz="2200" dirty="0">
                <a:latin typeface="Tahoma" charset="0"/>
              </a:rPr>
              <a:t>, </a:t>
            </a:r>
            <a:r>
              <a:rPr lang="en-US" sz="2200" dirty="0" err="1">
                <a:latin typeface="Tahoma" charset="0"/>
              </a:rPr>
              <a:t>Saugata</a:t>
            </a:r>
            <a:r>
              <a:rPr lang="en-US" sz="2200" dirty="0">
                <a:latin typeface="Tahoma" charset="0"/>
              </a:rPr>
              <a:t> </a:t>
            </a:r>
            <a:r>
              <a:rPr lang="en-US" sz="2200" dirty="0" err="1">
                <a:latin typeface="Tahoma" charset="0"/>
              </a:rPr>
              <a:t>Ghose</a:t>
            </a:r>
            <a:r>
              <a:rPr lang="en-US" sz="2200" dirty="0">
                <a:latin typeface="Tahoma" charset="0"/>
              </a:rPr>
              <a:t>, Erich F. </a:t>
            </a:r>
            <a:r>
              <a:rPr lang="en-US" sz="2200" dirty="0" err="1">
                <a:latin typeface="Tahoma" charset="0"/>
              </a:rPr>
              <a:t>Haratsch</a:t>
            </a:r>
            <a:r>
              <a:rPr lang="en-US" sz="2200" dirty="0">
                <a:latin typeface="Tahoma" charset="0"/>
              </a:rPr>
              <a:t>, Ken Mai, and Onur Mutlu,</a:t>
            </a:r>
            <a:br>
              <a:rPr lang="en-US" sz="2200" dirty="0">
                <a:latin typeface="Tahoma" charset="0"/>
              </a:rPr>
            </a:br>
            <a:r>
              <a:rPr lang="en-US" sz="2200" b="1" dirty="0">
                <a:latin typeface="Tahoma" charset="0"/>
                <a:hlinkClick r:id="rId2"/>
              </a:rPr>
              <a:t>"Read Disturb Errors in MLC NAND Flash Memory: Characterization and Mitigation"</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45th Annual IEEE/IFIP International Conference on Dependable Systems and Networks</a:t>
            </a:r>
            <a:r>
              <a:rPr lang="en-US" sz="2200" i="1" dirty="0">
                <a:latin typeface="Tahoma" charset="0"/>
              </a:rPr>
              <a:t> (</a:t>
            </a:r>
            <a:r>
              <a:rPr lang="en-US" sz="2200" b="1" i="1" dirty="0">
                <a:latin typeface="Tahoma" charset="0"/>
              </a:rPr>
              <a:t>DSN</a:t>
            </a:r>
            <a:r>
              <a:rPr lang="en-US" sz="2200" i="1" dirty="0">
                <a:latin typeface="Tahoma" charset="0"/>
              </a:rPr>
              <a:t>)</a:t>
            </a:r>
            <a:r>
              <a:rPr lang="en-US" sz="2200" dirty="0">
                <a:latin typeface="Tahoma" charset="0"/>
              </a:rPr>
              <a:t>, Rio de Janeiro, Brazil, June 2015. </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4"/>
          <a:stretch>
            <a:fillRect/>
          </a:stretch>
        </p:blipFill>
        <p:spPr>
          <a:xfrm>
            <a:off x="0" y="4213019"/>
            <a:ext cx="9144000" cy="1808269"/>
          </a:xfrm>
          <a:prstGeom prst="rect">
            <a:avLst/>
          </a:prstGeom>
        </p:spPr>
      </p:pic>
    </p:spTree>
    <p:extLst>
      <p:ext uri="{BB962C8B-B14F-4D97-AF65-F5344CB8AC3E}">
        <p14:creationId xmlns:p14="http://schemas.microsoft.com/office/powerpoint/2010/main" val="490217975"/>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Large-Scale SSD Error Analysis </a:t>
            </a:r>
            <a:r>
              <a:rPr lang="en-US" sz="2300" b="1" dirty="0">
                <a:solidFill>
                  <a:srgbClr val="006633"/>
                </a:solidFill>
                <a:latin typeface="Garamond" charset="0"/>
              </a:rPr>
              <a:t>[SIGMETRICS’15]</a:t>
            </a:r>
            <a:endParaRPr lang="en-US" sz="2300" dirty="0"/>
          </a:p>
        </p:txBody>
      </p:sp>
      <p:sp>
        <p:nvSpPr>
          <p:cNvPr id="3" name="Content Placeholder 2"/>
          <p:cNvSpPr>
            <a:spLocks noGrp="1"/>
          </p:cNvSpPr>
          <p:nvPr>
            <p:ph idx="1"/>
          </p:nvPr>
        </p:nvSpPr>
        <p:spPr/>
        <p:txBody>
          <a:bodyPr/>
          <a:lstStyle/>
          <a:p>
            <a:r>
              <a:rPr lang="en-US" dirty="0">
                <a:solidFill>
                  <a:srgbClr val="0000FF"/>
                </a:solidFill>
              </a:rPr>
              <a:t>First large-scale field study of flash memory errors</a:t>
            </a:r>
          </a:p>
          <a:p>
            <a:endParaRPr lang="en-US" sz="2200" dirty="0">
              <a:solidFill>
                <a:srgbClr val="0000FF"/>
              </a:solidFill>
            </a:endParaRPr>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25144"/>
            <a:ext cx="9144000" cy="1313234"/>
          </a:xfrm>
          <a:prstGeom prst="rect">
            <a:avLst/>
          </a:prstGeom>
        </p:spPr>
      </p:pic>
    </p:spTree>
    <p:extLst>
      <p:ext uri="{BB962C8B-B14F-4D97-AF65-F5344CB8AC3E}">
        <p14:creationId xmlns:p14="http://schemas.microsoft.com/office/powerpoint/2010/main" val="3382232935"/>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solidFill>
                  <a:srgbClr val="006633"/>
                </a:solidFill>
              </a:rPr>
              <a:t>Another Lecture: NAND Flash Reliability</a:t>
            </a:r>
            <a:endParaRPr lang="en-US" sz="42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863885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937512239"/>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dirty="0"/>
              <a:t>NAND Flash Errors: A Modern Survey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881449714"/>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48396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Works on Flash Memory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51040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192380275"/>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 </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89795311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r>
              <a:rPr lang="en-US" dirty="0">
                <a:latin typeface="Garamond" charset="0"/>
              </a:rPr>
              <a:t>Threshold Voltage Distribution</a:t>
            </a:r>
          </a:p>
        </p:txBody>
      </p:sp>
      <p:sp>
        <p:nvSpPr>
          <p:cNvPr id="246786"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"Threshold Voltage Distribution in MLC NAND Flash Memory: Characterization, Analysis and Modeling"</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Grenoble, France, March 2013. </a:t>
            </a:r>
            <a:r>
              <a:rPr lang="en-US">
                <a:latin typeface="Tahoma" charset="0"/>
                <a:hlinkClick r:id="rId4"/>
              </a:rPr>
              <a:t>Slides (ppt)</a:t>
            </a:r>
            <a:endParaRPr lang="en-US">
              <a:latin typeface="Tahoma" charset="0"/>
            </a:endParaRPr>
          </a:p>
          <a:p>
            <a:endParaRPr lang="en-US">
              <a:latin typeface="Tahoma" charset="0"/>
            </a:endParaRPr>
          </a:p>
        </p:txBody>
      </p:sp>
      <p:sp>
        <p:nvSpPr>
          <p:cNvPr id="24678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1FF60C-2D8A-1345-BC30-FDA3D120B9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15837" y="4365104"/>
            <a:ext cx="9144000" cy="1710047"/>
          </a:xfrm>
          <a:prstGeom prst="rect">
            <a:avLst/>
          </a:prstGeom>
        </p:spPr>
      </p:pic>
    </p:spTree>
    <p:extLst>
      <p:ext uri="{BB962C8B-B14F-4D97-AF65-F5344CB8AC3E}">
        <p14:creationId xmlns:p14="http://schemas.microsoft.com/office/powerpoint/2010/main" val="297750127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a:xfrm>
            <a:off x="228600" y="152400"/>
            <a:ext cx="8915400" cy="1066800"/>
          </a:xfrm>
        </p:spPr>
        <p:txBody>
          <a:bodyPr/>
          <a:lstStyle/>
          <a:p>
            <a:r>
              <a:rPr lang="en-US" dirty="0">
                <a:latin typeface="Garamond" charset="0"/>
              </a:rPr>
              <a:t>Program Interference and </a:t>
            </a:r>
            <a:r>
              <a:rPr lang="en-US" dirty="0" err="1">
                <a:latin typeface="Garamond" charset="0"/>
              </a:rPr>
              <a:t>Vref</a:t>
            </a:r>
            <a:r>
              <a:rPr lang="en-US" dirty="0">
                <a:latin typeface="Garamond" charset="0"/>
              </a:rPr>
              <a:t> Prediction</a:t>
            </a:r>
          </a:p>
        </p:txBody>
      </p:sp>
      <p:sp>
        <p:nvSpPr>
          <p:cNvPr id="266242" name="Content Placeholder 2"/>
          <p:cNvSpPr>
            <a:spLocks noGrp="1"/>
          </p:cNvSpPr>
          <p:nvPr>
            <p:ph idx="1"/>
          </p:nvPr>
        </p:nvSpPr>
        <p:spPr/>
        <p:txBody>
          <a:bodyPr/>
          <a:lstStyle/>
          <a:p>
            <a:r>
              <a:rPr lang="en-US">
                <a:latin typeface="Tahoma" charset="0"/>
              </a:rPr>
              <a:t>Yu Cai, Onur Mutlu, Erich F. Haratsch, and Ken Mai,</a:t>
            </a:r>
            <a:br>
              <a:rPr lang="en-US">
                <a:latin typeface="Tahoma" charset="0"/>
              </a:rPr>
            </a:br>
            <a:r>
              <a:rPr lang="en-US" b="1">
                <a:latin typeface="Tahoma" charset="0"/>
                <a:hlinkClick r:id="rId2"/>
              </a:rPr>
              <a:t>"Program Interference in MLC NAND Flash Memory: Characterization, Modeling, and Mitigation"</a:t>
            </a:r>
            <a:br>
              <a:rPr lang="en-US">
                <a:latin typeface="Tahoma" charset="0"/>
              </a:rPr>
            </a:br>
            <a:r>
              <a:rPr lang="en-US" i="1">
                <a:latin typeface="Tahoma" charset="0"/>
              </a:rPr>
              <a:t>Proceedings of the </a:t>
            </a:r>
            <a:r>
              <a:rPr lang="en-US" i="1">
                <a:latin typeface="Tahoma" charset="0"/>
                <a:hlinkClick r:id="rId3"/>
              </a:rPr>
              <a:t>31st IEEE International Conference on Computer Design</a:t>
            </a:r>
            <a:r>
              <a:rPr lang="en-US" i="1">
                <a:latin typeface="Tahoma" charset="0"/>
              </a:rPr>
              <a:t> (</a:t>
            </a:r>
            <a:r>
              <a:rPr lang="en-US" b="1" i="1">
                <a:latin typeface="Tahoma" charset="0"/>
              </a:rPr>
              <a:t>ICCD</a:t>
            </a:r>
            <a:r>
              <a:rPr lang="en-US" i="1">
                <a:latin typeface="Tahoma" charset="0"/>
              </a:rPr>
              <a:t>)</a:t>
            </a:r>
            <a:r>
              <a:rPr lang="en-US">
                <a:latin typeface="Tahoma" charset="0"/>
              </a:rPr>
              <a:t>, Asheville, NC, October 2013. </a:t>
            </a:r>
            <a:r>
              <a:rPr lang="en-US">
                <a:latin typeface="Tahoma" charset="0"/>
                <a:hlinkClick r:id="rId4"/>
              </a:rPr>
              <a:t>Slides (pptx)</a:t>
            </a:r>
            <a:r>
              <a:rPr lang="en-US">
                <a:latin typeface="Tahoma" charset="0"/>
              </a:rPr>
              <a:t> </a:t>
            </a:r>
            <a:r>
              <a:rPr lang="en-US">
                <a:latin typeface="Tahoma" charset="0"/>
                <a:hlinkClick r:id="rId5"/>
              </a:rPr>
              <a:t>(pdf)</a:t>
            </a:r>
            <a:r>
              <a:rPr lang="en-US">
                <a:latin typeface="Tahoma" charset="0"/>
              </a:rPr>
              <a:t> </a:t>
            </a:r>
            <a:r>
              <a:rPr lang="en-US">
                <a:latin typeface="Tahoma" charset="0"/>
                <a:hlinkClick r:id="rId6"/>
              </a:rPr>
              <a:t>Lightning Session Slides (pdf)</a:t>
            </a:r>
            <a:r>
              <a:rPr lang="en-US">
                <a:latin typeface="Tahoma" charset="0"/>
              </a:rPr>
              <a:t> </a:t>
            </a:r>
          </a:p>
        </p:txBody>
      </p:sp>
      <p:sp>
        <p:nvSpPr>
          <p:cNvPr id="2662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66C632-2AB3-BE41-B63C-DC9C0093198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7"/>
          <a:stretch>
            <a:fillRect/>
          </a:stretch>
        </p:blipFill>
        <p:spPr>
          <a:xfrm>
            <a:off x="0" y="4509120"/>
            <a:ext cx="9144000" cy="1751960"/>
          </a:xfrm>
          <a:prstGeom prst="rect">
            <a:avLst/>
          </a:prstGeom>
        </p:spPr>
      </p:pic>
    </p:spTree>
    <p:extLst>
      <p:ext uri="{BB962C8B-B14F-4D97-AF65-F5344CB8AC3E}">
        <p14:creationId xmlns:p14="http://schemas.microsoft.com/office/powerpoint/2010/main" val="309437196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228600" y="152400"/>
            <a:ext cx="8915400" cy="1066800"/>
          </a:xfrm>
        </p:spPr>
        <p:txBody>
          <a:bodyPr/>
          <a:lstStyle/>
          <a:p>
            <a:r>
              <a:rPr lang="en-US" sz="3600" dirty="0">
                <a:latin typeface="Garamond" charset="0"/>
              </a:rPr>
              <a:t>Neighbor-Assisted Error Correction</a:t>
            </a:r>
          </a:p>
        </p:txBody>
      </p:sp>
      <p:sp>
        <p:nvSpPr>
          <p:cNvPr id="280578" name="Content Placeholder 2"/>
          <p:cNvSpPr>
            <a:spLocks noGrp="1"/>
          </p:cNvSpPr>
          <p:nvPr>
            <p:ph idx="1"/>
          </p:nvPr>
        </p:nvSpPr>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Gulay</a:t>
            </a:r>
            <a:r>
              <a:rPr lang="en-US" sz="2200" dirty="0">
                <a:latin typeface="Tahoma" charset="0"/>
              </a:rPr>
              <a:t> </a:t>
            </a:r>
            <a:r>
              <a:rPr lang="en-US" sz="2200" dirty="0" err="1">
                <a:latin typeface="Tahoma" charset="0"/>
              </a:rPr>
              <a:t>Yalcin</a:t>
            </a:r>
            <a:r>
              <a:rPr lang="en-US" sz="2200" dirty="0">
                <a:latin typeface="Tahoma" charset="0"/>
              </a:rPr>
              <a:t>, Onur Mutlu, Eric </a:t>
            </a:r>
            <a:r>
              <a:rPr lang="en-US" sz="2200" dirty="0" err="1">
                <a:latin typeface="Tahoma" charset="0"/>
              </a:rPr>
              <a:t>Haratsch</a:t>
            </a:r>
            <a:r>
              <a:rPr lang="en-US" sz="2200" dirty="0">
                <a:latin typeface="Tahoma" charset="0"/>
              </a:rPr>
              <a:t>, Osman </a:t>
            </a:r>
            <a:r>
              <a:rPr lang="en-US" sz="2200" dirty="0" err="1">
                <a:latin typeface="Tahoma" charset="0"/>
              </a:rPr>
              <a:t>Unsal</a:t>
            </a:r>
            <a:r>
              <a:rPr lang="en-US" sz="2200" dirty="0">
                <a:latin typeface="Tahoma" charset="0"/>
              </a:rPr>
              <a:t>, Adrian Cristal, and Ken Mai,</a:t>
            </a:r>
            <a:br>
              <a:rPr lang="en-US" sz="2200" dirty="0">
                <a:latin typeface="Tahoma" charset="0"/>
              </a:rPr>
            </a:br>
            <a:r>
              <a:rPr lang="en-US" sz="2200" b="1" dirty="0">
                <a:latin typeface="Tahoma" charset="0"/>
                <a:hlinkClick r:id="rId2"/>
              </a:rPr>
              <a:t>"Neighbor-Cell Assisted Error Correction for MLC NAND Flash Memories"</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ACM International Conference on Measurement and Modeling of Computer Systems </a:t>
            </a:r>
            <a:r>
              <a:rPr lang="en-US" sz="2200" i="1" dirty="0">
                <a:latin typeface="Tahoma" charset="0"/>
              </a:rPr>
              <a:t>(</a:t>
            </a:r>
            <a:r>
              <a:rPr lang="en-US" sz="2200" b="1" i="1" dirty="0">
                <a:latin typeface="Tahoma" charset="0"/>
              </a:rPr>
              <a:t>SIGMETRICS</a:t>
            </a:r>
            <a:r>
              <a:rPr lang="en-US" sz="2200" i="1" dirty="0">
                <a:latin typeface="Tahoma" charset="0"/>
              </a:rPr>
              <a:t>)</a:t>
            </a:r>
            <a:r>
              <a:rPr lang="en-US" sz="2200" dirty="0">
                <a:latin typeface="Tahoma" charset="0"/>
              </a:rPr>
              <a:t>, Austin, TX, June 2014. </a:t>
            </a:r>
            <a:r>
              <a:rPr lang="en-US" sz="2200" dirty="0">
                <a:latin typeface="Tahoma" charset="0"/>
                <a:hlinkClick r:id="rId4"/>
              </a:rPr>
              <a:t>Slides (ppt)</a:t>
            </a:r>
            <a:r>
              <a:rPr lang="en-US" sz="2200" dirty="0">
                <a:latin typeface="Tahoma" charset="0"/>
              </a:rPr>
              <a:t> </a:t>
            </a:r>
            <a:r>
              <a:rPr lang="en-US" sz="2200" dirty="0">
                <a:latin typeface="Tahoma" charset="0"/>
                <a:hlinkClick r:id="rId5"/>
              </a:rPr>
              <a:t>(pdf)</a:t>
            </a:r>
            <a:r>
              <a:rPr lang="en-US" sz="2200" dirty="0">
                <a:latin typeface="Tahoma" charset="0"/>
              </a:rPr>
              <a:t> </a:t>
            </a:r>
          </a:p>
        </p:txBody>
      </p:sp>
      <p:sp>
        <p:nvSpPr>
          <p:cNvPr id="28057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86FEB7-C7BC-2442-889E-F00F9BCF27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6"/>
          <a:stretch>
            <a:fillRect/>
          </a:stretch>
        </p:blipFill>
        <p:spPr>
          <a:xfrm>
            <a:off x="0" y="4221088"/>
            <a:ext cx="9144000" cy="2018805"/>
          </a:xfrm>
          <a:prstGeom prst="rect">
            <a:avLst/>
          </a:prstGeom>
        </p:spPr>
      </p:pic>
    </p:spTree>
    <p:extLst>
      <p:ext uri="{BB962C8B-B14F-4D97-AF65-F5344CB8AC3E}">
        <p14:creationId xmlns:p14="http://schemas.microsoft.com/office/powerpoint/2010/main" val="125650749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Data Retention</a:t>
            </a:r>
          </a:p>
        </p:txBody>
      </p:sp>
      <p:sp>
        <p:nvSpPr>
          <p:cNvPr id="256002" name="Content Placeholder 2"/>
          <p:cNvSpPr>
            <a:spLocks noGrp="1"/>
          </p:cNvSpPr>
          <p:nvPr>
            <p:ph idx="1"/>
          </p:nvPr>
        </p:nvSpPr>
        <p:spPr>
          <a:xfrm>
            <a:off x="228600" y="1055688"/>
            <a:ext cx="8610600" cy="5192712"/>
          </a:xfrm>
        </p:spPr>
        <p:txBody>
          <a:bodyPr/>
          <a:lstStyle/>
          <a:p>
            <a:r>
              <a:rPr lang="en-US" sz="2000" dirty="0"/>
              <a:t>Yu </a:t>
            </a:r>
            <a:r>
              <a:rPr lang="en-US" sz="2000" dirty="0" err="1"/>
              <a:t>Cai</a:t>
            </a:r>
            <a:r>
              <a:rPr lang="en-US" sz="2000" dirty="0"/>
              <a:t>, </a:t>
            </a:r>
            <a:r>
              <a:rPr lang="en-US" sz="2000" dirty="0" err="1"/>
              <a:t>Yixin</a:t>
            </a:r>
            <a:r>
              <a:rPr lang="en-US" sz="2000" dirty="0"/>
              <a:t> </a:t>
            </a:r>
            <a:r>
              <a:rPr lang="en-US" sz="2000" dirty="0" err="1"/>
              <a:t>Luo</a:t>
            </a:r>
            <a:r>
              <a:rPr lang="en-US" sz="2000" dirty="0"/>
              <a:t>, Erich F. </a:t>
            </a:r>
            <a:r>
              <a:rPr lang="en-US" sz="2000" dirty="0" err="1"/>
              <a:t>Haratsch</a:t>
            </a:r>
            <a:r>
              <a:rPr lang="en-US" sz="2000" dirty="0"/>
              <a:t>, Ken Mai, and Onur Mutlu,</a:t>
            </a:r>
            <a:br>
              <a:rPr lang="en-US" sz="2000" dirty="0"/>
            </a:br>
            <a:r>
              <a:rPr lang="en-US" sz="2000" b="1" dirty="0">
                <a:hlinkClick r:id="rId2"/>
              </a:rPr>
              <a:t>"Data Retention in MLC NAND Flash Memory: Characterization, Optimization and Recovery"</a:t>
            </a:r>
            <a:r>
              <a:rPr lang="en-US" sz="2000" dirty="0"/>
              <a:t> </a:t>
            </a:r>
            <a:br>
              <a:rPr lang="en-US" sz="2000" dirty="0"/>
            </a:br>
            <a:r>
              <a:rPr lang="en-US" sz="2000" i="1" dirty="0"/>
              <a:t>Proceedings of the </a:t>
            </a:r>
            <a:r>
              <a:rPr lang="en-US" sz="2000" i="1" dirty="0">
                <a:hlinkClick r:id="rId3"/>
              </a:rPr>
              <a:t>21st International Symposium on High-Performance Computer Architecture</a:t>
            </a:r>
            <a:r>
              <a:rPr lang="en-US" sz="2000" i="1" dirty="0"/>
              <a:t> (</a:t>
            </a:r>
            <a:r>
              <a:rPr lang="en-US" sz="2000" b="1" i="1" dirty="0"/>
              <a:t>HPCA</a:t>
            </a:r>
            <a:r>
              <a:rPr lang="en-US" sz="2000" i="1" dirty="0"/>
              <a:t>)</a:t>
            </a:r>
            <a:r>
              <a:rPr lang="en-US" sz="2000" dirty="0"/>
              <a:t>, Bay Area, CA, February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endParaRPr lang="en-US" sz="2200"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3" name="Picture 2"/>
          <p:cNvPicPr>
            <a:picLocks noChangeAspect="1"/>
          </p:cNvPicPr>
          <p:nvPr/>
        </p:nvPicPr>
        <p:blipFill>
          <a:blip r:embed="rId6"/>
          <a:stretch>
            <a:fillRect/>
          </a:stretch>
        </p:blipFill>
        <p:spPr>
          <a:xfrm>
            <a:off x="0" y="4077072"/>
            <a:ext cx="9144000" cy="2061523"/>
          </a:xfrm>
          <a:prstGeom prst="rect">
            <a:avLst/>
          </a:prstGeom>
        </p:spPr>
      </p:pic>
    </p:spTree>
    <p:extLst>
      <p:ext uri="{BB962C8B-B14F-4D97-AF65-F5344CB8AC3E}">
        <p14:creationId xmlns:p14="http://schemas.microsoft.com/office/powerpoint/2010/main" val="229682510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 Error Analysis in the Field</a:t>
            </a:r>
          </a:p>
        </p:txBody>
      </p:sp>
      <p:sp>
        <p:nvSpPr>
          <p:cNvPr id="3" name="Content Placeholder 2"/>
          <p:cNvSpPr>
            <a:spLocks noGrp="1"/>
          </p:cNvSpPr>
          <p:nvPr>
            <p:ph idx="1"/>
          </p:nvPr>
        </p:nvSpPr>
        <p:spPr/>
        <p:txBody>
          <a:bodyPr/>
          <a:lstStyle/>
          <a:p>
            <a:r>
              <a:rPr lang="en-US" sz="2200" dirty="0">
                <a:solidFill>
                  <a:srgbClr val="0000FF"/>
                </a:solidFill>
              </a:rPr>
              <a:t>First large-scale field study of flash memory errors</a:t>
            </a:r>
          </a:p>
          <a:p>
            <a:r>
              <a:rPr lang="en-US" sz="2200" dirty="0"/>
              <a:t>Justin Meza, </a:t>
            </a:r>
            <a:r>
              <a:rPr lang="en-US" sz="2200" dirty="0" err="1"/>
              <a:t>Qiang</a:t>
            </a:r>
            <a:r>
              <a:rPr lang="en-US" sz="2200" dirty="0"/>
              <a:t> Wu, </a:t>
            </a:r>
            <a:r>
              <a:rPr lang="en-US" sz="2200" dirty="0" err="1"/>
              <a:t>Sanjeev</a:t>
            </a:r>
            <a:r>
              <a:rPr lang="en-US" sz="2200" dirty="0"/>
              <a:t> Kumar, and </a:t>
            </a:r>
            <a:r>
              <a:rPr lang="en-US" sz="2200" u="sng" dirty="0"/>
              <a:t>Onur Mutlu</a:t>
            </a:r>
            <a:r>
              <a:rPr lang="en-US" sz="2200" dirty="0"/>
              <a:t>,</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 [</a:t>
            </a:r>
            <a:r>
              <a:rPr lang="en-US" sz="2200" dirty="0">
                <a:hlinkClick r:id="rId7"/>
              </a:rPr>
              <a:t>Coverage on The Register</a:t>
            </a:r>
            <a:r>
              <a:rPr lang="en-US" sz="2200" dirty="0"/>
              <a:t>] [</a:t>
            </a:r>
            <a:r>
              <a:rPr lang="en-US" sz="2200" dirty="0">
                <a:hlinkClick r:id="rId8"/>
              </a:rPr>
              <a:t>Coverage on TechSpot</a:t>
            </a:r>
            <a:r>
              <a:rPr lang="en-US" sz="2200" dirty="0"/>
              <a:t>] [</a:t>
            </a:r>
            <a:r>
              <a:rPr lang="en-US" sz="2200" dirty="0">
                <a:hlinkClick r:id="rId9"/>
              </a:rPr>
              <a:t>Coverage on The Tech Report</a:t>
            </a:r>
            <a:r>
              <a:rPr lang="en-US" sz="22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08054"/>
            <a:ext cx="9144000" cy="1313234"/>
          </a:xfrm>
          <a:prstGeom prst="rect">
            <a:avLst/>
          </a:prstGeom>
        </p:spPr>
      </p:pic>
    </p:spTree>
    <p:extLst>
      <p:ext uri="{BB962C8B-B14F-4D97-AF65-F5344CB8AC3E}">
        <p14:creationId xmlns:p14="http://schemas.microsoft.com/office/powerpoint/2010/main" val="99018754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Flash Memory Programming Vulnerabilities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2"/>
          <a:stretch>
            <a:fillRect/>
          </a:stretch>
        </p:blipFill>
        <p:spPr>
          <a:xfrm>
            <a:off x="0" y="4559137"/>
            <a:ext cx="9144000" cy="814079"/>
          </a:xfrm>
          <a:prstGeom prst="rect">
            <a:avLst/>
          </a:prstGeom>
        </p:spPr>
      </p:pic>
      <p:pic>
        <p:nvPicPr>
          <p:cNvPr id="7" name="Picture 6"/>
          <p:cNvPicPr>
            <a:picLocks noChangeAspect="1"/>
          </p:cNvPicPr>
          <p:nvPr/>
        </p:nvPicPr>
        <p:blipFill>
          <a:blip r:embed="rId3"/>
          <a:stretch>
            <a:fillRect/>
          </a:stretch>
        </p:blipFill>
        <p:spPr>
          <a:xfrm>
            <a:off x="0" y="5529541"/>
            <a:ext cx="9144000" cy="635763"/>
          </a:xfrm>
          <a:prstGeom prst="rect">
            <a:avLst/>
          </a:prstGeom>
        </p:spPr>
      </p:pic>
      <p:sp>
        <p:nvSpPr>
          <p:cNvPr id="8" name="Content Placeholder 2"/>
          <p:cNvSpPr>
            <a:spLocks noGrp="1"/>
          </p:cNvSpPr>
          <p:nvPr>
            <p:ph idx="1"/>
          </p:nvPr>
        </p:nvSpPr>
        <p:spPr>
          <a:xfrm>
            <a:off x="228600" y="1055688"/>
            <a:ext cx="8915400" cy="5037608"/>
          </a:xfrm>
        </p:spPr>
        <p:txBody>
          <a:bodyPr/>
          <a:lstStyle/>
          <a:p>
            <a:r>
              <a:rPr lang="en-US" sz="2000" dirty="0"/>
              <a:t>Yu Cai, </a:t>
            </a:r>
            <a:r>
              <a:rPr lang="en-US" sz="2000" dirty="0" err="1"/>
              <a:t>Saugata</a:t>
            </a:r>
            <a:r>
              <a:rPr lang="en-US" sz="2000" dirty="0"/>
              <a:t> </a:t>
            </a:r>
            <a:r>
              <a:rPr lang="en-US" sz="2000" dirty="0" err="1"/>
              <a:t>Ghose</a:t>
            </a:r>
            <a:r>
              <a:rPr lang="en-US" sz="2000" dirty="0"/>
              <a:t>, </a:t>
            </a:r>
            <a:r>
              <a:rPr lang="en-US" sz="2000" dirty="0" err="1"/>
              <a:t>Yixin</a:t>
            </a:r>
            <a:r>
              <a:rPr lang="en-US" sz="2000" dirty="0"/>
              <a:t> Luo, Ken Mai, </a:t>
            </a:r>
            <a:r>
              <a:rPr lang="en-US" sz="2000" u="sng" dirty="0"/>
              <a:t>Onur Mutlu</a:t>
            </a:r>
            <a:r>
              <a:rPr lang="en-US" sz="2000" dirty="0"/>
              <a:t>, and Erich F. </a:t>
            </a:r>
            <a:r>
              <a:rPr lang="en-US" sz="2000" dirty="0" err="1"/>
              <a:t>Haratsch</a:t>
            </a:r>
            <a:r>
              <a:rPr lang="en-US" sz="2000" dirty="0"/>
              <a:t>,</a:t>
            </a:r>
            <a:br>
              <a:rPr lang="en-US" sz="2000" dirty="0"/>
            </a:br>
            <a:r>
              <a:rPr lang="en-US" sz="2000" b="1" dirty="0">
                <a:hlinkClick r:id="rId4"/>
              </a:rPr>
              <a:t>"Vulnerabilities in MLC NAND Flash Memory Programming: Experimental Analysis, Exploits, and Mitigation Techniques"</a:t>
            </a:r>
            <a:r>
              <a:rPr lang="en-US" sz="2000" dirty="0"/>
              <a:t> </a:t>
            </a:r>
            <a:br>
              <a:rPr lang="en-US" sz="2000" dirty="0"/>
            </a:br>
            <a:r>
              <a:rPr lang="en-US" sz="2000" i="1" dirty="0"/>
              <a:t>Proceedings of the </a:t>
            </a:r>
            <a:r>
              <a:rPr lang="en-US" sz="2000" i="1" dirty="0">
                <a:hlinkClick r:id="rId5"/>
              </a:rPr>
              <a:t>23rd International Symposium on High-Performance Computer Architecture</a:t>
            </a:r>
            <a:r>
              <a:rPr lang="en-US" sz="2000" i="1" dirty="0"/>
              <a:t> (</a:t>
            </a:r>
            <a:r>
              <a:rPr lang="en-US" sz="2000" b="1" i="1" dirty="0"/>
              <a:t>HPCA</a:t>
            </a:r>
            <a:r>
              <a:rPr lang="en-US" sz="2000" i="1" dirty="0"/>
              <a:t>) Industrial Session</a:t>
            </a:r>
            <a:r>
              <a:rPr lang="en-US" sz="2000" dirty="0"/>
              <a:t>, Austin, TX, USA, February 2017. </a:t>
            </a:r>
            <a:br>
              <a:rPr lang="en-US" sz="2000" dirty="0"/>
            </a:br>
            <a:r>
              <a:rPr lang="en-US" sz="2000" dirty="0"/>
              <a:t>[</a:t>
            </a:r>
            <a:r>
              <a:rPr lang="en-US" sz="2000" dirty="0">
                <a:hlinkClick r:id="rId6"/>
              </a:rPr>
              <a:t>Slides (pptx)</a:t>
            </a:r>
            <a:r>
              <a:rPr lang="en-US" sz="2000" dirty="0"/>
              <a:t> </a:t>
            </a:r>
            <a:r>
              <a:rPr lang="en-US" sz="2000" dirty="0">
                <a:hlinkClick r:id="rId7"/>
              </a:rPr>
              <a:t>(pdf)</a:t>
            </a:r>
            <a:r>
              <a:rPr lang="en-US" sz="2000" dirty="0"/>
              <a:t>] [</a:t>
            </a:r>
            <a:r>
              <a:rPr lang="en-US" sz="2000" dirty="0">
                <a:hlinkClick r:id="rId8"/>
              </a:rPr>
              <a:t>Lightning Session Slides (pptx)</a:t>
            </a:r>
            <a:r>
              <a:rPr lang="en-US" sz="2000" dirty="0"/>
              <a:t> </a:t>
            </a:r>
            <a:r>
              <a:rPr lang="en-US" sz="2000" dirty="0">
                <a:hlinkClick r:id="rId9"/>
              </a:rPr>
              <a:t>(pdf)</a:t>
            </a:r>
            <a:r>
              <a:rPr lang="en-US" sz="2000" dirty="0"/>
              <a:t>] </a:t>
            </a:r>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Tree>
    <p:extLst>
      <p:ext uri="{BB962C8B-B14F-4D97-AF65-F5344CB8AC3E}">
        <p14:creationId xmlns:p14="http://schemas.microsoft.com/office/powerpoint/2010/main" val="1432882778"/>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Accurate and Online Channel Modeling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1055688"/>
            <a:ext cx="8915400" cy="5037608"/>
          </a:xfrm>
        </p:spPr>
        <p:txBody>
          <a:bodyPr/>
          <a:lstStyle/>
          <a:p>
            <a:r>
              <a:rPr lang="en-US" sz="2000" dirty="0" err="1"/>
              <a:t>Yixin</a:t>
            </a:r>
            <a:r>
              <a:rPr lang="en-US" sz="2000" dirty="0"/>
              <a:t> Luo, </a:t>
            </a:r>
            <a:r>
              <a:rPr lang="en-US" sz="2000" dirty="0" err="1"/>
              <a:t>Saugata</a:t>
            </a:r>
            <a:r>
              <a:rPr lang="en-US" sz="2000" dirty="0"/>
              <a:t> </a:t>
            </a:r>
            <a:r>
              <a:rPr lang="en-US" sz="2000" dirty="0" err="1"/>
              <a:t>Ghose</a:t>
            </a:r>
            <a:r>
              <a:rPr lang="en-US" sz="2000" dirty="0"/>
              <a:t>, Yu Cai, Erich F. </a:t>
            </a:r>
            <a:r>
              <a:rPr lang="en-US" sz="2000" dirty="0" err="1"/>
              <a:t>Haratsch</a:t>
            </a:r>
            <a:r>
              <a:rPr lang="en-US" sz="2000" dirty="0"/>
              <a:t>, and </a:t>
            </a:r>
            <a:r>
              <a:rPr lang="en-US" sz="2000" u="sng" dirty="0"/>
              <a:t>Onur Mutlu</a:t>
            </a:r>
            <a:r>
              <a:rPr lang="en-US" sz="2000" dirty="0"/>
              <a:t>,</a:t>
            </a:r>
            <a:br>
              <a:rPr lang="en-US" sz="2000" dirty="0"/>
            </a:br>
            <a:r>
              <a:rPr lang="en-US" sz="2000" b="1" dirty="0">
                <a:hlinkClick r:id="rId2"/>
              </a:rPr>
              <a:t>"Enabling Accurate and Practical Online Flash Channel Modeling for Modern MLC NAND Flash Memory"</a:t>
            </a:r>
            <a:br>
              <a:rPr lang="en-US" sz="2000" dirty="0"/>
            </a:br>
            <a:r>
              <a:rPr lang="en-US" sz="2000" i="1" dirty="0"/>
              <a:t>to appear in </a:t>
            </a:r>
            <a:r>
              <a:rPr lang="en-US" sz="2000" i="1" dirty="0">
                <a:hlinkClick r:id="rId3"/>
              </a:rPr>
              <a:t>IEEE Journal on Selected Areas in Communications</a:t>
            </a:r>
            <a:r>
              <a:rPr lang="en-US" sz="2000" i="1" dirty="0"/>
              <a:t> (</a:t>
            </a:r>
            <a:r>
              <a:rPr lang="en-US" sz="2000" b="1" i="1" dirty="0"/>
              <a:t>JSAC</a:t>
            </a:r>
            <a:r>
              <a:rPr lang="en-US" sz="2000" i="1" dirty="0"/>
              <a:t>)</a:t>
            </a:r>
            <a:r>
              <a:rPr lang="en-US" sz="2000" dirty="0"/>
              <a:t>, 2016. </a:t>
            </a:r>
            <a:endParaRPr lang="en-US" dirty="0">
              <a:latin typeface="Tahoma" charset="0"/>
            </a:endParaRPr>
          </a:p>
          <a:p>
            <a:endParaRPr lang="en-US" dirty="0">
              <a:latin typeface="Tahoma" charset="0"/>
            </a:endParaRPr>
          </a:p>
          <a:p>
            <a:endParaRPr lang="en-US" dirty="0">
              <a:latin typeface="Tahoma" charset="0"/>
            </a:endParaRPr>
          </a:p>
        </p:txBody>
      </p:sp>
      <p:pic>
        <p:nvPicPr>
          <p:cNvPr id="3" name="Picture 2"/>
          <p:cNvPicPr>
            <a:picLocks noChangeAspect="1"/>
          </p:cNvPicPr>
          <p:nvPr/>
        </p:nvPicPr>
        <p:blipFill>
          <a:blip r:embed="rId4"/>
          <a:stretch>
            <a:fillRect/>
          </a:stretch>
        </p:blipFill>
        <p:spPr>
          <a:xfrm>
            <a:off x="292100" y="3726780"/>
            <a:ext cx="8559800" cy="2222500"/>
          </a:xfrm>
          <a:prstGeom prst="rect">
            <a:avLst/>
          </a:prstGeom>
        </p:spPr>
      </p:pic>
    </p:spTree>
    <p:extLst>
      <p:ext uri="{BB962C8B-B14F-4D97-AF65-F5344CB8AC3E}">
        <p14:creationId xmlns:p14="http://schemas.microsoft.com/office/powerpoint/2010/main" val="1100655380"/>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436923463"/>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358595302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9345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598C-5A2F-5E46-8E0D-A0FDA29590CD}"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829687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8694062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14052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030051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6089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081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099308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2109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
        <p:nvSpPr>
          <p:cNvPr id="7" name="TextBox 6">
            <a:extLst>
              <a:ext uri="{FF2B5EF4-FFF2-40B4-BE49-F238E27FC236}">
                <a16:creationId xmlns:a16="http://schemas.microsoft.com/office/drawing/2014/main" id="{2F4F12FB-D90A-CC4D-8B33-814C4D344719}"/>
              </a:ext>
            </a:extLst>
          </p:cNvPr>
          <p:cNvSpPr txBox="1"/>
          <p:nvPr/>
        </p:nvSpPr>
        <p:spPr>
          <a:xfrm>
            <a:off x="1505118" y="6453336"/>
            <a:ext cx="6163226" cy="323165"/>
          </a:xfrm>
          <a:prstGeom prst="rect">
            <a:avLst/>
          </a:prstGeom>
          <a:noFill/>
        </p:spPr>
        <p:txBody>
          <a:bodyPr wrap="none" rtlCol="0">
            <a:spAutoFit/>
          </a:bodyPr>
          <a:lstStyle/>
          <a:p>
            <a:r>
              <a:rPr lang="en-US" sz="1500" dirty="0"/>
              <a:t>Liu+, “</a:t>
            </a:r>
            <a:r>
              <a:rPr lang="en-US" sz="1500" dirty="0">
                <a:solidFill>
                  <a:srgbClr val="0000FF"/>
                </a:solidFill>
              </a:rPr>
              <a:t>RAIDR: Retention-Aware Intelligent DRAM Refresh</a:t>
            </a:r>
            <a:r>
              <a:rPr lang="en-US" sz="1500" dirty="0"/>
              <a:t>,” ISCA 2012.</a:t>
            </a:r>
          </a:p>
        </p:txBody>
      </p:sp>
    </p:spTree>
    <p:extLst>
      <p:ext uri="{BB962C8B-B14F-4D97-AF65-F5344CB8AC3E}">
        <p14:creationId xmlns:p14="http://schemas.microsoft.com/office/powerpoint/2010/main" val="174444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Maslow, “</a:t>
            </a:r>
            <a:r>
              <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Mazlow's</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Needs.svg</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/w/</a:t>
            </a:r>
            <a:r>
              <a:rPr kumimoji="0" lang="en-US" sz="800" b="0" i="0" u="none" strike="noStrike" kern="1200" cap="none" spc="0" normalizeH="0" baseline="0" noProof="0" dirty="0" err="1">
                <a:ln>
                  <a:noFill/>
                </a:ln>
                <a:solidFill>
                  <a:srgbClr val="000000"/>
                </a:solidFill>
                <a:effectLst/>
                <a:uLnTx/>
                <a:uFillTx/>
                <a:latin typeface="Tahoma"/>
                <a:ea typeface="ＭＳ Ｐゴシック" panose="020B0600070205080204" pitchFamily="34" charset="-128"/>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=7964065</a:t>
            </a:r>
          </a:p>
        </p:txBody>
      </p:sp>
    </p:spTree>
    <p:extLst>
      <p:ext uri="{BB962C8B-B14F-4D97-AF65-F5344CB8AC3E}">
        <p14:creationId xmlns:p14="http://schemas.microsoft.com/office/powerpoint/2010/main" val="1393196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11225204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22429595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0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59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87499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15467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50017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31495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753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 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96610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813751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742863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29209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23646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146423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052066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4209619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6589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34950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48821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493379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131017895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97075513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554897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096671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62746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95570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364632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89040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543951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514744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618127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1805625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39161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642689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193935538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13321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42564651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3560187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13251131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20468068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122558124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16726530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18222297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850084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1841389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5523313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6410609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Where RowHammer Was Discovered</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390757519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592560"/>
            <a:ext cx="2903240" cy="5652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303062017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5418267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217127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94004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348576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132917096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1364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5909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27521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RowHammer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07659068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278835301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More Recent RowHammer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85</a:t>
            </a:fld>
            <a:endParaRPr lang="en-US">
              <a:solidFill>
                <a:srgbClr val="000000"/>
              </a:solidFill>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107580592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7034679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67863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 (ISCA 2014)</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88</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715551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03712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278129186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3495696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Our Best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52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6149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400" dirty="0"/>
              <a:t>Lee et al., “</a:t>
            </a:r>
            <a:r>
              <a:rPr lang="en-US" sz="1400" b="1" dirty="0">
                <a:solidFill>
                  <a:srgbClr val="660066"/>
                </a:solidFill>
              </a:rPr>
              <a:t>Adaptive-Latency DRAM: Optimizing DRAM Timing for the Common Case</a:t>
            </a:r>
            <a:r>
              <a:rPr lang="en-US" sz="1400" dirty="0"/>
              <a:t>,” HPCA 2015.</a:t>
            </a:r>
          </a:p>
          <a:p>
            <a:pPr lvl="2"/>
            <a:r>
              <a:rPr lang="en-US" sz="1400" dirty="0"/>
              <a:t>Chang et al., “</a:t>
            </a:r>
            <a:r>
              <a:rPr lang="en-US" sz="1400" b="1" dirty="0">
                <a:solidFill>
                  <a:srgbClr val="660066"/>
                </a:solidFill>
              </a:rPr>
              <a:t>Understanding Latency Variation in Modern DRAM Chips</a:t>
            </a:r>
            <a:r>
              <a:rPr lang="en-US" sz="1400" dirty="0"/>
              <a:t>,” SIGMETRICS 2016.</a:t>
            </a:r>
          </a:p>
          <a:p>
            <a:pPr lvl="2"/>
            <a:r>
              <a:rPr lang="en-US" sz="1400" dirty="0"/>
              <a:t>Lee et al., “</a:t>
            </a:r>
            <a:r>
              <a:rPr lang="en-US" sz="1400" b="1" dirty="0">
                <a:solidFill>
                  <a:srgbClr val="660066"/>
                </a:solidFill>
              </a:rPr>
              <a:t>Design-Induced Latency Variation in Modern DRAM Chips</a:t>
            </a:r>
            <a:r>
              <a:rPr lang="en-US" sz="1400" dirty="0"/>
              <a:t>,” SIGMETRICS 2017.</a:t>
            </a:r>
          </a:p>
          <a:p>
            <a:pPr lvl="2"/>
            <a:r>
              <a:rPr lang="en-US" sz="1400" dirty="0"/>
              <a:t>Chang et al., “</a:t>
            </a:r>
            <a:r>
              <a:rPr lang="en-US" sz="1400" b="1" dirty="0">
                <a:solidFill>
                  <a:srgbClr val="711A6A"/>
                </a:solidFill>
              </a:rPr>
              <a:t>Understanding</a:t>
            </a:r>
            <a:r>
              <a:rPr lang="en-US" sz="1400" b="1" dirty="0">
                <a:solidFill>
                  <a:srgbClr val="660066"/>
                </a:solidFill>
              </a:rPr>
              <a:t> </a:t>
            </a:r>
            <a:r>
              <a:rPr lang="en-US" sz="1400" b="1" dirty="0">
                <a:solidFill>
                  <a:srgbClr val="711A6A"/>
                </a:solidFill>
              </a:rPr>
              <a:t>Reduced-Voltage</a:t>
            </a:r>
            <a:r>
              <a:rPr lang="en-US" sz="1400" b="1" dirty="0">
                <a:solidFill>
                  <a:srgbClr val="660066"/>
                </a:solidFill>
              </a:rPr>
              <a:t> Operation in Modern DRAM Devices</a:t>
            </a:r>
            <a:r>
              <a:rPr lang="en-US" sz="1400" dirty="0"/>
              <a:t>,” SIGMETRICS 2017.</a:t>
            </a:r>
          </a:p>
          <a:p>
            <a:pPr lvl="2"/>
            <a:r>
              <a:rPr lang="en-US" sz="1400" dirty="0"/>
              <a:t>Ghose et al., “</a:t>
            </a:r>
            <a:r>
              <a:rPr lang="en-US" sz="1400" b="1" dirty="0">
                <a:solidFill>
                  <a:srgbClr val="711A6A"/>
                </a:solidFill>
              </a:rPr>
              <a:t>What Your DRAM Power Models Are Not Telling You: Lessons from a Detailed Experimental Study</a:t>
            </a:r>
            <a:r>
              <a:rPr lang="en-US" sz="1400" dirty="0"/>
              <a:t>,” SIGMETRICS 2018.</a:t>
            </a:r>
          </a:p>
          <a:p>
            <a:pPr lvl="2"/>
            <a:r>
              <a:rPr lang="en-US" sz="1400" dirty="0"/>
              <a:t>Kim et al., “</a:t>
            </a:r>
            <a:r>
              <a:rPr lang="en-US" sz="1400" b="1" dirty="0">
                <a:solidFill>
                  <a:srgbClr val="711A6A"/>
                </a:solidFill>
              </a:rPr>
              <a:t>Solar-DRAM: Reducing DRAM Access Latency by Exploiting the Variation in Local </a:t>
            </a:r>
            <a:r>
              <a:rPr lang="en-US" sz="1400" b="1" dirty="0" err="1">
                <a:solidFill>
                  <a:srgbClr val="711A6A"/>
                </a:solidFill>
              </a:rPr>
              <a:t>Bitlines</a:t>
            </a:r>
            <a:r>
              <a:rPr lang="en-US" sz="1400" dirty="0"/>
              <a:t>,” ICCD 2018.</a:t>
            </a:r>
          </a:p>
          <a:p>
            <a:pPr lvl="2"/>
            <a:endParaRPr lang="en-US" sz="14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19336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02200262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5942197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62411681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0440125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47445049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2832440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5|8.3"/>
</p:tagLst>
</file>

<file path=ppt/tags/tag2.xml><?xml version="1.0" encoding="utf-8"?>
<p:tagLst xmlns:a="http://schemas.openxmlformats.org/drawingml/2006/main" xmlns:r="http://schemas.openxmlformats.org/officeDocument/2006/relationships" xmlns:p="http://schemas.openxmlformats.org/presentationml/2006/main">
  <p:tag name="TIMING" val="|24.9|0.8|1.5|1|1"/>
</p:tagLst>
</file>

<file path=ppt/tags/tag3.xml><?xml version="1.0" encoding="utf-8"?>
<p:tagLst xmlns:a="http://schemas.openxmlformats.org/drawingml/2006/main" xmlns:r="http://schemas.openxmlformats.org/officeDocument/2006/relationships" xmlns:p="http://schemas.openxmlformats.org/presentationml/2006/main">
  <p:tag name="TIMING" val="|37.7"/>
</p:tagLst>
</file>

<file path=ppt/tags/tag4.xml><?xml version="1.0" encoding="utf-8"?>
<p:tagLst xmlns:a="http://schemas.openxmlformats.org/drawingml/2006/main" xmlns:r="http://schemas.openxmlformats.org/officeDocument/2006/relationships" xmlns:p="http://schemas.openxmlformats.org/presentationml/2006/main">
  <p:tag name="TIMING" val="|14.4|20.5|11.3"/>
</p:tagLst>
</file>

<file path=ppt/tags/tag5.xml><?xml version="1.0" encoding="utf-8"?>
<p:tagLst xmlns:a="http://schemas.openxmlformats.org/drawingml/2006/main" xmlns:r="http://schemas.openxmlformats.org/officeDocument/2006/relationships" xmlns:p="http://schemas.openxmlformats.org/presentationml/2006/main">
  <p:tag name="TIMING" val="|12.8|11.1"/>
</p:tagLst>
</file>

<file path=ppt/tags/tag6.xml><?xml version="1.0" encoding="utf-8"?>
<p:tagLst xmlns:a="http://schemas.openxmlformats.org/drawingml/2006/main" xmlns:r="http://schemas.openxmlformats.org/officeDocument/2006/relationships" xmlns:p="http://schemas.openxmlformats.org/presentationml/2006/main">
  <p:tag name="TIMING" val="|3.7|3.2"/>
</p:tagLst>
</file>

<file path=ppt/tags/tag7.xml><?xml version="1.0" encoding="utf-8"?>
<p:tagLst xmlns:a="http://schemas.openxmlformats.org/drawingml/2006/main" xmlns:r="http://schemas.openxmlformats.org/officeDocument/2006/relationships" xmlns:p="http://schemas.openxmlformats.org/presentationml/2006/main">
  <p:tag name="TIMING" val="|14.8|50.9"/>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8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5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198127</TotalTime>
  <Words>13072</Words>
  <Application>Microsoft Macintosh PowerPoint</Application>
  <PresentationFormat>On-screen Show (4:3)</PresentationFormat>
  <Paragraphs>2190</Paragraphs>
  <Slides>221</Slides>
  <Notes>69</Notes>
  <HiddenSlides>0</HiddenSlides>
  <MMClips>0</MMClips>
  <ScaleCrop>false</ScaleCrop>
  <HeadingPairs>
    <vt:vector size="6" baseType="variant">
      <vt:variant>
        <vt:lpstr>Fonts Used</vt:lpstr>
      </vt:variant>
      <vt:variant>
        <vt:i4>21</vt:i4>
      </vt:variant>
      <vt:variant>
        <vt:lpstr>Theme</vt:lpstr>
      </vt:variant>
      <vt:variant>
        <vt:i4>55</vt:i4>
      </vt:variant>
      <vt:variant>
        <vt:lpstr>Slide Titles</vt:lpstr>
      </vt:variant>
      <vt:variant>
        <vt:i4>221</vt:i4>
      </vt:variant>
    </vt:vector>
  </HeadingPairs>
  <TitlesOfParts>
    <vt:vector size="297" baseType="lpstr">
      <vt:lpstr>Dotum</vt:lpstr>
      <vt:lpstr>굴림</vt:lpstr>
      <vt:lpstr>ＭＳ Ｐゴシック</vt:lpstr>
      <vt:lpstr>ＭＳ Ｐゴシック</vt:lpstr>
      <vt:lpstr>宋体</vt:lpstr>
      <vt:lpstr>宋体</vt:lpstr>
      <vt:lpstr>Adobe Garamond Pro</vt:lpstr>
      <vt:lpstr>Arial</vt:lpstr>
      <vt:lpstr>Calibri</vt:lpstr>
      <vt:lpstr>Calibri Light</vt:lpstr>
      <vt:lpstr>Cambria</vt:lpstr>
      <vt:lpstr>Cambria Math</vt:lpstr>
      <vt:lpstr>Courier New</vt:lpstr>
      <vt:lpstr>Futura Medium</vt:lpstr>
      <vt:lpstr>Garamond</vt:lpstr>
      <vt:lpstr>Gill Sans MT</vt:lpstr>
      <vt:lpstr>나눔고딕</vt:lpstr>
      <vt:lpstr>Tahoma</vt:lpstr>
      <vt:lpstr>Times New Roman</vt:lpstr>
      <vt:lpstr>Vista Sans OT Medium</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10_Edge</vt:lpstr>
      <vt:lpstr>19_Edge</vt:lpstr>
      <vt:lpstr>4_sesha-theme</vt:lpstr>
      <vt:lpstr>12_Office Theme</vt:lpstr>
      <vt:lpstr>15_Office Theme</vt:lpstr>
      <vt:lpstr>25_Office Theme</vt:lpstr>
      <vt:lpstr>95_Edge</vt:lpstr>
      <vt:lpstr>1_Office Theme</vt:lpstr>
      <vt:lpstr>2_Edge</vt:lpstr>
      <vt:lpstr>Office Theme</vt:lpstr>
      <vt:lpstr>7_Office Theme</vt:lpstr>
      <vt:lpstr>3_Office Theme</vt:lpstr>
      <vt:lpstr>8_Office Theme</vt:lpstr>
      <vt:lpstr>5_Office Theme</vt:lpstr>
      <vt:lpstr>42_Edge</vt:lpstr>
      <vt:lpstr>65_Edge</vt:lpstr>
      <vt:lpstr>RowHammer and Beyond</vt:lpstr>
      <vt:lpstr>The Story of RowHammer </vt:lpstr>
      <vt:lpstr>Maslow’s (Human) Hierarchy of Needs</vt:lpstr>
      <vt:lpstr>How Reliable/Secure/Safe is This Bridge?</vt:lpstr>
      <vt:lpstr>Collapse of the “Galloping Gertie”</vt:lpstr>
      <vt:lpstr>How Secure Are These People?</vt:lpstr>
      <vt:lpstr>The Main Memory System</vt:lpstr>
      <vt:lpstr>The Main Memory System</vt:lpstr>
      <vt:lpstr>The Main Memory System</vt:lpstr>
      <vt:lpstr>Major Trends Affecting Main Memory (I)</vt:lpstr>
      <vt:lpstr>Major Trends Affecting Main Memory (II)</vt:lpstr>
      <vt:lpstr>DRAM Capacity, Bandwidth, Latency Trends</vt:lpstr>
      <vt:lpstr>Major Trends Affecting Main Memory (III)</vt:lpstr>
      <vt:lpstr>DRAM Is Critical for Performance &amp; Energy</vt:lpstr>
      <vt:lpstr>DRAM Is Critical for Performance &amp; Energy</vt:lpstr>
      <vt:lpstr>PowerPoint Presentation</vt:lpstr>
      <vt:lpstr>PowerPoint Presentation</vt:lpstr>
      <vt:lpstr>PowerPoint Presentation</vt:lpstr>
      <vt:lpstr>Major Trends Affecting Main Memory (IV)</vt:lpstr>
      <vt:lpstr>Industry Is Writing Papers About It, Too</vt:lpstr>
      <vt:lpstr>Industry Is Writing Papers About It, Too</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 Open Source DRAM Infrastructure</vt:lpstr>
      <vt:lpstr>Data Retention in Memory [Liu et al., ISCA 2013]</vt:lpstr>
      <vt:lpstr>Analysis of Data Retention Failures [ISCA’13]</vt:lpstr>
      <vt:lpstr>Mitigation of Retention Issues [SIGMETRICS’14]</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Why Is This Happening?</vt:lpstr>
      <vt:lpstr>Higher-Level Implications</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vt:lpstr>
      <vt:lpstr>Understanding RowHammer</vt:lpstr>
      <vt:lpstr>Root Causes of Disturbance Errors</vt:lpstr>
      <vt:lpstr>Experimental DRAM Testing Infrastructure</vt:lpstr>
      <vt:lpstr>Where RowHammer Was Discovered</vt:lpstr>
      <vt:lpstr>PowerPoint Presentation</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First RowHammer Analysis</vt:lpstr>
      <vt:lpstr>Retrospective on RowHammer &amp; Future</vt:lpstr>
      <vt:lpstr>A More Recent RowHammer Retrospective</vt:lpstr>
      <vt:lpstr>RowHammer Solutions</vt:lpstr>
      <vt:lpstr>Two Types of RowHammer Solutions</vt:lpstr>
      <vt:lpstr>Some Potential Solutions (ISCA 2014)</vt:lpstr>
      <vt:lpstr>Naive Solutions</vt:lpstr>
      <vt:lpstr>Apple’s Patch for RowHammer</vt:lpstr>
      <vt:lpstr>Our Best Solution to RowHammer</vt:lpstr>
      <vt:lpstr>Advantages of PARA</vt:lpstr>
      <vt:lpstr>Requirements for PARA</vt:lpstr>
      <vt:lpstr>Probabilistic Activation in Real Life (I)</vt:lpstr>
      <vt:lpstr>Probabilistic Activation in Real Life (II)</vt:lpstr>
      <vt:lpstr>Seven RowHammer Solutions Proposed</vt:lpstr>
      <vt:lpstr>A Takeaway</vt:lpstr>
      <vt:lpstr>Aside: Intelligent Controller for NAND Flash</vt:lpstr>
      <vt:lpstr>Future Memory Reliability/Security Challenges</vt:lpstr>
      <vt:lpstr>Future of RowHammer &amp; Memory Reliability</vt:lpstr>
      <vt:lpstr>Future of Main Memory</vt:lpstr>
      <vt:lpstr>Large-Scale Failure Analysis of DRAM Chips</vt:lpstr>
      <vt:lpstr>PowerPoint Presentation</vt:lpstr>
      <vt:lpstr>Future of Main Memory Security</vt:lpstr>
      <vt:lpstr>Data Retention Errors</vt:lpstr>
      <vt:lpstr>DRAM Data Retention Time Failures</vt:lpstr>
      <vt:lpstr>Analysis of Data Retention Failures [ISCA’13]</vt:lpstr>
      <vt:lpstr>Two Challenges to Retention Time Profiling</vt:lpstr>
      <vt:lpstr>Two Challenges to Retention Time Profiling</vt:lpstr>
      <vt:lpstr>Data Pattern Dependence</vt:lpstr>
      <vt:lpstr>Data Pattern Dependence</vt:lpstr>
      <vt:lpstr>Two Challenges to Retention Time Profiling</vt:lpstr>
      <vt:lpstr>An Example VRT Cell</vt:lpstr>
      <vt:lpstr>Variable Retention Time</vt:lpstr>
      <vt:lpstr>Industry Is Writing Papers About It, Too</vt:lpstr>
      <vt:lpstr>Industry Is Writing Papers About It, Too</vt:lpstr>
      <vt:lpstr>Mitigation of Retention Issues [SIGMETRICS’14]</vt:lpstr>
      <vt:lpstr>Towards an Online Profiling System</vt:lpstr>
      <vt:lpstr>Towards an Online Profiling System</vt:lpstr>
      <vt:lpstr>Handling Variable Retention Time [DSN’15] </vt:lpstr>
      <vt:lpstr>Handling Data-Dependent Failures [DSN’16]  </vt:lpstr>
      <vt:lpstr>Handling Data-Dependent Failures [MICRO’17]  </vt:lpstr>
      <vt:lpstr>Handling Both DPD and VRT [ISCA’17]</vt:lpstr>
      <vt:lpstr>The Takeaway, Reinforced</vt:lpstr>
      <vt:lpstr>Keeping Future Memory Secure</vt:lpstr>
      <vt:lpstr>NAND Flash Memory Vulnerabilities</vt:lpstr>
      <vt:lpstr>NAND Flash Vulnerabilities [HPCA’17]</vt:lpstr>
      <vt:lpstr>How Do We Keep Memory Secure?</vt:lpstr>
      <vt:lpstr>Solution Direction: Principled Designs</vt:lpstr>
      <vt:lpstr>Architecting Future Memory for Security </vt:lpstr>
      <vt:lpstr>PowerPoint Presentation</vt:lpstr>
      <vt:lpstr>Understand and Model with Experiments (Flash)</vt:lpstr>
      <vt:lpstr>Recall: Collapse of the “Galloping Gertie”</vt:lpstr>
      <vt:lpstr>Another Example (1994)</vt:lpstr>
      <vt:lpstr>Yet Another Example (2007)</vt:lpstr>
      <vt:lpstr>A More Recent Example (2018)</vt:lpstr>
      <vt:lpstr>The Takeaway, Again</vt:lpstr>
      <vt:lpstr>Memory Is Not Only Bad</vt:lpstr>
      <vt:lpstr>D-RaNGe: Using Commodity DRAM Devices  to Generate True Random Numbers  with Low Latency and High Throughput</vt:lpstr>
      <vt:lpstr>DRAM Latency Characterization of 282 LPDDR4 DRAM Devices</vt:lpstr>
      <vt:lpstr>D-RaNGe Key Idea</vt:lpstr>
      <vt:lpstr>D-RaNGe Key Idea</vt:lpstr>
      <vt:lpstr>Our D-RaNGe Evaluation</vt:lpstr>
      <vt:lpstr>D-RaNGe: Using Commodity DRAM Devices  to Generate True Random Numbers  with Low Latency and High Throughput</vt:lpstr>
      <vt:lpstr>DRAM Latency True Random Number Generator</vt:lpstr>
      <vt:lpstr>DRAM Latency PUFs</vt:lpstr>
      <vt:lpstr>Quickly Destroying In-Memory Data</vt:lpstr>
      <vt:lpstr>For Some Other Time … </vt:lpstr>
      <vt:lpstr>Conclusion</vt:lpstr>
      <vt:lpstr>RowHammer, Revisited</vt:lpstr>
      <vt:lpstr>RowHammer: Retrospective</vt:lpstr>
      <vt:lpstr>Perhaps Most Importantly…</vt:lpstr>
      <vt:lpstr>Summary: RowHammer</vt:lpstr>
      <vt:lpstr>For More on RowHammer…</vt:lpstr>
      <vt:lpstr>PowerPoint Presentation</vt:lpstr>
      <vt:lpstr>RowHammer and Beyond</vt:lpstr>
      <vt:lpstr>Acknowledgments</vt:lpstr>
      <vt:lpstr>Funding Acknowledgments</vt:lpstr>
      <vt:lpstr>Backup Slides for Further Info</vt:lpstr>
      <vt:lpstr>Modern DRAM Retention Time Distribution</vt:lpstr>
      <vt:lpstr>The DRAM Latency PUF:   Quickly Evaluating Physical Unclonable Functions  by Exploiting the Latency-Reliability Tradeoff  in Modern Commodity DRAM Devices</vt:lpstr>
      <vt:lpstr>Understand and Model with Experiments (Flash)</vt:lpstr>
      <vt:lpstr>Understanding Flash Memory Reliability</vt:lpstr>
      <vt:lpstr>Understanding Flash Memory Reliability</vt:lpstr>
      <vt:lpstr>NAND Flash Vulnerabilities [HPCA’17]</vt:lpstr>
      <vt:lpstr>3D NAND Flash Reliability I [HPCA’18] </vt:lpstr>
      <vt:lpstr>3D NAND Flash Reliability II [SIGMETRICS’18] </vt:lpstr>
      <vt:lpstr>Potential NAND Flash Memory Vulnerabilities</vt:lpstr>
      <vt:lpstr>There are Two Other Solution Directions</vt:lpstr>
      <vt:lpstr>More on Heterogeneous-Reliability Memory</vt:lpstr>
      <vt:lpstr>Major Trends Affecting Main Memory (V)</vt:lpstr>
      <vt:lpstr>Major Trends Affecting Main Memory (V)</vt:lpstr>
      <vt:lpstr>Major Trend: Hybrid Main Memory</vt:lpstr>
      <vt:lpstr>Flash Memory Reliability and Security</vt:lpstr>
      <vt:lpstr>Limits of Charge Memory</vt:lpstr>
      <vt:lpstr>Evolution of NAND Flash Memory</vt:lpstr>
      <vt:lpstr>Flash Challenges: Reliability and Endurance</vt:lpstr>
      <vt:lpstr>NAND Flash Memory is Increasingly Noisy</vt:lpstr>
      <vt:lpstr>Future NAND Flash-based Storage Architecture</vt:lpstr>
      <vt:lpstr>NAND Flash Error Model</vt:lpstr>
      <vt:lpstr>Our Goals and Approach</vt:lpstr>
      <vt:lpstr>Experimental Testing Platform</vt:lpstr>
      <vt:lpstr>NAND Flash Error Types</vt:lpstr>
      <vt:lpstr>Observations: Flash Error Analysis</vt:lpstr>
      <vt:lpstr>More on Flash Error Analysis</vt:lpstr>
      <vt:lpstr>Solution to Retention Errors</vt:lpstr>
      <vt:lpstr>Flash Correct-and-Refresh [ICCD’12]</vt:lpstr>
      <vt:lpstr>Many Errors and Their Mitigation [PIEEE’17]</vt:lpstr>
      <vt:lpstr>Many Errors and Their Mitigation [PIEEE’17]</vt:lpstr>
      <vt:lpstr>One Issue: Read Disturb in Flash Memory</vt:lpstr>
      <vt:lpstr>NAND Flash Memory Background</vt:lpstr>
      <vt:lpstr>Flash Cell Array</vt:lpstr>
      <vt:lpstr>Flash Cell</vt:lpstr>
      <vt:lpstr>Flash Read</vt:lpstr>
      <vt:lpstr>Flash Pass-Through</vt:lpstr>
      <vt:lpstr>Read from Flash Cell Array</vt:lpstr>
      <vt:lpstr>Read Disturb Problem: “Weak Programming” Effect</vt:lpstr>
      <vt:lpstr>Read Disturb Problem: “Weak Programming” Effect</vt:lpstr>
      <vt:lpstr>Executive Summary [DSN’15]</vt:lpstr>
      <vt:lpstr>Read Disturb Prone vs. Resistant Cells</vt:lpstr>
      <vt:lpstr>Observation 2: Some Flash Cells Are More Prone to Read Disturb</vt:lpstr>
      <vt:lpstr>Read Disturb Oriented Error Recovery (RDR)</vt:lpstr>
      <vt:lpstr>More on Flash Read Disturb Errors [DSN’15]</vt:lpstr>
      <vt:lpstr>Large-Scale SSD Error Analysis [SIGMETRICS’15]</vt:lpstr>
      <vt:lpstr>Another Lecture: NAND Flash Reliability</vt:lpstr>
      <vt:lpstr>NAND Flash Vulnerabilities [HPCA’17]</vt:lpstr>
      <vt:lpstr>NAND Flash Errors: A Modern Survey </vt:lpstr>
      <vt:lpstr>Summary: Memory Reliability and Security</vt:lpstr>
      <vt:lpstr>Other Works on Flash Memory</vt:lpstr>
      <vt:lpstr>NAND Flash Error Model</vt:lpstr>
      <vt:lpstr>Threshold Voltage Distribution</vt:lpstr>
      <vt:lpstr>Program Interference and Vref Prediction</vt:lpstr>
      <vt:lpstr>Neighbor-Assisted Error Correction</vt:lpstr>
      <vt:lpstr>Data Retention</vt:lpstr>
      <vt:lpstr>SSD Error Analysis in the Field</vt:lpstr>
      <vt:lpstr>Flash Memory Programming Vulnerabilities</vt:lpstr>
      <vt:lpstr>Accurate and Online Channel Modeling</vt:lpstr>
      <vt:lpstr>3D NAND Flash Reliability I [HPCA’18] </vt:lpstr>
      <vt:lpstr>3D NAND Flash Reliability II [SIGMETRICS’18] </vt:lpstr>
      <vt:lpstr>Memory System: A Shared Resource View</vt:lpstr>
      <vt:lpstr>Challenge and Opportunity for Future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2787</cp:revision>
  <cp:lastPrinted>2017-12-05T03:30:35Z</cp:lastPrinted>
  <dcterms:created xsi:type="dcterms:W3CDTF">2010-10-08T20:41:54Z</dcterms:created>
  <dcterms:modified xsi:type="dcterms:W3CDTF">2019-04-28T22:38:59Z</dcterms:modified>
</cp:coreProperties>
</file>