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8.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9.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0.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4.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5.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7.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8.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0.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1.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62.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3.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4.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6.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1.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42" r:id="rId45"/>
    <p:sldMasterId id="2147488455" r:id="rId46"/>
    <p:sldMasterId id="2147488480" r:id="rId47"/>
    <p:sldMasterId id="2147488547" r:id="rId48"/>
    <p:sldMasterId id="2147488560" r:id="rId49"/>
    <p:sldMasterId id="2147488573" r:id="rId50"/>
    <p:sldMasterId id="2147488599" r:id="rId51"/>
    <p:sldMasterId id="2147488661" r:id="rId52"/>
    <p:sldMasterId id="2147488674" r:id="rId53"/>
    <p:sldMasterId id="2147488687" r:id="rId54"/>
    <p:sldMasterId id="2147488713" r:id="rId55"/>
    <p:sldMasterId id="2147488725" r:id="rId56"/>
    <p:sldMasterId id="2147488738" r:id="rId57"/>
    <p:sldMasterId id="2147488750" r:id="rId58"/>
    <p:sldMasterId id="2147488762" r:id="rId59"/>
    <p:sldMasterId id="2147488775" r:id="rId60"/>
    <p:sldMasterId id="2147488778" r:id="rId61"/>
    <p:sldMasterId id="2147488790" r:id="rId62"/>
    <p:sldMasterId id="2147488802" r:id="rId63"/>
    <p:sldMasterId id="2147488805" r:id="rId64"/>
    <p:sldMasterId id="2147488808" r:id="rId65"/>
    <p:sldMasterId id="2147488821" r:id="rId66"/>
    <p:sldMasterId id="2147488833" r:id="rId67"/>
  </p:sldMasterIdLst>
  <p:notesMasterIdLst>
    <p:notesMasterId r:id="rId366"/>
  </p:notesMasterIdLst>
  <p:handoutMasterIdLst>
    <p:handoutMasterId r:id="rId367"/>
  </p:handoutMasterIdLst>
  <p:sldIdLst>
    <p:sldId id="6879" r:id="rId68"/>
    <p:sldId id="6850" r:id="rId69"/>
    <p:sldId id="6851" r:id="rId70"/>
    <p:sldId id="6852" r:id="rId71"/>
    <p:sldId id="656" r:id="rId72"/>
    <p:sldId id="5603" r:id="rId73"/>
    <p:sldId id="3581" r:id="rId74"/>
    <p:sldId id="3582" r:id="rId75"/>
    <p:sldId id="3609" r:id="rId76"/>
    <p:sldId id="4145" r:id="rId77"/>
    <p:sldId id="3583" r:id="rId78"/>
    <p:sldId id="3614" r:id="rId79"/>
    <p:sldId id="3615" r:id="rId80"/>
    <p:sldId id="6853" r:id="rId81"/>
    <p:sldId id="6854" r:id="rId82"/>
    <p:sldId id="6855" r:id="rId83"/>
    <p:sldId id="6856" r:id="rId84"/>
    <p:sldId id="6857" r:id="rId85"/>
    <p:sldId id="6858" r:id="rId86"/>
    <p:sldId id="6881" r:id="rId87"/>
    <p:sldId id="6882" r:id="rId88"/>
    <p:sldId id="6859" r:id="rId89"/>
    <p:sldId id="6860" r:id="rId90"/>
    <p:sldId id="6861" r:id="rId91"/>
    <p:sldId id="6862" r:id="rId92"/>
    <p:sldId id="6576" r:id="rId93"/>
    <p:sldId id="6883" r:id="rId94"/>
    <p:sldId id="6863" r:id="rId95"/>
    <p:sldId id="3584" r:id="rId96"/>
    <p:sldId id="3585" r:id="rId97"/>
    <p:sldId id="3586" r:id="rId98"/>
    <p:sldId id="3848" r:id="rId99"/>
    <p:sldId id="3712" r:id="rId100"/>
    <p:sldId id="6894" r:id="rId101"/>
    <p:sldId id="6895" r:id="rId102"/>
    <p:sldId id="3943" r:id="rId103"/>
    <p:sldId id="3944" r:id="rId104"/>
    <p:sldId id="3945" r:id="rId105"/>
    <p:sldId id="3946" r:id="rId106"/>
    <p:sldId id="3947" r:id="rId107"/>
    <p:sldId id="3948" r:id="rId108"/>
    <p:sldId id="3719" r:id="rId109"/>
    <p:sldId id="3950" r:id="rId110"/>
    <p:sldId id="3720" r:id="rId111"/>
    <p:sldId id="4860" r:id="rId112"/>
    <p:sldId id="3721" r:id="rId113"/>
    <p:sldId id="3722" r:id="rId114"/>
    <p:sldId id="4894" r:id="rId115"/>
    <p:sldId id="4895" r:id="rId116"/>
    <p:sldId id="4699" r:id="rId117"/>
    <p:sldId id="5521" r:id="rId118"/>
    <p:sldId id="5924" r:id="rId119"/>
    <p:sldId id="5923" r:id="rId120"/>
    <p:sldId id="5036" r:id="rId121"/>
    <p:sldId id="3723" r:id="rId122"/>
    <p:sldId id="6795" r:id="rId123"/>
    <p:sldId id="5938" r:id="rId124"/>
    <p:sldId id="5654" r:id="rId125"/>
    <p:sldId id="5941" r:id="rId126"/>
    <p:sldId id="5942" r:id="rId127"/>
    <p:sldId id="5943" r:id="rId128"/>
    <p:sldId id="6864" r:id="rId129"/>
    <p:sldId id="6865" r:id="rId130"/>
    <p:sldId id="6866" r:id="rId131"/>
    <p:sldId id="6867" r:id="rId132"/>
    <p:sldId id="6884" r:id="rId133"/>
    <p:sldId id="6796" r:id="rId134"/>
    <p:sldId id="6797" r:id="rId135"/>
    <p:sldId id="6798" r:id="rId136"/>
    <p:sldId id="6868" r:id="rId137"/>
    <p:sldId id="1863" r:id="rId138"/>
    <p:sldId id="5045" r:id="rId139"/>
    <p:sldId id="4899" r:id="rId140"/>
    <p:sldId id="3958" r:id="rId141"/>
    <p:sldId id="3978" r:id="rId142"/>
    <p:sldId id="4901" r:id="rId143"/>
    <p:sldId id="5951" r:id="rId144"/>
    <p:sldId id="5029" r:id="rId145"/>
    <p:sldId id="5028" r:id="rId146"/>
    <p:sldId id="5971" r:id="rId147"/>
    <p:sldId id="3855" r:id="rId148"/>
    <p:sldId id="5952" r:id="rId149"/>
    <p:sldId id="5006" r:id="rId150"/>
    <p:sldId id="5963" r:id="rId151"/>
    <p:sldId id="5972" r:id="rId152"/>
    <p:sldId id="5973" r:id="rId153"/>
    <p:sldId id="5974" r:id="rId154"/>
    <p:sldId id="6793" r:id="rId155"/>
    <p:sldId id="6803" r:id="rId156"/>
    <p:sldId id="6505" r:id="rId157"/>
    <p:sldId id="6655" r:id="rId158"/>
    <p:sldId id="6869" r:id="rId159"/>
    <p:sldId id="6870" r:id="rId160"/>
    <p:sldId id="6801" r:id="rId161"/>
    <p:sldId id="6802" r:id="rId162"/>
    <p:sldId id="6871" r:id="rId163"/>
    <p:sldId id="6804" r:id="rId164"/>
    <p:sldId id="6808" r:id="rId165"/>
    <p:sldId id="5908" r:id="rId166"/>
    <p:sldId id="6799" r:id="rId167"/>
    <p:sldId id="5910" r:id="rId168"/>
    <p:sldId id="5956" r:id="rId169"/>
    <p:sldId id="5912" r:id="rId170"/>
    <p:sldId id="5957" r:id="rId171"/>
    <p:sldId id="5958" r:id="rId172"/>
    <p:sldId id="5959" r:id="rId173"/>
    <p:sldId id="5913" r:id="rId174"/>
    <p:sldId id="5918" r:id="rId175"/>
    <p:sldId id="5960" r:id="rId176"/>
    <p:sldId id="6800" r:id="rId177"/>
    <p:sldId id="6805" r:id="rId178"/>
    <p:sldId id="6506" r:id="rId179"/>
    <p:sldId id="6807" r:id="rId180"/>
    <p:sldId id="6301" r:id="rId181"/>
    <p:sldId id="1208" r:id="rId182"/>
    <p:sldId id="1174" r:id="rId183"/>
    <p:sldId id="1179" r:id="rId184"/>
    <p:sldId id="1175" r:id="rId185"/>
    <p:sldId id="1180" r:id="rId186"/>
    <p:sldId id="1206" r:id="rId187"/>
    <p:sldId id="1190" r:id="rId188"/>
    <p:sldId id="1218" r:id="rId189"/>
    <p:sldId id="6809" r:id="rId190"/>
    <p:sldId id="6806" r:id="rId191"/>
    <p:sldId id="6297" r:id="rId192"/>
    <p:sldId id="718" r:id="rId193"/>
    <p:sldId id="6811" r:id="rId194"/>
    <p:sldId id="692" r:id="rId195"/>
    <p:sldId id="6812" r:id="rId196"/>
    <p:sldId id="721" r:id="rId197"/>
    <p:sldId id="727" r:id="rId198"/>
    <p:sldId id="710" r:id="rId199"/>
    <p:sldId id="1008" r:id="rId200"/>
    <p:sldId id="1025" r:id="rId201"/>
    <p:sldId id="712" r:id="rId202"/>
    <p:sldId id="1034" r:id="rId203"/>
    <p:sldId id="6813" r:id="rId204"/>
    <p:sldId id="6887" r:id="rId205"/>
    <p:sldId id="6886" r:id="rId206"/>
    <p:sldId id="6841" r:id="rId207"/>
    <p:sldId id="6810" r:id="rId208"/>
    <p:sldId id="6047" r:id="rId209"/>
    <p:sldId id="6847" r:id="rId210"/>
    <p:sldId id="660" r:id="rId211"/>
    <p:sldId id="645" r:id="rId212"/>
    <p:sldId id="672" r:id="rId213"/>
    <p:sldId id="6888" r:id="rId214"/>
    <p:sldId id="616" r:id="rId215"/>
    <p:sldId id="611" r:id="rId216"/>
    <p:sldId id="6829" r:id="rId217"/>
    <p:sldId id="5964" r:id="rId218"/>
    <p:sldId id="5755" r:id="rId219"/>
    <p:sldId id="5756" r:id="rId220"/>
    <p:sldId id="5757" r:id="rId221"/>
    <p:sldId id="6824" r:id="rId222"/>
    <p:sldId id="6825" r:id="rId223"/>
    <p:sldId id="6826" r:id="rId224"/>
    <p:sldId id="6848" r:id="rId225"/>
    <p:sldId id="6823" r:id="rId226"/>
    <p:sldId id="6849" r:id="rId227"/>
    <p:sldId id="6885" r:id="rId228"/>
    <p:sldId id="6893" r:id="rId229"/>
    <p:sldId id="5920" r:id="rId230"/>
    <p:sldId id="4879" r:id="rId231"/>
    <p:sldId id="4948" r:id="rId232"/>
    <p:sldId id="6827" r:id="rId233"/>
    <p:sldId id="6830" r:id="rId234"/>
    <p:sldId id="6828" r:id="rId235"/>
    <p:sldId id="6872" r:id="rId236"/>
    <p:sldId id="6873" r:id="rId237"/>
    <p:sldId id="6874" r:id="rId238"/>
    <p:sldId id="6613" r:id="rId239"/>
    <p:sldId id="6875" r:id="rId240"/>
    <p:sldId id="6876" r:id="rId241"/>
    <p:sldId id="6877" r:id="rId242"/>
    <p:sldId id="6878" r:id="rId243"/>
    <p:sldId id="5215" r:id="rId244"/>
    <p:sldId id="6889" r:id="rId245"/>
    <p:sldId id="6890" r:id="rId246"/>
    <p:sldId id="6891" r:id="rId247"/>
    <p:sldId id="5875" r:id="rId248"/>
    <p:sldId id="5934" r:id="rId249"/>
    <p:sldId id="5935" r:id="rId250"/>
    <p:sldId id="6819" r:id="rId251"/>
    <p:sldId id="5880" r:id="rId252"/>
    <p:sldId id="5881" r:id="rId253"/>
    <p:sldId id="5042" r:id="rId254"/>
    <p:sldId id="5043" r:id="rId255"/>
    <p:sldId id="6814" r:id="rId256"/>
    <p:sldId id="6821" r:id="rId257"/>
    <p:sldId id="5217" r:id="rId258"/>
    <p:sldId id="5775" r:id="rId259"/>
    <p:sldId id="5776" r:id="rId260"/>
    <p:sldId id="6659" r:id="rId261"/>
    <p:sldId id="6896" r:id="rId262"/>
    <p:sldId id="6880" r:id="rId263"/>
    <p:sldId id="5214" r:id="rId264"/>
    <p:sldId id="5936" r:id="rId265"/>
    <p:sldId id="5937" r:id="rId266"/>
    <p:sldId id="5970" r:id="rId267"/>
    <p:sldId id="5939" r:id="rId268"/>
    <p:sldId id="5782" r:id="rId269"/>
    <p:sldId id="4900" r:id="rId270"/>
    <p:sldId id="5038" r:id="rId271"/>
    <p:sldId id="3604" r:id="rId272"/>
    <p:sldId id="5916" r:id="rId273"/>
    <p:sldId id="257" r:id="rId274"/>
    <p:sldId id="544" r:id="rId275"/>
    <p:sldId id="535" r:id="rId276"/>
    <p:sldId id="517" r:id="rId277"/>
    <p:sldId id="533" r:id="rId278"/>
    <p:sldId id="587" r:id="rId279"/>
    <p:sldId id="524" r:id="rId280"/>
    <p:sldId id="589" r:id="rId281"/>
    <p:sldId id="552" r:id="rId282"/>
    <p:sldId id="569" r:id="rId283"/>
    <p:sldId id="570" r:id="rId284"/>
    <p:sldId id="571" r:id="rId285"/>
    <p:sldId id="553" r:id="rId286"/>
    <p:sldId id="511" r:id="rId287"/>
    <p:sldId id="557" r:id="rId288"/>
    <p:sldId id="5961" r:id="rId289"/>
    <p:sldId id="5754" r:id="rId290"/>
    <p:sldId id="492" r:id="rId291"/>
    <p:sldId id="555" r:id="rId292"/>
    <p:sldId id="556" r:id="rId293"/>
    <p:sldId id="583" r:id="rId294"/>
    <p:sldId id="518" r:id="rId295"/>
    <p:sldId id="536" r:id="rId296"/>
    <p:sldId id="526" r:id="rId297"/>
    <p:sldId id="501" r:id="rId298"/>
    <p:sldId id="531" r:id="rId299"/>
    <p:sldId id="505" r:id="rId300"/>
    <p:sldId id="585" r:id="rId301"/>
    <p:sldId id="522" r:id="rId302"/>
    <p:sldId id="504" r:id="rId303"/>
    <p:sldId id="507" r:id="rId304"/>
    <p:sldId id="506" r:id="rId305"/>
    <p:sldId id="500" r:id="rId306"/>
    <p:sldId id="573" r:id="rId307"/>
    <p:sldId id="510" r:id="rId308"/>
    <p:sldId id="549" r:id="rId309"/>
    <p:sldId id="548" r:id="rId310"/>
    <p:sldId id="547" r:id="rId311"/>
    <p:sldId id="546" r:id="rId312"/>
    <p:sldId id="543" r:id="rId313"/>
    <p:sldId id="534" r:id="rId314"/>
    <p:sldId id="5781" r:id="rId315"/>
    <p:sldId id="5587" r:id="rId316"/>
    <p:sldId id="5511" r:id="rId317"/>
    <p:sldId id="5512" r:id="rId318"/>
    <p:sldId id="5589" r:id="rId319"/>
    <p:sldId id="5931" r:id="rId320"/>
    <p:sldId id="5596" r:id="rId321"/>
    <p:sldId id="5891" r:id="rId322"/>
    <p:sldId id="5892" r:id="rId323"/>
    <p:sldId id="5893" r:id="rId324"/>
    <p:sldId id="5895" r:id="rId325"/>
    <p:sldId id="5894" r:id="rId326"/>
    <p:sldId id="5896" r:id="rId327"/>
    <p:sldId id="5897" r:id="rId328"/>
    <p:sldId id="5898" r:id="rId329"/>
    <p:sldId id="5899" r:id="rId330"/>
    <p:sldId id="5900" r:id="rId331"/>
    <p:sldId id="5901" r:id="rId332"/>
    <p:sldId id="5902" r:id="rId333"/>
    <p:sldId id="5903" r:id="rId334"/>
    <p:sldId id="5904" r:id="rId335"/>
    <p:sldId id="5905" r:id="rId336"/>
    <p:sldId id="5906" r:id="rId337"/>
    <p:sldId id="5965" r:id="rId338"/>
    <p:sldId id="5966" r:id="rId339"/>
    <p:sldId id="5967" r:id="rId340"/>
    <p:sldId id="5513" r:id="rId341"/>
    <p:sldId id="5932" r:id="rId342"/>
    <p:sldId id="5933" r:id="rId343"/>
    <p:sldId id="5488" r:id="rId344"/>
    <p:sldId id="5486" r:id="rId345"/>
    <p:sldId id="5487" r:id="rId346"/>
    <p:sldId id="5886" r:id="rId347"/>
    <p:sldId id="6818" r:id="rId348"/>
    <p:sldId id="6815" r:id="rId349"/>
    <p:sldId id="6816" r:id="rId350"/>
    <p:sldId id="6820" r:id="rId351"/>
    <p:sldId id="4861" r:id="rId352"/>
    <p:sldId id="4862" r:id="rId353"/>
    <p:sldId id="4863" r:id="rId354"/>
    <p:sldId id="2408" r:id="rId355"/>
    <p:sldId id="2409" r:id="rId356"/>
    <p:sldId id="4864" r:id="rId357"/>
    <p:sldId id="2406" r:id="rId358"/>
    <p:sldId id="2410" r:id="rId359"/>
    <p:sldId id="4865" r:id="rId360"/>
    <p:sldId id="4893" r:id="rId361"/>
    <p:sldId id="5066" r:id="rId362"/>
    <p:sldId id="5067" r:id="rId363"/>
    <p:sldId id="475" r:id="rId364"/>
    <p:sldId id="5030" r:id="rId3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711A6A"/>
    <a:srgbClr val="8C0000"/>
    <a:srgbClr val="1A5712"/>
    <a:srgbClr val="CC8D2A"/>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7" autoAdjust="0"/>
    <p:restoredTop sz="92991" autoAdjust="0"/>
  </p:normalViewPr>
  <p:slideViewPr>
    <p:cSldViewPr>
      <p:cViewPr varScale="1">
        <p:scale>
          <a:sx n="103" d="100"/>
          <a:sy n="103" d="100"/>
        </p:scale>
        <p:origin x="216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slide" Target="slides/slide257.xml"/><Relationship Id="rId366" Type="http://schemas.openxmlformats.org/officeDocument/2006/relationships/notesMaster" Target="notesMasters/notesMaster1.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slide" Target="slides/slide268.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slide" Target="slides/slide279.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357" Type="http://schemas.openxmlformats.org/officeDocument/2006/relationships/slide" Target="slides/slide290.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slide" Target="slides/slide259.xml"/><Relationship Id="rId65" Type="http://schemas.openxmlformats.org/officeDocument/2006/relationships/slideMaster" Target="slideMasters/slideMaster65.xml"/><Relationship Id="rId130" Type="http://schemas.openxmlformats.org/officeDocument/2006/relationships/slide" Target="slides/slide63.xml"/><Relationship Id="rId368" Type="http://schemas.openxmlformats.org/officeDocument/2006/relationships/commentAuthors" Target="commentAuthors.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slide" Target="slides/slide270.xml"/><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slide" Target="slides/slide281.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0.xml"/><Relationship Id="rId359" Type="http://schemas.openxmlformats.org/officeDocument/2006/relationships/slide" Target="slides/slide292.xml"/><Relationship Id="rId98" Type="http://schemas.openxmlformats.org/officeDocument/2006/relationships/slide" Target="slides/slide31.xml"/><Relationship Id="rId121" Type="http://schemas.openxmlformats.org/officeDocument/2006/relationships/slide" Target="slides/slide54.xml"/><Relationship Id="rId163" Type="http://schemas.openxmlformats.org/officeDocument/2006/relationships/slide" Target="slides/slide96.xml"/><Relationship Id="rId219" Type="http://schemas.openxmlformats.org/officeDocument/2006/relationships/slide" Target="slides/slide152.xml"/><Relationship Id="rId370" Type="http://schemas.openxmlformats.org/officeDocument/2006/relationships/viewProps" Target="viewProps.xml"/><Relationship Id="rId230" Type="http://schemas.openxmlformats.org/officeDocument/2006/relationships/slide" Target="slides/slide163.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5.xml"/><Relationship Id="rId328" Type="http://schemas.openxmlformats.org/officeDocument/2006/relationships/slide" Target="slides/slide261.xml"/><Relationship Id="rId132" Type="http://schemas.openxmlformats.org/officeDocument/2006/relationships/slide" Target="slides/slide65.xml"/><Relationship Id="rId174" Type="http://schemas.openxmlformats.org/officeDocument/2006/relationships/slide" Target="slides/slide107.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slide" Target="slides/slide251.xml"/><Relationship Id="rId339" Type="http://schemas.openxmlformats.org/officeDocument/2006/relationships/slide" Target="slides/slide272.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350" Type="http://schemas.openxmlformats.org/officeDocument/2006/relationships/slide" Target="slides/slide283.xml"/><Relationship Id="rId371"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slide" Target="slides/slide262.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slide" Target="slides/slide273.xml"/><Relationship Id="rId361" Type="http://schemas.openxmlformats.org/officeDocument/2006/relationships/slide" Target="slides/slide294.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slide" Target="slides/slide252.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slide" Target="slides/slide263.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slide" Target="slides/slide284.xml"/><Relationship Id="rId372" Type="http://schemas.openxmlformats.org/officeDocument/2006/relationships/tableStyles" Target="tableStyles.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slide" Target="slides/slide253.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slide" Target="slides/slide274.xml"/><Relationship Id="rId362" Type="http://schemas.openxmlformats.org/officeDocument/2006/relationships/slide" Target="slides/slide295.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slide" Target="slides/slide264.xml"/><Relationship Id="rId352" Type="http://schemas.openxmlformats.org/officeDocument/2006/relationships/slide" Target="slides/slide285.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slide" Target="slides/slide254.xml"/><Relationship Id="rId342" Type="http://schemas.openxmlformats.org/officeDocument/2006/relationships/slide" Target="slides/slide275.xml"/><Relationship Id="rId363" Type="http://schemas.openxmlformats.org/officeDocument/2006/relationships/slide" Target="slides/slide296.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slide" Target="slides/slide265.xml"/><Relationship Id="rId353" Type="http://schemas.openxmlformats.org/officeDocument/2006/relationships/slide" Target="slides/slide286.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slide" Target="slides/slide255.xml"/><Relationship Id="rId343" Type="http://schemas.openxmlformats.org/officeDocument/2006/relationships/slide" Target="slides/slide276.xml"/><Relationship Id="rId364" Type="http://schemas.openxmlformats.org/officeDocument/2006/relationships/slide" Target="slides/slide297.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slide" Target="slides/slide266.xml"/><Relationship Id="rId354" Type="http://schemas.openxmlformats.org/officeDocument/2006/relationships/slide" Target="slides/slide287.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slide" Target="slides/slide256.xml"/><Relationship Id="rId344" Type="http://schemas.openxmlformats.org/officeDocument/2006/relationships/slide" Target="slides/slide2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365" Type="http://schemas.openxmlformats.org/officeDocument/2006/relationships/slide" Target="slides/slide298.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slide" Target="slides/slide267.xml"/><Relationship Id="rId355" Type="http://schemas.openxmlformats.org/officeDocument/2006/relationships/slide" Target="slides/slide288.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slide" Target="slides/slide278.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356" Type="http://schemas.openxmlformats.org/officeDocument/2006/relationships/slide" Target="slides/slide289.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slide" Target="slides/slide258.xml"/><Relationship Id="rId367" Type="http://schemas.openxmlformats.org/officeDocument/2006/relationships/handoutMaster" Target="handoutMasters/handoutMaster1.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slide" Target="slides/slide269.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slide" Target="slides/slide280.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358" Type="http://schemas.openxmlformats.org/officeDocument/2006/relationships/slide" Target="slides/slide291.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slide" Target="slides/slide260.xml"/><Relationship Id="rId369" Type="http://schemas.openxmlformats.org/officeDocument/2006/relationships/presProps" Target="presProps.xml"/><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slide" Target="slides/slide271.xml"/><Relationship Id="rId8" Type="http://schemas.openxmlformats.org/officeDocument/2006/relationships/slideMaster" Target="slideMasters/slideMaster8.xml"/><Relationship Id="rId142" Type="http://schemas.openxmlformats.org/officeDocument/2006/relationships/slide" Target="slides/slide75.xml"/><Relationship Id="rId184" Type="http://schemas.openxmlformats.org/officeDocument/2006/relationships/slide" Target="slides/slide117.xml"/><Relationship Id="rId251" Type="http://schemas.openxmlformats.org/officeDocument/2006/relationships/slide" Target="slides/slide184.xml"/><Relationship Id="rId46" Type="http://schemas.openxmlformats.org/officeDocument/2006/relationships/slideMaster" Target="slideMasters/slideMaster46.xml"/><Relationship Id="rId293" Type="http://schemas.openxmlformats.org/officeDocument/2006/relationships/slide" Target="slides/slide226.xml"/><Relationship Id="rId307" Type="http://schemas.openxmlformats.org/officeDocument/2006/relationships/slide" Target="slides/slide240.xml"/><Relationship Id="rId349" Type="http://schemas.openxmlformats.org/officeDocument/2006/relationships/slide" Target="slides/slide282.xml"/><Relationship Id="rId88" Type="http://schemas.openxmlformats.org/officeDocument/2006/relationships/slide" Target="slides/slide21.xml"/><Relationship Id="rId111" Type="http://schemas.openxmlformats.org/officeDocument/2006/relationships/slide" Target="slides/slide44.xml"/><Relationship Id="rId153" Type="http://schemas.openxmlformats.org/officeDocument/2006/relationships/slide" Target="slides/slide86.xml"/><Relationship Id="rId195" Type="http://schemas.openxmlformats.org/officeDocument/2006/relationships/slide" Target="slides/slide128.xml"/><Relationship Id="rId209" Type="http://schemas.openxmlformats.org/officeDocument/2006/relationships/slide" Target="slides/slide142.xml"/><Relationship Id="rId360" Type="http://schemas.openxmlformats.org/officeDocument/2006/relationships/slide" Target="slides/slide293.xml"/><Relationship Id="rId220" Type="http://schemas.openxmlformats.org/officeDocument/2006/relationships/slide" Target="slides/slide1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1T17:29:47.141" idx="2">
    <p:pos x="5754" y="63"/>
    <p:text>Why is this orange in the previous slide but red here?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5/11/22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5/11/22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3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256503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918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2756749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3825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7740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4267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36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329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7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2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18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527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0469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0952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50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740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04113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5654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05872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sz="500" dirty="0"/>
              <a:t>[CLICK] The RowHammer vulnerability of modern DRAM is a critical reliability and security threat.</a:t>
            </a:r>
          </a:p>
          <a:p>
            <a:r>
              <a:rPr lang="en-US" sz="500" dirty="0"/>
              <a:t>[CLICK] The security guarantees of TRR, which is the commonly used RowHammer protection mechanism, cannot be easily studied as TRR is obscure, undocumented, and proprietary.</a:t>
            </a:r>
          </a:p>
          <a:p>
            <a:endParaRPr lang="en-US" sz="500" dirty="0"/>
          </a:p>
          <a:p>
            <a:r>
              <a:rPr lang="en-US" sz="500" dirty="0"/>
              <a:t>[CLICK] In this work, our main goal is to answer the following questions. Is TRR fully secure? How can we validate the security guarantees of different TRR mechanisms? </a:t>
            </a:r>
          </a:p>
          <a:p>
            <a:endParaRPr lang="en-US" sz="500" dirty="0"/>
          </a:p>
          <a:p>
            <a:r>
              <a:rPr lang="en-US" sz="500" dirty="0"/>
              <a:t>[CLICK] To this end, we propose U-TRR, a new methodology that leverages data retention failures in DRAM to uncover the inner workings of TRR and study its security.</a:t>
            </a:r>
          </a:p>
          <a:p>
            <a:endParaRPr lang="en-US" sz="500" dirty="0"/>
          </a:p>
          <a:p>
            <a:r>
              <a:rPr lang="en-US" sz="500" dirty="0"/>
              <a:t>[CLICK] Using U-TRR, we analyze 15 DDR4 DRAM modules from each of the three major DRAM vendors. </a:t>
            </a:r>
          </a:p>
          <a:p>
            <a:r>
              <a:rPr lang="en-US" sz="500" dirty="0"/>
              <a:t>[CLICK] Through these analyses, we make several observations regarding the TRR mechanisms implemented in these modules and craft new custom RowHammer access patterns that cause RowHammer bit flips in TRR-protected DRAM modules.</a:t>
            </a:r>
          </a:p>
          <a:p>
            <a:r>
              <a:rPr lang="en-US" sz="500" dirty="0"/>
              <a:t>[CLICK] Our results show that: First, all 45 modules that we test across three vendors are vulnerable to our new RowHammer access patterns.</a:t>
            </a:r>
          </a:p>
          <a:p>
            <a:r>
              <a:rPr lang="en-US" sz="500" dirty="0"/>
              <a:t>[CLICK] Second, our access pattern cause at least one bit flip in almost all DRAM rows in many modules. This makes system-level RowHammer attacks easier to mount as the attacker would have the ability to cause bit flips in almost any DRAM row </a:t>
            </a:r>
            <a:br>
              <a:rPr lang="en-US" sz="500" dirty="0"/>
            </a:br>
            <a:r>
              <a:rPr lang="en-US" sz="500" dirty="0"/>
              <a:t>[CLICK] Third, we observe that our access patterns cause up to 7 RowHammer bit flips in an 8-byte </a:t>
            </a:r>
            <a:r>
              <a:rPr lang="en-US" sz="500" dirty="0" err="1"/>
              <a:t>dataword</a:t>
            </a:r>
            <a:r>
              <a:rPr lang="en-US" sz="500" dirty="0"/>
              <a:t>, making ECC ineffective and systems equipped with ECC also susceptible to RowHammer attacks</a:t>
            </a:r>
          </a:p>
          <a:p>
            <a:endParaRPr lang="en-US" sz="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conclude that TRR does not provide security against RowHammer and can be easily circumvented using the new understanding provided by U-TRR.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 dirty="0"/>
              <a:t>[CLICK] We believe and hope that U-TRR will facilitate future research by enabling rigorous and open analysis of RowHammer mitigation mechanisms, leading to the development of both new RowHammer attacks and more secure RowHammer protection mechanisms.</a:t>
            </a:r>
          </a:p>
          <a:p>
            <a:endParaRPr lang="en-US" sz="5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4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To this end, we propose U-TRR, a new methodology to uncover the inner workings of TRR.</a:t>
            </a:r>
          </a:p>
          <a:p>
            <a:endParaRPr lang="en-US" dirty="0"/>
          </a:p>
          <a:p>
            <a:r>
              <a:rPr lang="en-US" dirty="0"/>
              <a:t>[CLICK] The key idea of U-TRR is to use data retention failures in DRAM as a side channel to detect when a certain row is refreshed by TRR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72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implement U-TRR using SoftMC, an FPGA-based infrastructure with precise temperature control which we enhanced for DDR4</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234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Using U-TRR, [CLICK] we analyze 45 DDR4 modules from three major DRAM vendors. [CLICK] Based on the understanding we develop from our analysis, we craft new RowHammer access patterns that circumvent the TRR mechanisms implemented today.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01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all 45 modules we test are vulnerable to our new RowHammer access patterns</a:t>
            </a:r>
          </a:p>
          <a:p>
            <a:r>
              <a:rPr lang="en-US" dirty="0"/>
              <a:t>[CLICK] almost all rows in a DRAM bank experience at least one RowHammer bit flip</a:t>
            </a:r>
          </a:p>
          <a:p>
            <a:r>
              <a:rPr lang="en-US" dirty="0"/>
              <a:t>[CLICK] a single 8-byte </a:t>
            </a:r>
            <a:r>
              <a:rPr lang="en-US" dirty="0" err="1"/>
              <a:t>dataword</a:t>
            </a:r>
            <a:r>
              <a:rPr lang="en-US" dirty="0"/>
              <a:t> experiences up to 7 Rowhammer bit flips, making ECC ineffective against our RowHammer access patterns.</a:t>
            </a:r>
            <a:endParaRPr lang="en-CH" dirty="0"/>
          </a:p>
          <a:p>
            <a:r>
              <a:rPr lang="en-US" dirty="0"/>
              <a:t>[CLICK] </a:t>
            </a:r>
            <a:r>
              <a:rPr lang="en-US" sz="1200" b="0" i="0" kern="1200" dirty="0">
                <a:solidFill>
                  <a:schemeClr val="tx1"/>
                </a:solidFill>
                <a:effectLst/>
                <a:latin typeface="+mn-lt"/>
                <a:ea typeface="+mn-ea"/>
                <a:cs typeface="+mn-cs"/>
              </a:rPr>
              <a:t>Our paper has detailed descriptions and analyses of each of the 45 modules and we encourage you to read it and attend our full talk</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946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a:t>
            </a:r>
            <a:r>
              <a:rPr lang="en-US" sz="1200" dirty="0">
                <a:solidFill>
                  <a:srgbClr val="009900"/>
                </a:solidFill>
              </a:rPr>
              <a:t>all 45 modules </a:t>
            </a:r>
            <a:r>
              <a:rPr lang="en-US" sz="1200" dirty="0">
                <a:solidFill>
                  <a:schemeClr val="tx1">
                    <a:lumMod val="65000"/>
                    <a:lumOff val="35000"/>
                  </a:schemeClr>
                </a:solidFill>
              </a:rPr>
              <a:t>we tested are </a:t>
            </a:r>
            <a:r>
              <a:rPr lang="en-US" sz="1200" dirty="0">
                <a:solidFill>
                  <a:srgbClr val="C00000"/>
                </a:solidFill>
              </a:rPr>
              <a:t>vulnerable</a:t>
            </a:r>
            <a:r>
              <a:rPr lang="en-US" sz="1200" dirty="0">
                <a:solidFill>
                  <a:schemeClr val="tx1">
                    <a:lumMod val="65000"/>
                    <a:lumOff val="35000"/>
                  </a:schemeClr>
                </a:solidFill>
              </a:rPr>
              <a:t> to our new RowHammer access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[CLICK] Further, in 20 of the modules, our RowHammer access patterns cause bit flips in almost all</a:t>
            </a:r>
            <a:r>
              <a:rPr lang="en-US" sz="1200" dirty="0">
                <a:solidFill>
                  <a:srgbClr val="009900"/>
                </a:solidFill>
              </a:rPr>
              <a:t> of the rows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33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RowHammer access patterns cause a lot of RowHammer bit flips. But can conventional DRAM ECC protect against those bit flips?</a:t>
            </a:r>
          </a:p>
          <a:p>
            <a:endParaRPr lang="en-US" dirty="0"/>
          </a:p>
          <a:p>
            <a:r>
              <a:rPr lang="en-US" dirty="0"/>
              <a:t>When we look at how RowHammer bit flips are distributed across 8-byte data chunks, we find that [CLICK] our RowHammer access patterns can cause at least 3 bit flips in modules of all three vendors. Further, [CLICK] we see up to 7 bit flips in many </a:t>
            </a:r>
            <a:r>
              <a:rPr lang="en-US" dirty="0" err="1"/>
              <a:t>datawords</a:t>
            </a:r>
            <a:r>
              <a:rPr lang="en-US" dirty="0"/>
              <a:t>, which the conventional SECDED ECC cannot correct or detect</a:t>
            </a:r>
          </a:p>
          <a:p>
            <a:endParaRPr lang="en-US" dirty="0"/>
          </a:p>
          <a:p>
            <a:r>
              <a:rPr lang="en-US" dirty="0"/>
              <a:t>[CLICK] We conclude that conventional DRAM ECC cannot protect against our new RowHammer patterns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713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a:t>
            </a:r>
            <a:r>
              <a:rPr lang="en-US" b="0" i="0" dirty="0">
                <a:solidFill>
                  <a:srgbClr val="222222"/>
                </a:solidFill>
                <a:effectLst/>
                <a:latin typeface="Arial" panose="020B0604020202020204" pitchFamily="34" charset="0"/>
              </a:rPr>
              <a:t>other observations and results, we invite you to read our paper.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497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09594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Our goal in this work is to </a:t>
            </a:r>
            <a:r>
              <a:rPr lang="en-US" sz="2400"/>
              <a:t>Provide </a:t>
            </a:r>
            <a:r>
              <a:rPr lang="en-US" sz="2400" b="1">
                <a:solidFill>
                  <a:srgbClr val="8B278C"/>
                </a:solidFill>
              </a:rPr>
              <a:t>insights into three fundamental properties </a:t>
            </a:r>
            <a:r>
              <a:rPr lang="en-US" sz="2400"/>
              <a:t>of RowHammer</a:t>
            </a:r>
            <a:r>
              <a:rPr lang="en-US" sz="2400" b="1">
                <a:solidFill>
                  <a:srgbClr val="8B278C"/>
                </a:solidFill>
              </a:rPr>
              <a:t>:</a:t>
            </a:r>
            <a:endParaRPr lang="en-US" sz="2400" b="1">
              <a:solidFill>
                <a:srgbClr val="8B278C"/>
              </a:solidFill>
              <a:latin typeface="Cambria"/>
              <a:ea typeface="Cambria" panose="02040503050406030204" pitchFamily="18" charset="0"/>
            </a:endParaRPr>
          </a:p>
          <a:p>
            <a:pPr marL="0" lvl="0" indent="0">
              <a:buNone/>
            </a:pPr>
            <a:r>
              <a:rPr lang="en-US" sz="2400">
                <a:latin typeface="Cambria"/>
                <a:ea typeface="Cambria"/>
              </a:rPr>
              <a:t>Temperature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Aggressor row active time [CLICK]</a:t>
            </a:r>
            <a:endParaRPr lang="en-US" sz="2400">
              <a:latin typeface="Cambria" panose="02040503050406030204" pitchFamily="18" charset="0"/>
              <a:ea typeface="Cambria" panose="02040503050406030204" pitchFamily="18" charset="0"/>
            </a:endParaRPr>
          </a:p>
          <a:p>
            <a:pPr marL="0" lvl="0" indent="0">
              <a:buNone/>
            </a:pPr>
            <a:r>
              <a:rPr lang="en-US" sz="2400">
                <a:latin typeface="Cambria"/>
                <a:ea typeface="Cambria"/>
              </a:rPr>
              <a:t>Victim DRAM cell's physical location [CLICK]</a:t>
            </a:r>
          </a:p>
          <a:p>
            <a:pPr marL="0" lvl="0" indent="0">
              <a:buNone/>
            </a:pPr>
            <a:r>
              <a:rPr lang="en-US" sz="2400">
                <a:latin typeface="Cambria"/>
                <a:ea typeface="Cambria" panose="02040503050406030204" pitchFamily="18" charset="0"/>
              </a:rPr>
              <a:t>By doing so we aim enabling research to find effective and efficient attacks and defenses [CLICK]</a:t>
            </a:r>
            <a:endParaRPr lang="en-US" sz="2400">
              <a:latin typeface="Cambria" panose="02040503050406030204" pitchFamily="18" charset="0"/>
              <a:ea typeface="Cambria" panose="02040503050406030204" pitchFamily="18" charset="0"/>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437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We use two FPGA-based experimental setups for DDR3 and DDR4 DRAM modules, both programmed with a modified version of </a:t>
            </a:r>
            <a:r>
              <a:rPr lang="en-US" b="0" err="1"/>
              <a:t>SoftMC</a:t>
            </a:r>
            <a:r>
              <a:rPr lang="en-US" b="0"/>
              <a:t> [CLICK]</a:t>
            </a:r>
            <a:endParaRPr lang="en-US"/>
          </a:p>
          <a:p>
            <a:r>
              <a:rPr lang="en-US"/>
              <a:t>We control the chip temperature using a pair of heaters [CLICK] connected to a temperature controller [CLICK]</a:t>
            </a:r>
          </a:p>
          <a:p>
            <a:r>
              <a:rPr lang="en-US"/>
              <a:t>These infrastructures provide fine-grained control over DRAM commands, timing parameters, and temperature [CLICK]</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00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 our characterization, [CLICK] </a:t>
            </a:r>
          </a:p>
          <a:p>
            <a:r>
              <a:rPr lang="en-US" b="1">
                <a:cs typeface="Calibri"/>
              </a:rPr>
              <a:t>we test 272 real DRAM chips [CLICK] </a:t>
            </a:r>
          </a:p>
          <a:p>
            <a:r>
              <a:rPr lang="en-US" b="1">
                <a:cs typeface="Calibri"/>
              </a:rPr>
              <a:t>from four major manufacturers,  [CLICK] </a:t>
            </a:r>
          </a:p>
          <a:p>
            <a:r>
              <a:rPr lang="en-US" b="1">
                <a:cs typeface="Calibri"/>
              </a:rPr>
              <a:t>that implement DDR3 and DDR4 DRAM standards [CLICK] </a:t>
            </a:r>
          </a:p>
          <a:p>
            <a:r>
              <a:rPr lang="en-US" b="1">
                <a:cs typeface="Calibri"/>
              </a:rPr>
              <a:t>and with different densities, die revisions, and chip organizations[CLICK]  </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26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Denser DRAM chips are more vulnerable to RowHammer [CLICK]</a:t>
            </a:r>
          </a:p>
          <a:p>
            <a:r>
              <a:rPr lang="en-US" b="0" baseline="0"/>
              <a:t>And Understanding RowHammer is critical to find effective and efficient solutions. However, no rigorous study demonstrates how this vulnerability varies under different conditions [CLICK]</a:t>
            </a:r>
          </a:p>
          <a:p>
            <a:r>
              <a:rPr lang="en-US" b="0" baseline="0"/>
              <a:t>In this work, our goal is to provide insights into three fundamental properties of RowHammer that can be leveraged to design more effective and efficient attacks and defenses These three properties are  [CLICK]</a:t>
            </a:r>
          </a:p>
          <a:p>
            <a:r>
              <a:rPr lang="en-US" b="0" baseline="0"/>
              <a:t>DRAM chip temperature, [CLICK]</a:t>
            </a:r>
          </a:p>
          <a:p>
            <a:r>
              <a:rPr lang="en-US" b="0" baseline="0"/>
              <a:t>The time that an aggressor row stays active [CLICK]</a:t>
            </a:r>
          </a:p>
          <a:p>
            <a:r>
              <a:rPr lang="en-US" b="0" baseline="0"/>
              <a:t>and victim DRAM cell’s physical location [CLICK]</a:t>
            </a:r>
          </a:p>
          <a:p>
            <a:r>
              <a:rPr lang="en-US" b="0" baseline="0"/>
              <a:t>In this study, we test 272 real DRAM chips of DDR3 and DDR4 modules from four major manufacturers [CLICK]</a:t>
            </a:r>
          </a:p>
          <a:p>
            <a:r>
              <a:rPr lang="en-US" b="0" baseline="0"/>
              <a:t>Based on our analyses, we draw 6 key takeaway lessons from 16 novel observations. Among these, we highlight that [CLICK]</a:t>
            </a:r>
          </a:p>
          <a:p>
            <a:r>
              <a:rPr lang="en-US" b="0" baseline="0"/>
              <a:t>A RowHammer bit flip is more likely to occur [CLICK] </a:t>
            </a:r>
          </a:p>
          <a:p>
            <a:r>
              <a:rPr lang="en-US" b="0" baseline="0"/>
              <a:t>in a bounded range of temperature [CLICK]</a:t>
            </a:r>
          </a:p>
          <a:p>
            <a:r>
              <a:rPr lang="en-US" b="0" baseline="0"/>
              <a:t>if the aggressor row is active for longer time [CLICK] </a:t>
            </a:r>
          </a:p>
          <a:p>
            <a:r>
              <a:rPr lang="en-US" b="0" baseline="0"/>
              <a:t>And in certain physical regions of the DRAM module under attack [CLICK]</a:t>
            </a:r>
          </a:p>
          <a:p>
            <a:r>
              <a:rPr lang="en-US" b="0" baseline="0"/>
              <a:t>Based on our findings, we propose several improvements. We believe and hope that our novel observations will inspire and aid future work on crafting more effective attacks and designing more effective and efficient defense mechanisms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2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third example, an attacker can leverage the effect of aggressor row active time [CLICK]</a:t>
            </a:r>
          </a:p>
          <a:p>
            <a:r>
              <a:rPr lang="en-US"/>
              <a:t>In this scenario, instead of activating aggressor rows as frequently as possible, [CLICK]</a:t>
            </a:r>
          </a:p>
          <a:p>
            <a:r>
              <a:rPr lang="en-US"/>
              <a:t>the attacker can keep the aggressor rows active for longer time [CLICK]</a:t>
            </a:r>
          </a:p>
          <a:p>
            <a:r>
              <a:rPr lang="en-US"/>
              <a:t>Based on our analyses, </a:t>
            </a:r>
            <a:r>
              <a:rPr lang="en-US" err="1"/>
              <a:t>HCfirst</a:t>
            </a:r>
            <a:r>
              <a:rPr lang="en-US"/>
              <a:t> reduces by 36% on average with the proposed access pattern</a:t>
            </a:r>
          </a:p>
          <a:p>
            <a:r>
              <a:rPr lang="en-US"/>
              <a:t>With this reduction, an attacker can bypass RowHammer defenses that do not account for this reduction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8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In this analysis, we investigate how the RowHammer vulnerability varies based on a victim DRAM cell's physical location</a:t>
            </a:r>
          </a:p>
          <a:p>
            <a:r>
              <a:rPr lang="en-US" b="0"/>
              <a:t>We have two key takeaways from this analysis. [CLICK]</a:t>
            </a:r>
          </a:p>
          <a:p>
            <a:r>
              <a:rPr lang="en-US" b="0"/>
              <a:t>First, The RowHammer vulnerability significantly varies across DRAM rows and columns due to both design induced and manufacturing process induced variation [CLICK]</a:t>
            </a:r>
          </a:p>
          <a:p>
            <a:r>
              <a:rPr lang="en-US" b="0"/>
              <a:t>Second, the distribution of </a:t>
            </a:r>
            <a:r>
              <a:rPr lang="en-US" b="0" err="1"/>
              <a:t>HCfirst</a:t>
            </a:r>
            <a:r>
              <a:rPr lang="en-US" b="0"/>
              <a:t> exhibits </a:t>
            </a:r>
          </a:p>
          <a:p>
            <a:r>
              <a:rPr lang="en-US" b="0"/>
              <a:t>- a diverse set of values within a subarray</a:t>
            </a:r>
          </a:p>
          <a:p>
            <a:r>
              <a:rPr lang="en-US" b="0"/>
              <a:t>- But similar values across subarrays within a DRAM module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004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do this analysis, we first investigate how </a:t>
            </a:r>
            <a:r>
              <a:rPr lang="en-US" err="1"/>
              <a:t>Hcfirst</a:t>
            </a:r>
            <a:r>
              <a:rPr lang="en-US"/>
              <a:t>, [CLICK] </a:t>
            </a:r>
          </a:p>
          <a:p>
            <a:r>
              <a:rPr lang="en-US"/>
              <a:t>the minimum activation count to observe bit flips, varies [CLICK]</a:t>
            </a:r>
          </a:p>
          <a:p>
            <a:r>
              <a:rPr lang="en-US"/>
              <a:t>across different DRAM rows sorted by reducing </a:t>
            </a:r>
            <a:r>
              <a:rPr lang="en-US" err="1"/>
              <a:t>Hcfirst</a:t>
            </a:r>
            <a:r>
              <a:rPr lang="en-US"/>
              <a:t> value on the x-axis.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Each curve in this plot represents a different DRAM module [CLICK] </a:t>
            </a:r>
          </a:p>
          <a:p>
            <a:r>
              <a:rPr lang="en-US"/>
              <a:t>We observe that </a:t>
            </a:r>
            <a:r>
              <a:rPr lang="en-US" err="1"/>
              <a:t>Hcfirst</a:t>
            </a:r>
            <a:r>
              <a:rPr lang="en-US"/>
              <a:t> values and thus the RowHammer vulnerability significantly varies across DRAM rows, as we highlight [CLICK]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9507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significant variation can be observed on modules from all four manufacturers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Zooming into the most vulnerable DRAM rows, [CLICK] </a:t>
            </a:r>
          </a:p>
          <a:p>
            <a:r>
              <a:rPr lang="en-US"/>
              <a:t>We observe that the most vulnerable 10% of the rows experience bit flips at activation counts about half the </a:t>
            </a:r>
            <a:r>
              <a:rPr lang="en-US" err="1"/>
              <a:t>Hcfirst</a:t>
            </a:r>
            <a:r>
              <a:rPr lang="en-US"/>
              <a:t> of the other rows [CLICK]</a:t>
            </a:r>
          </a:p>
          <a:p>
            <a:r>
              <a:rPr lang="en-US"/>
              <a:t>Therefore, we conclude that a small fraction of DRAM rows are significantly more vulnerable to RowHammer than the vast majority of the rows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183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investigate how the RowHammer vulnerability varies across columns, we generate a heatmap plot of [CLICK]</a:t>
            </a:r>
          </a:p>
          <a:p>
            <a:r>
              <a:rPr lang="en-US"/>
              <a:t>bit error rates [CLICK]</a:t>
            </a:r>
          </a:p>
          <a:p>
            <a:r>
              <a:rPr lang="en-US"/>
              <a:t>across columns [CLICK] </a:t>
            </a:r>
          </a:p>
          <a:p>
            <a:r>
              <a:rPr lang="en-US"/>
              <a:t>and chips [CLICK]</a:t>
            </a:r>
          </a:p>
          <a:p>
            <a:r>
              <a:rPr lang="en-US"/>
              <a:t>We observe that bit errors concentrate on certain DRAM columns more than others, implying that certain columns are significantly more vulnerable to RowHammer than other columns [CLICK]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16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also explain two improvements for defense mechanisms in this slide, but you can find more in the paper [CLICK]</a:t>
            </a:r>
          </a:p>
          <a:p>
            <a:r>
              <a:rPr lang="en-US"/>
              <a:t>The first improvement leverages the variation across rows [CLICK]</a:t>
            </a:r>
          </a:p>
          <a:p>
            <a:r>
              <a:rPr lang="en-US"/>
              <a:t>We observe that 90% of the rows do not experience bit flips until the activation count reaches the double </a:t>
            </a:r>
            <a:r>
              <a:rPr lang="en-US" err="1"/>
              <a:t>Hcfirst</a:t>
            </a:r>
            <a:r>
              <a:rPr lang="en-US"/>
              <a:t> of the 10% of the rows.[CLICK]</a:t>
            </a:r>
          </a:p>
          <a:p>
            <a:endParaRPr lang="en-US"/>
          </a:p>
          <a:p>
            <a:r>
              <a:rPr lang="en-US"/>
              <a:t>Therefore, we can reduce the aggressiveness of defense mechanisms for 90% of the rows, which can reduce the area overheads of state-of-the-art defense mechanisms: [CLICK] BlockHammer and [CLICK] Graphene, by 33 and 80%, respectively [CLICK]</a:t>
            </a:r>
          </a:p>
          <a:p>
            <a:endParaRPr lang="en-US"/>
          </a:p>
          <a:p>
            <a:r>
              <a:rPr lang="en-US"/>
              <a:t>The second example leverages the variation in RowHammer vulnerability with temperature [CLICK]</a:t>
            </a:r>
          </a:p>
          <a:p>
            <a:r>
              <a:rPr lang="en-US"/>
              <a:t>We show that DRAM cells experience bit flips in bounded temperature ranges [CLICK]</a:t>
            </a:r>
          </a:p>
          <a:p>
            <a:r>
              <a:rPr lang="en-US"/>
              <a:t>To avoid bit flips, A DRAM row can be disabled when its cells are vulnerable to RowHammer at the current operating temperature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8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33782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769807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existing mechanisms face two key challenges. </a:t>
            </a:r>
          </a:p>
          <a:p>
            <a:r>
              <a:rPr lang="en-US" dirty="0"/>
              <a:t>[CLICK] Let's begin with the scalability challenge.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address these two challenges,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GOAL in this paper is to prevent </a:t>
            </a:r>
            <a:r>
              <a:rPr lang="en-US" sz="1200" b="0" dirty="0"/>
              <a:t>RowHammer </a:t>
            </a:r>
            <a:r>
              <a:rPr lang="en-US" sz="1200" b="1" dirty="0">
                <a:solidFill>
                  <a:srgbClr val="00B050"/>
                </a:solidFill>
              </a:rPr>
              <a:t>efficiently</a:t>
            </a:r>
            <a:r>
              <a:rPr lang="en-US" sz="1200" b="0" dirty="0"/>
              <a:t> and </a:t>
            </a:r>
            <a:r>
              <a:rPr lang="en-US" sz="1200" b="1" dirty="0">
                <a:solidFill>
                  <a:srgbClr val="00B050"/>
                </a:solidFill>
              </a:rPr>
              <a:t>scalably</a:t>
            </a:r>
            <a:r>
              <a:rPr lang="en-US" sz="1200" b="0" dirty="0"/>
              <a:t> </a:t>
            </a:r>
            <a:r>
              <a:rPr lang="en-US" sz="1200" b="1" i="1" u="sng" dirty="0"/>
              <a:t>without</a:t>
            </a:r>
            <a:r>
              <a:rPr lang="en-US" sz="1200" b="0" u="sng" dirty="0"/>
              <a:t> </a:t>
            </a:r>
            <a:r>
              <a:rPr lang="en-US" sz="1200" b="1" u="sng" dirty="0"/>
              <a:t>knowledge</a:t>
            </a:r>
            <a:r>
              <a:rPr lang="en-US" sz="1200" b="0" u="sng" dirty="0"/>
              <a:t> of or </a:t>
            </a:r>
            <a:r>
              <a:rPr lang="en-US" sz="1200" b="1" u="sng" dirty="0"/>
              <a:t>modification</a:t>
            </a:r>
            <a:r>
              <a:rPr lang="en-US" sz="1200" b="0" u="sng" dirty="0"/>
              <a:t> to</a:t>
            </a:r>
            <a:r>
              <a:rPr lang="en-US" sz="1200" b="0" dirty="0"/>
              <a:t> DRAM internals.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37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BlockHammer's key idea is to selectively throttle memory accesses </a:t>
            </a:r>
          </a:p>
          <a:p>
            <a:r>
              <a:rPr lang="en-US" dirty="0"/>
              <a:t>that may cause RowHammer bit-flips.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24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BlockHammer consists of two mechanisms </a:t>
            </a:r>
            <a:r>
              <a:rPr lang="en-US" b="1" dirty="0"/>
              <a:t>[CLICK] </a:t>
            </a:r>
            <a:r>
              <a:rPr lang="en-US" dirty="0" err="1"/>
              <a:t>RowBlocker</a:t>
            </a:r>
            <a:r>
              <a:rPr lang="en-US" dirty="0"/>
              <a:t> </a:t>
            </a:r>
            <a:r>
              <a:rPr lang="en-US" b="1" dirty="0"/>
              <a:t>[CLICK] </a:t>
            </a:r>
            <a:r>
              <a:rPr lang="en-US" dirty="0"/>
              <a:t>and </a:t>
            </a:r>
            <a:r>
              <a:rPr lang="en-US" dirty="0" err="1"/>
              <a:t>AttackThrottler</a:t>
            </a:r>
            <a:r>
              <a:rPr lang="en-US" dirty="0"/>
              <a:t>.</a:t>
            </a:r>
          </a:p>
          <a:p>
            <a:endParaRPr lang="en-US" dirty="0"/>
          </a:p>
          <a:p>
            <a:r>
              <a:rPr lang="en-US" dirty="0" err="1"/>
              <a:t>RowBlocker</a:t>
            </a:r>
            <a:r>
              <a:rPr lang="en-US" dirty="0"/>
              <a:t> </a:t>
            </a:r>
            <a:r>
              <a:rPr lang="en-US" b="1" dirty="0"/>
              <a:t>[CLICK] </a:t>
            </a:r>
            <a:r>
              <a:rPr lang="en-US" dirty="0"/>
              <a:t>tracks </a:t>
            </a:r>
            <a:r>
              <a:rPr lang="en-US" b="1" dirty="0"/>
              <a:t>ROW ACTIVATION RATES </a:t>
            </a:r>
            <a:r>
              <a:rPr lang="en-US" dirty="0"/>
              <a:t>using area-efficient Bloom filters </a:t>
            </a:r>
          </a:p>
          <a:p>
            <a:r>
              <a:rPr lang="en-US" b="1" dirty="0"/>
              <a:t>[CLICK] BLACKLISTS </a:t>
            </a:r>
            <a:r>
              <a:rPr lang="en-US" b="0" dirty="0"/>
              <a:t>rows that are activated at a high rate</a:t>
            </a:r>
          </a:p>
          <a:p>
            <a:r>
              <a:rPr lang="en-US" b="1" dirty="0"/>
              <a:t>[CLICK]</a:t>
            </a:r>
            <a:r>
              <a:rPr lang="en-US" b="0" dirty="0"/>
              <a:t> </a:t>
            </a:r>
            <a:r>
              <a:rPr lang="en-US" b="1" dirty="0"/>
              <a:t>THROTTLES </a:t>
            </a:r>
            <a:r>
              <a:rPr lang="en-US" b="0" dirty="0"/>
              <a:t>(or enforces a certain delay between) activations targeting a blacklisted row. </a:t>
            </a:r>
          </a:p>
          <a:p>
            <a:r>
              <a:rPr lang="en-US" b="1" dirty="0"/>
              <a:t>[CLICK] </a:t>
            </a:r>
            <a:r>
              <a:rPr lang="en-US" b="0" dirty="0"/>
              <a:t>By doing so, </a:t>
            </a:r>
            <a:r>
              <a:rPr lang="en-US" b="0" dirty="0" err="1"/>
              <a:t>RowBlocker</a:t>
            </a:r>
            <a:r>
              <a:rPr lang="en-US" b="0" dirty="0"/>
              <a:t> ensures that </a:t>
            </a:r>
            <a:r>
              <a:rPr lang="en-US" b="1" dirty="0"/>
              <a:t>NO ROW</a:t>
            </a:r>
            <a:r>
              <a:rPr lang="en-US" b="0" dirty="0"/>
              <a:t> can be activated at a high enough rate to induce RowHammer bit-flips. </a:t>
            </a:r>
          </a:p>
          <a:p>
            <a:r>
              <a:rPr lang="en-US" b="1" dirty="0"/>
              <a:t>[CLICK] </a:t>
            </a:r>
            <a:r>
              <a:rPr lang="en-US" b="0" dirty="0" err="1"/>
              <a:t>AttackThrottler</a:t>
            </a:r>
            <a:r>
              <a:rPr lang="en-US" b="0" dirty="0"/>
              <a:t> </a:t>
            </a:r>
            <a:r>
              <a:rPr lang="en-US" b="1" dirty="0"/>
              <a:t>IDENTIFIES</a:t>
            </a:r>
            <a:r>
              <a:rPr lang="en-US" b="0" dirty="0"/>
              <a:t> threads that try activating blacklisted rows. </a:t>
            </a:r>
          </a:p>
          <a:p>
            <a:r>
              <a:rPr lang="en-US" b="0" dirty="0"/>
              <a:t>[CLICK] and reduces their memory bandwidth consumption by throttling their memory requests.</a:t>
            </a:r>
          </a:p>
          <a:p>
            <a:r>
              <a:rPr lang="en-US" b="1" dirty="0"/>
              <a:t>[CLICK] </a:t>
            </a:r>
            <a:r>
              <a:rPr lang="en-US" b="0" dirty="0"/>
              <a:t>By doing so, </a:t>
            </a:r>
            <a:r>
              <a:rPr lang="en-US" b="0" dirty="0" err="1"/>
              <a:t>AttackThrottler</a:t>
            </a:r>
            <a:r>
              <a:rPr lang="en-US" b="0" dirty="0"/>
              <a:t> greatly reduces the performance degradation and energy wastage a RowHammer attack inflicts on a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50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 a scalability study with worsening RowHammer vulnerability. </a:t>
            </a:r>
          </a:p>
          <a:p>
            <a:r>
              <a:rPr lang="en-US" dirty="0"/>
              <a:t>[CLICK] again for the cases where there is no RowHammer attack </a:t>
            </a:r>
          </a:p>
          <a:p>
            <a:r>
              <a:rPr lang="en-US" dirty="0"/>
              <a:t>[CLICK] and when there is a RowHammer attack present. </a:t>
            </a:r>
          </a:p>
          <a:p>
            <a:r>
              <a:rPr lang="en-US" dirty="0"/>
              <a:t>We scale the RowHammer threshold from 32K down to 1K.</a:t>
            </a:r>
          </a:p>
          <a:p>
            <a:r>
              <a:rPr lang="en-US" dirty="0"/>
              <a:t>[CLICK] Here are the results for system throughput </a:t>
            </a:r>
          </a:p>
          <a:p>
            <a:r>
              <a:rPr lang="en-US" dirty="0"/>
              <a:t>[CLICK] job turnaround time </a:t>
            </a:r>
          </a:p>
          <a:p>
            <a:r>
              <a:rPr lang="en-US" dirty="0"/>
              <a:t>[CLICK] unfairness </a:t>
            </a:r>
          </a:p>
          <a:p>
            <a:r>
              <a:rPr lang="en-US" dirty="0"/>
              <a:t>[CLICK] and DRAM energy consumption</a:t>
            </a:r>
          </a:p>
          <a:p>
            <a:r>
              <a:rPr lang="en-US" dirty="0"/>
              <a:t>[CLICK] </a:t>
            </a:r>
            <a:r>
              <a:rPr lang="en-US"/>
              <a:t>We observe </a:t>
            </a:r>
            <a:r>
              <a:rPr lang="en-US" dirty="0"/>
              <a:t>that BlockHammer's performance and energy overheads remain negligible even when RowHammer threshold is scaled </a:t>
            </a:r>
            <a:r>
              <a:rPr lang="en-US" dirty="0" err="1"/>
              <a:t>downto</a:t>
            </a:r>
            <a:r>
              <a:rPr lang="en-US" dirty="0"/>
              <a:t> 1K </a:t>
            </a:r>
          </a:p>
          <a:p>
            <a:r>
              <a:rPr lang="en-US" dirty="0"/>
              <a:t>[CLICK] and BlockHammer scalably provides much higher performance and lower energy consumption than state-of-the-art mechanisms when there is a RowHammer attack present.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597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more analyses and implementation details available in the full paper.</a:t>
            </a:r>
          </a:p>
          <a:p>
            <a:r>
              <a:rPr lang="en-US" b="1" dirty="0"/>
              <a:t>[CLICK]</a:t>
            </a:r>
            <a:r>
              <a:rPr lang="en-US" dirty="0"/>
              <a:t> First, the paper shares a security proof where we mathematically represent ALL POSSIBLE access patterns and show that NO ROW can be activated at a high-enough rate to induce bit-flips when BlockHammer is configured correctly.</a:t>
            </a:r>
          </a:p>
          <a:p>
            <a:r>
              <a:rPr lang="en-US" b="1" dirty="0"/>
              <a:t>[CLICK]</a:t>
            </a:r>
            <a:r>
              <a:rPr lang="en-US" dirty="0"/>
              <a:t> Second, the paper explains how BlockHammer addresses many-sided attacks by tuning its thresholds. </a:t>
            </a:r>
          </a:p>
          <a:p>
            <a:r>
              <a:rPr lang="en-US" b="1" dirty="0"/>
              <a:t>[CLICK] </a:t>
            </a:r>
            <a:r>
              <a:rPr lang="en-US" dirty="0"/>
              <a:t>Third, we evaluate all four high-level RowHammer mitigation approaches through analyzing 14 mechanisms from four aspects</a:t>
            </a:r>
          </a:p>
          <a:p>
            <a:r>
              <a:rPr lang="en-US" b="1" dirty="0"/>
              <a:t>[CLICK] </a:t>
            </a:r>
            <a:r>
              <a:rPr lang="en-US" dirty="0"/>
              <a:t>comprehensive protection  </a:t>
            </a:r>
          </a:p>
          <a:p>
            <a:r>
              <a:rPr lang="en-US" b="1" dirty="0"/>
              <a:t>[CLICK] </a:t>
            </a:r>
            <a:r>
              <a:rPr lang="en-US" dirty="0" err="1"/>
              <a:t>compatibiltiy</a:t>
            </a:r>
            <a:r>
              <a:rPr lang="en-US" dirty="0"/>
              <a:t> with commodity DRAM chips </a:t>
            </a:r>
          </a:p>
          <a:p>
            <a:r>
              <a:rPr lang="en-US" b="1" dirty="0"/>
              <a:t>[CLICK] </a:t>
            </a:r>
            <a:r>
              <a:rPr lang="en-US" dirty="0"/>
              <a:t>scalability with worsening RowHammer vulnerability </a:t>
            </a:r>
          </a:p>
          <a:p>
            <a:r>
              <a:rPr lang="en-US" b="1" dirty="0"/>
              <a:t>[CLICK] </a:t>
            </a:r>
            <a:r>
              <a:rPr lang="en-US" dirty="0"/>
              <a:t>and deterministic protection. </a:t>
            </a:r>
          </a:p>
          <a:p>
            <a:r>
              <a:rPr lang="en-US" b="1" dirty="0"/>
              <a:t>[CLICK]</a:t>
            </a:r>
            <a:r>
              <a:rPr lang="en-US" dirty="0"/>
              <a:t> We show that BlockHammer is the only mechanism that satisfies all of them. </a:t>
            </a:r>
          </a:p>
          <a:p>
            <a:r>
              <a:rPr lang="en-US" b="1" dirty="0"/>
              <a:t>[END]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578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49998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655964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872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42804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307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888383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3895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43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88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79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696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6813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822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22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742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38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054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5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90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750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048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2022. 5. 11.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2752845386"/>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211069836"/>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6167255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357400001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375542720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29226125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59659814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88296720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166208115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9565281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01461303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05477401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31EE152-1659-8D42-9CA0-5FF63AEBB813}"/>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E5635DA-784E-6D4C-8136-7C74616169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B9712E-C73A-1945-B011-5C4D0C9348A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68DB3E6D-EC3A-004E-A886-A3A430BAA072}"/>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8B21DC63-E09E-CC44-A17B-5BEFDC4A402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3E0385D-6C4C-D346-82EE-DB2A28D58D8D}"/>
              </a:ext>
            </a:extLst>
          </p:cNvPr>
          <p:cNvSpPr>
            <a:spLocks noGrp="1" noChangeArrowheads="1"/>
          </p:cNvSpPr>
          <p:nvPr>
            <p:ph type="sldNum" sz="quarter" idx="12"/>
          </p:nvPr>
        </p:nvSpPr>
        <p:spPr/>
        <p:txBody>
          <a:bodyPr/>
          <a:lstStyle>
            <a:lvl1pPr>
              <a:defRPr sz="1200"/>
            </a:lvl1pPr>
          </a:lstStyle>
          <a:p>
            <a:pPr>
              <a:defRPr/>
            </a:pPr>
            <a:fld id="{7C9A786F-A3BB-2147-8F1A-670657404FB7}" type="slidenum">
              <a:rPr lang="en-US" altLang="en-US"/>
              <a:pPr>
                <a:defRPr/>
              </a:pPr>
              <a:t>‹#›</a:t>
            </a:fld>
            <a:endParaRPr lang="en-US" altLang="en-US"/>
          </a:p>
        </p:txBody>
      </p:sp>
    </p:spTree>
    <p:extLst>
      <p:ext uri="{BB962C8B-B14F-4D97-AF65-F5344CB8AC3E}">
        <p14:creationId xmlns:p14="http://schemas.microsoft.com/office/powerpoint/2010/main" val="216094230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5B192E21-A78C-2747-9E41-E3F2F5658D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1F64205-2D1C-C643-9409-828641918C15}"/>
              </a:ext>
            </a:extLst>
          </p:cNvPr>
          <p:cNvSpPr>
            <a:spLocks noGrp="1" noChangeArrowheads="1"/>
          </p:cNvSpPr>
          <p:nvPr>
            <p:ph type="sldNum" sz="quarter" idx="11"/>
          </p:nvPr>
        </p:nvSpPr>
        <p:spPr>
          <a:ln/>
        </p:spPr>
        <p:txBody>
          <a:bodyPr/>
          <a:lstStyle>
            <a:lvl1pPr>
              <a:defRPr/>
            </a:lvl1pPr>
          </a:lstStyle>
          <a:p>
            <a:pPr>
              <a:defRPr/>
            </a:pPr>
            <a:fld id="{0A1A696D-AE0C-9446-A38B-FCAFD25E7DF6}" type="slidenum">
              <a:rPr lang="en-US" altLang="en-US"/>
              <a:pPr>
                <a:defRPr/>
              </a:pPr>
              <a:t>‹#›</a:t>
            </a:fld>
            <a:endParaRPr lang="en-US" altLang="en-US"/>
          </a:p>
        </p:txBody>
      </p:sp>
    </p:spTree>
    <p:extLst>
      <p:ext uri="{BB962C8B-B14F-4D97-AF65-F5344CB8AC3E}">
        <p14:creationId xmlns:p14="http://schemas.microsoft.com/office/powerpoint/2010/main" val="134982417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B9F7B4CA-3896-5A49-BD24-13B4552CA6A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8454FCF-6D7A-C34A-A0F5-C70BCBE369FA}"/>
              </a:ext>
            </a:extLst>
          </p:cNvPr>
          <p:cNvSpPr>
            <a:spLocks noGrp="1" noChangeArrowheads="1"/>
          </p:cNvSpPr>
          <p:nvPr>
            <p:ph type="sldNum" sz="quarter" idx="11"/>
          </p:nvPr>
        </p:nvSpPr>
        <p:spPr>
          <a:ln/>
        </p:spPr>
        <p:txBody>
          <a:bodyPr/>
          <a:lstStyle>
            <a:lvl1pPr>
              <a:defRPr/>
            </a:lvl1pPr>
          </a:lstStyle>
          <a:p>
            <a:pPr>
              <a:defRPr/>
            </a:pPr>
            <a:fld id="{C9E297E7-4D30-214E-B98B-FCD031CD24BB}" type="slidenum">
              <a:rPr lang="en-US" altLang="en-US"/>
              <a:pPr>
                <a:defRPr/>
              </a:pPr>
              <a:t>‹#›</a:t>
            </a:fld>
            <a:endParaRPr lang="en-US" altLang="en-US"/>
          </a:p>
        </p:txBody>
      </p:sp>
    </p:spTree>
    <p:extLst>
      <p:ext uri="{BB962C8B-B14F-4D97-AF65-F5344CB8AC3E}">
        <p14:creationId xmlns:p14="http://schemas.microsoft.com/office/powerpoint/2010/main" val="2122505139"/>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A5CCE1EF-FB0D-C340-A7CE-F6B5CC766B3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6406B3-FFA9-D244-8DF5-262DA5B8CC11}"/>
              </a:ext>
            </a:extLst>
          </p:cNvPr>
          <p:cNvSpPr>
            <a:spLocks noGrp="1" noChangeArrowheads="1"/>
          </p:cNvSpPr>
          <p:nvPr>
            <p:ph type="sldNum" sz="quarter" idx="11"/>
          </p:nvPr>
        </p:nvSpPr>
        <p:spPr>
          <a:ln/>
        </p:spPr>
        <p:txBody>
          <a:bodyPr/>
          <a:lstStyle>
            <a:lvl1pPr>
              <a:defRPr/>
            </a:lvl1pPr>
          </a:lstStyle>
          <a:p>
            <a:pPr>
              <a:defRPr/>
            </a:pPr>
            <a:fld id="{6EF08FE2-77D4-CB42-9802-DC8513815FCF}" type="slidenum">
              <a:rPr lang="en-US" altLang="en-US"/>
              <a:pPr>
                <a:defRPr/>
              </a:pPr>
              <a:t>‹#›</a:t>
            </a:fld>
            <a:endParaRPr lang="en-US" altLang="en-US"/>
          </a:p>
        </p:txBody>
      </p:sp>
    </p:spTree>
    <p:extLst>
      <p:ext uri="{BB962C8B-B14F-4D97-AF65-F5344CB8AC3E}">
        <p14:creationId xmlns:p14="http://schemas.microsoft.com/office/powerpoint/2010/main" val="358042283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E29E6A82-B671-A94A-B4CF-568FE2963C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5E87C3-EE11-A442-ACF4-79BFAA22D801}"/>
              </a:ext>
            </a:extLst>
          </p:cNvPr>
          <p:cNvSpPr>
            <a:spLocks noGrp="1" noChangeArrowheads="1"/>
          </p:cNvSpPr>
          <p:nvPr>
            <p:ph type="sldNum" sz="quarter" idx="11"/>
          </p:nvPr>
        </p:nvSpPr>
        <p:spPr>
          <a:ln/>
        </p:spPr>
        <p:txBody>
          <a:bodyPr/>
          <a:lstStyle>
            <a:lvl1pPr>
              <a:defRPr/>
            </a:lvl1pPr>
          </a:lstStyle>
          <a:p>
            <a:pPr>
              <a:defRPr/>
            </a:pPr>
            <a:fld id="{9EB8F5EE-DF3C-8044-A8A5-BE4FE93149AE}" type="slidenum">
              <a:rPr lang="en-US" altLang="en-US"/>
              <a:pPr>
                <a:defRPr/>
              </a:pPr>
              <a:t>‹#›</a:t>
            </a:fld>
            <a:endParaRPr lang="en-US" altLang="en-US"/>
          </a:p>
        </p:txBody>
      </p:sp>
    </p:spTree>
    <p:extLst>
      <p:ext uri="{BB962C8B-B14F-4D97-AF65-F5344CB8AC3E}">
        <p14:creationId xmlns:p14="http://schemas.microsoft.com/office/powerpoint/2010/main" val="35633273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CD0BB4E9-4628-3F43-BCD0-2C8E83D3A59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FBFC350-5A5F-BC4F-AA3D-60EEC10E4EC6}"/>
              </a:ext>
            </a:extLst>
          </p:cNvPr>
          <p:cNvSpPr>
            <a:spLocks noGrp="1" noChangeArrowheads="1"/>
          </p:cNvSpPr>
          <p:nvPr>
            <p:ph type="sldNum" sz="quarter" idx="11"/>
          </p:nvPr>
        </p:nvSpPr>
        <p:spPr>
          <a:ln/>
        </p:spPr>
        <p:txBody>
          <a:bodyPr/>
          <a:lstStyle>
            <a:lvl1pPr>
              <a:defRPr/>
            </a:lvl1pPr>
          </a:lstStyle>
          <a:p>
            <a:pPr>
              <a:defRPr/>
            </a:pPr>
            <a:fld id="{4EF4DBC9-7B0B-5B41-930D-4ADA0808F194}" type="slidenum">
              <a:rPr lang="en-US" altLang="en-US"/>
              <a:pPr>
                <a:defRPr/>
              </a:pPr>
              <a:t>‹#›</a:t>
            </a:fld>
            <a:endParaRPr lang="en-US" altLang="en-US"/>
          </a:p>
        </p:txBody>
      </p:sp>
    </p:spTree>
    <p:extLst>
      <p:ext uri="{BB962C8B-B14F-4D97-AF65-F5344CB8AC3E}">
        <p14:creationId xmlns:p14="http://schemas.microsoft.com/office/powerpoint/2010/main" val="55740347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D7C6559-6CD8-9F41-B9AC-F56D4FC62C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F68078-0F0C-7D4E-B89F-4D1294BD29C0}"/>
              </a:ext>
            </a:extLst>
          </p:cNvPr>
          <p:cNvSpPr>
            <a:spLocks noGrp="1" noChangeArrowheads="1"/>
          </p:cNvSpPr>
          <p:nvPr>
            <p:ph type="sldNum" sz="quarter" idx="11"/>
          </p:nvPr>
        </p:nvSpPr>
        <p:spPr>
          <a:ln/>
        </p:spPr>
        <p:txBody>
          <a:bodyPr/>
          <a:lstStyle>
            <a:lvl1pPr>
              <a:defRPr/>
            </a:lvl1pPr>
          </a:lstStyle>
          <a:p>
            <a:pPr>
              <a:defRPr/>
            </a:pPr>
            <a:fld id="{8D349F5C-2E7D-434D-82E4-5F8D4750FB06}" type="slidenum">
              <a:rPr lang="en-US" altLang="en-US"/>
              <a:pPr>
                <a:defRPr/>
              </a:pPr>
              <a:t>‹#›</a:t>
            </a:fld>
            <a:endParaRPr lang="en-US" altLang="en-US"/>
          </a:p>
        </p:txBody>
      </p:sp>
    </p:spTree>
    <p:extLst>
      <p:ext uri="{BB962C8B-B14F-4D97-AF65-F5344CB8AC3E}">
        <p14:creationId xmlns:p14="http://schemas.microsoft.com/office/powerpoint/2010/main" val="760680945"/>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123B2FD-B99C-0948-8BF2-7CC177BDF6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7D08DC1-BCB7-4542-BB2D-5D88A8284824}"/>
              </a:ext>
            </a:extLst>
          </p:cNvPr>
          <p:cNvSpPr>
            <a:spLocks noGrp="1" noChangeArrowheads="1"/>
          </p:cNvSpPr>
          <p:nvPr>
            <p:ph type="sldNum" sz="quarter" idx="11"/>
          </p:nvPr>
        </p:nvSpPr>
        <p:spPr>
          <a:ln/>
        </p:spPr>
        <p:txBody>
          <a:bodyPr/>
          <a:lstStyle>
            <a:lvl1pPr>
              <a:defRPr/>
            </a:lvl1pPr>
          </a:lstStyle>
          <a:p>
            <a:pPr>
              <a:defRPr/>
            </a:pPr>
            <a:fld id="{B8075E26-D0AF-AA4C-ABEE-75647DB5BBEF}" type="slidenum">
              <a:rPr lang="en-US" altLang="en-US"/>
              <a:pPr>
                <a:defRPr/>
              </a:pPr>
              <a:t>‹#›</a:t>
            </a:fld>
            <a:endParaRPr lang="en-US" altLang="en-US"/>
          </a:p>
        </p:txBody>
      </p:sp>
    </p:spTree>
    <p:extLst>
      <p:ext uri="{BB962C8B-B14F-4D97-AF65-F5344CB8AC3E}">
        <p14:creationId xmlns:p14="http://schemas.microsoft.com/office/powerpoint/2010/main" val="277773052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B004AE6-43D5-884E-A7E0-3E2C9D3CE6F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929CE5-E563-D646-8865-4D2828E8704A}"/>
              </a:ext>
            </a:extLst>
          </p:cNvPr>
          <p:cNvSpPr>
            <a:spLocks noGrp="1" noChangeArrowheads="1"/>
          </p:cNvSpPr>
          <p:nvPr>
            <p:ph type="sldNum" sz="quarter" idx="11"/>
          </p:nvPr>
        </p:nvSpPr>
        <p:spPr>
          <a:ln/>
        </p:spPr>
        <p:txBody>
          <a:bodyPr/>
          <a:lstStyle>
            <a:lvl1pPr>
              <a:defRPr/>
            </a:lvl1pPr>
          </a:lstStyle>
          <a:p>
            <a:pPr>
              <a:defRPr/>
            </a:pPr>
            <a:fld id="{5FCA2A97-836E-1141-BF2F-9B24D430D832}" type="slidenum">
              <a:rPr lang="en-US" altLang="en-US"/>
              <a:pPr>
                <a:defRPr/>
              </a:pPr>
              <a:t>‹#›</a:t>
            </a:fld>
            <a:endParaRPr lang="en-US" altLang="en-US"/>
          </a:p>
        </p:txBody>
      </p:sp>
    </p:spTree>
    <p:extLst>
      <p:ext uri="{BB962C8B-B14F-4D97-AF65-F5344CB8AC3E}">
        <p14:creationId xmlns:p14="http://schemas.microsoft.com/office/powerpoint/2010/main" val="270893977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2B5205C-2CCA-C049-95CF-5AF8FC2154E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1A54E58-7997-8949-B909-338AEDA8B5B8}"/>
              </a:ext>
            </a:extLst>
          </p:cNvPr>
          <p:cNvSpPr>
            <a:spLocks noGrp="1" noChangeArrowheads="1"/>
          </p:cNvSpPr>
          <p:nvPr>
            <p:ph type="sldNum" sz="quarter" idx="11"/>
          </p:nvPr>
        </p:nvSpPr>
        <p:spPr>
          <a:ln/>
        </p:spPr>
        <p:txBody>
          <a:bodyPr/>
          <a:lstStyle>
            <a:lvl1pPr>
              <a:defRPr/>
            </a:lvl1pPr>
          </a:lstStyle>
          <a:p>
            <a:pPr>
              <a:defRPr/>
            </a:pPr>
            <a:fld id="{776414D7-0FAE-E247-A4B6-F1F16DAA1728}" type="slidenum">
              <a:rPr lang="en-US" altLang="en-US"/>
              <a:pPr>
                <a:defRPr/>
              </a:pPr>
              <a:t>‹#›</a:t>
            </a:fld>
            <a:endParaRPr lang="en-US" altLang="en-US"/>
          </a:p>
        </p:txBody>
      </p:sp>
    </p:spTree>
    <p:extLst>
      <p:ext uri="{BB962C8B-B14F-4D97-AF65-F5344CB8AC3E}">
        <p14:creationId xmlns:p14="http://schemas.microsoft.com/office/powerpoint/2010/main" val="404200079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01DF80F-C15D-B14D-A3CE-8989D4F3B2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7EFEADDB-6402-5F4F-859C-743CE630D34A}"/>
              </a:ext>
            </a:extLst>
          </p:cNvPr>
          <p:cNvSpPr>
            <a:spLocks noGrp="1" noChangeArrowheads="1"/>
          </p:cNvSpPr>
          <p:nvPr>
            <p:ph type="sldNum" sz="quarter" idx="11"/>
          </p:nvPr>
        </p:nvSpPr>
        <p:spPr>
          <a:ln/>
        </p:spPr>
        <p:txBody>
          <a:bodyPr/>
          <a:lstStyle>
            <a:lvl1pPr>
              <a:defRPr/>
            </a:lvl1pPr>
          </a:lstStyle>
          <a:p>
            <a:pPr>
              <a:defRPr/>
            </a:pPr>
            <a:fld id="{F1137034-9C31-3647-AE1C-00BAB89F781E}" type="slidenum">
              <a:rPr lang="en-US" altLang="en-US"/>
              <a:pPr>
                <a:defRPr/>
              </a:pPr>
              <a:t>‹#›</a:t>
            </a:fld>
            <a:endParaRPr lang="en-US" altLang="en-US"/>
          </a:p>
        </p:txBody>
      </p:sp>
    </p:spTree>
    <p:extLst>
      <p:ext uri="{BB962C8B-B14F-4D97-AF65-F5344CB8AC3E}">
        <p14:creationId xmlns:p14="http://schemas.microsoft.com/office/powerpoint/2010/main" val="1711346189"/>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1444DCE-203B-184C-8A99-DFDE506A3C0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8497C19-44B3-A346-9C79-B9BFA759E0BE}"/>
              </a:ext>
            </a:extLst>
          </p:cNvPr>
          <p:cNvSpPr>
            <a:spLocks noGrp="1" noChangeArrowheads="1"/>
          </p:cNvSpPr>
          <p:nvPr>
            <p:ph type="sldNum" sz="quarter" idx="11"/>
          </p:nvPr>
        </p:nvSpPr>
        <p:spPr>
          <a:ln/>
        </p:spPr>
        <p:txBody>
          <a:bodyPr/>
          <a:lstStyle>
            <a:lvl1pPr>
              <a:defRPr/>
            </a:lvl1pPr>
          </a:lstStyle>
          <a:p>
            <a:pPr>
              <a:defRPr/>
            </a:pPr>
            <a:fld id="{977B51B5-5BFA-F54D-BFFF-307CEF6CBD80}" type="slidenum">
              <a:rPr lang="en-US" altLang="en-US"/>
              <a:pPr>
                <a:defRPr/>
              </a:pPr>
              <a:t>‹#›</a:t>
            </a:fld>
            <a:endParaRPr lang="en-US" altLang="en-US"/>
          </a:p>
        </p:txBody>
      </p:sp>
    </p:spTree>
    <p:extLst>
      <p:ext uri="{BB962C8B-B14F-4D97-AF65-F5344CB8AC3E}">
        <p14:creationId xmlns:p14="http://schemas.microsoft.com/office/powerpoint/2010/main" val="157611244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3429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910524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BB1F2B07-B85D-4032-9BF3-4A168EF59FB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12710719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544345-E5DE-4E3E-945C-52D006461350}"/>
              </a:ext>
            </a:extLst>
          </p:cNvPr>
          <p:cNvSpPr/>
          <p:nvPr userDrawn="1"/>
        </p:nvSpPr>
        <p:spPr>
          <a:xfrm>
            <a:off x="0" y="0"/>
            <a:ext cx="9144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52400" y="0"/>
            <a:ext cx="8991600" cy="762000"/>
          </a:xfrm>
          <a:noFill/>
        </p:spPr>
        <p:txBody>
          <a:bodyPr/>
          <a:lstStyle>
            <a:lvl1pPr algn="l">
              <a:defRPr b="1">
                <a:solidFill>
                  <a:schemeClr val="accent5">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952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837DF481-5AC7-4454-ABD2-5F888C479294}"/>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10" name="Graphic 9">
            <a:extLst>
              <a:ext uri="{FF2B5EF4-FFF2-40B4-BE49-F238E27FC236}">
                <a16:creationId xmlns:a16="http://schemas.microsoft.com/office/drawing/2014/main" id="{A9660ADE-2500-47B1-8D64-CD76FD56644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29400"/>
            <a:ext cx="861689" cy="198098"/>
          </a:xfrm>
          <a:prstGeom prst="rect">
            <a:avLst/>
          </a:prstGeom>
        </p:spPr>
      </p:pic>
    </p:spTree>
    <p:extLst>
      <p:ext uri="{BB962C8B-B14F-4D97-AF65-F5344CB8AC3E}">
        <p14:creationId xmlns:p14="http://schemas.microsoft.com/office/powerpoint/2010/main" val="346488914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94182577"/>
      </p:ext>
    </p:extLst>
  </p:cSld>
  <p:clrMapOvr>
    <a:masterClrMapping/>
  </p:clrMapOvr>
  <p:hf hdr="0" ftr="0" dt="0"/>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88827995"/>
      </p:ext>
    </p:extLst>
  </p:cSld>
  <p:clrMapOvr>
    <a:masterClrMapping/>
  </p:clrMapOvr>
  <p:hf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245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99622096"/>
      </p:ext>
    </p:extLst>
  </p:cSld>
  <p:clrMapOvr>
    <a:masterClrMapping/>
  </p:clrMapOvr>
  <p:hf hdr="0" ftr="0" dt="0"/>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50451331"/>
      </p:ext>
    </p:extLst>
  </p:cSld>
  <p:clrMapOvr>
    <a:masterClrMapping/>
  </p:clrMapOvr>
  <p:hf hdr="0" ftr="0" dt="0"/>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554090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080319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24606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24681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Graphic 6">
            <a:extLst>
              <a:ext uri="{FF2B5EF4-FFF2-40B4-BE49-F238E27FC236}">
                <a16:creationId xmlns:a16="http://schemas.microsoft.com/office/drawing/2014/main" id="{ADB56874-CBEE-477D-88E2-7C335B4ADD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39953218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42861"/>
          </a:xfrm>
          <a:solidFill>
            <a:schemeClr val="tx1">
              <a:lumMod val="65000"/>
              <a:lumOff val="35000"/>
            </a:schemeClr>
          </a:solidFill>
        </p:spPr>
        <p:txBody>
          <a:bodyPr/>
          <a:lstStyle>
            <a:lvl1pPr>
              <a:defRPr b="1">
                <a:solidFill>
                  <a:srgbClr val="91C9F7"/>
                </a:solidFill>
              </a:defRPr>
            </a:lvl1pPr>
          </a:lstStyle>
          <a:p>
            <a:r>
              <a:rPr lang="en-US" dirty="0"/>
              <a:t>Click to edit Master title style</a:t>
            </a:r>
          </a:p>
        </p:txBody>
      </p:sp>
      <p:sp>
        <p:nvSpPr>
          <p:cNvPr id="3" name="Content Placeholder 2"/>
          <p:cNvSpPr>
            <a:spLocks noGrp="1"/>
          </p:cNvSpPr>
          <p:nvPr>
            <p:ph idx="1"/>
          </p:nvPr>
        </p:nvSpPr>
        <p:spPr>
          <a:xfrm>
            <a:off x="152400" y="1253330"/>
            <a:ext cx="8839200" cy="4842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A051F504-DFD3-4983-A334-FD154A78D5BD}"/>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8" name="Graphic 7">
            <a:extLst>
              <a:ext uri="{FF2B5EF4-FFF2-40B4-BE49-F238E27FC236}">
                <a16:creationId xmlns:a16="http://schemas.microsoft.com/office/drawing/2014/main" id="{EBAB07A6-6F80-47FF-97DF-29D1F7ADBA9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18" y="6606468"/>
            <a:ext cx="861689" cy="221030"/>
          </a:xfrm>
          <a:prstGeom prst="rect">
            <a:avLst/>
          </a:prstGeom>
        </p:spPr>
      </p:pic>
    </p:spTree>
    <p:extLst>
      <p:ext uri="{BB962C8B-B14F-4D97-AF65-F5344CB8AC3E}">
        <p14:creationId xmlns:p14="http://schemas.microsoft.com/office/powerpoint/2010/main" val="184738246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04578138"/>
      </p:ext>
    </p:extLst>
  </p:cSld>
  <p:clrMapOvr>
    <a:masterClrMapping/>
  </p:clrMapOvr>
  <p:hf hdr="0" ftr="0" dt="0"/>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2395647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84012846"/>
      </p:ext>
    </p:extLst>
  </p:cSld>
  <p:clrMapOvr>
    <a:masterClrMapping/>
  </p:clrMapOvr>
  <p:hf hdr="0" ftr="0" dt="0"/>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363322645"/>
      </p:ext>
    </p:extLst>
  </p:cSld>
  <p:clrMapOvr>
    <a:masterClrMapping/>
  </p:clrMapOvr>
  <p:hf hdr="0" ftr="0" dt="0"/>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587903897"/>
      </p:ext>
    </p:extLst>
  </p:cSld>
  <p:clrMapOvr>
    <a:masterClrMapping/>
  </p:clrMapOvr>
  <p:hf hdr="0" ftr="0" dt="0"/>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653590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9257504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1571408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7216566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479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0"/>
            <a:ext cx="8798061" cy="770467"/>
          </a:xfrm>
          <a:prstGeom prst="rect">
            <a:avLst/>
          </a:prstGeom>
        </p:spPr>
        <p:txBody>
          <a:bodyPr anchor="ctr"/>
          <a:lstStyle>
            <a:lvl1pPr>
              <a:lnSpc>
                <a:spcPct val="100000"/>
              </a:lnSpc>
              <a:spcAft>
                <a:spcPts val="600"/>
              </a:spcAft>
              <a:defRPr sz="3200" b="1">
                <a:solidFill>
                  <a:schemeClr val="accent5">
                    <a:lumMod val="75000"/>
                  </a:schemeClr>
                </a:solidFill>
                <a:latin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75991" y="770468"/>
            <a:ext cx="8987622" cy="5585248"/>
          </a:xfrm>
          <a:prstGeom prst="rect">
            <a:avLst/>
          </a:prstGeom>
        </p:spPr>
        <p:txBody>
          <a:bodyPr/>
          <a:lstStyle>
            <a:lvl1pPr marL="133350" indent="-133350">
              <a:tabLst/>
              <a:defRPr sz="2400">
                <a:latin typeface="Cambria" panose="02040503050406030204" pitchFamily="18" charset="0"/>
              </a:defRPr>
            </a:lvl1pPr>
            <a:lvl2pPr marL="311150" indent="-133350">
              <a:buFont typeface="Cambria" panose="02040503050406030204" pitchFamily="18" charset="0"/>
              <a:buChar char="-"/>
              <a:tabLst/>
              <a:defRPr sz="2000">
                <a:latin typeface="Cambria" panose="02040503050406030204" pitchFamily="18" charset="0"/>
              </a:defRPr>
            </a:lvl2pPr>
            <a:lvl3pPr marL="533400" indent="-177800">
              <a:tabLst/>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18947741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49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8506769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8088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057348648"/>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14031554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76898365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08197701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330582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1273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3524801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19136191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01962421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85768130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3068780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47077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29965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227504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382460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30800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235524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77835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172773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335852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1629035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30827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4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8.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9.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50.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1.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5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75.xml"/><Relationship Id="rId1"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image" Target="../media/image1.png"/><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5.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6.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image" Target="../media/image1.png"/><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7.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image" Target="../media/image1.png"/><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8.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8.xml"/><Relationship Id="rId13" Type="http://schemas.openxmlformats.org/officeDocument/2006/relationships/theme" Target="../theme/theme59.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slideLayout" Target="../slideLayouts/slideLayout632.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34.xml"/><Relationship Id="rId1" Type="http://schemas.openxmlformats.org/officeDocument/2006/relationships/slideLayout" Target="../slideLayouts/slideLayout633.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1.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62.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8.xml"/><Relationship Id="rId1" Type="http://schemas.openxmlformats.org/officeDocument/2006/relationships/slideLayout" Target="../slideLayouts/slideLayout65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60.xml"/><Relationship Id="rId1" Type="http://schemas.openxmlformats.org/officeDocument/2006/relationships/slideLayout" Target="../slideLayouts/slideLayout65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theme" Target="../theme/theme65.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slideLayout" Target="../slideLayouts/slideLayout672.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6.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theme" Target="../theme/theme67.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slideLayout" Target="../slideLayouts/slideLayout695.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7843226"/>
      </p:ext>
    </p:extLst>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564B44D-6DE3-EB4B-BC9E-1D4B34EA7FC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B4F7CB6D-EB28-0141-B956-330ABBB1DD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9C2F7CED-A1AD-324A-AB80-C3A766834B59}" type="slidenum">
              <a:rPr lang="en-US" altLang="en-US"/>
              <a:pPr>
                <a:defRPr/>
              </a:pPr>
              <a:t>‹#›</a:t>
            </a:fld>
            <a:endParaRPr lang="en-US" altLang="en-US"/>
          </a:p>
        </p:txBody>
      </p:sp>
      <p:sp>
        <p:nvSpPr>
          <p:cNvPr id="1030" name="Line 1032">
            <a:extLst>
              <a:ext uri="{FF2B5EF4-FFF2-40B4-BE49-F238E27FC236}">
                <a16:creationId xmlns:a16="http://schemas.microsoft.com/office/drawing/2014/main" id="{0227E127-8C49-3F45-972D-92E8C0E8C48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6C94FFD6-65B0-9F41-A269-D2A8CA6A349D}"/>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4102871"/>
      </p:ext>
    </p:extLst>
  </p:cSld>
  <p:clrMap bg1="lt1" tx1="dk1" bg2="lt2" tx2="dk2" accent1="accent1" accent2="accent2" accent3="accent3" accent4="accent4" accent5="accent5" accent6="accent6" hlink="hlink" folHlink="folHlink"/>
  <p:sldLayoutIdLst>
    <p:sldLayoutId id="2147488763"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 id="21474887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843572"/>
      </p:ext>
    </p:extLst>
  </p:cSld>
  <p:clrMap bg1="lt1" tx1="dk1" bg2="lt2" tx2="dk2" accent1="accent1" accent2="accent2" accent3="accent3" accent4="accent4" accent5="accent5" accent6="accent6" hlink="hlink" folHlink="folHlink"/>
  <p:sldLayoutIdLst>
    <p:sldLayoutId id="2147488776" r:id="rId1"/>
    <p:sldLayoutId id="21474887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78237873"/>
      </p:ext>
    </p:extLst>
  </p:cSld>
  <p:clrMap bg1="lt1" tx1="dk1" bg2="lt2" tx2="dk2" accent1="accent1" accent2="accent2" accent3="accent3" accent4="accent4" accent5="accent5" accent6="accent6" hlink="hlink" folHlink="folHlink"/>
  <p:sldLayoutIdLst>
    <p:sldLayoutId id="2147488779" r:id="rId1"/>
    <p:sldLayoutId id="2147488780" r:id="rId2"/>
    <p:sldLayoutId id="2147488781" r:id="rId3"/>
    <p:sldLayoutId id="2147488782" r:id="rId4"/>
    <p:sldLayoutId id="2147488783" r:id="rId5"/>
    <p:sldLayoutId id="2147488784" r:id="rId6"/>
    <p:sldLayoutId id="2147488785" r:id="rId7"/>
    <p:sldLayoutId id="2147488786" r:id="rId8"/>
    <p:sldLayoutId id="2147488787" r:id="rId9"/>
    <p:sldLayoutId id="2147488788" r:id="rId10"/>
    <p:sldLayoutId id="21474887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99851247"/>
      </p:ext>
    </p:extLst>
  </p:cSld>
  <p:clrMap bg1="lt1" tx1="dk1" bg2="lt2" tx2="dk2" accent1="accent1" accent2="accent2" accent3="accent3" accent4="accent4" accent5="accent5" accent6="accent6" hlink="hlink" folHlink="folHlink"/>
  <p:sldLayoutIdLst>
    <p:sldLayoutId id="2147488791" r:id="rId1"/>
    <p:sldLayoutId id="2147488792" r:id="rId2"/>
    <p:sldLayoutId id="2147488793" r:id="rId3"/>
    <p:sldLayoutId id="2147488794" r:id="rId4"/>
    <p:sldLayoutId id="2147488795" r:id="rId5"/>
    <p:sldLayoutId id="2147488796" r:id="rId6"/>
    <p:sldLayoutId id="2147488797" r:id="rId7"/>
    <p:sldLayoutId id="2147488798" r:id="rId8"/>
    <p:sldLayoutId id="2147488799" r:id="rId9"/>
    <p:sldLayoutId id="2147488800" r:id="rId10"/>
    <p:sldLayoutId id="21474888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416303"/>
      </p:ext>
    </p:extLst>
  </p:cSld>
  <p:clrMap bg1="lt1" tx1="dk1" bg2="lt2" tx2="dk2" accent1="accent1" accent2="accent2" accent3="accent3" accent4="accent4" accent5="accent5" accent6="accent6" hlink="hlink" folHlink="folHlink"/>
  <p:sldLayoutIdLst>
    <p:sldLayoutId id="2147488803" r:id="rId1"/>
    <p:sldLayoutId id="2147488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827939"/>
      </p:ext>
    </p:extLst>
  </p:cSld>
  <p:clrMap bg1="lt1" tx1="dk1" bg2="lt2" tx2="dk2" accent1="accent1" accent2="accent2" accent3="accent3" accent4="accent4" accent5="accent5" accent6="accent6" hlink="hlink" folHlink="folHlink"/>
  <p:sldLayoutIdLst>
    <p:sldLayoutId id="2147488806" r:id="rId1"/>
    <p:sldLayoutId id="21474888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3655869698"/>
      </p:ext>
    </p:extLst>
  </p:cSld>
  <p:clrMap bg1="lt1" tx1="dk1" bg2="lt2" tx2="dk2" accent1="accent1" accent2="accent2" accent3="accent3" accent4="accent4" accent5="accent5" accent6="accent6" hlink="hlink" folHlink="folHlink"/>
  <p:sldLayoutIdLst>
    <p:sldLayoutId id="2147488822" r:id="rId1"/>
    <p:sldLayoutId id="2147488823" r:id="rId2"/>
    <p:sldLayoutId id="2147488824" r:id="rId3"/>
    <p:sldLayoutId id="2147488825" r:id="rId4"/>
    <p:sldLayoutId id="2147488826" r:id="rId5"/>
    <p:sldLayoutId id="2147488827" r:id="rId6"/>
    <p:sldLayoutId id="2147488828" r:id="rId7"/>
    <p:sldLayoutId id="2147488829" r:id="rId8"/>
    <p:sldLayoutId id="2147488830" r:id="rId9"/>
    <p:sldLayoutId id="2147488831" r:id="rId10"/>
    <p:sldLayoutId id="21474888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1576106"/>
      </p:ext>
    </p:extLst>
  </p:cSld>
  <p:clrMap bg1="lt1" tx1="dk1" bg2="lt2" tx2="dk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 id="21474888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20.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3.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63.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6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63.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pwRw7QqK_qA&amp;list=PL5Q2soXY2Zi9xidyIgBxUz7xRPS-wisBN&amp;index=9" TargetMode="External"/><Relationship Id="rId1" Type="http://schemas.openxmlformats.org/officeDocument/2006/relationships/slideLayout" Target="../slideLayouts/slideLayout56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hyperlink" Target="https://www.youtube.com/watch?v=u2C0prK-w7Q" TargetMode="External"/><Relationship Id="rId13" Type="http://schemas.openxmlformats.org/officeDocument/2006/relationships/image" Target="../media/image90.png"/><Relationship Id="rId3" Type="http://schemas.openxmlformats.org/officeDocument/2006/relationships/hyperlink" Target="https://www.ieee-security.org/TC/SP2020/" TargetMode="External"/><Relationship Id="rId7" Type="http://schemas.openxmlformats.org/officeDocument/2006/relationships/hyperlink" Target="https://safari.ethz.ch/architecture/fall2020/lib/exe/fetch.php?media=onur-comparch-fall2020-lecture5a-rowhammerin2020-trrespass-afterlecture.pdf" TargetMode="External"/><Relationship Id="rId12" Type="http://schemas.openxmlformats.org/officeDocument/2006/relationships/hyperlink" Target="https://pwnies.com/winners/" TargetMode="External"/><Relationship Id="rId2" Type="http://schemas.openxmlformats.org/officeDocument/2006/relationships/hyperlink" Target="http://people.inf.ethz.ch/omutlu/pub/rowhammer-TRRespass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safari.ethz.ch/architecture/fall2020/lib/exe/fetch.php?media=onur-comparch-fall2020-lecture5a-rowhammerin2020-trrespass-afterlecture.pptx" TargetMode="External"/><Relationship Id="rId11" Type="http://schemas.openxmlformats.org/officeDocument/2006/relationships/hyperlink" Target="https://www.vusec.net/projects/trrespass/" TargetMode="External"/><Relationship Id="rId5" Type="http://schemas.openxmlformats.org/officeDocument/2006/relationships/hyperlink" Target="http://people.inf.ethz.ch/omutlu/pub/rowhammer-TRRespass_ieee_security_privacy20-talk.pdf" TargetMode="External"/><Relationship Id="rId10" Type="http://schemas.openxmlformats.org/officeDocument/2006/relationships/hyperlink" Target="https://github.com/vusec/trrespass" TargetMode="External"/><Relationship Id="rId4" Type="http://schemas.openxmlformats.org/officeDocument/2006/relationships/hyperlink" Target="http://people.inf.ethz.ch/omutlu/pub/rowhammer-TRRespass_ieee_security_privacy20-talk.pptx" TargetMode="External"/><Relationship Id="rId9" Type="http://schemas.openxmlformats.org/officeDocument/2006/relationships/hyperlink" Target="https://www.youtube.com/watch?v=pwRw7QqK_qA"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6.xml"/></Relationships>
</file>

<file path=ppt/slides/_rels/slide112.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98.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63.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6.xml"/></Relationships>
</file>

<file path=ppt/slides/_rels/slide114.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6.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36.xml"/><Relationship Id="rId1" Type="http://schemas.openxmlformats.org/officeDocument/2006/relationships/tags" Target="../tags/tag1.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6.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notesSlide" Target="../notesSlides/notesSlide37.xml"/><Relationship Id="rId7" Type="http://schemas.openxmlformats.org/officeDocument/2006/relationships/image" Target="../media/image113.emf"/><Relationship Id="rId2" Type="http://schemas.openxmlformats.org/officeDocument/2006/relationships/slideLayout" Target="../slideLayouts/slideLayout647.xml"/><Relationship Id="rId1" Type="http://schemas.openxmlformats.org/officeDocument/2006/relationships/tags" Target="../tags/tag2.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647.xml"/></Relationships>
</file>

<file path=ppt/slides/_rels/slide1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notesSlide" Target="../notesSlides/notesSlide39.xml"/><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slideLayout" Target="../slideLayouts/slideLayout647.xml"/><Relationship Id="rId1" Type="http://schemas.openxmlformats.org/officeDocument/2006/relationships/tags" Target="../tags/tag3.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47.xml"/><Relationship Id="rId1" Type="http://schemas.openxmlformats.org/officeDocument/2006/relationships/tags" Target="../tags/tag4.xml"/><Relationship Id="rId4" Type="http://schemas.openxmlformats.org/officeDocument/2006/relationships/image" Target="../media/image1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36.xml"/><Relationship Id="rId1" Type="http://schemas.openxmlformats.org/officeDocument/2006/relationships/tags" Target="../tags/tag5.xml"/><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36.xml"/><Relationship Id="rId1" Type="http://schemas.openxmlformats.org/officeDocument/2006/relationships/tags" Target="../tags/tag6.xml"/><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36.xml"/><Relationship Id="rId1" Type="http://schemas.openxmlformats.org/officeDocument/2006/relationships/tags" Target="../tags/tag7.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8" Type="http://schemas.openxmlformats.org/officeDocument/2006/relationships/hyperlink" Target="https://people.inf.ethz.ch/omutlu/pub/U-TRR-uncovering-RowHammer-protection-mechanisms_micro21-lightning-talk.pptx" TargetMode="External"/><Relationship Id="rId13" Type="http://schemas.openxmlformats.org/officeDocument/2006/relationships/image" Target="../media/image99.png"/><Relationship Id="rId3" Type="http://schemas.openxmlformats.org/officeDocument/2006/relationships/hyperlink" Target="http://www.microarch.org/micro54/" TargetMode="External"/><Relationship Id="rId7" Type="http://schemas.openxmlformats.org/officeDocument/2006/relationships/hyperlink" Target="https://people.inf.ethz.ch/omutlu/pub/U-TRR-uncovering-RowHammer-protection-mechanisms_micro21-short-talk.pdf" TargetMode="External"/><Relationship Id="rId12" Type="http://schemas.openxmlformats.org/officeDocument/2006/relationships/hyperlink" Target="https://arxiv.org/abs/2110.10603" TargetMode="External"/><Relationship Id="rId2" Type="http://schemas.openxmlformats.org/officeDocument/2006/relationships/hyperlink" Target="https://people.inf.ethz.ch/omutlu/pub/U-TRR-uncovering-RowHammer-protection-mechanisms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U-TRR-uncovering-RowHammer-protection-mechanisms_micro21-short-talk.pptx" TargetMode="External"/><Relationship Id="rId11" Type="http://schemas.openxmlformats.org/officeDocument/2006/relationships/hyperlink" Target="https://www.youtube.com/watch?v=HHxeuWVqq8w&amp;list=PL5Q2soXY2Zi--0LrXSQ9sST3N0k0bXp51&amp;index=5" TargetMode="External"/><Relationship Id="rId5" Type="http://schemas.openxmlformats.org/officeDocument/2006/relationships/hyperlink" Target="https://people.inf.ethz.ch/omutlu/pub/U-TRR-uncovering-RowHammer-protection-mechanisms_micro21-talk.pdf" TargetMode="External"/><Relationship Id="rId10" Type="http://schemas.openxmlformats.org/officeDocument/2006/relationships/hyperlink" Target="https://www.youtube.com/watch?v=YkBR9yeLHRs&amp;list=PL5Q2soXY2Zi--0LrXSQ9sST3N0k0bXp51&amp;index=11" TargetMode="External"/><Relationship Id="rId4" Type="http://schemas.openxmlformats.org/officeDocument/2006/relationships/hyperlink" Target="https://people.inf.ethz.ch/omutlu/pub/U-TRR-uncovering-RowHammer-protection-mechanisms_micro21-talk.pptx" TargetMode="External"/><Relationship Id="rId9" Type="http://schemas.openxmlformats.org/officeDocument/2006/relationships/hyperlink" Target="https://people.inf.ethz.ch/omutlu/pub/U-TRR-uncovering-RowHammer-protection-mechanisms_micro21-lightning-talk.pdf"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6.xml"/></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658.xml"/><Relationship Id="rId5" Type="http://schemas.openxmlformats.org/officeDocument/2006/relationships/image" Target="../media/image125.png"/><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6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65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5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1.xml"/><Relationship Id="rId1" Type="http://schemas.openxmlformats.org/officeDocument/2006/relationships/slideLayout" Target="../slideLayouts/slideLayout6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658.xml"/><Relationship Id="rId4" Type="http://schemas.openxmlformats.org/officeDocument/2006/relationships/comments" Target="../comments/commen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658.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658.xml"/></Relationships>
</file>

<file path=ppt/slides/_rels/slide13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55.xml"/><Relationship Id="rId1" Type="http://schemas.openxmlformats.org/officeDocument/2006/relationships/slideLayout" Target="../slideLayouts/slideLayout658.xml"/></Relationships>
</file>

<file path=ppt/slides/_rels/slide137.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cWbW4qoDFds"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BlockHammer-preventing-rowhammer-at-low-cost-by-blacklisting-rapidly-accessed-dram-rows_hpca21-short-talk.pdf" TargetMode="External"/><Relationship Id="rId2" Type="http://schemas.openxmlformats.org/officeDocument/2006/relationships/hyperlink" Target="https://people.inf.ethz.ch/omutlu/pub/BlockHammer_preventing-DRAM-rowhammer-at-low-cost_hpca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BlockHammer-preventing-rowhammer-at-low-cost-by-blacklisting-rapidly-accessed-dram-rows_hpca21-short-talk.pptx" TargetMode="External"/><Relationship Id="rId5" Type="http://schemas.openxmlformats.org/officeDocument/2006/relationships/hyperlink" Target="https://people.inf.ethz.ch/omutlu/pub/BlockHammer-preventing-rowhammer-at-low-cost-by-blacklisting-rapidly-accessed-dram-rows_hpca21-talk.pdf" TargetMode="External"/><Relationship Id="rId10" Type="http://schemas.openxmlformats.org/officeDocument/2006/relationships/image" Target="../media/image132.tiff"/><Relationship Id="rId4" Type="http://schemas.openxmlformats.org/officeDocument/2006/relationships/hyperlink" Target="https://people.inf.ethz.ch/omutlu/pub/BlockHammer-preventing-rowhammer-at-low-cost-by-blacklisting-rapidly-accessed-dram-rows_hpca21-talk.pptx" TargetMode="External"/><Relationship Id="rId9" Type="http://schemas.openxmlformats.org/officeDocument/2006/relationships/hyperlink" Target="https://www.youtube.com/watch?v=40SXSKXW5kY"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gif"/><Relationship Id="rId2" Type="http://schemas.openxmlformats.org/officeDocument/2006/relationships/notesSlide" Target="../notesSlides/notesSlide58.xml"/><Relationship Id="rId1" Type="http://schemas.openxmlformats.org/officeDocument/2006/relationships/slideLayout" Target="../slideLayouts/slideLayout660.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6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6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660.xml"/><Relationship Id="rId4" Type="http://schemas.openxmlformats.org/officeDocument/2006/relationships/image" Target="../media/image139.png"/></Relationships>
</file>

<file path=ppt/slides/_rels/slide1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4.xml"/><Relationship Id="rId1" Type="http://schemas.openxmlformats.org/officeDocument/2006/relationships/slideLayout" Target="../slideLayouts/slideLayout66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63.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63.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6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6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6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63.xml"/><Relationship Id="rId5" Type="http://schemas.openxmlformats.org/officeDocument/2006/relationships/image" Target="../media/image152.png"/><Relationship Id="rId4" Type="http://schemas.openxmlformats.org/officeDocument/2006/relationships/image" Target="../media/image151.png"/></Relationships>
</file>

<file path=ppt/slides/_rels/slide1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63.xml"/></Relationships>
</file>

<file path=ppt/slides/_rels/slide1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685.xml"/><Relationship Id="rId5" Type="http://schemas.openxmlformats.org/officeDocument/2006/relationships/image" Target="../media/image26.png"/><Relationship Id="rId4" Type="http://schemas.openxmlformats.org/officeDocument/2006/relationships/hyperlink" Target="http://users.ece.cmu.edu/~omutlu/pub/liu_isca12_talk.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63.xml"/><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563.xml"/><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6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7.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1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arxiv.org/pdf/1706.08642" TargetMode="External"/><Relationship Id="rId1" Type="http://schemas.openxmlformats.org/officeDocument/2006/relationships/slideLayout" Target="../slideLayouts/slideLayout588.xml"/></Relationships>
</file>

<file path=ppt/slides/_rels/slide1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2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17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66.xml"/></Relationships>
</file>

<file path=ppt/slides/_rels/slide18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69.png"/></Relationships>
</file>

<file path=ppt/slides/_rels/slide18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9.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9.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4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662.xml"/></Relationships>
</file>

<file path=ppt/slides/_rels/slide195.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62.xml"/><Relationship Id="rId6" Type="http://schemas.openxmlformats.org/officeDocument/2006/relationships/image" Target="../media/image173.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04.xml"/><Relationship Id="rId6" Type="http://schemas.openxmlformats.org/officeDocument/2006/relationships/image" Target="../media/image30.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6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1.xml"/></Relationships>
</file>

<file path=ppt/slides/_rels/slide20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4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8.xml"/><Relationship Id="rId1" Type="http://schemas.openxmlformats.org/officeDocument/2006/relationships/slideLayout" Target="../slideLayouts/slideLayout501.xml"/><Relationship Id="rId6" Type="http://schemas.openxmlformats.org/officeDocument/2006/relationships/image" Target="../media/image176.jpeg"/><Relationship Id="rId5" Type="http://schemas.openxmlformats.org/officeDocument/2006/relationships/image" Target="../media/image8.svg"/><Relationship Id="rId4" Type="http://schemas.openxmlformats.org/officeDocument/2006/relationships/image" Target="../media/image175.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75.xml"/></Relationships>
</file>

<file path=ppt/slides/_rels/slide2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75.xml"/></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31.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1.xml"/><Relationship Id="rId1" Type="http://schemas.openxmlformats.org/officeDocument/2006/relationships/slideLayout" Target="../slideLayouts/slideLayout575.xml"/></Relationships>
</file>

<file path=ppt/slides/_rels/slide21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82.xml"/><Relationship Id="rId1" Type="http://schemas.openxmlformats.org/officeDocument/2006/relationships/slideLayout" Target="../slideLayouts/slideLayout575.xml"/></Relationships>
</file>

<file path=ppt/slides/_rels/slide212.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83.xml"/><Relationship Id="rId1" Type="http://schemas.openxmlformats.org/officeDocument/2006/relationships/slideLayout" Target="../slideLayouts/slideLayout575.xml"/></Relationships>
</file>

<file path=ppt/slides/_rels/slide21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4.xml"/><Relationship Id="rId1" Type="http://schemas.openxmlformats.org/officeDocument/2006/relationships/slideLayout" Target="../slideLayouts/slideLayout575.xml"/></Relationships>
</file>

<file path=ppt/slides/_rels/slide21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85.xml"/><Relationship Id="rId1" Type="http://schemas.openxmlformats.org/officeDocument/2006/relationships/slideLayout" Target="../slideLayouts/slideLayout57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75.xml"/></Relationships>
</file>

<file path=ppt/slides/_rels/slide216.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7.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7.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8.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8.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89.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5.xml"/></Relationships>
</file>

<file path=ppt/slides/_rels/slide22.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32.png"/><Relationship Id="rId1" Type="http://schemas.openxmlformats.org/officeDocument/2006/relationships/slideLayout" Target="../slideLayouts/slideLayout504.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5.xml"/></Relationships>
</file>

<file path=ppt/slides/_rels/slide22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2.xml"/><Relationship Id="rId1" Type="http://schemas.openxmlformats.org/officeDocument/2006/relationships/slideLayout" Target="../slideLayouts/slideLayout574.xml"/><Relationship Id="rId6" Type="http://schemas.openxmlformats.org/officeDocument/2006/relationships/image" Target="../media/image176.jpeg"/><Relationship Id="rId5" Type="http://schemas.openxmlformats.org/officeDocument/2006/relationships/image" Target="../media/image8.svg"/><Relationship Id="rId4" Type="http://schemas.openxmlformats.org/officeDocument/2006/relationships/image" Target="../media/image175.png"/></Relationships>
</file>

<file path=ppt/slides/_rels/slide222.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223.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0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7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75.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97.xml"/><Relationship Id="rId1" Type="http://schemas.openxmlformats.org/officeDocument/2006/relationships/slideLayout" Target="../slideLayouts/slideLayout575.xml"/><Relationship Id="rId4" Type="http://schemas.openxmlformats.org/officeDocument/2006/relationships/image" Target="../media/image188.emf"/></Relationships>
</file>

<file path=ppt/slides/_rels/slide229.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notesSlide" Target="../notesSlides/notesSlide98.xml"/><Relationship Id="rId1" Type="http://schemas.openxmlformats.org/officeDocument/2006/relationships/slideLayout" Target="../slideLayouts/slideLayout575.xml"/><Relationship Id="rId4" Type="http://schemas.openxmlformats.org/officeDocument/2006/relationships/image" Target="../media/image188.emf"/></Relationships>
</file>

<file path=ppt/slides/_rels/slide23.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04.xml"/><Relationship Id="rId5" Type="http://schemas.openxmlformats.org/officeDocument/2006/relationships/image" Target="../media/image33.png"/><Relationship Id="rId4" Type="http://schemas.openxmlformats.org/officeDocument/2006/relationships/hyperlink" Target="https://github.com/CMU-SAFARI/EINSim" TargetMode="External"/></Relationships>
</file>

<file path=ppt/slides/_rels/slide230.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99.xml"/><Relationship Id="rId1" Type="http://schemas.openxmlformats.org/officeDocument/2006/relationships/slideLayout" Target="../slideLayouts/slideLayout57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75.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101.xml"/><Relationship Id="rId1" Type="http://schemas.openxmlformats.org/officeDocument/2006/relationships/slideLayout" Target="../slideLayouts/slideLayout575.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02.xml"/><Relationship Id="rId1" Type="http://schemas.openxmlformats.org/officeDocument/2006/relationships/slideLayout" Target="../slideLayouts/slideLayout575.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03.xml"/><Relationship Id="rId1" Type="http://schemas.openxmlformats.org/officeDocument/2006/relationships/slideLayout" Target="../slideLayouts/slideLayout575.xml"/></Relationships>
</file>

<file path=ppt/slides/_rels/slide235.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04.xml"/><Relationship Id="rId1" Type="http://schemas.openxmlformats.org/officeDocument/2006/relationships/slideLayout" Target="../slideLayouts/slideLayout575.xml"/></Relationships>
</file>

<file path=ppt/slides/_rels/slide236.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105.xml"/><Relationship Id="rId1" Type="http://schemas.openxmlformats.org/officeDocument/2006/relationships/slideLayout" Target="../slideLayouts/slideLayout575.xml"/><Relationship Id="rId4" Type="http://schemas.openxmlformats.org/officeDocument/2006/relationships/image" Target="../media/image194.emf"/></Relationships>
</file>

<file path=ppt/slides/_rels/slide237.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06.xml"/><Relationship Id="rId1" Type="http://schemas.openxmlformats.org/officeDocument/2006/relationships/slideLayout" Target="../slideLayouts/slideLayout575.xml"/></Relationships>
</file>

<file path=ppt/slides/_rels/slide238.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07.xml"/><Relationship Id="rId1" Type="http://schemas.openxmlformats.org/officeDocument/2006/relationships/slideLayout" Target="../slideLayouts/slideLayout575.xml"/></Relationships>
</file>

<file path=ppt/slides/_rels/slide239.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108.xml"/><Relationship Id="rId1" Type="http://schemas.openxmlformats.org/officeDocument/2006/relationships/slideLayout" Target="../slideLayouts/slideLayout575.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04.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34.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7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110.xml"/><Relationship Id="rId1" Type="http://schemas.openxmlformats.org/officeDocument/2006/relationships/slideLayout" Target="../slideLayouts/slideLayout575.xml"/><Relationship Id="rId6" Type="http://schemas.openxmlformats.org/officeDocument/2006/relationships/image" Target="../media/image186.emf"/><Relationship Id="rId5" Type="http://schemas.openxmlformats.org/officeDocument/2006/relationships/image" Target="../media/image185.emf"/><Relationship Id="rId4" Type="http://schemas.openxmlformats.org/officeDocument/2006/relationships/image" Target="../media/image179.emf"/></Relationships>
</file>

<file path=ppt/slides/_rels/slide242.xml.rels><?xml version="1.0" encoding="UTF-8" standalone="yes"?>
<Relationships xmlns="http://schemas.openxmlformats.org/package/2006/relationships"><Relationship Id="rId3" Type="http://schemas.openxmlformats.org/officeDocument/2006/relationships/image" Target="../media/image178.emf"/><Relationship Id="rId7" Type="http://schemas.openxmlformats.org/officeDocument/2006/relationships/image" Target="../media/image185.emf"/><Relationship Id="rId2" Type="http://schemas.openxmlformats.org/officeDocument/2006/relationships/notesSlide" Target="../notesSlides/notesSlide111.xml"/><Relationship Id="rId1" Type="http://schemas.openxmlformats.org/officeDocument/2006/relationships/slideLayout" Target="../slideLayouts/slideLayout575.xml"/><Relationship Id="rId6" Type="http://schemas.openxmlformats.org/officeDocument/2006/relationships/image" Target="../media/image186.emf"/><Relationship Id="rId5" Type="http://schemas.openxmlformats.org/officeDocument/2006/relationships/image" Target="../media/image180.emf"/><Relationship Id="rId4" Type="http://schemas.openxmlformats.org/officeDocument/2006/relationships/image" Target="../media/image179.emf"/></Relationships>
</file>

<file path=ppt/slides/_rels/slide243.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78.emf"/><Relationship Id="rId7" Type="http://schemas.openxmlformats.org/officeDocument/2006/relationships/image" Target="../media/image185.emf"/><Relationship Id="rId2" Type="http://schemas.openxmlformats.org/officeDocument/2006/relationships/notesSlide" Target="../notesSlides/notesSlide112.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s>
</file>

<file path=ppt/slides/_rels/slide244.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3.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 Id="rId9" Type="http://schemas.openxmlformats.org/officeDocument/2006/relationships/image" Target="../media/image186.emf"/></Relationships>
</file>

<file path=ppt/slides/_rels/slide245.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4.xml"/><Relationship Id="rId1" Type="http://schemas.openxmlformats.org/officeDocument/2006/relationships/slideLayout" Target="../slideLayouts/slideLayout575.xml"/><Relationship Id="rId6" Type="http://schemas.openxmlformats.org/officeDocument/2006/relationships/image" Target="../media/image181.emf"/><Relationship Id="rId5" Type="http://schemas.openxmlformats.org/officeDocument/2006/relationships/image" Target="../media/image180.emf"/><Relationship Id="rId10" Type="http://schemas.openxmlformats.org/officeDocument/2006/relationships/image" Target="../media/image186.emf"/><Relationship Id="rId4" Type="http://schemas.openxmlformats.org/officeDocument/2006/relationships/image" Target="../media/image179.emf"/><Relationship Id="rId9" Type="http://schemas.openxmlformats.org/officeDocument/2006/relationships/image" Target="../media/image185.emf"/></Relationships>
</file>

<file path=ppt/slides/_rels/slide246.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notesSlide" Target="../notesSlides/notesSlide115.xml"/><Relationship Id="rId1" Type="http://schemas.openxmlformats.org/officeDocument/2006/relationships/slideLayout" Target="../slideLayouts/slideLayout575.xml"/><Relationship Id="rId6" Type="http://schemas.openxmlformats.org/officeDocument/2006/relationships/image" Target="../media/image181.emf"/><Relationship Id="rId11" Type="http://schemas.openxmlformats.org/officeDocument/2006/relationships/image" Target="../media/image186.emf"/><Relationship Id="rId5" Type="http://schemas.openxmlformats.org/officeDocument/2006/relationships/image" Target="../media/image180.emf"/><Relationship Id="rId10" Type="http://schemas.openxmlformats.org/officeDocument/2006/relationships/image" Target="../media/image185.emf"/><Relationship Id="rId4" Type="http://schemas.openxmlformats.org/officeDocument/2006/relationships/image" Target="../media/image179.emf"/><Relationship Id="rId9" Type="http://schemas.openxmlformats.org/officeDocument/2006/relationships/image" Target="../media/image184.emf"/></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7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39.xml"/></Relationships>
</file>

<file path=ppt/slides/_rels/slide2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40.xml"/></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HARP-memory-error-profiling_micro21-lightning-talk.pptx" TargetMode="External"/><Relationship Id="rId13" Type="http://schemas.openxmlformats.org/officeDocument/2006/relationships/image" Target="../media/image35.png"/><Relationship Id="rId3" Type="http://schemas.openxmlformats.org/officeDocument/2006/relationships/hyperlink" Target="http://www.microarch.org/micro54/" TargetMode="External"/><Relationship Id="rId7" Type="http://schemas.openxmlformats.org/officeDocument/2006/relationships/hyperlink" Target="https://people.inf.ethz.ch/omutlu/pub/HARP-memory-error-profiling_micro21-short-talk.pdf" TargetMode="External"/><Relationship Id="rId12" Type="http://schemas.openxmlformats.org/officeDocument/2006/relationships/hyperlink" Target="https://github.com/CMU-SAFARI/HARP" TargetMode="External"/><Relationship Id="rId2" Type="http://schemas.openxmlformats.org/officeDocument/2006/relationships/hyperlink" Target="https://people.inf.ethz.ch/omutlu/pub/HARP-memory-error-profiling_micro21.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HARP-memory-error-profiling_micro21-short-talk.pptx" TargetMode="External"/><Relationship Id="rId11" Type="http://schemas.openxmlformats.org/officeDocument/2006/relationships/hyperlink" Target="https://www.youtube.com/watch?v=2OtBNO4YRyY&amp;list=PL5Q2soXY2Zi--0LrXSQ9sST3N0k0bXp51&amp;index=1" TargetMode="External"/><Relationship Id="rId5" Type="http://schemas.openxmlformats.org/officeDocument/2006/relationships/hyperlink" Target="https://people.inf.ethz.ch/omutlu/pub/HARP-memory-error-profiling_micro21-talk.pdf" TargetMode="External"/><Relationship Id="rId10" Type="http://schemas.openxmlformats.org/officeDocument/2006/relationships/hyperlink" Target="https://www.youtube.com/watch?v=w9OlOYKncKM&amp;list=PL5Q2soXY2Zi--0LrXSQ9sST3N0k0bXp51&amp;index=8" TargetMode="External"/><Relationship Id="rId4" Type="http://schemas.openxmlformats.org/officeDocument/2006/relationships/hyperlink" Target="https://people.inf.ethz.ch/omutlu/pub/HARP-memory-error-profiling_micro21-talk.pptx" TargetMode="External"/><Relationship Id="rId9" Type="http://schemas.openxmlformats.org/officeDocument/2006/relationships/hyperlink" Target="https://people.inf.ethz.ch/omutlu/pub/HARP-memory-error-profiling_micro21-lightning-talk.pdf"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40.xml"/><Relationship Id="rId4" Type="http://schemas.openxmlformats.org/officeDocument/2006/relationships/image" Target="../media/image199.png"/></Relationships>
</file>

<file path=ppt/slides/_rels/slide2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540.xml"/></Relationships>
</file>

<file path=ppt/slides/_rels/slide2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540.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5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40.xml"/></Relationships>
</file>

<file path=ppt/slides/_rels/slide25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40.xml"/></Relationships>
</file>

<file path=ppt/slides/_rels/slide25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40.xml"/></Relationships>
</file>

<file path=ppt/slides/_rels/slide25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40.xml"/></Relationships>
</file>

<file path=ppt/slides/_rels/slide25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4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v702wUnaWGE&amp;list=PL5Q2soXY2Zi9xidyIgBxUz7xRPS-wisBN&amp;index=3" TargetMode="External"/><Relationship Id="rId1" Type="http://schemas.openxmlformats.org/officeDocument/2006/relationships/slideLayout" Target="../slideLayouts/slideLayout467.xml"/></Relationships>
</file>

<file path=ppt/slides/_rels/slide260.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40.xml"/></Relationships>
</file>

<file path=ppt/slides/_rels/slide26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40.xml"/></Relationships>
</file>

<file path=ppt/slides/_rels/slide26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540.xml"/><Relationship Id="rId4" Type="http://schemas.openxmlformats.org/officeDocument/2006/relationships/image" Target="../media/image217.png"/></Relationships>
</file>

<file path=ppt/slides/_rels/slide26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540.xml"/></Relationships>
</file>

<file path=ppt/slides/_rels/slide26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40.xml"/></Relationships>
</file>

<file path=ppt/slides/_rels/slide26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40.xml"/></Relationships>
</file>

<file path=ppt/slides/_rels/slide26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540.xml"/><Relationship Id="rId4" Type="http://schemas.openxmlformats.org/officeDocument/2006/relationships/image" Target="../media/image225.png"/></Relationships>
</file>

<file path=ppt/slides/_rels/slide26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40.xml"/></Relationships>
</file>

<file path=ppt/slides/_rels/slide26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4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540.xml"/><Relationship Id="rId5" Type="http://schemas.openxmlformats.org/officeDocument/2006/relationships/image" Target="../media/image232.png"/><Relationship Id="rId4" Type="http://schemas.openxmlformats.org/officeDocument/2006/relationships/image" Target="../media/image231.png"/></Relationships>
</file>

<file path=ppt/slides/_rels/slide27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540.xml"/></Relationships>
</file>

<file path=ppt/slides/_rels/slide27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540.xml"/></Relationships>
</file>

<file path=ppt/slides/_rels/slide27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4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275.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6.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577.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277.xml.rels><?xml version="1.0" encoding="UTF-8" standalone="yes"?>
<Relationships xmlns="http://schemas.openxmlformats.org/package/2006/relationships"><Relationship Id="rId2" Type="http://schemas.openxmlformats.org/officeDocument/2006/relationships/image" Target="../media/image237.tiff"/><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588.xml"/></Relationships>
</file>

<file path=ppt/slides/_rels/slide279.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58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8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www.livemint.com/science/news/could-einstein-get-published-today-11601014633853.html" TargetMode="External"/><Relationship Id="rId1" Type="http://schemas.openxmlformats.org/officeDocument/2006/relationships/slideLayout" Target="../slideLayouts/slideLayout588.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3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83.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241.png"/><Relationship Id="rId1" Type="http://schemas.openxmlformats.org/officeDocument/2006/relationships/slideLayout" Target="../slideLayouts/slideLayout528.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39.xml"/></Relationships>
</file>

<file path=ppt/slides/_rels/slide285.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288.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289.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0.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291.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292.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293.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294.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29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244.png"/><Relationship Id="rId4" Type="http://schemas.openxmlformats.org/officeDocument/2006/relationships/image" Target="../media/image243.png"/></Relationships>
</file>

<file path=ppt/slides/_rels/slide29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246.png"/></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74.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6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41.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6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6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7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7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9.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6.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7.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7.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5.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51.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5.xml"/><Relationship Id="rId1" Type="http://schemas.openxmlformats.org/officeDocument/2006/relationships/slideLayout" Target="../slideLayouts/slideLayout491.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491.xml"/><Relationship Id="rId4" Type="http://schemas.openxmlformats.org/officeDocument/2006/relationships/image" Target="../media/image71.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491.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491.xml"/><Relationship Id="rId4" Type="http://schemas.openxmlformats.org/officeDocument/2006/relationships/image" Target="../media/image75.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1.xml"/></Relationships>
</file>

<file path=ppt/slides/_rels/slide67.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ADeeperLookIntoRowhammer_micro21-lightning-talk.pptx" TargetMode="External"/><Relationship Id="rId13" Type="http://schemas.openxmlformats.org/officeDocument/2006/relationships/image" Target="../media/image77.png"/><Relationship Id="rId3" Type="http://schemas.openxmlformats.org/officeDocument/2006/relationships/hyperlink" Target="http://www.microarch.org/micro54/" TargetMode="External"/><Relationship Id="rId7" Type="http://schemas.openxmlformats.org/officeDocument/2006/relationships/hyperlink" Target="https://people.inf.ethz.ch/omutlu/pub/ADeeperLookIntoRowhammer_micro21-short-talk.pdf" TargetMode="External"/><Relationship Id="rId12" Type="http://schemas.openxmlformats.org/officeDocument/2006/relationships/hyperlink" Target="https://arxiv.org/abs/2110.10291" TargetMode="External"/><Relationship Id="rId2" Type="http://schemas.openxmlformats.org/officeDocument/2006/relationships/hyperlink" Target="https://people.inf.ethz.ch/omutlu/pub/ADeeperLookIntoRowhammer_micro21.pdf" TargetMode="External"/><Relationship Id="rId1" Type="http://schemas.openxmlformats.org/officeDocument/2006/relationships/slideLayout" Target="../slideLayouts/slideLayout622.xml"/><Relationship Id="rId6" Type="http://schemas.openxmlformats.org/officeDocument/2006/relationships/hyperlink" Target="https://people.inf.ethz.ch/omutlu/pub/ADeeperLookIntoRowhammer_micro21-short-talk.pptx" TargetMode="External"/><Relationship Id="rId11" Type="http://schemas.openxmlformats.org/officeDocument/2006/relationships/hyperlink" Target="https://www.youtube.com/watch?v=slFNdmPVD-Q&amp;list=PL5Q2soXY2Zi--0LrXSQ9sST3N0k0bXp51&amp;index=6" TargetMode="External"/><Relationship Id="rId5" Type="http://schemas.openxmlformats.org/officeDocument/2006/relationships/hyperlink" Target="https://people.inf.ethz.ch/omutlu/pub/ADeeperLookIntoRowhammer_micro21-talk.pdf" TargetMode="External"/><Relationship Id="rId10" Type="http://schemas.openxmlformats.org/officeDocument/2006/relationships/hyperlink" Target="https://www.youtube.com/watch?v=fkM32oA0u6U&amp;list=PL5Q2soXY2Zi--0LrXSQ9sST3N0k0bXp51&amp;index=12" TargetMode="External"/><Relationship Id="rId4" Type="http://schemas.openxmlformats.org/officeDocument/2006/relationships/hyperlink" Target="https://people.inf.ethz.ch/omutlu/pub/ADeeperLookIntoRowhammer_micro21-talk.pptx" TargetMode="External"/><Relationship Id="rId9" Type="http://schemas.openxmlformats.org/officeDocument/2006/relationships/hyperlink" Target="https://people.inf.ethz.ch/omutlu/pub/ADeeperLookIntoRowhammer_micro21-lightning-talk.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81.jpg"/><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7.xml"/></Relationships>
</file>

<file path=ppt/slides/_rels/slide83.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83.jpeg"/><Relationship Id="rId1" Type="http://schemas.openxmlformats.org/officeDocument/2006/relationships/slideLayout" Target="../slideLayouts/slideLayout467.xml"/><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HNd4skQrt6I&amp;list=PL5Q2soXY2Zi-Mnk1PxjEIG32HAGILkTOF&amp;index=6" TargetMode="External"/><Relationship Id="rId2" Type="http://schemas.openxmlformats.org/officeDocument/2006/relationships/hyperlink" Target="https://www.youtube.com/watch?v=7wVKnPj3NVw&amp;list=PL5Q2soXY2Zi-Mnk1PxjEIG32HAGILkTOF&amp;index=5" TargetMode="External"/><Relationship Id="rId1" Type="http://schemas.openxmlformats.org/officeDocument/2006/relationships/slideLayout" Target="../slideLayouts/slideLayout563.xml"/><Relationship Id="rId4" Type="http://schemas.openxmlformats.org/officeDocument/2006/relationships/hyperlink" Target="https://www.youtube.com/onurmutlulectures"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8.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11" Type="http://schemas.openxmlformats.org/officeDocument/2006/relationships/hyperlink" Target="https://wp.nyu.edu/toppicksinhardwaresecurity/" TargetMode="External"/><Relationship Id="rId5" Type="http://schemas.openxmlformats.org/officeDocument/2006/relationships/hyperlink" Target="https://people.inf.ethz.ch/omutlu/pub/dram-row-hammer_kim_talk_isca14.pptx" TargetMode="External"/><Relationship Id="rId10" Type="http://schemas.openxmlformats.org/officeDocument/2006/relationships/hyperlink" Target="https://www.youtube.com/watch?v=KDy632z23UE"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5.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sgd7PHQQ1AI&amp;list=PL5Q2soXY2Zi8D_5MGV6EnXEJHnV2YFBJl&amp;index=39" TargetMode="External"/><Relationship Id="rId3" Type="http://schemas.openxmlformats.org/officeDocument/2006/relationships/hyperlink" Target="https://ieeexplore.ieee.org/xpl/RecentIssue.jsp?punumber=43" TargetMode="External"/><Relationship Id="rId7" Type="http://schemas.openxmlformats.org/officeDocument/2006/relationships/hyperlink" Target="https://people.inf.ethz.ch/omutlu/pub/onur-RowHammer-VLSI-SOC-October-9-2020.pdf"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48.xml"/><Relationship Id="rId6" Type="http://schemas.openxmlformats.org/officeDocument/2006/relationships/hyperlink" Target="https://people.inf.ethz.ch/omutlu/pub/onur-RowHammer-VLSI-SOC-October-9-2020.pptx" TargetMode="External"/><Relationship Id="rId5" Type="http://schemas.openxmlformats.org/officeDocument/2006/relationships/hyperlink" Target="https://people.inf.ethz.ch/omutlu/pub/onur-RowHammer-COSADE-Keynote-April-4-2019.pptx" TargetMode="External"/><Relationship Id="rId4" Type="http://schemas.openxmlformats.org/officeDocument/2006/relationships/hyperlink" Target="https://arxiv.org/pdf/1904.09724.pdf" TargetMode="External"/><Relationship Id="rId9"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6.xml"/></Relationships>
</file>

<file path=ppt/slides/_rels/slide9.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8.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4.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575.xml"/></Relationships>
</file>

<file path=ppt/slides/_rels/slide9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575.xml"/></Relationships>
</file>

<file path=ppt/slides/_rels/slide9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575.xml"/></Relationships>
</file>

<file path=ppt/slides/_rels/slide9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1.xml"/><Relationship Id="rId1" Type="http://schemas.openxmlformats.org/officeDocument/2006/relationships/slideLayout" Target="../slideLayouts/slideLayout575.xml"/></Relationships>
</file>

<file path=ppt/slides/_rels/slide9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2.xml"/><Relationship Id="rId1" Type="http://schemas.openxmlformats.org/officeDocument/2006/relationships/slideLayout" Target="../slideLayouts/slideLayout575.xml"/></Relationships>
</file>

<file path=ppt/slides/_rels/slide9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63.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6.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www.youtube.com/watch?v=gR7XR-Eepcg&amp;list=PL5Q2soXY2Zi9xidyIgBxUz7xRPS-wisBN&amp;index=10" TargetMode="External"/><Relationship Id="rId1" Type="http://schemas.openxmlformats.org/officeDocument/2006/relationships/slideLayout" Target="../slideLayouts/slideLayout5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May 2022</a:t>
            </a:r>
          </a:p>
          <a:p>
            <a:r>
              <a:rPr lang="en-US" sz="2200" dirty="0"/>
              <a:t>Qualcomm</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23023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167454335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to show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a:t>
            </a:r>
            <a:r>
              <a:rPr lang="en-US" dirty="0">
                <a:solidFill>
                  <a:srgbClr val="FF0000"/>
                </a:solidFill>
              </a:rPr>
              <a:t>Hammer many rows to bypass TRR mitigations </a:t>
            </a:r>
            <a:r>
              <a:rPr lang="en-US" dirty="0"/>
              <a:t>(e.g., by overflowing proprietary TRR tables that detect aggressor rows)</a:t>
            </a:r>
          </a:p>
          <a:p>
            <a:endParaRPr lang="en-US" sz="2200" dirty="0"/>
          </a:p>
          <a:p>
            <a:r>
              <a:rPr lang="en-US" dirty="0"/>
              <a:t>(Partially) </a:t>
            </a:r>
            <a:r>
              <a:rPr lang="en-US" dirty="0">
                <a:solidFill>
                  <a:srgbClr val="0000FF"/>
                </a:solidFill>
              </a:rPr>
              <a:t>reverse-engineers the TRR and </a:t>
            </a:r>
            <a:r>
              <a:rPr lang="en-US" dirty="0" err="1">
                <a:solidFill>
                  <a:srgbClr val="0000FF"/>
                </a:solidFill>
              </a:rPr>
              <a:t>pTRR</a:t>
            </a:r>
            <a:r>
              <a:rPr lang="en-US" dirty="0">
                <a:solidFill>
                  <a:srgbClr val="0000FF"/>
                </a:solidFill>
              </a:rPr>
              <a:t> mitigation mechanisms</a:t>
            </a:r>
            <a:r>
              <a:rPr lang="en-US" dirty="0"/>
              <a:t> implemented in DRAM chips and memory controllers</a:t>
            </a:r>
          </a:p>
          <a:p>
            <a:endParaRPr lang="en-US" sz="2200" dirty="0"/>
          </a:p>
          <a:p>
            <a:r>
              <a:rPr lang="en-US" dirty="0"/>
              <a:t>Provides an </a:t>
            </a:r>
            <a:r>
              <a:rPr lang="en-US" dirty="0">
                <a:solidFill>
                  <a:srgbClr val="0000FF"/>
                </a:solidFill>
              </a:rPr>
              <a:t>automatic tool that can effectively create many-sided RowHammer attacks </a:t>
            </a:r>
            <a:r>
              <a:rPr lang="en-US" dirty="0"/>
              <a:t>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76925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3682-80F4-BB47-8B57-426D25420386}"/>
              </a:ext>
            </a:extLst>
          </p:cNvPr>
          <p:cNvSpPr>
            <a:spLocks noGrp="1"/>
          </p:cNvSpPr>
          <p:nvPr>
            <p:ph type="title"/>
          </p:nvPr>
        </p:nvSpPr>
        <p:spPr>
          <a:xfrm>
            <a:off x="228600" y="152400"/>
            <a:ext cx="8915400" cy="884238"/>
          </a:xfrm>
        </p:spPr>
        <p:txBody>
          <a:bodyPr/>
          <a:lstStyle/>
          <a:p>
            <a:r>
              <a:rPr lang="en-US" dirty="0"/>
              <a:t>Example Many-Sided Hammering Patterns</a:t>
            </a:r>
          </a:p>
        </p:txBody>
      </p:sp>
      <p:sp>
        <p:nvSpPr>
          <p:cNvPr id="3" name="Content Placeholder 2">
            <a:extLst>
              <a:ext uri="{FF2B5EF4-FFF2-40B4-BE49-F238E27FC236}">
                <a16:creationId xmlns:a16="http://schemas.microsoft.com/office/drawing/2014/main" id="{46CB968C-CBB8-8F46-B15E-4035F4B6D82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68FDC8-B7C0-1A4E-9549-CF92FC677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708B635-CC53-0941-9DDF-57CF74698BB3}"/>
              </a:ext>
            </a:extLst>
          </p:cNvPr>
          <p:cNvPicPr>
            <a:picLocks noChangeAspect="1"/>
          </p:cNvPicPr>
          <p:nvPr/>
        </p:nvPicPr>
        <p:blipFill>
          <a:blip r:embed="rId2"/>
          <a:stretch>
            <a:fillRect/>
          </a:stretch>
        </p:blipFill>
        <p:spPr>
          <a:xfrm>
            <a:off x="108570" y="1916832"/>
            <a:ext cx="8850659" cy="3899242"/>
          </a:xfrm>
          <a:prstGeom prst="rect">
            <a:avLst/>
          </a:prstGeom>
        </p:spPr>
      </p:pic>
    </p:spTree>
    <p:extLst>
      <p:ext uri="{BB962C8B-B14F-4D97-AF65-F5344CB8AC3E}">
        <p14:creationId xmlns:p14="http://schemas.microsoft.com/office/powerpoint/2010/main" val="23298777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92031877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8D4E-FFF9-7A4F-B1CF-D60C6C1869FD}"/>
              </a:ext>
            </a:extLst>
          </p:cNvPr>
          <p:cNvSpPr>
            <a:spLocks noGrp="1"/>
          </p:cNvSpPr>
          <p:nvPr>
            <p:ph type="title"/>
          </p:nvPr>
        </p:nvSpPr>
        <p:spPr/>
        <p:txBody>
          <a:bodyPr/>
          <a:lstStyle/>
          <a:p>
            <a:r>
              <a:rPr lang="en-US" dirty="0" err="1"/>
              <a:t>TRRespass</a:t>
            </a:r>
            <a:r>
              <a:rPr lang="en-US" dirty="0"/>
              <a:t> Vulnerable DRAM Modules</a:t>
            </a:r>
          </a:p>
        </p:txBody>
      </p:sp>
      <p:sp>
        <p:nvSpPr>
          <p:cNvPr id="3" name="Content Placeholder 2">
            <a:extLst>
              <a:ext uri="{FF2B5EF4-FFF2-40B4-BE49-F238E27FC236}">
                <a16:creationId xmlns:a16="http://schemas.microsoft.com/office/drawing/2014/main" id="{837CC59F-9604-7146-9CCB-5C837B1FFD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52758A9-69E0-D64D-83B8-A4AE53DA62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85E6514-B908-F349-AE04-0B976A8847F7}"/>
              </a:ext>
            </a:extLst>
          </p:cNvPr>
          <p:cNvPicPr>
            <a:picLocks noChangeAspect="1"/>
          </p:cNvPicPr>
          <p:nvPr/>
        </p:nvPicPr>
        <p:blipFill>
          <a:blip r:embed="rId2"/>
          <a:stretch>
            <a:fillRect/>
          </a:stretch>
        </p:blipFill>
        <p:spPr>
          <a:xfrm>
            <a:off x="827584" y="1036638"/>
            <a:ext cx="7338392" cy="5794118"/>
          </a:xfrm>
          <a:prstGeom prst="rect">
            <a:avLst/>
          </a:prstGeom>
        </p:spPr>
      </p:pic>
    </p:spTree>
    <p:extLst>
      <p:ext uri="{BB962C8B-B14F-4D97-AF65-F5344CB8AC3E}">
        <p14:creationId xmlns:p14="http://schemas.microsoft.com/office/powerpoint/2010/main" val="3210393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Vulnerable Mobile Phones</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74A0765-42BD-FE42-810A-672DD1316FA1}"/>
              </a:ext>
            </a:extLst>
          </p:cNvPr>
          <p:cNvPicPr>
            <a:picLocks noChangeAspect="1"/>
          </p:cNvPicPr>
          <p:nvPr/>
        </p:nvPicPr>
        <p:blipFill>
          <a:blip r:embed="rId2"/>
          <a:stretch>
            <a:fillRect/>
          </a:stretch>
        </p:blipFill>
        <p:spPr>
          <a:xfrm>
            <a:off x="2038350" y="1036638"/>
            <a:ext cx="4991100" cy="5753288"/>
          </a:xfrm>
          <a:prstGeom prst="rect">
            <a:avLst/>
          </a:prstGeom>
        </p:spPr>
      </p:pic>
    </p:spTree>
    <p:extLst>
      <p:ext uri="{BB962C8B-B14F-4D97-AF65-F5344CB8AC3E}">
        <p14:creationId xmlns:p14="http://schemas.microsoft.com/office/powerpoint/2010/main" val="144368563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7111-29B9-8A42-86EB-E612617A34AD}"/>
              </a:ext>
            </a:extLst>
          </p:cNvPr>
          <p:cNvSpPr>
            <a:spLocks noGrp="1"/>
          </p:cNvSpPr>
          <p:nvPr>
            <p:ph type="title"/>
          </p:nvPr>
        </p:nvSpPr>
        <p:spPr/>
        <p:txBody>
          <a:bodyPr/>
          <a:lstStyle/>
          <a:p>
            <a:r>
              <a:rPr lang="en-US" dirty="0" err="1"/>
              <a:t>TRRespass</a:t>
            </a:r>
            <a:r>
              <a:rPr lang="en-US" dirty="0"/>
              <a:t> Based RowHammer Attack</a:t>
            </a:r>
          </a:p>
        </p:txBody>
      </p:sp>
      <p:sp>
        <p:nvSpPr>
          <p:cNvPr id="3" name="Content Placeholder 2">
            <a:extLst>
              <a:ext uri="{FF2B5EF4-FFF2-40B4-BE49-F238E27FC236}">
                <a16:creationId xmlns:a16="http://schemas.microsoft.com/office/drawing/2014/main" id="{5BBF3855-FA0D-D441-A9F6-3C3EFA1A8A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9CDCD16-EB10-5343-8D63-217DDE7AB39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3BA9657-385A-2C42-81A0-7D431F48277A}"/>
              </a:ext>
            </a:extLst>
          </p:cNvPr>
          <p:cNvPicPr>
            <a:picLocks noChangeAspect="1"/>
          </p:cNvPicPr>
          <p:nvPr/>
        </p:nvPicPr>
        <p:blipFill>
          <a:blip r:embed="rId2"/>
          <a:stretch>
            <a:fillRect/>
          </a:stretch>
        </p:blipFill>
        <p:spPr>
          <a:xfrm>
            <a:off x="1065210" y="1587500"/>
            <a:ext cx="6841088" cy="4073748"/>
          </a:xfrm>
          <a:prstGeom prst="rect">
            <a:avLst/>
          </a:prstGeom>
        </p:spPr>
      </p:pic>
    </p:spTree>
    <p:extLst>
      <p:ext uri="{BB962C8B-B14F-4D97-AF65-F5344CB8AC3E}">
        <p14:creationId xmlns:p14="http://schemas.microsoft.com/office/powerpoint/2010/main" val="118811270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06170737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282470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 on </a:t>
            </a:r>
            <a:r>
              <a:rPr lang="en-US" dirty="0" err="1"/>
              <a:t>TRRespass</a:t>
            </a:r>
            <a:endParaRPr lang="en-US" dirty="0"/>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5a</a:t>
            </a:r>
          </a:p>
          <a:p>
            <a:pPr lvl="1"/>
            <a:r>
              <a:rPr lang="en-US" dirty="0"/>
              <a:t>RowHammer in 2020: </a:t>
            </a:r>
            <a:r>
              <a:rPr lang="en-US" dirty="0" err="1"/>
              <a:t>TRRespass</a:t>
            </a:r>
            <a:r>
              <a:rPr lang="en-US" dirty="0"/>
              <a:t>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https://www.youtube.com/watch?v=pwRw7QqK_qA&amp;list=PL5Q2soXY2Zi9xidyIgBxUz7xRPS-wisBN&amp;index=9</a:t>
            </a:r>
            <a:endParaRPr lang="en-US" dirty="0">
              <a:solidFill>
                <a:srgbClr val="0000FF"/>
              </a:solidFill>
            </a:endParaRPr>
          </a:p>
          <a:p>
            <a:pPr marL="0" indent="0">
              <a:buNone/>
            </a:pPr>
            <a:endParaRPr lang="en-US" dirty="0">
              <a:solidFill>
                <a:srgbClr val="0000FF"/>
              </a:solidFill>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buNone/>
            </a:pP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3708733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851900" cy="884238"/>
          </a:xfrm>
        </p:spPr>
        <p:txBody>
          <a:bodyPr/>
          <a:lstStyle/>
          <a:p>
            <a:r>
              <a:rPr lang="en-US" altLang="en-US" dirty="0">
                <a:ea typeface="ＭＳ Ｐゴシック" panose="020B0600070205080204" pitchFamily="34" charset="-128"/>
              </a:rPr>
              <a:t>Industry-Adopted Solutions Do Not Work</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1600" dirty="0"/>
              <a:t>Pietro </a:t>
            </a:r>
            <a:r>
              <a:rPr lang="en-US" sz="1600" dirty="0" err="1"/>
              <a:t>Frigo</a:t>
            </a:r>
            <a:r>
              <a:rPr lang="en-US" sz="1600" dirty="0"/>
              <a:t>, Emanuele </a:t>
            </a:r>
            <a:r>
              <a:rPr lang="en-US" sz="1600" dirty="0" err="1"/>
              <a:t>Vannacci</a:t>
            </a:r>
            <a:r>
              <a:rPr lang="en-US" sz="1600" dirty="0"/>
              <a:t>, Hasan Hassan, Victor van der Veen, Onur Mutlu, Cristiano Giuffrida, Herbert Bos, and Kaveh </a:t>
            </a:r>
            <a:r>
              <a:rPr lang="en-US" sz="1600" dirty="0" err="1"/>
              <a:t>Razavi</a:t>
            </a:r>
            <a:r>
              <a:rPr lang="en-US" sz="1600" dirty="0"/>
              <a:t>,</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"TRRespass: Exploiting the Many Sides of Target Row Refresh"</a:t>
            </a:r>
            <a:br>
              <a:rPr lang="en-US" sz="1600" dirty="0">
                <a:solidFill>
                  <a:srgbClr val="0432FF"/>
                </a:solidFill>
              </a:rPr>
            </a:br>
            <a:r>
              <a:rPr lang="en-US" sz="1600" i="1" dirty="0"/>
              <a:t>Proceedings of the </a:t>
            </a:r>
            <a:r>
              <a:rPr lang="en-US" sz="1600" i="1" dirty="0">
                <a:hlinkClick r:id="rId3"/>
              </a:rPr>
              <a:t>41st IEEE Symposium on Security and Privacy</a:t>
            </a:r>
            <a:r>
              <a:rPr lang="en-US" sz="1600" i="1" dirty="0"/>
              <a:t> (</a:t>
            </a:r>
            <a:r>
              <a:rPr lang="en-US" sz="1600" b="1" i="1" dirty="0"/>
              <a:t>S&amp;P</a:t>
            </a:r>
            <a:r>
              <a:rPr lang="en-US" sz="1600" i="1" dirty="0"/>
              <a:t>)</a:t>
            </a:r>
            <a:r>
              <a:rPr lang="en-US" sz="1600" dirty="0"/>
              <a:t>, San Francisco, CA, USA, May 2020.</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Lecture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(17 minutes)]</a:t>
            </a:r>
            <a:br>
              <a:rPr lang="en-US" sz="1600" dirty="0"/>
            </a:br>
            <a:r>
              <a:rPr lang="en-US" sz="1600" dirty="0"/>
              <a:t>[</a:t>
            </a:r>
            <a:r>
              <a:rPr lang="en-US" sz="1600" dirty="0">
                <a:hlinkClick r:id="rId9"/>
              </a:rPr>
              <a:t>Lecture Video</a:t>
            </a:r>
            <a:r>
              <a:rPr lang="en-US" sz="1600" dirty="0"/>
              <a:t> (59 minutes)]</a:t>
            </a:r>
            <a:br>
              <a:rPr lang="en-US" sz="1600" dirty="0"/>
            </a:br>
            <a:r>
              <a:rPr lang="en-US" sz="1600" dirty="0"/>
              <a:t>[</a:t>
            </a:r>
            <a:r>
              <a:rPr lang="en-US" sz="1600" dirty="0">
                <a:hlinkClick r:id="rId10"/>
              </a:rPr>
              <a:t>Source Code</a:t>
            </a:r>
            <a:r>
              <a:rPr lang="en-US" sz="1600" dirty="0"/>
              <a:t>]</a:t>
            </a:r>
            <a:br>
              <a:rPr lang="en-US" sz="1600" dirty="0"/>
            </a:br>
            <a:r>
              <a:rPr lang="en-US" sz="1600" dirty="0"/>
              <a:t>[</a:t>
            </a:r>
            <a:r>
              <a:rPr lang="en-US" sz="1600" dirty="0">
                <a:hlinkClick r:id="rId11"/>
              </a:rPr>
              <a:t>Web Article</a:t>
            </a:r>
            <a:r>
              <a:rPr lang="en-US" sz="1600" dirty="0"/>
              <a:t>]</a:t>
            </a:r>
            <a:br>
              <a:rPr lang="en-US" sz="1600" dirty="0"/>
            </a:br>
            <a:r>
              <a:rPr lang="en-US" sz="1600" b="1" i="1" dirty="0">
                <a:solidFill>
                  <a:srgbClr val="FF0000"/>
                </a:solidFill>
              </a:rPr>
              <a:t>Best paper award.</a:t>
            </a:r>
            <a:br>
              <a:rPr lang="en-US" sz="1600" dirty="0">
                <a:solidFill>
                  <a:srgbClr val="FF0000"/>
                </a:solidFill>
              </a:rPr>
            </a:br>
            <a:r>
              <a:rPr lang="en-US" sz="1600" b="1" i="1" dirty="0" err="1">
                <a:solidFill>
                  <a:srgbClr val="FF0000"/>
                </a:solidFill>
              </a:rPr>
              <a:t>Pwnie</a:t>
            </a:r>
            <a:r>
              <a:rPr lang="en-US" sz="1600" b="1" i="1" dirty="0">
                <a:solidFill>
                  <a:srgbClr val="FF0000"/>
                </a:solidFill>
              </a:rPr>
              <a:t> Award 2020 for Most Innovative Research.</a:t>
            </a:r>
            <a:r>
              <a:rPr lang="en-US" sz="1600" dirty="0">
                <a:solidFill>
                  <a:srgbClr val="FF0000"/>
                </a:solidFill>
              </a:rPr>
              <a:t> </a:t>
            </a:r>
            <a:r>
              <a:rPr lang="en-US" sz="1600" dirty="0">
                <a:hlinkClick r:id="rId12"/>
              </a:rPr>
              <a:t>Pwnie Awards 2020</a:t>
            </a:r>
            <a:endParaRPr lang="en-US" sz="16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20390042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How to Guarantee That a Chip is RowHammer-Free?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4118548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192658" y="152400"/>
            <a:ext cx="9027542" cy="884238"/>
          </a:xfrm>
        </p:spPr>
        <p:txBody>
          <a:bodyPr/>
          <a:lstStyle/>
          <a:p>
            <a:r>
              <a:rPr lang="en-US" dirty="0">
                <a:solidFill>
                  <a:srgbClr val="006633"/>
                </a:solidFill>
              </a:rPr>
              <a:t>Hard to Guarantee RowHammer-Free Chips </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"Are We Susceptible to Rowhammer? An End-to-End Methodology for Cloud Providers"</a:t>
            </a:r>
            <a:br>
              <a:rPr lang="en-US" sz="2000" dirty="0">
                <a:solidFill>
                  <a:srgbClr val="0432FF"/>
                </a:solidFill>
              </a:rPr>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27975680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54547"/>
            <a:ext cx="8428037" cy="822325"/>
          </a:xfrm>
        </p:spPr>
        <p:txBody>
          <a:bodyPr/>
          <a:lstStyle/>
          <a:p>
            <a:pPr algn="ctr" eaLnBrk="1" hangingPunct="1"/>
            <a:r>
              <a:rPr lang="en-US" sz="5000" dirty="0">
                <a:latin typeface="Garamond" charset="0"/>
              </a:rPr>
              <a:t>Uncovering TRR </a:t>
            </a:r>
            <a:br>
              <a:rPr lang="en-US" sz="5000" dirty="0">
                <a:latin typeface="Garamond" charset="0"/>
              </a:rPr>
            </a:br>
            <a:r>
              <a:rPr lang="en-US" sz="5000" dirty="0">
                <a:latin typeface="Garamond" charset="0"/>
              </a:rPr>
              <a:t>Almost Completely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680476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Industry-Adopted Solutions Are Very Poor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293619018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506D-E2CE-416E-8A2A-72F5E4E1C760}"/>
              </a:ext>
            </a:extLst>
          </p:cNvPr>
          <p:cNvSpPr>
            <a:spLocks noGrp="1"/>
          </p:cNvSpPr>
          <p:nvPr>
            <p:ph type="title"/>
          </p:nvPr>
        </p:nvSpPr>
        <p:spPr/>
        <p:txBody>
          <a:bodyPr>
            <a:normAutofit/>
          </a:bodyPr>
          <a:lstStyle/>
          <a:p>
            <a:r>
              <a:rPr lang="en-US" dirty="0"/>
              <a:t>U-TRR Summary &amp; Key Results</a:t>
            </a:r>
          </a:p>
        </p:txBody>
      </p:sp>
      <p:sp>
        <p:nvSpPr>
          <p:cNvPr id="3" name="Content Placeholder 2">
            <a:extLst>
              <a:ext uri="{FF2B5EF4-FFF2-40B4-BE49-F238E27FC236}">
                <a16:creationId xmlns:a16="http://schemas.microsoft.com/office/drawing/2014/main" id="{2D548FDB-30DA-4170-85C7-4CC1E00A523A}"/>
              </a:ext>
            </a:extLst>
          </p:cNvPr>
          <p:cNvSpPr>
            <a:spLocks noGrp="1"/>
          </p:cNvSpPr>
          <p:nvPr>
            <p:ph idx="1"/>
          </p:nvPr>
        </p:nvSpPr>
        <p:spPr>
          <a:xfrm>
            <a:off x="0" y="914400"/>
            <a:ext cx="9144000" cy="640599"/>
          </a:xfrm>
          <a:solidFill>
            <a:srgbClr val="FEECEC"/>
          </a:solidFill>
        </p:spPr>
        <p:txBody>
          <a:bodyPr anchor="ctr">
            <a:noAutofit/>
          </a:bodyPr>
          <a:lstStyle/>
          <a:p>
            <a:pPr marL="0" indent="0" algn="ctr">
              <a:buNone/>
            </a:pPr>
            <a:r>
              <a:rPr lang="en-US" sz="1800" b="1" dirty="0">
                <a:ea typeface="Tahoma" panose="020B0604030504040204" pitchFamily="34" charset="0"/>
                <a:cs typeface="Tahoma" panose="020B0604030504040204" pitchFamily="34" charset="0"/>
              </a:rPr>
              <a:t>Target Row Refresh (TRR): </a:t>
            </a:r>
            <a:br>
              <a:rPr lang="en-US" sz="1800" b="1" dirty="0">
                <a:ea typeface="Tahoma" panose="020B0604030504040204" pitchFamily="34" charset="0"/>
                <a:cs typeface="Tahoma" panose="020B0604030504040204" pitchFamily="34" charset="0"/>
              </a:rPr>
            </a:br>
            <a:r>
              <a:rPr lang="en-US" sz="1800" dirty="0">
                <a:latin typeface="+mj-lt"/>
                <a:ea typeface="Tahoma" panose="020B0604030504040204" pitchFamily="34" charset="0"/>
                <a:cs typeface="Tahoma" panose="020B0604030504040204" pitchFamily="34" charset="0"/>
              </a:rPr>
              <a:t>a set of </a:t>
            </a:r>
            <a:r>
              <a:rPr lang="en-US" sz="1800" dirty="0">
                <a:solidFill>
                  <a:srgbClr val="C00000"/>
                </a:solidFill>
                <a:latin typeface="+mj-lt"/>
                <a:ea typeface="Tahoma" panose="020B0604030504040204" pitchFamily="34" charset="0"/>
                <a:cs typeface="Tahoma" panose="020B0604030504040204" pitchFamily="34" charset="0"/>
              </a:rPr>
              <a:t>obscure</a:t>
            </a:r>
            <a:r>
              <a:rPr lang="en-US" sz="1800" dirty="0">
                <a:latin typeface="+mj-lt"/>
                <a:ea typeface="Tahoma" panose="020B0604030504040204" pitchFamily="34" charset="0"/>
                <a:cs typeface="Tahoma" panose="020B0604030504040204" pitchFamily="34" charset="0"/>
              </a:rPr>
              <a:t>, </a:t>
            </a:r>
            <a:r>
              <a:rPr lang="en-US" sz="1800" dirty="0">
                <a:solidFill>
                  <a:srgbClr val="C00000"/>
                </a:solidFill>
                <a:latin typeface="+mj-lt"/>
                <a:ea typeface="Tahoma" panose="020B0604030504040204" pitchFamily="34" charset="0"/>
                <a:cs typeface="Tahoma" panose="020B0604030504040204" pitchFamily="34" charset="0"/>
              </a:rPr>
              <a:t>undocumented</a:t>
            </a:r>
            <a:r>
              <a:rPr lang="en-US" sz="1800" dirty="0">
                <a:latin typeface="+mj-lt"/>
                <a:ea typeface="Tahoma" panose="020B0604030504040204" pitchFamily="34" charset="0"/>
                <a:cs typeface="Tahoma" panose="020B0604030504040204" pitchFamily="34" charset="0"/>
              </a:rPr>
              <a:t>, and </a:t>
            </a:r>
            <a:r>
              <a:rPr lang="en-US" sz="1800" dirty="0">
                <a:solidFill>
                  <a:srgbClr val="C00000"/>
                </a:solidFill>
                <a:latin typeface="+mj-lt"/>
                <a:ea typeface="Tahoma" panose="020B0604030504040204" pitchFamily="34" charset="0"/>
                <a:cs typeface="Tahoma" panose="020B0604030504040204" pitchFamily="34" charset="0"/>
              </a:rPr>
              <a:t>proprietary </a:t>
            </a:r>
            <a:r>
              <a:rPr lang="en-US" sz="1800" dirty="0">
                <a:latin typeface="+mj-lt"/>
                <a:ea typeface="Tahoma" panose="020B0604030504040204" pitchFamily="34" charset="0"/>
                <a:cs typeface="Tahoma" panose="020B0604030504040204" pitchFamily="34" charset="0"/>
              </a:rPr>
              <a:t>RowHammer mitigation techniques</a:t>
            </a:r>
            <a:endParaRPr lang="en-US" sz="1800" b="1" dirty="0">
              <a:latin typeface="+mj-lt"/>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0D5F42EF-0348-4B5C-912C-18F330F3E8E1}"/>
              </a:ext>
            </a:extLst>
          </p:cNvPr>
          <p:cNvSpPr txBox="1"/>
          <p:nvPr/>
        </p:nvSpPr>
        <p:spPr>
          <a:xfrm>
            <a:off x="1180953" y="2845892"/>
            <a:ext cx="7963046" cy="769441"/>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that leverages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data</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2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retention failures</a:t>
            </a: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to </a:t>
            </a:r>
            <a:b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 the inner workings of TRR and study its security</a:t>
            </a:r>
          </a:p>
        </p:txBody>
      </p:sp>
      <p:sp>
        <p:nvSpPr>
          <p:cNvPr id="17" name="Rectangle 16">
            <a:extLst>
              <a:ext uri="{FF2B5EF4-FFF2-40B4-BE49-F238E27FC236}">
                <a16:creationId xmlns:a16="http://schemas.microsoft.com/office/drawing/2014/main" id="{7CAB10F7-0999-417F-A824-74E76EDD343E}"/>
              </a:ext>
            </a:extLst>
          </p:cNvPr>
          <p:cNvSpPr/>
          <p:nvPr/>
        </p:nvSpPr>
        <p:spPr>
          <a:xfrm>
            <a:off x="1" y="2848954"/>
            <a:ext cx="1180924" cy="7657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cxnSp>
        <p:nvCxnSpPr>
          <p:cNvPr id="19" name="Straight Connector 18">
            <a:extLst>
              <a:ext uri="{FF2B5EF4-FFF2-40B4-BE49-F238E27FC236}">
                <a16:creationId xmlns:a16="http://schemas.microsoft.com/office/drawing/2014/main" id="{0A8524C5-28B6-4F7A-8355-D871EE8F828D}"/>
              </a:ext>
            </a:extLst>
          </p:cNvPr>
          <p:cNvCxnSpPr>
            <a:cxnSpLocks/>
          </p:cNvCxnSpPr>
          <p:nvPr/>
        </p:nvCxnSpPr>
        <p:spPr>
          <a:xfrm flipV="1">
            <a:off x="1171547" y="2844802"/>
            <a:ext cx="0" cy="769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2CFD3C-5433-4E46-B9AF-5A559BA1B90D}"/>
              </a:ext>
            </a:extLst>
          </p:cNvPr>
          <p:cNvSpPr txBox="1"/>
          <p:nvPr/>
        </p:nvSpPr>
        <p:spPr>
          <a:xfrm>
            <a:off x="-23949" y="3744358"/>
            <a:ext cx="144618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34" name="Graphic 33" descr="Research with solid fill">
            <a:extLst>
              <a:ext uri="{FF2B5EF4-FFF2-40B4-BE49-F238E27FC236}">
                <a16:creationId xmlns:a16="http://schemas.microsoft.com/office/drawing/2014/main" id="{6E420862-0DB9-4DBA-8C41-EC0F0EB059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1860" y="4019550"/>
            <a:ext cx="685800" cy="685800"/>
          </a:xfrm>
          <a:prstGeom prst="rect">
            <a:avLst/>
          </a:prstGeom>
        </p:spPr>
      </p:pic>
      <p:sp>
        <p:nvSpPr>
          <p:cNvPr id="35" name="Rectangle 34">
            <a:extLst>
              <a:ext uri="{FF2B5EF4-FFF2-40B4-BE49-F238E27FC236}">
                <a16:creationId xmlns:a16="http://schemas.microsoft.com/office/drawing/2014/main" id="{BF29ADD4-823C-41AE-A007-7B487960198B}"/>
              </a:ext>
            </a:extLst>
          </p:cNvPr>
          <p:cNvSpPr/>
          <p:nvPr/>
        </p:nvSpPr>
        <p:spPr>
          <a:xfrm>
            <a:off x="2117560" y="4648201"/>
            <a:ext cx="1066800"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21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37" name="Graphic 36" descr="Hammer1 with solid fill">
            <a:extLst>
              <a:ext uri="{FF2B5EF4-FFF2-40B4-BE49-F238E27FC236}">
                <a16:creationId xmlns:a16="http://schemas.microsoft.com/office/drawing/2014/main" id="{47328552-A862-47D7-A958-992130197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9827" y="3848100"/>
            <a:ext cx="685800" cy="685800"/>
          </a:xfrm>
          <a:prstGeom prst="rect">
            <a:avLst/>
          </a:prstGeom>
        </p:spPr>
      </p:pic>
      <p:sp>
        <p:nvSpPr>
          <p:cNvPr id="40" name="TextBox 39">
            <a:extLst>
              <a:ext uri="{FF2B5EF4-FFF2-40B4-BE49-F238E27FC236}">
                <a16:creationId xmlns:a16="http://schemas.microsoft.com/office/drawing/2014/main" id="{5A5DEC93-2AF8-4325-8B20-9B73CCF32F4E}"/>
              </a:ext>
            </a:extLst>
          </p:cNvPr>
          <p:cNvSpPr txBox="1"/>
          <p:nvPr/>
        </p:nvSpPr>
        <p:spPr>
          <a:xfrm>
            <a:off x="3186607" y="4456327"/>
            <a:ext cx="1746086"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mbria" panose="02040503050406030204"/>
                <a:ea typeface="+mn-ea"/>
                <a:cs typeface="+mn-cs"/>
              </a:rPr>
              <a:t>New RowHammer access patterns</a:t>
            </a:r>
            <a:endParaRPr kumimoji="0" lang="en-CH" sz="15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6" name="Graphic 45" descr="Processor with solid fill">
            <a:extLst>
              <a:ext uri="{FF2B5EF4-FFF2-40B4-BE49-F238E27FC236}">
                <a16:creationId xmlns:a16="http://schemas.microsoft.com/office/drawing/2014/main" id="{9BF4E623-DE49-42B8-AB92-774E43C668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7865" y="3749293"/>
            <a:ext cx="484748" cy="484748"/>
          </a:xfrm>
          <a:prstGeom prst="rect">
            <a:avLst/>
          </a:prstGeom>
        </p:spPr>
      </p:pic>
      <p:pic>
        <p:nvPicPr>
          <p:cNvPr id="47" name="Graphic 46" descr="Processor with solid fill">
            <a:extLst>
              <a:ext uri="{FF2B5EF4-FFF2-40B4-BE49-F238E27FC236}">
                <a16:creationId xmlns:a16="http://schemas.microsoft.com/office/drawing/2014/main" id="{362C9A63-301E-4194-BBFE-48002A3B2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7865" y="4222498"/>
            <a:ext cx="484748" cy="484748"/>
          </a:xfrm>
          <a:prstGeom prst="rect">
            <a:avLst/>
          </a:prstGeom>
        </p:spPr>
      </p:pic>
      <p:pic>
        <p:nvPicPr>
          <p:cNvPr id="48" name="Graphic 47" descr="Processor with solid fill">
            <a:extLst>
              <a:ext uri="{FF2B5EF4-FFF2-40B4-BE49-F238E27FC236}">
                <a16:creationId xmlns:a16="http://schemas.microsoft.com/office/drawing/2014/main" id="{ABD19780-5A85-451A-8B35-862E395089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27865" y="4695703"/>
            <a:ext cx="484748" cy="484748"/>
          </a:xfrm>
          <a:prstGeom prst="rect">
            <a:avLst/>
          </a:prstGeom>
        </p:spPr>
      </p:pic>
      <p:sp>
        <p:nvSpPr>
          <p:cNvPr id="49" name="TextBox 48">
            <a:extLst>
              <a:ext uri="{FF2B5EF4-FFF2-40B4-BE49-F238E27FC236}">
                <a16:creationId xmlns:a16="http://schemas.microsoft.com/office/drawing/2014/main" id="{337893BC-EFFD-4E5B-A82B-13C63F041568}"/>
              </a:ext>
            </a:extLst>
          </p:cNvPr>
          <p:cNvSpPr txBox="1"/>
          <p:nvPr/>
        </p:nvSpPr>
        <p:spPr>
          <a:xfrm>
            <a:off x="-16040" y="4217246"/>
            <a:ext cx="14954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50" name="TextBox 49">
            <a:extLst>
              <a:ext uri="{FF2B5EF4-FFF2-40B4-BE49-F238E27FC236}">
                <a16:creationId xmlns:a16="http://schemas.microsoft.com/office/drawing/2014/main" id="{DA26087A-80BE-46EA-BEE8-8F5CC1B19CFE}"/>
              </a:ext>
            </a:extLst>
          </p:cNvPr>
          <p:cNvSpPr txBox="1"/>
          <p:nvPr/>
        </p:nvSpPr>
        <p:spPr>
          <a:xfrm>
            <a:off x="0" y="4696540"/>
            <a:ext cx="14121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modules</a:t>
            </a:r>
            <a:endParaRPr kumimoji="0" lang="en-CH" sz="14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52" name="Straight Arrow Connector 51">
            <a:extLst>
              <a:ext uri="{FF2B5EF4-FFF2-40B4-BE49-F238E27FC236}">
                <a16:creationId xmlns:a16="http://schemas.microsoft.com/office/drawing/2014/main" id="{9B121125-174A-4923-9164-3E702B77FE7D}"/>
              </a:ext>
            </a:extLst>
          </p:cNvPr>
          <p:cNvCxnSpPr>
            <a:cxnSpLocks/>
            <a:stCxn id="46" idx="3"/>
          </p:cNvCxnSpPr>
          <p:nvPr/>
        </p:nvCxnSpPr>
        <p:spPr>
          <a:xfrm>
            <a:off x="1812613" y="3991667"/>
            <a:ext cx="409428" cy="2524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19C7662-41BB-4332-A13D-FEE88B363761}"/>
              </a:ext>
            </a:extLst>
          </p:cNvPr>
          <p:cNvCxnSpPr>
            <a:cxnSpLocks/>
            <a:stCxn id="47" idx="3"/>
            <a:endCxn id="34" idx="1"/>
          </p:cNvCxnSpPr>
          <p:nvPr/>
        </p:nvCxnSpPr>
        <p:spPr>
          <a:xfrm flipV="1">
            <a:off x="1812613" y="4362450"/>
            <a:ext cx="419247" cy="102422"/>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D0781F-297E-4F78-B922-1268735E3AF1}"/>
              </a:ext>
            </a:extLst>
          </p:cNvPr>
          <p:cNvCxnSpPr>
            <a:cxnSpLocks/>
            <a:stCxn id="48" idx="3"/>
          </p:cNvCxnSpPr>
          <p:nvPr/>
        </p:nvCxnSpPr>
        <p:spPr>
          <a:xfrm flipV="1">
            <a:off x="1812613" y="4506279"/>
            <a:ext cx="447822" cy="431798"/>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AEABCC-4069-4440-9A34-EA4B235F4866}"/>
              </a:ext>
            </a:extLst>
          </p:cNvPr>
          <p:cNvSpPr txBox="1"/>
          <p:nvPr/>
        </p:nvSpPr>
        <p:spPr>
          <a:xfrm>
            <a:off x="5334000" y="3733800"/>
            <a:ext cx="3810000" cy="307777"/>
          </a:xfrm>
          <a:prstGeom prst="rect">
            <a:avLst/>
          </a:prstGeom>
          <a:solidFill>
            <a:schemeClr val="bg1">
              <a:lumMod val="95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All 45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modules we test are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vulnerable</a:t>
            </a:r>
          </a:p>
        </p:txBody>
      </p:sp>
      <p:sp>
        <p:nvSpPr>
          <p:cNvPr id="66" name="TextBox 65">
            <a:extLst>
              <a:ext uri="{FF2B5EF4-FFF2-40B4-BE49-F238E27FC236}">
                <a16:creationId xmlns:a16="http://schemas.microsoft.com/office/drawing/2014/main" id="{D750A14D-9E53-421C-ABB6-7EB93A274DB6}"/>
              </a:ext>
            </a:extLst>
          </p:cNvPr>
          <p:cNvSpPr txBox="1"/>
          <p:nvPr/>
        </p:nvSpPr>
        <p:spPr>
          <a:xfrm>
            <a:off x="5334000" y="4171098"/>
            <a:ext cx="3810000" cy="523220"/>
          </a:xfrm>
          <a:prstGeom prst="rect">
            <a:avLst/>
          </a:prstGeom>
          <a:solidFill>
            <a:schemeClr val="bg1">
              <a:lumMod val="95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99.9% of rows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 DRAM bank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experience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67" name="TextBox 66">
            <a:extLst>
              <a:ext uri="{FF2B5EF4-FFF2-40B4-BE49-F238E27FC236}">
                <a16:creationId xmlns:a16="http://schemas.microsoft.com/office/drawing/2014/main" id="{C83DC101-D403-486E-AB48-70CB37DBC2B2}"/>
              </a:ext>
            </a:extLst>
          </p:cNvPr>
          <p:cNvSpPr txBox="1"/>
          <p:nvPr/>
        </p:nvSpPr>
        <p:spPr>
          <a:xfrm>
            <a:off x="5334000" y="4823840"/>
            <a:ext cx="3810000" cy="523220"/>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Up to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7</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RowHammer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bit flips </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in </a:t>
            </a:r>
            <a:b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an 8-byte </a:t>
            </a:r>
            <a:r>
              <a:rPr kumimoji="0" lang="en-US" sz="1400" b="0" i="0" u="none" strike="noStrike" kern="1200" cap="none" spc="0" normalizeH="0" baseline="0" noProof="0" dirty="0" err="1">
                <a:ln>
                  <a:noFill/>
                </a:ln>
                <a:solidFill>
                  <a:srgbClr val="C00000"/>
                </a:solidFill>
                <a:effectLst/>
                <a:uLnTx/>
                <a:uFillTx/>
                <a:latin typeface="Cambria" panose="02040503050406030204"/>
                <a:ea typeface="+mn-ea"/>
                <a:cs typeface="+mn-cs"/>
              </a:rPr>
              <a:t>dataword</a:t>
            </a:r>
            <a:r>
              <a:rPr kumimoji="0" lang="en-US" sz="1400" b="0" i="0" u="none" strike="noStrike" kern="1200" cap="none" spc="0" normalizeH="0" baseline="0" noProof="0" dirty="0">
                <a:ln>
                  <a:noFill/>
                </a:ln>
                <a:solidFill>
                  <a:srgbClr val="C00000"/>
                </a:solidFill>
                <a:effectLst/>
                <a:uLnTx/>
                <a:uFillTx/>
                <a:latin typeface="Cambria" panose="02040503050406030204"/>
                <a:ea typeface="+mn-ea"/>
                <a:cs typeface="+mn-cs"/>
              </a:rPr>
              <a:t>, </a:t>
            </a:r>
            <a:r>
              <a:rPr kumimoji="0" lang="en-US" sz="1400" b="1" i="0" u="none" strike="noStrike" kern="1200" cap="none" spc="0" normalizeH="0" baseline="0" noProof="0" dirty="0">
                <a:ln>
                  <a:noFill/>
                </a:ln>
                <a:solidFill>
                  <a:srgbClr val="C00000"/>
                </a:solidFill>
                <a:effectLst/>
                <a:uLnTx/>
                <a:uFillTx/>
                <a:latin typeface="Cambria" panose="02040503050406030204"/>
                <a:ea typeface="+mn-ea"/>
                <a:cs typeface="+mn-cs"/>
              </a:rPr>
              <a:t>making ECC ineffective</a:t>
            </a:r>
          </a:p>
        </p:txBody>
      </p:sp>
      <p:sp>
        <p:nvSpPr>
          <p:cNvPr id="4" name="Arrow: Right 3">
            <a:extLst>
              <a:ext uri="{FF2B5EF4-FFF2-40B4-BE49-F238E27FC236}">
                <a16:creationId xmlns:a16="http://schemas.microsoft.com/office/drawing/2014/main" id="{7BB46621-5BC8-4F3B-9941-AB1B83336B1B}"/>
              </a:ext>
            </a:extLst>
          </p:cNvPr>
          <p:cNvSpPr/>
          <p:nvPr/>
        </p:nvSpPr>
        <p:spPr>
          <a:xfrm>
            <a:off x="31221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2" name="Arrow: Right 31">
            <a:extLst>
              <a:ext uri="{FF2B5EF4-FFF2-40B4-BE49-F238E27FC236}">
                <a16:creationId xmlns:a16="http://schemas.microsoft.com/office/drawing/2014/main" id="{30297736-F98A-4008-B4F6-7D4E8237BB60}"/>
              </a:ext>
            </a:extLst>
          </p:cNvPr>
          <p:cNvSpPr/>
          <p:nvPr/>
        </p:nvSpPr>
        <p:spPr>
          <a:xfrm>
            <a:off x="4798508" y="4191000"/>
            <a:ext cx="383092" cy="358570"/>
          </a:xfrm>
          <a:prstGeom prst="rightArrow">
            <a:avLst>
              <a:gd name="adj1" fmla="val 50000"/>
              <a:gd name="adj2" fmla="val 53320"/>
            </a:avLst>
          </a:prstGeom>
          <a:solidFill>
            <a:schemeClr val="bg1">
              <a:lumMod val="7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38" name="Content Placeholder 2">
            <a:extLst>
              <a:ext uri="{FF2B5EF4-FFF2-40B4-BE49-F238E27FC236}">
                <a16:creationId xmlns:a16="http://schemas.microsoft.com/office/drawing/2014/main" id="{BF3F9CC1-42FE-4EF4-B5F6-330B7E88787C}"/>
              </a:ext>
            </a:extLst>
          </p:cNvPr>
          <p:cNvSpPr txBox="1">
            <a:spLocks/>
          </p:cNvSpPr>
          <p:nvPr/>
        </p:nvSpPr>
        <p:spPr>
          <a:xfrm>
            <a:off x="0" y="5410200"/>
            <a:ext cx="9143999" cy="431798"/>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TRR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provide security </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RowHammer</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
        <p:nvSpPr>
          <p:cNvPr id="33" name="Content Placeholder 2">
            <a:extLst>
              <a:ext uri="{FF2B5EF4-FFF2-40B4-BE49-F238E27FC236}">
                <a16:creationId xmlns:a16="http://schemas.microsoft.com/office/drawing/2014/main" id="{AEF3E1B8-FD44-4242-9849-B4612BBB2212}"/>
              </a:ext>
            </a:extLst>
          </p:cNvPr>
          <p:cNvSpPr txBox="1">
            <a:spLocks/>
          </p:cNvSpPr>
          <p:nvPr/>
        </p:nvSpPr>
        <p:spPr>
          <a:xfrm>
            <a:off x="-1526" y="1634240"/>
            <a:ext cx="9144000" cy="486474"/>
          </a:xfrm>
          <a:prstGeom prst="rect">
            <a:avLst/>
          </a:prstGeom>
          <a:solidFill>
            <a:srgbClr val="FEECEC"/>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We </a:t>
            </a:r>
            <a:r>
              <a:rPr kumimoji="0" lang="en-US" sz="24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cannot</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easily study the </a:t>
            </a:r>
            <a:r>
              <a:rPr kumimoji="0" lang="en-US" sz="24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security properties</a:t>
            </a: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of TRR</a:t>
            </a:r>
            <a:endParaRPr kumimoji="0" lang="en-US" sz="24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endParaRPr>
          </a:p>
        </p:txBody>
      </p:sp>
      <p:sp>
        <p:nvSpPr>
          <p:cNvPr id="39" name="TextBox 38">
            <a:extLst>
              <a:ext uri="{FF2B5EF4-FFF2-40B4-BE49-F238E27FC236}">
                <a16:creationId xmlns:a16="http://schemas.microsoft.com/office/drawing/2014/main" id="{712A8E48-0B26-4CAB-9ACD-2C16643354E2}"/>
              </a:ext>
            </a:extLst>
          </p:cNvPr>
          <p:cNvSpPr txBox="1"/>
          <p:nvPr/>
        </p:nvSpPr>
        <p:spPr>
          <a:xfrm>
            <a:off x="0" y="2266044"/>
            <a:ext cx="9144000" cy="461665"/>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Is TRR fully secure? How can we validate its security guarantees?</a:t>
            </a:r>
          </a:p>
        </p:txBody>
      </p:sp>
      <p:sp>
        <p:nvSpPr>
          <p:cNvPr id="41" name="Content Placeholder 2">
            <a:extLst>
              <a:ext uri="{FF2B5EF4-FFF2-40B4-BE49-F238E27FC236}">
                <a16:creationId xmlns:a16="http://schemas.microsoft.com/office/drawing/2014/main" id="{3D8BBFE5-0073-4622-9183-F38F7817A3FD}"/>
              </a:ext>
            </a:extLst>
          </p:cNvPr>
          <p:cNvSpPr txBox="1">
            <a:spLocks/>
          </p:cNvSpPr>
          <p:nvPr/>
        </p:nvSpPr>
        <p:spPr>
          <a:xfrm>
            <a:off x="0" y="5903416"/>
            <a:ext cx="9144000" cy="51784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U-TRR</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can </a:t>
            </a:r>
            <a:r>
              <a:rPr kumimoji="0" lang="en-US" sz="18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facilitate</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the development of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new RowHammer attacks </a:t>
            </a:r>
            <a:b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and </a:t>
            </a:r>
            <a:r>
              <a:rPr kumimoji="0" lang="en-US" sz="1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more secure RowHammer protection</a:t>
            </a:r>
            <a:r>
              <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mechanisms</a:t>
            </a:r>
            <a:endParaRPr kumimoji="0" lang="en-US" sz="115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endParaRPr>
          </a:p>
        </p:txBody>
      </p:sp>
    </p:spTree>
    <p:custDataLst>
      <p:tags r:id="rId1"/>
    </p:custDataLst>
    <p:extLst>
      <p:ext uri="{BB962C8B-B14F-4D97-AF65-F5344CB8AC3E}">
        <p14:creationId xmlns:p14="http://schemas.microsoft.com/office/powerpoint/2010/main" val="1236867878"/>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0" grpId="0"/>
      <p:bldP spid="35" grpId="0"/>
      <p:bldP spid="40" grpId="0"/>
      <p:bldP spid="49" grpId="0"/>
      <p:bldP spid="50" grpId="0"/>
      <p:bldP spid="65" grpId="0" animBg="1"/>
      <p:bldP spid="66" grpId="0" animBg="1"/>
      <p:bldP spid="67" grpId="0" animBg="1"/>
      <p:bldP spid="4" grpId="0" animBg="1"/>
      <p:bldP spid="32" grpId="0" animBg="1"/>
      <p:bldP spid="38" grpId="0" animBg="1"/>
      <p:bldP spid="4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9FE4-5071-4522-8D21-0C4A07DD469C}"/>
              </a:ext>
            </a:extLst>
          </p:cNvPr>
          <p:cNvSpPr>
            <a:spLocks noGrp="1"/>
          </p:cNvSpPr>
          <p:nvPr>
            <p:ph type="title"/>
          </p:nvPr>
        </p:nvSpPr>
        <p:spPr/>
        <p:txBody>
          <a:bodyPr/>
          <a:lstStyle/>
          <a:p>
            <a:r>
              <a:rPr lang="en-US" dirty="0"/>
              <a:t>Overview of U-TRR</a:t>
            </a:r>
            <a:endParaRPr lang="en-CH" dirty="0"/>
          </a:p>
        </p:txBody>
      </p:sp>
      <p:sp>
        <p:nvSpPr>
          <p:cNvPr id="5" name="TextBox 4">
            <a:extLst>
              <a:ext uri="{FF2B5EF4-FFF2-40B4-BE49-F238E27FC236}">
                <a16:creationId xmlns:a16="http://schemas.microsoft.com/office/drawing/2014/main" id="{77A6BDCA-C284-4AB1-9887-58FE29394A58}"/>
              </a:ext>
            </a:extLst>
          </p:cNvPr>
          <p:cNvSpPr txBox="1"/>
          <p:nvPr/>
        </p:nvSpPr>
        <p:spPr>
          <a:xfrm>
            <a:off x="-8573" y="1143000"/>
            <a:ext cx="9144000" cy="1015663"/>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U-TRR: </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 new methodology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uncover</a:t>
            </a:r>
            <a:r>
              <a:rPr kumimoji="0" lang="en-US" sz="30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the inner workings of TRR</a:t>
            </a:r>
            <a:endParaRPr kumimoji="0" lang="en-US" sz="30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00694F-49B1-483C-9AB3-83D417AFDE47}"/>
              </a:ext>
            </a:extLst>
          </p:cNvPr>
          <p:cNvSpPr txBox="1"/>
          <p:nvPr/>
        </p:nvSpPr>
        <p:spPr>
          <a:xfrm>
            <a:off x="0" y="2286000"/>
            <a:ext cx="9144000" cy="954107"/>
          </a:xfrm>
          <a:prstGeom prst="rect">
            <a:avLst/>
          </a:prstGeom>
          <a:solidFill>
            <a:schemeClr val="accent1">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Key idea:</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Use </a:t>
            </a:r>
            <a:r>
              <a:rPr kumimoji="0" lang="en-US" sz="2800" b="0" i="0" u="none" strike="noStrike" kern="1200" cap="none" spc="0" normalizeH="0" baseline="0" noProof="0" dirty="0">
                <a:ln>
                  <a:noFill/>
                </a:ln>
                <a:solidFill>
                  <a:srgbClr val="C00000"/>
                </a:solidFill>
                <a:effectLst/>
                <a:uLnTx/>
                <a:uFillTx/>
                <a:latin typeface="Cambria" panose="02040503050406030204"/>
                <a:ea typeface="Tahoma" panose="020B0604030504040204" pitchFamily="34" charset="0"/>
                <a:cs typeface="Tahoma" panose="020B0604030504040204" pitchFamily="34" charset="0"/>
              </a:rPr>
              <a:t>data retention failures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as a side channel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to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detect</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rPr>
              <a:t>when a row is refreshed </a:t>
            </a:r>
            <a:r>
              <a:rPr kumimoji="0" lang="en-US" sz="2800" b="0" i="0" u="none" strike="noStrike" kern="1200" cap="none" spc="0" normalizeH="0" baseline="0" noProof="0" dirty="0">
                <a:ln>
                  <a:noFill/>
                </a:ln>
                <a:solidFill>
                  <a:prstClr val="black"/>
                </a:solidFill>
                <a:effectLst/>
                <a:uLnTx/>
                <a:uFillTx/>
                <a:latin typeface="Cambria" panose="02040503050406030204"/>
                <a:ea typeface="Tahoma" panose="020B0604030504040204" pitchFamily="34" charset="0"/>
                <a:cs typeface="Tahoma" panose="020B0604030504040204" pitchFamily="34" charset="0"/>
              </a:rPr>
              <a:t>by TRR</a:t>
            </a:r>
            <a:endParaRPr kumimoji="0" lang="en-US" sz="2800" b="0" i="0" u="none" strike="noStrike" kern="1200" cap="none" spc="0" normalizeH="0" baseline="0" noProof="0" dirty="0">
              <a:ln>
                <a:noFill/>
              </a:ln>
              <a:solidFill>
                <a:srgbClr val="009900"/>
              </a:solidFill>
              <a:effectLst/>
              <a:uLnTx/>
              <a:uFillTx/>
              <a:latin typeface="Cambria" panose="02040503050406030204"/>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BA009647-7690-4C11-AD8E-58849513D958}"/>
              </a:ext>
            </a:extLst>
          </p:cNvPr>
          <p:cNvGrpSpPr/>
          <p:nvPr/>
        </p:nvGrpSpPr>
        <p:grpSpPr>
          <a:xfrm>
            <a:off x="311126" y="3796291"/>
            <a:ext cx="8534353" cy="2750027"/>
            <a:chOff x="311126" y="3796291"/>
            <a:chExt cx="8534353" cy="2750027"/>
          </a:xfrm>
        </p:grpSpPr>
        <p:pic>
          <p:nvPicPr>
            <p:cNvPr id="16" name="Picture 15">
              <a:extLst>
                <a:ext uri="{FF2B5EF4-FFF2-40B4-BE49-F238E27FC236}">
                  <a16:creationId xmlns:a16="http://schemas.microsoft.com/office/drawing/2014/main" id="{416A3130-BB81-424D-8643-AFE1084CF217}"/>
                </a:ext>
              </a:extLst>
            </p:cNvPr>
            <p:cNvPicPr>
              <a:picLocks noChangeAspect="1"/>
            </p:cNvPicPr>
            <p:nvPr/>
          </p:nvPicPr>
          <p:blipFill>
            <a:blip r:embed="rId4"/>
            <a:stretch>
              <a:fillRect/>
            </a:stretch>
          </p:blipFill>
          <p:spPr>
            <a:xfrm>
              <a:off x="4044926" y="5879180"/>
              <a:ext cx="2336800" cy="667138"/>
            </a:xfrm>
            <a:prstGeom prst="rect">
              <a:avLst/>
            </a:prstGeom>
          </p:spPr>
        </p:pic>
        <p:pic>
          <p:nvPicPr>
            <p:cNvPr id="17" name="Picture 16">
              <a:extLst>
                <a:ext uri="{FF2B5EF4-FFF2-40B4-BE49-F238E27FC236}">
                  <a16:creationId xmlns:a16="http://schemas.microsoft.com/office/drawing/2014/main" id="{6559B5EC-C482-4EEC-A255-5BFA4B2CF051}"/>
                </a:ext>
              </a:extLst>
            </p:cNvPr>
            <p:cNvPicPr>
              <a:picLocks noChangeAspect="1"/>
            </p:cNvPicPr>
            <p:nvPr/>
          </p:nvPicPr>
          <p:blipFill>
            <a:blip r:embed="rId5"/>
            <a:stretch>
              <a:fillRect/>
            </a:stretch>
          </p:blipFill>
          <p:spPr>
            <a:xfrm>
              <a:off x="5873679" y="5433222"/>
              <a:ext cx="2971800" cy="1055599"/>
            </a:xfrm>
            <a:prstGeom prst="rect">
              <a:avLst/>
            </a:prstGeom>
          </p:spPr>
        </p:pic>
        <p:pic>
          <p:nvPicPr>
            <p:cNvPr id="18" name="Picture 17">
              <a:extLst>
                <a:ext uri="{FF2B5EF4-FFF2-40B4-BE49-F238E27FC236}">
                  <a16:creationId xmlns:a16="http://schemas.microsoft.com/office/drawing/2014/main" id="{A522A454-C726-45A4-BB64-E89B0EE8F81D}"/>
                </a:ext>
              </a:extLst>
            </p:cNvPr>
            <p:cNvPicPr>
              <a:picLocks noChangeAspect="1"/>
            </p:cNvPicPr>
            <p:nvPr/>
          </p:nvPicPr>
          <p:blipFill>
            <a:blip r:embed="rId6"/>
            <a:stretch>
              <a:fillRect/>
            </a:stretch>
          </p:blipFill>
          <p:spPr>
            <a:xfrm>
              <a:off x="2554793" y="3796291"/>
              <a:ext cx="2099733" cy="751586"/>
            </a:xfrm>
            <a:prstGeom prst="rect">
              <a:avLst/>
            </a:prstGeom>
          </p:spPr>
        </p:pic>
        <p:pic>
          <p:nvPicPr>
            <p:cNvPr id="19" name="Picture 18">
              <a:extLst>
                <a:ext uri="{FF2B5EF4-FFF2-40B4-BE49-F238E27FC236}">
                  <a16:creationId xmlns:a16="http://schemas.microsoft.com/office/drawing/2014/main" id="{7AEF3F2F-A12F-4B60-A683-A7D89229DB4E}"/>
                </a:ext>
              </a:extLst>
            </p:cNvPr>
            <p:cNvPicPr>
              <a:picLocks noChangeAspect="1"/>
            </p:cNvPicPr>
            <p:nvPr/>
          </p:nvPicPr>
          <p:blipFill>
            <a:blip r:embed="rId7"/>
            <a:stretch>
              <a:fillRect/>
            </a:stretch>
          </p:blipFill>
          <p:spPr>
            <a:xfrm>
              <a:off x="311126" y="3818694"/>
              <a:ext cx="2252133" cy="2111197"/>
            </a:xfrm>
            <a:prstGeom prst="rect">
              <a:avLst/>
            </a:prstGeom>
          </p:spPr>
        </p:pic>
        <p:pic>
          <p:nvPicPr>
            <p:cNvPr id="20" name="Picture 19">
              <a:extLst>
                <a:ext uri="{FF2B5EF4-FFF2-40B4-BE49-F238E27FC236}">
                  <a16:creationId xmlns:a16="http://schemas.microsoft.com/office/drawing/2014/main" id="{254A768F-7EC3-4236-9BFF-C23589A305BD}"/>
                </a:ext>
              </a:extLst>
            </p:cNvPr>
            <p:cNvPicPr>
              <a:picLocks noChangeAspect="1"/>
            </p:cNvPicPr>
            <p:nvPr/>
          </p:nvPicPr>
          <p:blipFill>
            <a:blip r:embed="rId8"/>
            <a:stretch>
              <a:fillRect/>
            </a:stretch>
          </p:blipFill>
          <p:spPr>
            <a:xfrm>
              <a:off x="2368526" y="4511363"/>
              <a:ext cx="999067" cy="1494728"/>
            </a:xfrm>
            <a:prstGeom prst="rect">
              <a:avLst/>
            </a:prstGeom>
          </p:spPr>
        </p:pic>
        <p:pic>
          <p:nvPicPr>
            <p:cNvPr id="21" name="Picture 20">
              <a:extLst>
                <a:ext uri="{FF2B5EF4-FFF2-40B4-BE49-F238E27FC236}">
                  <a16:creationId xmlns:a16="http://schemas.microsoft.com/office/drawing/2014/main" id="{2DCC1C13-1812-4EFE-A532-3BC5B7FA929C}"/>
                </a:ext>
              </a:extLst>
            </p:cNvPr>
            <p:cNvPicPr>
              <a:picLocks noChangeAspect="1"/>
            </p:cNvPicPr>
            <p:nvPr/>
          </p:nvPicPr>
          <p:blipFill>
            <a:blip r:embed="rId9"/>
            <a:stretch>
              <a:fillRect/>
            </a:stretch>
          </p:blipFill>
          <p:spPr>
            <a:xfrm>
              <a:off x="3756592" y="4846300"/>
              <a:ext cx="2269067" cy="861368"/>
            </a:xfrm>
            <a:prstGeom prst="rect">
              <a:avLst/>
            </a:prstGeom>
          </p:spPr>
        </p:pic>
        <p:pic>
          <p:nvPicPr>
            <p:cNvPr id="22" name="Picture 21">
              <a:extLst>
                <a:ext uri="{FF2B5EF4-FFF2-40B4-BE49-F238E27FC236}">
                  <a16:creationId xmlns:a16="http://schemas.microsoft.com/office/drawing/2014/main" id="{70A748E7-788A-4E66-A85B-3F565D359CF8}"/>
                </a:ext>
              </a:extLst>
            </p:cNvPr>
            <p:cNvPicPr>
              <a:picLocks noChangeAspect="1"/>
            </p:cNvPicPr>
            <p:nvPr/>
          </p:nvPicPr>
          <p:blipFill>
            <a:blip r:embed="rId10"/>
            <a:stretch>
              <a:fillRect/>
            </a:stretch>
          </p:blipFill>
          <p:spPr>
            <a:xfrm>
              <a:off x="3282367" y="5154544"/>
              <a:ext cx="482600" cy="278678"/>
            </a:xfrm>
            <a:prstGeom prst="rect">
              <a:avLst/>
            </a:prstGeom>
          </p:spPr>
        </p:pic>
        <p:pic>
          <p:nvPicPr>
            <p:cNvPr id="23" name="Picture 22">
              <a:extLst>
                <a:ext uri="{FF2B5EF4-FFF2-40B4-BE49-F238E27FC236}">
                  <a16:creationId xmlns:a16="http://schemas.microsoft.com/office/drawing/2014/main" id="{1A3F1D25-8534-4265-A0F2-1D256C53610A}"/>
                </a:ext>
              </a:extLst>
            </p:cNvPr>
            <p:cNvPicPr>
              <a:picLocks noChangeAspect="1"/>
            </p:cNvPicPr>
            <p:nvPr/>
          </p:nvPicPr>
          <p:blipFill>
            <a:blip r:embed="rId11"/>
            <a:stretch>
              <a:fillRect/>
            </a:stretch>
          </p:blipFill>
          <p:spPr>
            <a:xfrm>
              <a:off x="4876800" y="3886200"/>
              <a:ext cx="3810000" cy="1739627"/>
            </a:xfrm>
            <a:prstGeom prst="rect">
              <a:avLst/>
            </a:prstGeom>
          </p:spPr>
        </p:pic>
      </p:grpSp>
    </p:spTree>
    <p:custDataLst>
      <p:tags r:id="rId1"/>
    </p:custDataLst>
    <p:extLst>
      <p:ext uri="{BB962C8B-B14F-4D97-AF65-F5344CB8AC3E}">
        <p14:creationId xmlns:p14="http://schemas.microsoft.com/office/powerpoint/2010/main" val="2012817048"/>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A3D9-EC17-41D9-8B96-EE62BE342AE1}"/>
              </a:ext>
            </a:extLst>
          </p:cNvPr>
          <p:cNvSpPr>
            <a:spLocks noGrp="1"/>
          </p:cNvSpPr>
          <p:nvPr>
            <p:ph type="title"/>
          </p:nvPr>
        </p:nvSpPr>
        <p:spPr/>
        <p:txBody>
          <a:bodyPr>
            <a:normAutofit fontScale="90000"/>
          </a:bodyPr>
          <a:lstStyle/>
          <a:p>
            <a:r>
              <a:rPr lang="en-US" dirty="0"/>
              <a:t>Analyzing TRR-Protected DDR4 Chips</a:t>
            </a:r>
            <a:endParaRPr lang="en-CH" dirty="0"/>
          </a:p>
        </p:txBody>
      </p:sp>
      <p:pic>
        <p:nvPicPr>
          <p:cNvPr id="5" name="Content Placeholder 3">
            <a:extLst>
              <a:ext uri="{FF2B5EF4-FFF2-40B4-BE49-F238E27FC236}">
                <a16:creationId xmlns:a16="http://schemas.microsoft.com/office/drawing/2014/main" id="{548B492A-05CC-4587-B391-DD570B1C545C}"/>
              </a:ext>
            </a:extLst>
          </p:cNvPr>
          <p:cNvPicPr>
            <a:picLocks noGrp="1" noChangeAspect="1"/>
          </p:cNvPicPr>
          <p:nvPr>
            <p:ph idx="1"/>
          </p:nvPr>
        </p:nvPicPr>
        <p:blipFill>
          <a:blip r:embed="rId3"/>
          <a:stretch>
            <a:fillRect/>
          </a:stretch>
        </p:blipFill>
        <p:spPr>
          <a:xfrm>
            <a:off x="37622" y="1659451"/>
            <a:ext cx="9060657" cy="3762180"/>
          </a:xfrm>
          <a:prstGeom prst="rect">
            <a:avLst/>
          </a:prstGeom>
        </p:spPr>
      </p:pic>
      <p:sp>
        <p:nvSpPr>
          <p:cNvPr id="3" name="TextBox 2">
            <a:extLst>
              <a:ext uri="{FF2B5EF4-FFF2-40B4-BE49-F238E27FC236}">
                <a16:creationId xmlns:a16="http://schemas.microsoft.com/office/drawing/2014/main" id="{9EF20CD0-3F62-4A8C-A3EC-6EAFC6DD8CE6}"/>
              </a:ext>
            </a:extLst>
          </p:cNvPr>
          <p:cNvSpPr txBox="1"/>
          <p:nvPr/>
        </p:nvSpPr>
        <p:spPr>
          <a:xfrm>
            <a:off x="152400" y="542163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a:ea typeface="+mn-ea"/>
                <a:cs typeface="+mn-cs"/>
              </a:rPr>
              <a:t>* SoftMC [Hassan+, HPCA’17] enhanced for DDR4</a:t>
            </a:r>
            <a:endParaRPr kumimoji="0" lang="en-CH" sz="1800" b="0" i="1"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503440490"/>
      </p:ext>
    </p:extLst>
  </p:cSld>
  <p:clrMapOvr>
    <a:masterClrMapping/>
  </p:clrMapOvr>
  <mc:AlternateContent xmlns:mc="http://schemas.openxmlformats.org/markup-compatibility/2006" xmlns:p14="http://schemas.microsoft.com/office/powerpoint/2010/main">
    <mc:Choice Requires="p14">
      <p:transition spd="slow" p14:dur="2000" advTm="4512"/>
    </mc:Choice>
    <mc:Fallback xmlns="">
      <p:transition spd="slow" advTm="451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E5C6-EF71-49F7-8384-80B53B810DF4}"/>
              </a:ext>
            </a:extLst>
          </p:cNvPr>
          <p:cNvSpPr>
            <a:spLocks noGrp="1"/>
          </p:cNvSpPr>
          <p:nvPr>
            <p:ph type="title"/>
          </p:nvPr>
        </p:nvSpPr>
        <p:spPr/>
        <p:txBody>
          <a:bodyPr/>
          <a:lstStyle/>
          <a:p>
            <a:r>
              <a:rPr lang="en-US" dirty="0"/>
              <a:t>U-TRR Analysis Summary</a:t>
            </a:r>
            <a:endParaRPr lang="en-CH" dirty="0"/>
          </a:p>
        </p:txBody>
      </p:sp>
      <p:sp>
        <p:nvSpPr>
          <p:cNvPr id="4" name="TextBox 3">
            <a:extLst>
              <a:ext uri="{FF2B5EF4-FFF2-40B4-BE49-F238E27FC236}">
                <a16:creationId xmlns:a16="http://schemas.microsoft.com/office/drawing/2014/main" id="{EB2F947F-C08C-4422-A5E0-A713B749D331}"/>
              </a:ext>
            </a:extLst>
          </p:cNvPr>
          <p:cNvSpPr txBox="1"/>
          <p:nvPr/>
        </p:nvSpPr>
        <p:spPr>
          <a:xfrm>
            <a:off x="733573" y="1298293"/>
            <a:ext cx="2608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15x Vendor A</a:t>
            </a:r>
            <a:b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ED7D31">
                  <a:lumMod val="50000"/>
                </a:srgbClr>
              </a:solidFill>
              <a:effectLst/>
              <a:uLnTx/>
              <a:uFillTx/>
              <a:latin typeface="Cambria" panose="02040503050406030204"/>
              <a:ea typeface="+mn-ea"/>
              <a:cs typeface="+mn-cs"/>
            </a:endParaRPr>
          </a:p>
        </p:txBody>
      </p:sp>
      <p:pic>
        <p:nvPicPr>
          <p:cNvPr id="5" name="Graphic 4" descr="Research with solid fill">
            <a:extLst>
              <a:ext uri="{FF2B5EF4-FFF2-40B4-BE49-F238E27FC236}">
                <a16:creationId xmlns:a16="http://schemas.microsoft.com/office/drawing/2014/main" id="{B0FDEEB9-8215-4470-AE14-A8E4729EE6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1297" y="1453663"/>
            <a:ext cx="1486012" cy="1486012"/>
          </a:xfrm>
          <a:prstGeom prst="rect">
            <a:avLst/>
          </a:prstGeom>
        </p:spPr>
      </p:pic>
      <p:sp>
        <p:nvSpPr>
          <p:cNvPr id="6" name="Rectangle 5">
            <a:extLst>
              <a:ext uri="{FF2B5EF4-FFF2-40B4-BE49-F238E27FC236}">
                <a16:creationId xmlns:a16="http://schemas.microsoft.com/office/drawing/2014/main" id="{B6E20500-B767-4F56-9839-942BF29AEB92}"/>
              </a:ext>
            </a:extLst>
          </p:cNvPr>
          <p:cNvSpPr/>
          <p:nvPr/>
        </p:nvSpPr>
        <p:spPr>
          <a:xfrm>
            <a:off x="5511196" y="3117363"/>
            <a:ext cx="1727804" cy="42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FF"/>
                </a:solidFill>
                <a:effectLst/>
                <a:uLnTx/>
                <a:uFillTx/>
                <a:latin typeface="Cambria" panose="02040503050406030204"/>
                <a:ea typeface="+mn-ea"/>
                <a:cs typeface="+mn-cs"/>
              </a:rPr>
              <a:t>U-TRR</a:t>
            </a:r>
            <a:endParaRPr kumimoji="0" lang="en-CH" sz="4000" b="1" i="0" u="none" strike="noStrike" kern="1200" cap="none" spc="0" normalizeH="0" baseline="0" noProof="0" dirty="0">
              <a:ln>
                <a:noFill/>
              </a:ln>
              <a:solidFill>
                <a:srgbClr val="0066FF"/>
              </a:solidFill>
              <a:effectLst/>
              <a:uLnTx/>
              <a:uFillTx/>
              <a:latin typeface="Cambria" panose="02040503050406030204"/>
              <a:ea typeface="+mn-ea"/>
              <a:cs typeface="+mn-cs"/>
            </a:endParaRPr>
          </a:p>
        </p:txBody>
      </p:sp>
      <p:pic>
        <p:nvPicPr>
          <p:cNvPr id="7" name="Graphic 6" descr="Hammer1 with solid fill">
            <a:extLst>
              <a:ext uri="{FF2B5EF4-FFF2-40B4-BE49-F238E27FC236}">
                <a16:creationId xmlns:a16="http://schemas.microsoft.com/office/drawing/2014/main" id="{16B7649C-EDDC-435E-9FDD-6C638114AA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4316" y="5181600"/>
            <a:ext cx="1169368" cy="1169368"/>
          </a:xfrm>
          <a:prstGeom prst="rect">
            <a:avLst/>
          </a:prstGeom>
        </p:spPr>
      </p:pic>
      <p:sp>
        <p:nvSpPr>
          <p:cNvPr id="9" name="TextBox 8">
            <a:extLst>
              <a:ext uri="{FF2B5EF4-FFF2-40B4-BE49-F238E27FC236}">
                <a16:creationId xmlns:a16="http://schemas.microsoft.com/office/drawing/2014/main" id="{42A4192B-9055-430F-8C96-4FDDFEDA93E6}"/>
              </a:ext>
            </a:extLst>
          </p:cNvPr>
          <p:cNvSpPr txBox="1"/>
          <p:nvPr/>
        </p:nvSpPr>
        <p:spPr>
          <a:xfrm>
            <a:off x="1048613" y="5309084"/>
            <a:ext cx="594390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Cambria" panose="02040503050406030204"/>
                <a:ea typeface="+mn-ea"/>
                <a:cs typeface="+mn-cs"/>
              </a:rPr>
              <a:t>new</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RowHammer access patterns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that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circumvent</a:t>
            </a:r>
            <a:r>
              <a:rPr kumimoji="0" lang="en-US" sz="2800" b="1"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a:ea typeface="+mn-ea"/>
                <a:cs typeface="+mn-cs"/>
              </a:rPr>
              <a:t>TRR</a:t>
            </a:r>
            <a:endParaRPr kumimoji="0" lang="en-CH" sz="28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10" name="Graphic 9" descr="Processor with solid fill">
            <a:extLst>
              <a:ext uri="{FF2B5EF4-FFF2-40B4-BE49-F238E27FC236}">
                <a16:creationId xmlns:a16="http://schemas.microsoft.com/office/drawing/2014/main" id="{B9811BA9-E723-43A2-8267-264627D47F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39481" y="1219200"/>
            <a:ext cx="823745" cy="823745"/>
          </a:xfrm>
          <a:prstGeom prst="rect">
            <a:avLst/>
          </a:prstGeom>
        </p:spPr>
      </p:pic>
      <p:pic>
        <p:nvPicPr>
          <p:cNvPr id="11" name="Graphic 10" descr="Processor with solid fill">
            <a:extLst>
              <a:ext uri="{FF2B5EF4-FFF2-40B4-BE49-F238E27FC236}">
                <a16:creationId xmlns:a16="http://schemas.microsoft.com/office/drawing/2014/main" id="{F4ABC3DC-6622-404A-B1F3-2AD813BD92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58666" y="2080204"/>
            <a:ext cx="775478" cy="775478"/>
          </a:xfrm>
          <a:prstGeom prst="rect">
            <a:avLst/>
          </a:prstGeom>
        </p:spPr>
      </p:pic>
      <p:pic>
        <p:nvPicPr>
          <p:cNvPr id="12" name="Graphic 11" descr="Processor with solid fill">
            <a:extLst>
              <a:ext uri="{FF2B5EF4-FFF2-40B4-BE49-F238E27FC236}">
                <a16:creationId xmlns:a16="http://schemas.microsoft.com/office/drawing/2014/main" id="{F84D53A6-A82A-4166-B853-5A39401E49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9481" y="2948078"/>
            <a:ext cx="781084" cy="781084"/>
          </a:xfrm>
          <a:prstGeom prst="rect">
            <a:avLst/>
          </a:prstGeom>
        </p:spPr>
      </p:pic>
      <p:sp>
        <p:nvSpPr>
          <p:cNvPr id="13" name="TextBox 12">
            <a:extLst>
              <a:ext uri="{FF2B5EF4-FFF2-40B4-BE49-F238E27FC236}">
                <a16:creationId xmlns:a16="http://schemas.microsoft.com/office/drawing/2014/main" id="{3EF6D485-6CBE-41B4-80D2-C7695CD4839F}"/>
              </a:ext>
            </a:extLst>
          </p:cNvPr>
          <p:cNvSpPr txBox="1"/>
          <p:nvPr/>
        </p:nvSpPr>
        <p:spPr>
          <a:xfrm>
            <a:off x="609601" y="2130023"/>
            <a:ext cx="278434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15x Vendor B</a:t>
            </a:r>
            <a:b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4472C4">
                  <a:lumMod val="50000"/>
                </a:srgbClr>
              </a:solidFill>
              <a:effectLst/>
              <a:uLnTx/>
              <a:uFillTx/>
              <a:latin typeface="Cambria" panose="02040503050406030204"/>
              <a:ea typeface="+mn-ea"/>
              <a:cs typeface="+mn-cs"/>
            </a:endParaRPr>
          </a:p>
        </p:txBody>
      </p:sp>
      <p:sp>
        <p:nvSpPr>
          <p:cNvPr id="14" name="TextBox 13">
            <a:extLst>
              <a:ext uri="{FF2B5EF4-FFF2-40B4-BE49-F238E27FC236}">
                <a16:creationId xmlns:a16="http://schemas.microsoft.com/office/drawing/2014/main" id="{CD0AD392-EDFA-4D52-91DE-6493DF997B29}"/>
              </a:ext>
            </a:extLst>
          </p:cNvPr>
          <p:cNvSpPr txBox="1"/>
          <p:nvPr/>
        </p:nvSpPr>
        <p:spPr>
          <a:xfrm>
            <a:off x="733574" y="3036019"/>
            <a:ext cx="25059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15x Vendor C</a:t>
            </a:r>
            <a:b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br>
            <a:r>
              <a:rPr kumimoji="0" lang="en-US"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rPr>
              <a:t>DDR4 DRAM modules</a:t>
            </a:r>
            <a:endParaRPr kumimoji="0" lang="en-CH" sz="1800" b="1" i="0" u="none" strike="noStrike" kern="1200" cap="none" spc="0" normalizeH="0" baseline="0" noProof="0" dirty="0">
              <a:ln>
                <a:noFill/>
              </a:ln>
              <a:solidFill>
                <a:srgbClr val="FFC000">
                  <a:lumMod val="50000"/>
                </a:srgbClr>
              </a:solidFill>
              <a:effectLst/>
              <a:uLnTx/>
              <a:uFillTx/>
              <a:latin typeface="Cambria" panose="02040503050406030204"/>
              <a:ea typeface="+mn-ea"/>
              <a:cs typeface="+mn-cs"/>
            </a:endParaRPr>
          </a:p>
        </p:txBody>
      </p:sp>
      <p:cxnSp>
        <p:nvCxnSpPr>
          <p:cNvPr id="15" name="Straight Arrow Connector 14">
            <a:extLst>
              <a:ext uri="{FF2B5EF4-FFF2-40B4-BE49-F238E27FC236}">
                <a16:creationId xmlns:a16="http://schemas.microsoft.com/office/drawing/2014/main" id="{3E370E96-26AD-468B-8A46-70BC747971FD}"/>
              </a:ext>
            </a:extLst>
          </p:cNvPr>
          <p:cNvCxnSpPr>
            <a:cxnSpLocks/>
            <a:stCxn id="10" idx="3"/>
          </p:cNvCxnSpPr>
          <p:nvPr/>
        </p:nvCxnSpPr>
        <p:spPr>
          <a:xfrm>
            <a:off x="4063226" y="1631073"/>
            <a:ext cx="1368071" cy="37798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431AB1-66F2-4826-A844-7CF9A8A520B3}"/>
              </a:ext>
            </a:extLst>
          </p:cNvPr>
          <p:cNvCxnSpPr>
            <a:cxnSpLocks/>
            <a:stCxn id="11" idx="3"/>
            <a:endCxn id="5" idx="1"/>
          </p:cNvCxnSpPr>
          <p:nvPr/>
        </p:nvCxnSpPr>
        <p:spPr>
          <a:xfrm flipV="1">
            <a:off x="4034144" y="2196669"/>
            <a:ext cx="1397153" cy="27127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09A828-FA86-4521-BD20-909FABEE7644}"/>
              </a:ext>
            </a:extLst>
          </p:cNvPr>
          <p:cNvCxnSpPr>
            <a:cxnSpLocks/>
            <a:stCxn id="12" idx="3"/>
          </p:cNvCxnSpPr>
          <p:nvPr/>
        </p:nvCxnSpPr>
        <p:spPr>
          <a:xfrm flipV="1">
            <a:off x="4020565" y="2467943"/>
            <a:ext cx="1490631" cy="87067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Arrow: Down 47">
            <a:extLst>
              <a:ext uri="{FF2B5EF4-FFF2-40B4-BE49-F238E27FC236}">
                <a16:creationId xmlns:a16="http://schemas.microsoft.com/office/drawing/2014/main" id="{4B30A9C0-2A75-4AE1-9D05-900E3D3BB85F}"/>
              </a:ext>
            </a:extLst>
          </p:cNvPr>
          <p:cNvSpPr/>
          <p:nvPr/>
        </p:nvSpPr>
        <p:spPr>
          <a:xfrm>
            <a:off x="4020564" y="3979516"/>
            <a:ext cx="1102873" cy="1059191"/>
          </a:xfrm>
          <a:prstGeom prst="downArrow">
            <a:avLst>
              <a:gd name="adj1" fmla="val 39636"/>
              <a:gd name="adj2" fmla="val 3652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3096679482"/>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3E39-5AC9-4559-ACD8-DE347D218CA4}"/>
              </a:ext>
            </a:extLst>
          </p:cNvPr>
          <p:cNvSpPr>
            <a:spLocks noGrp="1"/>
          </p:cNvSpPr>
          <p:nvPr>
            <p:ph type="title"/>
          </p:nvPr>
        </p:nvSpPr>
        <p:spPr/>
        <p:txBody>
          <a:bodyPr/>
          <a:lstStyle/>
          <a:p>
            <a:r>
              <a:rPr lang="en-US" dirty="0"/>
              <a:t>Key Takeaways</a:t>
            </a:r>
            <a:endParaRPr lang="en-CH" dirty="0"/>
          </a:p>
        </p:txBody>
      </p:sp>
      <p:sp>
        <p:nvSpPr>
          <p:cNvPr id="5" name="TextBox 4">
            <a:extLst>
              <a:ext uri="{FF2B5EF4-FFF2-40B4-BE49-F238E27FC236}">
                <a16:creationId xmlns:a16="http://schemas.microsoft.com/office/drawing/2014/main" id="{C2AD36ED-DEE6-4879-9C76-D4EFD343EC39}"/>
              </a:ext>
            </a:extLst>
          </p:cNvPr>
          <p:cNvSpPr txBox="1"/>
          <p:nvPr/>
        </p:nvSpPr>
        <p:spPr>
          <a:xfrm>
            <a:off x="0" y="948690"/>
            <a:ext cx="9144000" cy="461665"/>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a:ea typeface="+mn-ea"/>
                <a:cs typeface="+mn-cs"/>
              </a:rPr>
              <a:t>All 45 modules we test are vulnerable</a:t>
            </a:r>
          </a:p>
        </p:txBody>
      </p:sp>
      <p:sp>
        <p:nvSpPr>
          <p:cNvPr id="6" name="TextBox 5">
            <a:extLst>
              <a:ext uri="{FF2B5EF4-FFF2-40B4-BE49-F238E27FC236}">
                <a16:creationId xmlns:a16="http://schemas.microsoft.com/office/drawing/2014/main" id="{E5DA0E1A-B463-418F-B5FA-DB44F53E7DB0}"/>
              </a:ext>
            </a:extLst>
          </p:cNvPr>
          <p:cNvSpPr txBox="1"/>
          <p:nvPr/>
        </p:nvSpPr>
        <p:spPr>
          <a:xfrm>
            <a:off x="0" y="1510784"/>
            <a:ext cx="9144000" cy="830997"/>
          </a:xfrm>
          <a:prstGeom prst="rect">
            <a:avLst/>
          </a:prstGeom>
          <a:solidFill>
            <a:schemeClr val="accent1">
              <a:lumMod val="20000"/>
              <a:lumOff val="80000"/>
            </a:schemeClr>
          </a:solid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a:ea typeface="+mn-ea"/>
                <a:cs typeface="+mn-cs"/>
              </a:rPr>
              <a:t>99.9% of rows </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 DRAM bank </a:t>
            </a:r>
            <a:b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experience </a:t>
            </a:r>
            <a:r>
              <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rPr>
              <a:t>at least one RowHammer bit flip</a:t>
            </a:r>
          </a:p>
        </p:txBody>
      </p:sp>
      <p:sp>
        <p:nvSpPr>
          <p:cNvPr id="7" name="TextBox 6">
            <a:extLst>
              <a:ext uri="{FF2B5EF4-FFF2-40B4-BE49-F238E27FC236}">
                <a16:creationId xmlns:a16="http://schemas.microsoft.com/office/drawing/2014/main" id="{ECB99039-18EE-4499-A2E8-27F35F0345B7}"/>
              </a:ext>
            </a:extLst>
          </p:cNvPr>
          <p:cNvSpPr txBox="1"/>
          <p:nvPr/>
        </p:nvSpPr>
        <p:spPr>
          <a:xfrm>
            <a:off x="0" y="2442210"/>
            <a:ext cx="9144000" cy="830997"/>
          </a:xfrm>
          <a:prstGeom prst="rect">
            <a:avLst/>
          </a:prstGeom>
          <a:solidFill>
            <a:schemeClr val="accent1">
              <a:lumMod val="20000"/>
              <a:lumOff val="80000"/>
            </a:schemeClr>
          </a:solidFill>
          <a:ln w="28575">
            <a:noFill/>
          </a:ln>
        </p:spPr>
        <p:txBody>
          <a:bodyPr wrap="square" rtlCol="0">
            <a:spAutoFit/>
          </a:bodyPr>
          <a:lstStyle/>
          <a:p>
            <a:pPr lvl="0" algn="ctr" defTabSz="457200"/>
            <a:r>
              <a:rPr lang="en-US" sz="2400" b="1" dirty="0">
                <a:solidFill>
                  <a:srgbClr val="0000FF"/>
                </a:solidFill>
              </a:rPr>
              <a:t>ECC is ineffective: </a:t>
            </a:r>
            <a:r>
              <a:rPr lang="en-US" sz="2400" dirty="0">
                <a:solidFill>
                  <a:prstClr val="black"/>
                </a:solidFill>
                <a:latin typeface="Cambria" panose="02040503050406030204"/>
              </a:rPr>
              <a:t>u</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p to </a:t>
            </a:r>
            <a: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t>7 RowHammer bit flips </a:t>
            </a:r>
            <a:br>
              <a:rPr kumimoji="0" lang="en-US" sz="2400" b="0" i="0" u="none" strike="noStrike" kern="1200" cap="none" spc="0" normalizeH="0" baseline="0" noProof="0" dirty="0">
                <a:ln>
                  <a:noFill/>
                </a:ln>
                <a:solidFill>
                  <a:srgbClr val="C00000"/>
                </a:solidFill>
                <a:effectLst/>
                <a:uLnTx/>
                <a:uFillTx/>
                <a:latin typeface="Cambria" panose="02040503050406030204"/>
                <a:ea typeface="+mn-ea"/>
                <a:cs typeface="+mn-cs"/>
              </a:rPr>
            </a:b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in an 8-byte </a:t>
            </a:r>
            <a:r>
              <a:rPr kumimoji="0" lang="en-US" sz="2400" b="0" i="0" u="none" strike="noStrike" kern="1200" cap="none" spc="0" normalizeH="0" baseline="0" noProof="0" dirty="0" err="1">
                <a:ln>
                  <a:noFill/>
                </a:ln>
                <a:solidFill>
                  <a:prstClr val="black"/>
                </a:solidFill>
                <a:effectLst/>
                <a:uLnTx/>
                <a:uFillTx/>
                <a:latin typeface="Cambria" panose="02040503050406030204"/>
                <a:ea typeface="+mn-ea"/>
                <a:cs typeface="+mn-cs"/>
              </a:rPr>
              <a:t>dataword</a:t>
            </a:r>
            <a:r>
              <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rPr>
              <a:t> </a:t>
            </a:r>
            <a:endParaRPr kumimoji="0" lang="en-US" sz="2400" b="1" i="0" u="none" strike="noStrike" kern="1200" cap="none" spc="0" normalizeH="0" baseline="0" noProof="0" dirty="0">
              <a:ln>
                <a:noFill/>
              </a:ln>
              <a:solidFill>
                <a:srgbClr val="C00000"/>
              </a:solidFill>
              <a:effectLst/>
              <a:uLnTx/>
              <a:uFillTx/>
              <a:latin typeface="Cambria" panose="02040503050406030204"/>
              <a:ea typeface="+mn-ea"/>
              <a:cs typeface="+mn-cs"/>
            </a:endParaRPr>
          </a:p>
        </p:txBody>
      </p:sp>
      <p:pic>
        <p:nvPicPr>
          <p:cNvPr id="9" name="Picture 8">
            <a:extLst>
              <a:ext uri="{FF2B5EF4-FFF2-40B4-BE49-F238E27FC236}">
                <a16:creationId xmlns:a16="http://schemas.microsoft.com/office/drawing/2014/main" id="{23D641CA-DA6B-4C3F-A9BA-53289C212682}"/>
              </a:ext>
            </a:extLst>
          </p:cNvPr>
          <p:cNvPicPr>
            <a:picLocks noChangeAspect="1"/>
          </p:cNvPicPr>
          <p:nvPr/>
        </p:nvPicPr>
        <p:blipFill>
          <a:blip r:embed="rId4"/>
          <a:stretch>
            <a:fillRect/>
          </a:stretch>
        </p:blipFill>
        <p:spPr>
          <a:xfrm>
            <a:off x="11430" y="3398520"/>
            <a:ext cx="9144000" cy="3053907"/>
          </a:xfrm>
          <a:prstGeom prst="rect">
            <a:avLst/>
          </a:prstGeom>
        </p:spPr>
      </p:pic>
    </p:spTree>
    <p:custDataLst>
      <p:tags r:id="rId1"/>
    </p:custDataLst>
    <p:extLst>
      <p:ext uri="{BB962C8B-B14F-4D97-AF65-F5344CB8AC3E}">
        <p14:creationId xmlns:p14="http://schemas.microsoft.com/office/powerpoint/2010/main" val="1232000491"/>
      </p:ext>
    </p:extLst>
  </p:cSld>
  <p:clrMapOvr>
    <a:masterClrMapping/>
  </p:clrMapOvr>
  <mc:AlternateContent xmlns:mc="http://schemas.openxmlformats.org/markup-compatibility/2006" xmlns:p14="http://schemas.microsoft.com/office/powerpoint/2010/main">
    <mc:Choice Requires="p14">
      <p:transition spd="slow" p14:dur="2000" advTm="20656"/>
    </mc:Choice>
    <mc:Fallback xmlns="">
      <p:transition spd="slow" advTm="2065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ABEB-B78A-41AF-BA24-8C6CF9796236}"/>
              </a:ext>
            </a:extLst>
          </p:cNvPr>
          <p:cNvSpPr>
            <a:spLocks noGrp="1"/>
          </p:cNvSpPr>
          <p:nvPr>
            <p:ph type="title"/>
          </p:nvPr>
        </p:nvSpPr>
        <p:spPr/>
        <p:txBody>
          <a:bodyPr>
            <a:normAutofit/>
          </a:bodyPr>
          <a:lstStyle/>
          <a:p>
            <a:r>
              <a:rPr lang="en-US" dirty="0"/>
              <a:t>Effect on Individual Rows</a:t>
            </a:r>
            <a:endParaRPr lang="en-CH" dirty="0"/>
          </a:p>
        </p:txBody>
      </p:sp>
      <p:pic>
        <p:nvPicPr>
          <p:cNvPr id="4" name="Picture 3">
            <a:extLst>
              <a:ext uri="{FF2B5EF4-FFF2-40B4-BE49-F238E27FC236}">
                <a16:creationId xmlns:a16="http://schemas.microsoft.com/office/drawing/2014/main" id="{33683B81-BB6E-4216-BB4C-D9C65C22C863}"/>
              </a:ext>
            </a:extLst>
          </p:cNvPr>
          <p:cNvPicPr>
            <a:picLocks noChangeAspect="1"/>
          </p:cNvPicPr>
          <p:nvPr/>
        </p:nvPicPr>
        <p:blipFill>
          <a:blip r:embed="rId4"/>
          <a:stretch>
            <a:fillRect/>
          </a:stretch>
        </p:blipFill>
        <p:spPr>
          <a:xfrm>
            <a:off x="257175" y="1295400"/>
            <a:ext cx="8686800" cy="1295710"/>
          </a:xfrm>
          <a:prstGeom prst="rect">
            <a:avLst/>
          </a:prstGeom>
        </p:spPr>
      </p:pic>
      <p:sp>
        <p:nvSpPr>
          <p:cNvPr id="6" name="Content Placeholder 2">
            <a:extLst>
              <a:ext uri="{FF2B5EF4-FFF2-40B4-BE49-F238E27FC236}">
                <a16:creationId xmlns:a16="http://schemas.microsoft.com/office/drawing/2014/main" id="{35CD4DA8-1CB6-4656-98D8-40BB11CE0B83}"/>
              </a:ext>
            </a:extLst>
          </p:cNvPr>
          <p:cNvSpPr txBox="1">
            <a:spLocks/>
          </p:cNvSpPr>
          <p:nvPr/>
        </p:nvSpPr>
        <p:spPr>
          <a:xfrm>
            <a:off x="0" y="49530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Our RowHammer access patterns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cause bit flips in more </a:t>
            </a: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than 99.9% of the rows</a:t>
            </a:r>
          </a:p>
        </p:txBody>
      </p:sp>
      <p:sp>
        <p:nvSpPr>
          <p:cNvPr id="13" name="Content Placeholder 2">
            <a:extLst>
              <a:ext uri="{FF2B5EF4-FFF2-40B4-BE49-F238E27FC236}">
                <a16:creationId xmlns:a16="http://schemas.microsoft.com/office/drawing/2014/main" id="{07B774E5-8F37-44AC-934C-DB0D0D0B3DAC}"/>
              </a:ext>
            </a:extLst>
          </p:cNvPr>
          <p:cNvSpPr txBox="1">
            <a:spLocks/>
          </p:cNvSpPr>
          <p:nvPr/>
        </p:nvSpPr>
        <p:spPr>
          <a:xfrm>
            <a:off x="-4696" y="3276600"/>
            <a:ext cx="9144000" cy="873209"/>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rPr>
              <a:t>All 45 modules </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we tested are </a:t>
            </a:r>
            <a:r>
              <a:rPr kumimoji="0" lang="en-US" sz="2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a:t>
            </a: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b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6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to our new RowHammer access patterns</a:t>
            </a:r>
            <a:endParaRPr kumimoji="0" lang="en-US" sz="2600" b="0" i="0" u="none" strike="noStrike" kern="1200" cap="none" spc="0" normalizeH="0" baseline="0" noProof="0" dirty="0">
              <a:ln>
                <a:noFill/>
              </a:ln>
              <a:solidFill>
                <a:srgbClr val="009900"/>
              </a:solidFill>
              <a:effectLst/>
              <a:uLnTx/>
              <a:uFillTx/>
              <a:latin typeface="Cambria" panose="02040503050406030204" pitchFamily="18" charset="0"/>
              <a:ea typeface="+mn-ea"/>
              <a:cs typeface="+mn-cs"/>
            </a:endParaRPr>
          </a:p>
        </p:txBody>
      </p:sp>
      <p:sp>
        <p:nvSpPr>
          <p:cNvPr id="14" name="Rectangle 13">
            <a:extLst>
              <a:ext uri="{FF2B5EF4-FFF2-40B4-BE49-F238E27FC236}">
                <a16:creationId xmlns:a16="http://schemas.microsoft.com/office/drawing/2014/main" id="{2542F36B-1711-470D-BC8A-91402E265C62}"/>
              </a:ext>
            </a:extLst>
          </p:cNvPr>
          <p:cNvSpPr/>
          <p:nvPr/>
        </p:nvSpPr>
        <p:spPr>
          <a:xfrm>
            <a:off x="1281114" y="1438134"/>
            <a:ext cx="1219200"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Rectangle 14">
            <a:extLst>
              <a:ext uri="{FF2B5EF4-FFF2-40B4-BE49-F238E27FC236}">
                <a16:creationId xmlns:a16="http://schemas.microsoft.com/office/drawing/2014/main" id="{81A45927-FE0C-4908-8484-C3FB213B15B4}"/>
              </a:ext>
            </a:extLst>
          </p:cNvPr>
          <p:cNvSpPr/>
          <p:nvPr/>
        </p:nvSpPr>
        <p:spPr>
          <a:xfrm>
            <a:off x="1112497" y="1389887"/>
            <a:ext cx="16101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6" name="Rectangle 15">
            <a:extLst>
              <a:ext uri="{FF2B5EF4-FFF2-40B4-BE49-F238E27FC236}">
                <a16:creationId xmlns:a16="http://schemas.microsoft.com/office/drawing/2014/main" id="{AE53462F-4AF7-4DCD-8354-6DAFF1F629B9}"/>
              </a:ext>
            </a:extLst>
          </p:cNvPr>
          <p:cNvSpPr/>
          <p:nvPr/>
        </p:nvSpPr>
        <p:spPr>
          <a:xfrm>
            <a:off x="2497041" y="1417405"/>
            <a:ext cx="861867"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A83EA9B2-55E3-4BFC-AE7C-F4376E5ABEB6}"/>
              </a:ext>
            </a:extLst>
          </p:cNvPr>
          <p:cNvSpPr/>
          <p:nvPr/>
        </p:nvSpPr>
        <p:spPr>
          <a:xfrm>
            <a:off x="3358908" y="1389887"/>
            <a:ext cx="343045"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933B23C4-4806-45AF-89F0-5F345AD9BB9E}"/>
              </a:ext>
            </a:extLst>
          </p:cNvPr>
          <p:cNvSpPr/>
          <p:nvPr/>
        </p:nvSpPr>
        <p:spPr>
          <a:xfrm>
            <a:off x="3714748" y="1389887"/>
            <a:ext cx="16072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9" name="Rectangle 18">
            <a:extLst>
              <a:ext uri="{FF2B5EF4-FFF2-40B4-BE49-F238E27FC236}">
                <a16:creationId xmlns:a16="http://schemas.microsoft.com/office/drawing/2014/main" id="{4885E5A4-489F-42FC-8681-CF5076F44C88}"/>
              </a:ext>
            </a:extLst>
          </p:cNvPr>
          <p:cNvSpPr/>
          <p:nvPr/>
        </p:nvSpPr>
        <p:spPr>
          <a:xfrm>
            <a:off x="3881511" y="1384067"/>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0" name="Rectangle 19">
            <a:extLst>
              <a:ext uri="{FF2B5EF4-FFF2-40B4-BE49-F238E27FC236}">
                <a16:creationId xmlns:a16="http://schemas.microsoft.com/office/drawing/2014/main" id="{6234B988-8EC3-4FC9-9CAB-A65DC13F12C7}"/>
              </a:ext>
            </a:extLst>
          </p:cNvPr>
          <p:cNvSpPr/>
          <p:nvPr/>
        </p:nvSpPr>
        <p:spPr>
          <a:xfrm>
            <a:off x="4572571" y="1382396"/>
            <a:ext cx="692651"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1" name="Rectangle 20">
            <a:extLst>
              <a:ext uri="{FF2B5EF4-FFF2-40B4-BE49-F238E27FC236}">
                <a16:creationId xmlns:a16="http://schemas.microsoft.com/office/drawing/2014/main" id="{CFADBCF9-DA59-49E7-ACB4-EE3653FABC45}"/>
              </a:ext>
            </a:extLst>
          </p:cNvPr>
          <p:cNvSpPr/>
          <p:nvPr/>
        </p:nvSpPr>
        <p:spPr>
          <a:xfrm>
            <a:off x="5277650" y="1385912"/>
            <a:ext cx="685793"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2" name="Rectangle 21">
            <a:extLst>
              <a:ext uri="{FF2B5EF4-FFF2-40B4-BE49-F238E27FC236}">
                <a16:creationId xmlns:a16="http://schemas.microsoft.com/office/drawing/2014/main" id="{6D13C658-098C-427F-ABDF-10DA21EDC413}"/>
              </a:ext>
            </a:extLst>
          </p:cNvPr>
          <p:cNvSpPr/>
          <p:nvPr/>
        </p:nvSpPr>
        <p:spPr>
          <a:xfrm>
            <a:off x="5967081" y="1389887"/>
            <a:ext cx="344862"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3" name="Rectangle 22">
            <a:extLst>
              <a:ext uri="{FF2B5EF4-FFF2-40B4-BE49-F238E27FC236}">
                <a16:creationId xmlns:a16="http://schemas.microsoft.com/office/drawing/2014/main" id="{A82D48E6-C087-475F-A3BB-4D64195737F4}"/>
              </a:ext>
            </a:extLst>
          </p:cNvPr>
          <p:cNvSpPr/>
          <p:nvPr/>
        </p:nvSpPr>
        <p:spPr>
          <a:xfrm>
            <a:off x="7881621" y="1399412"/>
            <a:ext cx="1025394"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4" name="Rectangle 23">
            <a:extLst>
              <a:ext uri="{FF2B5EF4-FFF2-40B4-BE49-F238E27FC236}">
                <a16:creationId xmlns:a16="http://schemas.microsoft.com/office/drawing/2014/main" id="{D0B95300-6DF4-4ABC-A14E-F36E4BBB6DCF}"/>
              </a:ext>
            </a:extLst>
          </p:cNvPr>
          <p:cNvSpPr/>
          <p:nvPr/>
        </p:nvSpPr>
        <p:spPr>
          <a:xfrm>
            <a:off x="7525090" y="1417405"/>
            <a:ext cx="337796"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5" name="Rectangle 24">
            <a:extLst>
              <a:ext uri="{FF2B5EF4-FFF2-40B4-BE49-F238E27FC236}">
                <a16:creationId xmlns:a16="http://schemas.microsoft.com/office/drawing/2014/main" id="{7CD452C6-DB2E-4391-A474-2A2BE7243727}"/>
              </a:ext>
            </a:extLst>
          </p:cNvPr>
          <p:cNvSpPr/>
          <p:nvPr/>
        </p:nvSpPr>
        <p:spPr>
          <a:xfrm>
            <a:off x="6311943" y="1417405"/>
            <a:ext cx="1215329" cy="90947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custDataLst>
      <p:tags r:id="rId1"/>
    </p:custDataLst>
    <p:extLst>
      <p:ext uri="{BB962C8B-B14F-4D97-AF65-F5344CB8AC3E}">
        <p14:creationId xmlns:p14="http://schemas.microsoft.com/office/powerpoint/2010/main" val="2191413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9AA47-0AC6-47B1-BC6D-ADAF2A0F33DB}"/>
              </a:ext>
            </a:extLst>
          </p:cNvPr>
          <p:cNvGrpSpPr/>
          <p:nvPr/>
        </p:nvGrpSpPr>
        <p:grpSpPr>
          <a:xfrm>
            <a:off x="514350" y="914400"/>
            <a:ext cx="8115300" cy="3203529"/>
            <a:chOff x="514350" y="914400"/>
            <a:chExt cx="8115300" cy="3203529"/>
          </a:xfrm>
        </p:grpSpPr>
        <p:pic>
          <p:nvPicPr>
            <p:cNvPr id="4" name="Picture 3">
              <a:extLst>
                <a:ext uri="{FF2B5EF4-FFF2-40B4-BE49-F238E27FC236}">
                  <a16:creationId xmlns:a16="http://schemas.microsoft.com/office/drawing/2014/main" id="{9572C5B4-0A12-45E0-82EF-AADD27A407E3}"/>
                </a:ext>
              </a:extLst>
            </p:cNvPr>
            <p:cNvPicPr>
              <a:picLocks noChangeAspect="1"/>
            </p:cNvPicPr>
            <p:nvPr/>
          </p:nvPicPr>
          <p:blipFill>
            <a:blip r:embed="rId4"/>
            <a:stretch>
              <a:fillRect/>
            </a:stretch>
          </p:blipFill>
          <p:spPr>
            <a:xfrm>
              <a:off x="514350" y="914400"/>
              <a:ext cx="8115300" cy="3203529"/>
            </a:xfrm>
            <a:prstGeom prst="rect">
              <a:avLst/>
            </a:prstGeom>
          </p:spPr>
        </p:pic>
        <p:sp>
          <p:nvSpPr>
            <p:cNvPr id="3" name="Rectangle 2">
              <a:extLst>
                <a:ext uri="{FF2B5EF4-FFF2-40B4-BE49-F238E27FC236}">
                  <a16:creationId xmlns:a16="http://schemas.microsoft.com/office/drawing/2014/main" id="{D67EFCD0-E4F3-42DE-9C36-412BCDE1315C}"/>
                </a:ext>
              </a:extLst>
            </p:cNvPr>
            <p:cNvSpPr/>
            <p:nvPr/>
          </p:nvSpPr>
          <p:spPr>
            <a:xfrm>
              <a:off x="2305050" y="1227825"/>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7" name="Rectangle 16">
              <a:extLst>
                <a:ext uri="{FF2B5EF4-FFF2-40B4-BE49-F238E27FC236}">
                  <a16:creationId xmlns:a16="http://schemas.microsoft.com/office/drawing/2014/main" id="{403B94FB-2FC5-4F79-971C-2C2C40840D28}"/>
                </a:ext>
              </a:extLst>
            </p:cNvPr>
            <p:cNvSpPr/>
            <p:nvPr/>
          </p:nvSpPr>
          <p:spPr>
            <a:xfrm>
              <a:off x="4547191"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8" name="Rectangle 17">
              <a:extLst>
                <a:ext uri="{FF2B5EF4-FFF2-40B4-BE49-F238E27FC236}">
                  <a16:creationId xmlns:a16="http://schemas.microsoft.com/office/drawing/2014/main" id="{412071C7-FAD9-4778-AF4D-2D17F5FD6F3A}"/>
                </a:ext>
              </a:extLst>
            </p:cNvPr>
            <p:cNvSpPr/>
            <p:nvPr/>
          </p:nvSpPr>
          <p:spPr>
            <a:xfrm>
              <a:off x="6818899" y="1231569"/>
              <a:ext cx="1371600" cy="219975"/>
            </a:xfrm>
            <a:prstGeom prst="rect">
              <a:avLst/>
            </a:prstGeom>
            <a:solidFill>
              <a:srgbClr val="E4E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sp>
        <p:nvSpPr>
          <p:cNvPr id="2" name="Title 1">
            <a:extLst>
              <a:ext uri="{FF2B5EF4-FFF2-40B4-BE49-F238E27FC236}">
                <a16:creationId xmlns:a16="http://schemas.microsoft.com/office/drawing/2014/main" id="{75C1EC89-73A2-4D41-BB40-41C223AEEBA9}"/>
              </a:ext>
            </a:extLst>
          </p:cNvPr>
          <p:cNvSpPr>
            <a:spLocks noGrp="1"/>
          </p:cNvSpPr>
          <p:nvPr>
            <p:ph type="title"/>
          </p:nvPr>
        </p:nvSpPr>
        <p:spPr>
          <a:xfrm>
            <a:off x="152400" y="0"/>
            <a:ext cx="8991600" cy="762000"/>
          </a:xfrm>
        </p:spPr>
        <p:txBody>
          <a:bodyPr>
            <a:noAutofit/>
          </a:bodyPr>
          <a:lstStyle/>
          <a:p>
            <a:r>
              <a:rPr lang="en-US" sz="3400" b="0" dirty="0"/>
              <a:t>Bypassing ECC with New RowHammer Patterns</a:t>
            </a:r>
            <a:endParaRPr lang="en-CH" sz="3400" dirty="0"/>
          </a:p>
        </p:txBody>
      </p:sp>
      <p:sp>
        <p:nvSpPr>
          <p:cNvPr id="6" name="Content Placeholder 2">
            <a:extLst>
              <a:ext uri="{FF2B5EF4-FFF2-40B4-BE49-F238E27FC236}">
                <a16:creationId xmlns:a16="http://schemas.microsoft.com/office/drawing/2014/main" id="{B51C934F-48F4-4984-81B0-D3B7BA0E7018}"/>
              </a:ext>
            </a:extLst>
          </p:cNvPr>
          <p:cNvSpPr txBox="1">
            <a:spLocks/>
          </p:cNvSpPr>
          <p:nvPr/>
        </p:nvSpPr>
        <p:spPr>
          <a:xfrm>
            <a:off x="0" y="5550541"/>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Conventional DRAM ECC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cannot</a:t>
            </a: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protect</a:t>
            </a:r>
            <a:b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b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against our </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new RowHammer access patterns</a:t>
            </a:r>
          </a:p>
        </p:txBody>
      </p:sp>
      <p:sp>
        <p:nvSpPr>
          <p:cNvPr id="10" name="Oval 9">
            <a:extLst>
              <a:ext uri="{FF2B5EF4-FFF2-40B4-BE49-F238E27FC236}">
                <a16:creationId xmlns:a16="http://schemas.microsoft.com/office/drawing/2014/main" id="{71F9533C-01D4-4F6D-BA74-A35E4D386295}"/>
              </a:ext>
            </a:extLst>
          </p:cNvPr>
          <p:cNvSpPr/>
          <p:nvPr/>
        </p:nvSpPr>
        <p:spPr>
          <a:xfrm>
            <a:off x="2336800" y="2782864"/>
            <a:ext cx="395112" cy="950936"/>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1" name="Oval 10">
            <a:extLst>
              <a:ext uri="{FF2B5EF4-FFF2-40B4-BE49-F238E27FC236}">
                <a16:creationId xmlns:a16="http://schemas.microsoft.com/office/drawing/2014/main" id="{6A21095D-0C34-40A2-8645-1B7AB60A8245}"/>
              </a:ext>
            </a:extLst>
          </p:cNvPr>
          <p:cNvSpPr/>
          <p:nvPr/>
        </p:nvSpPr>
        <p:spPr>
          <a:xfrm>
            <a:off x="4648200" y="1905000"/>
            <a:ext cx="395112" cy="20574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2" name="Oval 11">
            <a:extLst>
              <a:ext uri="{FF2B5EF4-FFF2-40B4-BE49-F238E27FC236}">
                <a16:creationId xmlns:a16="http://schemas.microsoft.com/office/drawing/2014/main" id="{BF6D4626-816A-4EA9-8E37-296E2CD74942}"/>
              </a:ext>
            </a:extLst>
          </p:cNvPr>
          <p:cNvSpPr/>
          <p:nvPr/>
        </p:nvSpPr>
        <p:spPr>
          <a:xfrm>
            <a:off x="6990645" y="1727200"/>
            <a:ext cx="395112" cy="2235200"/>
          </a:xfrm>
          <a:prstGeom prst="ellipse">
            <a:avLst/>
          </a:prstGeom>
          <a:noFill/>
          <a:ln w="38100">
            <a:solidFill>
              <a:srgbClr val="F54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3" name="Oval 12">
            <a:extLst>
              <a:ext uri="{FF2B5EF4-FFF2-40B4-BE49-F238E27FC236}">
                <a16:creationId xmlns:a16="http://schemas.microsoft.com/office/drawing/2014/main" id="{DF9F4277-B06F-4A07-88AC-343B2F9876C0}"/>
              </a:ext>
            </a:extLst>
          </p:cNvPr>
          <p:cNvSpPr/>
          <p:nvPr/>
        </p:nvSpPr>
        <p:spPr>
          <a:xfrm>
            <a:off x="5588001" y="3048000"/>
            <a:ext cx="395112" cy="9509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4" name="Oval 13">
            <a:extLst>
              <a:ext uri="{FF2B5EF4-FFF2-40B4-BE49-F238E27FC236}">
                <a16:creationId xmlns:a16="http://schemas.microsoft.com/office/drawing/2014/main" id="{A8FB5CAF-EAF0-482B-99E7-4B477C35DA36}"/>
              </a:ext>
            </a:extLst>
          </p:cNvPr>
          <p:cNvSpPr/>
          <p:nvPr/>
        </p:nvSpPr>
        <p:spPr>
          <a:xfrm>
            <a:off x="7888110" y="2516163"/>
            <a:ext cx="395112" cy="160176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15" name="Content Placeholder 2">
            <a:extLst>
              <a:ext uri="{FF2B5EF4-FFF2-40B4-BE49-F238E27FC236}">
                <a16:creationId xmlns:a16="http://schemas.microsoft.com/office/drawing/2014/main" id="{C53D9301-72F8-476B-A421-E7C1F2D4CEF1}"/>
              </a:ext>
            </a:extLst>
          </p:cNvPr>
          <p:cNvSpPr txBox="1">
            <a:spLocks/>
          </p:cNvSpPr>
          <p:nvPr/>
        </p:nvSpPr>
        <p:spPr>
          <a:xfrm>
            <a:off x="0" y="4619633"/>
            <a:ext cx="9144000" cy="716136"/>
          </a:xfrm>
          <a:prstGeom prst="rect">
            <a:avLst/>
          </a:prstGeom>
          <a:solidFill>
            <a:schemeClr val="accent5">
              <a:lumMod val="20000"/>
              <a:lumOff val="80000"/>
            </a:schemeClr>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Modules from all three vendors have many </a:t>
            </a:r>
            <a:r>
              <a:rPr kumimoji="0" lang="en-US" sz="2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mn-ea"/>
                <a:cs typeface="+mn-cs"/>
              </a:rPr>
              <a:t>8-byte data chunks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3 and more (up to 7) RowHammer bit flips</a:t>
            </a:r>
          </a:p>
        </p:txBody>
      </p:sp>
      <p:grpSp>
        <p:nvGrpSpPr>
          <p:cNvPr id="23" name="Group 22">
            <a:extLst>
              <a:ext uri="{FF2B5EF4-FFF2-40B4-BE49-F238E27FC236}">
                <a16:creationId xmlns:a16="http://schemas.microsoft.com/office/drawing/2014/main" id="{7BC15310-115F-4BAC-96DB-A689B5A5FDAD}"/>
              </a:ext>
            </a:extLst>
          </p:cNvPr>
          <p:cNvGrpSpPr/>
          <p:nvPr/>
        </p:nvGrpSpPr>
        <p:grpSpPr>
          <a:xfrm>
            <a:off x="2095500" y="4040649"/>
            <a:ext cx="6056013" cy="381286"/>
            <a:chOff x="2095500" y="4040649"/>
            <a:chExt cx="6056013" cy="381286"/>
          </a:xfrm>
        </p:grpSpPr>
        <p:sp>
          <p:nvSpPr>
            <p:cNvPr id="20" name="TextBox 19">
              <a:extLst>
                <a:ext uri="{FF2B5EF4-FFF2-40B4-BE49-F238E27FC236}">
                  <a16:creationId xmlns:a16="http://schemas.microsoft.com/office/drawing/2014/main" id="{4CCB56BC-F982-4CCF-80F8-F90089292E7D}"/>
                </a:ext>
              </a:extLst>
            </p:cNvPr>
            <p:cNvSpPr txBox="1"/>
            <p:nvPr/>
          </p:nvSpPr>
          <p:spPr>
            <a:xfrm>
              <a:off x="2095500"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A</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1" name="TextBox 20">
              <a:extLst>
                <a:ext uri="{FF2B5EF4-FFF2-40B4-BE49-F238E27FC236}">
                  <a16:creationId xmlns:a16="http://schemas.microsoft.com/office/drawing/2014/main" id="{DD2437F5-D3B3-4809-9233-BFB6611CB668}"/>
                </a:ext>
              </a:extLst>
            </p:cNvPr>
            <p:cNvSpPr txBox="1"/>
            <p:nvPr/>
          </p:nvSpPr>
          <p:spPr>
            <a:xfrm>
              <a:off x="4585291" y="4040649"/>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B</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22" name="TextBox 21">
              <a:extLst>
                <a:ext uri="{FF2B5EF4-FFF2-40B4-BE49-F238E27FC236}">
                  <a16:creationId xmlns:a16="http://schemas.microsoft.com/office/drawing/2014/main" id="{7DC5C9E5-EC1B-46AA-A9BC-271528F73870}"/>
                </a:ext>
              </a:extLst>
            </p:cNvPr>
            <p:cNvSpPr txBox="1"/>
            <p:nvPr/>
          </p:nvSpPr>
          <p:spPr>
            <a:xfrm>
              <a:off x="6856113" y="4052603"/>
              <a:ext cx="1295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Vendor C</a:t>
              </a:r>
              <a:endParaRPr kumimoji="0" lang="en-CH"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Tree>
    <p:custDataLst>
      <p:tags r:id="rId1"/>
    </p:custDataLst>
    <p:extLst>
      <p:ext uri="{BB962C8B-B14F-4D97-AF65-F5344CB8AC3E}">
        <p14:creationId xmlns:p14="http://schemas.microsoft.com/office/powerpoint/2010/main" val="11988769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1A5D-423F-4AA1-993C-209107734D4E}"/>
              </a:ext>
            </a:extLst>
          </p:cNvPr>
          <p:cNvSpPr>
            <a:spLocks noGrp="1"/>
          </p:cNvSpPr>
          <p:nvPr>
            <p:ph type="title"/>
          </p:nvPr>
        </p:nvSpPr>
        <p:spPr/>
        <p:txBody>
          <a:bodyPr>
            <a:noAutofit/>
          </a:bodyPr>
          <a:lstStyle/>
          <a:p>
            <a:r>
              <a:rPr lang="en-US" sz="3600" b="0" dirty="0"/>
              <a:t>Many Observations &amp; Results in the Paper</a:t>
            </a:r>
            <a:endParaRPr lang="en-CH" sz="3600" dirty="0"/>
          </a:p>
        </p:txBody>
      </p:sp>
      <p:sp>
        <p:nvSpPr>
          <p:cNvPr id="3" name="Content Placeholder 2">
            <a:extLst>
              <a:ext uri="{FF2B5EF4-FFF2-40B4-BE49-F238E27FC236}">
                <a16:creationId xmlns:a16="http://schemas.microsoft.com/office/drawing/2014/main" id="{A22CBD66-AF66-4BA1-849B-FD580A3A90B1}"/>
              </a:ext>
            </a:extLst>
          </p:cNvPr>
          <p:cNvSpPr>
            <a:spLocks noGrp="1"/>
          </p:cNvSpPr>
          <p:nvPr>
            <p:ph idx="1"/>
          </p:nvPr>
        </p:nvSpPr>
        <p:spPr>
          <a:xfrm>
            <a:off x="152400" y="914400"/>
            <a:ext cx="8839200" cy="2209800"/>
          </a:xfrm>
        </p:spPr>
        <p:txBody>
          <a:bodyPr>
            <a:normAutofit fontScale="92500" lnSpcReduction="10000"/>
          </a:bodyPr>
          <a:lstStyle/>
          <a:p>
            <a:r>
              <a:rPr lang="en-US" dirty="0"/>
              <a:t>More observations on the TRRs of the three vendors</a:t>
            </a:r>
          </a:p>
          <a:p>
            <a:r>
              <a:rPr lang="en-US" dirty="0"/>
              <a:t>Detailed description of the crafted access patterns</a:t>
            </a:r>
          </a:p>
          <a:p>
            <a:r>
              <a:rPr lang="en-US" dirty="0"/>
              <a:t>Hammers per aggressor row sensitivity analysis</a:t>
            </a:r>
          </a:p>
          <a:p>
            <a:r>
              <a:rPr lang="en-US" dirty="0"/>
              <a:t>Observations and results for individual modules</a:t>
            </a:r>
          </a:p>
          <a:p>
            <a:r>
              <a:rPr lang="en-US" dirty="0"/>
              <a:t>…</a:t>
            </a:r>
            <a:endParaRPr lang="en-CH" dirty="0"/>
          </a:p>
        </p:txBody>
      </p:sp>
      <p:pic>
        <p:nvPicPr>
          <p:cNvPr id="4" name="Picture 3">
            <a:extLst>
              <a:ext uri="{FF2B5EF4-FFF2-40B4-BE49-F238E27FC236}">
                <a16:creationId xmlns:a16="http://schemas.microsoft.com/office/drawing/2014/main" id="{968D7F6C-24B4-4581-9919-F51E4C733CF3}"/>
              </a:ext>
            </a:extLst>
          </p:cNvPr>
          <p:cNvPicPr>
            <a:picLocks noChangeAspect="1"/>
          </p:cNvPicPr>
          <p:nvPr/>
        </p:nvPicPr>
        <p:blipFill>
          <a:blip r:embed="rId4"/>
          <a:stretch>
            <a:fillRect/>
          </a:stretch>
        </p:blipFill>
        <p:spPr>
          <a:xfrm>
            <a:off x="0" y="3276600"/>
            <a:ext cx="9144000" cy="3061638"/>
          </a:xfrm>
          <a:prstGeom prst="rect">
            <a:avLst/>
          </a:prstGeom>
          <a:solidFill>
            <a:schemeClr val="tx1">
              <a:lumMod val="65000"/>
              <a:lumOff val="35000"/>
            </a:schemeClr>
          </a:solidFill>
          <a:ln w="28575">
            <a:solidFill>
              <a:schemeClr val="tx1"/>
            </a:solidFill>
          </a:ln>
        </p:spPr>
      </p:pic>
    </p:spTree>
    <p:custDataLst>
      <p:tags r:id="rId1"/>
    </p:custDataLst>
    <p:extLst>
      <p:ext uri="{BB962C8B-B14F-4D97-AF65-F5344CB8AC3E}">
        <p14:creationId xmlns:p14="http://schemas.microsoft.com/office/powerpoint/2010/main" val="14089590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107504" y="152400"/>
            <a:ext cx="9023920" cy="1066800"/>
          </a:xfrm>
        </p:spPr>
        <p:txBody>
          <a:bodyPr/>
          <a:lstStyle/>
          <a:p>
            <a:r>
              <a:rPr lang="en-US" altLang="en-US" dirty="0">
                <a:ea typeface="ＭＳ Ｐゴシック" panose="020B0600070205080204" pitchFamily="34" charset="-128"/>
              </a:rPr>
              <a:t>Uncovering TRR Can Help Future Solutions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1130300"/>
            <a:ext cx="8763000" cy="5194300"/>
          </a:xfrm>
        </p:spPr>
        <p:txBody>
          <a:bodyPr/>
          <a:lstStyle/>
          <a:p>
            <a:r>
              <a:rPr lang="en-US" sz="1700" dirty="0"/>
              <a:t>Hasan Hassan, Yahya Can </a:t>
            </a:r>
            <a:r>
              <a:rPr lang="en-US" sz="1700" dirty="0" err="1"/>
              <a:t>Tugrul</a:t>
            </a:r>
            <a:r>
              <a:rPr lang="en-US" sz="1700" dirty="0"/>
              <a:t>, </a:t>
            </a:r>
            <a:r>
              <a:rPr lang="en-US" sz="1700" dirty="0" err="1"/>
              <a:t>Jeremie</a:t>
            </a:r>
            <a:r>
              <a:rPr lang="en-US" sz="1700" dirty="0"/>
              <a:t> S. Kim, Victor van der Veen, Kaveh </a:t>
            </a:r>
            <a:r>
              <a:rPr lang="en-US" sz="1700" dirty="0" err="1"/>
              <a:t>Razavi</a:t>
            </a:r>
            <a:r>
              <a:rPr lang="en-US" sz="1700" dirty="0"/>
              <a:t>, and Onur Mutlu,</a:t>
            </a:r>
            <a:br>
              <a:rPr lang="en-US" sz="1700" dirty="0"/>
            </a:br>
            <a:r>
              <a:rPr lang="en-US" sz="1700" b="1" dirty="0">
                <a:solidFill>
                  <a:srgbClr val="0432FF"/>
                </a:solidFill>
                <a:hlinkClick r:id="rId2">
                  <a:extLst>
                    <a:ext uri="{A12FA001-AC4F-418D-AE19-62706E023703}">
                      <ahyp:hlinkClr xmlns:ahyp="http://schemas.microsoft.com/office/drawing/2018/hyperlinkcolor" val="tx"/>
                    </a:ext>
                  </a:extLst>
                </a:hlinkClick>
              </a:rPr>
              <a:t>"Uncovering In-DRAM RowHammer Protection Mechanisms: A New Methodology, Custom RowHammer Patterns, and Implications"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(25 minutes)]</a:t>
            </a:r>
            <a:br>
              <a:rPr lang="en-US" sz="1700" dirty="0"/>
            </a:br>
            <a:r>
              <a:rPr lang="en-US" sz="1700" dirty="0"/>
              <a:t>[</a:t>
            </a:r>
            <a:r>
              <a:rPr lang="en-US" sz="1700" dirty="0">
                <a:hlinkClick r:id="rId11"/>
              </a:rPr>
              <a:t>Lightning Talk Video</a:t>
            </a:r>
            <a:r>
              <a:rPr lang="en-US" sz="1700" dirty="0"/>
              <a:t> (100 seconds)]</a:t>
            </a:r>
            <a:br>
              <a:rPr lang="en-US" sz="1700" dirty="0"/>
            </a:br>
            <a:r>
              <a:rPr lang="en-US" sz="1700" dirty="0"/>
              <a:t>[</a:t>
            </a:r>
            <a:r>
              <a:rPr lang="en-US" sz="1700" dirty="0">
                <a:hlinkClick r:id="rId12"/>
              </a:rPr>
              <a:t>arXiv version</a:t>
            </a:r>
            <a:r>
              <a:rPr lang="en-US" sz="1700" dirty="0"/>
              <a:t>]</a:t>
            </a:r>
          </a:p>
          <a:p>
            <a:pPr marL="0" indent="0">
              <a:buNone/>
            </a:pP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49B29993-E425-A440-8EFF-4ADA6F21B8A8}"/>
              </a:ext>
            </a:extLst>
          </p:cNvPr>
          <p:cNvPicPr>
            <a:picLocks noChangeAspect="1"/>
          </p:cNvPicPr>
          <p:nvPr/>
        </p:nvPicPr>
        <p:blipFill>
          <a:blip r:embed="rId13"/>
          <a:stretch>
            <a:fillRect/>
          </a:stretch>
        </p:blipFill>
        <p:spPr>
          <a:xfrm>
            <a:off x="0" y="4458663"/>
            <a:ext cx="9144000" cy="1994673"/>
          </a:xfrm>
          <a:prstGeom prst="rect">
            <a:avLst/>
          </a:prstGeom>
        </p:spPr>
      </p:pic>
    </p:spTree>
    <p:extLst>
      <p:ext uri="{BB962C8B-B14F-4D97-AF65-F5344CB8AC3E}">
        <p14:creationId xmlns:p14="http://schemas.microsoft.com/office/powerpoint/2010/main" val="140437989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484784"/>
            <a:ext cx="8428037" cy="822325"/>
          </a:xfrm>
        </p:spPr>
        <p:txBody>
          <a:bodyPr/>
          <a:lstStyle/>
          <a:p>
            <a:pPr algn="ctr" eaLnBrk="1" hangingPunct="1"/>
            <a:r>
              <a:rPr lang="en-US" sz="5000" dirty="0">
                <a:latin typeface="Garamond" charset="0"/>
              </a:rPr>
              <a:t>New RowHammer Characteristics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21425001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RowHammer Has Many Dimensions</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97753395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5FAA97EA-9E22-B54C-90BE-098DB3E2AF21}"/>
              </a:ext>
            </a:extLst>
          </p:cNvPr>
          <p:cNvSpPr/>
          <p:nvPr/>
        </p:nvSpPr>
        <p:spPr>
          <a:xfrm>
            <a:off x="-1" y="2089150"/>
            <a:ext cx="9144000" cy="2952750"/>
          </a:xfrm>
          <a:prstGeom prst="rect">
            <a:avLst/>
          </a:prstGeom>
          <a:solidFill>
            <a:srgbClr val="E4AC49"/>
          </a:solidFill>
          <a:ln>
            <a:solidFill>
              <a:srgbClr val="8B27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p:txBody>
          <a:bodyPr lIns="91440" tIns="45720" rIns="91440" bIns="45720" anchor="ctr"/>
          <a:lstStyle/>
          <a:p>
            <a:r>
              <a:rPr lang="en-US">
                <a:latin typeface="Cambria"/>
                <a:ea typeface="Cambria"/>
              </a:rPr>
              <a:t>Our Goal</a:t>
            </a:r>
            <a:endParaRPr lang="en-US"/>
          </a:p>
        </p:txBody>
      </p:sp>
      <p:sp>
        <p:nvSpPr>
          <p:cNvPr id="5" name="Rectangle 4">
            <a:extLst>
              <a:ext uri="{FF2B5EF4-FFF2-40B4-BE49-F238E27FC236}">
                <a16:creationId xmlns:a16="http://schemas.microsoft.com/office/drawing/2014/main" id="{0ED87C55-6BC5-FD4A-804E-90D5DFB2B884}"/>
              </a:ext>
            </a:extLst>
          </p:cNvPr>
          <p:cNvSpPr/>
          <p:nvPr/>
        </p:nvSpPr>
        <p:spPr>
          <a:xfrm>
            <a:off x="0" y="950846"/>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Provide insights into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three fundamental properties </a:t>
            </a:r>
          </a:p>
        </p:txBody>
      </p:sp>
      <p:sp>
        <p:nvSpPr>
          <p:cNvPr id="7" name="TextBox 6">
            <a:extLst>
              <a:ext uri="{FF2B5EF4-FFF2-40B4-BE49-F238E27FC236}">
                <a16:creationId xmlns:a16="http://schemas.microsoft.com/office/drawing/2014/main" id="{25E6595F-2459-4544-8A25-D01DE8207AC7}"/>
              </a:ext>
            </a:extLst>
          </p:cNvPr>
          <p:cNvSpPr txBox="1"/>
          <p:nvPr/>
        </p:nvSpPr>
        <p:spPr>
          <a:xfrm>
            <a:off x="12003134" y="3039207"/>
            <a:ext cx="233200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0070C0"/>
                </a:solidFill>
                <a:effectLst/>
                <a:uLnTx/>
                <a:uFillTx/>
                <a:latin typeface="Font Awesome 5 Free Regular" panose="02000503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Aggressor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Active Time</a:t>
            </a:r>
            <a:endParaRPr kumimoji="0" lang="en-US" sz="24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DAAB8E50-2EF1-E943-A49F-D2229A7007AB}"/>
              </a:ext>
            </a:extLst>
          </p:cNvPr>
          <p:cNvSpPr txBox="1"/>
          <p:nvPr/>
        </p:nvSpPr>
        <p:spPr>
          <a:xfrm>
            <a:off x="14944435" y="3039207"/>
            <a:ext cx="271322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800" b="1"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rPr>
              <a:t></a:t>
            </a:r>
            <a:endParaRPr kumimoji="0" lang="en-CH" sz="13800" b="0" i="0" u="none" strike="noStrike" kern="1200" cap="none" spc="0" normalizeH="0" baseline="0" noProof="0">
              <a:ln>
                <a:noFill/>
              </a:ln>
              <a:solidFill>
                <a:srgbClr val="ED7D31">
                  <a:lumMod val="75000"/>
                </a:srgbClr>
              </a:solidFill>
              <a:effectLst/>
              <a:uLnTx/>
              <a:uFillTx/>
              <a:latin typeface="Font Awesome 5 Free Regular" panose="02000503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Victim DRAM Cell’s Physical Location</a:t>
            </a:r>
            <a:endParaRPr kumimoji="0" lang="en-US" sz="24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pic>
        <p:nvPicPr>
          <p:cNvPr id="18" name="Picture 17">
            <a:extLst>
              <a:ext uri="{FF2B5EF4-FFF2-40B4-BE49-F238E27FC236}">
                <a16:creationId xmlns:a16="http://schemas.microsoft.com/office/drawing/2014/main" id="{DE791C0E-F1E3-374E-B099-69D0729020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8308" y="1445983"/>
            <a:ext cx="3860800" cy="3683000"/>
          </a:xfrm>
          <a:prstGeom prst="rect">
            <a:avLst/>
          </a:prstGeom>
        </p:spPr>
      </p:pic>
      <p:pic>
        <p:nvPicPr>
          <p:cNvPr id="20" name="Picture 19">
            <a:extLst>
              <a:ext uri="{FF2B5EF4-FFF2-40B4-BE49-F238E27FC236}">
                <a16:creationId xmlns:a16="http://schemas.microsoft.com/office/drawing/2014/main" id="{0CAFDD81-805A-B149-B493-3683FA4AAF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3829" y="1425271"/>
            <a:ext cx="3886200" cy="3671003"/>
          </a:xfrm>
          <a:prstGeom prst="rect">
            <a:avLst/>
          </a:prstGeom>
        </p:spPr>
      </p:pic>
      <p:pic>
        <p:nvPicPr>
          <p:cNvPr id="22" name="Picture 21">
            <a:extLst>
              <a:ext uri="{FF2B5EF4-FFF2-40B4-BE49-F238E27FC236}">
                <a16:creationId xmlns:a16="http://schemas.microsoft.com/office/drawing/2014/main" id="{B2DB9C61-616A-D14C-BD81-37C3A84C19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1" y="1440116"/>
            <a:ext cx="2971800" cy="3683000"/>
          </a:xfrm>
          <a:prstGeom prst="rect">
            <a:avLst/>
          </a:prstGeom>
        </p:spPr>
      </p:pic>
      <p:sp>
        <p:nvSpPr>
          <p:cNvPr id="15" name="Rectangle 14">
            <a:extLst>
              <a:ext uri="{FF2B5EF4-FFF2-40B4-BE49-F238E27FC236}">
                <a16:creationId xmlns:a16="http://schemas.microsoft.com/office/drawing/2014/main" id="{2066DC1C-AD72-5B4A-ADCA-DE73CCEF2561}"/>
              </a:ext>
            </a:extLst>
          </p:cNvPr>
          <p:cNvSpPr/>
          <p:nvPr/>
        </p:nvSpPr>
        <p:spPr>
          <a:xfrm>
            <a:off x="-2201" y="5111118"/>
            <a:ext cx="9144000" cy="10309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find </a:t>
            </a:r>
            <a:r>
              <a:rPr kumimoji="0" lang="en-US" sz="2400" b="1" i="0" u="none" strike="noStrike" kern="1200" cap="none" spc="0" normalizeH="0" baseline="0" noProof="0">
                <a:ln>
                  <a:noFill/>
                </a:ln>
                <a:solidFill>
                  <a:srgbClr val="C55910"/>
                </a:solidFill>
                <a:effectLst/>
                <a:uLnTx/>
                <a:uFillTx/>
                <a:latin typeface="Cambria" panose="02040503050406030204" pitchFamily="18" charset="0"/>
                <a:ea typeface="+mn-ea"/>
                <a:cs typeface="+mn-cs"/>
              </a:rPr>
              <a:t>effective and efficient</a:t>
            </a:r>
            <a:r>
              <a:rPr kumimoji="0" lang="en-US" sz="2400" b="0" i="0" u="none" strike="noStrike" kern="1200" cap="none" spc="0" normalizeH="0" baseline="0" noProof="0">
                <a:ln>
                  <a:noFill/>
                </a:ln>
                <a:solidFill>
                  <a:srgbClr val="C55910"/>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attacks and defenses</a:t>
            </a:r>
          </a:p>
        </p:txBody>
      </p:sp>
    </p:spTree>
    <p:extLst>
      <p:ext uri="{BB962C8B-B14F-4D97-AF65-F5344CB8AC3E}">
        <p14:creationId xmlns:p14="http://schemas.microsoft.com/office/powerpoint/2010/main" val="17583652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189560" y="764929"/>
            <a:ext cx="8954439" cy="1219821"/>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Two separate testing infrastructures</a:t>
            </a:r>
          </a:p>
          <a:p>
            <a:pPr marL="319088" marR="0" lvl="1" indent="-307975"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 (Xilinx ML605) </a:t>
            </a:r>
          </a:p>
          <a:p>
            <a:pPr marL="319088" marR="0" lvl="1" indent="-307975" algn="l" defTabSz="914400" rtl="0" eaLnBrk="1" fontAlgn="auto" latinLnBrk="0" hangingPunct="1">
              <a:lnSpc>
                <a:spcPct val="90000"/>
              </a:lnSpc>
              <a:spcBef>
                <a:spcPts val="400"/>
              </a:spcBef>
              <a:spcAft>
                <a:spcPts val="1200"/>
              </a:spcAft>
              <a:buClrTx/>
              <a:buSzTx/>
              <a:buFont typeface="+mj-lt"/>
              <a:buAutoNum type="arabicPeriod"/>
              <a:tabLst/>
              <a:defRPr/>
            </a:pP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a:ln>
                  <a:noFill/>
                </a:ln>
                <a:solidFill>
                  <a:srgbClr val="C00000"/>
                </a:solidFill>
                <a:effectLst/>
                <a:uLnTx/>
                <a:uFillTx/>
                <a:latin typeface="Cambria" panose="02040503050406030204" pitchFamily="18" charset="0"/>
                <a:ea typeface="+mn-ea"/>
                <a:cs typeface="+mn-cs"/>
              </a:rPr>
              <a:t>+ XCU200)</a:t>
            </a:r>
            <a:endParaRPr kumimoji="0" 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3D9622DA-5069-5B46-9732-C24D4B717F8D}"/>
              </a:ext>
            </a:extLst>
          </p:cNvPr>
          <p:cNvGrpSpPr/>
          <p:nvPr/>
        </p:nvGrpSpPr>
        <p:grpSpPr>
          <a:xfrm>
            <a:off x="302741" y="2081997"/>
            <a:ext cx="8538518" cy="2832852"/>
            <a:chOff x="319331" y="3425624"/>
            <a:chExt cx="8538518" cy="2832852"/>
          </a:xfrm>
        </p:grpSpPr>
        <p:pic>
          <p:nvPicPr>
            <p:cNvPr id="7" name="Picture 6">
              <a:extLst>
                <a:ext uri="{FF2B5EF4-FFF2-40B4-BE49-F238E27FC236}">
                  <a16:creationId xmlns:a16="http://schemas.microsoft.com/office/drawing/2014/main" id="{F443CB76-333B-D446-A985-FD3042D004B5}"/>
                </a:ext>
              </a:extLst>
            </p:cNvPr>
            <p:cNvPicPr>
              <a:picLocks noChangeAspect="1"/>
            </p:cNvPicPr>
            <p:nvPr/>
          </p:nvPicPr>
          <p:blipFill rotWithShape="1">
            <a:blip r:embed="rId3">
              <a:extLst>
                <a:ext uri="{28A0092B-C50C-407E-A947-70E740481C1C}">
                  <a14:useLocalDpi xmlns:a14="http://schemas.microsoft.com/office/drawing/2010/main" val="0"/>
                </a:ext>
              </a:extLst>
            </a:blip>
            <a:srcRect t="13205"/>
            <a:stretch/>
          </p:blipFill>
          <p:spPr>
            <a:xfrm>
              <a:off x="319331" y="3425624"/>
              <a:ext cx="8538518" cy="2832852"/>
            </a:xfrm>
            <a:prstGeom prst="rect">
              <a:avLst/>
            </a:prstGeom>
          </p:spPr>
        </p:pic>
        <p:sp>
          <p:nvSpPr>
            <p:cNvPr id="14" name="Rectangle 13">
              <a:extLst>
                <a:ext uri="{FF2B5EF4-FFF2-40B4-BE49-F238E27FC236}">
                  <a16:creationId xmlns:a16="http://schemas.microsoft.com/office/drawing/2014/main" id="{5A633815-838B-B54D-AD20-E35618FB8250}"/>
                </a:ext>
              </a:extLst>
            </p:cNvPr>
            <p:cNvSpPr/>
            <p:nvPr/>
          </p:nvSpPr>
          <p:spPr>
            <a:xfrm>
              <a:off x="464948" y="3743163"/>
              <a:ext cx="1775857" cy="700285"/>
            </a:xfrm>
            <a:prstGeom prst="rect">
              <a:avLst/>
            </a:prstGeom>
            <a:solidFill>
              <a:schemeClr val="accent2">
                <a:lumMod val="7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FPGA (w/</a:t>
              </a:r>
              <a:r>
                <a:rPr kumimoji="0" lang="en-US" sz="24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SoftMC</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t>
              </a:r>
            </a:p>
          </p:txBody>
        </p:sp>
      </p:grpSp>
      <p:grpSp>
        <p:nvGrpSpPr>
          <p:cNvPr id="16" name="Group 15">
            <a:extLst>
              <a:ext uri="{FF2B5EF4-FFF2-40B4-BE49-F238E27FC236}">
                <a16:creationId xmlns:a16="http://schemas.microsoft.com/office/drawing/2014/main" id="{102EAC3D-0A4D-894B-B7F0-1BE98B71C8CB}"/>
              </a:ext>
            </a:extLst>
          </p:cNvPr>
          <p:cNvGrpSpPr/>
          <p:nvPr/>
        </p:nvGrpSpPr>
        <p:grpSpPr>
          <a:xfrm>
            <a:off x="2492828" y="3482902"/>
            <a:ext cx="2624684" cy="1071370"/>
            <a:chOff x="2492828" y="4826520"/>
            <a:chExt cx="2624684" cy="1166337"/>
          </a:xfrm>
        </p:grpSpPr>
        <p:sp>
          <p:nvSpPr>
            <p:cNvPr id="9" name="Rectangle 8">
              <a:extLst>
                <a:ext uri="{FF2B5EF4-FFF2-40B4-BE49-F238E27FC236}">
                  <a16:creationId xmlns:a16="http://schemas.microsoft.com/office/drawing/2014/main" id="{DC259D5D-346A-FD43-A5A6-F14BB7A29BC9}"/>
                </a:ext>
              </a:extLst>
            </p:cNvPr>
            <p:cNvSpPr/>
            <p:nvPr/>
          </p:nvSpPr>
          <p:spPr>
            <a:xfrm>
              <a:off x="2492828" y="4826520"/>
              <a:ext cx="2624683" cy="482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B500585-82E8-7343-961F-ECCC167B70B2}"/>
                </a:ext>
              </a:extLst>
            </p:cNvPr>
            <p:cNvSpPr/>
            <p:nvPr/>
          </p:nvSpPr>
          <p:spPr>
            <a:xfrm>
              <a:off x="2492828" y="5179607"/>
              <a:ext cx="2624684" cy="813250"/>
            </a:xfrm>
            <a:prstGeom prst="rec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DRAM Module </a:t>
              </a:r>
              <a:b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b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and Heater</a:t>
              </a:r>
            </a:p>
          </p:txBody>
        </p:sp>
      </p:grpSp>
      <p:grpSp>
        <p:nvGrpSpPr>
          <p:cNvPr id="17" name="Group 16">
            <a:extLst>
              <a:ext uri="{FF2B5EF4-FFF2-40B4-BE49-F238E27FC236}">
                <a16:creationId xmlns:a16="http://schemas.microsoft.com/office/drawing/2014/main" id="{B9FC1C58-2EF4-4247-BA3E-6B5E27084721}"/>
              </a:ext>
            </a:extLst>
          </p:cNvPr>
          <p:cNvGrpSpPr/>
          <p:nvPr/>
        </p:nvGrpSpPr>
        <p:grpSpPr>
          <a:xfrm>
            <a:off x="6916724" y="2085893"/>
            <a:ext cx="1917162" cy="2240721"/>
            <a:chOff x="6916724" y="3429520"/>
            <a:chExt cx="1917162" cy="2240721"/>
          </a:xfrm>
        </p:grpSpPr>
        <p:sp>
          <p:nvSpPr>
            <p:cNvPr id="11" name="TextBox 10">
              <a:extLst>
                <a:ext uri="{FF2B5EF4-FFF2-40B4-BE49-F238E27FC236}">
                  <a16:creationId xmlns:a16="http://schemas.microsoft.com/office/drawing/2014/main" id="{30CE7A84-C450-7545-B28B-CB212A7AF579}"/>
                </a:ext>
              </a:extLst>
            </p:cNvPr>
            <p:cNvSpPr txBox="1"/>
            <p:nvPr/>
          </p:nvSpPr>
          <p:spPr>
            <a:xfrm>
              <a:off x="6919784" y="4838621"/>
              <a:ext cx="1914102" cy="831620"/>
            </a:xfrm>
            <a:prstGeom prst="rect">
              <a:avLst/>
            </a:prstGeom>
            <a:solidFill>
              <a:srgbClr val="C00000"/>
            </a:solidFill>
            <a:ln w="76200">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Controller</a:t>
              </a:r>
            </a:p>
          </p:txBody>
        </p:sp>
        <p:sp>
          <p:nvSpPr>
            <p:cNvPr id="12" name="Rectangle 11">
              <a:extLst>
                <a:ext uri="{FF2B5EF4-FFF2-40B4-BE49-F238E27FC236}">
                  <a16:creationId xmlns:a16="http://schemas.microsoft.com/office/drawing/2014/main" id="{321AE161-9E1D-9A49-AC7D-86D39C0A3F11}"/>
                </a:ext>
              </a:extLst>
            </p:cNvPr>
            <p:cNvSpPr/>
            <p:nvPr/>
          </p:nvSpPr>
          <p:spPr>
            <a:xfrm>
              <a:off x="6916724" y="3429520"/>
              <a:ext cx="1907945" cy="13970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BCD3BA7F-EDA0-8441-BD22-05681B4A6C9B}"/>
              </a:ext>
            </a:extLst>
          </p:cNvPr>
          <p:cNvSpPr/>
          <p:nvPr/>
        </p:nvSpPr>
        <p:spPr>
          <a:xfrm>
            <a:off x="0" y="5113438"/>
            <a:ext cx="9144000" cy="12198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Fine-grained control over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commands</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a:ln>
                  <a:noFill/>
                </a:ln>
                <a:solidFill>
                  <a:srgbClr val="C55911"/>
                </a:solidFill>
                <a:effectLst/>
                <a:uLnTx/>
                <a:uFillTx/>
                <a:latin typeface="Cambria" panose="02040503050406030204" pitchFamily="18" charset="0"/>
                <a:ea typeface="+mn-ea"/>
                <a:cs typeface="+mn-cs"/>
              </a:rPr>
              <a:t>timing parameters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 </a:t>
            </a: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temperature (</a:t>
            </a:r>
            <a:r>
              <a:rPr kumimoji="0" lang="en-US" sz="2800" b="1" i="0" u="none" strike="noStrike" kern="1200" cap="none" spc="0" normalizeH="0" baseline="0" noProof="0">
                <a:ln>
                  <a:noFill/>
                </a:ln>
                <a:solidFill>
                  <a:srgbClr val="C00000"/>
                </a:solidFill>
                <a:effectLst/>
                <a:uLnTx/>
                <a:uFillTx/>
                <a:latin typeface="Cambria"/>
                <a:ea typeface="Cambria"/>
                <a:cs typeface="+mn-cs"/>
              </a:rPr>
              <a:t>±0.1°C )</a:t>
            </a:r>
            <a:endPar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370C3A70-117A-874E-9AFD-782F9F7A7080}"/>
              </a:ext>
            </a:extLst>
          </p:cNvPr>
          <p:cNvSpPr/>
          <p:nvPr/>
        </p:nvSpPr>
        <p:spPr>
          <a:xfrm>
            <a:off x="5117512" y="4613193"/>
            <a:ext cx="3740337" cy="31041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AD8CBF-CBD1-8A49-9F39-C545C033AB6E}"/>
              </a:ext>
            </a:extLst>
          </p:cNvPr>
          <p:cNvSpPr/>
          <p:nvPr/>
        </p:nvSpPr>
        <p:spPr>
          <a:xfrm>
            <a:off x="5053263" y="4581541"/>
            <a:ext cx="4001617"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3644E1F-324D-FC49-803C-6DD05E8AE7A5}"/>
              </a:ext>
            </a:extLst>
          </p:cNvPr>
          <p:cNvCxnSpPr>
            <a:cxnSpLocks/>
            <a:stCxn id="14" idx="3"/>
          </p:cNvCxnSpPr>
          <p:nvPr/>
        </p:nvCxnSpPr>
        <p:spPr>
          <a:xfrm>
            <a:off x="2224215" y="2749679"/>
            <a:ext cx="754595" cy="0"/>
          </a:xfrm>
          <a:prstGeom prst="line">
            <a:avLst/>
          </a:prstGeom>
          <a:ln w="57150">
            <a:solidFill>
              <a:srgbClr val="C5591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DE915-A0FF-9E44-9C16-CB7DD7860A9B}"/>
              </a:ext>
            </a:extLst>
          </p:cNvPr>
          <p:cNvCxnSpPr>
            <a:cxnSpLocks/>
          </p:cNvCxnSpPr>
          <p:nvPr/>
        </p:nvCxnSpPr>
        <p:spPr>
          <a:xfrm>
            <a:off x="2960800" y="2749678"/>
            <a:ext cx="397515" cy="237994"/>
          </a:xfrm>
          <a:prstGeom prst="line">
            <a:avLst/>
          </a:prstGeom>
          <a:ln w="57150">
            <a:solidFill>
              <a:srgbClr val="C55910"/>
            </a:solidFill>
            <a:tailEnd type="ova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339AFD2-D612-0448-88FA-9CAACAE2C912}"/>
              </a:ext>
            </a:extLst>
          </p:cNvPr>
          <p:cNvSpPr/>
          <p:nvPr/>
        </p:nvSpPr>
        <p:spPr>
          <a:xfrm>
            <a:off x="4721854" y="2518532"/>
            <a:ext cx="2077501" cy="700285"/>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Host Machine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(via PCI-e) </a:t>
            </a:r>
          </a:p>
        </p:txBody>
      </p:sp>
      <p:cxnSp>
        <p:nvCxnSpPr>
          <p:cNvPr id="30" name="Straight Connector 29">
            <a:extLst>
              <a:ext uri="{FF2B5EF4-FFF2-40B4-BE49-F238E27FC236}">
                <a16:creationId xmlns:a16="http://schemas.microsoft.com/office/drawing/2014/main" id="{85D59283-0A65-C042-AEB1-6699D3314730}"/>
              </a:ext>
            </a:extLst>
          </p:cNvPr>
          <p:cNvCxnSpPr>
            <a:cxnSpLocks/>
            <a:stCxn id="28" idx="1"/>
          </p:cNvCxnSpPr>
          <p:nvPr/>
        </p:nvCxnSpPr>
        <p:spPr>
          <a:xfrm flipH="1">
            <a:off x="4492416" y="2868675"/>
            <a:ext cx="229438"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D04EDD-F20A-4B44-8BBE-F8BE21E86535}"/>
              </a:ext>
            </a:extLst>
          </p:cNvPr>
          <p:cNvCxnSpPr>
            <a:cxnSpLocks/>
          </p:cNvCxnSpPr>
          <p:nvPr/>
        </p:nvCxnSpPr>
        <p:spPr>
          <a:xfrm flipH="1" flipV="1">
            <a:off x="4308764" y="2202875"/>
            <a:ext cx="211281" cy="665800"/>
          </a:xfrm>
          <a:prstGeom prst="line">
            <a:avLst/>
          </a:prstGeom>
          <a:ln w="57150">
            <a:solidFill>
              <a:srgbClr val="7030A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98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03A0289-F384-4A4F-80BC-806101E1D302}"/>
              </a:ext>
            </a:extLst>
          </p:cNvPr>
          <p:cNvGraphicFramePr>
            <a:graphicFrameLocks noGrp="1"/>
          </p:cNvGraphicFramePr>
          <p:nvPr/>
        </p:nvGraphicFramePr>
        <p:xfrm>
          <a:off x="627674" y="2367280"/>
          <a:ext cx="7888651" cy="2123440"/>
        </p:xfrm>
        <a:graphic>
          <a:graphicData uri="http://schemas.openxmlformats.org/drawingml/2006/table">
            <a:tbl>
              <a:tblPr firstRow="1" bandRow="1">
                <a:tableStyleId>{2D5ABB26-0587-4C30-8999-92F81FD0307C}</a:tableStyleId>
              </a:tblPr>
              <a:tblGrid>
                <a:gridCol w="1477100">
                  <a:extLst>
                    <a:ext uri="{9D8B030D-6E8A-4147-A177-3AD203B41FA5}">
                      <a16:colId xmlns:a16="http://schemas.microsoft.com/office/drawing/2014/main" val="708919223"/>
                    </a:ext>
                  </a:extLst>
                </a:gridCol>
                <a:gridCol w="975951">
                  <a:extLst>
                    <a:ext uri="{9D8B030D-6E8A-4147-A177-3AD203B41FA5}">
                      <a16:colId xmlns:a16="http://schemas.microsoft.com/office/drawing/2014/main" val="1547508454"/>
                    </a:ext>
                  </a:extLst>
                </a:gridCol>
                <a:gridCol w="1195749">
                  <a:extLst>
                    <a:ext uri="{9D8B030D-6E8A-4147-A177-3AD203B41FA5}">
                      <a16:colId xmlns:a16="http://schemas.microsoft.com/office/drawing/2014/main" val="3924464989"/>
                    </a:ext>
                  </a:extLst>
                </a:gridCol>
                <a:gridCol w="1102951">
                  <a:extLst>
                    <a:ext uri="{9D8B030D-6E8A-4147-A177-3AD203B41FA5}">
                      <a16:colId xmlns:a16="http://schemas.microsoft.com/office/drawing/2014/main" val="2950746807"/>
                    </a:ext>
                  </a:extLst>
                </a:gridCol>
                <a:gridCol w="1295400">
                  <a:extLst>
                    <a:ext uri="{9D8B030D-6E8A-4147-A177-3AD203B41FA5}">
                      <a16:colId xmlns:a16="http://schemas.microsoft.com/office/drawing/2014/main" val="3481370136"/>
                    </a:ext>
                  </a:extLst>
                </a:gridCol>
                <a:gridCol w="838200">
                  <a:extLst>
                    <a:ext uri="{9D8B030D-6E8A-4147-A177-3AD203B41FA5}">
                      <a16:colId xmlns:a16="http://schemas.microsoft.com/office/drawing/2014/main" val="1253724907"/>
                    </a:ext>
                  </a:extLst>
                </a:gridCol>
                <a:gridCol w="1003300">
                  <a:extLst>
                    <a:ext uri="{9D8B030D-6E8A-4147-A177-3AD203B41FA5}">
                      <a16:colId xmlns:a16="http://schemas.microsoft.com/office/drawing/2014/main" val="2240307331"/>
                    </a:ext>
                  </a:extLst>
                </a:gridCol>
              </a:tblGrid>
              <a:tr h="370840">
                <a:tc>
                  <a:txBody>
                    <a:bodyPr/>
                    <a:lstStyle/>
                    <a:p>
                      <a:r>
                        <a:rPr lang="en-US" b="1">
                          <a:solidFill>
                            <a:srgbClr val="2F5597"/>
                          </a:solidFill>
                        </a:rPr>
                        <a:t>Mfr.</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DDR4 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DDR3 SODIMMs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 Chips</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Density</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Die</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tc>
                  <a:txBody>
                    <a:bodyPr/>
                    <a:lstStyle/>
                    <a:p>
                      <a:pPr algn="ctr"/>
                      <a:r>
                        <a:rPr lang="en-US" b="1">
                          <a:solidFill>
                            <a:srgbClr val="2F5597"/>
                          </a:solidFill>
                        </a:rPr>
                        <a:t>Org.</a:t>
                      </a:r>
                      <a:endParaRPr lang="en-US" b="1">
                        <a:solidFill>
                          <a:srgbClr val="2F5597"/>
                        </a:solidFill>
                        <a:latin typeface="Cambria" panose="02040503050406030204" pitchFamily="18" charset="0"/>
                      </a:endParaRPr>
                    </a:p>
                  </a:txBody>
                  <a:tcPr anchor="ctr">
                    <a:lnB w="38100" cap="flat" cmpd="sng" algn="ctr">
                      <a:solidFill>
                        <a:srgbClr val="2F5597"/>
                      </a:solidFill>
                      <a:prstDash val="solid"/>
                      <a:round/>
                      <a:headEnd type="none" w="med" len="med"/>
                      <a:tailEnd type="none" w="med" len="med"/>
                    </a:lnB>
                  </a:tcPr>
                </a:tc>
                <a:extLst>
                  <a:ext uri="{0D108BD9-81ED-4DB2-BD59-A6C34878D82A}">
                    <a16:rowId xmlns:a16="http://schemas.microsoft.com/office/drawing/2014/main" val="2630150382"/>
                  </a:ext>
                </a:extLst>
              </a:tr>
              <a:tr h="370840">
                <a:tc>
                  <a:txBody>
                    <a:bodyPr/>
                    <a:lstStyle/>
                    <a:p>
                      <a:r>
                        <a:rPr lang="en-US"/>
                        <a:t>A (Micron)</a:t>
                      </a:r>
                      <a:endParaRPr lang="en-US">
                        <a:latin typeface="Cambria" panose="02040503050406030204" pitchFamily="18" charset="0"/>
                      </a:endParaRPr>
                    </a:p>
                  </a:txBody>
                  <a:tcPr>
                    <a:lnT w="38100" cap="flat" cmpd="sng" algn="ctr">
                      <a:solidFill>
                        <a:srgbClr val="2F5597"/>
                      </a:solidFill>
                      <a:prstDash val="solid"/>
                      <a:round/>
                      <a:headEnd type="none" w="med" len="med"/>
                      <a:tailEnd type="none" w="med" len="med"/>
                    </a:lnT>
                  </a:tcPr>
                </a:tc>
                <a:tc>
                  <a:txBody>
                    <a:bodyPr/>
                    <a:lstStyle/>
                    <a:p>
                      <a:pPr algn="ctr"/>
                      <a:r>
                        <a:rPr lang="en-US"/>
                        <a:t>9</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144 (8)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8Gb (4Gb)</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B (P)</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tc>
                  <a:txBody>
                    <a:bodyPr/>
                    <a:lstStyle/>
                    <a:p>
                      <a:pPr algn="ctr"/>
                      <a:r>
                        <a:rPr lang="en-US"/>
                        <a:t>x4 (x8)</a:t>
                      </a:r>
                      <a:endParaRPr lang="en-US">
                        <a:latin typeface="Cambria" panose="02040503050406030204" pitchFamily="18" charset="0"/>
                      </a:endParaRPr>
                    </a:p>
                  </a:txBody>
                  <a:tcPr anchor="ctr">
                    <a:lnT w="38100" cap="flat" cmpd="sng" algn="ctr">
                      <a:solidFill>
                        <a:srgbClr val="2F5597"/>
                      </a:solidFill>
                      <a:prstDash val="solid"/>
                      <a:round/>
                      <a:headEnd type="none" w="med" len="med"/>
                      <a:tailEnd type="none" w="med" len="med"/>
                    </a:lnT>
                  </a:tcPr>
                </a:tc>
                <a:extLst>
                  <a:ext uri="{0D108BD9-81ED-4DB2-BD59-A6C34878D82A}">
                    <a16:rowId xmlns:a16="http://schemas.microsoft.com/office/drawing/2014/main" val="1317623116"/>
                  </a:ext>
                </a:extLst>
              </a:tr>
              <a:tr h="370840">
                <a:tc>
                  <a:txBody>
                    <a:bodyPr/>
                    <a:lstStyle/>
                    <a:p>
                      <a:r>
                        <a:rPr lang="en-US"/>
                        <a:t>B (Samsung)</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32 (8)</a:t>
                      </a:r>
                      <a:endParaRPr lang="en-US">
                        <a:latin typeface="Cambria" panose="02040503050406030204" pitchFamily="18" charset="0"/>
                      </a:endParaRPr>
                    </a:p>
                  </a:txBody>
                  <a:tcPr anchor="ctr"/>
                </a:tc>
                <a:tc>
                  <a:txBody>
                    <a:bodyPr/>
                    <a:lstStyle/>
                    <a:p>
                      <a:pPr algn="ctr"/>
                      <a:r>
                        <a:rPr lang="en-US"/>
                        <a:t>4Gb (4Gb)</a:t>
                      </a:r>
                      <a:endParaRPr lang="en-US">
                        <a:latin typeface="Cambria" panose="02040503050406030204" pitchFamily="18" charset="0"/>
                      </a:endParaRPr>
                    </a:p>
                  </a:txBody>
                  <a:tcPr anchor="ctr"/>
                </a:tc>
                <a:tc>
                  <a:txBody>
                    <a:bodyPr/>
                    <a:lstStyle/>
                    <a:p>
                      <a:pPr algn="ctr"/>
                      <a:r>
                        <a:rPr lang="en-US"/>
                        <a:t>F (Q)</a:t>
                      </a:r>
                      <a:endParaRPr lang="en-US">
                        <a:latin typeface="Cambria" panose="02040503050406030204" pitchFamily="18" charset="0"/>
                      </a:endParaRPr>
                    </a:p>
                  </a:txBody>
                  <a:tcPr anchor="ctr"/>
                </a:tc>
                <a:tc>
                  <a:txBody>
                    <a:bodyPr/>
                    <a:lstStyle/>
                    <a:p>
                      <a:pPr algn="ct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1403671142"/>
                  </a:ext>
                </a:extLst>
              </a:tr>
              <a:tr h="370840">
                <a:tc>
                  <a:txBody>
                    <a:bodyPr/>
                    <a:lstStyle/>
                    <a:p>
                      <a:r>
                        <a:rPr lang="en-US"/>
                        <a:t>C (SK Hynix)</a:t>
                      </a:r>
                      <a:endParaRPr lang="en-US">
                        <a:latin typeface="Cambria" panose="02040503050406030204" pitchFamily="18" charset="0"/>
                      </a:endParaRPr>
                    </a:p>
                  </a:txBody>
                  <a:tcPr/>
                </a:tc>
                <a:tc>
                  <a:txBody>
                    <a:bodyPr/>
                    <a:lstStyle/>
                    <a:p>
                      <a:pPr algn="ctr"/>
                      <a:r>
                        <a:rPr lang="en-US"/>
                        <a:t>5</a:t>
                      </a:r>
                      <a:endParaRPr lang="en-US">
                        <a:latin typeface="Cambria" panose="02040503050406030204" pitchFamily="18" charset="0"/>
                      </a:endParaRPr>
                    </a:p>
                  </a:txBody>
                  <a:tcPr anchor="ctr"/>
                </a:tc>
                <a:tc>
                  <a:txBody>
                    <a:bodyPr/>
                    <a:lstStyle/>
                    <a:p>
                      <a:pPr algn="ctr"/>
                      <a:r>
                        <a:rPr lang="en-US"/>
                        <a:t>1</a:t>
                      </a:r>
                      <a:endParaRPr lang="en-US">
                        <a:latin typeface="Cambria" panose="02040503050406030204" pitchFamily="18" charset="0"/>
                      </a:endParaRPr>
                    </a:p>
                  </a:txBody>
                  <a:tcPr anchor="ctr"/>
                </a:tc>
                <a:tc>
                  <a:txBody>
                    <a:bodyPr/>
                    <a:lstStyle/>
                    <a:p>
                      <a:pPr algn="ctr"/>
                      <a:r>
                        <a:rPr lang="en-US"/>
                        <a:t>40 (8)</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4Gb (4Gb)</a:t>
                      </a:r>
                      <a:endParaRPr lang="en-US">
                        <a:latin typeface="Cambria" panose="02040503050406030204" pitchFamily="18" charset="0"/>
                      </a:endParaRPr>
                    </a:p>
                  </a:txBody>
                  <a:tcPr anchor="ctr"/>
                </a:tc>
                <a:tc>
                  <a:txBody>
                    <a:bodyPr/>
                    <a:lstStyle/>
                    <a:p>
                      <a:pPr algn="ctr"/>
                      <a:r>
                        <a:rPr lang="en-US"/>
                        <a:t>B (B)</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(x8)</a:t>
                      </a:r>
                      <a:endParaRPr lang="en-US">
                        <a:latin typeface="Cambria" panose="02040503050406030204" pitchFamily="18" charset="0"/>
                      </a:endParaRPr>
                    </a:p>
                  </a:txBody>
                  <a:tcPr anchor="ctr"/>
                </a:tc>
                <a:extLst>
                  <a:ext uri="{0D108BD9-81ED-4DB2-BD59-A6C34878D82A}">
                    <a16:rowId xmlns:a16="http://schemas.microsoft.com/office/drawing/2014/main" val="327562397"/>
                  </a:ext>
                </a:extLst>
              </a:tr>
              <a:tr h="370840">
                <a:tc>
                  <a:txBody>
                    <a:bodyPr/>
                    <a:lstStyle/>
                    <a:p>
                      <a:r>
                        <a:rPr lang="en-US"/>
                        <a:t>D (</a:t>
                      </a:r>
                      <a:r>
                        <a:rPr lang="en-US" err="1"/>
                        <a:t>Nanya</a:t>
                      </a:r>
                      <a:r>
                        <a:rPr lang="en-US"/>
                        <a:t>)</a:t>
                      </a:r>
                      <a:endParaRPr lang="en-US">
                        <a:latin typeface="Cambria" panose="02040503050406030204" pitchFamily="18" charset="0"/>
                      </a:endParaRPr>
                    </a:p>
                  </a:txBody>
                  <a:tcPr/>
                </a:tc>
                <a:tc>
                  <a:txBody>
                    <a:bodyPr/>
                    <a:lstStyle/>
                    <a:p>
                      <a:pPr algn="ctr"/>
                      <a:r>
                        <a:rPr lang="en-US"/>
                        <a:t>4</a:t>
                      </a:r>
                      <a:endParaRPr lang="en-US">
                        <a:latin typeface="Cambria" panose="02040503050406030204" pitchFamily="18" charset="0"/>
                      </a:endParaRPr>
                    </a:p>
                  </a:txBody>
                  <a:tcPr anchor="ctr"/>
                </a:tc>
                <a:tc>
                  <a:txBody>
                    <a:bodyPr/>
                    <a:lstStyle/>
                    <a:p>
                      <a:pPr algn="ctr"/>
                      <a:r>
                        <a:rPr lang="en-US"/>
                        <a:t>-</a:t>
                      </a:r>
                      <a:endParaRPr lang="en-US">
                        <a:latin typeface="Cambria" panose="02040503050406030204" pitchFamily="18" charset="0"/>
                      </a:endParaRPr>
                    </a:p>
                  </a:txBody>
                  <a:tcPr anchor="ctr"/>
                </a:tc>
                <a:tc>
                  <a:txBody>
                    <a:bodyPr/>
                    <a:lstStyle/>
                    <a:p>
                      <a:pPr algn="ctr"/>
                      <a:r>
                        <a:rPr lang="en-US"/>
                        <a:t>32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8Gb (-)</a:t>
                      </a:r>
                      <a:endParaRPr lang="en-US">
                        <a:latin typeface="Cambria" panose="02040503050406030204" pitchFamily="18" charset="0"/>
                      </a:endParaRPr>
                    </a:p>
                  </a:txBody>
                  <a:tcPr anchor="ctr"/>
                </a:tc>
                <a:tc>
                  <a:txBody>
                    <a:bodyPr/>
                    <a:lstStyle/>
                    <a:p>
                      <a:pPr algn="ctr"/>
                      <a:r>
                        <a:rPr lang="en-US"/>
                        <a:t>C (-)</a:t>
                      </a:r>
                      <a:endParaRPr lang="en-US">
                        <a:latin typeface="Cambria" panose="020405030504060302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x8 (-)</a:t>
                      </a:r>
                      <a:endParaRPr lang="en-US">
                        <a:latin typeface="Cambria" panose="02040503050406030204" pitchFamily="18" charset="0"/>
                      </a:endParaRPr>
                    </a:p>
                  </a:txBody>
                  <a:tcPr anchor="ctr"/>
                </a:tc>
                <a:extLst>
                  <a:ext uri="{0D108BD9-81ED-4DB2-BD59-A6C34878D82A}">
                    <a16:rowId xmlns:a16="http://schemas.microsoft.com/office/drawing/2014/main" val="3909340741"/>
                  </a:ext>
                </a:extLst>
              </a:tr>
            </a:tbl>
          </a:graphicData>
        </a:graphic>
      </p:graphicFrame>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117227" y="-124462"/>
            <a:ext cx="6915118" cy="1141619"/>
          </a:xfrm>
        </p:spPr>
        <p:txBody>
          <a:bodyPr/>
          <a:lstStyle/>
          <a:p>
            <a:r>
              <a:rPr lang="en-US"/>
              <a:t>DRAM Chips Tested</a:t>
            </a:r>
          </a:p>
        </p:txBody>
      </p:sp>
      <p:pic>
        <p:nvPicPr>
          <p:cNvPr id="14" name="Picture 13" hidden="1">
            <a:extLst>
              <a:ext uri="{FF2B5EF4-FFF2-40B4-BE49-F238E27FC236}">
                <a16:creationId xmlns:a16="http://schemas.microsoft.com/office/drawing/2014/main" id="{CCBE7E2F-6E91-FF4C-801F-366630DD5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4" y="1498531"/>
            <a:ext cx="7287491" cy="1983817"/>
          </a:xfrm>
          <a:prstGeom prst="rect">
            <a:avLst/>
          </a:prstGeom>
        </p:spPr>
      </p:pic>
      <p:sp>
        <p:nvSpPr>
          <p:cNvPr id="3" name="Rectangle: Rounded Corners 2">
            <a:extLst>
              <a:ext uri="{FF2B5EF4-FFF2-40B4-BE49-F238E27FC236}">
                <a16:creationId xmlns:a16="http://schemas.microsoft.com/office/drawing/2014/main" id="{357A3700-C2A0-47A5-9948-9DB9737541DE}"/>
              </a:ext>
            </a:extLst>
          </p:cNvPr>
          <p:cNvSpPr/>
          <p:nvPr/>
        </p:nvSpPr>
        <p:spPr>
          <a:xfrm>
            <a:off x="4330559" y="2379054"/>
            <a:ext cx="1024415" cy="2210451"/>
          </a:xfrm>
          <a:prstGeom prst="roundRect">
            <a:avLst/>
          </a:prstGeom>
          <a:no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C2D88886-14E1-4644-8543-E959612D022B}"/>
              </a:ext>
            </a:extLst>
          </p:cNvPr>
          <p:cNvSpPr/>
          <p:nvPr/>
        </p:nvSpPr>
        <p:spPr>
          <a:xfrm>
            <a:off x="577157" y="2377702"/>
            <a:ext cx="1368424" cy="221315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CA848"/>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81B67A6-EE76-44E6-B2C9-07F1358E1972}"/>
              </a:ext>
            </a:extLst>
          </p:cNvPr>
          <p:cNvSpPr/>
          <p:nvPr/>
        </p:nvSpPr>
        <p:spPr>
          <a:xfrm>
            <a:off x="2097800" y="2376350"/>
            <a:ext cx="2100962" cy="2213155"/>
          </a:xfrm>
          <a:prstGeom prst="roundRect">
            <a:avLst>
              <a:gd name="adj" fmla="val 7097"/>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3568DA45-3ADB-4E99-AE3F-5A47D77724EA}"/>
              </a:ext>
            </a:extLst>
          </p:cNvPr>
          <p:cNvSpPr/>
          <p:nvPr/>
        </p:nvSpPr>
        <p:spPr>
          <a:xfrm>
            <a:off x="5456291" y="2382209"/>
            <a:ext cx="3113218" cy="2207296"/>
          </a:xfrm>
          <a:prstGeom prst="roundRect">
            <a:avLst>
              <a:gd name="adj" fmla="val 5460"/>
            </a:avLst>
          </a:prstGeom>
          <a:noFill/>
          <a:ln w="57150">
            <a:solidFill>
              <a:srgbClr val="C559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ED2CB9-22A2-0647-984A-03BB5D6CC903}"/>
              </a:ext>
            </a:extLst>
          </p:cNvPr>
          <p:cNvSpPr txBox="1"/>
          <p:nvPr/>
        </p:nvSpPr>
        <p:spPr>
          <a:xfrm>
            <a:off x="5403107" y="4765069"/>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a:ea typeface="Cambria"/>
                <a:cs typeface="+mn-cs"/>
              </a:rPr>
              <a:t>272 DRAM Chips in total</a:t>
            </a:r>
          </a:p>
        </p:txBody>
      </p:sp>
      <p:cxnSp>
        <p:nvCxnSpPr>
          <p:cNvPr id="10" name="Elbow Connector 9">
            <a:extLst>
              <a:ext uri="{FF2B5EF4-FFF2-40B4-BE49-F238E27FC236}">
                <a16:creationId xmlns:a16="http://schemas.microsoft.com/office/drawing/2014/main" id="{3E310206-26DE-8B49-8772-0A3EBA4313B0}"/>
              </a:ext>
            </a:extLst>
          </p:cNvPr>
          <p:cNvCxnSpPr>
            <a:cxnSpLocks/>
            <a:stCxn id="3" idx="2"/>
            <a:endCxn id="8" idx="1"/>
          </p:cNvCxnSpPr>
          <p:nvPr/>
        </p:nvCxnSpPr>
        <p:spPr>
          <a:xfrm rot="16200000" flipH="1">
            <a:off x="4935128" y="4497144"/>
            <a:ext cx="375619" cy="560340"/>
          </a:xfrm>
          <a:prstGeom prst="bentConnector2">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22D38F-4911-438A-A392-97E50744F882}"/>
              </a:ext>
            </a:extLst>
          </p:cNvPr>
          <p:cNvSpPr txBox="1"/>
          <p:nvPr/>
        </p:nvSpPr>
        <p:spPr>
          <a:xfrm>
            <a:off x="3315596" y="1516122"/>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solidFill>
                <a:effectLst/>
                <a:uLnTx/>
                <a:uFillTx/>
                <a:latin typeface="Cambria"/>
                <a:ea typeface="Cambria"/>
                <a:cs typeface="+mn-cs"/>
              </a:rPr>
              <a:t>Two DRAM standards</a:t>
            </a:r>
            <a:endParaRPr kumimoji="0" lang="en-US" sz="1800" b="1" i="0" u="none" strike="noStrike" kern="1200" cap="none" spc="0" normalizeH="0" baseline="0" noProof="0">
              <a:ln>
                <a:noFill/>
              </a:ln>
              <a:solidFill>
                <a:srgbClr val="4472C4"/>
              </a:solidFill>
              <a:effectLst/>
              <a:uLnTx/>
              <a:uFillTx/>
              <a:latin typeface="Calibri" panose="020F0502020204030204"/>
              <a:ea typeface="+mn-ea"/>
              <a:cs typeface="Calibri"/>
            </a:endParaRPr>
          </a:p>
        </p:txBody>
      </p:sp>
      <p:cxnSp>
        <p:nvCxnSpPr>
          <p:cNvPr id="12" name="Elbow Connector 9">
            <a:extLst>
              <a:ext uri="{FF2B5EF4-FFF2-40B4-BE49-F238E27FC236}">
                <a16:creationId xmlns:a16="http://schemas.microsoft.com/office/drawing/2014/main" id="{2C0FF1C3-FD82-4101-B6B3-8F6133FD8797}"/>
              </a:ext>
            </a:extLst>
          </p:cNvPr>
          <p:cNvCxnSpPr>
            <a:cxnSpLocks/>
          </p:cNvCxnSpPr>
          <p:nvPr/>
        </p:nvCxnSpPr>
        <p:spPr>
          <a:xfrm flipH="1">
            <a:off x="3149677" y="1718484"/>
            <a:ext cx="379869" cy="661370"/>
          </a:xfrm>
          <a:prstGeom prst="bentConnector2">
            <a:avLst/>
          </a:prstGeom>
          <a:ln w="38100">
            <a:solidFill>
              <a:srgbClr val="4472C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042F7F-D5EE-4FA3-ACC1-6B895CD822CB}"/>
              </a:ext>
            </a:extLst>
          </p:cNvPr>
          <p:cNvSpPr txBox="1"/>
          <p:nvPr/>
        </p:nvSpPr>
        <p:spPr>
          <a:xfrm>
            <a:off x="1693273" y="4788421"/>
            <a:ext cx="311321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8135"/>
                </a:solidFill>
                <a:effectLst/>
                <a:uLnTx/>
                <a:uFillTx/>
                <a:latin typeface="Cambria"/>
                <a:ea typeface="Cambria"/>
                <a:cs typeface="+mn-cs"/>
              </a:rPr>
              <a:t>4 Major Manufacturers</a:t>
            </a:r>
            <a:endParaRPr kumimoji="0" lang="en-US" sz="1800" b="0" i="0" u="none" strike="noStrike" kern="1200" cap="none" spc="0" normalizeH="0" baseline="0" noProof="0">
              <a:ln>
                <a:noFill/>
              </a:ln>
              <a:solidFill>
                <a:srgbClr val="538135"/>
              </a:solidFill>
              <a:effectLst/>
              <a:uLnTx/>
              <a:uFillTx/>
              <a:latin typeface="Calibri" panose="020F0502020204030204"/>
              <a:ea typeface="+mn-ea"/>
              <a:cs typeface="Calibri"/>
            </a:endParaRPr>
          </a:p>
        </p:txBody>
      </p:sp>
      <p:cxnSp>
        <p:nvCxnSpPr>
          <p:cNvPr id="19" name="Elbow Connector 9">
            <a:extLst>
              <a:ext uri="{FF2B5EF4-FFF2-40B4-BE49-F238E27FC236}">
                <a16:creationId xmlns:a16="http://schemas.microsoft.com/office/drawing/2014/main" id="{ECE7AE2E-76D1-40CE-8A1B-DF3DE6439CC1}"/>
              </a:ext>
            </a:extLst>
          </p:cNvPr>
          <p:cNvCxnSpPr>
            <a:cxnSpLocks/>
          </p:cNvCxnSpPr>
          <p:nvPr/>
        </p:nvCxnSpPr>
        <p:spPr>
          <a:xfrm rot="16200000" flipH="1">
            <a:off x="1308254" y="4520496"/>
            <a:ext cx="375619" cy="560340"/>
          </a:xfrm>
          <a:prstGeom prst="bentConnector2">
            <a:avLst/>
          </a:prstGeom>
          <a:ln w="38100">
            <a:solidFill>
              <a:schemeClr val="accent6">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88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The Study &amp; Key Results</a:t>
            </a:r>
            <a:endParaRPr lang="en-US" b="1" dirty="0"/>
          </a:p>
        </p:txBody>
      </p:sp>
      <p:sp>
        <p:nvSpPr>
          <p:cNvPr id="3" name="Content Placeholder 2"/>
          <p:cNvSpPr>
            <a:spLocks noGrp="1"/>
          </p:cNvSpPr>
          <p:nvPr>
            <p:ph idx="1"/>
          </p:nvPr>
        </p:nvSpPr>
        <p:spPr/>
        <p:txBody>
          <a:bodyPr lIns="91440" tIns="45720" rIns="91440" bIns="45720" anchor="t">
            <a:noAutofit/>
          </a:bodyPr>
          <a:lstStyle/>
          <a:p>
            <a:pPr marL="185738" indent="-185738">
              <a:lnSpc>
                <a:spcPct val="100000"/>
              </a:lnSpc>
              <a:spcBef>
                <a:spcPts val="600"/>
              </a:spcBef>
              <a:spcAft>
                <a:spcPts val="800"/>
              </a:spcAft>
            </a:pPr>
            <a:r>
              <a:rPr lang="en-US" b="1" dirty="0">
                <a:solidFill>
                  <a:schemeClr val="accent6">
                    <a:lumMod val="75000"/>
                  </a:schemeClr>
                </a:solidFill>
              </a:rPr>
              <a:t>272 DRAM chips </a:t>
            </a:r>
            <a:r>
              <a:rPr lang="en-US" dirty="0">
                <a:solidFill>
                  <a:schemeClr val="accent6">
                    <a:lumMod val="75000"/>
                  </a:schemeClr>
                </a:solidFill>
              </a:rPr>
              <a:t>from </a:t>
            </a:r>
            <a:r>
              <a:rPr lang="en-US" b="1" dirty="0">
                <a:solidFill>
                  <a:schemeClr val="accent6">
                    <a:lumMod val="75000"/>
                  </a:schemeClr>
                </a:solidFill>
              </a:rPr>
              <a:t>four major manufacturers</a:t>
            </a:r>
            <a:endParaRPr lang="en-US" b="1" u="sng" dirty="0">
              <a:solidFill>
                <a:srgbClr val="7030A0"/>
              </a:solidFill>
            </a:endParaRPr>
          </a:p>
          <a:p>
            <a:pPr marL="185738" indent="-185738">
              <a:lnSpc>
                <a:spcPct val="100000"/>
              </a:lnSpc>
              <a:spcBef>
                <a:spcPts val="600"/>
              </a:spcBef>
            </a:pPr>
            <a:endParaRPr lang="en-US" b="1" u="sng" dirty="0">
              <a:solidFill>
                <a:srgbClr val="7030A0"/>
              </a:solidFill>
            </a:endParaRPr>
          </a:p>
          <a:p>
            <a:pPr marL="185738" indent="-185738">
              <a:lnSpc>
                <a:spcPct val="100000"/>
              </a:lnSpc>
              <a:spcBef>
                <a:spcPts val="600"/>
              </a:spcBef>
            </a:pPr>
            <a:r>
              <a:rPr lang="en-US" b="1" dirty="0">
                <a:solidFill>
                  <a:srgbClr val="7030A0"/>
                </a:solidFill>
              </a:rPr>
              <a:t>6 major takeaways </a:t>
            </a:r>
            <a:r>
              <a:rPr lang="en-US" dirty="0">
                <a:solidFill>
                  <a:srgbClr val="7030A0"/>
                </a:solidFill>
              </a:rPr>
              <a:t>from </a:t>
            </a:r>
            <a:r>
              <a:rPr lang="en-US" b="1" dirty="0">
                <a:solidFill>
                  <a:srgbClr val="7030A0"/>
                </a:solidFill>
              </a:rPr>
              <a:t>16 novel observations</a:t>
            </a:r>
          </a:p>
          <a:p>
            <a:pPr marL="185738" indent="-185738">
              <a:lnSpc>
                <a:spcPct val="100000"/>
              </a:lnSpc>
              <a:spcBef>
                <a:spcPts val="600"/>
              </a:spcBef>
            </a:pPr>
            <a:endParaRPr lang="en-US" b="1" dirty="0">
              <a:solidFill>
                <a:srgbClr val="7030A0"/>
              </a:solidFill>
            </a:endParaRPr>
          </a:p>
          <a:p>
            <a:pPr marL="185738" indent="-185738">
              <a:lnSpc>
                <a:spcPct val="100000"/>
              </a:lnSpc>
              <a:spcBef>
                <a:spcPts val="600"/>
              </a:spcBef>
            </a:pPr>
            <a:r>
              <a:rPr lang="en-US" dirty="0">
                <a:solidFill>
                  <a:srgbClr val="0000FF"/>
                </a:solidFill>
              </a:rPr>
              <a:t>A RowHammer bit flip is </a:t>
            </a:r>
            <a:r>
              <a:rPr lang="en-US" b="1" dirty="0">
                <a:solidFill>
                  <a:srgbClr val="0000FF"/>
                </a:solidFill>
              </a:rPr>
              <a:t>more likely to occur </a:t>
            </a:r>
            <a:endParaRPr lang="en-US" dirty="0">
              <a:solidFill>
                <a:srgbClr val="0000FF"/>
              </a:solidFill>
            </a:endParaRPr>
          </a:p>
          <a:p>
            <a:pPr marL="446088" lvl="1" indent="-260350">
              <a:lnSpc>
                <a:spcPct val="100000"/>
              </a:lnSpc>
              <a:spcBef>
                <a:spcPts val="0"/>
              </a:spcBef>
              <a:buFont typeface="+mj-lt"/>
              <a:buAutoNum type="arabicParenR"/>
            </a:pPr>
            <a:r>
              <a:rPr lang="en-US" sz="2400" dirty="0">
                <a:solidFill>
                  <a:srgbClr val="FF0000"/>
                </a:solidFill>
              </a:rPr>
              <a:t> in </a:t>
            </a:r>
            <a:r>
              <a:rPr lang="en-US" sz="2400" b="1" dirty="0">
                <a:solidFill>
                  <a:srgbClr val="FF0000"/>
                </a:solidFill>
              </a:rPr>
              <a:t>a bounded range of temperature</a:t>
            </a:r>
          </a:p>
          <a:p>
            <a:pPr marL="446088" lvl="1" indent="-260350">
              <a:lnSpc>
                <a:spcPct val="100000"/>
              </a:lnSpc>
              <a:spcBef>
                <a:spcPts val="0"/>
              </a:spcBef>
              <a:buFont typeface="+mj-lt"/>
              <a:buAutoNum type="arabicParenR"/>
            </a:pPr>
            <a:r>
              <a:rPr lang="en-US" sz="2400" dirty="0">
                <a:solidFill>
                  <a:srgbClr val="FF0000"/>
                </a:solidFill>
              </a:rPr>
              <a:t> if the aggressor row is </a:t>
            </a:r>
            <a:r>
              <a:rPr lang="en-US" sz="2400" b="1" dirty="0">
                <a:solidFill>
                  <a:srgbClr val="FF0000"/>
                </a:solidFill>
              </a:rPr>
              <a:t>active for</a:t>
            </a:r>
            <a:r>
              <a:rPr lang="en-US" sz="2400" dirty="0">
                <a:solidFill>
                  <a:srgbClr val="FF0000"/>
                </a:solidFill>
              </a:rPr>
              <a:t> </a:t>
            </a:r>
            <a:r>
              <a:rPr lang="en-US" sz="2400" b="1" dirty="0">
                <a:solidFill>
                  <a:srgbClr val="FF0000"/>
                </a:solidFill>
              </a:rPr>
              <a:t>longer time </a:t>
            </a:r>
          </a:p>
          <a:p>
            <a:pPr marL="446088" lvl="1" indent="-260350">
              <a:lnSpc>
                <a:spcPct val="100000"/>
              </a:lnSpc>
              <a:spcBef>
                <a:spcPts val="0"/>
              </a:spcBef>
              <a:spcAft>
                <a:spcPts val="800"/>
              </a:spcAft>
              <a:buFont typeface="+mj-lt"/>
              <a:buAutoNum type="arabicParenR"/>
            </a:pPr>
            <a:r>
              <a:rPr lang="en-US" sz="2400" dirty="0">
                <a:solidFill>
                  <a:srgbClr val="FF0000"/>
                </a:solidFill>
              </a:rPr>
              <a:t> in </a:t>
            </a:r>
            <a:r>
              <a:rPr lang="en-US" sz="2400" b="1" dirty="0">
                <a:solidFill>
                  <a:srgbClr val="FF0000"/>
                </a:solidFill>
              </a:rPr>
              <a:t>certain physical regions </a:t>
            </a:r>
            <a:r>
              <a:rPr lang="en-US" sz="2400" dirty="0">
                <a:solidFill>
                  <a:srgbClr val="FF0000"/>
                </a:solidFill>
              </a:rPr>
              <a:t>of the DRAM module under attack</a:t>
            </a:r>
          </a:p>
          <a:p>
            <a:pPr marL="0" indent="0">
              <a:lnSpc>
                <a:spcPct val="100000"/>
              </a:lnSpc>
              <a:spcBef>
                <a:spcPts val="600"/>
              </a:spcBef>
              <a:buNone/>
            </a:pPr>
            <a:endParaRPr lang="en-US" b="1" u="sng" dirty="0">
              <a:solidFill>
                <a:srgbClr val="C00000"/>
              </a:solidFill>
            </a:endParaRPr>
          </a:p>
          <a:p>
            <a:pPr marL="185738" indent="-185738">
              <a:lnSpc>
                <a:spcPct val="100000"/>
              </a:lnSpc>
              <a:spcBef>
                <a:spcPts val="600"/>
              </a:spcBef>
            </a:pPr>
            <a:r>
              <a:rPr lang="en-US" dirty="0">
                <a:solidFill>
                  <a:srgbClr val="C00000"/>
                </a:solidFill>
              </a:rPr>
              <a:t>Our novel observations can inspire and aid future work</a:t>
            </a:r>
          </a:p>
          <a:p>
            <a:pPr marL="446088" lvl="1" indent="-179388">
              <a:lnSpc>
                <a:spcPct val="100000"/>
              </a:lnSpc>
              <a:spcBef>
                <a:spcPts val="0"/>
              </a:spcBef>
            </a:pPr>
            <a:r>
              <a:rPr lang="en-US" sz="2400" dirty="0">
                <a:solidFill>
                  <a:srgbClr val="C00000"/>
                </a:solidFill>
              </a:rPr>
              <a:t>Craft </a:t>
            </a:r>
            <a:r>
              <a:rPr lang="en-US" sz="2400" b="1" dirty="0">
                <a:solidFill>
                  <a:srgbClr val="C00000"/>
                </a:solidFill>
              </a:rPr>
              <a:t>more effective attacks</a:t>
            </a:r>
          </a:p>
          <a:p>
            <a:pPr marL="446088" lvl="1" indent="-179388">
              <a:lnSpc>
                <a:spcPct val="100000"/>
              </a:lnSpc>
              <a:spcBef>
                <a:spcPts val="0"/>
              </a:spcBef>
              <a:spcAft>
                <a:spcPts val="500"/>
              </a:spcAft>
            </a:pPr>
            <a:r>
              <a:rPr lang="en-US" sz="2400" dirty="0">
                <a:solidFill>
                  <a:srgbClr val="C00000"/>
                </a:solidFill>
              </a:rPr>
              <a:t>Design </a:t>
            </a:r>
            <a:r>
              <a:rPr lang="en-US" sz="2400" b="1" dirty="0">
                <a:solidFill>
                  <a:srgbClr val="C00000"/>
                </a:solidFill>
              </a:rPr>
              <a:t>more effective and efficient defenses</a:t>
            </a:r>
            <a:endParaRPr lang="en-US" sz="2400" dirty="0">
              <a:solidFill>
                <a:srgbClr val="C00000"/>
              </a:solidFill>
            </a:endParaRPr>
          </a:p>
        </p:txBody>
      </p:sp>
    </p:spTree>
    <p:extLst>
      <p:ext uri="{BB962C8B-B14F-4D97-AF65-F5344CB8AC3E}">
        <p14:creationId xmlns:p14="http://schemas.microsoft.com/office/powerpoint/2010/main" val="315258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DD3DB3-CC52-3C42-A1CC-D1B12E819F9B}"/>
              </a:ext>
            </a:extLst>
          </p:cNvPr>
          <p:cNvSpPr txBox="1"/>
          <p:nvPr/>
        </p:nvSpPr>
        <p:spPr>
          <a:xfrm>
            <a:off x="191469" y="4964975"/>
            <a:ext cx="8872139"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Reduces</a:t>
            </a:r>
            <a:r>
              <a:rPr kumimoji="0" lang="en-US" sz="24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the minimum activation count to induce a bit flip</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by 36%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Bypasses defenses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do not account for this reduction</a:t>
            </a:r>
          </a:p>
        </p:txBody>
      </p:sp>
      <p:grpSp>
        <p:nvGrpSpPr>
          <p:cNvPr id="89" name="Group 88">
            <a:extLst>
              <a:ext uri="{FF2B5EF4-FFF2-40B4-BE49-F238E27FC236}">
                <a16:creationId xmlns:a16="http://schemas.microsoft.com/office/drawing/2014/main" id="{76A40A5B-DFE2-5346-97E2-1F1707A37A03}"/>
              </a:ext>
            </a:extLst>
          </p:cNvPr>
          <p:cNvGrpSpPr/>
          <p:nvPr/>
        </p:nvGrpSpPr>
        <p:grpSpPr>
          <a:xfrm>
            <a:off x="191470" y="1463317"/>
            <a:ext cx="6948954" cy="1038595"/>
            <a:chOff x="191470" y="984656"/>
            <a:chExt cx="6948954" cy="1038595"/>
          </a:xfrm>
        </p:grpSpPr>
        <p:grpSp>
          <p:nvGrpSpPr>
            <p:cNvPr id="16" name="Group 15">
              <a:extLst>
                <a:ext uri="{FF2B5EF4-FFF2-40B4-BE49-F238E27FC236}">
                  <a16:creationId xmlns:a16="http://schemas.microsoft.com/office/drawing/2014/main" id="{1630FB44-E6A7-DF4D-8FC9-9A0F3F810B0F}"/>
                </a:ext>
              </a:extLst>
            </p:cNvPr>
            <p:cNvGrpSpPr/>
            <p:nvPr/>
          </p:nvGrpSpPr>
          <p:grpSpPr>
            <a:xfrm>
              <a:off x="294709" y="1607753"/>
              <a:ext cx="5726736" cy="369332"/>
              <a:chOff x="387458" y="1330013"/>
              <a:chExt cx="5726736" cy="369332"/>
            </a:xfrm>
          </p:grpSpPr>
          <p:cxnSp>
            <p:nvCxnSpPr>
              <p:cNvPr id="18" name="Straight Arrow Connector 17">
                <a:extLst>
                  <a:ext uri="{FF2B5EF4-FFF2-40B4-BE49-F238E27FC236}">
                    <a16:creationId xmlns:a16="http://schemas.microsoft.com/office/drawing/2014/main" id="{5ED2F32C-72B9-B14F-A1BC-33687A2EBB9A}"/>
                  </a:ext>
                </a:extLst>
              </p:cNvPr>
              <p:cNvCxnSpPr>
                <a:cxnSpLocks/>
              </p:cNvCxnSpPr>
              <p:nvPr/>
            </p:nvCxnSpPr>
            <p:spPr>
              <a:xfrm>
                <a:off x="387458" y="1514679"/>
                <a:ext cx="50371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76EF23-60AA-1B4B-AD15-CCB1AC83A7D6}"/>
                  </a:ext>
                </a:extLst>
              </p:cNvPr>
              <p:cNvSpPr txBox="1"/>
              <p:nvPr/>
            </p:nvSpPr>
            <p:spPr>
              <a:xfrm>
                <a:off x="5424582" y="133001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26" name="Group 25">
              <a:extLst>
                <a:ext uri="{FF2B5EF4-FFF2-40B4-BE49-F238E27FC236}">
                  <a16:creationId xmlns:a16="http://schemas.microsoft.com/office/drawing/2014/main" id="{04E2904A-43C9-CA4F-BF8B-1F6F096C15A0}"/>
                </a:ext>
              </a:extLst>
            </p:cNvPr>
            <p:cNvGrpSpPr/>
            <p:nvPr/>
          </p:nvGrpSpPr>
          <p:grpSpPr>
            <a:xfrm>
              <a:off x="327745" y="1561586"/>
              <a:ext cx="1165592" cy="461665"/>
              <a:chOff x="420494" y="1508934"/>
              <a:chExt cx="1165592" cy="461665"/>
            </a:xfrm>
          </p:grpSpPr>
          <p:sp>
            <p:nvSpPr>
              <p:cNvPr id="27" name="Rectangle 26">
                <a:extLst>
                  <a:ext uri="{FF2B5EF4-FFF2-40B4-BE49-F238E27FC236}">
                    <a16:creationId xmlns:a16="http://schemas.microsoft.com/office/drawing/2014/main" id="{6298EAAE-3FE0-384C-AFB7-3165C359EF28}"/>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32" name="Straight Connector 31">
                <a:extLst>
                  <a:ext uri="{FF2B5EF4-FFF2-40B4-BE49-F238E27FC236}">
                    <a16:creationId xmlns:a16="http://schemas.microsoft.com/office/drawing/2014/main" id="{7AB9452D-CC82-064C-B52A-C3D888297101}"/>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7ABAFF-CEBE-544B-A382-FE117A875B7B}"/>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867E6DB-14C0-9048-944A-67038BEE2D24}"/>
                </a:ext>
              </a:extLst>
            </p:cNvPr>
            <p:cNvGrpSpPr/>
            <p:nvPr/>
          </p:nvGrpSpPr>
          <p:grpSpPr>
            <a:xfrm>
              <a:off x="2040119" y="1561586"/>
              <a:ext cx="1168887" cy="461665"/>
              <a:chOff x="417199" y="1508934"/>
              <a:chExt cx="1168887" cy="461665"/>
            </a:xfrm>
          </p:grpSpPr>
          <p:sp>
            <p:nvSpPr>
              <p:cNvPr id="35" name="Rectangle 34">
                <a:extLst>
                  <a:ext uri="{FF2B5EF4-FFF2-40B4-BE49-F238E27FC236}">
                    <a16:creationId xmlns:a16="http://schemas.microsoft.com/office/drawing/2014/main" id="{51C64BF4-6967-244B-9F8A-DD59CFA34DE8}"/>
                  </a:ext>
                </a:extLst>
              </p:cNvPr>
              <p:cNvSpPr/>
              <p:nvPr/>
            </p:nvSpPr>
            <p:spPr>
              <a:xfrm>
                <a:off x="417199" y="1508934"/>
                <a:ext cx="1148289"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40" name="Straight Connector 39">
                <a:extLst>
                  <a:ext uri="{FF2B5EF4-FFF2-40B4-BE49-F238E27FC236}">
                    <a16:creationId xmlns:a16="http://schemas.microsoft.com/office/drawing/2014/main" id="{F50AE6EC-FB98-A34A-BBCD-2FF495A1E3F2}"/>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F790FF-D365-AF49-85BC-E2BDC1D060D8}"/>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2B2586B-20C0-CF4C-B14B-EA5024A261A5}"/>
                </a:ext>
              </a:extLst>
            </p:cNvPr>
            <p:cNvGrpSpPr/>
            <p:nvPr/>
          </p:nvGrpSpPr>
          <p:grpSpPr>
            <a:xfrm>
              <a:off x="3764595" y="1561586"/>
              <a:ext cx="1165592" cy="461665"/>
              <a:chOff x="420494" y="1508934"/>
              <a:chExt cx="1165592" cy="461665"/>
            </a:xfrm>
          </p:grpSpPr>
          <p:sp>
            <p:nvSpPr>
              <p:cNvPr id="43" name="Rectangle 42">
                <a:extLst>
                  <a:ext uri="{FF2B5EF4-FFF2-40B4-BE49-F238E27FC236}">
                    <a16:creationId xmlns:a16="http://schemas.microsoft.com/office/drawing/2014/main" id="{82548832-DA9D-204E-AF75-C0769EFE2680}"/>
                  </a:ext>
                </a:extLst>
              </p:cNvPr>
              <p:cNvSpPr/>
              <p:nvPr/>
            </p:nvSpPr>
            <p:spPr>
              <a:xfrm>
                <a:off x="453532" y="1508934"/>
                <a:ext cx="1111956" cy="461665"/>
              </a:xfrm>
              <a:prstGeom prst="rect">
                <a:avLst/>
              </a:prstGeom>
              <a:solidFill>
                <a:srgbClr val="FFF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48" name="Straight Connector 47">
                <a:extLst>
                  <a:ext uri="{FF2B5EF4-FFF2-40B4-BE49-F238E27FC236}">
                    <a16:creationId xmlns:a16="http://schemas.microsoft.com/office/drawing/2014/main" id="{4819845B-F97E-B649-BB71-AC8D1F48C2BA}"/>
                  </a:ext>
                </a:extLst>
              </p:cNvPr>
              <p:cNvCxnSpPr/>
              <p:nvPr/>
            </p:nvCxnSpPr>
            <p:spPr>
              <a:xfrm>
                <a:off x="1586086"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58FC14-BF96-F547-A780-7EA93E3C3646}"/>
                  </a:ext>
                </a:extLst>
              </p:cNvPr>
              <p:cNvCxnSpPr/>
              <p:nvPr/>
            </p:nvCxnSpPr>
            <p:spPr>
              <a:xfrm>
                <a:off x="420494" y="1508934"/>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902763C5-4CE0-6E4C-9F08-5330B9AD7E9A}"/>
                </a:ext>
              </a:extLst>
            </p:cNvPr>
            <p:cNvSpPr txBox="1"/>
            <p:nvPr/>
          </p:nvSpPr>
          <p:spPr>
            <a:xfrm>
              <a:off x="191470" y="984656"/>
              <a:ext cx="694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Activating aggressor rows as frequently as possible:</a:t>
              </a:r>
            </a:p>
          </p:txBody>
        </p:sp>
      </p:grpSp>
      <p:grpSp>
        <p:nvGrpSpPr>
          <p:cNvPr id="90" name="Group 89">
            <a:extLst>
              <a:ext uri="{FF2B5EF4-FFF2-40B4-BE49-F238E27FC236}">
                <a16:creationId xmlns:a16="http://schemas.microsoft.com/office/drawing/2014/main" id="{C1AD3194-D23E-AD42-B247-EF402F8EFA1C}"/>
              </a:ext>
            </a:extLst>
          </p:cNvPr>
          <p:cNvGrpSpPr/>
          <p:nvPr/>
        </p:nvGrpSpPr>
        <p:grpSpPr>
          <a:xfrm>
            <a:off x="159226" y="3068960"/>
            <a:ext cx="6488828" cy="1079699"/>
            <a:chOff x="159226" y="2734934"/>
            <a:chExt cx="6488828" cy="1079699"/>
          </a:xfrm>
        </p:grpSpPr>
        <p:grpSp>
          <p:nvGrpSpPr>
            <p:cNvPr id="58" name="Group 57">
              <a:extLst>
                <a:ext uri="{FF2B5EF4-FFF2-40B4-BE49-F238E27FC236}">
                  <a16:creationId xmlns:a16="http://schemas.microsoft.com/office/drawing/2014/main" id="{7C596CC0-DFEB-994F-8C6A-72EE0E337746}"/>
                </a:ext>
              </a:extLst>
            </p:cNvPr>
            <p:cNvGrpSpPr/>
            <p:nvPr/>
          </p:nvGrpSpPr>
          <p:grpSpPr>
            <a:xfrm>
              <a:off x="285934" y="3397802"/>
              <a:ext cx="5707408" cy="369332"/>
              <a:chOff x="387458" y="1394646"/>
              <a:chExt cx="5707408" cy="369332"/>
            </a:xfrm>
          </p:grpSpPr>
          <p:cxnSp>
            <p:nvCxnSpPr>
              <p:cNvPr id="59" name="Straight Arrow Connector 58">
                <a:extLst>
                  <a:ext uri="{FF2B5EF4-FFF2-40B4-BE49-F238E27FC236}">
                    <a16:creationId xmlns:a16="http://schemas.microsoft.com/office/drawing/2014/main" id="{370EACF9-73AF-D546-B806-332012FBFFAC}"/>
                  </a:ext>
                </a:extLst>
              </p:cNvPr>
              <p:cNvCxnSpPr>
                <a:cxnSpLocks/>
              </p:cNvCxnSpPr>
              <p:nvPr/>
            </p:nvCxnSpPr>
            <p:spPr>
              <a:xfrm>
                <a:off x="387458" y="1579312"/>
                <a:ext cx="504589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4980911-F51E-5143-B3C1-F936B5BF09C3}"/>
                  </a:ext>
                </a:extLst>
              </p:cNvPr>
              <p:cNvSpPr txBox="1"/>
              <p:nvPr/>
            </p:nvSpPr>
            <p:spPr>
              <a:xfrm>
                <a:off x="5405254" y="139464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Time</a:t>
                </a:r>
              </a:p>
            </p:txBody>
          </p:sp>
        </p:grpSp>
        <p:grpSp>
          <p:nvGrpSpPr>
            <p:cNvPr id="61" name="Group 60">
              <a:extLst>
                <a:ext uri="{FF2B5EF4-FFF2-40B4-BE49-F238E27FC236}">
                  <a16:creationId xmlns:a16="http://schemas.microsoft.com/office/drawing/2014/main" id="{8D81BDEF-43A4-5C48-8966-466719A25D55}"/>
                </a:ext>
              </a:extLst>
            </p:cNvPr>
            <p:cNvGrpSpPr/>
            <p:nvPr/>
          </p:nvGrpSpPr>
          <p:grpSpPr>
            <a:xfrm>
              <a:off x="318970" y="3351635"/>
              <a:ext cx="2151551" cy="461665"/>
              <a:chOff x="420494" y="1573567"/>
              <a:chExt cx="2151551" cy="461665"/>
            </a:xfrm>
          </p:grpSpPr>
          <p:sp>
            <p:nvSpPr>
              <p:cNvPr id="62" name="Rectangle 61">
                <a:extLst>
                  <a:ext uri="{FF2B5EF4-FFF2-40B4-BE49-F238E27FC236}">
                    <a16:creationId xmlns:a16="http://schemas.microsoft.com/office/drawing/2014/main" id="{641FA51E-E272-574A-B4CA-5FAA9475D710}"/>
                  </a:ext>
                </a:extLst>
              </p:cNvPr>
              <p:cNvSpPr/>
              <p:nvPr/>
            </p:nvSpPr>
            <p:spPr>
              <a:xfrm>
                <a:off x="453531" y="1573567"/>
                <a:ext cx="2098835"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A is active</a:t>
                </a:r>
              </a:p>
            </p:txBody>
          </p:sp>
          <p:cxnSp>
            <p:nvCxnSpPr>
              <p:cNvPr id="67" name="Straight Connector 66">
                <a:extLst>
                  <a:ext uri="{FF2B5EF4-FFF2-40B4-BE49-F238E27FC236}">
                    <a16:creationId xmlns:a16="http://schemas.microsoft.com/office/drawing/2014/main" id="{11444FEC-591E-F74C-8CC5-9DDB955E9A3D}"/>
                  </a:ext>
                </a:extLst>
              </p:cNvPr>
              <p:cNvCxnSpPr/>
              <p:nvPr/>
            </p:nvCxnSpPr>
            <p:spPr>
              <a:xfrm>
                <a:off x="2572045"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7FF6383-9E54-3B40-9688-F93CCA184897}"/>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8E517D8D-372C-BA48-9BA0-2E34BDE8351B}"/>
                </a:ext>
              </a:extLst>
            </p:cNvPr>
            <p:cNvGrpSpPr/>
            <p:nvPr/>
          </p:nvGrpSpPr>
          <p:grpSpPr>
            <a:xfrm>
              <a:off x="2924249" y="3352968"/>
              <a:ext cx="2135438" cy="461665"/>
              <a:chOff x="420494" y="1573567"/>
              <a:chExt cx="2135438" cy="461665"/>
            </a:xfrm>
          </p:grpSpPr>
          <p:sp>
            <p:nvSpPr>
              <p:cNvPr id="70" name="Rectangle 69">
                <a:extLst>
                  <a:ext uri="{FF2B5EF4-FFF2-40B4-BE49-F238E27FC236}">
                    <a16:creationId xmlns:a16="http://schemas.microsoft.com/office/drawing/2014/main" id="{18B32123-9026-E647-B50C-FAA9410E1DF9}"/>
                  </a:ext>
                </a:extLst>
              </p:cNvPr>
              <p:cNvSpPr/>
              <p:nvPr/>
            </p:nvSpPr>
            <p:spPr>
              <a:xfrm>
                <a:off x="453532" y="1573567"/>
                <a:ext cx="2102400" cy="461665"/>
              </a:xfrm>
              <a:prstGeom prst="rect">
                <a:avLst/>
              </a:prstGeom>
              <a:solidFill>
                <a:srgbClr val="E5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Row B is active</a:t>
                </a:r>
              </a:p>
            </p:txBody>
          </p:sp>
          <p:cxnSp>
            <p:nvCxnSpPr>
              <p:cNvPr id="75" name="Straight Connector 74">
                <a:extLst>
                  <a:ext uri="{FF2B5EF4-FFF2-40B4-BE49-F238E27FC236}">
                    <a16:creationId xmlns:a16="http://schemas.microsoft.com/office/drawing/2014/main" id="{1823359A-7247-864B-9B93-9C07E53B11E9}"/>
                  </a:ext>
                </a:extLst>
              </p:cNvPr>
              <p:cNvCxnSpPr/>
              <p:nvPr/>
            </p:nvCxnSpPr>
            <p:spPr>
              <a:xfrm>
                <a:off x="2555932"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F67E3-2501-6C42-BBA5-57C867ECD9B8}"/>
                  </a:ext>
                </a:extLst>
              </p:cNvPr>
              <p:cNvCxnSpPr/>
              <p:nvPr/>
            </p:nvCxnSpPr>
            <p:spPr>
              <a:xfrm>
                <a:off x="420494" y="1573567"/>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5DB1C606-4074-EF4F-90CA-033DC8B3187F}"/>
                </a:ext>
              </a:extLst>
            </p:cNvPr>
            <p:cNvSpPr txBox="1"/>
            <p:nvPr/>
          </p:nvSpPr>
          <p:spPr>
            <a:xfrm>
              <a:off x="159226" y="2734934"/>
              <a:ext cx="648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Keeping aggressor rows active for a longer time:</a:t>
              </a:r>
            </a:p>
          </p:txBody>
        </p:sp>
      </p:grpSp>
      <p:grpSp>
        <p:nvGrpSpPr>
          <p:cNvPr id="91" name="Group 90">
            <a:extLst>
              <a:ext uri="{FF2B5EF4-FFF2-40B4-BE49-F238E27FC236}">
                <a16:creationId xmlns:a16="http://schemas.microsoft.com/office/drawing/2014/main" id="{4C519D36-01A9-9C47-AD6E-7CF13462661C}"/>
              </a:ext>
            </a:extLst>
          </p:cNvPr>
          <p:cNvGrpSpPr/>
          <p:nvPr/>
        </p:nvGrpSpPr>
        <p:grpSpPr>
          <a:xfrm>
            <a:off x="6397985" y="3611319"/>
            <a:ext cx="2072495" cy="753785"/>
            <a:chOff x="6403658" y="1497096"/>
            <a:chExt cx="1786343" cy="753785"/>
          </a:xfrm>
        </p:grpSpPr>
        <p:cxnSp>
          <p:nvCxnSpPr>
            <p:cNvPr id="7" name="Straight Arrow Connector 6">
              <a:extLst>
                <a:ext uri="{FF2B5EF4-FFF2-40B4-BE49-F238E27FC236}">
                  <a16:creationId xmlns:a16="http://schemas.microsoft.com/office/drawing/2014/main" id="{EFA5EFD4-E488-3D40-93BF-CAF376DF792D}"/>
                </a:ext>
              </a:extLst>
            </p:cNvPr>
            <p:cNvCxnSpPr>
              <a:cxnSpLocks/>
            </p:cNvCxnSpPr>
            <p:nvPr/>
          </p:nvCxnSpPr>
          <p:spPr>
            <a:xfrm>
              <a:off x="6403658" y="1541281"/>
              <a:ext cx="0" cy="709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18EE87-74EE-A348-B2E3-24CA5DC7792B}"/>
                </a:ext>
              </a:extLst>
            </p:cNvPr>
            <p:cNvSpPr txBox="1"/>
            <p:nvPr/>
          </p:nvSpPr>
          <p:spPr>
            <a:xfrm>
              <a:off x="6512649" y="1497096"/>
              <a:ext cx="1677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36% reduction </a:t>
              </a:r>
              <a:b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 </a:t>
              </a:r>
              <a:r>
                <a:rPr kumimoji="0" lang="en-US" sz="20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sp>
        <p:nvSpPr>
          <p:cNvPr id="50" name="Title 1">
            <a:extLst>
              <a:ext uri="{FF2B5EF4-FFF2-40B4-BE49-F238E27FC236}">
                <a16:creationId xmlns:a16="http://schemas.microsoft.com/office/drawing/2014/main" id="{0A79D61F-6296-D64C-A607-CA5D2F134D3A}"/>
              </a:ext>
            </a:extLst>
          </p:cNvPr>
          <p:cNvSpPr txBox="1">
            <a:spLocks/>
          </p:cNvSpPr>
          <p:nvPr/>
        </p:nvSpPr>
        <p:spPr>
          <a:xfrm>
            <a:off x="78349" y="222421"/>
            <a:ext cx="8798061" cy="770467"/>
          </a:xfrm>
          <a:prstGeom prst="rect">
            <a:avLst/>
          </a:prstGeom>
        </p:spPr>
        <p:txBody>
          <a:bodyPr lIns="91440" tIns="45720" rIns="91440" bIns="45720" anchor="ctr"/>
          <a:lstStyle>
            <a:lvl1pPr algn="l" defTabSz="914400" rtl="0" eaLnBrk="1" latinLnBrk="0" hangingPunct="1">
              <a:lnSpc>
                <a:spcPct val="100000"/>
              </a:lnSpc>
              <a:spcBef>
                <a:spcPct val="0"/>
              </a:spcBef>
              <a:spcAft>
                <a:spcPts val="600"/>
              </a:spcAft>
              <a:buNone/>
              <a:defRPr sz="3200" b="1" kern="1200">
                <a:solidFill>
                  <a:schemeClr val="accent5">
                    <a:lumMod val="75000"/>
                  </a:schemeClr>
                </a:solidFill>
                <a:latin typeface="Cambria" panose="02040503050406030204" pitchFamily="18" charset="0"/>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t>Example Attack Improvement 3: </a:t>
            </a:r>
            <a:br>
              <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rPr>
            </a:br>
            <a:r>
              <a:rPr kumimoji="0" lang="en-US" sz="2800" b="1" i="0" u="none" strike="noStrike" kern="1200" cap="none" spc="0" normalizeH="0" baseline="0" noProof="0" dirty="0">
                <a:ln>
                  <a:noFill/>
                </a:ln>
                <a:solidFill>
                  <a:srgbClr val="4472C4">
                    <a:lumMod val="75000"/>
                  </a:srgbClr>
                </a:solidFill>
                <a:effectLst/>
                <a:uLnTx/>
                <a:uFillTx/>
                <a:latin typeface="Cambria"/>
                <a:ea typeface="Cambria"/>
                <a:cs typeface="+mj-cs"/>
              </a:rPr>
              <a:t>Bypassing Defenses with Aggressor Row Active Time</a:t>
            </a:r>
            <a:endParaRPr kumimoji="0" lang="en-US" sz="3200" b="1" i="0" u="none" strike="noStrike" kern="1200" cap="none" spc="0" normalizeH="0" baseline="0" noProof="0" dirty="0">
              <a:ln>
                <a:noFill/>
              </a:ln>
              <a:solidFill>
                <a:srgbClr val="4472C4">
                  <a:lumMod val="75000"/>
                </a:srgbClr>
              </a:solidFill>
              <a:effectLst/>
              <a:uLnTx/>
              <a:uFillTx/>
              <a:latin typeface="Cambria"/>
              <a:ea typeface="Cambria"/>
              <a:cs typeface="+mj-cs"/>
            </a:endParaRPr>
          </a:p>
        </p:txBody>
      </p:sp>
    </p:spTree>
    <p:extLst>
      <p:ext uri="{BB962C8B-B14F-4D97-AF65-F5344CB8AC3E}">
        <p14:creationId xmlns:p14="http://schemas.microsoft.com/office/powerpoint/2010/main" val="16233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8751-980E-8B48-BBF4-A176728E567B}"/>
              </a:ext>
            </a:extLst>
          </p:cNvPr>
          <p:cNvSpPr>
            <a:spLocks noGrp="1"/>
          </p:cNvSpPr>
          <p:nvPr>
            <p:ph type="title"/>
          </p:nvPr>
        </p:nvSpPr>
        <p:spPr>
          <a:xfrm>
            <a:off x="75991" y="50573"/>
            <a:ext cx="9068009" cy="1152153"/>
          </a:xfrm>
        </p:spPr>
        <p:txBody>
          <a:bodyPr/>
          <a:lstStyle/>
          <a:p>
            <a:r>
              <a:rPr lang="en-US"/>
              <a:t>Key Takeaways </a:t>
            </a:r>
            <a:br>
              <a:rPr lang="en-US"/>
            </a:br>
            <a:r>
              <a:rPr lang="en-US"/>
              <a:t>from Spatial Variation Analysis</a:t>
            </a:r>
          </a:p>
        </p:txBody>
      </p:sp>
      <p:sp>
        <p:nvSpPr>
          <p:cNvPr id="10" name="Rectangle 9">
            <a:extLst>
              <a:ext uri="{FF2B5EF4-FFF2-40B4-BE49-F238E27FC236}">
                <a16:creationId xmlns:a16="http://schemas.microsoft.com/office/drawing/2014/main" id="{9C261FD6-46E6-BA49-9931-66C3BDBB908E}"/>
              </a:ext>
            </a:extLst>
          </p:cNvPr>
          <p:cNvSpPr/>
          <p:nvPr/>
        </p:nvSpPr>
        <p:spPr>
          <a:xfrm>
            <a:off x="2212974"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1CFF49-49F4-0C45-8790-53E289E2A035}"/>
              </a:ext>
            </a:extLst>
          </p:cNvPr>
          <p:cNvSpPr/>
          <p:nvPr/>
        </p:nvSpPr>
        <p:spPr>
          <a:xfrm>
            <a:off x="3938447"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A29FB19-1065-0148-8C3D-85F4D78E4CBD}"/>
              </a:ext>
            </a:extLst>
          </p:cNvPr>
          <p:cNvSpPr/>
          <p:nvPr/>
        </p:nvSpPr>
        <p:spPr>
          <a:xfrm>
            <a:off x="5663920" y="2205840"/>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D7D5C25-48C6-4340-9BFE-5B608FA90E31}"/>
              </a:ext>
            </a:extLst>
          </p:cNvPr>
          <p:cNvSpPr/>
          <p:nvPr/>
        </p:nvSpPr>
        <p:spPr>
          <a:xfrm>
            <a:off x="7389393" y="2205839"/>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2284A1-4FEA-494F-939B-C59FB71BDE13}"/>
              </a:ext>
            </a:extLst>
          </p:cNvPr>
          <p:cNvSpPr/>
          <p:nvPr/>
        </p:nvSpPr>
        <p:spPr>
          <a:xfrm>
            <a:off x="3938447"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706309A-9757-2A43-8E54-3B75863429DA}"/>
              </a:ext>
            </a:extLst>
          </p:cNvPr>
          <p:cNvSpPr/>
          <p:nvPr/>
        </p:nvSpPr>
        <p:spPr>
          <a:xfrm>
            <a:off x="5663920" y="4402305"/>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1F9941E-6FAD-0740-8521-12FD674CB101}"/>
              </a:ext>
            </a:extLst>
          </p:cNvPr>
          <p:cNvSpPr/>
          <p:nvPr/>
        </p:nvSpPr>
        <p:spPr>
          <a:xfrm>
            <a:off x="7389393" y="4402304"/>
            <a:ext cx="1368425" cy="96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7A9A2617-5A98-4C4B-82E1-2EA62A762CD5}"/>
              </a:ext>
            </a:extLst>
          </p:cNvPr>
          <p:cNvGrpSpPr/>
          <p:nvPr/>
        </p:nvGrpSpPr>
        <p:grpSpPr>
          <a:xfrm>
            <a:off x="250535" y="1280419"/>
            <a:ext cx="8647805" cy="2194960"/>
            <a:chOff x="250535" y="1280419"/>
            <a:chExt cx="8647805" cy="2194960"/>
          </a:xfrm>
        </p:grpSpPr>
        <p:sp>
          <p:nvSpPr>
            <p:cNvPr id="24" name="Rounded Rectangle 23">
              <a:extLst>
                <a:ext uri="{FF2B5EF4-FFF2-40B4-BE49-F238E27FC236}">
                  <a16:creationId xmlns:a16="http://schemas.microsoft.com/office/drawing/2014/main" id="{8DE61AE6-23E2-A047-B12E-E2493CE98E0E}"/>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RowHammer vulnerability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significantly varies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 and columns due to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design-induced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manufacturing-process-induced</a:t>
              </a: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variation</a:t>
              </a:r>
            </a:p>
          </p:txBody>
        </p:sp>
        <p:sp>
          <p:nvSpPr>
            <p:cNvPr id="25" name="TextBox 24">
              <a:extLst>
                <a:ext uri="{FF2B5EF4-FFF2-40B4-BE49-F238E27FC236}">
                  <a16:creationId xmlns:a16="http://schemas.microsoft.com/office/drawing/2014/main" id="{C42D4915-DB30-6D49-95BA-E71972640024}"/>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5</a:t>
              </a:r>
            </a:p>
          </p:txBody>
        </p:sp>
      </p:grpSp>
      <p:grpSp>
        <p:nvGrpSpPr>
          <p:cNvPr id="26" name="Group 25">
            <a:extLst>
              <a:ext uri="{FF2B5EF4-FFF2-40B4-BE49-F238E27FC236}">
                <a16:creationId xmlns:a16="http://schemas.microsoft.com/office/drawing/2014/main" id="{D185F01E-2954-B145-9320-EE436AF16D7B}"/>
              </a:ext>
            </a:extLst>
          </p:cNvPr>
          <p:cNvGrpSpPr/>
          <p:nvPr/>
        </p:nvGrpSpPr>
        <p:grpSpPr>
          <a:xfrm>
            <a:off x="250535" y="3904174"/>
            <a:ext cx="8647805" cy="2194960"/>
            <a:chOff x="250535" y="1280419"/>
            <a:chExt cx="8647805" cy="2194960"/>
          </a:xfrm>
        </p:grpSpPr>
        <p:sp>
          <p:nvSpPr>
            <p:cNvPr id="27" name="Rounded Rectangle 26">
              <a:extLst>
                <a:ext uri="{FF2B5EF4-FFF2-40B4-BE49-F238E27FC236}">
                  <a16:creationId xmlns:a16="http://schemas.microsoft.com/office/drawing/2014/main" id="{5F670F42-28FF-354A-9442-4551E71C90E5}"/>
                </a:ext>
              </a:extLst>
            </p:cNvPr>
            <p:cNvSpPr/>
            <p:nvPr/>
          </p:nvSpPr>
          <p:spPr>
            <a:xfrm>
              <a:off x="250536" y="1777044"/>
              <a:ext cx="8647804" cy="1698335"/>
            </a:xfrm>
            <a:prstGeom prst="roundRect">
              <a:avLst>
                <a:gd name="adj" fmla="val 0"/>
              </a:avLst>
            </a:prstGeom>
            <a:solidFill>
              <a:srgbClr val="FFF3CC"/>
            </a:solidFill>
            <a:ln w="762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distribution of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minimum activation count to observe bit flips</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r>
                <a:rPr kumimoji="0" lang="en-US" sz="2400" b="1"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400" b="1"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exhibits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a diverse set of values in a subarray</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but </a:t>
              </a:r>
              <a:r>
                <a:rPr kumimoji="0" lang="en-US" sz="24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similar values across subarrays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in the same DRAM module </a:t>
              </a:r>
            </a:p>
          </p:txBody>
        </p:sp>
        <p:sp>
          <p:nvSpPr>
            <p:cNvPr id="28" name="TextBox 27">
              <a:extLst>
                <a:ext uri="{FF2B5EF4-FFF2-40B4-BE49-F238E27FC236}">
                  <a16:creationId xmlns:a16="http://schemas.microsoft.com/office/drawing/2014/main" id="{7BE38E7E-3E1C-D340-A950-CFC4F018A9C0}"/>
                </a:ext>
              </a:extLst>
            </p:cNvPr>
            <p:cNvSpPr txBox="1"/>
            <p:nvPr/>
          </p:nvSpPr>
          <p:spPr>
            <a:xfrm>
              <a:off x="250535" y="1280419"/>
              <a:ext cx="8647804" cy="461665"/>
            </a:xfrm>
            <a:prstGeom prst="rect">
              <a:avLst/>
            </a:prstGeom>
            <a:solidFill>
              <a:srgbClr val="5B9BD5"/>
            </a:solidFill>
            <a:ln w="76200">
              <a:solidFill>
                <a:srgbClr val="5B9BD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Key Takeaway 6</a:t>
              </a:r>
            </a:p>
          </p:txBody>
        </p:sp>
      </p:grpSp>
    </p:spTree>
    <p:extLst>
      <p:ext uri="{BB962C8B-B14F-4D97-AF65-F5344CB8AC3E}">
        <p14:creationId xmlns:p14="http://schemas.microsoft.com/office/powerpoint/2010/main" val="1000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l="3245" t="42131" r="49705" b="6270"/>
          <a:stretch/>
        </p:blipFill>
        <p:spPr>
          <a:xfrm>
            <a:off x="1923035" y="1584959"/>
            <a:ext cx="5011165" cy="2838747"/>
          </a:xfrm>
          <a:prstGeom prst="rect">
            <a:avLst/>
          </a:prstGeom>
        </p:spPr>
      </p:pic>
      <p:grpSp>
        <p:nvGrpSpPr>
          <p:cNvPr id="36" name="Group 35">
            <a:extLst>
              <a:ext uri="{FF2B5EF4-FFF2-40B4-BE49-F238E27FC236}">
                <a16:creationId xmlns:a16="http://schemas.microsoft.com/office/drawing/2014/main" id="{7091351D-5488-FE4D-B2D9-B931AC6A8082}"/>
              </a:ext>
            </a:extLst>
          </p:cNvPr>
          <p:cNvGrpSpPr/>
          <p:nvPr/>
        </p:nvGrpSpPr>
        <p:grpSpPr>
          <a:xfrm>
            <a:off x="2817601" y="2128749"/>
            <a:ext cx="3888000" cy="1439951"/>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7427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271AB5E-A3F3-024D-9B9C-684F16F5B63E}"/>
              </a:ext>
            </a:extLst>
          </p:cNvPr>
          <p:cNvSpPr txBox="1"/>
          <p:nvPr/>
        </p:nvSpPr>
        <p:spPr>
          <a:xfrm>
            <a:off x="2163680" y="4328779"/>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Rectangle 26">
            <a:extLst>
              <a:ext uri="{FF2B5EF4-FFF2-40B4-BE49-F238E27FC236}">
                <a16:creationId xmlns:a16="http://schemas.microsoft.com/office/drawing/2014/main" id="{E836FA85-5909-214B-97BF-16DC2277A93B}"/>
              </a:ext>
            </a:extLst>
          </p:cNvPr>
          <p:cNvSpPr/>
          <p:nvPr/>
        </p:nvSpPr>
        <p:spPr>
          <a:xfrm>
            <a:off x="117226" y="806558"/>
            <a:ext cx="8748479"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The </a:t>
            </a:r>
            <a:r>
              <a:rPr kumimoji="0" lang="en-US" sz="2400" b="1" i="0" u="none" strike="noStrike" kern="1200" cap="none" spc="0" normalizeH="0" baseline="0" noProof="0">
                <a:ln>
                  <a:noFill/>
                </a:ln>
                <a:solidFill>
                  <a:prstClr val="black"/>
                </a:solidFill>
                <a:effectLst/>
                <a:uLnTx/>
                <a:uFillTx/>
                <a:latin typeface="Cambria"/>
                <a:ea typeface="Cambria"/>
                <a:cs typeface="+mn-cs"/>
              </a:rPr>
              <a:t>minimum activation count</a:t>
            </a:r>
            <a:r>
              <a:rPr kumimoji="0" lang="en-US" sz="2400" b="0" i="0" u="none" strike="noStrike" kern="1200" cap="none" spc="0" normalizeH="0" baseline="0" noProof="0">
                <a:ln>
                  <a:noFill/>
                </a:ln>
                <a:solidFill>
                  <a:prstClr val="black"/>
                </a:solidFill>
                <a:effectLst/>
                <a:uLnTx/>
                <a:uFillTx/>
                <a:latin typeface="Cambria"/>
                <a:ea typeface="Cambria"/>
                <a:cs typeface="+mn-cs"/>
              </a:rPr>
              <a:t> to observe bit flips </a:t>
            </a:r>
            <a:r>
              <a:rPr kumimoji="0" lang="en-US" sz="2400" b="1" i="0" u="none" strike="noStrike" kern="1200" cap="none" spc="0" normalizeH="0" baseline="0" noProof="0">
                <a:ln>
                  <a:noFill/>
                </a:ln>
                <a:solidFill>
                  <a:prstClr val="black"/>
                </a:solidFill>
                <a:effectLst/>
                <a:uLnTx/>
                <a:uFillTx/>
                <a:latin typeface="Cambria"/>
                <a:ea typeface="Cambria"/>
                <a:cs typeface="+mn-cs"/>
              </a:rPr>
              <a:t>(</a:t>
            </a:r>
            <a:r>
              <a:rPr kumimoji="0" lang="en-US" sz="2400" b="1" i="1" u="none" strike="noStrike" kern="1200" cap="none" spc="0" normalizeH="0" baseline="0" noProof="0" err="1">
                <a:ln>
                  <a:noFill/>
                </a:ln>
                <a:solidFill>
                  <a:prstClr val="black"/>
                </a:solidFill>
                <a:effectLst/>
                <a:uLnTx/>
                <a:uFillTx/>
                <a:latin typeface="Cambria"/>
                <a:ea typeface="Cambria"/>
                <a:cs typeface="+mn-cs"/>
              </a:rPr>
              <a:t>HC</a:t>
            </a:r>
            <a:r>
              <a:rPr kumimoji="0" lang="en-US" sz="2400" b="1" i="1" u="none" strike="noStrike" kern="1200" cap="none" spc="0" normalizeH="0" baseline="-25000" noProof="0" err="1">
                <a:ln>
                  <a:noFill/>
                </a:ln>
                <a:solidFill>
                  <a:prstClr val="black"/>
                </a:solidFill>
                <a:effectLst/>
                <a:uLnTx/>
                <a:uFillTx/>
                <a:latin typeface="Cambria"/>
                <a:ea typeface="Cambria"/>
                <a:cs typeface="+mn-cs"/>
              </a:rPr>
              <a:t>first</a:t>
            </a:r>
            <a:r>
              <a:rPr kumimoji="0" lang="en-US" sz="2400" b="1" i="0" u="none" strike="noStrike" kern="1200" cap="none" spc="0" normalizeH="0" baseline="0" noProof="0">
                <a:ln>
                  <a:noFill/>
                </a:ln>
                <a:solidFill>
                  <a:prstClr val="black"/>
                </a:solidFill>
                <a:effectLst/>
                <a:uLnTx/>
                <a:uFillTx/>
                <a:latin typeface="Cambria"/>
                <a:ea typeface="Cambria"/>
                <a:cs typeface="+mn-cs"/>
              </a:rPr>
              <a:t>) </a:t>
            </a:r>
            <a:r>
              <a:rPr kumimoji="0" lang="en-US" sz="2400" b="0" i="0" u="none" strike="noStrike" kern="1200" cap="none" spc="0" normalizeH="0" baseline="0" noProof="0">
                <a:ln>
                  <a:noFill/>
                </a:ln>
                <a:solidFill>
                  <a:prstClr val="black"/>
                </a:solidFill>
                <a:effectLst/>
                <a:uLnTx/>
                <a:uFillTx/>
                <a:latin typeface="Cambria"/>
                <a:ea typeface="Cambria"/>
                <a:cs typeface="+mn-cs"/>
              </a:rPr>
              <a:t>across </a:t>
            </a:r>
            <a:r>
              <a:rPr kumimoji="0" lang="en-US" sz="2400" b="1" i="0" u="none" strike="noStrike" kern="1200" cap="none" spc="0" normalizeH="0" baseline="0" noProof="0">
                <a:ln>
                  <a:noFill/>
                </a:ln>
                <a:solidFill>
                  <a:prstClr val="black"/>
                </a:solidFill>
                <a:effectLst/>
                <a:uLnTx/>
                <a:uFillTx/>
                <a:latin typeface="Cambria"/>
                <a:ea typeface="Cambria"/>
                <a:cs typeface="+mn-cs"/>
              </a:rPr>
              <a:t>DRAM rows:</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18DBCC4-2E26-C84F-B5E0-A8A06688DC98}"/>
              </a:ext>
            </a:extLst>
          </p:cNvPr>
          <p:cNvSpPr txBox="1"/>
          <p:nvPr/>
        </p:nvSpPr>
        <p:spPr>
          <a:xfrm rot="16200000">
            <a:off x="-100940" y="2768119"/>
            <a:ext cx="3291147"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11" name="Group 10">
            <a:extLst>
              <a:ext uri="{FF2B5EF4-FFF2-40B4-BE49-F238E27FC236}">
                <a16:creationId xmlns:a16="http://schemas.microsoft.com/office/drawing/2014/main" id="{493503E8-0955-3B41-922E-EB39063B34F4}"/>
              </a:ext>
            </a:extLst>
          </p:cNvPr>
          <p:cNvGrpSpPr/>
          <p:nvPr/>
        </p:nvGrpSpPr>
        <p:grpSpPr>
          <a:xfrm>
            <a:off x="0" y="4914900"/>
            <a:ext cx="9144000" cy="1206500"/>
            <a:chOff x="0" y="4914900"/>
            <a:chExt cx="9144000" cy="1206500"/>
          </a:xfrm>
          <a:solidFill>
            <a:schemeClr val="accent1">
              <a:lumMod val="20000"/>
              <a:lumOff val="80000"/>
            </a:schemeClr>
          </a:solidFill>
        </p:grpSpPr>
        <p:sp>
          <p:nvSpPr>
            <p:cNvPr id="12" name="Rectangle 11">
              <a:extLst>
                <a:ext uri="{FF2B5EF4-FFF2-40B4-BE49-F238E27FC236}">
                  <a16:creationId xmlns:a16="http://schemas.microsoft.com/office/drawing/2014/main" id="{D6D1B2E8-A7B2-C14E-8535-92652E7370CB}"/>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6259F82-B458-564C-9CBA-3C1A18C46D15}"/>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11003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a:blip r:embed="rId3">
            <a:extLst>
              <a:ext uri="{28A0092B-C50C-407E-A947-70E740481C1C}">
                <a14:useLocalDpi xmlns:a14="http://schemas.microsoft.com/office/drawing/2010/main" val="0"/>
              </a:ext>
            </a:extLst>
          </a:blip>
          <a:srcRect l="103" r="103"/>
          <a:stretch/>
        </p:blipFill>
        <p:spPr>
          <a:xfrm>
            <a:off x="1265058" y="1309345"/>
            <a:ext cx="6574972" cy="3403333"/>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967340" y="1700645"/>
            <a:ext cx="2479969" cy="734291"/>
            <a:chOff x="1967340" y="1700645"/>
            <a:chExt cx="2479969"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963881" y="3082058"/>
            <a:ext cx="2479969" cy="879875"/>
            <a:chOff x="1967340" y="1700645"/>
            <a:chExt cx="2479969"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91990" y="3116396"/>
            <a:ext cx="2486902" cy="762882"/>
            <a:chOff x="1967340" y="1542525"/>
            <a:chExt cx="2486902" cy="805172"/>
          </a:xfrm>
        </p:grpSpPr>
        <p:cxnSp>
          <p:nvCxnSpPr>
            <p:cNvPr id="42" name="Straight Connector 41">
              <a:extLst>
                <a:ext uri="{FF2B5EF4-FFF2-40B4-BE49-F238E27FC236}">
                  <a16:creationId xmlns:a16="http://schemas.microsoft.com/office/drawing/2014/main" id="{F5078ED8-FDEE-F24D-9804-2A419FDF3B77}"/>
                </a:ext>
              </a:extLst>
            </p:cNvPr>
            <p:cNvCxnSpPr/>
            <p:nvPr/>
          </p:nvCxnSpPr>
          <p:spPr>
            <a:xfrm flipH="1">
              <a:off x="1981206" y="2347697"/>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p:nvPr/>
          </p:nvCxnSpPr>
          <p:spPr>
            <a:xfrm flipH="1">
              <a:off x="1974273" y="154252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1967340" y="1542525"/>
              <a:ext cx="13866"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98923" y="1581662"/>
            <a:ext cx="2479969" cy="960642"/>
            <a:chOff x="1967340" y="1700645"/>
            <a:chExt cx="2479969"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196734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565960" y="2495396"/>
            <a:ext cx="3291147" cy="707886"/>
          </a:xfrm>
          <a:prstGeom prst="rect">
            <a:avLst/>
          </a:prstGeom>
          <a:solidFill>
            <a:schemeClr val="bg1"/>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Min.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to Observe a Bit Flip (</a:t>
            </a:r>
            <a:r>
              <a:rPr kumimoji="0" lang="en-US" sz="2000" b="0" i="1" u="none" strike="noStrike" kern="1200" cap="none" spc="0" normalizeH="0" baseline="0" noProof="0" err="1">
                <a:ln>
                  <a:noFill/>
                </a:ln>
                <a:solidFill>
                  <a:prstClr val="black"/>
                </a:solidFill>
                <a:effectLst/>
                <a:uLnTx/>
                <a:uFillTx/>
                <a:latin typeface="Cambria"/>
                <a:ea typeface="Cambria"/>
                <a:cs typeface="+mn-cs"/>
              </a:rPr>
              <a:t>HC</a:t>
            </a:r>
            <a:r>
              <a:rPr kumimoji="0" lang="en-US" sz="2000" b="0" i="1" u="none" strike="noStrike" kern="1200" cap="none" spc="0" normalizeH="0" baseline="-25000" noProof="0" err="1">
                <a:ln>
                  <a:noFill/>
                </a:ln>
                <a:solidFill>
                  <a:prstClr val="black"/>
                </a:solidFill>
                <a:effectLst/>
                <a:uLnTx/>
                <a:uFillTx/>
                <a:latin typeface="Cambria"/>
                <a:ea typeface="Cambria"/>
                <a:cs typeface="+mn-cs"/>
              </a:rPr>
              <a:t>first</a:t>
            </a:r>
            <a:r>
              <a:rPr kumimoji="0" lang="en-US" sz="2000" b="0" i="0" u="none" strike="noStrike" kern="1200" cap="none" spc="0" normalizeH="0" baseline="0" noProof="0">
                <a:ln>
                  <a:noFill/>
                </a:ln>
                <a:solidFill>
                  <a:prstClr val="black"/>
                </a:solidFill>
                <a:effectLst/>
                <a:uLnTx/>
                <a:uFillTx/>
                <a:latin typeface="Cambria"/>
                <a:ea typeface="Cambria"/>
                <a:cs typeface="+mn-cs"/>
              </a:rPr>
              <a:t>)</a:t>
            </a:r>
            <a:endParaRPr kumimoji="0" lang="en-US" sz="2800" b="0" i="0" u="none" strike="noStrike" kern="1200" cap="none" spc="0" normalizeH="0" baseline="0" noProof="0">
              <a:ln>
                <a:noFill/>
              </a:ln>
              <a:solidFill>
                <a:prstClr val="black"/>
              </a:solidFill>
              <a:effectLst/>
              <a:uLnTx/>
              <a:uFillTx/>
              <a:latin typeface="Cambria"/>
              <a:ea typeface="Cambri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28" name="Group 27">
            <a:extLst>
              <a:ext uri="{FF2B5EF4-FFF2-40B4-BE49-F238E27FC236}">
                <a16:creationId xmlns:a16="http://schemas.microsoft.com/office/drawing/2014/main" id="{558A871D-B1F5-B44B-97F6-54F44D61DC14}"/>
              </a:ext>
            </a:extLst>
          </p:cNvPr>
          <p:cNvGrpSpPr/>
          <p:nvPr/>
        </p:nvGrpSpPr>
        <p:grpSpPr>
          <a:xfrm>
            <a:off x="0" y="4914900"/>
            <a:ext cx="9144000" cy="1206500"/>
            <a:chOff x="0" y="4914900"/>
            <a:chExt cx="9144000" cy="1206500"/>
          </a:xfrm>
          <a:solidFill>
            <a:schemeClr val="accent1">
              <a:lumMod val="20000"/>
              <a:lumOff val="80000"/>
            </a:schemeClr>
          </a:solidFill>
        </p:grpSpPr>
        <p:sp>
          <p:nvSpPr>
            <p:cNvPr id="29" name="Rectangle 28">
              <a:extLst>
                <a:ext uri="{FF2B5EF4-FFF2-40B4-BE49-F238E27FC236}">
                  <a16:creationId xmlns:a16="http://schemas.microsoft.com/office/drawing/2014/main" id="{299E89E1-387A-D145-8BCC-3FC24461A544}"/>
                </a:ext>
              </a:extLst>
            </p:cNvPr>
            <p:cNvSpPr/>
            <p:nvPr/>
          </p:nvSpPr>
          <p:spPr>
            <a:xfrm>
              <a:off x="0" y="4914900"/>
              <a:ext cx="9144000" cy="1206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BBDA3CC-8221-B745-BE63-6996504384EA}"/>
                </a:ext>
              </a:extLst>
            </p:cNvPr>
            <p:cNvSpPr txBox="1"/>
            <p:nvPr/>
          </p:nvSpPr>
          <p:spPr>
            <a:xfrm>
              <a:off x="117226" y="5020028"/>
              <a:ext cx="9026774" cy="9541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The RowHammer vulnerability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varies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across DRAM rows</a:t>
              </a:r>
              <a:endParaRPr kumimoji="0" lang="en-US" sz="36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6467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0ADF-7A89-5948-B6D6-8D31BFF16268}"/>
              </a:ext>
            </a:extLst>
          </p:cNvPr>
          <p:cNvSpPr>
            <a:spLocks noGrp="1"/>
          </p:cNvSpPr>
          <p:nvPr>
            <p:ph type="title"/>
          </p:nvPr>
        </p:nvSpPr>
        <p:spPr/>
        <p:txBody>
          <a:bodyPr/>
          <a:lstStyle/>
          <a:p>
            <a:r>
              <a:rPr lang="en-US"/>
              <a:t>Spatial Variation across Rows</a:t>
            </a:r>
          </a:p>
        </p:txBody>
      </p:sp>
      <p:pic>
        <p:nvPicPr>
          <p:cNvPr id="9" name="Picture Placeholder 5">
            <a:extLst>
              <a:ext uri="{FF2B5EF4-FFF2-40B4-BE49-F238E27FC236}">
                <a16:creationId xmlns:a16="http://schemas.microsoft.com/office/drawing/2014/main" id="{6230F257-B11C-5F41-970D-BC0C404F840C}"/>
              </a:ext>
            </a:extLst>
          </p:cNvPr>
          <p:cNvPicPr>
            <a:picLocks noChangeAspect="1"/>
          </p:cNvPicPr>
          <p:nvPr/>
        </p:nvPicPr>
        <p:blipFill rotWithShape="1">
          <a:blip r:embed="rId3">
            <a:extLst>
              <a:ext uri="{28A0092B-C50C-407E-A947-70E740481C1C}">
                <a14:useLocalDpi xmlns:a14="http://schemas.microsoft.com/office/drawing/2010/main" val="0"/>
              </a:ext>
            </a:extLst>
          </a:blip>
          <a:srcRect t="-27" b="-596"/>
          <a:stretch/>
        </p:blipFill>
        <p:spPr>
          <a:xfrm>
            <a:off x="1281466" y="726521"/>
            <a:ext cx="6574972" cy="3954336"/>
          </a:xfrm>
          <a:prstGeom prst="rect">
            <a:avLst/>
          </a:prstGeom>
        </p:spPr>
      </p:pic>
      <p:grpSp>
        <p:nvGrpSpPr>
          <p:cNvPr id="7" name="Group 6">
            <a:extLst>
              <a:ext uri="{FF2B5EF4-FFF2-40B4-BE49-F238E27FC236}">
                <a16:creationId xmlns:a16="http://schemas.microsoft.com/office/drawing/2014/main" id="{BDF502D1-D592-2B4E-93D9-456EFF1EDA88}"/>
              </a:ext>
            </a:extLst>
          </p:cNvPr>
          <p:cNvGrpSpPr/>
          <p:nvPr/>
        </p:nvGrpSpPr>
        <p:grpSpPr>
          <a:xfrm>
            <a:off x="1735406" y="1125640"/>
            <a:ext cx="2695058" cy="770468"/>
            <a:chOff x="1974273" y="1700645"/>
            <a:chExt cx="2473036" cy="734291"/>
          </a:xfrm>
        </p:grpSpPr>
        <p:cxnSp>
          <p:nvCxnSpPr>
            <p:cNvPr id="4" name="Straight Connector 3">
              <a:extLst>
                <a:ext uri="{FF2B5EF4-FFF2-40B4-BE49-F238E27FC236}">
                  <a16:creationId xmlns:a16="http://schemas.microsoft.com/office/drawing/2014/main" id="{15DDC3B8-8315-F140-8BC5-A7AA7E1FDAAE}"/>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C4FB41-0B70-3C4C-B2EB-387C3504C44B}"/>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0B7BE48-0655-B541-A7D4-BDCD908B5742}"/>
                </a:ext>
              </a:extLst>
            </p:cNvPr>
            <p:cNvCxnSpPr/>
            <p:nvPr/>
          </p:nvCxnSpPr>
          <p:spPr>
            <a:xfrm>
              <a:off x="2064146"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091351D-5488-FE4D-B2D9-B931AC6A8082}"/>
              </a:ext>
            </a:extLst>
          </p:cNvPr>
          <p:cNvGrpSpPr/>
          <p:nvPr/>
        </p:nvGrpSpPr>
        <p:grpSpPr>
          <a:xfrm>
            <a:off x="1743229" y="2718662"/>
            <a:ext cx="2687236" cy="912989"/>
            <a:chOff x="1974273" y="1700645"/>
            <a:chExt cx="2473036" cy="734291"/>
          </a:xfrm>
        </p:grpSpPr>
        <p:cxnSp>
          <p:nvCxnSpPr>
            <p:cNvPr id="37" name="Straight Connector 36">
              <a:extLst>
                <a:ext uri="{FF2B5EF4-FFF2-40B4-BE49-F238E27FC236}">
                  <a16:creationId xmlns:a16="http://schemas.microsoft.com/office/drawing/2014/main" id="{C26D88AE-5494-BA40-BF48-C829AE3C0707}"/>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D230462-325F-5B4F-B715-E1C8836C95B8}"/>
                </a:ext>
              </a:extLst>
            </p:cNvPr>
            <p:cNvCxnSpPr>
              <a:cxnSpLocks/>
            </p:cNvCxnSpPr>
            <p:nvPr/>
          </p:nvCxnSpPr>
          <p:spPr>
            <a:xfrm flipH="1">
              <a:off x="1974273" y="1700645"/>
              <a:ext cx="361137"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AE42CF7-EBA1-E547-A404-C60104E63D6C}"/>
                </a:ext>
              </a:extLst>
            </p:cNvPr>
            <p:cNvCxnSpPr/>
            <p:nvPr/>
          </p:nvCxnSpPr>
          <p:spPr>
            <a:xfrm>
              <a:off x="2057503"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BEDE372-B964-054D-8469-FE357152DE25}"/>
              </a:ext>
            </a:extLst>
          </p:cNvPr>
          <p:cNvGrpSpPr/>
          <p:nvPr/>
        </p:nvGrpSpPr>
        <p:grpSpPr>
          <a:xfrm>
            <a:off x="5158759" y="2961198"/>
            <a:ext cx="2627781" cy="670460"/>
            <a:chOff x="1974274" y="1542525"/>
            <a:chExt cx="2627781" cy="805172"/>
          </a:xfrm>
        </p:grpSpPr>
        <p:cxnSp>
          <p:nvCxnSpPr>
            <p:cNvPr id="42" name="Straight Connector 41">
              <a:extLst>
                <a:ext uri="{FF2B5EF4-FFF2-40B4-BE49-F238E27FC236}">
                  <a16:creationId xmlns:a16="http://schemas.microsoft.com/office/drawing/2014/main" id="{F5078ED8-FDEE-F24D-9804-2A419FDF3B77}"/>
                </a:ext>
              </a:extLst>
            </p:cNvPr>
            <p:cNvCxnSpPr>
              <a:cxnSpLocks/>
            </p:cNvCxnSpPr>
            <p:nvPr/>
          </p:nvCxnSpPr>
          <p:spPr>
            <a:xfrm flipH="1">
              <a:off x="1981206" y="2347697"/>
              <a:ext cx="2620849"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044382-63F5-E64A-AB57-0B51C126FC80}"/>
                </a:ext>
              </a:extLst>
            </p:cNvPr>
            <p:cNvCxnSpPr>
              <a:cxnSpLocks/>
            </p:cNvCxnSpPr>
            <p:nvPr/>
          </p:nvCxnSpPr>
          <p:spPr>
            <a:xfrm flipH="1">
              <a:off x="1974274" y="1542525"/>
              <a:ext cx="2627781"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1C3E5D3-FADA-604C-A250-5A45FBD69575}"/>
                </a:ext>
              </a:extLst>
            </p:cNvPr>
            <p:cNvCxnSpPr>
              <a:cxnSpLocks/>
            </p:cNvCxnSpPr>
            <p:nvPr/>
          </p:nvCxnSpPr>
          <p:spPr>
            <a:xfrm>
              <a:off x="2033322" y="1542525"/>
              <a:ext cx="0" cy="80517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57F008D3-7AB1-034E-BE3D-6CA7D6DC5399}"/>
              </a:ext>
            </a:extLst>
          </p:cNvPr>
          <p:cNvGrpSpPr/>
          <p:nvPr/>
        </p:nvGrpSpPr>
        <p:grpSpPr>
          <a:xfrm>
            <a:off x="5146095" y="1326741"/>
            <a:ext cx="2762140" cy="502059"/>
            <a:chOff x="1974273" y="1700645"/>
            <a:chExt cx="2473036" cy="734291"/>
          </a:xfrm>
        </p:grpSpPr>
        <p:cxnSp>
          <p:nvCxnSpPr>
            <p:cNvPr id="46" name="Straight Connector 45">
              <a:extLst>
                <a:ext uri="{FF2B5EF4-FFF2-40B4-BE49-F238E27FC236}">
                  <a16:creationId xmlns:a16="http://schemas.microsoft.com/office/drawing/2014/main" id="{DCFECCA5-4352-624F-94E8-24C04CE8E8C9}"/>
                </a:ext>
              </a:extLst>
            </p:cNvPr>
            <p:cNvCxnSpPr/>
            <p:nvPr/>
          </p:nvCxnSpPr>
          <p:spPr>
            <a:xfrm flipH="1">
              <a:off x="1974273" y="2434936"/>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BD812-0254-1C4C-B8E0-66CB20B57B0F}"/>
                </a:ext>
              </a:extLst>
            </p:cNvPr>
            <p:cNvCxnSpPr/>
            <p:nvPr/>
          </p:nvCxnSpPr>
          <p:spPr>
            <a:xfrm flipH="1">
              <a:off x="1974273" y="1700645"/>
              <a:ext cx="2473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DD1F6-BB0E-AB44-8677-C90CAE4ECA18}"/>
                </a:ext>
              </a:extLst>
            </p:cNvPr>
            <p:cNvCxnSpPr/>
            <p:nvPr/>
          </p:nvCxnSpPr>
          <p:spPr>
            <a:xfrm>
              <a:off x="2025820" y="1700645"/>
              <a:ext cx="0" cy="73429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2B3228B-D98A-C54B-98EA-26AC3ED12373}"/>
              </a:ext>
            </a:extLst>
          </p:cNvPr>
          <p:cNvSpPr txBox="1"/>
          <p:nvPr/>
        </p:nvSpPr>
        <p:spPr>
          <a:xfrm rot="16200000">
            <a:off x="-718051" y="2510792"/>
            <a:ext cx="3291147" cy="70788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Minimum Activation Count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Observe a Bit Flip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532C03C3-39A4-8444-9D5E-4566EE0B169C}"/>
              </a:ext>
            </a:extLst>
          </p:cNvPr>
          <p:cNvSpPr txBox="1"/>
          <p:nvPr/>
        </p:nvSpPr>
        <p:spPr>
          <a:xfrm>
            <a:off x="2290680" y="4510308"/>
            <a:ext cx="5277393"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DRAM Rows (sorted by reducing</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kumimoji="0" lang="en-US" sz="2000" b="0" i="1" u="none" strike="noStrike" kern="1200" cap="none" spc="0" normalizeH="0" baseline="0" noProof="0" err="1">
                <a:ln>
                  <a:noFill/>
                </a:ln>
                <a:solidFill>
                  <a:prstClr val="black"/>
                </a:solidFill>
                <a:effectLst/>
                <a:uLnTx/>
                <a:uFillTx/>
                <a:latin typeface="Cambria" panose="02040503050406030204" pitchFamily="18" charset="0"/>
                <a:ea typeface="+mn-ea"/>
                <a:cs typeface="+mn-cs"/>
              </a:rPr>
              <a:t>HC</a:t>
            </a:r>
            <a:r>
              <a:rPr kumimoji="0" lang="en-US" sz="2000" b="0" i="1" u="none" strike="noStrike" kern="1200" cap="none" spc="0" normalizeH="0" baseline="-25000" noProof="0" err="1">
                <a:ln>
                  <a:noFill/>
                </a:ln>
                <a:solidFill>
                  <a:prstClr val="black"/>
                </a:solidFill>
                <a:effectLst/>
                <a:uLnTx/>
                <a:uFillTx/>
                <a:latin typeface="Cambria" panose="02040503050406030204" pitchFamily="18" charset="0"/>
                <a:ea typeface="+mn-ea"/>
                <a:cs typeface="+mn-cs"/>
              </a:rPr>
              <a:t>first</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C3B93F2-D2DB-A240-A065-065BE94006F1}"/>
              </a:ext>
            </a:extLst>
          </p:cNvPr>
          <p:cNvGrpSpPr/>
          <p:nvPr/>
        </p:nvGrpSpPr>
        <p:grpSpPr>
          <a:xfrm>
            <a:off x="309151" y="5036029"/>
            <a:ext cx="8556554" cy="1249937"/>
            <a:chOff x="1643281" y="4534175"/>
            <a:chExt cx="6864225" cy="1210764"/>
          </a:xfrm>
        </p:grpSpPr>
        <p:sp>
          <p:nvSpPr>
            <p:cNvPr id="32" name="Rounded Rectangle 31">
              <a:extLst>
                <a:ext uri="{FF2B5EF4-FFF2-40B4-BE49-F238E27FC236}">
                  <a16:creationId xmlns:a16="http://schemas.microsoft.com/office/drawing/2014/main" id="{078DA025-EF14-1442-A0AD-7AFDAB6A6F85}"/>
                </a:ext>
              </a:extLst>
            </p:cNvPr>
            <p:cNvSpPr/>
            <p:nvPr/>
          </p:nvSpPr>
          <p:spPr>
            <a:xfrm>
              <a:off x="1643281" y="4534175"/>
              <a:ext cx="6864225" cy="1210764"/>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ound Same Side Corner Rectangle 32">
              <a:extLst>
                <a:ext uri="{FF2B5EF4-FFF2-40B4-BE49-F238E27FC236}">
                  <a16:creationId xmlns:a16="http://schemas.microsoft.com/office/drawing/2014/main" id="{F6FDB40A-CBE8-1841-97A4-2F3EA6599B0D}"/>
                </a:ext>
              </a:extLst>
            </p:cNvPr>
            <p:cNvSpPr/>
            <p:nvPr/>
          </p:nvSpPr>
          <p:spPr>
            <a:xfrm>
              <a:off x="1643281" y="4541448"/>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12</a:t>
              </a:r>
            </a:p>
          </p:txBody>
        </p:sp>
        <p:sp>
          <p:nvSpPr>
            <p:cNvPr id="34" name="TextBox 33">
              <a:extLst>
                <a:ext uri="{FF2B5EF4-FFF2-40B4-BE49-F238E27FC236}">
                  <a16:creationId xmlns:a16="http://schemas.microsoft.com/office/drawing/2014/main" id="{BAAD627C-5EA6-9A46-AD5E-37BA1CCC32F7}"/>
                </a:ext>
              </a:extLst>
            </p:cNvPr>
            <p:cNvSpPr txBox="1"/>
            <p:nvPr/>
          </p:nvSpPr>
          <p:spPr>
            <a:xfrm>
              <a:off x="1643281" y="4905530"/>
              <a:ext cx="6864225" cy="804953"/>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38233"/>
                  </a:solidFill>
                  <a:effectLst/>
                  <a:uLnTx/>
                  <a:uFillTx/>
                  <a:latin typeface="Cambria" panose="02040503050406030204" pitchFamily="18" charset="0"/>
                  <a:ea typeface="+mn-ea"/>
                  <a:cs typeface="+mn-cs"/>
                </a:rPr>
                <a:t>A small fraction</a:t>
              </a:r>
              <a:r>
                <a:rPr kumimoji="0" lang="en-US" sz="2400" b="0" i="0" u="none" strike="noStrike" kern="1200" cap="none" spc="0" normalizeH="0" baseline="0" noProof="0">
                  <a:ln>
                    <a:noFill/>
                  </a:ln>
                  <a:solidFill>
                    <a:srgbClr val="538233"/>
                  </a:solidFill>
                  <a:effectLst/>
                  <a:uLnTx/>
                  <a:uFillTx/>
                  <a:latin typeface="Cambria" panose="02040503050406030204" pitchFamily="18" charset="0"/>
                  <a:ea typeface="+mn-ea"/>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the vast majority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the rows</a:t>
              </a: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2521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878-7256-DC48-BDD7-485C7E873D6F}"/>
              </a:ext>
            </a:extLst>
          </p:cNvPr>
          <p:cNvSpPr>
            <a:spLocks noGrp="1"/>
          </p:cNvSpPr>
          <p:nvPr>
            <p:ph type="title"/>
          </p:nvPr>
        </p:nvSpPr>
        <p:spPr/>
        <p:txBody>
          <a:bodyPr/>
          <a:lstStyle/>
          <a:p>
            <a:r>
              <a:rPr lang="en-US"/>
              <a:t>Spatial Variation across Columns</a:t>
            </a:r>
          </a:p>
        </p:txBody>
      </p:sp>
      <p:pic>
        <p:nvPicPr>
          <p:cNvPr id="6" name="Picture 5">
            <a:extLst>
              <a:ext uri="{FF2B5EF4-FFF2-40B4-BE49-F238E27FC236}">
                <a16:creationId xmlns:a16="http://schemas.microsoft.com/office/drawing/2014/main" id="{FA4E1482-A28F-7D44-BAC4-CD88208DA08D}"/>
              </a:ext>
            </a:extLst>
          </p:cNvPr>
          <p:cNvPicPr>
            <a:picLocks noChangeAspect="1"/>
          </p:cNvPicPr>
          <p:nvPr/>
        </p:nvPicPr>
        <p:blipFill rotWithShape="1">
          <a:blip r:embed="rId3">
            <a:extLst>
              <a:ext uri="{28A0092B-C50C-407E-A947-70E740481C1C}">
                <a14:useLocalDpi xmlns:a14="http://schemas.microsoft.com/office/drawing/2010/main" val="0"/>
              </a:ext>
            </a:extLst>
          </a:blip>
          <a:srcRect l="4025" t="51564" r="48479" b="8225"/>
          <a:stretch/>
        </p:blipFill>
        <p:spPr>
          <a:xfrm>
            <a:off x="964572" y="1410157"/>
            <a:ext cx="6392866" cy="1870044"/>
          </a:xfrm>
          <a:prstGeom prst="rect">
            <a:avLst/>
          </a:prstGeom>
        </p:spPr>
      </p:pic>
      <p:sp>
        <p:nvSpPr>
          <p:cNvPr id="4" name="TextBox 3">
            <a:extLst>
              <a:ext uri="{FF2B5EF4-FFF2-40B4-BE49-F238E27FC236}">
                <a16:creationId xmlns:a16="http://schemas.microsoft.com/office/drawing/2014/main" id="{149D0691-463E-A244-8EF2-4FB0DAEBE394}"/>
              </a:ext>
            </a:extLst>
          </p:cNvPr>
          <p:cNvSpPr txBox="1"/>
          <p:nvPr/>
        </p:nvSpPr>
        <p:spPr>
          <a:xfrm>
            <a:off x="1261688" y="3208736"/>
            <a:ext cx="5553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Column Index</a:t>
            </a:r>
          </a:p>
        </p:txBody>
      </p:sp>
      <p:sp>
        <p:nvSpPr>
          <p:cNvPr id="11" name="TextBox 10">
            <a:extLst>
              <a:ext uri="{FF2B5EF4-FFF2-40B4-BE49-F238E27FC236}">
                <a16:creationId xmlns:a16="http://schemas.microsoft.com/office/drawing/2014/main" id="{A9941032-F3F9-2A48-BD76-4A07B772BFB1}"/>
              </a:ext>
            </a:extLst>
          </p:cNvPr>
          <p:cNvSpPr txBox="1"/>
          <p:nvPr/>
        </p:nvSpPr>
        <p:spPr>
          <a:xfrm rot="16200000">
            <a:off x="30249" y="1959762"/>
            <a:ext cx="14993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Chip ID</a:t>
            </a:r>
          </a:p>
        </p:txBody>
      </p:sp>
      <p:sp>
        <p:nvSpPr>
          <p:cNvPr id="12" name="TextBox 11">
            <a:extLst>
              <a:ext uri="{FF2B5EF4-FFF2-40B4-BE49-F238E27FC236}">
                <a16:creationId xmlns:a16="http://schemas.microsoft.com/office/drawing/2014/main" id="{FAC97D7B-1AF1-B440-BF79-03788D25188A}"/>
              </a:ext>
            </a:extLst>
          </p:cNvPr>
          <p:cNvSpPr txBox="1"/>
          <p:nvPr/>
        </p:nvSpPr>
        <p:spPr>
          <a:xfrm>
            <a:off x="7280654" y="1715957"/>
            <a:ext cx="1475677"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a:ea typeface="Cambria"/>
                <a:cs typeface="+mn-cs"/>
              </a:rPr>
              <a:t>Number of Bit Flips in a Column</a:t>
            </a:r>
          </a:p>
        </p:txBody>
      </p:sp>
      <p:grpSp>
        <p:nvGrpSpPr>
          <p:cNvPr id="13" name="Group 12">
            <a:extLst>
              <a:ext uri="{FF2B5EF4-FFF2-40B4-BE49-F238E27FC236}">
                <a16:creationId xmlns:a16="http://schemas.microsoft.com/office/drawing/2014/main" id="{F404A755-82D6-664C-8456-267732B43924}"/>
              </a:ext>
            </a:extLst>
          </p:cNvPr>
          <p:cNvGrpSpPr/>
          <p:nvPr/>
        </p:nvGrpSpPr>
        <p:grpSpPr>
          <a:xfrm>
            <a:off x="293723" y="4395950"/>
            <a:ext cx="8556554" cy="1323439"/>
            <a:chOff x="1643281" y="4420664"/>
            <a:chExt cx="6864225" cy="1149839"/>
          </a:xfrm>
        </p:grpSpPr>
        <p:sp>
          <p:nvSpPr>
            <p:cNvPr id="14" name="Rounded Rectangle 13">
              <a:extLst>
                <a:ext uri="{FF2B5EF4-FFF2-40B4-BE49-F238E27FC236}">
                  <a16:creationId xmlns:a16="http://schemas.microsoft.com/office/drawing/2014/main" id="{B0C80F14-D0D3-E946-B0BB-968858F0EBBA}"/>
                </a:ext>
              </a:extLst>
            </p:cNvPr>
            <p:cNvSpPr/>
            <p:nvPr/>
          </p:nvSpPr>
          <p:spPr>
            <a:xfrm>
              <a:off x="1643281" y="4420664"/>
              <a:ext cx="6864225" cy="114983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ound Same Side Corner Rectangle 14">
              <a:extLst>
                <a:ext uri="{FF2B5EF4-FFF2-40B4-BE49-F238E27FC236}">
                  <a16:creationId xmlns:a16="http://schemas.microsoft.com/office/drawing/2014/main" id="{3907992A-5E87-604A-9283-988747F2DE29}"/>
                </a:ext>
              </a:extLst>
            </p:cNvPr>
            <p:cNvSpPr/>
            <p:nvPr/>
          </p:nvSpPr>
          <p:spPr>
            <a:xfrm>
              <a:off x="1643281" y="4420664"/>
              <a:ext cx="6864225" cy="369905"/>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OBSERVATION 13</a:t>
              </a:r>
            </a:p>
          </p:txBody>
        </p:sp>
        <p:sp>
          <p:nvSpPr>
            <p:cNvPr id="16" name="TextBox 15">
              <a:extLst>
                <a:ext uri="{FF2B5EF4-FFF2-40B4-BE49-F238E27FC236}">
                  <a16:creationId xmlns:a16="http://schemas.microsoft.com/office/drawing/2014/main" id="{B659EEB5-4017-594C-A1D8-C94D552F9D6A}"/>
                </a:ext>
              </a:extLst>
            </p:cNvPr>
            <p:cNvSpPr txBox="1"/>
            <p:nvPr/>
          </p:nvSpPr>
          <p:spPr>
            <a:xfrm>
              <a:off x="1643281" y="4819075"/>
              <a:ext cx="6864225" cy="721992"/>
            </a:xfrm>
            <a:prstGeom prst="rect">
              <a:avLst/>
            </a:prstGeom>
            <a:noFill/>
          </p:spPr>
          <p:txBody>
            <a:bodyPr wrap="square" l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Certain columns are </a:t>
              </a:r>
              <a:r>
                <a:rPr kumimoji="0" lang="en-US" sz="24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significantly more vulnerable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to RowHammer than other columns</a:t>
              </a:r>
            </a:p>
          </p:txBody>
        </p:sp>
      </p:grpSp>
      <p:grpSp>
        <p:nvGrpSpPr>
          <p:cNvPr id="5" name="Group 4">
            <a:extLst>
              <a:ext uri="{FF2B5EF4-FFF2-40B4-BE49-F238E27FC236}">
                <a16:creationId xmlns:a16="http://schemas.microsoft.com/office/drawing/2014/main" id="{0F24A650-E857-1445-8B92-55F92131741C}"/>
              </a:ext>
            </a:extLst>
          </p:cNvPr>
          <p:cNvGrpSpPr/>
          <p:nvPr/>
        </p:nvGrpSpPr>
        <p:grpSpPr>
          <a:xfrm>
            <a:off x="1294595" y="1374109"/>
            <a:ext cx="5556608" cy="1615063"/>
            <a:chOff x="1294595" y="1374109"/>
            <a:chExt cx="5556608" cy="1615063"/>
          </a:xfrm>
        </p:grpSpPr>
        <p:sp>
          <p:nvSpPr>
            <p:cNvPr id="3" name="Oval 2">
              <a:extLst>
                <a:ext uri="{FF2B5EF4-FFF2-40B4-BE49-F238E27FC236}">
                  <a16:creationId xmlns:a16="http://schemas.microsoft.com/office/drawing/2014/main" id="{32D20D24-B5A2-3F43-9070-7C0F7F11FD94}"/>
                </a:ext>
              </a:extLst>
            </p:cNvPr>
            <p:cNvSpPr/>
            <p:nvPr/>
          </p:nvSpPr>
          <p:spPr>
            <a:xfrm>
              <a:off x="5012085" y="1557571"/>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0CCE80C-7616-E847-A224-4011AA450FAC}"/>
                </a:ext>
              </a:extLst>
            </p:cNvPr>
            <p:cNvSpPr/>
            <p:nvPr/>
          </p:nvSpPr>
          <p:spPr>
            <a:xfrm>
              <a:off x="6640940" y="1384155"/>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2512" y="73677"/>
                    <a:pt x="52840" y="5674"/>
                    <a:pt x="105132" y="0"/>
                  </a:cubicBezTo>
                  <a:cubicBezTo>
                    <a:pt x="166546" y="6877"/>
                    <a:pt x="210407" y="77934"/>
                    <a:pt x="210264" y="164323"/>
                  </a:cubicBezTo>
                  <a:cubicBezTo>
                    <a:pt x="204523" y="246415"/>
                    <a:pt x="166060" y="332110"/>
                    <a:pt x="105132" y="328646"/>
                  </a:cubicBezTo>
                  <a:cubicBezTo>
                    <a:pt x="47960" y="325331"/>
                    <a:pt x="5311" y="264977"/>
                    <a:pt x="0" y="164323"/>
                  </a:cubicBezTo>
                  <a:close/>
                </a:path>
              </a:pathLst>
            </a:custGeom>
            <a:noFill/>
            <a:ln w="57150">
              <a:solidFill>
                <a:srgbClr val="FF0000"/>
              </a:solidFill>
              <a:prstDash val="soli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38D66E5-7918-AC44-814F-4114B08411F3}"/>
                </a:ext>
              </a:extLst>
            </p:cNvPr>
            <p:cNvSpPr/>
            <p:nvPr/>
          </p:nvSpPr>
          <p:spPr>
            <a:xfrm>
              <a:off x="4364234"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2F575FB-272A-3A4F-AC0D-30203B883D83}"/>
                </a:ext>
              </a:extLst>
            </p:cNvPr>
            <p:cNvSpPr/>
            <p:nvPr/>
          </p:nvSpPr>
          <p:spPr>
            <a:xfrm>
              <a:off x="3337539" y="266052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85F53B0-9867-AB41-BCDF-8D55E75007E3}"/>
                </a:ext>
              </a:extLst>
            </p:cNvPr>
            <p:cNvSpPr/>
            <p:nvPr/>
          </p:nvSpPr>
          <p:spPr>
            <a:xfrm>
              <a:off x="1314741"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B4D11B-FE34-E240-961B-6B9028EF8717}"/>
                </a:ext>
              </a:extLst>
            </p:cNvPr>
            <p:cNvSpPr/>
            <p:nvPr/>
          </p:nvSpPr>
          <p:spPr>
            <a:xfrm>
              <a:off x="3241613"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B5B4B56-1B20-9E49-ABF0-568BC5768CF6}"/>
                </a:ext>
              </a:extLst>
            </p:cNvPr>
            <p:cNvSpPr/>
            <p:nvPr/>
          </p:nvSpPr>
          <p:spPr>
            <a:xfrm>
              <a:off x="6134706" y="1374110"/>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0B33A0-15F2-CB46-8B58-9C38260EE907}"/>
                </a:ext>
              </a:extLst>
            </p:cNvPr>
            <p:cNvSpPr/>
            <p:nvPr/>
          </p:nvSpPr>
          <p:spPr>
            <a:xfrm>
              <a:off x="4521622" y="26605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60B2252-32B9-F145-8663-FEBC9FE5547A}"/>
                </a:ext>
              </a:extLst>
            </p:cNvPr>
            <p:cNvSpPr/>
            <p:nvPr/>
          </p:nvSpPr>
          <p:spPr>
            <a:xfrm>
              <a:off x="4066742"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B96035A-BF88-1947-82FB-FF9EBF5C1CA3}"/>
                </a:ext>
              </a:extLst>
            </p:cNvPr>
            <p:cNvSpPr/>
            <p:nvPr/>
          </p:nvSpPr>
          <p:spPr>
            <a:xfrm>
              <a:off x="3889464" y="1567326"/>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160B3EB-C7BD-AE4A-96F8-7350BBF4F7B7}"/>
                </a:ext>
              </a:extLst>
            </p:cNvPr>
            <p:cNvSpPr/>
            <p:nvPr/>
          </p:nvSpPr>
          <p:spPr>
            <a:xfrm>
              <a:off x="4549815" y="154237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CEA7B05-1CA8-D049-BB5C-3D470C714D6A}"/>
                </a:ext>
              </a:extLst>
            </p:cNvPr>
            <p:cNvSpPr/>
            <p:nvPr/>
          </p:nvSpPr>
          <p:spPr>
            <a:xfrm>
              <a:off x="5237128" y="1548478"/>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D4B1229-8A18-CB47-9025-CC38D34A114E}"/>
                </a:ext>
              </a:extLst>
            </p:cNvPr>
            <p:cNvSpPr/>
            <p:nvPr/>
          </p:nvSpPr>
          <p:spPr>
            <a:xfrm>
              <a:off x="2757278" y="192866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5DBA5F7-7B02-7B41-9BFB-8B73B9987BA3}"/>
                </a:ext>
              </a:extLst>
            </p:cNvPr>
            <p:cNvSpPr/>
            <p:nvPr/>
          </p:nvSpPr>
          <p:spPr>
            <a:xfrm>
              <a:off x="1503481" y="1374109"/>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31BFC81-8512-E64C-8A89-23087B59473F}"/>
                </a:ext>
              </a:extLst>
            </p:cNvPr>
            <p:cNvSpPr/>
            <p:nvPr/>
          </p:nvSpPr>
          <p:spPr>
            <a:xfrm>
              <a:off x="2361434" y="1937757"/>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58AA03A0-6489-184C-8067-E77E89D6E03F}"/>
                </a:ext>
              </a:extLst>
            </p:cNvPr>
            <p:cNvSpPr/>
            <p:nvPr/>
          </p:nvSpPr>
          <p:spPr>
            <a:xfrm>
              <a:off x="2539707" y="137855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5DF939D-4483-9645-AABF-7D9306EAA6BE}"/>
                </a:ext>
              </a:extLst>
            </p:cNvPr>
            <p:cNvSpPr/>
            <p:nvPr/>
          </p:nvSpPr>
          <p:spPr>
            <a:xfrm>
              <a:off x="5806737" y="174967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4270" y="70936"/>
                    <a:pt x="41540" y="2075"/>
                    <a:pt x="105132" y="0"/>
                  </a:cubicBezTo>
                  <a:cubicBezTo>
                    <a:pt x="167719" y="952"/>
                    <a:pt x="197161" y="73987"/>
                    <a:pt x="210264" y="164323"/>
                  </a:cubicBezTo>
                  <a:cubicBezTo>
                    <a:pt x="202432" y="262724"/>
                    <a:pt x="162297" y="333611"/>
                    <a:pt x="105132" y="328646"/>
                  </a:cubicBezTo>
                  <a:cubicBezTo>
                    <a:pt x="34422" y="321726"/>
                    <a:pt x="9932" y="259821"/>
                    <a:pt x="0" y="164323"/>
                  </a:cubicBezTo>
                  <a:close/>
                </a:path>
              </a:pathLst>
            </a:custGeom>
            <a:noFill/>
            <a:ln w="57150">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C4437007-5862-0C46-9A30-92F96FCFE3A6}"/>
                </a:ext>
              </a:extLst>
            </p:cNvPr>
            <p:cNvSpPr/>
            <p:nvPr/>
          </p:nvSpPr>
          <p:spPr>
            <a:xfrm>
              <a:off x="6164986" y="1571242"/>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64E1F3A3-0DC4-A64A-8DA0-964EE0450766}"/>
                </a:ext>
              </a:extLst>
            </p:cNvPr>
            <p:cNvSpPr/>
            <p:nvPr/>
          </p:nvSpPr>
          <p:spPr>
            <a:xfrm>
              <a:off x="1294595" y="1773434"/>
              <a:ext cx="210263" cy="328645"/>
            </a:xfrm>
            <a:custGeom>
              <a:avLst/>
              <a:gdLst>
                <a:gd name="connsiteX0" fmla="*/ 0 w 210263"/>
                <a:gd name="connsiteY0" fmla="*/ 164323 h 328645"/>
                <a:gd name="connsiteX1" fmla="*/ 105132 w 210263"/>
                <a:gd name="connsiteY1" fmla="*/ 0 h 328645"/>
                <a:gd name="connsiteX2" fmla="*/ 210264 w 210263"/>
                <a:gd name="connsiteY2" fmla="*/ 164323 h 328645"/>
                <a:gd name="connsiteX3" fmla="*/ 105132 w 210263"/>
                <a:gd name="connsiteY3" fmla="*/ 328646 h 328645"/>
                <a:gd name="connsiteX4" fmla="*/ 0 w 210263"/>
                <a:gd name="connsiteY4" fmla="*/ 164323 h 3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63" h="328645" extrusionOk="0">
                  <a:moveTo>
                    <a:pt x="0" y="164323"/>
                  </a:moveTo>
                  <a:cubicBezTo>
                    <a:pt x="1128" y="65084"/>
                    <a:pt x="48957" y="1521"/>
                    <a:pt x="105132" y="0"/>
                  </a:cubicBezTo>
                  <a:cubicBezTo>
                    <a:pt x="149010" y="-5363"/>
                    <a:pt x="213895" y="60837"/>
                    <a:pt x="210264" y="164323"/>
                  </a:cubicBezTo>
                  <a:cubicBezTo>
                    <a:pt x="214268" y="252429"/>
                    <a:pt x="159671" y="337626"/>
                    <a:pt x="105132" y="328646"/>
                  </a:cubicBezTo>
                  <a:cubicBezTo>
                    <a:pt x="44706" y="336408"/>
                    <a:pt x="3969" y="251585"/>
                    <a:pt x="0" y="164323"/>
                  </a:cubicBezTo>
                  <a:close/>
                </a:path>
              </a:pathLst>
            </a:custGeom>
            <a:noFill/>
            <a:ln w="57150">
              <a:solidFill>
                <a:srgbClr val="FF0000"/>
              </a:solidFill>
              <a:prstDash val="solid"/>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270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44D4-AB6E-3446-9595-832C470D98C2}"/>
              </a:ext>
            </a:extLst>
          </p:cNvPr>
          <p:cNvSpPr>
            <a:spLocks noGrp="1"/>
          </p:cNvSpPr>
          <p:nvPr>
            <p:ph type="title"/>
          </p:nvPr>
        </p:nvSpPr>
        <p:spPr>
          <a:xfrm>
            <a:off x="75991" y="50573"/>
            <a:ext cx="6915118" cy="762709"/>
          </a:xfrm>
        </p:spPr>
        <p:txBody>
          <a:bodyPr/>
          <a:lstStyle/>
          <a:p>
            <a:r>
              <a:rPr lang="en-US" dirty="0"/>
              <a:t>Example Defense Improvements</a:t>
            </a:r>
          </a:p>
        </p:txBody>
      </p:sp>
      <p:sp>
        <p:nvSpPr>
          <p:cNvPr id="3" name="TextBox 2">
            <a:extLst>
              <a:ext uri="{FF2B5EF4-FFF2-40B4-BE49-F238E27FC236}">
                <a16:creationId xmlns:a16="http://schemas.microsoft.com/office/drawing/2014/main" id="{B2CF9EFC-23EE-AF47-B911-0A2529040D94}"/>
              </a:ext>
            </a:extLst>
          </p:cNvPr>
          <p:cNvSpPr txBox="1"/>
          <p:nvPr/>
        </p:nvSpPr>
        <p:spPr>
          <a:xfrm>
            <a:off x="168402" y="772555"/>
            <a:ext cx="8975598" cy="5663089"/>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1: Leveraging variation across DRAM rows</a:t>
            </a: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538233"/>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11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914400" marR="0" lvl="2"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Example 2: Leveraging variation with temperature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cell experiences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bit flips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bounded temperature range</a:t>
            </a: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row can be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disabled</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vulnerable temperature range</a:t>
            </a:r>
          </a:p>
          <a:p>
            <a:pPr marL="457200" marR="0" lvl="1" indent="0" algn="l" defTabSz="914400" rtl="0" eaLnBrk="1" fontAlgn="auto" latinLnBrk="0" hangingPunct="1">
              <a:lnSpc>
                <a:spcPct val="100000"/>
              </a:lnSpc>
              <a:spcBef>
                <a:spcPts val="0"/>
              </a:spcBef>
              <a:spcAft>
                <a:spcPts val="600"/>
              </a:spcAft>
              <a:buClr>
                <a:prstClr val="black"/>
              </a:buClr>
              <a:buSzTx/>
              <a:buFontTx/>
              <a:buNone/>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36588" marR="0" lvl="1" indent="-179388"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9558ACE4-39FE-B94D-9B68-69CBE050FDAA}"/>
              </a:ext>
            </a:extLst>
          </p:cNvPr>
          <p:cNvGrpSpPr/>
          <p:nvPr/>
        </p:nvGrpSpPr>
        <p:grpSpPr>
          <a:xfrm>
            <a:off x="828111" y="4342984"/>
            <a:ext cx="7835517" cy="764212"/>
            <a:chOff x="567298" y="3693104"/>
            <a:chExt cx="7835517" cy="764212"/>
          </a:xfrm>
        </p:grpSpPr>
        <p:cxnSp>
          <p:nvCxnSpPr>
            <p:cNvPr id="16" name="Straight Arrow Connector 15">
              <a:extLst>
                <a:ext uri="{FF2B5EF4-FFF2-40B4-BE49-F238E27FC236}">
                  <a16:creationId xmlns:a16="http://schemas.microsoft.com/office/drawing/2014/main" id="{5ECF2CCB-BA55-2949-95E0-6979C0090355}"/>
                </a:ext>
              </a:extLst>
            </p:cNvPr>
            <p:cNvCxnSpPr>
              <a:cxnSpLocks/>
            </p:cNvCxnSpPr>
            <p:nvPr/>
          </p:nvCxnSpPr>
          <p:spPr>
            <a:xfrm>
              <a:off x="646436" y="4052126"/>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A27439-DDBD-3C41-AC39-AF73A51C66FD}"/>
                </a:ext>
              </a:extLst>
            </p:cNvPr>
            <p:cNvSpPr/>
            <p:nvPr/>
          </p:nvSpPr>
          <p:spPr>
            <a:xfrm>
              <a:off x="1891136" y="3827945"/>
              <a:ext cx="4158559" cy="451351"/>
            </a:xfrm>
            <a:prstGeom prst="rect">
              <a:avLst/>
            </a:prstGeom>
            <a:solidFill>
              <a:srgbClr val="FCE5D6"/>
            </a:solidFill>
            <a:ln>
              <a:solidFill>
                <a:srgbClr val="C0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Vulnerable Temperature Range</a:t>
              </a:r>
            </a:p>
          </p:txBody>
        </p:sp>
        <p:cxnSp>
          <p:nvCxnSpPr>
            <p:cNvPr id="21" name="Straight Connector 20">
              <a:extLst>
                <a:ext uri="{FF2B5EF4-FFF2-40B4-BE49-F238E27FC236}">
                  <a16:creationId xmlns:a16="http://schemas.microsoft.com/office/drawing/2014/main" id="{086B6804-DE30-A343-B05F-5B319CBB451B}"/>
                </a:ext>
              </a:extLst>
            </p:cNvPr>
            <p:cNvCxnSpPr/>
            <p:nvPr/>
          </p:nvCxnSpPr>
          <p:spPr>
            <a:xfrm>
              <a:off x="6036350" y="383160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45D031-0666-D345-8792-FA97934134F3}"/>
                </a:ext>
              </a:extLst>
            </p:cNvPr>
            <p:cNvSpPr txBox="1"/>
            <p:nvPr/>
          </p:nvSpPr>
          <p:spPr>
            <a:xfrm>
              <a:off x="6939401" y="4087984"/>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sp>
          <p:nvSpPr>
            <p:cNvPr id="23" name="TextBox 22">
              <a:extLst>
                <a:ext uri="{FF2B5EF4-FFF2-40B4-BE49-F238E27FC236}">
                  <a16:creationId xmlns:a16="http://schemas.microsoft.com/office/drawing/2014/main" id="{877FB08B-ECF7-484B-B2E1-BEB4DF6FA147}"/>
                </a:ext>
              </a:extLst>
            </p:cNvPr>
            <p:cNvSpPr txBox="1"/>
            <p:nvPr/>
          </p:nvSpPr>
          <p:spPr>
            <a:xfrm>
              <a:off x="6115489" y="3694132"/>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cxnSp>
          <p:nvCxnSpPr>
            <p:cNvPr id="26" name="Straight Connector 25">
              <a:extLst>
                <a:ext uri="{FF2B5EF4-FFF2-40B4-BE49-F238E27FC236}">
                  <a16:creationId xmlns:a16="http://schemas.microsoft.com/office/drawing/2014/main" id="{BA278E1F-68C4-A14E-B2A8-A1D0BD6E17D8}"/>
                </a:ext>
              </a:extLst>
            </p:cNvPr>
            <p:cNvCxnSpPr/>
            <p:nvPr/>
          </p:nvCxnSpPr>
          <p:spPr>
            <a:xfrm>
              <a:off x="1855303" y="3821293"/>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43FDED-64EC-CA4E-8E4B-38A90266D45A}"/>
                </a:ext>
              </a:extLst>
            </p:cNvPr>
            <p:cNvSpPr txBox="1"/>
            <p:nvPr/>
          </p:nvSpPr>
          <p:spPr>
            <a:xfrm>
              <a:off x="567298" y="3693104"/>
              <a:ext cx="1231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 bit flips</a:t>
              </a:r>
            </a:p>
          </p:txBody>
        </p:sp>
      </p:grpSp>
      <p:grpSp>
        <p:nvGrpSpPr>
          <p:cNvPr id="13" name="Group 12">
            <a:extLst>
              <a:ext uri="{FF2B5EF4-FFF2-40B4-BE49-F238E27FC236}">
                <a16:creationId xmlns:a16="http://schemas.microsoft.com/office/drawing/2014/main" id="{79E7B9F0-5431-9247-BC93-60FD6BC99AFB}"/>
              </a:ext>
            </a:extLst>
          </p:cNvPr>
          <p:cNvGrpSpPr/>
          <p:nvPr/>
        </p:nvGrpSpPr>
        <p:grpSpPr>
          <a:xfrm>
            <a:off x="920851" y="5636803"/>
            <a:ext cx="7756379" cy="636022"/>
            <a:chOff x="646436" y="4434606"/>
            <a:chExt cx="7756379" cy="636022"/>
          </a:xfrm>
        </p:grpSpPr>
        <p:cxnSp>
          <p:nvCxnSpPr>
            <p:cNvPr id="40" name="Straight Arrow Connector 39">
              <a:extLst>
                <a:ext uri="{FF2B5EF4-FFF2-40B4-BE49-F238E27FC236}">
                  <a16:creationId xmlns:a16="http://schemas.microsoft.com/office/drawing/2014/main" id="{B3F866D0-2D15-DC49-B342-C71E4D9E091C}"/>
                </a:ext>
              </a:extLst>
            </p:cNvPr>
            <p:cNvCxnSpPr>
              <a:cxnSpLocks/>
            </p:cNvCxnSpPr>
            <p:nvPr/>
          </p:nvCxnSpPr>
          <p:spPr>
            <a:xfrm>
              <a:off x="646436" y="4665439"/>
              <a:ext cx="6865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A9303DA-B048-9A44-87EC-6C300959161A}"/>
                </a:ext>
              </a:extLst>
            </p:cNvPr>
            <p:cNvSpPr/>
            <p:nvPr/>
          </p:nvSpPr>
          <p:spPr>
            <a:xfrm>
              <a:off x="1224243" y="4438570"/>
              <a:ext cx="2268985"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RowA</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sp>
          <p:nvSpPr>
            <p:cNvPr id="43" name="TextBox 42">
              <a:extLst>
                <a:ext uri="{FF2B5EF4-FFF2-40B4-BE49-F238E27FC236}">
                  <a16:creationId xmlns:a16="http://schemas.microsoft.com/office/drawing/2014/main" id="{97C148C7-8F26-DC49-81D1-EFF5DC954BEB}"/>
                </a:ext>
              </a:extLst>
            </p:cNvPr>
            <p:cNvSpPr txBox="1"/>
            <p:nvPr/>
          </p:nvSpPr>
          <p:spPr>
            <a:xfrm>
              <a:off x="6939401" y="4701296"/>
              <a:ext cx="1463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Temperature</a:t>
              </a:r>
            </a:p>
          </p:txBody>
        </p:sp>
        <p:cxnSp>
          <p:nvCxnSpPr>
            <p:cNvPr id="46" name="Straight Connector 45">
              <a:extLst>
                <a:ext uri="{FF2B5EF4-FFF2-40B4-BE49-F238E27FC236}">
                  <a16:creationId xmlns:a16="http://schemas.microsoft.com/office/drawing/2014/main" id="{39633B92-56B5-A749-B680-445E5544E43D}"/>
                </a:ext>
              </a:extLst>
            </p:cNvPr>
            <p:cNvCxnSpPr/>
            <p:nvPr/>
          </p:nvCxnSpPr>
          <p:spPr>
            <a:xfrm>
              <a:off x="1189346"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0A47263-2BDF-804C-A625-995205A4AB9E}"/>
                </a:ext>
              </a:extLst>
            </p:cNvPr>
            <p:cNvCxnSpPr/>
            <p:nvPr/>
          </p:nvCxnSpPr>
          <p:spPr>
            <a:xfrm>
              <a:off x="3510530"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69EB0D3-B74B-6B4A-8B18-CD5FEB57D206}"/>
                </a:ext>
              </a:extLst>
            </p:cNvPr>
            <p:cNvSpPr/>
            <p:nvPr/>
          </p:nvSpPr>
          <p:spPr>
            <a:xfrm>
              <a:off x="4229695" y="4438570"/>
              <a:ext cx="2274536" cy="451351"/>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66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Disable </a:t>
              </a:r>
              <a:r>
                <a:rPr kumimoji="0" lang="en-US" sz="1600" b="1" i="0" u="none" strike="noStrike" kern="1200" cap="none" spc="0" normalizeH="0" baseline="0" noProof="0" err="1">
                  <a:ln>
                    <a:noFill/>
                  </a:ln>
                  <a:solidFill>
                    <a:srgbClr val="0070C0"/>
                  </a:solidFill>
                  <a:effectLst/>
                  <a:uLnTx/>
                  <a:uFillTx/>
                  <a:latin typeface="Cambria" panose="02040503050406030204" pitchFamily="18" charset="0"/>
                  <a:ea typeface="+mn-ea"/>
                  <a:cs typeface="+mn-cs"/>
                </a:rPr>
                <a:t>RowB</a:t>
              </a:r>
              <a:endParaRPr kumimoji="0" lang="en-US" sz="1600" b="1"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cxnSp>
          <p:nvCxnSpPr>
            <p:cNvPr id="54" name="Straight Connector 53">
              <a:extLst>
                <a:ext uri="{FF2B5EF4-FFF2-40B4-BE49-F238E27FC236}">
                  <a16:creationId xmlns:a16="http://schemas.microsoft.com/office/drawing/2014/main" id="{9800F4C1-30A1-A44E-9DFB-E23AA5D6972A}"/>
                </a:ext>
              </a:extLst>
            </p:cNvPr>
            <p:cNvCxnSpPr/>
            <p:nvPr/>
          </p:nvCxnSpPr>
          <p:spPr>
            <a:xfrm>
              <a:off x="4194798"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520329-AA79-A54A-BEF8-1A6879343FD3}"/>
                </a:ext>
              </a:extLst>
            </p:cNvPr>
            <p:cNvCxnSpPr/>
            <p:nvPr/>
          </p:nvCxnSpPr>
          <p:spPr>
            <a:xfrm>
              <a:off x="6530273" y="4434606"/>
              <a:ext cx="0" cy="4616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94F95287-A256-CD4E-952B-771C576A090A}"/>
              </a:ext>
            </a:extLst>
          </p:cNvPr>
          <p:cNvSpPr txBox="1"/>
          <p:nvPr/>
        </p:nvSpPr>
        <p:spPr>
          <a:xfrm>
            <a:off x="4527588" y="2247826"/>
            <a:ext cx="33589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80% area reduction</a:t>
            </a:r>
            <a:br>
              <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rPr>
              <a:t>for Graphene </a:t>
            </a:r>
            <a:r>
              <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a:cs typeface="Calibri"/>
              </a:rPr>
              <a:t>[Park+, MICRO'20]</a:t>
            </a:r>
            <a:endParaRPr kumimoji="0" lang="en-US" sz="1800" b="1" i="0" u="none" strike="noStrike" kern="1200" cap="none" spc="0" normalizeH="0" baseline="0" noProof="0">
              <a:ln>
                <a:noFill/>
              </a:ln>
              <a:solidFill>
                <a:srgbClr val="ED7D31">
                  <a:lumMod val="75000"/>
                </a:srgbClr>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26447BAB-1E9A-F744-A973-990CCD38DD9E}"/>
              </a:ext>
            </a:extLst>
          </p:cNvPr>
          <p:cNvSpPr txBox="1"/>
          <p:nvPr/>
        </p:nvSpPr>
        <p:spPr>
          <a:xfrm>
            <a:off x="4523186" y="1662314"/>
            <a:ext cx="4022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t>33% area reduction </a:t>
            </a:r>
            <a:br>
              <a:rPr kumimoji="0" lang="en-US" sz="1800" b="1" i="0" u="none" strike="noStrike" kern="1200" cap="none" spc="0" normalizeH="0" baseline="0" noProof="0">
                <a:ln>
                  <a:noFill/>
                </a:ln>
                <a:solidFill>
                  <a:srgbClr val="0070C0"/>
                </a:solidFill>
                <a:effectLst/>
                <a:uLnTx/>
                <a:uFillTx/>
                <a:latin typeface="Cambria" panose="02040503050406030204" pitchFamily="18" charset="0"/>
                <a:ea typeface="+mn-ea"/>
                <a:cs typeface="+mn-cs"/>
              </a:rPr>
            </a:b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rPr>
              <a:t>for BlockHammer </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Cambria"/>
                <a:cs typeface="Calibri" panose="020F0502020204030204"/>
              </a:rPr>
              <a:t>Y</a:t>
            </a:r>
            <a:r>
              <a:rPr kumimoji="0" lang="en-US" sz="1800" b="0" i="0" u="none" strike="noStrike" kern="1200" cap="none" spc="0" normalizeH="0" baseline="0" noProof="0" err="1">
                <a:ln>
                  <a:noFill/>
                </a:ln>
                <a:solidFill>
                  <a:srgbClr val="0070C0"/>
                </a:solidFill>
                <a:effectLst/>
                <a:uLnTx/>
                <a:uFillTx/>
                <a:latin typeface="Cambria" panose="02040503050406030204" pitchFamily="18" charset="0"/>
                <a:ea typeface="+mn-lt"/>
                <a:cs typeface="Calibri" panose="020F0502020204030204"/>
              </a:rPr>
              <a:t>ağlıkçı</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lt"/>
                <a:cs typeface="Calibri" panose="020F0502020204030204"/>
              </a:rPr>
              <a:t>+, HPCA'21</a:t>
            </a:r>
            <a:r>
              <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Cambria"/>
                <a:cs typeface="Calibri"/>
              </a:rPr>
              <a:t>]</a:t>
            </a:r>
            <a:endParaRPr kumimoji="0" lang="en-US" sz="1800" b="0" i="0" u="none" strike="noStrike" kern="1200" cap="none" spc="0" normalizeH="0" baseline="0" noProof="0">
              <a:ln>
                <a:noFill/>
              </a:ln>
              <a:solidFill>
                <a:srgbClr val="0070C0"/>
              </a:solidFill>
              <a:effectLst/>
              <a:uLnTx/>
              <a:uFillTx/>
              <a:latin typeface="Cambria" panose="02040503050406030204" pitchFamily="18" charset="0"/>
              <a:ea typeface="+mn-ea"/>
              <a:cs typeface="+mn-cs"/>
            </a:endParaRPr>
          </a:p>
        </p:txBody>
      </p:sp>
      <p:grpSp>
        <p:nvGrpSpPr>
          <p:cNvPr id="60" name="Group 59">
            <a:extLst>
              <a:ext uri="{FF2B5EF4-FFF2-40B4-BE49-F238E27FC236}">
                <a16:creationId xmlns:a16="http://schemas.microsoft.com/office/drawing/2014/main" id="{AABEEE81-5FB3-BE43-AAD6-7388E6A0FE1D}"/>
              </a:ext>
            </a:extLst>
          </p:cNvPr>
          <p:cNvGrpSpPr/>
          <p:nvPr/>
        </p:nvGrpSpPr>
        <p:grpSpPr>
          <a:xfrm>
            <a:off x="435935" y="1237759"/>
            <a:ext cx="1541721" cy="2154204"/>
            <a:chOff x="435935" y="1352059"/>
            <a:chExt cx="1541721" cy="2154204"/>
          </a:xfrm>
        </p:grpSpPr>
        <p:sp>
          <p:nvSpPr>
            <p:cNvPr id="4" name="Rectangle 3">
              <a:extLst>
                <a:ext uri="{FF2B5EF4-FFF2-40B4-BE49-F238E27FC236}">
                  <a16:creationId xmlns:a16="http://schemas.microsoft.com/office/drawing/2014/main" id="{A972425D-27D0-ED43-86D7-38EDBBC12C2F}"/>
                </a:ext>
              </a:extLst>
            </p:cNvPr>
            <p:cNvSpPr/>
            <p:nvPr/>
          </p:nvSpPr>
          <p:spPr>
            <a:xfrm>
              <a:off x="488613" y="1352059"/>
              <a:ext cx="1440000" cy="1620000"/>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90%</a:t>
              </a:r>
            </a:p>
          </p:txBody>
        </p:sp>
        <p:sp>
          <p:nvSpPr>
            <p:cNvPr id="39" name="Rectangle 38">
              <a:extLst>
                <a:ext uri="{FF2B5EF4-FFF2-40B4-BE49-F238E27FC236}">
                  <a16:creationId xmlns:a16="http://schemas.microsoft.com/office/drawing/2014/main" id="{95DA514C-BA19-F14E-9D92-38B2F2EC5194}"/>
                </a:ext>
              </a:extLst>
            </p:cNvPr>
            <p:cNvSpPr/>
            <p:nvPr/>
          </p:nvSpPr>
          <p:spPr>
            <a:xfrm>
              <a:off x="1280613" y="1352059"/>
              <a:ext cx="648000" cy="360000"/>
            </a:xfrm>
            <a:prstGeom prst="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10%</a:t>
              </a:r>
            </a:p>
          </p:txBody>
        </p:sp>
        <p:sp>
          <p:nvSpPr>
            <p:cNvPr id="45" name="TextBox 44">
              <a:extLst>
                <a:ext uri="{FF2B5EF4-FFF2-40B4-BE49-F238E27FC236}">
                  <a16:creationId xmlns:a16="http://schemas.microsoft.com/office/drawing/2014/main" id="{44C49A3F-EF65-EB49-B709-D62C78AFB312}"/>
                </a:ext>
              </a:extLst>
            </p:cNvPr>
            <p:cNvSpPr txBox="1"/>
            <p:nvPr/>
          </p:nvSpPr>
          <p:spPr>
            <a:xfrm>
              <a:off x="435935" y="2921488"/>
              <a:ext cx="15417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Breakdown </a:t>
              </a:r>
              <a:b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br>
              <a:r>
                <a:rPr kumimoji="0" lang="en-US" sz="16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of DRAM Rows</a:t>
              </a:r>
            </a:p>
          </p:txBody>
        </p:sp>
      </p:grpSp>
      <p:grpSp>
        <p:nvGrpSpPr>
          <p:cNvPr id="61" name="Group 60">
            <a:extLst>
              <a:ext uri="{FF2B5EF4-FFF2-40B4-BE49-F238E27FC236}">
                <a16:creationId xmlns:a16="http://schemas.microsoft.com/office/drawing/2014/main" id="{1570AB9D-3440-3940-ACE0-D04CF962F56E}"/>
              </a:ext>
            </a:extLst>
          </p:cNvPr>
          <p:cNvGrpSpPr/>
          <p:nvPr/>
        </p:nvGrpSpPr>
        <p:grpSpPr>
          <a:xfrm>
            <a:off x="1584251" y="1213392"/>
            <a:ext cx="2200694" cy="1034422"/>
            <a:chOff x="1584251" y="1327692"/>
            <a:chExt cx="2200694" cy="1034422"/>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3C3851-29E3-EB41-92D2-1EC7DE90D2E5}"/>
                    </a:ext>
                  </a:extLst>
                </p:cNvPr>
                <p:cNvSpPr txBox="1"/>
                <p:nvPr/>
              </p:nvSpPr>
              <p:spPr>
                <a:xfrm>
                  <a:off x="2565444" y="1962004"/>
                  <a:ext cx="121950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mn-ea"/>
                          <a:cs typeface="+mn-cs"/>
                        </a:rPr>
                        <m:t>𝟐</m:t>
                      </m:r>
                      <m:r>
                        <a:rPr kumimoji="0" lang="en-US" sz="2000" b="1" i="1" u="none" strike="noStrike" kern="1200" cap="none" spc="0" normalizeH="0" baseline="0" noProof="0" smtClean="0">
                          <a:ln>
                            <a:noFill/>
                          </a:ln>
                          <a:solidFill>
                            <a:srgbClr val="2F5597"/>
                          </a:solidFill>
                          <a:effectLst/>
                          <a:uLnTx/>
                          <a:uFillTx/>
                          <a:latin typeface="Cambria Math" panose="02040503050406030204" pitchFamily="18" charset="0"/>
                          <a:ea typeface="Cambria Math" panose="02040503050406030204" pitchFamily="18" charset="0"/>
                          <a:cs typeface="+mn-cs"/>
                        </a:rPr>
                        <m:t>×</m:t>
                      </m:r>
                    </m:oMath>
                  </a14:m>
                  <a:r>
                    <a:rPr kumimoji="0" lang="en-US" sz="2000" b="1" i="1" u="none" strike="noStrike" kern="1200" cap="none" spc="0" normalizeH="0" baseline="0" noProof="0" err="1">
                      <a:ln>
                        <a:noFill/>
                      </a:ln>
                      <a:solidFill>
                        <a:srgbClr val="2F5597"/>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2F5597"/>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mc:Choice>
          <mc:Fallback xmlns="">
            <p:sp>
              <p:nvSpPr>
                <p:cNvPr id="5" name="TextBox 4">
                  <a:extLst>
                    <a:ext uri="{FF2B5EF4-FFF2-40B4-BE49-F238E27FC236}">
                      <a16:creationId xmlns:a16="http://schemas.microsoft.com/office/drawing/2014/main" id="{673C3851-29E3-EB41-92D2-1EC7DE90D2E5}"/>
                    </a:ext>
                  </a:extLst>
                </p:cNvPr>
                <p:cNvSpPr txBox="1">
                  <a:spLocks noRot="1" noChangeAspect="1" noMove="1" noResize="1" noEditPoints="1" noAdjustHandles="1" noChangeArrowheads="1" noChangeShapeType="1" noTextEdit="1"/>
                </p:cNvSpPr>
                <p:nvPr/>
              </p:nvSpPr>
              <p:spPr>
                <a:xfrm>
                  <a:off x="2565444" y="1962004"/>
                  <a:ext cx="1219501" cy="400110"/>
                </a:xfrm>
                <a:prstGeom prst="rect">
                  <a:avLst/>
                </a:prstGeom>
                <a:blipFill>
                  <a:blip r:embed="rId3"/>
                  <a:stretch>
                    <a:fillRect t="-7576" b="-2575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35CDF2F9-0106-8A47-B739-A9C7700ACD38}"/>
                </a:ext>
              </a:extLst>
            </p:cNvPr>
            <p:cNvCxnSpPr>
              <a:cxnSpLocks/>
              <a:endCxn id="5" idx="1"/>
            </p:cNvCxnSpPr>
            <p:nvPr/>
          </p:nvCxnSpPr>
          <p:spPr>
            <a:xfrm>
              <a:off x="1584251" y="2162059"/>
              <a:ext cx="981193" cy="0"/>
            </a:xfrm>
            <a:prstGeom prst="straightConnector1">
              <a:avLst/>
            </a:prstGeom>
            <a:ln w="38100">
              <a:solidFill>
                <a:schemeClr val="accent5">
                  <a:lumMod val="7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7F590C-E6C9-2848-AC19-F9EC525774B8}"/>
                </a:ext>
              </a:extLst>
            </p:cNvPr>
            <p:cNvSpPr txBox="1"/>
            <p:nvPr/>
          </p:nvSpPr>
          <p:spPr>
            <a:xfrm>
              <a:off x="2565443" y="1327692"/>
              <a:ext cx="8258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err="1">
                  <a:ln>
                    <a:noFill/>
                  </a:ln>
                  <a:solidFill>
                    <a:srgbClr val="C00000"/>
                  </a:solidFill>
                  <a:effectLst/>
                  <a:uLnTx/>
                  <a:uFillTx/>
                  <a:latin typeface="Cambria" panose="02040503050406030204" pitchFamily="18" charset="0"/>
                  <a:ea typeface="+mn-ea"/>
                  <a:cs typeface="+mn-cs"/>
                </a:rPr>
                <a:t>HC</a:t>
              </a:r>
              <a:r>
                <a:rPr kumimoji="0" lang="en-US" sz="2000" b="1" i="1" u="none" strike="noStrike" kern="1200" cap="none" spc="0" normalizeH="0" baseline="-25000" noProof="0" err="1">
                  <a:ln>
                    <a:noFill/>
                  </a:ln>
                  <a:solidFill>
                    <a:srgbClr val="C00000"/>
                  </a:solidFill>
                  <a:effectLst/>
                  <a:uLnTx/>
                  <a:uFillTx/>
                  <a:latin typeface="Cambria" panose="02040503050406030204" pitchFamily="18" charset="0"/>
                  <a:ea typeface="+mn-ea"/>
                  <a:cs typeface="+mn-cs"/>
                </a:rPr>
                <a:t>first</a:t>
              </a:r>
              <a:endParaRPr kumimoji="0" lang="en-US" sz="2000" b="1" i="1" u="none" strike="noStrike" kern="1200" cap="none" spc="0" normalizeH="0" baseline="-25000" noProof="0">
                <a:ln>
                  <a:noFill/>
                </a:ln>
                <a:solidFill>
                  <a:srgbClr val="2F5597"/>
                </a:solidFill>
                <a:effectLst/>
                <a:uLnTx/>
                <a:uFillTx/>
                <a:latin typeface="Cambria" panose="02040503050406030204" pitchFamily="18" charset="0"/>
                <a:ea typeface="+mn-ea"/>
                <a:cs typeface="+mn-cs"/>
              </a:endParaRPr>
            </a:p>
          </p:txBody>
        </p:sp>
        <p:cxnSp>
          <p:nvCxnSpPr>
            <p:cNvPr id="9" name="Straight Arrow Connector 8">
              <a:extLst>
                <a:ext uri="{FF2B5EF4-FFF2-40B4-BE49-F238E27FC236}">
                  <a16:creationId xmlns:a16="http://schemas.microsoft.com/office/drawing/2014/main" id="{B4367A31-76DE-904D-8926-2FBDCB3D102D}"/>
                </a:ext>
              </a:extLst>
            </p:cNvPr>
            <p:cNvCxnSpPr>
              <a:cxnSpLocks/>
              <a:endCxn id="34" idx="1"/>
            </p:cNvCxnSpPr>
            <p:nvPr/>
          </p:nvCxnSpPr>
          <p:spPr>
            <a:xfrm flipV="1">
              <a:off x="1928613" y="1527747"/>
              <a:ext cx="636830" cy="43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1FD7F90-5D92-1346-B1B5-FEF9A4BB704A}"/>
              </a:ext>
            </a:extLst>
          </p:cNvPr>
          <p:cNvSpPr txBox="1"/>
          <p:nvPr/>
        </p:nvSpPr>
        <p:spPr>
          <a:xfrm>
            <a:off x="4523186" y="1288946"/>
            <a:ext cx="38772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F5597"/>
                </a:solidFill>
                <a:effectLst/>
                <a:uLnTx/>
                <a:uFillTx/>
                <a:latin typeface="Cambria" panose="02040503050406030204" pitchFamily="18" charset="0"/>
                <a:ea typeface="+mn-ea"/>
                <a:cs typeface="+mn-cs"/>
              </a:rPr>
              <a:t>Aggressiveness can be reduced:</a:t>
            </a:r>
          </a:p>
        </p:txBody>
      </p:sp>
      <p:cxnSp>
        <p:nvCxnSpPr>
          <p:cNvPr id="17" name="Elbow Connector 16">
            <a:extLst>
              <a:ext uri="{FF2B5EF4-FFF2-40B4-BE49-F238E27FC236}">
                <a16:creationId xmlns:a16="http://schemas.microsoft.com/office/drawing/2014/main" id="{9B02A33F-6427-FC43-94FE-18E049F7450B}"/>
              </a:ext>
            </a:extLst>
          </p:cNvPr>
          <p:cNvCxnSpPr>
            <a:stCxn id="5" idx="3"/>
            <a:endCxn id="6" idx="1"/>
          </p:cNvCxnSpPr>
          <p:nvPr/>
        </p:nvCxnSpPr>
        <p:spPr>
          <a:xfrm flipV="1">
            <a:off x="3784945" y="1489001"/>
            <a:ext cx="738241" cy="558758"/>
          </a:xfrm>
          <a:prstGeom prst="bentConnector3">
            <a:avLst/>
          </a:prstGeom>
          <a:ln w="57150">
            <a:solidFill>
              <a:srgbClr val="2F55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Many More Analyses In The Paper</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347364022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More RowHammer Analysis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707496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139</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550767"/>
            <a:ext cx="9144000" cy="2246385"/>
          </a:xfrm>
          <a:prstGeom prst="rect">
            <a:avLst/>
          </a:prstGeom>
        </p:spPr>
      </p:pic>
    </p:spTree>
    <p:extLst>
      <p:ext uri="{BB962C8B-B14F-4D97-AF65-F5344CB8AC3E}">
        <p14:creationId xmlns:p14="http://schemas.microsoft.com/office/powerpoint/2010/main" val="28908604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https://github.com/CMU-SAFARI/SoftMC</a:t>
            </a:r>
            <a:r>
              <a:rPr lang="en-US" dirty="0">
                <a:solidFill>
                  <a:srgbClr val="0000FF"/>
                </a:solidFill>
              </a:rPr>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7853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1C6ADB5-88E6-6940-AA6D-F63E7EBC6507}"/>
              </a:ext>
            </a:extLst>
          </p:cNvPr>
          <p:cNvSpPr txBox="1">
            <a:spLocks/>
          </p:cNvSpPr>
          <p:nvPr/>
        </p:nvSpPr>
        <p:spPr bwMode="auto">
          <a:xfrm>
            <a:off x="193104" y="1113656"/>
            <a:ext cx="8915400" cy="51956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0000FF"/>
                </a:solidFill>
                <a:effectLst/>
                <a:uLnTx/>
                <a:uFillTx/>
                <a:latin typeface="Tahoma"/>
                <a:ea typeface="+mn-ea"/>
                <a:cs typeface="+mn-cs"/>
              </a:rPr>
              <a:t>Voltage swing </a:t>
            </a:r>
            <a:r>
              <a:rPr kumimoji="0" lang="en-US" sz="2400" b="0" i="0" u="none" strike="noStrike" kern="1200" cap="none" spc="0" normalizeH="0" baseline="0" noProof="0" dirty="0">
                <a:ln>
                  <a:noFill/>
                </a:ln>
                <a:solidFill>
                  <a:srgbClr val="000000"/>
                </a:solidFill>
                <a:effectLst/>
                <a:uLnTx/>
                <a:uFillTx/>
                <a:latin typeface="Tahoma"/>
                <a:ea typeface="+mn-ea"/>
                <a:cs typeface="+mn-cs"/>
              </a:rPr>
              <a:t>on a DRAM row’s </a:t>
            </a:r>
            <a:r>
              <a:rPr kumimoji="0" lang="en-US" sz="2400" b="0" i="0" u="none" strike="noStrike" kern="1200" cap="none" spc="0" normalizeH="0" baseline="0" noProof="0" dirty="0" err="1">
                <a:ln>
                  <a:noFill/>
                </a:ln>
                <a:solidFill>
                  <a:srgbClr val="000000"/>
                </a:solidFill>
                <a:effectLst/>
                <a:uLnTx/>
                <a:uFillTx/>
                <a:latin typeface="Tahoma"/>
                <a:ea typeface="+mn-ea"/>
                <a:cs typeface="+mn-cs"/>
              </a:rPr>
              <a:t>wordline</a:t>
            </a:r>
            <a:r>
              <a:rPr kumimoji="0" lang="en-US" sz="2400" b="0" i="0" u="none" strike="noStrike" kern="1200" cap="none" spc="0" normalizeH="0" baseline="0" noProof="0" dirty="0">
                <a:ln>
                  <a:noFill/>
                </a:ln>
                <a:solidFill>
                  <a:srgbClr val="000000"/>
                </a:solidFill>
                <a:effectLst/>
                <a:uLnTx/>
                <a:uFillTx/>
                <a:latin typeface="Tahoma"/>
                <a:ea typeface="+mn-ea"/>
                <a:cs typeface="+mn-cs"/>
              </a:rPr>
              <a:t> causes RowHammer</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0" i="0" u="none" strike="noStrike" kern="1200" cap="none" spc="0" normalizeH="0" baseline="0" noProof="0" dirty="0">
                <a:ln>
                  <a:noFill/>
                </a:ln>
                <a:solidFill>
                  <a:srgbClr val="C00000"/>
                </a:solidFill>
                <a:effectLst/>
                <a:uLnTx/>
                <a:uFillTx/>
                <a:latin typeface="Tahoma"/>
                <a:ea typeface="+mn-ea"/>
                <a:cs typeface="+mn-cs"/>
              </a:rPr>
              <a:t>No prior study </a:t>
            </a:r>
            <a:r>
              <a:rPr kumimoji="0" lang="en-US" sz="2400" b="0" i="0" u="none" strike="noStrike" kern="1200" cap="none" spc="0" normalizeH="0" baseline="0" noProof="0" dirty="0">
                <a:ln>
                  <a:noFill/>
                </a:ln>
                <a:solidFill>
                  <a:srgbClr val="000000"/>
                </a:solidFill>
                <a:effectLst/>
                <a:uLnTx/>
                <a:uFillTx/>
                <a:latin typeface="Tahoma"/>
                <a:ea typeface="+mn-ea"/>
                <a:cs typeface="+mn-cs"/>
              </a:rPr>
              <a:t>on the </a:t>
            </a:r>
            <a:r>
              <a:rPr kumimoji="0" lang="en-US" sz="2400" b="0" i="0" u="none" strike="noStrike" kern="1200" cap="none" spc="0" normalizeH="0" baseline="0" noProof="0" dirty="0">
                <a:ln>
                  <a:noFill/>
                </a:ln>
                <a:solidFill>
                  <a:srgbClr val="0000FF"/>
                </a:solidFill>
                <a:effectLst/>
                <a:uLnTx/>
                <a:uFillTx/>
                <a:latin typeface="Tahoma"/>
                <a:ea typeface="+mn-ea"/>
                <a:cs typeface="+mn-cs"/>
              </a:rPr>
              <a:t>impact of voltage </a:t>
            </a:r>
            <a:r>
              <a:rPr kumimoji="0" lang="en-US" sz="2400" b="0" i="0" u="none" strike="noStrike" kern="1200" cap="none" spc="0" normalizeH="0" baseline="0" noProof="0" dirty="0">
                <a:ln>
                  <a:noFill/>
                </a:ln>
                <a:solidFill>
                  <a:srgbClr val="000000"/>
                </a:solidFill>
                <a:effectLst/>
                <a:uLnTx/>
                <a:uFillTx/>
                <a:latin typeface="Tahoma"/>
                <a:ea typeface="+mn-ea"/>
                <a:cs typeface="+mn-cs"/>
              </a:rPr>
              <a:t>on RowHammer</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2" name="Title 1">
            <a:extLst>
              <a:ext uri="{FF2B5EF4-FFF2-40B4-BE49-F238E27FC236}">
                <a16:creationId xmlns:a16="http://schemas.microsoft.com/office/drawing/2014/main" id="{DF78012C-7B43-FD43-B164-238A8F2756A6}"/>
              </a:ext>
            </a:extLst>
          </p:cNvPr>
          <p:cNvSpPr>
            <a:spLocks noGrp="1"/>
          </p:cNvSpPr>
          <p:nvPr>
            <p:ph type="title"/>
          </p:nvPr>
        </p:nvSpPr>
        <p:spPr>
          <a:xfrm>
            <a:off x="228600" y="152400"/>
            <a:ext cx="9144000" cy="1066800"/>
          </a:xfrm>
        </p:spPr>
        <p:txBody>
          <a:bodyPr/>
          <a:lstStyle/>
          <a:p>
            <a:r>
              <a:rPr lang="en-US" sz="3800" dirty="0"/>
              <a:t>Sneak Peak: RowHammer vs. Voltage </a:t>
            </a:r>
            <a:r>
              <a:rPr lang="en-US" sz="2600" b="1" dirty="0"/>
              <a:t>[DSN’22]</a:t>
            </a:r>
          </a:p>
        </p:txBody>
      </p:sp>
      <p:sp>
        <p:nvSpPr>
          <p:cNvPr id="4" name="Slide Number Placeholder 3">
            <a:extLst>
              <a:ext uri="{FF2B5EF4-FFF2-40B4-BE49-F238E27FC236}">
                <a16:creationId xmlns:a16="http://schemas.microsoft.com/office/drawing/2014/main" id="{719DFBEE-E714-604A-B9FA-716B2D1442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B2512E9-372D-524B-A808-8E860A8BE7C0}"/>
              </a:ext>
            </a:extLst>
          </p:cNvPr>
          <p:cNvPicPr>
            <a:picLocks noChangeAspect="1"/>
          </p:cNvPicPr>
          <p:nvPr/>
        </p:nvPicPr>
        <p:blipFill>
          <a:blip r:embed="rId2"/>
          <a:stretch>
            <a:fillRect/>
          </a:stretch>
        </p:blipFill>
        <p:spPr>
          <a:xfrm>
            <a:off x="0" y="1998969"/>
            <a:ext cx="9144000" cy="3158223"/>
          </a:xfrm>
          <a:prstGeom prst="rect">
            <a:avLst/>
          </a:prstGeom>
        </p:spPr>
      </p:pic>
      <p:sp>
        <p:nvSpPr>
          <p:cNvPr id="8" name="Rectangle 7">
            <a:extLst>
              <a:ext uri="{FF2B5EF4-FFF2-40B4-BE49-F238E27FC236}">
                <a16:creationId xmlns:a16="http://schemas.microsoft.com/office/drawing/2014/main" id="{3949D77B-9C9C-804E-B468-C5E7E73426D8}"/>
              </a:ext>
            </a:extLst>
          </p:cNvPr>
          <p:cNvSpPr/>
          <p:nvPr/>
        </p:nvSpPr>
        <p:spPr>
          <a:xfrm>
            <a:off x="1676" y="5204048"/>
            <a:ext cx="9144000" cy="91440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ahoma"/>
                <a:ea typeface="+mn-ea"/>
                <a:cs typeface="+mn-cs"/>
              </a:rPr>
              <a:t>RowHammer vulnerability can be reduced via voltage scaling</a:t>
            </a:r>
          </a:p>
        </p:txBody>
      </p:sp>
    </p:spTree>
    <p:extLst>
      <p:ext uri="{BB962C8B-B14F-4D97-AF65-F5344CB8AC3E}">
        <p14:creationId xmlns:p14="http://schemas.microsoft.com/office/powerpoint/2010/main" val="2154151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42579"/>
            <a:ext cx="8428037" cy="822325"/>
          </a:xfrm>
        </p:spPr>
        <p:txBody>
          <a:bodyPr/>
          <a:lstStyle/>
          <a:p>
            <a:pPr algn="ctr" eaLnBrk="1" hangingPunct="1"/>
            <a:r>
              <a:rPr lang="en-US" sz="5000" dirty="0">
                <a:latin typeface="Garamond" charset="0"/>
              </a:rPr>
              <a:t>New 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25830825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err="1"/>
              <a:t>BlockHammer</a:t>
            </a:r>
            <a:r>
              <a:rPr lang="en-US" dirty="0"/>
              <a:t> Solution in 2021</a:t>
            </a:r>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p:txBody>
          <a:bodyPr/>
          <a:lstStyle/>
          <a:p>
            <a:r>
              <a:rPr lang="en-US" sz="1800" dirty="0"/>
              <a:t>A. </a:t>
            </a:r>
            <a:r>
              <a:rPr lang="en-US" sz="1800" dirty="0" err="1"/>
              <a:t>Giray</a:t>
            </a:r>
            <a:r>
              <a:rPr lang="en-US" sz="1800" dirty="0"/>
              <a:t> </a:t>
            </a:r>
            <a:r>
              <a:rPr lang="en-US" sz="1800" dirty="0" err="1"/>
              <a:t>Yaglikci</a:t>
            </a:r>
            <a:r>
              <a:rPr lang="en-US" sz="1800" dirty="0"/>
              <a:t>, </a:t>
            </a:r>
            <a:r>
              <a:rPr lang="en-US" sz="1800" dirty="0" err="1"/>
              <a:t>Minesh</a:t>
            </a:r>
            <a:r>
              <a:rPr lang="en-US" sz="1800" dirty="0"/>
              <a:t> Patel, </a:t>
            </a:r>
            <a:r>
              <a:rPr lang="en-US" sz="1800" dirty="0" err="1"/>
              <a:t>Jeremie</a:t>
            </a:r>
            <a:r>
              <a:rPr lang="en-US" sz="1800" dirty="0"/>
              <a:t> S. Kim, </a:t>
            </a:r>
            <a:r>
              <a:rPr lang="en-US" sz="1800" dirty="0" err="1"/>
              <a:t>Roknoddin</a:t>
            </a:r>
            <a:r>
              <a:rPr lang="en-US" sz="1800" dirty="0"/>
              <a:t> Azizi, </a:t>
            </a:r>
            <a:r>
              <a:rPr lang="en-US" sz="1800" dirty="0" err="1"/>
              <a:t>Ataberk</a:t>
            </a:r>
            <a:r>
              <a:rPr lang="en-US" sz="1800" dirty="0"/>
              <a:t> </a:t>
            </a:r>
            <a:r>
              <a:rPr lang="en-US" sz="1800" dirty="0" err="1"/>
              <a:t>Olgun</a:t>
            </a:r>
            <a:r>
              <a:rPr lang="en-US" sz="1800" dirty="0"/>
              <a:t>, Lois </a:t>
            </a:r>
            <a:r>
              <a:rPr lang="en-US" sz="1800" dirty="0" err="1"/>
              <a:t>Orosa</a:t>
            </a:r>
            <a:r>
              <a:rPr lang="en-US" sz="1800" dirty="0"/>
              <a:t>, Hasan Hassan, </a:t>
            </a:r>
            <a:r>
              <a:rPr lang="en-US" sz="1800" dirty="0" err="1"/>
              <a:t>Jisung</a:t>
            </a:r>
            <a:r>
              <a:rPr lang="en-US" sz="1800" dirty="0"/>
              <a:t> Park, Konstantinos </a:t>
            </a:r>
            <a:r>
              <a:rPr lang="en-US" sz="1800" dirty="0" err="1"/>
              <a:t>Kanellopoulos</a:t>
            </a:r>
            <a:r>
              <a:rPr lang="en-US" sz="1800" dirty="0"/>
              <a:t>, Taha </a:t>
            </a:r>
            <a:r>
              <a:rPr lang="en-US" sz="1800" dirty="0" err="1"/>
              <a:t>Shahroodi</a:t>
            </a:r>
            <a:r>
              <a:rPr lang="en-US" sz="1800" dirty="0"/>
              <a:t>, </a:t>
            </a:r>
            <a:r>
              <a:rPr lang="en-US" sz="1800" dirty="0" err="1"/>
              <a:t>Saugata</a:t>
            </a:r>
            <a:r>
              <a:rPr lang="en-US" sz="1800" dirty="0"/>
              <a:t> Ghose, and Onur Mutlu,</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"BlockHammer: Preventing RowHammer at Low Cost by Blacklisting Rapidly-Accessed DRAM Rows"</a:t>
            </a:r>
            <a:br>
              <a:rPr lang="en-US" sz="1800" dirty="0">
                <a:solidFill>
                  <a:srgbClr val="0432FF"/>
                </a:solidFill>
              </a:rPr>
            </a:br>
            <a:r>
              <a:rPr lang="en-US" sz="1800" i="1" dirty="0"/>
              <a:t>Proceedings of the </a:t>
            </a:r>
            <a:r>
              <a:rPr lang="en-US" sz="1800" i="1" dirty="0">
                <a:hlinkClick r:id="rId3"/>
              </a:rPr>
              <a:t>27th International Symposium on High-Performance Computer Architecture</a:t>
            </a:r>
            <a:r>
              <a:rPr lang="en-US" sz="1800" i="1" dirty="0"/>
              <a:t> (</a:t>
            </a:r>
            <a:r>
              <a:rPr lang="en-US" sz="1800" b="1" i="1" dirty="0"/>
              <a:t>HPCA</a:t>
            </a:r>
            <a:r>
              <a:rPr lang="en-US" sz="1800" i="1" dirty="0"/>
              <a:t>)</a:t>
            </a:r>
            <a:r>
              <a:rPr lang="en-US" sz="1800" dirty="0"/>
              <a:t>, Virtual, February-March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Short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(22 minutes)]</a:t>
            </a:r>
            <a:br>
              <a:rPr lang="en-US" sz="1800" dirty="0"/>
            </a:br>
            <a:r>
              <a:rPr lang="en-US" sz="1800" dirty="0"/>
              <a:t>[</a:t>
            </a:r>
            <a:r>
              <a:rPr lang="en-US" sz="1800" dirty="0">
                <a:hlinkClick r:id="rId9"/>
              </a:rPr>
              <a:t>Short Talk Video</a:t>
            </a:r>
            <a:r>
              <a:rPr lang="en-US" sz="1800" dirty="0"/>
              <a:t> (7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808D06FD-75D7-A34F-BBF6-07F7398B757B}"/>
              </a:ext>
            </a:extLst>
          </p:cNvPr>
          <p:cNvPicPr>
            <a:picLocks noChangeAspect="1"/>
          </p:cNvPicPr>
          <p:nvPr/>
        </p:nvPicPr>
        <p:blipFill>
          <a:blip r:embed="rId10"/>
          <a:stretch>
            <a:fillRect/>
          </a:stretch>
        </p:blipFill>
        <p:spPr>
          <a:xfrm>
            <a:off x="0" y="4667288"/>
            <a:ext cx="9144000" cy="1498016"/>
          </a:xfrm>
          <a:prstGeom prst="rect">
            <a:avLst/>
          </a:prstGeom>
        </p:spPr>
      </p:pic>
    </p:spTree>
    <p:extLst>
      <p:ext uri="{BB962C8B-B14F-4D97-AF65-F5344CB8AC3E}">
        <p14:creationId xmlns:p14="http://schemas.microsoft.com/office/powerpoint/2010/main" val="227013967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71A9-E1B0-7641-8AE6-FA6A07E7502C}"/>
              </a:ext>
            </a:extLst>
          </p:cNvPr>
          <p:cNvSpPr>
            <a:spLocks noGrp="1"/>
          </p:cNvSpPr>
          <p:nvPr>
            <p:ph type="title"/>
          </p:nvPr>
        </p:nvSpPr>
        <p:spPr/>
        <p:txBody>
          <a:bodyPr/>
          <a:lstStyle/>
          <a:p>
            <a:r>
              <a:rPr lang="en-US" dirty="0"/>
              <a:t>Two Key Challenges</a:t>
            </a:r>
          </a:p>
        </p:txBody>
      </p:sp>
      <p:grpSp>
        <p:nvGrpSpPr>
          <p:cNvPr id="16" name="Group 15">
            <a:extLst>
              <a:ext uri="{FF2B5EF4-FFF2-40B4-BE49-F238E27FC236}">
                <a16:creationId xmlns:a16="http://schemas.microsoft.com/office/drawing/2014/main" id="{746640E3-80CF-5D43-9630-1287DA82A8CE}"/>
              </a:ext>
            </a:extLst>
          </p:cNvPr>
          <p:cNvGrpSpPr/>
          <p:nvPr/>
        </p:nvGrpSpPr>
        <p:grpSpPr>
          <a:xfrm>
            <a:off x="0" y="1828793"/>
            <a:ext cx="9143999" cy="1238864"/>
            <a:chOff x="0" y="1828793"/>
            <a:chExt cx="9143999" cy="1238864"/>
          </a:xfrm>
        </p:grpSpPr>
        <p:sp>
          <p:nvSpPr>
            <p:cNvPr id="10" name="Rectangle 9">
              <a:extLst>
                <a:ext uri="{FF2B5EF4-FFF2-40B4-BE49-F238E27FC236}">
                  <a16:creationId xmlns:a16="http://schemas.microsoft.com/office/drawing/2014/main" id="{2CBEA920-3CED-0442-9090-FEBCEF33BAA1}"/>
                </a:ext>
              </a:extLst>
            </p:cNvPr>
            <p:cNvSpPr/>
            <p:nvPr/>
          </p:nvSpPr>
          <p:spPr>
            <a:xfrm>
              <a:off x="0" y="1828793"/>
              <a:ext cx="9143999" cy="1238864"/>
            </a:xfrm>
            <a:prstGeom prst="rect">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BA577-CE8A-3647-BCF0-DFBB0D08BA71}"/>
                </a:ext>
              </a:extLst>
            </p:cNvPr>
            <p:cNvSpPr txBox="1"/>
            <p:nvPr/>
          </p:nvSpPr>
          <p:spPr>
            <a:xfrm>
              <a:off x="1242792" y="1963772"/>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Scalability</a:t>
              </a: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mn-ea"/>
                  <a:cs typeface="+mn-cs"/>
                </a:rPr>
                <a:t>with worsening RowHammer vulnerability</a:t>
              </a:r>
            </a:p>
          </p:txBody>
        </p:sp>
        <p:sp>
          <p:nvSpPr>
            <p:cNvPr id="8" name="Oval 7">
              <a:extLst>
                <a:ext uri="{FF2B5EF4-FFF2-40B4-BE49-F238E27FC236}">
                  <a16:creationId xmlns:a16="http://schemas.microsoft.com/office/drawing/2014/main" id="{F26B2D5E-4376-114F-B7E1-E6857E3E87CC}"/>
                </a:ext>
              </a:extLst>
            </p:cNvPr>
            <p:cNvSpPr>
              <a:spLocks noChangeAspect="1"/>
            </p:cNvSpPr>
            <p:nvPr/>
          </p:nvSpPr>
          <p:spPr>
            <a:xfrm>
              <a:off x="152400" y="2110268"/>
              <a:ext cx="720000" cy="72000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9D2B90F-EE5A-B444-AD49-75C3DBEE072A}"/>
              </a:ext>
            </a:extLst>
          </p:cNvPr>
          <p:cNvGrpSpPr/>
          <p:nvPr/>
        </p:nvGrpSpPr>
        <p:grpSpPr>
          <a:xfrm>
            <a:off x="-1" y="4072837"/>
            <a:ext cx="9143999" cy="1238864"/>
            <a:chOff x="-1" y="4072837"/>
            <a:chExt cx="9143999" cy="1238864"/>
          </a:xfrm>
        </p:grpSpPr>
        <p:sp>
          <p:nvSpPr>
            <p:cNvPr id="11" name="Rectangle 10">
              <a:extLst>
                <a:ext uri="{FF2B5EF4-FFF2-40B4-BE49-F238E27FC236}">
                  <a16:creationId xmlns:a16="http://schemas.microsoft.com/office/drawing/2014/main" id="{89C24571-107A-DD4E-B29B-7A37B84C60B9}"/>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E80A45-B15A-FB43-877F-52AC131370AF}"/>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9" name="Oval 8">
              <a:extLst>
                <a:ext uri="{FF2B5EF4-FFF2-40B4-BE49-F238E27FC236}">
                  <a16:creationId xmlns:a16="http://schemas.microsoft.com/office/drawing/2014/main" id="{0DC114C0-6D5A-3942-9680-647338871C9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956C505-422F-D74F-BCA7-B40BFC52FE94}"/>
              </a:ext>
            </a:extLst>
          </p:cNvPr>
          <p:cNvGrpSpPr/>
          <p:nvPr/>
        </p:nvGrpSpPr>
        <p:grpSpPr>
          <a:xfrm>
            <a:off x="-1" y="4072837"/>
            <a:ext cx="9143999" cy="1238864"/>
            <a:chOff x="-1" y="4072837"/>
            <a:chExt cx="9143999" cy="1238864"/>
          </a:xfrm>
        </p:grpSpPr>
        <p:sp>
          <p:nvSpPr>
            <p:cNvPr id="12" name="Rectangle 11">
              <a:extLst>
                <a:ext uri="{FF2B5EF4-FFF2-40B4-BE49-F238E27FC236}">
                  <a16:creationId xmlns:a16="http://schemas.microsoft.com/office/drawing/2014/main" id="{958F9137-BED1-4640-82EB-FF4684C03C7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717F37C-FB4A-564C-A48A-37F8A6A95E58}"/>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mn-cs"/>
                </a:rPr>
                <a:t>with commodity DRAM chips</a:t>
              </a:r>
            </a:p>
          </p:txBody>
        </p:sp>
        <p:sp>
          <p:nvSpPr>
            <p:cNvPr id="14" name="Oval 13">
              <a:extLst>
                <a:ext uri="{FF2B5EF4-FFF2-40B4-BE49-F238E27FC236}">
                  <a16:creationId xmlns:a16="http://schemas.microsoft.com/office/drawing/2014/main" id="{83FF16DF-F279-8C41-A36E-39FF315C210B}"/>
                </a:ext>
              </a:extLst>
            </p:cNvPr>
            <p:cNvSpPr>
              <a:spLocks noChangeAspect="1"/>
            </p:cNvSpPr>
            <p:nvPr/>
          </p:nvSpPr>
          <p:spPr>
            <a:xfrm>
              <a:off x="152400" y="4332269"/>
              <a:ext cx="720000" cy="720000"/>
            </a:xfrm>
            <a:prstGeom prst="ellipse">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18" name="Group 17">
            <a:extLst>
              <a:ext uri="{FF2B5EF4-FFF2-40B4-BE49-F238E27FC236}">
                <a16:creationId xmlns:a16="http://schemas.microsoft.com/office/drawing/2014/main" id="{56AAAE06-9C74-2346-B656-FCCD44843210}"/>
              </a:ext>
            </a:extLst>
          </p:cNvPr>
          <p:cNvGrpSpPr/>
          <p:nvPr/>
        </p:nvGrpSpPr>
        <p:grpSpPr>
          <a:xfrm>
            <a:off x="-2" y="4072837"/>
            <a:ext cx="9143999" cy="1238864"/>
            <a:chOff x="-1" y="4072837"/>
            <a:chExt cx="9143999" cy="1238864"/>
          </a:xfrm>
        </p:grpSpPr>
        <p:sp>
          <p:nvSpPr>
            <p:cNvPr id="19" name="Rectangle 18">
              <a:extLst>
                <a:ext uri="{FF2B5EF4-FFF2-40B4-BE49-F238E27FC236}">
                  <a16:creationId xmlns:a16="http://schemas.microsoft.com/office/drawing/2014/main" id="{D0E34873-1AB3-5F42-A352-C1A7F0CA116C}"/>
                </a:ext>
              </a:extLst>
            </p:cNvPr>
            <p:cNvSpPr/>
            <p:nvPr/>
          </p:nvSpPr>
          <p:spPr>
            <a:xfrm>
              <a:off x="-1" y="4072837"/>
              <a:ext cx="9143999" cy="1238864"/>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822007F-0F6E-1B45-B3BD-D36338CBA494}"/>
                </a:ext>
              </a:extLst>
            </p:cNvPr>
            <p:cNvSpPr txBox="1"/>
            <p:nvPr/>
          </p:nvSpPr>
          <p:spPr>
            <a:xfrm>
              <a:off x="1242792" y="4215215"/>
              <a:ext cx="7071360" cy="95410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Compatibility</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mn-ea"/>
                  <a:cs typeface="+mn-cs"/>
                </a:rPr>
                <a:t>with commodity DRAM chips</a:t>
              </a:r>
            </a:p>
          </p:txBody>
        </p:sp>
        <p:sp>
          <p:nvSpPr>
            <p:cNvPr id="21" name="Oval 20">
              <a:extLst>
                <a:ext uri="{FF2B5EF4-FFF2-40B4-BE49-F238E27FC236}">
                  <a16:creationId xmlns:a16="http://schemas.microsoft.com/office/drawing/2014/main" id="{A715F531-4DC6-CD41-88DD-87ABD468C304}"/>
                </a:ext>
              </a:extLst>
            </p:cNvPr>
            <p:cNvSpPr>
              <a:spLocks noChangeAspect="1"/>
            </p:cNvSpPr>
            <p:nvPr/>
          </p:nvSpPr>
          <p:spPr>
            <a:xfrm>
              <a:off x="152400" y="4332269"/>
              <a:ext cx="720000" cy="720000"/>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79883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Our Goal</a:t>
            </a:r>
          </a:p>
        </p:txBody>
      </p:sp>
      <p:sp>
        <p:nvSpPr>
          <p:cNvPr id="5" name="Rectangle 4">
            <a:extLst>
              <a:ext uri="{FF2B5EF4-FFF2-40B4-BE49-F238E27FC236}">
                <a16:creationId xmlns:a16="http://schemas.microsoft.com/office/drawing/2014/main" id="{8EA72D86-6196-1D42-812D-510224D08A87}"/>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78189" y="1403639"/>
            <a:ext cx="8987622" cy="4050721"/>
          </a:xfrm>
        </p:spPr>
        <p:txBody>
          <a:bodyPr anchor="ctr"/>
          <a:lstStyle/>
          <a:p>
            <a:pPr algn="ctr"/>
            <a:endParaRPr lang="en-US" sz="3200" b="1" dirty="0"/>
          </a:p>
          <a:p>
            <a:pPr marL="0" indent="0" algn="ctr">
              <a:buNone/>
            </a:pPr>
            <a:r>
              <a:rPr lang="en-US" sz="2800" dirty="0"/>
              <a:t>To prevent RowHammer </a:t>
            </a:r>
            <a:r>
              <a:rPr lang="en-US" sz="2800" dirty="0">
                <a:solidFill>
                  <a:srgbClr val="00B050"/>
                </a:solidFill>
              </a:rPr>
              <a:t>efficiently</a:t>
            </a:r>
            <a:r>
              <a:rPr lang="en-US" sz="2800" dirty="0"/>
              <a:t> </a:t>
            </a:r>
            <a:r>
              <a:rPr lang="en-US" sz="2800" dirty="0">
                <a:solidFill>
                  <a:srgbClr val="00B050"/>
                </a:solidFill>
              </a:rPr>
              <a:t>and</a:t>
            </a:r>
            <a:r>
              <a:rPr lang="en-US" sz="2800" dirty="0"/>
              <a:t> </a:t>
            </a:r>
            <a:r>
              <a:rPr lang="en-US" sz="2800" dirty="0">
                <a:solidFill>
                  <a:srgbClr val="00B050"/>
                </a:solidFill>
              </a:rPr>
              <a:t>scalably</a:t>
            </a:r>
            <a:r>
              <a:rPr lang="en-US" sz="2800" dirty="0"/>
              <a:t> </a:t>
            </a:r>
          </a:p>
          <a:p>
            <a:pPr marL="0" indent="0" algn="ctr">
              <a:buNone/>
            </a:pPr>
            <a:r>
              <a:rPr lang="en-US" sz="2800" i="1" dirty="0">
                <a:solidFill>
                  <a:schemeClr val="accent2">
                    <a:lumMod val="75000"/>
                  </a:schemeClr>
                </a:solidFill>
              </a:rPr>
              <a:t>without</a:t>
            </a:r>
            <a:r>
              <a:rPr lang="en-US" sz="2800" dirty="0">
                <a:solidFill>
                  <a:schemeClr val="accent2">
                    <a:lumMod val="75000"/>
                  </a:schemeClr>
                </a:solidFill>
              </a:rPr>
              <a:t> knowledge of or modifications to </a:t>
            </a:r>
            <a:r>
              <a:rPr lang="en-US" sz="2800" dirty="0"/>
              <a:t>DRAM internals</a:t>
            </a:r>
            <a:endParaRPr lang="en-US" sz="3200" dirty="0"/>
          </a:p>
          <a:p>
            <a:pPr marL="0" indent="0" algn="ctr">
              <a:buNone/>
            </a:pPr>
            <a:endParaRPr lang="en-US" sz="3200" dirty="0"/>
          </a:p>
        </p:txBody>
      </p:sp>
    </p:spTree>
    <p:extLst>
      <p:ext uri="{BB962C8B-B14F-4D97-AF65-F5344CB8AC3E}">
        <p14:creationId xmlns:p14="http://schemas.microsoft.com/office/powerpoint/2010/main" val="770740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1C53-87CC-614A-A2AC-BCD1174BDEBC}"/>
              </a:ext>
            </a:extLst>
          </p:cNvPr>
          <p:cNvSpPr>
            <a:spLocks noGrp="1"/>
          </p:cNvSpPr>
          <p:nvPr>
            <p:ph type="title"/>
          </p:nvPr>
        </p:nvSpPr>
        <p:spPr/>
        <p:txBody>
          <a:bodyPr/>
          <a:lstStyle/>
          <a:p>
            <a:r>
              <a:rPr lang="en-US" dirty="0"/>
              <a:t>BlockHammer </a:t>
            </a:r>
            <a:br>
              <a:rPr lang="en-US" dirty="0"/>
            </a:br>
            <a:r>
              <a:rPr lang="en-US" sz="2800" dirty="0"/>
              <a:t>Key Idea</a:t>
            </a:r>
          </a:p>
        </p:txBody>
      </p:sp>
      <p:sp>
        <p:nvSpPr>
          <p:cNvPr id="6" name="Rectangle 5">
            <a:extLst>
              <a:ext uri="{FF2B5EF4-FFF2-40B4-BE49-F238E27FC236}">
                <a16:creationId xmlns:a16="http://schemas.microsoft.com/office/drawing/2014/main" id="{56D0F157-3384-1D46-9627-615A17CA48E4}"/>
              </a:ext>
            </a:extLst>
          </p:cNvPr>
          <p:cNvSpPr/>
          <p:nvPr/>
        </p:nvSpPr>
        <p:spPr>
          <a:xfrm>
            <a:off x="0" y="2487058"/>
            <a:ext cx="9144000" cy="1883884"/>
          </a:xfrm>
          <a:prstGeom prst="rect">
            <a:avLst/>
          </a:prstGeom>
          <a:solidFill>
            <a:schemeClr val="bg1">
              <a:lumMod val="9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35DA0F3-2012-A14F-B343-01486170E73E}"/>
              </a:ext>
            </a:extLst>
          </p:cNvPr>
          <p:cNvSpPr txBox="1">
            <a:spLocks/>
          </p:cNvSpPr>
          <p:nvPr/>
        </p:nvSpPr>
        <p:spPr>
          <a:xfrm>
            <a:off x="78189" y="1403640"/>
            <a:ext cx="8987622" cy="405072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Selectively throttle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accesses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may cause </a:t>
            </a:r>
            <a:r>
              <a:rPr kumimoji="0" lang="en-US" sz="32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RowHammer bit-flips</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240334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DD38-02ED-644E-B723-A83144D23548}"/>
              </a:ext>
            </a:extLst>
          </p:cNvPr>
          <p:cNvSpPr>
            <a:spLocks noGrp="1"/>
          </p:cNvSpPr>
          <p:nvPr>
            <p:ph type="title"/>
          </p:nvPr>
        </p:nvSpPr>
        <p:spPr>
          <a:xfrm>
            <a:off x="75990" y="50573"/>
            <a:ext cx="7338361" cy="1141619"/>
          </a:xfrm>
        </p:spPr>
        <p:txBody>
          <a:bodyPr/>
          <a:lstStyle/>
          <a:p>
            <a:r>
              <a:rPr lang="en-US" b="1" dirty="0"/>
              <a:t>BlockHammer </a:t>
            </a:r>
            <a:br>
              <a:rPr lang="en-US" dirty="0"/>
            </a:br>
            <a:r>
              <a:rPr lang="en-US" sz="2800" b="1" dirty="0"/>
              <a:t>Overview of Approach</a:t>
            </a:r>
            <a:endParaRPr lang="en-US" dirty="0"/>
          </a:p>
        </p:txBody>
      </p:sp>
      <p:sp>
        <p:nvSpPr>
          <p:cNvPr id="7" name="Rounded Rectangle 6">
            <a:extLst>
              <a:ext uri="{FF2B5EF4-FFF2-40B4-BE49-F238E27FC236}">
                <a16:creationId xmlns:a16="http://schemas.microsoft.com/office/drawing/2014/main" id="{ADB79523-8389-8A4C-8543-2B85EE6A5F44}"/>
              </a:ext>
            </a:extLst>
          </p:cNvPr>
          <p:cNvSpPr/>
          <p:nvPr/>
        </p:nvSpPr>
        <p:spPr>
          <a:xfrm>
            <a:off x="-2198" y="4142057"/>
            <a:ext cx="9144000" cy="2213658"/>
          </a:xfrm>
          <a:prstGeom prst="roundRect">
            <a:avLst>
              <a:gd name="adj" fmla="val 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7084711E-5C10-334E-B795-69737335F96A}"/>
              </a:ext>
            </a:extLst>
          </p:cNvPr>
          <p:cNvSpPr/>
          <p:nvPr/>
        </p:nvSpPr>
        <p:spPr>
          <a:xfrm>
            <a:off x="-2197" y="1215342"/>
            <a:ext cx="9144000" cy="2213658"/>
          </a:xfrm>
          <a:prstGeom prst="roundRect">
            <a:avLst>
              <a:gd name="adj" fmla="val 0"/>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65B18-AEF8-A144-B127-EAD658ACFE51}"/>
              </a:ext>
            </a:extLst>
          </p:cNvPr>
          <p:cNvSpPr>
            <a:spLocks noGrp="1"/>
          </p:cNvSpPr>
          <p:nvPr>
            <p:ph idx="1"/>
          </p:nvPr>
        </p:nvSpPr>
        <p:spPr/>
        <p:txBody>
          <a:bodyPr/>
          <a:lstStyle/>
          <a:p>
            <a:pPr marL="0" indent="0">
              <a:buNone/>
            </a:pPr>
            <a:r>
              <a:rPr lang="en-US" sz="2800" b="1" dirty="0" err="1"/>
              <a:t>RowBlocker</a:t>
            </a:r>
            <a:r>
              <a:rPr lang="en-US" sz="3200" b="1" dirty="0"/>
              <a:t> </a:t>
            </a:r>
          </a:p>
          <a:p>
            <a:pPr marL="0" indent="0">
              <a:buNone/>
            </a:pPr>
            <a:r>
              <a:rPr lang="en-US" sz="2400" dirty="0">
                <a:solidFill>
                  <a:schemeClr val="accent2">
                    <a:lumMod val="50000"/>
                  </a:schemeClr>
                </a:solidFill>
              </a:rPr>
              <a:t>Tracks</a:t>
            </a:r>
            <a:r>
              <a:rPr lang="en-US" sz="2400" dirty="0"/>
              <a:t> row activation rates using area-efficient Bloom filters</a:t>
            </a:r>
            <a:endParaRPr lang="en-US" dirty="0"/>
          </a:p>
          <a:p>
            <a:pPr marL="0" indent="0">
              <a:buNone/>
            </a:pPr>
            <a:r>
              <a:rPr lang="en-US" sz="2400" dirty="0">
                <a:solidFill>
                  <a:schemeClr val="accent2">
                    <a:lumMod val="50000"/>
                  </a:schemeClr>
                </a:solidFill>
              </a:rPr>
              <a:t>Blacklists</a:t>
            </a:r>
            <a:r>
              <a:rPr lang="en-US" sz="2400" dirty="0"/>
              <a:t> rows that are activated at a high rate</a:t>
            </a:r>
            <a:endParaRPr lang="en-US" dirty="0"/>
          </a:p>
          <a:p>
            <a:pPr marL="0" indent="0">
              <a:buNone/>
            </a:pPr>
            <a:r>
              <a:rPr lang="en-US" sz="2400" dirty="0">
                <a:solidFill>
                  <a:schemeClr val="accent2">
                    <a:lumMod val="50000"/>
                  </a:schemeClr>
                </a:solidFill>
              </a:rPr>
              <a:t>Throttles</a:t>
            </a:r>
            <a:r>
              <a:rPr lang="en-US" sz="2400" dirty="0">
                <a:solidFill>
                  <a:srgbClr val="00B050"/>
                </a:solidFill>
              </a:rPr>
              <a:t> </a:t>
            </a:r>
            <a:r>
              <a:rPr lang="en-US" sz="2400" dirty="0"/>
              <a:t>activations</a:t>
            </a:r>
            <a:r>
              <a:rPr lang="en-US" sz="2400" dirty="0">
                <a:solidFill>
                  <a:srgbClr val="00B050"/>
                </a:solidFill>
              </a:rPr>
              <a:t> </a:t>
            </a:r>
            <a:r>
              <a:rPr lang="en-US" sz="2400" dirty="0"/>
              <a:t>targeting a blacklisted row</a:t>
            </a:r>
          </a:p>
          <a:p>
            <a:endParaRPr lang="en-US" sz="2800" dirty="0"/>
          </a:p>
          <a:p>
            <a:pPr marL="0" indent="0">
              <a:buNone/>
            </a:pPr>
            <a:endParaRPr lang="en-US" sz="2800" dirty="0"/>
          </a:p>
          <a:p>
            <a:pPr marL="0" indent="0">
              <a:buNone/>
            </a:pPr>
            <a:r>
              <a:rPr lang="en-US" sz="2800" b="1" dirty="0" err="1"/>
              <a:t>AttackThrottler</a:t>
            </a:r>
            <a:endParaRPr lang="en-US" sz="2800" b="1" dirty="0"/>
          </a:p>
          <a:p>
            <a:pPr marL="0" indent="0">
              <a:buNone/>
            </a:pPr>
            <a:r>
              <a:rPr lang="en-US" sz="2400" dirty="0">
                <a:solidFill>
                  <a:schemeClr val="accent6">
                    <a:lumMod val="50000"/>
                  </a:schemeClr>
                </a:solidFill>
              </a:rPr>
              <a:t>Identifies</a:t>
            </a:r>
            <a:r>
              <a:rPr lang="en-US" sz="2400" dirty="0">
                <a:solidFill>
                  <a:srgbClr val="00B050"/>
                </a:solidFill>
              </a:rPr>
              <a:t> </a:t>
            </a:r>
            <a:r>
              <a:rPr lang="en-US" sz="2400" dirty="0"/>
              <a:t>threads that perform a RowHammer attack</a:t>
            </a:r>
          </a:p>
          <a:p>
            <a:pPr marL="0" indent="0">
              <a:buNone/>
            </a:pPr>
            <a:r>
              <a:rPr lang="en-US" sz="2400" dirty="0">
                <a:solidFill>
                  <a:schemeClr val="accent6">
                    <a:lumMod val="50000"/>
                  </a:schemeClr>
                </a:solidFill>
              </a:rPr>
              <a:t>Reduces</a:t>
            </a:r>
            <a:r>
              <a:rPr lang="en-US" sz="2400" dirty="0">
                <a:solidFill>
                  <a:srgbClr val="00B050"/>
                </a:solidFill>
              </a:rPr>
              <a:t> </a:t>
            </a:r>
            <a:r>
              <a:rPr lang="en-US" sz="2400" dirty="0"/>
              <a:t>memory bandwidth usage of identified threads</a:t>
            </a:r>
          </a:p>
          <a:p>
            <a:endParaRPr lang="en-US" sz="2400" dirty="0"/>
          </a:p>
          <a:p>
            <a:pPr marL="0" indent="0">
              <a:buNone/>
            </a:pPr>
            <a:endParaRPr lang="en-US" sz="2400" dirty="0"/>
          </a:p>
          <a:p>
            <a:endParaRPr lang="en-US" sz="2400" dirty="0"/>
          </a:p>
        </p:txBody>
      </p:sp>
      <p:sp>
        <p:nvSpPr>
          <p:cNvPr id="4" name="Rectangle 3">
            <a:extLst>
              <a:ext uri="{FF2B5EF4-FFF2-40B4-BE49-F238E27FC236}">
                <a16:creationId xmlns:a16="http://schemas.microsoft.com/office/drawing/2014/main" id="{F3782042-1B9C-DA4C-B922-0E3D3B011937}"/>
              </a:ext>
            </a:extLst>
          </p:cNvPr>
          <p:cNvSpPr/>
          <p:nvPr/>
        </p:nvSpPr>
        <p:spPr>
          <a:xfrm>
            <a:off x="0" y="3139205"/>
            <a:ext cx="9144000" cy="7401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No row can be activated at a high enough rate to induce bit-flips</a:t>
            </a:r>
          </a:p>
        </p:txBody>
      </p:sp>
      <p:sp>
        <p:nvSpPr>
          <p:cNvPr id="6" name="Rectangle 5">
            <a:extLst>
              <a:ext uri="{FF2B5EF4-FFF2-40B4-BE49-F238E27FC236}">
                <a16:creationId xmlns:a16="http://schemas.microsoft.com/office/drawing/2014/main" id="{B97AED7B-37CC-CE4C-A987-7F715E5C0DEE}"/>
              </a:ext>
            </a:extLst>
          </p:cNvPr>
          <p:cNvSpPr/>
          <p:nvPr/>
        </p:nvSpPr>
        <p:spPr>
          <a:xfrm>
            <a:off x="0" y="5535387"/>
            <a:ext cx="9144000" cy="86931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Greatly reduces the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performance degradation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and</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energy wastage </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 RowHammer attack inflicts on a system</a:t>
            </a:r>
          </a:p>
        </p:txBody>
      </p:sp>
    </p:spTree>
    <p:extLst>
      <p:ext uri="{BB962C8B-B14F-4D97-AF65-F5344CB8AC3E}">
        <p14:creationId xmlns:p14="http://schemas.microsoft.com/office/powerpoint/2010/main" val="26817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uiExpand="1" build="p"/>
      <p:bldP spid="4"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BB34-DA34-8642-B47D-14389E011DA9}"/>
              </a:ext>
            </a:extLst>
          </p:cNvPr>
          <p:cNvSpPr>
            <a:spLocks noGrp="1"/>
          </p:cNvSpPr>
          <p:nvPr>
            <p:ph type="title"/>
          </p:nvPr>
        </p:nvSpPr>
        <p:spPr/>
        <p:txBody>
          <a:bodyPr>
            <a:noAutofit/>
          </a:bodyPr>
          <a:lstStyle/>
          <a:p>
            <a:r>
              <a:rPr lang="en-US" dirty="0"/>
              <a:t>Evaluation</a:t>
            </a:r>
            <a:br>
              <a:rPr lang="en-US" dirty="0"/>
            </a:br>
            <a:r>
              <a:rPr lang="en-US" sz="2800" dirty="0"/>
              <a:t>Scaling with RowHammer Vulnerability</a:t>
            </a:r>
            <a:endParaRPr lang="en-US" sz="2800" b="1" dirty="0"/>
          </a:p>
        </p:txBody>
      </p:sp>
      <p:pic>
        <p:nvPicPr>
          <p:cNvPr id="35" name="Picture 34" descr="Chart, line chart&#10;&#10;Description automatically generated">
            <a:extLst>
              <a:ext uri="{FF2B5EF4-FFF2-40B4-BE49-F238E27FC236}">
                <a16:creationId xmlns:a16="http://schemas.microsoft.com/office/drawing/2014/main" id="{03E376D7-6E59-E74F-A5A3-405C73CEC9C0}"/>
              </a:ext>
            </a:extLst>
          </p:cNvPr>
          <p:cNvPicPr>
            <a:picLocks noChangeAspect="1"/>
          </p:cNvPicPr>
          <p:nvPr/>
        </p:nvPicPr>
        <p:blipFill rotWithShape="1">
          <a:blip r:embed="rId3">
            <a:extLst>
              <a:ext uri="{28A0092B-C50C-407E-A947-70E740481C1C}">
                <a14:useLocalDpi xmlns:a14="http://schemas.microsoft.com/office/drawing/2010/main" val="0"/>
              </a:ext>
            </a:extLst>
          </a:blip>
          <a:srcRect l="23403" t="2424" r="19399" b="84017"/>
          <a:stretch/>
        </p:blipFill>
        <p:spPr>
          <a:xfrm>
            <a:off x="3241964" y="2061132"/>
            <a:ext cx="4759036" cy="313380"/>
          </a:xfrm>
          <a:prstGeom prst="rect">
            <a:avLst/>
          </a:prstGeom>
          <a:ln w="19050">
            <a:noFill/>
          </a:ln>
        </p:spPr>
      </p:pic>
      <p:sp>
        <p:nvSpPr>
          <p:cNvPr id="15" name="Rounded Rectangle 14">
            <a:extLst>
              <a:ext uri="{FF2B5EF4-FFF2-40B4-BE49-F238E27FC236}">
                <a16:creationId xmlns:a16="http://schemas.microsoft.com/office/drawing/2014/main" id="{E577201E-FC48-DE47-B799-25AB9CE693E8}"/>
              </a:ext>
            </a:extLst>
          </p:cNvPr>
          <p:cNvSpPr/>
          <p:nvPr/>
        </p:nvSpPr>
        <p:spPr>
          <a:xfrm>
            <a:off x="206478" y="4438494"/>
            <a:ext cx="8731045" cy="1720645"/>
          </a:xfrm>
          <a:prstGeom prst="roundRect">
            <a:avLst>
              <a:gd name="adj" fmla="val 2382"/>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Attack Present</a:t>
            </a:r>
          </a:p>
        </p:txBody>
      </p:sp>
      <p:sp>
        <p:nvSpPr>
          <p:cNvPr id="16" name="Rounded Rectangle 15">
            <a:extLst>
              <a:ext uri="{FF2B5EF4-FFF2-40B4-BE49-F238E27FC236}">
                <a16:creationId xmlns:a16="http://schemas.microsoft.com/office/drawing/2014/main" id="{A090A9AB-5FFD-5B47-8F48-A9A823712257}"/>
              </a:ext>
            </a:extLst>
          </p:cNvPr>
          <p:cNvSpPr/>
          <p:nvPr/>
        </p:nvSpPr>
        <p:spPr>
          <a:xfrm>
            <a:off x="208677" y="2357451"/>
            <a:ext cx="8731045" cy="1691149"/>
          </a:xfrm>
          <a:prstGeom prst="roundRect">
            <a:avLst>
              <a:gd name="adj" fmla="val 23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No RowHammer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lumMod val="50000"/>
                  </a:srgbClr>
                </a:solidFill>
                <a:effectLst/>
                <a:uLnTx/>
                <a:uFillTx/>
                <a:latin typeface="Calibri" panose="020F0502020204030204"/>
                <a:ea typeface="+mn-ea"/>
                <a:cs typeface="+mn-cs"/>
              </a:rPr>
              <a:t>Attack</a:t>
            </a:r>
          </a:p>
        </p:txBody>
      </p:sp>
      <p:pic>
        <p:nvPicPr>
          <p:cNvPr id="28" name="Picture 27" descr="Chart, line chart&#10;&#10;Description automatically generated">
            <a:extLst>
              <a:ext uri="{FF2B5EF4-FFF2-40B4-BE49-F238E27FC236}">
                <a16:creationId xmlns:a16="http://schemas.microsoft.com/office/drawing/2014/main" id="{F748D571-13D6-AF4C-AC87-A62D4BE044FF}"/>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77956" y="2436611"/>
            <a:ext cx="6588000" cy="1534948"/>
          </a:xfrm>
          <a:prstGeom prst="rect">
            <a:avLst/>
          </a:prstGeom>
          <a:ln w="19050">
            <a:solidFill>
              <a:schemeClr val="tx2">
                <a:lumMod val="50000"/>
              </a:schemeClr>
            </a:solidFill>
          </a:ln>
        </p:spPr>
      </p:pic>
      <p:sp>
        <p:nvSpPr>
          <p:cNvPr id="17" name="Rectangle 16">
            <a:extLst>
              <a:ext uri="{FF2B5EF4-FFF2-40B4-BE49-F238E27FC236}">
                <a16:creationId xmlns:a16="http://schemas.microsoft.com/office/drawing/2014/main" id="{43B7C787-5BF2-F643-970E-4C8A8CD99C71}"/>
              </a:ext>
            </a:extLst>
          </p:cNvPr>
          <p:cNvSpPr/>
          <p:nvPr/>
        </p:nvSpPr>
        <p:spPr>
          <a:xfrm>
            <a:off x="2912253" y="255698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D6D2F06-AA5A-5547-84BE-267A1F0AB33D}"/>
              </a:ext>
            </a:extLst>
          </p:cNvPr>
          <p:cNvSpPr/>
          <p:nvPr/>
        </p:nvSpPr>
        <p:spPr>
          <a:xfrm>
            <a:off x="4468895" y="2548540"/>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1AB5F4-9EB3-F946-9859-C4C7B404793D}"/>
              </a:ext>
            </a:extLst>
          </p:cNvPr>
          <p:cNvSpPr>
            <a:spLocks noChangeAspect="1"/>
          </p:cNvSpPr>
          <p:nvPr/>
        </p:nvSpPr>
        <p:spPr>
          <a:xfrm>
            <a:off x="6021031" y="2573028"/>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3B476CD-1607-8942-A42D-8CCB94654B48}"/>
              </a:ext>
            </a:extLst>
          </p:cNvPr>
          <p:cNvSpPr>
            <a:spLocks/>
          </p:cNvSpPr>
          <p:nvPr/>
        </p:nvSpPr>
        <p:spPr>
          <a:xfrm>
            <a:off x="7571475" y="2557346"/>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Chart&#10;&#10;Description automatically generated">
            <a:extLst>
              <a:ext uri="{FF2B5EF4-FFF2-40B4-BE49-F238E27FC236}">
                <a16:creationId xmlns:a16="http://schemas.microsoft.com/office/drawing/2014/main" id="{3DD07603-CB97-EC4A-9322-BF43EEBF0B33}"/>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77956" y="4522504"/>
            <a:ext cx="6588000" cy="1550379"/>
          </a:xfrm>
          <a:prstGeom prst="rect">
            <a:avLst/>
          </a:prstGeom>
          <a:ln w="19050">
            <a:solidFill>
              <a:schemeClr val="accent2">
                <a:lumMod val="75000"/>
              </a:schemeClr>
            </a:solidFill>
          </a:ln>
        </p:spPr>
      </p:pic>
      <p:sp>
        <p:nvSpPr>
          <p:cNvPr id="31" name="Rectangle 30">
            <a:extLst>
              <a:ext uri="{FF2B5EF4-FFF2-40B4-BE49-F238E27FC236}">
                <a16:creationId xmlns:a16="http://schemas.microsoft.com/office/drawing/2014/main" id="{BD39FE46-AF17-784D-B012-1FDAF95AA825}"/>
              </a:ext>
            </a:extLst>
          </p:cNvPr>
          <p:cNvSpPr/>
          <p:nvPr/>
        </p:nvSpPr>
        <p:spPr>
          <a:xfrm>
            <a:off x="2905733" y="461596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D79CB961-FD57-C64C-8704-A4671B62A5F2}"/>
              </a:ext>
            </a:extLst>
          </p:cNvPr>
          <p:cNvSpPr/>
          <p:nvPr/>
        </p:nvSpPr>
        <p:spPr>
          <a:xfrm>
            <a:off x="4462375" y="4607515"/>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A9A046B-33CB-9646-BEEA-C1F53B5B86C4}"/>
              </a:ext>
            </a:extLst>
          </p:cNvPr>
          <p:cNvSpPr>
            <a:spLocks noChangeAspect="1"/>
          </p:cNvSpPr>
          <p:nvPr/>
        </p:nvSpPr>
        <p:spPr>
          <a:xfrm>
            <a:off x="6014511" y="4632003"/>
            <a:ext cx="1188000" cy="83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3E3FD64-3A57-1F4B-BE60-52C6F77C7547}"/>
              </a:ext>
            </a:extLst>
          </p:cNvPr>
          <p:cNvSpPr>
            <a:spLocks/>
          </p:cNvSpPr>
          <p:nvPr/>
        </p:nvSpPr>
        <p:spPr>
          <a:xfrm>
            <a:off x="7564955" y="4616321"/>
            <a:ext cx="118800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Chart, line chart&#10;&#10;Description automatically generated">
            <a:extLst>
              <a:ext uri="{FF2B5EF4-FFF2-40B4-BE49-F238E27FC236}">
                <a16:creationId xmlns:a16="http://schemas.microsoft.com/office/drawing/2014/main" id="{C590B68B-EFC6-7B4C-88A1-56958C7B0F99}"/>
              </a:ext>
            </a:extLst>
          </p:cNvPr>
          <p:cNvPicPr>
            <a:picLocks noChangeAspect="1"/>
          </p:cNvPicPr>
          <p:nvPr/>
        </p:nvPicPr>
        <p:blipFill rotWithShape="1">
          <a:blip r:embed="rId3">
            <a:extLst>
              <a:ext uri="{28A0092B-C50C-407E-A947-70E740481C1C}">
                <a14:useLocalDpi xmlns:a14="http://schemas.microsoft.com/office/drawing/2010/main" val="0"/>
              </a:ext>
            </a:extLst>
          </a:blip>
          <a:srcRect l="-136" t="13255" r="136" b="2868"/>
          <a:stretch/>
        </p:blipFill>
        <p:spPr>
          <a:xfrm>
            <a:off x="2280456" y="2424121"/>
            <a:ext cx="6588000" cy="1534948"/>
          </a:xfrm>
          <a:prstGeom prst="rect">
            <a:avLst/>
          </a:prstGeom>
          <a:ln w="19050">
            <a:solidFill>
              <a:schemeClr val="tx2">
                <a:lumMod val="50000"/>
              </a:schemeClr>
            </a:solidFill>
          </a:ln>
        </p:spPr>
      </p:pic>
      <p:pic>
        <p:nvPicPr>
          <p:cNvPr id="37" name="Picture 36" descr="Chart&#10;&#10;Description automatically generated">
            <a:extLst>
              <a:ext uri="{FF2B5EF4-FFF2-40B4-BE49-F238E27FC236}">
                <a16:creationId xmlns:a16="http://schemas.microsoft.com/office/drawing/2014/main" id="{D6DE88FA-966F-144F-AC6D-B26249ACE0D8}"/>
              </a:ext>
            </a:extLst>
          </p:cNvPr>
          <p:cNvPicPr>
            <a:picLocks noChangeAspect="1"/>
          </p:cNvPicPr>
          <p:nvPr/>
        </p:nvPicPr>
        <p:blipFill rotWithShape="1">
          <a:blip r:embed="rId4">
            <a:extLst>
              <a:ext uri="{28A0092B-C50C-407E-A947-70E740481C1C}">
                <a14:useLocalDpi xmlns:a14="http://schemas.microsoft.com/office/drawing/2010/main" val="0"/>
              </a:ext>
            </a:extLst>
          </a:blip>
          <a:srcRect t="15280"/>
          <a:stretch/>
        </p:blipFill>
        <p:spPr>
          <a:xfrm>
            <a:off x="2280456" y="4510014"/>
            <a:ext cx="6588000" cy="1550379"/>
          </a:xfrm>
          <a:prstGeom prst="rect">
            <a:avLst/>
          </a:prstGeom>
          <a:ln w="19050">
            <a:solidFill>
              <a:schemeClr val="accent2">
                <a:lumMod val="75000"/>
              </a:schemeClr>
            </a:solidFill>
          </a:ln>
        </p:spPr>
      </p:pic>
      <p:sp>
        <p:nvSpPr>
          <p:cNvPr id="25" name="Rectangle 24">
            <a:extLst>
              <a:ext uri="{FF2B5EF4-FFF2-40B4-BE49-F238E27FC236}">
                <a16:creationId xmlns:a16="http://schemas.microsoft.com/office/drawing/2014/main" id="{BAC5504E-8914-BE40-9BA7-892F34E3E9CB}"/>
              </a:ext>
            </a:extLst>
          </p:cNvPr>
          <p:cNvSpPr/>
          <p:nvPr/>
        </p:nvSpPr>
        <p:spPr>
          <a:xfrm>
            <a:off x="2199" y="3765443"/>
            <a:ext cx="9144000" cy="486703"/>
          </a:xfrm>
          <a:prstGeom prst="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BlockHammer’s performance and energy overheads remain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negligible (&lt;0.6%)</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6" name="Rectangle 25">
            <a:extLst>
              <a:ext uri="{FF2B5EF4-FFF2-40B4-BE49-F238E27FC236}">
                <a16:creationId xmlns:a16="http://schemas.microsoft.com/office/drawing/2014/main" id="{6EE1CC81-A11D-9A4E-8149-92DB38FA577E}"/>
              </a:ext>
            </a:extLst>
          </p:cNvPr>
          <p:cNvSpPr/>
          <p:nvPr/>
        </p:nvSpPr>
        <p:spPr>
          <a:xfrm>
            <a:off x="0" y="5850447"/>
            <a:ext cx="9144000" cy="552736"/>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BlockHammer scalably provides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much higher performance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(71% 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lower energy consumption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(32% on average)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 state-of-the-art mechanisms</a:t>
            </a:r>
          </a:p>
        </p:txBody>
      </p:sp>
      <p:sp>
        <p:nvSpPr>
          <p:cNvPr id="38" name="Rectangle 37">
            <a:extLst>
              <a:ext uri="{FF2B5EF4-FFF2-40B4-BE49-F238E27FC236}">
                <a16:creationId xmlns:a16="http://schemas.microsoft.com/office/drawing/2014/main" id="{946C25EF-E925-5C48-AF8A-9E07A9A8EC5D}"/>
              </a:ext>
            </a:extLst>
          </p:cNvPr>
          <p:cNvSpPr/>
          <p:nvPr/>
        </p:nvSpPr>
        <p:spPr>
          <a:xfrm>
            <a:off x="288336" y="1242901"/>
            <a:ext cx="4572000" cy="646331"/>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 throughput (weighted speedup)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Job turnaround time (harmonic speedup)</a:t>
            </a:r>
          </a:p>
        </p:txBody>
      </p:sp>
      <p:sp>
        <p:nvSpPr>
          <p:cNvPr id="39" name="TextBox 38">
            <a:extLst>
              <a:ext uri="{FF2B5EF4-FFF2-40B4-BE49-F238E27FC236}">
                <a16:creationId xmlns:a16="http://schemas.microsoft.com/office/drawing/2014/main" id="{9D9C4D1D-39F8-6E4F-B0DB-5D67D6CD506A}"/>
              </a:ext>
            </a:extLst>
          </p:cNvPr>
          <p:cNvSpPr txBox="1"/>
          <p:nvPr/>
        </p:nvSpPr>
        <p:spPr>
          <a:xfrm>
            <a:off x="5306872" y="1243630"/>
            <a:ext cx="3761030" cy="646331"/>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Unfairness (maximum slowdown)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energy consumption </a:t>
            </a:r>
          </a:p>
        </p:txBody>
      </p:sp>
    </p:spTree>
    <p:extLst>
      <p:ext uri="{BB962C8B-B14F-4D97-AF65-F5344CB8AC3E}">
        <p14:creationId xmlns:p14="http://schemas.microsoft.com/office/powerpoint/2010/main" val="2329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F6B-2A67-1446-9CC9-3560765BDA3F}"/>
              </a:ext>
            </a:extLst>
          </p:cNvPr>
          <p:cNvSpPr>
            <a:spLocks noGrp="1"/>
          </p:cNvSpPr>
          <p:nvPr>
            <p:ph type="title"/>
          </p:nvPr>
        </p:nvSpPr>
        <p:spPr>
          <a:xfrm>
            <a:off x="75991" y="-99392"/>
            <a:ext cx="6915118" cy="1141619"/>
          </a:xfrm>
        </p:spPr>
        <p:txBody>
          <a:bodyPr>
            <a:normAutofit/>
          </a:bodyPr>
          <a:lstStyle/>
          <a:p>
            <a:r>
              <a:rPr lang="en-US" b="1" dirty="0"/>
              <a:t>Key Results: </a:t>
            </a:r>
            <a:r>
              <a:rPr lang="en-US" b="1" dirty="0" err="1"/>
              <a:t>BlockHammer</a:t>
            </a:r>
            <a:endParaRPr lang="en-US" b="1" dirty="0"/>
          </a:p>
        </p:txBody>
      </p:sp>
      <p:sp>
        <p:nvSpPr>
          <p:cNvPr id="3" name="Content Placeholder 2">
            <a:extLst>
              <a:ext uri="{FF2B5EF4-FFF2-40B4-BE49-F238E27FC236}">
                <a16:creationId xmlns:a16="http://schemas.microsoft.com/office/drawing/2014/main" id="{949AB57A-B547-3A4C-A274-434D7824D025}"/>
              </a:ext>
            </a:extLst>
          </p:cNvPr>
          <p:cNvSpPr>
            <a:spLocks noGrp="1"/>
          </p:cNvSpPr>
          <p:nvPr>
            <p:ph idx="1"/>
          </p:nvPr>
        </p:nvSpPr>
        <p:spPr>
          <a:xfrm>
            <a:off x="75991" y="980732"/>
            <a:ext cx="8987622" cy="5374984"/>
          </a:xfrm>
        </p:spPr>
        <p:txBody>
          <a:bodyPr>
            <a:normAutofit/>
          </a:bodyPr>
          <a:lstStyle/>
          <a:p>
            <a:r>
              <a:rPr lang="en-US" sz="2000" b="1" dirty="0">
                <a:solidFill>
                  <a:srgbClr val="C00000"/>
                </a:solidFill>
              </a:rPr>
              <a:t>Competitive</a:t>
            </a:r>
            <a:r>
              <a:rPr lang="en-US" sz="2000" dirty="0">
                <a:solidFill>
                  <a:srgbClr val="C00000"/>
                </a:solidFill>
              </a:rPr>
              <a:t> with state-of-the-art mechanisms </a:t>
            </a:r>
            <a:r>
              <a:rPr lang="en-US" sz="2000" b="1" dirty="0">
                <a:solidFill>
                  <a:srgbClr val="C00000"/>
                </a:solidFill>
              </a:rPr>
              <a:t>when there is no attack</a:t>
            </a:r>
          </a:p>
          <a:p>
            <a:r>
              <a:rPr lang="en-US" sz="2000" b="1" dirty="0">
                <a:solidFill>
                  <a:srgbClr val="C00000"/>
                </a:solidFill>
              </a:rPr>
              <a:t>Superior</a:t>
            </a:r>
            <a:r>
              <a:rPr lang="en-US" sz="2000" dirty="0">
                <a:solidFill>
                  <a:srgbClr val="C00000"/>
                </a:solidFill>
              </a:rPr>
              <a:t> performance and DRAM energy </a:t>
            </a:r>
            <a:r>
              <a:rPr lang="en-US" sz="2000" b="1" dirty="0">
                <a:solidFill>
                  <a:srgbClr val="C00000"/>
                </a:solidFill>
              </a:rPr>
              <a:t>when RowHammer attack present</a:t>
            </a:r>
          </a:p>
          <a:p>
            <a:r>
              <a:rPr lang="en-US" sz="2000" b="1" dirty="0">
                <a:solidFill>
                  <a:srgbClr val="C00000"/>
                </a:solidFill>
              </a:rPr>
              <a:t>Better hardware area scaling with RowHammer vulnerability</a:t>
            </a:r>
          </a:p>
          <a:p>
            <a:r>
              <a:rPr lang="en-US" sz="2000" b="1" dirty="0"/>
              <a:t>Security Proof</a:t>
            </a:r>
          </a:p>
          <a:p>
            <a:r>
              <a:rPr lang="en-US" sz="2000" dirty="0"/>
              <a:t>Addresses </a:t>
            </a:r>
            <a:r>
              <a:rPr lang="en-US" sz="2000" b="1" dirty="0">
                <a:solidFill>
                  <a:schemeClr val="accent2">
                    <a:lumMod val="75000"/>
                  </a:schemeClr>
                </a:solidFill>
              </a:rPr>
              <a:t>Many-Sided</a:t>
            </a:r>
            <a:r>
              <a:rPr lang="en-US" sz="2000" b="1" dirty="0"/>
              <a:t> </a:t>
            </a:r>
            <a:r>
              <a:rPr lang="en-US" sz="2000" b="1" dirty="0">
                <a:solidFill>
                  <a:schemeClr val="accent2">
                    <a:lumMod val="75000"/>
                  </a:schemeClr>
                </a:solidFill>
              </a:rPr>
              <a:t>Attacks</a:t>
            </a:r>
            <a:r>
              <a:rPr lang="en-US" sz="1800" b="1" dirty="0"/>
              <a:t> </a:t>
            </a:r>
          </a:p>
          <a:p>
            <a:r>
              <a:rPr lang="en-US" sz="2000" dirty="0"/>
              <a:t>Evaluation of </a:t>
            </a:r>
            <a:r>
              <a:rPr lang="en-US" sz="2000" b="1" dirty="0">
                <a:solidFill>
                  <a:srgbClr val="00B050"/>
                </a:solidFill>
              </a:rPr>
              <a:t>14 mechanisms</a:t>
            </a:r>
            <a:r>
              <a:rPr lang="en-US" sz="2000" dirty="0">
                <a:solidFill>
                  <a:srgbClr val="00B050"/>
                </a:solidFill>
              </a:rPr>
              <a:t> </a:t>
            </a:r>
            <a:r>
              <a:rPr lang="en-US" sz="2000" dirty="0"/>
              <a:t>representing</a:t>
            </a:r>
            <a:r>
              <a:rPr lang="en-US" sz="2000" dirty="0">
                <a:solidFill>
                  <a:srgbClr val="00B050"/>
                </a:solidFill>
              </a:rPr>
              <a:t> </a:t>
            </a:r>
            <a:r>
              <a:rPr lang="en-US" sz="2000" b="1" dirty="0">
                <a:solidFill>
                  <a:srgbClr val="00B050"/>
                </a:solidFill>
              </a:rPr>
              <a:t>four mitigation approaches</a:t>
            </a:r>
          </a:p>
          <a:p>
            <a:pPr lvl="1"/>
            <a:r>
              <a:rPr lang="en-US" sz="1800" dirty="0"/>
              <a:t>Comprehensive Protection</a:t>
            </a:r>
          </a:p>
          <a:p>
            <a:pPr lvl="1"/>
            <a:r>
              <a:rPr lang="en-US" sz="1800" dirty="0"/>
              <a:t>Compatibility with Commodity DRAM Chips</a:t>
            </a:r>
          </a:p>
          <a:p>
            <a:pPr lvl="1"/>
            <a:r>
              <a:rPr lang="en-US" sz="1800" dirty="0"/>
              <a:t>Scalability with RowHammer Vulnerability</a:t>
            </a:r>
          </a:p>
          <a:p>
            <a:pPr lvl="1"/>
            <a:r>
              <a:rPr lang="en-US" sz="1800" dirty="0"/>
              <a:t>Deterministic Protection</a:t>
            </a:r>
          </a:p>
          <a:p>
            <a:endParaRPr lang="en-US" sz="1800" dirty="0"/>
          </a:p>
          <a:p>
            <a:endParaRPr lang="en-US" sz="2000" dirty="0"/>
          </a:p>
        </p:txBody>
      </p:sp>
      <p:sp>
        <p:nvSpPr>
          <p:cNvPr id="49" name="Rectangle 48">
            <a:extLst>
              <a:ext uri="{FF2B5EF4-FFF2-40B4-BE49-F238E27FC236}">
                <a16:creationId xmlns:a16="http://schemas.microsoft.com/office/drawing/2014/main" id="{DF11731B-B121-DE45-975D-A04446B278D0}"/>
              </a:ext>
            </a:extLst>
          </p:cNvPr>
          <p:cNvSpPr/>
          <p:nvPr/>
        </p:nvSpPr>
        <p:spPr>
          <a:xfrm>
            <a:off x="6733568" y="3413125"/>
            <a:ext cx="60174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B7189C0-AC5D-E749-9751-8734453202AC}"/>
              </a:ext>
            </a:extLst>
          </p:cNvPr>
          <p:cNvSpPr/>
          <p:nvPr/>
        </p:nvSpPr>
        <p:spPr>
          <a:xfrm>
            <a:off x="7342540" y="3413125"/>
            <a:ext cx="597417"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5AC971-77EB-FA4C-B3E6-FBA4ACBD6B8F}"/>
              </a:ext>
            </a:extLst>
          </p:cNvPr>
          <p:cNvSpPr/>
          <p:nvPr/>
        </p:nvSpPr>
        <p:spPr>
          <a:xfrm>
            <a:off x="7947406" y="3413125"/>
            <a:ext cx="425410" cy="3090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CDC59E2-BFDB-9E4F-BFCA-4EFB471ABF5F}"/>
              </a:ext>
            </a:extLst>
          </p:cNvPr>
          <p:cNvSpPr/>
          <p:nvPr/>
        </p:nvSpPr>
        <p:spPr>
          <a:xfrm>
            <a:off x="6310023" y="3413124"/>
            <a:ext cx="420833" cy="30901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91F55-737C-F54F-A832-CF12B873FE4C}"/>
              </a:ext>
            </a:extLst>
          </p:cNvPr>
          <p:cNvSpPr/>
          <p:nvPr/>
        </p:nvSpPr>
        <p:spPr>
          <a:xfrm>
            <a:off x="7339651" y="6082044"/>
            <a:ext cx="599276" cy="302650"/>
          </a:xfrm>
          <a:prstGeom prst="rect">
            <a:avLst/>
          </a:prstGeom>
          <a:solidFill>
            <a:srgbClr val="EC6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91B33C4-5FDE-914F-8610-406A22836CCD}"/>
              </a:ext>
            </a:extLst>
          </p:cNvPr>
          <p:cNvSpPr/>
          <p:nvPr/>
        </p:nvSpPr>
        <p:spPr>
          <a:xfrm>
            <a:off x="7337439" y="5923608"/>
            <a:ext cx="599276" cy="186780"/>
          </a:xfrm>
          <a:prstGeom prst="rect">
            <a:avLst/>
          </a:prstGeom>
          <a:solidFill>
            <a:srgbClr val="9D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7E561239-BC1C-584C-BDD0-DAFD40472F43}"/>
              </a:ext>
            </a:extLst>
          </p:cNvPr>
          <p:cNvGrpSpPr/>
          <p:nvPr/>
        </p:nvGrpSpPr>
        <p:grpSpPr>
          <a:xfrm>
            <a:off x="6305513" y="4527743"/>
            <a:ext cx="2063587" cy="1857013"/>
            <a:chOff x="5409415" y="3716854"/>
            <a:chExt cx="2964835" cy="2697889"/>
          </a:xfrm>
          <a:solidFill>
            <a:schemeClr val="accent1">
              <a:lumMod val="60000"/>
              <a:lumOff val="40000"/>
            </a:schemeClr>
          </a:solidFill>
        </p:grpSpPr>
        <p:sp>
          <p:nvSpPr>
            <p:cNvPr id="69" name="Rectangle 68">
              <a:extLst>
                <a:ext uri="{FF2B5EF4-FFF2-40B4-BE49-F238E27FC236}">
                  <a16:creationId xmlns:a16="http://schemas.microsoft.com/office/drawing/2014/main" id="{3E06DA67-D31B-544C-98B3-1685E83D14B5}"/>
                </a:ext>
              </a:extLst>
            </p:cNvPr>
            <p:cNvSpPr/>
            <p:nvPr/>
          </p:nvSpPr>
          <p:spPr>
            <a:xfrm>
              <a:off x="5409415" y="4738886"/>
              <a:ext cx="604627" cy="1675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84D0BBF6-EAAF-204A-ADED-65516DF6BFF9}"/>
                </a:ext>
              </a:extLst>
            </p:cNvPr>
            <p:cNvSpPr/>
            <p:nvPr/>
          </p:nvSpPr>
          <p:spPr>
            <a:xfrm>
              <a:off x="5422067" y="3724582"/>
              <a:ext cx="1470871"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4A331E2F-1B66-0E40-97A9-202CA13E3216}"/>
                </a:ext>
              </a:extLst>
            </p:cNvPr>
            <p:cNvSpPr/>
            <p:nvPr/>
          </p:nvSpPr>
          <p:spPr>
            <a:xfrm>
              <a:off x="6021366" y="5977238"/>
              <a:ext cx="861003" cy="2889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DD9EDF5-0C67-3E41-9AC4-7944B03FB2D9}"/>
                </a:ext>
              </a:extLst>
            </p:cNvPr>
            <p:cNvSpPr/>
            <p:nvPr/>
          </p:nvSpPr>
          <p:spPr>
            <a:xfrm>
              <a:off x="7757686" y="5346203"/>
              <a:ext cx="609868" cy="1068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B1EC9B5-7409-4344-B5AC-579896C1DDF3}"/>
                </a:ext>
              </a:extLst>
            </p:cNvPr>
            <p:cNvSpPr/>
            <p:nvPr/>
          </p:nvSpPr>
          <p:spPr>
            <a:xfrm>
              <a:off x="7764382" y="3716854"/>
              <a:ext cx="609868" cy="9877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sp>
        <p:nvSpPr>
          <p:cNvPr id="53" name="Rectangle 52">
            <a:extLst>
              <a:ext uri="{FF2B5EF4-FFF2-40B4-BE49-F238E27FC236}">
                <a16:creationId xmlns:a16="http://schemas.microsoft.com/office/drawing/2014/main" id="{C89F9F40-964F-E64F-B218-AB62D87380D7}"/>
              </a:ext>
            </a:extLst>
          </p:cNvPr>
          <p:cNvSpPr/>
          <p:nvPr/>
        </p:nvSpPr>
        <p:spPr>
          <a:xfrm>
            <a:off x="5049378" y="6384757"/>
            <a:ext cx="3300872" cy="1398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8F0E7B4C-2FE4-9A48-9C49-E7294624D01D}"/>
              </a:ext>
            </a:extLst>
          </p:cNvPr>
          <p:cNvGrpSpPr/>
          <p:nvPr/>
        </p:nvGrpSpPr>
        <p:grpSpPr>
          <a:xfrm>
            <a:off x="6305510" y="4527746"/>
            <a:ext cx="2058927" cy="1860185"/>
            <a:chOff x="5409177" y="3715548"/>
            <a:chExt cx="2958142" cy="2702497"/>
          </a:xfrm>
          <a:solidFill>
            <a:srgbClr val="EC6362"/>
          </a:solidFill>
        </p:grpSpPr>
        <p:sp>
          <p:nvSpPr>
            <p:cNvPr id="56" name="Rectangle 55">
              <a:extLst>
                <a:ext uri="{FF2B5EF4-FFF2-40B4-BE49-F238E27FC236}">
                  <a16:creationId xmlns:a16="http://schemas.microsoft.com/office/drawing/2014/main" id="{1ABD22E7-EB82-784B-AEA9-A82279B62406}"/>
                </a:ext>
              </a:extLst>
            </p:cNvPr>
            <p:cNvSpPr/>
            <p:nvPr/>
          </p:nvSpPr>
          <p:spPr>
            <a:xfrm>
              <a:off x="5409177" y="3926472"/>
              <a:ext cx="604627" cy="8138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AB97A39F-6DA6-904B-94EA-AECD5F18E1B3}"/>
                </a:ext>
              </a:extLst>
            </p:cNvPr>
            <p:cNvSpPr/>
            <p:nvPr/>
          </p:nvSpPr>
          <p:spPr>
            <a:xfrm>
              <a:off x="6027573" y="3926473"/>
              <a:ext cx="861004" cy="20860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F567970-1F30-F64C-A8B8-6CE2F8F9A3EE}"/>
                </a:ext>
              </a:extLst>
            </p:cNvPr>
            <p:cNvSpPr/>
            <p:nvPr/>
          </p:nvSpPr>
          <p:spPr>
            <a:xfrm>
              <a:off x="6025352" y="6214845"/>
              <a:ext cx="861004" cy="203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C8C39675-0703-054A-AF45-4C0A12E8FF3F}"/>
                </a:ext>
              </a:extLst>
            </p:cNvPr>
            <p:cNvSpPr/>
            <p:nvPr/>
          </p:nvSpPr>
          <p:spPr>
            <a:xfrm>
              <a:off x="6896754" y="3715548"/>
              <a:ext cx="861004" cy="20580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3ABCDD1F-D431-3743-87FA-BC4A4CAC158C}"/>
                </a:ext>
              </a:extLst>
            </p:cNvPr>
            <p:cNvSpPr/>
            <p:nvPr/>
          </p:nvSpPr>
          <p:spPr>
            <a:xfrm>
              <a:off x="7757450" y="4698420"/>
              <a:ext cx="609869" cy="636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libri" panose="020F0502020204030204"/>
                <a:ea typeface="+mn-ea"/>
                <a:cs typeface="+mn-cs"/>
              </a:endParaRPr>
            </a:p>
          </p:txBody>
        </p:sp>
      </p:grpSp>
      <p:pic>
        <p:nvPicPr>
          <p:cNvPr id="81" name="Picture 80">
            <a:extLst>
              <a:ext uri="{FF2B5EF4-FFF2-40B4-BE49-F238E27FC236}">
                <a16:creationId xmlns:a16="http://schemas.microsoft.com/office/drawing/2014/main" id="{E901E39D-5896-8C40-A174-3E622D2163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94413" y="3393962"/>
            <a:ext cx="4099827" cy="3167301"/>
          </a:xfrm>
          <a:prstGeom prst="rect">
            <a:avLst/>
          </a:prstGeom>
        </p:spPr>
      </p:pic>
      <p:cxnSp>
        <p:nvCxnSpPr>
          <p:cNvPr id="80" name="Straight Arrow Connector 79">
            <a:extLst>
              <a:ext uri="{FF2B5EF4-FFF2-40B4-BE49-F238E27FC236}">
                <a16:creationId xmlns:a16="http://schemas.microsoft.com/office/drawing/2014/main" id="{CA6545A1-6FA0-8C43-821A-9DF76F6F12CF}"/>
              </a:ext>
            </a:extLst>
          </p:cNvPr>
          <p:cNvCxnSpPr>
            <a:cxnSpLocks/>
          </p:cNvCxnSpPr>
          <p:nvPr/>
        </p:nvCxnSpPr>
        <p:spPr>
          <a:xfrm>
            <a:off x="4021390" y="6475873"/>
            <a:ext cx="985400"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3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24" grpId="0" animBg="1"/>
      <p:bldP spid="2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rPr>
              <a:t>Liu+, “</a:t>
            </a:r>
            <a:r>
              <a:rPr kumimoji="0" lang="en-US" sz="1500" b="0" i="0" u="none" strike="noStrike" kern="1200" cap="none" spc="0" normalizeH="0" baseline="0" noProof="0" dirty="0">
                <a:ln>
                  <a:noFill/>
                </a:ln>
                <a:solidFill>
                  <a:srgbClr val="0000FF"/>
                </a:solidFill>
                <a:effectLst/>
                <a:uLnTx/>
                <a:uFillTx/>
                <a:latin typeface="Tahoma"/>
                <a:ea typeface="+mn-ea"/>
                <a:cs typeface="+mn-cs"/>
              </a:rPr>
              <a:t>RAIDR: Retention-Aware Intelligent DRAM Refresh</a:t>
            </a:r>
            <a:r>
              <a:rPr kumimoji="0" lang="en-US" sz="1500" b="0" i="0" u="none" strike="noStrike" kern="1200" cap="none" spc="0" normalizeH="0" baseline="0" noProof="0" dirty="0">
                <a:ln>
                  <a:noFill/>
                </a:ln>
                <a:solidFill>
                  <a:srgbClr val="000000"/>
                </a:solidFill>
                <a:effectLst/>
                <a:uLnTx/>
                <a:uFillTx/>
                <a:latin typeface="Tahoma"/>
                <a:ea typeface="+mn-ea"/>
                <a:cs typeface="+mn-cs"/>
              </a:rPr>
              <a:t>,” ISCA 2012.</a:t>
            </a:r>
          </a:p>
        </p:txBody>
      </p:sp>
    </p:spTree>
    <p:extLst>
      <p:ext uri="{BB962C8B-B14F-4D97-AF65-F5344CB8AC3E}">
        <p14:creationId xmlns:p14="http://schemas.microsoft.com/office/powerpoint/2010/main" val="242444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482988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22726749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(II)</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A1D5376A-C31F-4D45-AB84-02516F433F6C}"/>
              </a:ext>
            </a:extLst>
          </p:cNvPr>
          <p:cNvPicPr>
            <a:picLocks noChangeAspect="1"/>
          </p:cNvPicPr>
          <p:nvPr/>
        </p:nvPicPr>
        <p:blipFill>
          <a:blip r:embed="rId2"/>
          <a:stretch>
            <a:fillRect/>
          </a:stretch>
        </p:blipFill>
        <p:spPr>
          <a:xfrm>
            <a:off x="368300" y="3577704"/>
            <a:ext cx="8407400" cy="787400"/>
          </a:xfrm>
          <a:prstGeom prst="rect">
            <a:avLst/>
          </a:prstGeom>
        </p:spPr>
      </p:pic>
      <p:pic>
        <p:nvPicPr>
          <p:cNvPr id="7" name="Picture 6">
            <a:extLst>
              <a:ext uri="{FF2B5EF4-FFF2-40B4-BE49-F238E27FC236}">
                <a16:creationId xmlns:a16="http://schemas.microsoft.com/office/drawing/2014/main" id="{6EB8F855-2F8E-A145-8757-E5E32E494E20}"/>
              </a:ext>
            </a:extLst>
          </p:cNvPr>
          <p:cNvPicPr>
            <a:picLocks noChangeAspect="1"/>
          </p:cNvPicPr>
          <p:nvPr/>
        </p:nvPicPr>
        <p:blipFill>
          <a:blip r:embed="rId3"/>
          <a:stretch>
            <a:fillRect/>
          </a:stretch>
        </p:blipFill>
        <p:spPr>
          <a:xfrm>
            <a:off x="0" y="1772816"/>
            <a:ext cx="9144000" cy="890041"/>
          </a:xfrm>
          <a:prstGeom prst="rect">
            <a:avLst/>
          </a:prstGeom>
        </p:spPr>
      </p:pic>
    </p:spTree>
    <p:extLst>
      <p:ext uri="{BB962C8B-B14F-4D97-AF65-F5344CB8AC3E}">
        <p14:creationId xmlns:p14="http://schemas.microsoft.com/office/powerpoint/2010/main" val="115146300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876F486-060F-AA4D-8482-DABBAD03EE9A}"/>
              </a:ext>
            </a:extLst>
          </p:cNvPr>
          <p:cNvPicPr>
            <a:picLocks noChangeAspect="1"/>
          </p:cNvPicPr>
          <p:nvPr/>
        </p:nvPicPr>
        <p:blipFill>
          <a:blip r:embed="rId2"/>
          <a:stretch>
            <a:fillRect/>
          </a:stretch>
        </p:blipFill>
        <p:spPr>
          <a:xfrm>
            <a:off x="0" y="2499035"/>
            <a:ext cx="9144000" cy="1859929"/>
          </a:xfrm>
          <a:prstGeom prst="rect">
            <a:avLst/>
          </a:prstGeom>
        </p:spPr>
      </p:pic>
    </p:spTree>
    <p:extLst>
      <p:ext uri="{BB962C8B-B14F-4D97-AF65-F5344CB8AC3E}">
        <p14:creationId xmlns:p14="http://schemas.microsoft.com/office/powerpoint/2010/main" val="59507743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2021 (III)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C46CC002-088F-D040-B5EF-E2A8AF23DDB5}"/>
              </a:ext>
            </a:extLst>
          </p:cNvPr>
          <p:cNvPicPr>
            <a:picLocks noChangeAspect="1"/>
          </p:cNvPicPr>
          <p:nvPr/>
        </p:nvPicPr>
        <p:blipFill>
          <a:blip r:embed="rId2"/>
          <a:stretch>
            <a:fillRect/>
          </a:stretch>
        </p:blipFill>
        <p:spPr>
          <a:xfrm>
            <a:off x="3591634" y="1700808"/>
            <a:ext cx="5490236" cy="4031430"/>
          </a:xfrm>
          <a:prstGeom prst="rect">
            <a:avLst/>
          </a:prstGeom>
        </p:spPr>
      </p:pic>
      <p:pic>
        <p:nvPicPr>
          <p:cNvPr id="7" name="Picture 6">
            <a:extLst>
              <a:ext uri="{FF2B5EF4-FFF2-40B4-BE49-F238E27FC236}">
                <a16:creationId xmlns:a16="http://schemas.microsoft.com/office/drawing/2014/main" id="{CD7D72DA-C3F7-2342-AF51-26980937BA3A}"/>
              </a:ext>
            </a:extLst>
          </p:cNvPr>
          <p:cNvPicPr>
            <a:picLocks noChangeAspect="1"/>
          </p:cNvPicPr>
          <p:nvPr/>
        </p:nvPicPr>
        <p:blipFill>
          <a:blip r:embed="rId3"/>
          <a:stretch>
            <a:fillRect/>
          </a:stretch>
        </p:blipFill>
        <p:spPr>
          <a:xfrm>
            <a:off x="-36512" y="2636912"/>
            <a:ext cx="3554462" cy="1719615"/>
          </a:xfrm>
          <a:prstGeom prst="rect">
            <a:avLst/>
          </a:prstGeom>
        </p:spPr>
      </p:pic>
    </p:spTree>
    <p:extLst>
      <p:ext uri="{BB962C8B-B14F-4D97-AF65-F5344CB8AC3E}">
        <p14:creationId xmlns:p14="http://schemas.microsoft.com/office/powerpoint/2010/main" val="382026991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F337F482-45FD-D64D-8567-54E8AE863E84}"/>
              </a:ext>
            </a:extLst>
          </p:cNvPr>
          <p:cNvPicPr>
            <a:picLocks noChangeAspect="1"/>
          </p:cNvPicPr>
          <p:nvPr/>
        </p:nvPicPr>
        <p:blipFill>
          <a:blip r:embed="rId2"/>
          <a:stretch>
            <a:fillRect/>
          </a:stretch>
        </p:blipFill>
        <p:spPr>
          <a:xfrm>
            <a:off x="0" y="908720"/>
            <a:ext cx="9144000" cy="2380986"/>
          </a:xfrm>
          <a:prstGeom prst="rect">
            <a:avLst/>
          </a:prstGeom>
        </p:spPr>
      </p:pic>
      <p:pic>
        <p:nvPicPr>
          <p:cNvPr id="6" name="Picture 5">
            <a:extLst>
              <a:ext uri="{FF2B5EF4-FFF2-40B4-BE49-F238E27FC236}">
                <a16:creationId xmlns:a16="http://schemas.microsoft.com/office/drawing/2014/main" id="{E10E7276-FFF7-0D4E-B2F6-F6B298B1467C}"/>
              </a:ext>
            </a:extLst>
          </p:cNvPr>
          <p:cNvPicPr>
            <a:picLocks noChangeAspect="1"/>
          </p:cNvPicPr>
          <p:nvPr/>
        </p:nvPicPr>
        <p:blipFill>
          <a:blip r:embed="rId3"/>
          <a:stretch>
            <a:fillRect/>
          </a:stretch>
        </p:blipFill>
        <p:spPr>
          <a:xfrm>
            <a:off x="171450" y="3573016"/>
            <a:ext cx="8801100" cy="393700"/>
          </a:xfrm>
          <a:prstGeom prst="rect">
            <a:avLst/>
          </a:prstGeom>
        </p:spPr>
      </p:pic>
      <p:pic>
        <p:nvPicPr>
          <p:cNvPr id="7" name="Picture 6">
            <a:extLst>
              <a:ext uri="{FF2B5EF4-FFF2-40B4-BE49-F238E27FC236}">
                <a16:creationId xmlns:a16="http://schemas.microsoft.com/office/drawing/2014/main" id="{D1C11155-93F5-E74A-B54C-E2A935CB965F}"/>
              </a:ext>
            </a:extLst>
          </p:cNvPr>
          <p:cNvPicPr>
            <a:picLocks noChangeAspect="1"/>
          </p:cNvPicPr>
          <p:nvPr/>
        </p:nvPicPr>
        <p:blipFill>
          <a:blip r:embed="rId4"/>
          <a:stretch>
            <a:fillRect/>
          </a:stretch>
        </p:blipFill>
        <p:spPr>
          <a:xfrm>
            <a:off x="171450" y="4196184"/>
            <a:ext cx="8801100" cy="889000"/>
          </a:xfrm>
          <a:prstGeom prst="rect">
            <a:avLst/>
          </a:prstGeom>
        </p:spPr>
      </p:pic>
      <p:pic>
        <p:nvPicPr>
          <p:cNvPr id="8" name="Picture 7">
            <a:extLst>
              <a:ext uri="{FF2B5EF4-FFF2-40B4-BE49-F238E27FC236}">
                <a16:creationId xmlns:a16="http://schemas.microsoft.com/office/drawing/2014/main" id="{81526FB7-E1D4-C54A-B49F-3A1556260B43}"/>
              </a:ext>
            </a:extLst>
          </p:cNvPr>
          <p:cNvPicPr>
            <a:picLocks noChangeAspect="1"/>
          </p:cNvPicPr>
          <p:nvPr/>
        </p:nvPicPr>
        <p:blipFill rotWithShape="1">
          <a:blip r:embed="rId5"/>
          <a:srcRect b="43907"/>
          <a:stretch/>
        </p:blipFill>
        <p:spPr>
          <a:xfrm>
            <a:off x="678623" y="5301208"/>
            <a:ext cx="7710553" cy="1118042"/>
          </a:xfrm>
          <a:prstGeom prst="rect">
            <a:avLst/>
          </a:prstGeom>
        </p:spPr>
      </p:pic>
    </p:spTree>
    <p:extLst>
      <p:ext uri="{BB962C8B-B14F-4D97-AF65-F5344CB8AC3E}">
        <p14:creationId xmlns:p14="http://schemas.microsoft.com/office/powerpoint/2010/main" val="311642290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a:t>
            </a:r>
          </a:p>
        </p:txBody>
      </p:sp>
      <p:sp>
        <p:nvSpPr>
          <p:cNvPr id="3" name="Content Placeholder 2">
            <a:extLst>
              <a:ext uri="{FF2B5EF4-FFF2-40B4-BE49-F238E27FC236}">
                <a16:creationId xmlns:a16="http://schemas.microsoft.com/office/drawing/2014/main" id="{1B1D0968-5918-A249-A3FE-06315F7F65E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159</a:t>
            </a:fld>
            <a:endParaRPr lang="en-US">
              <a:solidFill>
                <a:srgbClr val="000000"/>
              </a:solidFill>
            </a:endParaRPr>
          </a:p>
        </p:txBody>
      </p:sp>
      <p:pic>
        <p:nvPicPr>
          <p:cNvPr id="8" name="Picture 7">
            <a:extLst>
              <a:ext uri="{FF2B5EF4-FFF2-40B4-BE49-F238E27FC236}">
                <a16:creationId xmlns:a16="http://schemas.microsoft.com/office/drawing/2014/main" id="{6FF6F2B8-CA2E-7C42-830D-42BD08BFE173}"/>
              </a:ext>
            </a:extLst>
          </p:cNvPr>
          <p:cNvPicPr>
            <a:picLocks noChangeAspect="1"/>
          </p:cNvPicPr>
          <p:nvPr/>
        </p:nvPicPr>
        <p:blipFill>
          <a:blip r:embed="rId2"/>
          <a:stretch>
            <a:fillRect/>
          </a:stretch>
        </p:blipFill>
        <p:spPr>
          <a:xfrm>
            <a:off x="825500" y="1434976"/>
            <a:ext cx="7493000" cy="1778000"/>
          </a:xfrm>
          <a:prstGeom prst="rect">
            <a:avLst/>
          </a:prstGeom>
        </p:spPr>
      </p:pic>
      <p:pic>
        <p:nvPicPr>
          <p:cNvPr id="9" name="Picture 8">
            <a:extLst>
              <a:ext uri="{FF2B5EF4-FFF2-40B4-BE49-F238E27FC236}">
                <a16:creationId xmlns:a16="http://schemas.microsoft.com/office/drawing/2014/main" id="{82BC6A02-DAF9-6C4E-A333-CEA997471E05}"/>
              </a:ext>
            </a:extLst>
          </p:cNvPr>
          <p:cNvPicPr>
            <a:picLocks noChangeAspect="1"/>
          </p:cNvPicPr>
          <p:nvPr/>
        </p:nvPicPr>
        <p:blipFill>
          <a:blip r:embed="rId3"/>
          <a:stretch>
            <a:fillRect/>
          </a:stretch>
        </p:blipFill>
        <p:spPr>
          <a:xfrm>
            <a:off x="400050" y="4052044"/>
            <a:ext cx="8343900" cy="673100"/>
          </a:xfrm>
          <a:prstGeom prst="rect">
            <a:avLst/>
          </a:prstGeom>
        </p:spPr>
      </p:pic>
    </p:spTree>
    <p:extLst>
      <p:ext uri="{BB962C8B-B14F-4D97-AF65-F5344CB8AC3E}">
        <p14:creationId xmlns:p14="http://schemas.microsoft.com/office/powerpoint/2010/main" val="19827518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"RAIDR: Retention-Aware Intelligent DRAM Refresh"</a:t>
            </a:r>
            <a:br>
              <a:rPr lang="en-US" dirty="0">
                <a:solidFill>
                  <a:srgbClr val="0000FF"/>
                </a:solidFill>
              </a:rPr>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4065122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690E-3D48-2246-9440-EC23C31DD200}"/>
              </a:ext>
            </a:extLst>
          </p:cNvPr>
          <p:cNvSpPr>
            <a:spLocks noGrp="1"/>
          </p:cNvSpPr>
          <p:nvPr>
            <p:ph type="title"/>
          </p:nvPr>
        </p:nvSpPr>
        <p:spPr/>
        <p:txBody>
          <a:bodyPr/>
          <a:lstStyle/>
          <a:p>
            <a:r>
              <a:rPr lang="en-US" dirty="0"/>
              <a:t>RowHammer in 2022 (III)</a:t>
            </a:r>
          </a:p>
        </p:txBody>
      </p:sp>
      <p:sp>
        <p:nvSpPr>
          <p:cNvPr id="4" name="Slide Number Placeholder 3">
            <a:extLst>
              <a:ext uri="{FF2B5EF4-FFF2-40B4-BE49-F238E27FC236}">
                <a16:creationId xmlns:a16="http://schemas.microsoft.com/office/drawing/2014/main" id="{D8D8B0F5-2F51-F24F-A9E6-DFAF0CC3E1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1DDCF0D0-E3B9-2D45-AE6E-3E6EDD65EB1F}"/>
              </a:ext>
            </a:extLst>
          </p:cNvPr>
          <p:cNvPicPr>
            <a:picLocks noChangeAspect="1"/>
          </p:cNvPicPr>
          <p:nvPr/>
        </p:nvPicPr>
        <p:blipFill rotWithShape="1">
          <a:blip r:embed="rId2"/>
          <a:srcRect r="35341" b="87009"/>
          <a:stretch/>
        </p:blipFill>
        <p:spPr>
          <a:xfrm>
            <a:off x="228599" y="949515"/>
            <a:ext cx="8868395" cy="967317"/>
          </a:xfrm>
          <a:prstGeom prst="rect">
            <a:avLst/>
          </a:prstGeom>
        </p:spPr>
      </p:pic>
      <p:pic>
        <p:nvPicPr>
          <p:cNvPr id="7" name="Picture 6">
            <a:extLst>
              <a:ext uri="{FF2B5EF4-FFF2-40B4-BE49-F238E27FC236}">
                <a16:creationId xmlns:a16="http://schemas.microsoft.com/office/drawing/2014/main" id="{1913ED70-A646-DC7D-3183-D346CB74A12A}"/>
              </a:ext>
            </a:extLst>
          </p:cNvPr>
          <p:cNvPicPr>
            <a:picLocks noChangeAspect="1"/>
          </p:cNvPicPr>
          <p:nvPr/>
        </p:nvPicPr>
        <p:blipFill>
          <a:blip r:embed="rId3"/>
          <a:stretch>
            <a:fillRect/>
          </a:stretch>
        </p:blipFill>
        <p:spPr>
          <a:xfrm>
            <a:off x="0" y="2992496"/>
            <a:ext cx="9144000" cy="873007"/>
          </a:xfrm>
          <a:prstGeom prst="rect">
            <a:avLst/>
          </a:prstGeom>
        </p:spPr>
      </p:pic>
      <p:pic>
        <p:nvPicPr>
          <p:cNvPr id="8" name="Picture 7">
            <a:extLst>
              <a:ext uri="{FF2B5EF4-FFF2-40B4-BE49-F238E27FC236}">
                <a16:creationId xmlns:a16="http://schemas.microsoft.com/office/drawing/2014/main" id="{621AD663-45D9-C1A9-D6DC-56150F709B1E}"/>
              </a:ext>
            </a:extLst>
          </p:cNvPr>
          <p:cNvPicPr>
            <a:picLocks noChangeAspect="1"/>
          </p:cNvPicPr>
          <p:nvPr/>
        </p:nvPicPr>
        <p:blipFill>
          <a:blip r:embed="rId4"/>
          <a:stretch>
            <a:fillRect/>
          </a:stretch>
        </p:blipFill>
        <p:spPr>
          <a:xfrm>
            <a:off x="0" y="4429219"/>
            <a:ext cx="9144000" cy="655965"/>
          </a:xfrm>
          <a:prstGeom prst="rect">
            <a:avLst/>
          </a:prstGeom>
        </p:spPr>
      </p:pic>
    </p:spTree>
    <p:extLst>
      <p:ext uri="{BB962C8B-B14F-4D97-AF65-F5344CB8AC3E}">
        <p14:creationId xmlns:p14="http://schemas.microsoft.com/office/powerpoint/2010/main" val="253041473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96F2-71D4-69AB-0556-6637B859120D}"/>
              </a:ext>
            </a:extLst>
          </p:cNvPr>
          <p:cNvSpPr>
            <a:spLocks noGrp="1"/>
          </p:cNvSpPr>
          <p:nvPr>
            <p:ph type="title"/>
          </p:nvPr>
        </p:nvSpPr>
        <p:spPr/>
        <p:txBody>
          <a:bodyPr/>
          <a:lstStyle/>
          <a:p>
            <a:r>
              <a:rPr lang="en-US" dirty="0"/>
              <a:t>RowHammer in 2022 (IV)</a:t>
            </a:r>
          </a:p>
        </p:txBody>
      </p:sp>
      <p:sp>
        <p:nvSpPr>
          <p:cNvPr id="3" name="Content Placeholder 2">
            <a:extLst>
              <a:ext uri="{FF2B5EF4-FFF2-40B4-BE49-F238E27FC236}">
                <a16:creationId xmlns:a16="http://schemas.microsoft.com/office/drawing/2014/main" id="{1AA8F6FF-DDD4-C2DC-1FE2-D7F1755591C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453F47E-0B9B-29BB-3080-E0319CCBE337}"/>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161</a:t>
            </a:fld>
            <a:endParaRPr lang="en-US">
              <a:solidFill>
                <a:srgbClr val="000000"/>
              </a:solidFill>
            </a:endParaRPr>
          </a:p>
        </p:txBody>
      </p:sp>
      <p:pic>
        <p:nvPicPr>
          <p:cNvPr id="5" name="Picture 4">
            <a:extLst>
              <a:ext uri="{FF2B5EF4-FFF2-40B4-BE49-F238E27FC236}">
                <a16:creationId xmlns:a16="http://schemas.microsoft.com/office/drawing/2014/main" id="{6B809F97-3FEF-7D18-D928-3AB2550B6F38}"/>
              </a:ext>
            </a:extLst>
          </p:cNvPr>
          <p:cNvPicPr>
            <a:picLocks noChangeAspect="1"/>
          </p:cNvPicPr>
          <p:nvPr/>
        </p:nvPicPr>
        <p:blipFill>
          <a:blip r:embed="rId2"/>
          <a:stretch>
            <a:fillRect/>
          </a:stretch>
        </p:blipFill>
        <p:spPr>
          <a:xfrm>
            <a:off x="232767" y="4298280"/>
            <a:ext cx="8610600" cy="1651000"/>
          </a:xfrm>
          <a:prstGeom prst="rect">
            <a:avLst/>
          </a:prstGeom>
        </p:spPr>
      </p:pic>
      <p:pic>
        <p:nvPicPr>
          <p:cNvPr id="1026" name="Picture 2" descr="IRPS 2021 Voting Form">
            <a:extLst>
              <a:ext uri="{FF2B5EF4-FFF2-40B4-BE49-F238E27FC236}">
                <a16:creationId xmlns:a16="http://schemas.microsoft.com/office/drawing/2014/main" id="{E967E240-E2DF-AA75-F04B-DED6F43E4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988" y="1052736"/>
            <a:ext cx="2987824" cy="1771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5B8C12-D43D-0FA2-D040-0C9591E491BC}"/>
              </a:ext>
            </a:extLst>
          </p:cNvPr>
          <p:cNvPicPr>
            <a:picLocks noChangeAspect="1"/>
          </p:cNvPicPr>
          <p:nvPr/>
        </p:nvPicPr>
        <p:blipFill>
          <a:blip r:embed="rId4"/>
          <a:stretch>
            <a:fillRect/>
          </a:stretch>
        </p:blipFill>
        <p:spPr>
          <a:xfrm>
            <a:off x="3057252" y="2883419"/>
            <a:ext cx="2882900" cy="698500"/>
          </a:xfrm>
          <a:prstGeom prst="rect">
            <a:avLst/>
          </a:prstGeom>
        </p:spPr>
      </p:pic>
    </p:spTree>
    <p:extLst>
      <p:ext uri="{BB962C8B-B14F-4D97-AF65-F5344CB8AC3E}">
        <p14:creationId xmlns:p14="http://schemas.microsoft.com/office/powerpoint/2010/main" val="8033476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9503-6F34-836D-82C4-FC5825680D97}"/>
              </a:ext>
            </a:extLst>
          </p:cNvPr>
          <p:cNvSpPr>
            <a:spLocks noGrp="1"/>
          </p:cNvSpPr>
          <p:nvPr>
            <p:ph type="title"/>
          </p:nvPr>
        </p:nvSpPr>
        <p:spPr/>
        <p:txBody>
          <a:bodyPr/>
          <a:lstStyle/>
          <a:p>
            <a:r>
              <a:rPr lang="en-US" dirty="0"/>
              <a:t>RowHammer in 2022 (V)</a:t>
            </a:r>
          </a:p>
        </p:txBody>
      </p:sp>
      <p:sp>
        <p:nvSpPr>
          <p:cNvPr id="3" name="Content Placeholder 2">
            <a:extLst>
              <a:ext uri="{FF2B5EF4-FFF2-40B4-BE49-F238E27FC236}">
                <a16:creationId xmlns:a16="http://schemas.microsoft.com/office/drawing/2014/main" id="{540EAF8A-105B-475A-7E89-CE5A47B08EAA}"/>
              </a:ext>
            </a:extLst>
          </p:cNvPr>
          <p:cNvSpPr>
            <a:spLocks noGrp="1"/>
          </p:cNvSpPr>
          <p:nvPr>
            <p:ph idx="1"/>
          </p:nvPr>
        </p:nvSpPr>
        <p:spPr/>
        <p:txBody>
          <a:bodyPr/>
          <a:lstStyle/>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buNone/>
            </a:pPr>
            <a:endParaRPr lang="en-US" b="1" dirty="0">
              <a:solidFill>
                <a:srgbClr val="0432FF"/>
              </a:solidFill>
              <a:hlinkClick r:id="" action="ppaction://noaction">
                <a:extLst>
                  <a:ext uri="{A12FA001-AC4F-418D-AE19-62706E023703}">
                    <ahyp:hlinkClr xmlns:ahyp="http://schemas.microsoft.com/office/drawing/2018/hyperlinkcolor" val="tx"/>
                  </a:ext>
                </a:extLst>
              </a:hlinkClick>
            </a:endParaRPr>
          </a:p>
          <a:p>
            <a:pPr marL="0" indent="0" algn="ctr">
              <a:buNone/>
            </a:pPr>
            <a:r>
              <a:rPr lang="en-US" b="1" dirty="0">
                <a:solidFill>
                  <a:srgbClr val="0432FF"/>
                </a:solidFill>
                <a:hlinkClick r:id="" action="ppaction://noaction">
                  <a:extLst>
                    <a:ext uri="{A12FA001-AC4F-418D-AE19-62706E023703}">
                      <ahyp:hlinkClr xmlns:ahyp="http://schemas.microsoft.com/office/drawing/2018/hyperlinkcolor" val="tx"/>
                    </a:ext>
                  </a:extLst>
                </a:hlinkClick>
              </a:rPr>
              <a:t>https://arxiv.org/pdf/2204.10378.pdf</a:t>
            </a:r>
            <a:r>
              <a:rPr lang="en-US" b="1" dirty="0">
                <a:solidFill>
                  <a:srgbClr val="0432FF"/>
                </a:solidFill>
              </a:rPr>
              <a:t> </a:t>
            </a:r>
          </a:p>
        </p:txBody>
      </p:sp>
      <p:sp>
        <p:nvSpPr>
          <p:cNvPr id="4" name="Slide Number Placeholder 3">
            <a:extLst>
              <a:ext uri="{FF2B5EF4-FFF2-40B4-BE49-F238E27FC236}">
                <a16:creationId xmlns:a16="http://schemas.microsoft.com/office/drawing/2014/main" id="{63F123CA-1198-9AD4-9FC3-5282C93ED2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88B0E7E1-23FD-8B14-3D95-3B662FA5366E}"/>
              </a:ext>
            </a:extLst>
          </p:cNvPr>
          <p:cNvPicPr>
            <a:picLocks noChangeAspect="1"/>
          </p:cNvPicPr>
          <p:nvPr/>
        </p:nvPicPr>
        <p:blipFill>
          <a:blip r:embed="rId2"/>
          <a:stretch>
            <a:fillRect/>
          </a:stretch>
        </p:blipFill>
        <p:spPr>
          <a:xfrm>
            <a:off x="0" y="2619415"/>
            <a:ext cx="9144000" cy="1619169"/>
          </a:xfrm>
          <a:prstGeom prst="rect">
            <a:avLst/>
          </a:prstGeom>
        </p:spPr>
      </p:pic>
    </p:spTree>
    <p:extLst>
      <p:ext uri="{BB962C8B-B14F-4D97-AF65-F5344CB8AC3E}">
        <p14:creationId xmlns:p14="http://schemas.microsoft.com/office/powerpoint/2010/main" val="40255828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312621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516896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a:t>
            </a:r>
          </a:p>
        </p:txBody>
      </p:sp>
      <p:sp>
        <p:nvSpPr>
          <p:cNvPr id="3" name="Content Placeholder 2"/>
          <p:cNvSpPr>
            <a:spLocks noGrp="1"/>
          </p:cNvSpPr>
          <p:nvPr>
            <p:ph idx="1"/>
          </p:nvPr>
        </p:nvSpPr>
        <p:spPr>
          <a:xfrm>
            <a:off x="0" y="1268760"/>
            <a:ext cx="9144000" cy="2376264"/>
          </a:xfrm>
        </p:spPr>
        <p:txBody>
          <a:bodyPr/>
          <a:lstStyle/>
          <a:p>
            <a:pPr marL="0" indent="0" algn="ctr">
              <a:buNone/>
            </a:pPr>
            <a:r>
              <a:rPr lang="en-US" sz="6400" dirty="0">
                <a:solidFill>
                  <a:srgbClr val="0000FF"/>
                </a:solidFill>
              </a:rPr>
              <a:t>Intelligent </a:t>
            </a:r>
          </a:p>
          <a:p>
            <a:pPr marL="0" indent="0" algn="ctr">
              <a:buNone/>
            </a:pPr>
            <a:r>
              <a:rPr lang="en-US" sz="6400" dirty="0">
                <a:solidFill>
                  <a:srgbClr val="0000FF"/>
                </a:solidFill>
              </a:rPr>
              <a:t>Memory Controllers</a:t>
            </a:r>
          </a:p>
          <a:p>
            <a:pPr marL="0" indent="0" algn="ctr">
              <a:buNone/>
            </a:pPr>
            <a:r>
              <a:rPr lang="en-US" sz="6400" dirty="0">
                <a:solidFill>
                  <a:srgbClr val="FF0000"/>
                </a:solidFill>
              </a:rPr>
              <a:t>Can Avoid Many Failures</a:t>
            </a:r>
          </a:p>
          <a:p>
            <a:pPr marL="0" indent="0" algn="ctr">
              <a:buNone/>
            </a:pPr>
            <a:r>
              <a:rPr lang="en-US" sz="6400" dirty="0">
                <a:solidFill>
                  <a:srgbClr val="FF0000"/>
                </a:solidFill>
              </a:rPr>
              <a:t>&amp; Enable Better Scaling</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72622190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"An Experimental Study of Data Retention Behavior in Modern DRAM Devices: Implications for Retention Time Profiling Mechanisms"</a:t>
            </a:r>
            <a:br>
              <a:rPr lang="en-US" sz="1800" dirty="0">
                <a:solidFill>
                  <a:srgbClr val="0000FF"/>
                </a:solidFill>
              </a:rPr>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79436883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An Example Intelligent Controller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Arial" charset="0"/>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hlinkClick r:id="rId2">
                  <a:extLst>
                    <a:ext uri="{A12FA001-AC4F-418D-AE19-62706E023703}">
                      <ahyp:hlinkClr xmlns:ahyp="http://schemas.microsoft.com/office/drawing/2018/hyperlinkcolor" val="tx"/>
                    </a:ext>
                  </a:extLst>
                </a:hlinkClick>
              </a:rPr>
              <a:t>https://arxiv.org/pdf/1706.08642</a:t>
            </a:r>
            <a:r>
              <a:rPr kumimoji="0" lang="en-US" sz="2100" b="1" i="0" u="none" strike="noStrike" kern="1200" cap="none" spc="0" normalizeH="0" baseline="0" noProof="0" dirty="0">
                <a:ln>
                  <a:noFill/>
                </a:ln>
                <a:solidFill>
                  <a:srgbClr val="0432FF"/>
                </a:solidFill>
                <a:effectLst/>
                <a:uLnTx/>
                <a:uFillTx/>
                <a:latin typeface="Adobe Garamond Pro" panose="02020502060506020403" pitchFamily="18" charset="0"/>
                <a:ea typeface="ＭＳ Ｐゴシック"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896838" cy="48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ＭＳ Ｐゴシック" charset="-128"/>
                <a:cs typeface="+mn-cs"/>
              </a:rPr>
              <a:t>Proceedings of the IEEE, Sept. 2017</a:t>
            </a:r>
          </a:p>
        </p:txBody>
      </p:sp>
    </p:spTree>
    <p:extLst>
      <p:ext uri="{BB962C8B-B14F-4D97-AF65-F5344CB8AC3E}">
        <p14:creationId xmlns:p14="http://schemas.microsoft.com/office/powerpoint/2010/main" val="233943647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265096" cy="1066800"/>
          </a:xfrm>
        </p:spPr>
        <p:txBody>
          <a:bodyPr/>
          <a:lstStyle/>
          <a:p>
            <a:r>
              <a:rPr lang="en-US" sz="3400" dirty="0"/>
              <a:t>An Early Proposal for Intelligent Controllers </a:t>
            </a:r>
            <a:r>
              <a:rPr lang="en-US" sz="26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1016815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63723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"The Efficacy of Error Mitigation Techniques for DRAM Retention Failures: A Comparative Experimental Study"</a:t>
            </a:r>
            <a:r>
              <a:rPr lang="en-US" sz="1800" dirty="0">
                <a:solidFill>
                  <a:srgbClr val="0000FF"/>
                </a:solidFill>
              </a:rPr>
              <a:t> </a:t>
            </a:r>
            <a:br>
              <a:rPr lang="en-US" sz="1800" dirty="0">
                <a:solidFill>
                  <a:srgbClr val="0000FF"/>
                </a:solidFill>
              </a:rPr>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330158547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48119905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Final Thoughts on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0837518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A37C3D10-2953-B547-9283-F5D905845E06}"/>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272503356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44955C97-156E-2442-9550-8B2D2D5B449F}"/>
              </a:ext>
            </a:extLst>
          </p:cNvPr>
          <p:cNvSpPr/>
          <p:nvPr/>
        </p:nvSpPr>
        <p:spPr>
          <a:xfrm>
            <a:off x="7117254" y="5971105"/>
            <a:ext cx="1721946" cy="369332"/>
          </a:xfrm>
          <a:prstGeom prst="rect">
            <a:avLst/>
          </a:prstGeom>
        </p:spPr>
        <p:txBody>
          <a:bodyPr wrap="none">
            <a:spAutoFit/>
          </a:bodyPr>
          <a:lstStyle/>
          <a:p>
            <a:r>
              <a:rPr lang="en-US" dirty="0">
                <a:solidFill>
                  <a:srgbClr val="0000FF"/>
                </a:solidFill>
              </a:rPr>
              <a:t>IEEE S&amp;P 2003</a:t>
            </a:r>
          </a:p>
        </p:txBody>
      </p:sp>
    </p:spTree>
    <p:extLst>
      <p:ext uri="{BB962C8B-B14F-4D97-AF65-F5344CB8AC3E}">
        <p14:creationId xmlns:p14="http://schemas.microsoft.com/office/powerpoint/2010/main" val="33753148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After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memory error</a:t>
            </a:r>
          </a:p>
          <a:p>
            <a:pPr marL="0" indent="0" algn="ctr">
              <a:buNone/>
            </a:pPr>
            <a:r>
              <a:rPr lang="en-US" sz="3200" dirty="0">
                <a:solidFill>
                  <a:srgbClr val="FF0000"/>
                </a:solidFill>
                <a:latin typeface="Tahoma" charset="0"/>
              </a:rPr>
              <a:t>can be induced by software</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45235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37DB-C874-A045-9E01-58C26DAC1AF1}"/>
              </a:ext>
            </a:extLst>
          </p:cNvPr>
          <p:cNvSpPr>
            <a:spLocks noGrp="1"/>
          </p:cNvSpPr>
          <p:nvPr>
            <p:ph type="title"/>
          </p:nvPr>
        </p:nvSpPr>
        <p:spPr/>
        <p:txBody>
          <a:bodyPr/>
          <a:lstStyle/>
          <a:p>
            <a:r>
              <a:rPr lang="en-US" dirty="0"/>
              <a:t>RowHammer: Retrospective</a:t>
            </a:r>
          </a:p>
        </p:txBody>
      </p:sp>
      <p:sp>
        <p:nvSpPr>
          <p:cNvPr id="3" name="Content Placeholder 2">
            <a:extLst>
              <a:ext uri="{FF2B5EF4-FFF2-40B4-BE49-F238E27FC236}">
                <a16:creationId xmlns:a16="http://schemas.microsoft.com/office/drawing/2014/main" id="{91C67E72-BAB9-C743-A500-B03EF53FAD75}"/>
              </a:ext>
            </a:extLst>
          </p:cNvPr>
          <p:cNvSpPr>
            <a:spLocks noGrp="1"/>
          </p:cNvSpPr>
          <p:nvPr>
            <p:ph idx="1"/>
          </p:nvPr>
        </p:nvSpPr>
        <p:spPr>
          <a:xfrm>
            <a:off x="108520" y="856456"/>
            <a:ext cx="9144000" cy="4876800"/>
          </a:xfrm>
        </p:spPr>
        <p:txBody>
          <a:bodyPr/>
          <a:lstStyle/>
          <a:p>
            <a:r>
              <a:rPr lang="en-US" dirty="0">
                <a:solidFill>
                  <a:srgbClr val="0000FF"/>
                </a:solidFill>
              </a:rPr>
              <a:t>New mindset </a:t>
            </a:r>
            <a:r>
              <a:rPr lang="en-US" dirty="0"/>
              <a:t>that has enabled </a:t>
            </a:r>
            <a:r>
              <a:rPr lang="en-US" dirty="0">
                <a:solidFill>
                  <a:srgbClr val="0000FF"/>
                </a:solidFill>
              </a:rPr>
              <a:t>a renewed interest in HW security attack research</a:t>
            </a:r>
            <a:r>
              <a:rPr lang="en-US" dirty="0"/>
              <a:t>:</a:t>
            </a:r>
          </a:p>
          <a:p>
            <a:pPr lvl="1"/>
            <a:r>
              <a:rPr lang="en-US" sz="2000" dirty="0">
                <a:solidFill>
                  <a:srgbClr val="FF0000"/>
                </a:solidFill>
              </a:rPr>
              <a:t>Real (memory) chips are vulnerable</a:t>
            </a:r>
            <a:r>
              <a:rPr lang="en-US" sz="2000" dirty="0"/>
              <a:t>, in a simple and widespread manner </a:t>
            </a:r>
            <a:r>
              <a:rPr lang="en-US" sz="2000" dirty="0">
                <a:sym typeface="Wingdings" pitchFamily="2" charset="2"/>
              </a:rPr>
              <a:t> this causes real security problems</a:t>
            </a:r>
          </a:p>
          <a:p>
            <a:pPr lvl="1"/>
            <a:r>
              <a:rPr lang="en-US" sz="2000" dirty="0">
                <a:solidFill>
                  <a:srgbClr val="FF0000"/>
                </a:solidFill>
                <a:sym typeface="Wingdings" pitchFamily="2" charset="2"/>
              </a:rPr>
              <a:t>Hardware reliability  security connection is now mainstream discourse </a:t>
            </a:r>
          </a:p>
          <a:p>
            <a:pPr lvl="1"/>
            <a:endParaRPr lang="en-US" sz="2000" dirty="0">
              <a:sym typeface="Wingdings" pitchFamily="2" charset="2"/>
            </a:endParaRPr>
          </a:p>
          <a:p>
            <a:r>
              <a:rPr lang="en-US" dirty="0">
                <a:solidFill>
                  <a:srgbClr val="0000FF"/>
                </a:solidFill>
                <a:sym typeface="Wingdings" pitchFamily="2" charset="2"/>
              </a:rPr>
              <a:t>Many new RowHammer attacks…</a:t>
            </a:r>
          </a:p>
          <a:p>
            <a:pPr lvl="1"/>
            <a:r>
              <a:rPr lang="en-US" sz="2000" dirty="0">
                <a:sym typeface="Wingdings" pitchFamily="2" charset="2"/>
              </a:rPr>
              <a:t>Tens of papers in top security &amp; architecture venues </a:t>
            </a:r>
          </a:p>
          <a:p>
            <a:pPr lvl="1"/>
            <a:r>
              <a:rPr lang="en-US" sz="2000" b="1" dirty="0">
                <a:solidFill>
                  <a:srgbClr val="FF0000"/>
                </a:solidFill>
                <a:sym typeface="Wingdings" pitchFamily="2" charset="2"/>
              </a:rPr>
              <a:t>More to come </a:t>
            </a:r>
            <a:r>
              <a:rPr lang="en-US" sz="2000" dirty="0">
                <a:sym typeface="Wingdings" pitchFamily="2" charset="2"/>
              </a:rPr>
              <a:t>as RowHammer is getting worse (DDR4 &amp; beyond)</a:t>
            </a:r>
          </a:p>
          <a:p>
            <a:pPr lvl="1"/>
            <a:endParaRPr lang="en-US" sz="2000" dirty="0">
              <a:sym typeface="Wingdings" pitchFamily="2" charset="2"/>
            </a:endParaRPr>
          </a:p>
          <a:p>
            <a:r>
              <a:rPr lang="en-US" dirty="0">
                <a:solidFill>
                  <a:srgbClr val="0000FF"/>
                </a:solidFill>
                <a:sym typeface="Wingdings" pitchFamily="2" charset="2"/>
              </a:rPr>
              <a:t>Many new RowHammer solutions…</a:t>
            </a:r>
          </a:p>
          <a:p>
            <a:pPr lvl="1"/>
            <a:r>
              <a:rPr lang="en-US" sz="2000" dirty="0">
                <a:sym typeface="Wingdings" pitchFamily="2" charset="2"/>
              </a:rPr>
              <a:t>Apple security release; Memtest86 updated</a:t>
            </a:r>
          </a:p>
          <a:p>
            <a:pPr lvl="1"/>
            <a:r>
              <a:rPr lang="en-US" sz="2000" dirty="0">
                <a:sym typeface="Wingdings" pitchFamily="2" charset="2"/>
              </a:rPr>
              <a:t>Many solution proposals in top venues (latest in ASPLOS 2022)</a:t>
            </a:r>
          </a:p>
          <a:p>
            <a:pPr lvl="1"/>
            <a:r>
              <a:rPr lang="en-US" sz="2000" dirty="0">
                <a:sym typeface="Wingdings" pitchFamily="2" charset="2"/>
              </a:rPr>
              <a:t>Principled system-DRAM co-design (in original RowHammer paper)</a:t>
            </a:r>
          </a:p>
          <a:p>
            <a:pPr lvl="1"/>
            <a:r>
              <a:rPr lang="en-US" sz="2000" b="1" dirty="0">
                <a:solidFill>
                  <a:srgbClr val="FF0000"/>
                </a:solidFill>
                <a:sym typeface="Wingdings" pitchFamily="2" charset="2"/>
              </a:rPr>
              <a:t>More to come…</a:t>
            </a:r>
          </a:p>
          <a:p>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505A65A6-427B-E648-B9CF-5442C19787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06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4F49-9E16-A046-8967-827085849DDF}"/>
              </a:ext>
            </a:extLst>
          </p:cNvPr>
          <p:cNvSpPr>
            <a:spLocks noGrp="1"/>
          </p:cNvSpPr>
          <p:nvPr>
            <p:ph type="title"/>
          </p:nvPr>
        </p:nvSpPr>
        <p:spPr/>
        <p:txBody>
          <a:bodyPr/>
          <a:lstStyle/>
          <a:p>
            <a:r>
              <a:rPr lang="en-US" dirty="0"/>
              <a:t>Perhaps Most Importantly…</a:t>
            </a:r>
          </a:p>
        </p:txBody>
      </p:sp>
      <p:sp>
        <p:nvSpPr>
          <p:cNvPr id="3" name="Content Placeholder 2">
            <a:extLst>
              <a:ext uri="{FF2B5EF4-FFF2-40B4-BE49-F238E27FC236}">
                <a16:creationId xmlns:a16="http://schemas.microsoft.com/office/drawing/2014/main" id="{F07CBA34-2E83-A746-8930-EEE2BC9D84CA}"/>
              </a:ext>
            </a:extLst>
          </p:cNvPr>
          <p:cNvSpPr>
            <a:spLocks noGrp="1"/>
          </p:cNvSpPr>
          <p:nvPr>
            <p:ph idx="1"/>
          </p:nvPr>
        </p:nvSpPr>
        <p:spPr>
          <a:xfrm>
            <a:off x="228600" y="1000472"/>
            <a:ext cx="8610600" cy="4876800"/>
          </a:xfrm>
        </p:spPr>
        <p:txBody>
          <a:bodyPr/>
          <a:lstStyle/>
          <a:p>
            <a:r>
              <a:rPr lang="en-US" dirty="0">
                <a:solidFill>
                  <a:srgbClr val="0000FF"/>
                </a:solidFill>
              </a:rPr>
              <a:t>RowHammer enabled a shift of mindset in mainstream security researchers</a:t>
            </a:r>
          </a:p>
          <a:p>
            <a:pPr lvl="1"/>
            <a:r>
              <a:rPr lang="en-US" dirty="0">
                <a:solidFill>
                  <a:srgbClr val="FF0000"/>
                </a:solidFill>
              </a:rPr>
              <a:t>General-purpose hardware is fallible</a:t>
            </a:r>
            <a:r>
              <a:rPr lang="en-US" dirty="0"/>
              <a:t>, in a widespread manner</a:t>
            </a:r>
          </a:p>
          <a:p>
            <a:pPr lvl="1"/>
            <a:r>
              <a:rPr lang="en-US" dirty="0"/>
              <a:t>Its problems are exploitable</a:t>
            </a:r>
          </a:p>
          <a:p>
            <a:pPr lvl="1"/>
            <a:endParaRPr lang="en-US" dirty="0"/>
          </a:p>
          <a:p>
            <a:r>
              <a:rPr lang="en-US" dirty="0"/>
              <a:t>This mindset has enabled many systems security researchers to examine hardware in more depth</a:t>
            </a:r>
          </a:p>
          <a:p>
            <a:pPr lvl="1"/>
            <a:r>
              <a:rPr lang="en-US" dirty="0"/>
              <a:t>And understand HW’s inner workings and vulnerabilities</a:t>
            </a:r>
          </a:p>
          <a:p>
            <a:pPr lvl="1"/>
            <a:endParaRPr lang="en-US" dirty="0"/>
          </a:p>
          <a:p>
            <a:r>
              <a:rPr lang="en-US" dirty="0">
                <a:solidFill>
                  <a:srgbClr val="0000FF"/>
                </a:solidFill>
              </a:rPr>
              <a:t>It is no coincidence that two of the groups that discovered Meltdown and </a:t>
            </a:r>
            <a:r>
              <a:rPr lang="en-US" dirty="0" err="1">
                <a:solidFill>
                  <a:srgbClr val="0000FF"/>
                </a:solidFill>
              </a:rPr>
              <a:t>Spectre</a:t>
            </a:r>
            <a:r>
              <a:rPr lang="en-US" dirty="0">
                <a:solidFill>
                  <a:srgbClr val="0000FF"/>
                </a:solidFill>
              </a:rPr>
              <a:t> heavily worked on RowHammer attacks before</a:t>
            </a:r>
          </a:p>
          <a:p>
            <a:pPr lvl="1"/>
            <a:r>
              <a:rPr lang="en-US" b="1" dirty="0">
                <a:solidFill>
                  <a:srgbClr val="FF0000"/>
                </a:solidFill>
              </a:rPr>
              <a:t>More to come…</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DF3BEFD7-245E-1E4E-8BF4-087533D8D7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1134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14710898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"AVATAR: A Variable-Retention-Time (VRT) Aware Refresh for DRAM Systems"</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60642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5241912"/>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6DF25E1B-9F04-8642-A41E-5BD733F1B324}"/>
              </a:ext>
            </a:extLst>
          </p:cNvPr>
          <p:cNvSpPr txBox="1"/>
          <p:nvPr/>
        </p:nvSpPr>
        <p:spPr>
          <a:xfrm>
            <a:off x="3043556" y="5068429"/>
            <a:ext cx="2980688" cy="769441"/>
          </a:xfrm>
          <a:prstGeom prst="rect">
            <a:avLst/>
          </a:prstGeom>
          <a:noFill/>
        </p:spPr>
        <p:txBody>
          <a:bodyPr wrap="none" rtlCol="0">
            <a:spAutoFit/>
          </a:bodyPr>
          <a:lstStyle/>
          <a:p>
            <a:r>
              <a:rPr lang="en-US" sz="4400" dirty="0">
                <a:solidFill>
                  <a:srgbClr val="C00000"/>
                </a:solidFill>
              </a:rPr>
              <a:t>Thank you!</a:t>
            </a:r>
          </a:p>
        </p:txBody>
      </p:sp>
    </p:spTree>
    <p:extLst>
      <p:ext uri="{BB962C8B-B14F-4D97-AF65-F5344CB8AC3E}">
        <p14:creationId xmlns:p14="http://schemas.microsoft.com/office/powerpoint/2010/main" val="523998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Research Group</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r>
              <a:rPr lang="en-US" b="1" dirty="0">
                <a:solidFill>
                  <a:srgbClr val="0000FF"/>
                </a:solidFill>
                <a:hlinkClick r:id="rId7">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p:txBody>
      </p:sp>
    </p:spTree>
    <p:extLst>
      <p:ext uri="{BB962C8B-B14F-4D97-AF65-F5344CB8AC3E}">
        <p14:creationId xmlns:p14="http://schemas.microsoft.com/office/powerpoint/2010/main" val="313823046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6024" y="3645024"/>
            <a:ext cx="8794188"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May 2022</a:t>
            </a:r>
          </a:p>
          <a:p>
            <a:r>
              <a:rPr lang="en-US" sz="2200" dirty="0"/>
              <a:t>Qualcomm</a:t>
            </a:r>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412776"/>
            <a:ext cx="8382000" cy="2520280"/>
          </a:xfrm>
        </p:spPr>
        <p:txBody>
          <a:bodyPr>
            <a:normAutofit/>
          </a:bodyPr>
          <a:lstStyle/>
          <a:p>
            <a:pPr algn="ctr"/>
            <a:r>
              <a:rPr lang="en-US" sz="5300" dirty="0"/>
              <a:t>Security Aspects of DRAM</a:t>
            </a:r>
            <a:br>
              <a:rPr lang="en-US" sz="5300" dirty="0"/>
            </a:br>
            <a:r>
              <a:rPr lang="en-US" sz="5300" b="1" dirty="0">
                <a:solidFill>
                  <a:srgbClr val="C00000"/>
                </a:solidFill>
              </a:rPr>
              <a:t>The Story of RowHammer</a:t>
            </a:r>
            <a:br>
              <a:rPr lang="en-US" sz="5300" dirty="0"/>
            </a:br>
            <a:endParaRPr lang="en-US" sz="3800" dirty="0">
              <a:solidFill>
                <a:srgbClr val="FF0000"/>
              </a:solidFill>
            </a:endParaRPr>
          </a:p>
        </p:txBody>
      </p:sp>
    </p:spTree>
    <p:extLst>
      <p:ext uri="{BB962C8B-B14F-4D97-AF65-F5344CB8AC3E}">
        <p14:creationId xmlns:p14="http://schemas.microsoft.com/office/powerpoint/2010/main" val="7839917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81521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68687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1378825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"PARBOR: An Efficient System-Level Technique to Detect Data-Dependent Failures in DRAM"</a:t>
            </a:r>
            <a:r>
              <a:rPr lang="en-US" sz="1800" dirty="0">
                <a:solidFill>
                  <a:srgbClr val="0000FF"/>
                </a:solidFill>
              </a:rPr>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253464342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22101131"/>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738528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66664956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563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36191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5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6510631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8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678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2309471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42896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1157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20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0901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3201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solidFill>
                  <a:srgbClr val="0000FF"/>
                </a:solidFill>
                <a:hlinkClick r:id="rId3">
                  <a:extLst>
                    <a:ext uri="{A12FA001-AC4F-418D-AE19-62706E023703}">
                      <ahyp:hlinkClr xmlns:ahyp="http://schemas.microsoft.com/office/drawing/2018/hyperlinkcolor" val="tx"/>
                    </a:ext>
                  </a:extLst>
                </a:hlinkClick>
              </a:rPr>
              <a:t>"The Reach Profiler (REAPER): Enabling the Mitigation of DRAM Retention Failures via Profiling at Aggressive Conditions"</a:t>
            </a:r>
            <a:br>
              <a:rPr lang="en-US" sz="1800" dirty="0">
                <a:solidFill>
                  <a:srgbClr val="0000FF"/>
                </a:solidFill>
              </a:rPr>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413116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350921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3665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04882479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000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56111638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"Understanding and Modeling On-Die Error Correction in Modern DRAM: An Experimental Study Using Real Devices"</a:t>
            </a:r>
            <a:r>
              <a:rPr lang="en-US" sz="2000" dirty="0">
                <a:solidFill>
                  <a:srgbClr val="0000FF"/>
                </a:solidFill>
              </a:rPr>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71490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"Bit-Exact ECC Recovery (BEER): Determining DRAM On-Die ECC Functions by Exploiting DRAM Data Retention Characteristics"</a:t>
            </a:r>
            <a:br>
              <a:rPr lang="en-US" sz="1800" dirty="0">
                <a:solidFill>
                  <a:srgbClr val="0000FF"/>
                </a:solidFill>
              </a:rPr>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1147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B0F1-22FF-5647-9EA2-576FA50F753D}"/>
              </a:ext>
            </a:extLst>
          </p:cNvPr>
          <p:cNvSpPr>
            <a:spLocks noGrp="1"/>
          </p:cNvSpPr>
          <p:nvPr>
            <p:ph type="title"/>
          </p:nvPr>
        </p:nvSpPr>
        <p:spPr/>
        <p:txBody>
          <a:bodyPr/>
          <a:lstStyle/>
          <a:p>
            <a:r>
              <a:rPr lang="en-US" dirty="0">
                <a:solidFill>
                  <a:srgbClr val="006633"/>
                </a:solidFill>
              </a:rPr>
              <a:t>Mitigation of Retention Issues </a:t>
            </a:r>
            <a:r>
              <a:rPr lang="en-US" sz="2600" b="1" dirty="0"/>
              <a:t>[MICRO’21]</a:t>
            </a:r>
            <a:endParaRPr lang="en-US" dirty="0"/>
          </a:p>
        </p:txBody>
      </p:sp>
      <p:sp>
        <p:nvSpPr>
          <p:cNvPr id="3" name="Content Placeholder 2">
            <a:extLst>
              <a:ext uri="{FF2B5EF4-FFF2-40B4-BE49-F238E27FC236}">
                <a16:creationId xmlns:a16="http://schemas.microsoft.com/office/drawing/2014/main" id="{2632BFC6-3EA8-844B-B6B5-0C6543648E40}"/>
              </a:ext>
            </a:extLst>
          </p:cNvPr>
          <p:cNvSpPr>
            <a:spLocks noGrp="1"/>
          </p:cNvSpPr>
          <p:nvPr>
            <p:ph idx="1"/>
          </p:nvPr>
        </p:nvSpPr>
        <p:spPr>
          <a:xfrm>
            <a:off x="228600" y="908721"/>
            <a:ext cx="8610600" cy="5339680"/>
          </a:xfrm>
        </p:spPr>
        <p:txBody>
          <a:bodyPr/>
          <a:lstStyle/>
          <a:p>
            <a:r>
              <a:rPr lang="en-US" sz="1700" dirty="0"/>
              <a:t>Minesh Patel, Geraldo F. de Oliveira Jr.,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"HARP: Practically and Effectively Identifying Uncorrectable Errors in Memory Chips That Use On-Die Error-Correcting Codes"</a:t>
            </a:r>
            <a:br>
              <a:rPr lang="en-US" sz="1700" dirty="0"/>
            </a:br>
            <a:r>
              <a:rPr lang="en-US" sz="1700" i="1" dirty="0"/>
              <a:t>Proceedings of the </a:t>
            </a:r>
            <a:r>
              <a:rPr lang="en-US" sz="1700" i="1" dirty="0">
                <a:hlinkClick r:id="rId3"/>
              </a:rPr>
              <a:t>54th International Symposium on Microarchitecture</a:t>
            </a:r>
            <a:r>
              <a:rPr lang="en-US" sz="1700" i="1" dirty="0"/>
              <a:t> (</a:t>
            </a:r>
            <a:r>
              <a:rPr lang="en-US" sz="1700" b="1" i="1" dirty="0"/>
              <a:t>MICRO</a:t>
            </a:r>
            <a:r>
              <a:rPr lang="en-US" sz="1700" i="1" dirty="0"/>
              <a:t>)</a:t>
            </a:r>
            <a:r>
              <a:rPr lang="en-US" sz="1700" dirty="0"/>
              <a:t>, Virtual, October 2021.</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Short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Lightning Talk Slides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Talk Video</a:t>
            </a:r>
            <a:r>
              <a:rPr lang="en-US" sz="1700" dirty="0"/>
              <a:t> (20 minutes)]</a:t>
            </a:r>
            <a:br>
              <a:rPr lang="en-US" sz="1700" dirty="0"/>
            </a:br>
            <a:r>
              <a:rPr lang="en-US" sz="1700" dirty="0"/>
              <a:t>[</a:t>
            </a:r>
            <a:r>
              <a:rPr lang="en-US" sz="1700" dirty="0">
                <a:hlinkClick r:id="rId11"/>
              </a:rPr>
              <a:t>Lightning Talk Video</a:t>
            </a:r>
            <a:r>
              <a:rPr lang="en-US" sz="1700" dirty="0"/>
              <a:t> (1.5 minutes)]</a:t>
            </a:r>
            <a:br>
              <a:rPr lang="en-US" sz="1700" dirty="0"/>
            </a:br>
            <a:r>
              <a:rPr lang="en-US" sz="1700" dirty="0"/>
              <a:t>[</a:t>
            </a:r>
            <a:r>
              <a:rPr lang="en-US" sz="1700" dirty="0">
                <a:hlinkClick r:id="rId12"/>
              </a:rPr>
              <a:t>HARP Source Code (Officially Artifact Evaluated with All Badges)</a:t>
            </a:r>
            <a:r>
              <a:rPr lang="en-US" sz="1700" dirty="0"/>
              <a:t>]</a:t>
            </a:r>
            <a:br>
              <a:rPr lang="en-US" sz="1700" dirty="0"/>
            </a:br>
            <a:endParaRPr lang="en-US" sz="1700" dirty="0"/>
          </a:p>
        </p:txBody>
      </p:sp>
      <p:sp>
        <p:nvSpPr>
          <p:cNvPr id="4" name="Slide Number Placeholder 3">
            <a:extLst>
              <a:ext uri="{FF2B5EF4-FFF2-40B4-BE49-F238E27FC236}">
                <a16:creationId xmlns:a16="http://schemas.microsoft.com/office/drawing/2014/main" id="{FCBD83A9-2106-8E46-A4D9-BF54A23B8A2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5D8B64E-794F-4F4B-9AF2-3651B2BA0DEB}"/>
              </a:ext>
            </a:extLst>
          </p:cNvPr>
          <p:cNvPicPr>
            <a:picLocks noChangeAspect="1"/>
          </p:cNvPicPr>
          <p:nvPr/>
        </p:nvPicPr>
        <p:blipFill>
          <a:blip r:embed="rId13"/>
          <a:stretch>
            <a:fillRect/>
          </a:stretch>
        </p:blipFill>
        <p:spPr>
          <a:xfrm>
            <a:off x="329732" y="4021220"/>
            <a:ext cx="8325048" cy="2795541"/>
          </a:xfrm>
          <a:prstGeom prst="rect">
            <a:avLst/>
          </a:prstGeom>
        </p:spPr>
      </p:pic>
    </p:spTree>
    <p:extLst>
      <p:ext uri="{BB962C8B-B14F-4D97-AF65-F5344CB8AC3E}">
        <p14:creationId xmlns:p14="http://schemas.microsoft.com/office/powerpoint/2010/main" val="228307543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23528" y="1772816"/>
            <a:ext cx="8428037" cy="822325"/>
          </a:xfrm>
        </p:spPr>
        <p:txBody>
          <a:bodyPr/>
          <a:lstStyle/>
          <a:p>
            <a:pPr algn="ctr" eaLnBrk="1" hangingPunct="1"/>
            <a:r>
              <a:rPr lang="en-US" sz="5000" dirty="0">
                <a:latin typeface="Garamond" charset="0"/>
              </a:rPr>
              <a:t>Some More History</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5054192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6555-C7F9-2C46-BEAF-006460700D88}"/>
              </a:ext>
            </a:extLst>
          </p:cNvPr>
          <p:cNvSpPr>
            <a:spLocks noGrp="1"/>
          </p:cNvSpPr>
          <p:nvPr>
            <p:ph type="title"/>
          </p:nvPr>
        </p:nvSpPr>
        <p:spPr/>
        <p:txBody>
          <a:bodyPr/>
          <a:lstStyle/>
          <a:p>
            <a:r>
              <a:rPr lang="en-US" dirty="0"/>
              <a:t>Some More Historical Perspective</a:t>
            </a:r>
          </a:p>
        </p:txBody>
      </p:sp>
      <p:sp>
        <p:nvSpPr>
          <p:cNvPr id="3" name="Content Placeholder 2">
            <a:extLst>
              <a:ext uri="{FF2B5EF4-FFF2-40B4-BE49-F238E27FC236}">
                <a16:creationId xmlns:a16="http://schemas.microsoft.com/office/drawing/2014/main" id="{361696B8-178A-E343-BC4E-14D8A6C20C01}"/>
              </a:ext>
            </a:extLst>
          </p:cNvPr>
          <p:cNvSpPr>
            <a:spLocks noGrp="1"/>
          </p:cNvSpPr>
          <p:nvPr>
            <p:ph idx="1"/>
          </p:nvPr>
        </p:nvSpPr>
        <p:spPr>
          <a:xfrm>
            <a:off x="228600" y="997529"/>
            <a:ext cx="8915400" cy="5193723"/>
          </a:xfrm>
        </p:spPr>
        <p:txBody>
          <a:bodyPr/>
          <a:lstStyle/>
          <a:p>
            <a:r>
              <a:rPr lang="en-US" dirty="0"/>
              <a:t>RowHammer is the first example of a circuit-level failure mechanism causing a widespread system security vulnerability</a:t>
            </a:r>
          </a:p>
          <a:p>
            <a:endParaRPr lang="en-US" dirty="0"/>
          </a:p>
          <a:p>
            <a:r>
              <a:rPr lang="en-US" dirty="0"/>
              <a:t>It led to a large body of work in security attacks, mitigations, architectural solutions, …</a:t>
            </a:r>
          </a:p>
          <a:p>
            <a:pPr marL="344487" lvl="1" indent="0">
              <a:buNone/>
            </a:pPr>
            <a:endParaRPr lang="en-US" dirty="0"/>
          </a:p>
          <a:p>
            <a:r>
              <a:rPr lang="en-US" dirty="0">
                <a:solidFill>
                  <a:srgbClr val="0000FF"/>
                </a:solidFill>
              </a:rPr>
              <a:t>Work building on RowHammer still continues</a:t>
            </a:r>
          </a:p>
          <a:p>
            <a:pPr lvl="1"/>
            <a:r>
              <a:rPr lang="en-US" dirty="0"/>
              <a:t>See HPCA 2021, MICRO 2020, ISCA 2020, S&amp;P 2020, SEC 2020</a:t>
            </a:r>
          </a:p>
          <a:p>
            <a:endParaRPr lang="en-US" dirty="0"/>
          </a:p>
          <a:p>
            <a:r>
              <a:rPr lang="en-US" dirty="0">
                <a:solidFill>
                  <a:srgbClr val="FF0000"/>
                </a:solidFill>
              </a:rPr>
              <a:t>Initially, RowHammer was dismissed by some reviewers</a:t>
            </a:r>
          </a:p>
          <a:p>
            <a:pPr lvl="1"/>
            <a:r>
              <a:rPr lang="en-US" dirty="0"/>
              <a:t>Rejected from MICRO 2013 conference</a:t>
            </a:r>
          </a:p>
          <a:p>
            <a:endParaRPr lang="en-US" dirty="0"/>
          </a:p>
        </p:txBody>
      </p:sp>
      <p:sp>
        <p:nvSpPr>
          <p:cNvPr id="4" name="Slide Number Placeholder 3">
            <a:extLst>
              <a:ext uri="{FF2B5EF4-FFF2-40B4-BE49-F238E27FC236}">
                <a16:creationId xmlns:a16="http://schemas.microsoft.com/office/drawing/2014/main" id="{029E2038-4FE7-9849-A660-75D9BB9FB75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50176072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4555-EC71-1E4C-8899-7CEEFD0AF2C2}"/>
              </a:ext>
            </a:extLst>
          </p:cNvPr>
          <p:cNvSpPr>
            <a:spLocks noGrp="1"/>
          </p:cNvSpPr>
          <p:nvPr>
            <p:ph type="title"/>
          </p:nvPr>
        </p:nvSpPr>
        <p:spPr/>
        <p:txBody>
          <a:bodyPr/>
          <a:lstStyle/>
          <a:p>
            <a:r>
              <a:rPr lang="en-US" sz="3800" dirty="0"/>
              <a:t>Initial RowHammer Reviews (MICRO 2013)</a:t>
            </a:r>
          </a:p>
        </p:txBody>
      </p:sp>
      <p:sp>
        <p:nvSpPr>
          <p:cNvPr id="3" name="Content Placeholder 2">
            <a:extLst>
              <a:ext uri="{FF2B5EF4-FFF2-40B4-BE49-F238E27FC236}">
                <a16:creationId xmlns:a16="http://schemas.microsoft.com/office/drawing/2014/main" id="{CD354170-37A4-9647-9441-3DEE1DEB79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4788-123B-594B-802A-4C965722941F}"/>
              </a:ext>
            </a:extLst>
          </p:cNvPr>
          <p:cNvPicPr>
            <a:picLocks noChangeAspect="1"/>
          </p:cNvPicPr>
          <p:nvPr/>
        </p:nvPicPr>
        <p:blipFill>
          <a:blip r:embed="rId2"/>
          <a:stretch>
            <a:fillRect/>
          </a:stretch>
        </p:blipFill>
        <p:spPr>
          <a:xfrm>
            <a:off x="899592" y="988914"/>
            <a:ext cx="6963370" cy="5642171"/>
          </a:xfrm>
          <a:prstGeom prst="rect">
            <a:avLst/>
          </a:prstGeom>
        </p:spPr>
      </p:pic>
      <p:sp>
        <p:nvSpPr>
          <p:cNvPr id="5" name="Rectangle 4">
            <a:extLst>
              <a:ext uri="{FF2B5EF4-FFF2-40B4-BE49-F238E27FC236}">
                <a16:creationId xmlns:a16="http://schemas.microsoft.com/office/drawing/2014/main" id="{A130C7C1-7A99-3849-9D62-E234D4AF3EA7}"/>
              </a:ext>
            </a:extLst>
          </p:cNvPr>
          <p:cNvSpPr/>
          <p:nvPr/>
        </p:nvSpPr>
        <p:spPr>
          <a:xfrm>
            <a:off x="3131840" y="5013175"/>
            <a:ext cx="864096"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207854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D5C4-2769-E241-9E1F-F787393CEE92}"/>
              </a:ext>
            </a:extLst>
          </p:cNvPr>
          <p:cNvSpPr>
            <a:spLocks noGrp="1"/>
          </p:cNvSpPr>
          <p:nvPr>
            <p:ph type="title"/>
          </p:nvPr>
        </p:nvSpPr>
        <p:spPr/>
        <p:txBody>
          <a:bodyPr/>
          <a:lstStyle/>
          <a:p>
            <a:r>
              <a:rPr lang="en-US" dirty="0"/>
              <a:t>Reviewer A</a:t>
            </a:r>
          </a:p>
        </p:txBody>
      </p:sp>
      <p:sp>
        <p:nvSpPr>
          <p:cNvPr id="3" name="Content Placeholder 2">
            <a:extLst>
              <a:ext uri="{FF2B5EF4-FFF2-40B4-BE49-F238E27FC236}">
                <a16:creationId xmlns:a16="http://schemas.microsoft.com/office/drawing/2014/main" id="{77DC2B41-08B3-4841-91A5-B8E7C4BD0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5EF3316-3A53-0C49-8E36-F13C08F8E182}"/>
              </a:ext>
            </a:extLst>
          </p:cNvPr>
          <p:cNvPicPr>
            <a:picLocks noChangeAspect="1"/>
          </p:cNvPicPr>
          <p:nvPr/>
        </p:nvPicPr>
        <p:blipFill>
          <a:blip r:embed="rId2"/>
          <a:stretch>
            <a:fillRect/>
          </a:stretch>
        </p:blipFill>
        <p:spPr>
          <a:xfrm>
            <a:off x="228600" y="941334"/>
            <a:ext cx="7658100" cy="3276600"/>
          </a:xfrm>
          <a:prstGeom prst="rect">
            <a:avLst/>
          </a:prstGeom>
        </p:spPr>
      </p:pic>
      <p:pic>
        <p:nvPicPr>
          <p:cNvPr id="5" name="Picture 4">
            <a:extLst>
              <a:ext uri="{FF2B5EF4-FFF2-40B4-BE49-F238E27FC236}">
                <a16:creationId xmlns:a16="http://schemas.microsoft.com/office/drawing/2014/main" id="{6AE4A4A7-2F66-4C4F-AF41-51CC628409F4}"/>
              </a:ext>
            </a:extLst>
          </p:cNvPr>
          <p:cNvPicPr>
            <a:picLocks noChangeAspect="1"/>
          </p:cNvPicPr>
          <p:nvPr/>
        </p:nvPicPr>
        <p:blipFill>
          <a:blip r:embed="rId3"/>
          <a:stretch>
            <a:fillRect/>
          </a:stretch>
        </p:blipFill>
        <p:spPr>
          <a:xfrm>
            <a:off x="1403648" y="4271904"/>
            <a:ext cx="6959600" cy="2578100"/>
          </a:xfrm>
          <a:prstGeom prst="rect">
            <a:avLst/>
          </a:prstGeom>
        </p:spPr>
      </p:pic>
      <p:sp>
        <p:nvSpPr>
          <p:cNvPr id="6" name="Rectangle 5">
            <a:extLst>
              <a:ext uri="{FF2B5EF4-FFF2-40B4-BE49-F238E27FC236}">
                <a16:creationId xmlns:a16="http://schemas.microsoft.com/office/drawing/2014/main" id="{B10F1CCA-55EE-E649-8B86-A726194C95D7}"/>
              </a:ext>
            </a:extLst>
          </p:cNvPr>
          <p:cNvSpPr/>
          <p:nvPr/>
        </p:nvSpPr>
        <p:spPr>
          <a:xfrm>
            <a:off x="1259632" y="4509120"/>
            <a:ext cx="710361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62502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DB4D-C7C8-C440-9DF0-998601ACD742}"/>
              </a:ext>
            </a:extLst>
          </p:cNvPr>
          <p:cNvSpPr>
            <a:spLocks noGrp="1"/>
          </p:cNvSpPr>
          <p:nvPr>
            <p:ph type="title"/>
          </p:nvPr>
        </p:nvSpPr>
        <p:spPr/>
        <p:txBody>
          <a:bodyPr/>
          <a:lstStyle/>
          <a:p>
            <a:r>
              <a:rPr lang="en-US" dirty="0"/>
              <a:t>Reviewer A -- Security is Not “Realistic”</a:t>
            </a:r>
          </a:p>
        </p:txBody>
      </p:sp>
      <p:sp>
        <p:nvSpPr>
          <p:cNvPr id="3" name="Content Placeholder 2">
            <a:extLst>
              <a:ext uri="{FF2B5EF4-FFF2-40B4-BE49-F238E27FC236}">
                <a16:creationId xmlns:a16="http://schemas.microsoft.com/office/drawing/2014/main" id="{06FB08F8-4128-D147-9E5D-A47C877CC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E7154E-ACFA-5645-B410-1B5A732356FE}"/>
              </a:ext>
            </a:extLst>
          </p:cNvPr>
          <p:cNvPicPr>
            <a:picLocks noChangeAspect="1"/>
          </p:cNvPicPr>
          <p:nvPr/>
        </p:nvPicPr>
        <p:blipFill>
          <a:blip r:embed="rId2"/>
          <a:stretch>
            <a:fillRect/>
          </a:stretch>
        </p:blipFill>
        <p:spPr>
          <a:xfrm>
            <a:off x="228600" y="1043213"/>
            <a:ext cx="7213600" cy="2768600"/>
          </a:xfrm>
          <a:prstGeom prst="rect">
            <a:avLst/>
          </a:prstGeom>
        </p:spPr>
      </p:pic>
      <p:pic>
        <p:nvPicPr>
          <p:cNvPr id="5" name="Picture 4">
            <a:extLst>
              <a:ext uri="{FF2B5EF4-FFF2-40B4-BE49-F238E27FC236}">
                <a16:creationId xmlns:a16="http://schemas.microsoft.com/office/drawing/2014/main" id="{68A049AE-1F82-BD45-9E8D-CB2AB8A0E774}"/>
              </a:ext>
            </a:extLst>
          </p:cNvPr>
          <p:cNvPicPr>
            <a:picLocks noChangeAspect="1"/>
          </p:cNvPicPr>
          <p:nvPr/>
        </p:nvPicPr>
        <p:blipFill>
          <a:blip r:embed="rId3"/>
          <a:stretch>
            <a:fillRect/>
          </a:stretch>
        </p:blipFill>
        <p:spPr>
          <a:xfrm>
            <a:off x="1259632" y="4084107"/>
            <a:ext cx="7162800" cy="1955800"/>
          </a:xfrm>
          <a:prstGeom prst="rect">
            <a:avLst/>
          </a:prstGeom>
        </p:spPr>
      </p:pic>
    </p:spTree>
    <p:extLst>
      <p:ext uri="{BB962C8B-B14F-4D97-AF65-F5344CB8AC3E}">
        <p14:creationId xmlns:p14="http://schemas.microsoft.com/office/powerpoint/2010/main" val="185319269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6261-4FF8-894B-8A25-86F7411E550C}"/>
              </a:ext>
            </a:extLst>
          </p:cNvPr>
          <p:cNvSpPr>
            <a:spLocks noGrp="1"/>
          </p:cNvSpPr>
          <p:nvPr>
            <p:ph type="title"/>
          </p:nvPr>
        </p:nvSpPr>
        <p:spPr/>
        <p:txBody>
          <a:bodyPr/>
          <a:lstStyle/>
          <a:p>
            <a:r>
              <a:rPr lang="en-US" dirty="0"/>
              <a:t>Rebuttal to Reviewer A</a:t>
            </a:r>
          </a:p>
        </p:txBody>
      </p:sp>
      <p:sp>
        <p:nvSpPr>
          <p:cNvPr id="3" name="Content Placeholder 2">
            <a:extLst>
              <a:ext uri="{FF2B5EF4-FFF2-40B4-BE49-F238E27FC236}">
                <a16:creationId xmlns:a16="http://schemas.microsoft.com/office/drawing/2014/main" id="{2191E48C-3034-F14A-88BB-66DD465606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17499B-AA19-BD43-BF32-9D4DA7F7479A}"/>
              </a:ext>
            </a:extLst>
          </p:cNvPr>
          <p:cNvPicPr>
            <a:picLocks noChangeAspect="1"/>
          </p:cNvPicPr>
          <p:nvPr/>
        </p:nvPicPr>
        <p:blipFill>
          <a:blip r:embed="rId2"/>
          <a:stretch>
            <a:fillRect/>
          </a:stretch>
        </p:blipFill>
        <p:spPr>
          <a:xfrm>
            <a:off x="1009650" y="2336800"/>
            <a:ext cx="7124700" cy="2184400"/>
          </a:xfrm>
          <a:prstGeom prst="rect">
            <a:avLst/>
          </a:prstGeom>
        </p:spPr>
      </p:pic>
      <p:sp>
        <p:nvSpPr>
          <p:cNvPr id="5" name="Rectangle 4">
            <a:extLst>
              <a:ext uri="{FF2B5EF4-FFF2-40B4-BE49-F238E27FC236}">
                <a16:creationId xmlns:a16="http://schemas.microsoft.com/office/drawing/2014/main" id="{0A30B088-DE65-2A45-8250-DAED5625EC17}"/>
              </a:ext>
            </a:extLst>
          </p:cNvPr>
          <p:cNvSpPr/>
          <p:nvPr/>
        </p:nvSpPr>
        <p:spPr>
          <a:xfrm>
            <a:off x="975758" y="3064133"/>
            <a:ext cx="7158592" cy="14570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291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83DE-D0B0-A74A-B925-7DBED87A3411}"/>
              </a:ext>
            </a:extLst>
          </p:cNvPr>
          <p:cNvSpPr>
            <a:spLocks noGrp="1"/>
          </p:cNvSpPr>
          <p:nvPr>
            <p:ph type="title"/>
          </p:nvPr>
        </p:nvSpPr>
        <p:spPr/>
        <p:txBody>
          <a:bodyPr/>
          <a:lstStyle/>
          <a:p>
            <a:r>
              <a:rPr lang="en-US" dirty="0"/>
              <a:t>Reviewer A -- Demands</a:t>
            </a:r>
          </a:p>
        </p:txBody>
      </p:sp>
      <p:sp>
        <p:nvSpPr>
          <p:cNvPr id="3" name="Content Placeholder 2">
            <a:extLst>
              <a:ext uri="{FF2B5EF4-FFF2-40B4-BE49-F238E27FC236}">
                <a16:creationId xmlns:a16="http://schemas.microsoft.com/office/drawing/2014/main" id="{03AE8AFE-C6C0-D44D-8193-5D7E6BAE8C0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85ED6-A253-5448-A6BB-24D0D5FB07D7}"/>
              </a:ext>
            </a:extLst>
          </p:cNvPr>
          <p:cNvPicPr>
            <a:picLocks noChangeAspect="1"/>
          </p:cNvPicPr>
          <p:nvPr/>
        </p:nvPicPr>
        <p:blipFill>
          <a:blip r:embed="rId2"/>
          <a:stretch>
            <a:fillRect/>
          </a:stretch>
        </p:blipFill>
        <p:spPr>
          <a:xfrm>
            <a:off x="984250" y="1212095"/>
            <a:ext cx="7099300" cy="2095500"/>
          </a:xfrm>
          <a:prstGeom prst="rect">
            <a:avLst/>
          </a:prstGeom>
        </p:spPr>
      </p:pic>
      <p:pic>
        <p:nvPicPr>
          <p:cNvPr id="5" name="Picture 4">
            <a:extLst>
              <a:ext uri="{FF2B5EF4-FFF2-40B4-BE49-F238E27FC236}">
                <a16:creationId xmlns:a16="http://schemas.microsoft.com/office/drawing/2014/main" id="{97F5A02B-86D3-B54E-88B8-2913DB3416BD}"/>
              </a:ext>
            </a:extLst>
          </p:cNvPr>
          <p:cNvPicPr>
            <a:picLocks noChangeAspect="1"/>
          </p:cNvPicPr>
          <p:nvPr/>
        </p:nvPicPr>
        <p:blipFill>
          <a:blip r:embed="rId3"/>
          <a:stretch>
            <a:fillRect/>
          </a:stretch>
        </p:blipFill>
        <p:spPr>
          <a:xfrm>
            <a:off x="959276" y="3668790"/>
            <a:ext cx="5930900" cy="698500"/>
          </a:xfrm>
          <a:prstGeom prst="rect">
            <a:avLst/>
          </a:prstGeom>
        </p:spPr>
      </p:pic>
    </p:spTree>
    <p:extLst>
      <p:ext uri="{BB962C8B-B14F-4D97-AF65-F5344CB8AC3E}">
        <p14:creationId xmlns:p14="http://schemas.microsoft.com/office/powerpoint/2010/main" val="255335393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AD78-64D2-9C47-B050-A2D2C6E7DA86}"/>
              </a:ext>
            </a:extLst>
          </p:cNvPr>
          <p:cNvSpPr>
            <a:spLocks noGrp="1"/>
          </p:cNvSpPr>
          <p:nvPr>
            <p:ph type="title"/>
          </p:nvPr>
        </p:nvSpPr>
        <p:spPr>
          <a:xfrm>
            <a:off x="228600" y="152400"/>
            <a:ext cx="8915400" cy="1066800"/>
          </a:xfrm>
        </p:spPr>
        <p:txBody>
          <a:bodyPr/>
          <a:lstStyle/>
          <a:p>
            <a:r>
              <a:rPr lang="en-US" dirty="0"/>
              <a:t>More on DRAM Refresh &amp; Data Retention</a:t>
            </a:r>
          </a:p>
        </p:txBody>
      </p:sp>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42A122B2-35CC-C64B-B5EA-4870A73033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BBC5F87A-7D79-2748-8FC3-ED1DCFBCB44E}"/>
              </a:ext>
            </a:extLst>
          </p:cNvPr>
          <p:cNvSpPr txBox="1"/>
          <p:nvPr/>
        </p:nvSpPr>
        <p:spPr>
          <a:xfrm>
            <a:off x="755576" y="6534219"/>
            <a:ext cx="74971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https://www.youtube.com/watch?v=v702wUnaWGE&amp;list=PL5Q2soXY2Zi9xidyIgBxUz7xRPS-wisBN&amp;index=3</a:t>
            </a:r>
            <a:r>
              <a:rPr kumimoji="0" lang="en-US" sz="12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CA3D28A0-D937-E846-92EA-319F170744A4}"/>
              </a:ext>
            </a:extLst>
          </p:cNvPr>
          <p:cNvPicPr>
            <a:picLocks noChangeAspect="1"/>
          </p:cNvPicPr>
          <p:nvPr/>
        </p:nvPicPr>
        <p:blipFill>
          <a:blip r:embed="rId3"/>
          <a:stretch>
            <a:fillRect/>
          </a:stretch>
        </p:blipFill>
        <p:spPr>
          <a:xfrm>
            <a:off x="572331" y="953151"/>
            <a:ext cx="7888101" cy="5500185"/>
          </a:xfrm>
          <a:prstGeom prst="rect">
            <a:avLst/>
          </a:prstGeom>
        </p:spPr>
      </p:pic>
    </p:spTree>
    <p:extLst>
      <p:ext uri="{BB962C8B-B14F-4D97-AF65-F5344CB8AC3E}">
        <p14:creationId xmlns:p14="http://schemas.microsoft.com/office/powerpoint/2010/main" val="120118092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C745-1A84-5641-B789-356C19C1BFD8}"/>
              </a:ext>
            </a:extLst>
          </p:cNvPr>
          <p:cNvSpPr>
            <a:spLocks noGrp="1"/>
          </p:cNvSpPr>
          <p:nvPr>
            <p:ph type="title"/>
          </p:nvPr>
        </p:nvSpPr>
        <p:spPr/>
        <p:txBody>
          <a:bodyPr/>
          <a:lstStyle/>
          <a:p>
            <a:r>
              <a:rPr lang="en-US" dirty="0"/>
              <a:t>Reviewer C</a:t>
            </a:r>
          </a:p>
        </p:txBody>
      </p:sp>
      <p:sp>
        <p:nvSpPr>
          <p:cNvPr id="3" name="Content Placeholder 2">
            <a:extLst>
              <a:ext uri="{FF2B5EF4-FFF2-40B4-BE49-F238E27FC236}">
                <a16:creationId xmlns:a16="http://schemas.microsoft.com/office/drawing/2014/main" id="{B95F284F-C169-FB4B-B481-F1D68C7426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B5EB5B-E5E3-B944-B927-F10128EBB149}"/>
              </a:ext>
            </a:extLst>
          </p:cNvPr>
          <p:cNvPicPr>
            <a:picLocks noChangeAspect="1"/>
          </p:cNvPicPr>
          <p:nvPr/>
        </p:nvPicPr>
        <p:blipFill>
          <a:blip r:embed="rId2"/>
          <a:stretch>
            <a:fillRect/>
          </a:stretch>
        </p:blipFill>
        <p:spPr>
          <a:xfrm>
            <a:off x="1331640" y="764704"/>
            <a:ext cx="6336704" cy="5988533"/>
          </a:xfrm>
          <a:prstGeom prst="rect">
            <a:avLst/>
          </a:prstGeom>
        </p:spPr>
      </p:pic>
      <p:sp>
        <p:nvSpPr>
          <p:cNvPr id="5" name="Rectangle 4">
            <a:extLst>
              <a:ext uri="{FF2B5EF4-FFF2-40B4-BE49-F238E27FC236}">
                <a16:creationId xmlns:a16="http://schemas.microsoft.com/office/drawing/2014/main" id="{5C05A607-9326-5648-9F73-1B0D99B24925}"/>
              </a:ext>
            </a:extLst>
          </p:cNvPr>
          <p:cNvSpPr/>
          <p:nvPr/>
        </p:nvSpPr>
        <p:spPr>
          <a:xfrm>
            <a:off x="1475656" y="4725144"/>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B3546D09-04F4-B542-A929-EC6EA52AD3FF}"/>
              </a:ext>
            </a:extLst>
          </p:cNvPr>
          <p:cNvSpPr/>
          <p:nvPr/>
        </p:nvSpPr>
        <p:spPr>
          <a:xfrm>
            <a:off x="1509564" y="6249181"/>
            <a:ext cx="6048672"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7062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5FC0E-1312-8649-8E0E-C4C19E2D8016}"/>
              </a:ext>
            </a:extLst>
          </p:cNvPr>
          <p:cNvSpPr>
            <a:spLocks noGrp="1"/>
          </p:cNvSpPr>
          <p:nvPr>
            <p:ph type="title"/>
          </p:nvPr>
        </p:nvSpPr>
        <p:spPr/>
        <p:txBody>
          <a:bodyPr/>
          <a:lstStyle/>
          <a:p>
            <a:r>
              <a:rPr lang="en-US" dirty="0"/>
              <a:t>Reviewer C -- Leave It to DRAM Vendors</a:t>
            </a:r>
          </a:p>
        </p:txBody>
      </p:sp>
      <p:sp>
        <p:nvSpPr>
          <p:cNvPr id="3" name="Content Placeholder 2">
            <a:extLst>
              <a:ext uri="{FF2B5EF4-FFF2-40B4-BE49-F238E27FC236}">
                <a16:creationId xmlns:a16="http://schemas.microsoft.com/office/drawing/2014/main" id="{6DC38D6D-3579-3A4F-B109-A6E91F25B0D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9D8F6-3697-D84C-9C1A-F03503ACEE1A}"/>
              </a:ext>
            </a:extLst>
          </p:cNvPr>
          <p:cNvPicPr>
            <a:picLocks noChangeAspect="1"/>
          </p:cNvPicPr>
          <p:nvPr/>
        </p:nvPicPr>
        <p:blipFill>
          <a:blip r:embed="rId2"/>
          <a:stretch>
            <a:fillRect/>
          </a:stretch>
        </p:blipFill>
        <p:spPr>
          <a:xfrm>
            <a:off x="1547664" y="1052736"/>
            <a:ext cx="6120680" cy="4876286"/>
          </a:xfrm>
          <a:prstGeom prst="rect">
            <a:avLst/>
          </a:prstGeom>
        </p:spPr>
      </p:pic>
      <p:sp>
        <p:nvSpPr>
          <p:cNvPr id="5" name="Rectangle 4">
            <a:extLst>
              <a:ext uri="{FF2B5EF4-FFF2-40B4-BE49-F238E27FC236}">
                <a16:creationId xmlns:a16="http://schemas.microsoft.com/office/drawing/2014/main" id="{2630CA7D-ACC5-2B4F-9C8F-31CF494EDC6F}"/>
              </a:ext>
            </a:extLst>
          </p:cNvPr>
          <p:cNvSpPr/>
          <p:nvPr/>
        </p:nvSpPr>
        <p:spPr>
          <a:xfrm>
            <a:off x="1403648" y="5157192"/>
            <a:ext cx="6264696"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D273531-F146-E041-8227-A5D6B1EEF6E2}"/>
              </a:ext>
            </a:extLst>
          </p:cNvPr>
          <p:cNvPicPr>
            <a:picLocks noChangeAspect="1"/>
          </p:cNvPicPr>
          <p:nvPr/>
        </p:nvPicPr>
        <p:blipFill>
          <a:blip r:embed="rId3"/>
          <a:stretch>
            <a:fillRect/>
          </a:stretch>
        </p:blipFill>
        <p:spPr>
          <a:xfrm>
            <a:off x="1536901" y="6030879"/>
            <a:ext cx="5486400" cy="558800"/>
          </a:xfrm>
          <a:prstGeom prst="rect">
            <a:avLst/>
          </a:prstGeom>
        </p:spPr>
      </p:pic>
    </p:spTree>
    <p:extLst>
      <p:ext uri="{BB962C8B-B14F-4D97-AF65-F5344CB8AC3E}">
        <p14:creationId xmlns:p14="http://schemas.microsoft.com/office/powerpoint/2010/main" val="681183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CFCA-1EAE-9746-A8F6-5ACC50ECE585}"/>
              </a:ext>
            </a:extLst>
          </p:cNvPr>
          <p:cNvSpPr>
            <a:spLocks noGrp="1"/>
          </p:cNvSpPr>
          <p:nvPr>
            <p:ph type="title"/>
          </p:nvPr>
        </p:nvSpPr>
        <p:spPr>
          <a:xfrm>
            <a:off x="228600" y="152400"/>
            <a:ext cx="8915400" cy="1066800"/>
          </a:xfrm>
        </p:spPr>
        <p:txBody>
          <a:bodyPr/>
          <a:lstStyle/>
          <a:p>
            <a:r>
              <a:rPr lang="en-US" sz="3800" dirty="0"/>
              <a:t>Reviewer D -- Nothing New in RowHammer</a:t>
            </a:r>
          </a:p>
        </p:txBody>
      </p:sp>
      <p:sp>
        <p:nvSpPr>
          <p:cNvPr id="3" name="Content Placeholder 2">
            <a:extLst>
              <a:ext uri="{FF2B5EF4-FFF2-40B4-BE49-F238E27FC236}">
                <a16:creationId xmlns:a16="http://schemas.microsoft.com/office/drawing/2014/main" id="{59C86718-0207-9240-8DA5-142598414E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590FBD6-2DEC-0D4C-AEE1-F259AC86E450}"/>
              </a:ext>
            </a:extLst>
          </p:cNvPr>
          <p:cNvPicPr>
            <a:picLocks noChangeAspect="1"/>
          </p:cNvPicPr>
          <p:nvPr/>
        </p:nvPicPr>
        <p:blipFill>
          <a:blip r:embed="rId2"/>
          <a:stretch>
            <a:fillRect/>
          </a:stretch>
        </p:blipFill>
        <p:spPr>
          <a:xfrm>
            <a:off x="171450" y="762000"/>
            <a:ext cx="5880100" cy="2489200"/>
          </a:xfrm>
          <a:prstGeom prst="rect">
            <a:avLst/>
          </a:prstGeom>
        </p:spPr>
      </p:pic>
      <p:pic>
        <p:nvPicPr>
          <p:cNvPr id="6" name="Picture 5">
            <a:extLst>
              <a:ext uri="{FF2B5EF4-FFF2-40B4-BE49-F238E27FC236}">
                <a16:creationId xmlns:a16="http://schemas.microsoft.com/office/drawing/2014/main" id="{ED0BAD3F-3A0C-614A-A907-EBE37C75264F}"/>
              </a:ext>
            </a:extLst>
          </p:cNvPr>
          <p:cNvPicPr>
            <a:picLocks noChangeAspect="1"/>
          </p:cNvPicPr>
          <p:nvPr/>
        </p:nvPicPr>
        <p:blipFill>
          <a:blip r:embed="rId3"/>
          <a:stretch>
            <a:fillRect/>
          </a:stretch>
        </p:blipFill>
        <p:spPr>
          <a:xfrm>
            <a:off x="3594100" y="3149600"/>
            <a:ext cx="5549900" cy="3708400"/>
          </a:xfrm>
          <a:prstGeom prst="rect">
            <a:avLst/>
          </a:prstGeom>
        </p:spPr>
      </p:pic>
      <p:sp>
        <p:nvSpPr>
          <p:cNvPr id="8" name="Rectangle 7">
            <a:extLst>
              <a:ext uri="{FF2B5EF4-FFF2-40B4-BE49-F238E27FC236}">
                <a16:creationId xmlns:a16="http://schemas.microsoft.com/office/drawing/2014/main" id="{96D30A96-A0EC-3B43-AE74-E2F887949B02}"/>
              </a:ext>
            </a:extLst>
          </p:cNvPr>
          <p:cNvSpPr/>
          <p:nvPr/>
        </p:nvSpPr>
        <p:spPr>
          <a:xfrm>
            <a:off x="3594100" y="4492134"/>
            <a:ext cx="5561795"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3897ABC9-0879-7F45-9AA7-D64D8E4A2602}"/>
              </a:ext>
            </a:extLst>
          </p:cNvPr>
          <p:cNvSpPr/>
          <p:nvPr/>
        </p:nvSpPr>
        <p:spPr>
          <a:xfrm>
            <a:off x="3582205" y="5889134"/>
            <a:ext cx="2469345" cy="892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9F8AC8A2-4020-B14C-B4C0-8038865B3F2E}"/>
              </a:ext>
            </a:extLst>
          </p:cNvPr>
          <p:cNvPicPr>
            <a:picLocks noChangeAspect="1"/>
          </p:cNvPicPr>
          <p:nvPr/>
        </p:nvPicPr>
        <p:blipFill>
          <a:blip r:embed="rId4"/>
          <a:stretch>
            <a:fillRect/>
          </a:stretch>
        </p:blipFill>
        <p:spPr>
          <a:xfrm>
            <a:off x="4267200" y="1295400"/>
            <a:ext cx="4876800" cy="571500"/>
          </a:xfrm>
          <a:prstGeom prst="rect">
            <a:avLst/>
          </a:prstGeom>
        </p:spPr>
      </p:pic>
    </p:spTree>
    <p:extLst>
      <p:ext uri="{BB962C8B-B14F-4D97-AF65-F5344CB8AC3E}">
        <p14:creationId xmlns:p14="http://schemas.microsoft.com/office/powerpoint/2010/main" val="17741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49446-C2E3-9E49-896F-FF8A09AEC6CB}"/>
              </a:ext>
            </a:extLst>
          </p:cNvPr>
          <p:cNvSpPr>
            <a:spLocks noGrp="1"/>
          </p:cNvSpPr>
          <p:nvPr>
            <p:ph type="title"/>
          </p:nvPr>
        </p:nvSpPr>
        <p:spPr/>
        <p:txBody>
          <a:bodyPr/>
          <a:lstStyle/>
          <a:p>
            <a:r>
              <a:rPr lang="en-US" dirty="0"/>
              <a:t>ISCA 2014 Submission</a:t>
            </a:r>
          </a:p>
        </p:txBody>
      </p:sp>
      <p:pic>
        <p:nvPicPr>
          <p:cNvPr id="4" name="Picture 3">
            <a:extLst>
              <a:ext uri="{FF2B5EF4-FFF2-40B4-BE49-F238E27FC236}">
                <a16:creationId xmlns:a16="http://schemas.microsoft.com/office/drawing/2014/main" id="{E60A395B-1190-A34B-BF37-2E1EA2B24AAA}"/>
              </a:ext>
            </a:extLst>
          </p:cNvPr>
          <p:cNvPicPr>
            <a:picLocks noChangeAspect="1"/>
          </p:cNvPicPr>
          <p:nvPr/>
        </p:nvPicPr>
        <p:blipFill>
          <a:blip r:embed="rId2"/>
          <a:stretch>
            <a:fillRect/>
          </a:stretch>
        </p:blipFill>
        <p:spPr>
          <a:xfrm>
            <a:off x="1187624" y="959542"/>
            <a:ext cx="6324135" cy="5700916"/>
          </a:xfrm>
          <a:prstGeom prst="rect">
            <a:avLst/>
          </a:prstGeom>
        </p:spPr>
      </p:pic>
      <p:sp>
        <p:nvSpPr>
          <p:cNvPr id="5" name="Rectangle 4">
            <a:extLst>
              <a:ext uri="{FF2B5EF4-FFF2-40B4-BE49-F238E27FC236}">
                <a16:creationId xmlns:a16="http://schemas.microsoft.com/office/drawing/2014/main" id="{91B7E080-4765-3147-B70E-C8145DB6B53B}"/>
              </a:ext>
            </a:extLst>
          </p:cNvPr>
          <p:cNvSpPr/>
          <p:nvPr/>
        </p:nvSpPr>
        <p:spPr>
          <a:xfrm>
            <a:off x="3485595" y="4890149"/>
            <a:ext cx="798373" cy="17703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506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5683-51CB-7941-A629-C2B9750B433B}"/>
              </a:ext>
            </a:extLst>
          </p:cNvPr>
          <p:cNvSpPr>
            <a:spLocks noGrp="1"/>
          </p:cNvSpPr>
          <p:nvPr>
            <p:ph type="title"/>
          </p:nvPr>
        </p:nvSpPr>
        <p:spPr/>
        <p:txBody>
          <a:bodyPr/>
          <a:lstStyle/>
          <a:p>
            <a:r>
              <a:rPr lang="en-US" dirty="0"/>
              <a:t>Reviewer D</a:t>
            </a:r>
          </a:p>
        </p:txBody>
      </p:sp>
      <p:sp>
        <p:nvSpPr>
          <p:cNvPr id="3" name="Content Placeholder 2">
            <a:extLst>
              <a:ext uri="{FF2B5EF4-FFF2-40B4-BE49-F238E27FC236}">
                <a16:creationId xmlns:a16="http://schemas.microsoft.com/office/drawing/2014/main" id="{A3E171FF-7E8D-4145-9FA0-35C60C5724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124D77-1E04-D445-A56D-9755C076316D}"/>
              </a:ext>
            </a:extLst>
          </p:cNvPr>
          <p:cNvPicPr>
            <a:picLocks noChangeAspect="1"/>
          </p:cNvPicPr>
          <p:nvPr/>
        </p:nvPicPr>
        <p:blipFill>
          <a:blip r:embed="rId2"/>
          <a:stretch>
            <a:fillRect/>
          </a:stretch>
        </p:blipFill>
        <p:spPr>
          <a:xfrm>
            <a:off x="1420471" y="1090010"/>
            <a:ext cx="4621299" cy="1752636"/>
          </a:xfrm>
          <a:prstGeom prst="rect">
            <a:avLst/>
          </a:prstGeom>
        </p:spPr>
      </p:pic>
      <p:pic>
        <p:nvPicPr>
          <p:cNvPr id="5" name="Picture 4">
            <a:extLst>
              <a:ext uri="{FF2B5EF4-FFF2-40B4-BE49-F238E27FC236}">
                <a16:creationId xmlns:a16="http://schemas.microsoft.com/office/drawing/2014/main" id="{3A6C2C4B-BD3C-6147-8C15-8851EA65A728}"/>
              </a:ext>
            </a:extLst>
          </p:cNvPr>
          <p:cNvPicPr>
            <a:picLocks noChangeAspect="1"/>
          </p:cNvPicPr>
          <p:nvPr/>
        </p:nvPicPr>
        <p:blipFill>
          <a:blip r:embed="rId3"/>
          <a:stretch>
            <a:fillRect/>
          </a:stretch>
        </p:blipFill>
        <p:spPr>
          <a:xfrm>
            <a:off x="1522089" y="2842646"/>
            <a:ext cx="4418062" cy="3850378"/>
          </a:xfrm>
          <a:prstGeom prst="rect">
            <a:avLst/>
          </a:prstGeom>
        </p:spPr>
      </p:pic>
      <p:sp>
        <p:nvSpPr>
          <p:cNvPr id="6" name="Rectangle 5">
            <a:extLst>
              <a:ext uri="{FF2B5EF4-FFF2-40B4-BE49-F238E27FC236}">
                <a16:creationId xmlns:a16="http://schemas.microsoft.com/office/drawing/2014/main" id="{103D4F95-3FD0-2446-85F7-1EEC9862C28C}"/>
              </a:ext>
            </a:extLst>
          </p:cNvPr>
          <p:cNvSpPr/>
          <p:nvPr/>
        </p:nvSpPr>
        <p:spPr>
          <a:xfrm>
            <a:off x="1354856" y="5373216"/>
            <a:ext cx="4686914" cy="875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82704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39B04-8047-184C-9EC0-5FA6338DE6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BCA6E6-DBA6-8545-BB46-6FAF037E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B433E-5DD2-674B-B887-76AFC584C46C}"/>
              </a:ext>
            </a:extLst>
          </p:cNvPr>
          <p:cNvPicPr>
            <a:picLocks noChangeAspect="1"/>
          </p:cNvPicPr>
          <p:nvPr/>
        </p:nvPicPr>
        <p:blipFill>
          <a:blip r:embed="rId2"/>
          <a:stretch>
            <a:fillRect/>
          </a:stretch>
        </p:blipFill>
        <p:spPr>
          <a:xfrm>
            <a:off x="1748117" y="0"/>
            <a:ext cx="5647765" cy="6858000"/>
          </a:xfrm>
          <a:prstGeom prst="rect">
            <a:avLst/>
          </a:prstGeom>
        </p:spPr>
      </p:pic>
      <p:sp>
        <p:nvSpPr>
          <p:cNvPr id="6" name="Rectangle 5">
            <a:extLst>
              <a:ext uri="{FF2B5EF4-FFF2-40B4-BE49-F238E27FC236}">
                <a16:creationId xmlns:a16="http://schemas.microsoft.com/office/drawing/2014/main" id="{E81307C2-6994-A149-841B-8155D93A89CC}"/>
              </a:ext>
            </a:extLst>
          </p:cNvPr>
          <p:cNvSpPr/>
          <p:nvPr/>
        </p:nvSpPr>
        <p:spPr>
          <a:xfrm>
            <a:off x="1797596" y="6214080"/>
            <a:ext cx="5472607" cy="72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25595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1311-76E8-2249-8FE1-9A3408F3D5F2}"/>
              </a:ext>
            </a:extLst>
          </p:cNvPr>
          <p:cNvSpPr>
            <a:spLocks noGrp="1"/>
          </p:cNvSpPr>
          <p:nvPr>
            <p:ph type="title"/>
          </p:nvPr>
        </p:nvSpPr>
        <p:spPr/>
        <p:txBody>
          <a:bodyPr/>
          <a:lstStyle/>
          <a:p>
            <a:r>
              <a:rPr lang="en-US" dirty="0"/>
              <a:t>Reviewer D Continued…</a:t>
            </a:r>
          </a:p>
        </p:txBody>
      </p:sp>
      <p:sp>
        <p:nvSpPr>
          <p:cNvPr id="3" name="Content Placeholder 2">
            <a:extLst>
              <a:ext uri="{FF2B5EF4-FFF2-40B4-BE49-F238E27FC236}">
                <a16:creationId xmlns:a16="http://schemas.microsoft.com/office/drawing/2014/main" id="{290FCF39-D77D-DA49-9B04-F64D286A3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99E0111-E767-2A47-8CFA-F48F2CFE7091}"/>
              </a:ext>
            </a:extLst>
          </p:cNvPr>
          <p:cNvPicPr>
            <a:picLocks noChangeAspect="1"/>
          </p:cNvPicPr>
          <p:nvPr/>
        </p:nvPicPr>
        <p:blipFill>
          <a:blip r:embed="rId2"/>
          <a:stretch>
            <a:fillRect/>
          </a:stretch>
        </p:blipFill>
        <p:spPr>
          <a:xfrm>
            <a:off x="1466850" y="1054100"/>
            <a:ext cx="6210300" cy="4749800"/>
          </a:xfrm>
          <a:prstGeom prst="rect">
            <a:avLst/>
          </a:prstGeom>
        </p:spPr>
      </p:pic>
      <p:sp>
        <p:nvSpPr>
          <p:cNvPr id="5" name="Rectangle 4">
            <a:extLst>
              <a:ext uri="{FF2B5EF4-FFF2-40B4-BE49-F238E27FC236}">
                <a16:creationId xmlns:a16="http://schemas.microsoft.com/office/drawing/2014/main" id="{94F7939A-8C01-F34B-90FE-D0C9268174A2}"/>
              </a:ext>
            </a:extLst>
          </p:cNvPr>
          <p:cNvSpPr/>
          <p:nvPr/>
        </p:nvSpPr>
        <p:spPr>
          <a:xfrm>
            <a:off x="1433492" y="1054100"/>
            <a:ext cx="6018828"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D04DDBBD-B1FE-3945-B85B-D987917DCEFA}"/>
              </a:ext>
            </a:extLst>
          </p:cNvPr>
          <p:cNvSpPr/>
          <p:nvPr/>
        </p:nvSpPr>
        <p:spPr>
          <a:xfrm>
            <a:off x="1427130" y="2487906"/>
            <a:ext cx="6250019" cy="3315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0484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AB7-A43C-ED46-AEA6-B5FB2E2D2D4F}"/>
              </a:ext>
            </a:extLst>
          </p:cNvPr>
          <p:cNvSpPr>
            <a:spLocks noGrp="1"/>
          </p:cNvSpPr>
          <p:nvPr>
            <p:ph type="title"/>
          </p:nvPr>
        </p:nvSpPr>
        <p:spPr/>
        <p:txBody>
          <a:bodyPr/>
          <a:lstStyle/>
          <a:p>
            <a:r>
              <a:rPr lang="en-US" dirty="0"/>
              <a:t>Rebuttal to Reviewer D</a:t>
            </a:r>
          </a:p>
        </p:txBody>
      </p:sp>
      <p:sp>
        <p:nvSpPr>
          <p:cNvPr id="3" name="Content Placeholder 2">
            <a:extLst>
              <a:ext uri="{FF2B5EF4-FFF2-40B4-BE49-F238E27FC236}">
                <a16:creationId xmlns:a16="http://schemas.microsoft.com/office/drawing/2014/main" id="{4FD57C98-DFD5-6846-BDE4-12AA039CBA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16CFE52-B0D2-8845-AEE7-A156D23FE2AB}"/>
              </a:ext>
            </a:extLst>
          </p:cNvPr>
          <p:cNvPicPr>
            <a:picLocks noChangeAspect="1"/>
          </p:cNvPicPr>
          <p:nvPr/>
        </p:nvPicPr>
        <p:blipFill>
          <a:blip r:embed="rId2"/>
          <a:stretch>
            <a:fillRect/>
          </a:stretch>
        </p:blipFill>
        <p:spPr>
          <a:xfrm>
            <a:off x="228600" y="726759"/>
            <a:ext cx="4074577" cy="3134290"/>
          </a:xfrm>
          <a:prstGeom prst="rect">
            <a:avLst/>
          </a:prstGeom>
        </p:spPr>
      </p:pic>
      <p:pic>
        <p:nvPicPr>
          <p:cNvPr id="5" name="Picture 4">
            <a:extLst>
              <a:ext uri="{FF2B5EF4-FFF2-40B4-BE49-F238E27FC236}">
                <a16:creationId xmlns:a16="http://schemas.microsoft.com/office/drawing/2014/main" id="{83C2F2B9-970D-F94B-B2C1-909663110A62}"/>
              </a:ext>
            </a:extLst>
          </p:cNvPr>
          <p:cNvPicPr>
            <a:picLocks noChangeAspect="1"/>
          </p:cNvPicPr>
          <p:nvPr/>
        </p:nvPicPr>
        <p:blipFill>
          <a:blip r:embed="rId3"/>
          <a:stretch>
            <a:fillRect/>
          </a:stretch>
        </p:blipFill>
        <p:spPr>
          <a:xfrm>
            <a:off x="160927" y="3873086"/>
            <a:ext cx="4209921" cy="2527714"/>
          </a:xfrm>
          <a:prstGeom prst="rect">
            <a:avLst/>
          </a:prstGeom>
        </p:spPr>
      </p:pic>
      <p:pic>
        <p:nvPicPr>
          <p:cNvPr id="6" name="Picture 5">
            <a:extLst>
              <a:ext uri="{FF2B5EF4-FFF2-40B4-BE49-F238E27FC236}">
                <a16:creationId xmlns:a16="http://schemas.microsoft.com/office/drawing/2014/main" id="{D0FEEADB-51F4-614B-814A-AB3A0D8F50A1}"/>
              </a:ext>
            </a:extLst>
          </p:cNvPr>
          <p:cNvPicPr>
            <a:picLocks noChangeAspect="1"/>
          </p:cNvPicPr>
          <p:nvPr/>
        </p:nvPicPr>
        <p:blipFill>
          <a:blip r:embed="rId4"/>
          <a:stretch>
            <a:fillRect/>
          </a:stretch>
        </p:blipFill>
        <p:spPr>
          <a:xfrm>
            <a:off x="4771804" y="1711896"/>
            <a:ext cx="4400680" cy="4536504"/>
          </a:xfrm>
          <a:prstGeom prst="rect">
            <a:avLst/>
          </a:prstGeom>
        </p:spPr>
      </p:pic>
    </p:spTree>
    <p:extLst>
      <p:ext uri="{BB962C8B-B14F-4D97-AF65-F5344CB8AC3E}">
        <p14:creationId xmlns:p14="http://schemas.microsoft.com/office/powerpoint/2010/main" val="2521668906"/>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49BA-A19A-EC4A-9D0D-917BD4686CF3}"/>
              </a:ext>
            </a:extLst>
          </p:cNvPr>
          <p:cNvSpPr>
            <a:spLocks noGrp="1"/>
          </p:cNvSpPr>
          <p:nvPr>
            <p:ph type="title"/>
          </p:nvPr>
        </p:nvSpPr>
        <p:spPr/>
        <p:txBody>
          <a:bodyPr/>
          <a:lstStyle/>
          <a:p>
            <a:r>
              <a:rPr lang="en-US" dirty="0"/>
              <a:t>Reviewer E</a:t>
            </a:r>
          </a:p>
        </p:txBody>
      </p:sp>
      <p:sp>
        <p:nvSpPr>
          <p:cNvPr id="3" name="Content Placeholder 2">
            <a:extLst>
              <a:ext uri="{FF2B5EF4-FFF2-40B4-BE49-F238E27FC236}">
                <a16:creationId xmlns:a16="http://schemas.microsoft.com/office/drawing/2014/main" id="{21AF0369-F340-B246-9908-2BEA9B627C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BE04F6-E37D-CA42-A9C5-E4759E827FCC}"/>
              </a:ext>
            </a:extLst>
          </p:cNvPr>
          <p:cNvPicPr>
            <a:picLocks noChangeAspect="1"/>
          </p:cNvPicPr>
          <p:nvPr/>
        </p:nvPicPr>
        <p:blipFill>
          <a:blip r:embed="rId2"/>
          <a:stretch>
            <a:fillRect/>
          </a:stretch>
        </p:blipFill>
        <p:spPr>
          <a:xfrm>
            <a:off x="421595" y="1028700"/>
            <a:ext cx="3238500" cy="266700"/>
          </a:xfrm>
          <a:prstGeom prst="rect">
            <a:avLst/>
          </a:prstGeom>
        </p:spPr>
      </p:pic>
      <p:pic>
        <p:nvPicPr>
          <p:cNvPr id="5" name="Picture 4">
            <a:extLst>
              <a:ext uri="{FF2B5EF4-FFF2-40B4-BE49-F238E27FC236}">
                <a16:creationId xmlns:a16="http://schemas.microsoft.com/office/drawing/2014/main" id="{C265294F-F98B-0B41-93F6-D9077158CB35}"/>
              </a:ext>
            </a:extLst>
          </p:cNvPr>
          <p:cNvPicPr>
            <a:picLocks noChangeAspect="1"/>
          </p:cNvPicPr>
          <p:nvPr/>
        </p:nvPicPr>
        <p:blipFill>
          <a:blip r:embed="rId3"/>
          <a:stretch>
            <a:fillRect/>
          </a:stretch>
        </p:blipFill>
        <p:spPr>
          <a:xfrm>
            <a:off x="3922068" y="0"/>
            <a:ext cx="4748645" cy="6858000"/>
          </a:xfrm>
          <a:prstGeom prst="rect">
            <a:avLst/>
          </a:prstGeom>
        </p:spPr>
      </p:pic>
      <p:sp>
        <p:nvSpPr>
          <p:cNvPr id="6" name="Rectangle 5">
            <a:extLst>
              <a:ext uri="{FF2B5EF4-FFF2-40B4-BE49-F238E27FC236}">
                <a16:creationId xmlns:a16="http://schemas.microsoft.com/office/drawing/2014/main" id="{730A18AC-E8BD-FA4C-B113-ACBA6B03C516}"/>
              </a:ext>
            </a:extLst>
          </p:cNvPr>
          <p:cNvSpPr/>
          <p:nvPr/>
        </p:nvSpPr>
        <p:spPr>
          <a:xfrm>
            <a:off x="3907501" y="3445977"/>
            <a:ext cx="4552931" cy="775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73314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7283-DECD-E246-8B1C-1879905CA1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E1F5D2-2657-F045-AFC1-7235BC105D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6450A-550C-0C41-A511-84CF788F33B1}"/>
              </a:ext>
            </a:extLst>
          </p:cNvPr>
          <p:cNvPicPr>
            <a:picLocks noChangeAspect="1"/>
          </p:cNvPicPr>
          <p:nvPr/>
        </p:nvPicPr>
        <p:blipFill>
          <a:blip r:embed="rId2"/>
          <a:stretch>
            <a:fillRect/>
          </a:stretch>
        </p:blipFill>
        <p:spPr>
          <a:xfrm>
            <a:off x="1524000" y="146050"/>
            <a:ext cx="6096000" cy="6565900"/>
          </a:xfrm>
          <a:prstGeom prst="rect">
            <a:avLst/>
          </a:prstGeom>
        </p:spPr>
      </p:pic>
    </p:spTree>
    <p:extLst>
      <p:ext uri="{BB962C8B-B14F-4D97-AF65-F5344CB8AC3E}">
        <p14:creationId xmlns:p14="http://schemas.microsoft.com/office/powerpoint/2010/main" val="1384062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Enabling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solidFill>
                  <a:srgbClr val="0000FF"/>
                </a:solidFill>
                <a:hlinkClick r:id="rId2">
                  <a:extLst>
                    <a:ext uri="{A12FA001-AC4F-418D-AE19-62706E023703}">
                      <ahyp:hlinkClr xmlns:ahyp="http://schemas.microsoft.com/office/drawing/2018/hyperlinkcolor" val="tx"/>
                    </a:ext>
                  </a:extLst>
                </a:hlinkClick>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8983936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CD17-EBE5-6740-AE08-4508BE670868}"/>
              </a:ext>
            </a:extLst>
          </p:cNvPr>
          <p:cNvSpPr>
            <a:spLocks noGrp="1"/>
          </p:cNvSpPr>
          <p:nvPr>
            <p:ph type="title"/>
          </p:nvPr>
        </p:nvSpPr>
        <p:spPr/>
        <p:txBody>
          <a:bodyPr/>
          <a:lstStyle/>
          <a:p>
            <a:r>
              <a:rPr lang="en-US" dirty="0"/>
              <a:t>Rebuttal to Reviewer E</a:t>
            </a:r>
          </a:p>
        </p:txBody>
      </p:sp>
      <p:sp>
        <p:nvSpPr>
          <p:cNvPr id="3" name="Content Placeholder 2">
            <a:extLst>
              <a:ext uri="{FF2B5EF4-FFF2-40B4-BE49-F238E27FC236}">
                <a16:creationId xmlns:a16="http://schemas.microsoft.com/office/drawing/2014/main" id="{DF3E9785-7253-2042-9874-77A79356C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8F16F4-333A-7A44-AF52-DCD53DB4E3D5}"/>
              </a:ext>
            </a:extLst>
          </p:cNvPr>
          <p:cNvPicPr>
            <a:picLocks noChangeAspect="1"/>
          </p:cNvPicPr>
          <p:nvPr/>
        </p:nvPicPr>
        <p:blipFill>
          <a:blip r:embed="rId2"/>
          <a:stretch>
            <a:fillRect/>
          </a:stretch>
        </p:blipFill>
        <p:spPr>
          <a:xfrm>
            <a:off x="4527895" y="102985"/>
            <a:ext cx="4464496" cy="988713"/>
          </a:xfrm>
          <a:prstGeom prst="rect">
            <a:avLst/>
          </a:prstGeom>
        </p:spPr>
      </p:pic>
      <p:pic>
        <p:nvPicPr>
          <p:cNvPr id="5" name="Picture 4">
            <a:extLst>
              <a:ext uri="{FF2B5EF4-FFF2-40B4-BE49-F238E27FC236}">
                <a16:creationId xmlns:a16="http://schemas.microsoft.com/office/drawing/2014/main" id="{9F0A1240-FE4C-6F42-9F83-C7D994351F87}"/>
              </a:ext>
            </a:extLst>
          </p:cNvPr>
          <p:cNvPicPr>
            <a:picLocks noChangeAspect="1"/>
          </p:cNvPicPr>
          <p:nvPr/>
        </p:nvPicPr>
        <p:blipFill>
          <a:blip r:embed="rId3"/>
          <a:stretch>
            <a:fillRect/>
          </a:stretch>
        </p:blipFill>
        <p:spPr>
          <a:xfrm>
            <a:off x="4527895" y="1037551"/>
            <a:ext cx="3716514" cy="5834304"/>
          </a:xfrm>
          <a:prstGeom prst="rect">
            <a:avLst/>
          </a:prstGeom>
        </p:spPr>
      </p:pic>
      <p:pic>
        <p:nvPicPr>
          <p:cNvPr id="6" name="Picture 5">
            <a:extLst>
              <a:ext uri="{FF2B5EF4-FFF2-40B4-BE49-F238E27FC236}">
                <a16:creationId xmlns:a16="http://schemas.microsoft.com/office/drawing/2014/main" id="{43C77DBC-0E59-0742-BE72-52913C8AF461}"/>
              </a:ext>
            </a:extLst>
          </p:cNvPr>
          <p:cNvPicPr>
            <a:picLocks noChangeAspect="1"/>
          </p:cNvPicPr>
          <p:nvPr/>
        </p:nvPicPr>
        <p:blipFill>
          <a:blip r:embed="rId4"/>
          <a:stretch>
            <a:fillRect/>
          </a:stretch>
        </p:blipFill>
        <p:spPr>
          <a:xfrm>
            <a:off x="75409" y="1091698"/>
            <a:ext cx="4120449" cy="1892867"/>
          </a:xfrm>
          <a:prstGeom prst="rect">
            <a:avLst/>
          </a:prstGeom>
        </p:spPr>
      </p:pic>
      <p:pic>
        <p:nvPicPr>
          <p:cNvPr id="7" name="Picture 6">
            <a:extLst>
              <a:ext uri="{FF2B5EF4-FFF2-40B4-BE49-F238E27FC236}">
                <a16:creationId xmlns:a16="http://schemas.microsoft.com/office/drawing/2014/main" id="{0ACAE2F5-6842-7D49-866D-F8D0C8F87091}"/>
              </a:ext>
            </a:extLst>
          </p:cNvPr>
          <p:cNvPicPr>
            <a:picLocks noChangeAspect="1"/>
          </p:cNvPicPr>
          <p:nvPr/>
        </p:nvPicPr>
        <p:blipFill>
          <a:blip r:embed="rId5"/>
          <a:stretch>
            <a:fillRect/>
          </a:stretch>
        </p:blipFill>
        <p:spPr>
          <a:xfrm>
            <a:off x="75410" y="3037468"/>
            <a:ext cx="3934234" cy="1111612"/>
          </a:xfrm>
          <a:prstGeom prst="rect">
            <a:avLst/>
          </a:prstGeom>
        </p:spPr>
      </p:pic>
    </p:spTree>
    <p:extLst>
      <p:ext uri="{BB962C8B-B14F-4D97-AF65-F5344CB8AC3E}">
        <p14:creationId xmlns:p14="http://schemas.microsoft.com/office/powerpoint/2010/main" val="2952299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Top Pick Reviews</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EE185B-63C9-3F4B-9A26-2A518832E445}"/>
              </a:ext>
            </a:extLst>
          </p:cNvPr>
          <p:cNvPicPr>
            <a:picLocks noChangeAspect="1"/>
          </p:cNvPicPr>
          <p:nvPr/>
        </p:nvPicPr>
        <p:blipFill>
          <a:blip r:embed="rId2"/>
          <a:stretch>
            <a:fillRect/>
          </a:stretch>
        </p:blipFill>
        <p:spPr>
          <a:xfrm>
            <a:off x="4325036" y="0"/>
            <a:ext cx="4549478" cy="6858000"/>
          </a:xfrm>
          <a:prstGeom prst="rect">
            <a:avLst/>
          </a:prstGeom>
        </p:spPr>
      </p:pic>
    </p:spTree>
    <p:extLst>
      <p:ext uri="{BB962C8B-B14F-4D97-AF65-F5344CB8AC3E}">
        <p14:creationId xmlns:p14="http://schemas.microsoft.com/office/powerpoint/2010/main" val="3020394056"/>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6C27-A43A-4540-89CC-8033EB845E83}"/>
              </a:ext>
            </a:extLst>
          </p:cNvPr>
          <p:cNvSpPr>
            <a:spLocks noGrp="1"/>
          </p:cNvSpPr>
          <p:nvPr>
            <p:ph type="title"/>
          </p:nvPr>
        </p:nvSpPr>
        <p:spPr/>
        <p:txBody>
          <a:bodyPr/>
          <a:lstStyle/>
          <a:p>
            <a:r>
              <a:rPr lang="en-US" dirty="0"/>
              <a:t>Another Top Pick Review</a:t>
            </a:r>
          </a:p>
        </p:txBody>
      </p:sp>
      <p:sp>
        <p:nvSpPr>
          <p:cNvPr id="3" name="Content Placeholder 2">
            <a:extLst>
              <a:ext uri="{FF2B5EF4-FFF2-40B4-BE49-F238E27FC236}">
                <a16:creationId xmlns:a16="http://schemas.microsoft.com/office/drawing/2014/main" id="{1B71B243-9C8D-414D-8347-3FA59639A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2F7DBE-D5B5-7C4A-A4E3-58F6EB5700C4}"/>
              </a:ext>
            </a:extLst>
          </p:cNvPr>
          <p:cNvPicPr>
            <a:picLocks noChangeAspect="1"/>
          </p:cNvPicPr>
          <p:nvPr/>
        </p:nvPicPr>
        <p:blipFill>
          <a:blip r:embed="rId2"/>
          <a:stretch>
            <a:fillRect/>
          </a:stretch>
        </p:blipFill>
        <p:spPr>
          <a:xfrm>
            <a:off x="5436096" y="0"/>
            <a:ext cx="3923092" cy="6858000"/>
          </a:xfrm>
          <a:prstGeom prst="rect">
            <a:avLst/>
          </a:prstGeom>
        </p:spPr>
      </p:pic>
      <p:pic>
        <p:nvPicPr>
          <p:cNvPr id="6" name="Picture 5">
            <a:extLst>
              <a:ext uri="{FF2B5EF4-FFF2-40B4-BE49-F238E27FC236}">
                <a16:creationId xmlns:a16="http://schemas.microsoft.com/office/drawing/2014/main" id="{B4E688C3-DE0F-2040-8A6C-2E2C17DF23BD}"/>
              </a:ext>
            </a:extLst>
          </p:cNvPr>
          <p:cNvPicPr>
            <a:picLocks noChangeAspect="1"/>
          </p:cNvPicPr>
          <p:nvPr/>
        </p:nvPicPr>
        <p:blipFill>
          <a:blip r:embed="rId3"/>
          <a:stretch>
            <a:fillRect/>
          </a:stretch>
        </p:blipFill>
        <p:spPr>
          <a:xfrm>
            <a:off x="983380" y="-16071"/>
            <a:ext cx="3928957" cy="6858000"/>
          </a:xfrm>
          <a:prstGeom prst="rect">
            <a:avLst/>
          </a:prstGeom>
        </p:spPr>
      </p:pic>
    </p:spTree>
    <p:extLst>
      <p:ext uri="{BB962C8B-B14F-4D97-AF65-F5344CB8AC3E}">
        <p14:creationId xmlns:p14="http://schemas.microsoft.com/office/powerpoint/2010/main" val="2304359711"/>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D5E6-0F97-3D42-AF4D-78CD80A0A0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8C6C5C-F509-6045-89A5-3811EBB9B4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06DE68-5A58-BB43-880A-AAA61104FCB5}"/>
              </a:ext>
            </a:extLst>
          </p:cNvPr>
          <p:cNvPicPr>
            <a:picLocks noChangeAspect="1"/>
          </p:cNvPicPr>
          <p:nvPr/>
        </p:nvPicPr>
        <p:blipFill>
          <a:blip r:embed="rId2"/>
          <a:stretch>
            <a:fillRect/>
          </a:stretch>
        </p:blipFill>
        <p:spPr>
          <a:xfrm>
            <a:off x="2651170" y="0"/>
            <a:ext cx="3841659" cy="6858000"/>
          </a:xfrm>
          <a:prstGeom prst="rect">
            <a:avLst/>
          </a:prstGeom>
        </p:spPr>
      </p:pic>
    </p:spTree>
    <p:extLst>
      <p:ext uri="{BB962C8B-B14F-4D97-AF65-F5344CB8AC3E}">
        <p14:creationId xmlns:p14="http://schemas.microsoft.com/office/powerpoint/2010/main" val="62266719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CF2A-B249-6841-B1AC-3698A40F840F}"/>
              </a:ext>
            </a:extLst>
          </p:cNvPr>
          <p:cNvSpPr>
            <a:spLocks noGrp="1"/>
          </p:cNvSpPr>
          <p:nvPr>
            <p:ph type="title"/>
          </p:nvPr>
        </p:nvSpPr>
        <p:spPr/>
        <p:txBody>
          <a:bodyPr/>
          <a:lstStyle/>
          <a:p>
            <a:r>
              <a:rPr lang="en-US" sz="4400" dirty="0"/>
              <a:t>Suggestions to Reviewers</a:t>
            </a:r>
          </a:p>
        </p:txBody>
      </p:sp>
      <p:sp>
        <p:nvSpPr>
          <p:cNvPr id="3" name="Content Placeholder 2">
            <a:extLst>
              <a:ext uri="{FF2B5EF4-FFF2-40B4-BE49-F238E27FC236}">
                <a16:creationId xmlns:a16="http://schemas.microsoft.com/office/drawing/2014/main" id="{CAC4FC53-7113-3A4E-8DBE-713A3C470483}"/>
              </a:ext>
            </a:extLst>
          </p:cNvPr>
          <p:cNvSpPr>
            <a:spLocks noGrp="1"/>
          </p:cNvSpPr>
          <p:nvPr>
            <p:ph idx="1"/>
          </p:nvPr>
        </p:nvSpPr>
        <p:spPr>
          <a:xfrm>
            <a:off x="228600" y="1052736"/>
            <a:ext cx="8610600" cy="4876800"/>
          </a:xfrm>
        </p:spPr>
        <p:txBody>
          <a:bodyPr/>
          <a:lstStyle/>
          <a:p>
            <a:r>
              <a:rPr lang="en-US" dirty="0">
                <a:solidFill>
                  <a:srgbClr val="0000FF"/>
                </a:solidFill>
              </a:rPr>
              <a:t>Be fair</a:t>
            </a:r>
            <a:r>
              <a:rPr lang="en-US" dirty="0"/>
              <a:t>; you do not know it all</a:t>
            </a:r>
          </a:p>
          <a:p>
            <a:endParaRPr lang="en-US" dirty="0"/>
          </a:p>
          <a:p>
            <a:r>
              <a:rPr lang="en-US" dirty="0">
                <a:solidFill>
                  <a:srgbClr val="0000FF"/>
                </a:solidFill>
              </a:rPr>
              <a:t>Be open-minded</a:t>
            </a:r>
            <a:r>
              <a:rPr lang="en-US" dirty="0"/>
              <a:t>; you do not know it all</a:t>
            </a:r>
          </a:p>
          <a:p>
            <a:endParaRPr lang="en-US" dirty="0"/>
          </a:p>
          <a:p>
            <a:r>
              <a:rPr lang="en-US" dirty="0">
                <a:solidFill>
                  <a:srgbClr val="0000FF"/>
                </a:solidFill>
              </a:rPr>
              <a:t>Be accepting of diverse research methods</a:t>
            </a:r>
            <a:r>
              <a:rPr lang="en-US" dirty="0"/>
              <a:t>: there is no single way of doing research</a:t>
            </a:r>
          </a:p>
          <a:p>
            <a:endParaRPr lang="en-US" dirty="0"/>
          </a:p>
          <a:p>
            <a:r>
              <a:rPr lang="en-US" dirty="0">
                <a:solidFill>
                  <a:srgbClr val="0000FF"/>
                </a:solidFill>
              </a:rPr>
              <a:t>Be constructive</a:t>
            </a:r>
            <a:r>
              <a:rPr lang="en-US" dirty="0"/>
              <a:t>, not destructive</a:t>
            </a:r>
          </a:p>
          <a:p>
            <a:endParaRPr lang="en-US" dirty="0"/>
          </a:p>
          <a:p>
            <a:r>
              <a:rPr lang="en-US" dirty="0">
                <a:solidFill>
                  <a:srgbClr val="0000FF"/>
                </a:solidFill>
              </a:rPr>
              <a:t>Do not have double standards…</a:t>
            </a:r>
          </a:p>
          <a:p>
            <a:endParaRPr lang="en-US" dirty="0"/>
          </a:p>
          <a:p>
            <a:endParaRPr lang="en-US" dirty="0"/>
          </a:p>
        </p:txBody>
      </p:sp>
      <p:sp>
        <p:nvSpPr>
          <p:cNvPr id="5" name="TextBox 4">
            <a:extLst>
              <a:ext uri="{FF2B5EF4-FFF2-40B4-BE49-F238E27FC236}">
                <a16:creationId xmlns:a16="http://schemas.microsoft.com/office/drawing/2014/main" id="{FD670F5A-260F-1A4C-9742-8E026C9140E4}"/>
              </a:ext>
            </a:extLst>
          </p:cNvPr>
          <p:cNvSpPr txBox="1"/>
          <p:nvPr/>
        </p:nvSpPr>
        <p:spPr>
          <a:xfrm>
            <a:off x="148371" y="5805792"/>
            <a:ext cx="8919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Do not block or delay scientific progress for non-reasons</a:t>
            </a:r>
          </a:p>
        </p:txBody>
      </p:sp>
    </p:spTree>
    <p:extLst>
      <p:ext uri="{BB962C8B-B14F-4D97-AF65-F5344CB8AC3E}">
        <p14:creationId xmlns:p14="http://schemas.microsoft.com/office/powerpoint/2010/main" val="1383864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266426020"/>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1187154737"/>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313294487"/>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460740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24442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BEB5-24BF-8C46-A846-497D8122A304}"/>
              </a:ext>
            </a:extLst>
          </p:cNvPr>
          <p:cNvSpPr>
            <a:spLocks noGrp="1"/>
          </p:cNvSpPr>
          <p:nvPr>
            <p:ph type="title"/>
          </p:nvPr>
        </p:nvSpPr>
        <p:spPr/>
        <p:txBody>
          <a:bodyPr/>
          <a:lstStyle/>
          <a:p>
            <a:r>
              <a:rPr lang="en-US" dirty="0"/>
              <a:t>A Fun Reading: Food </a:t>
            </a:r>
            <a:r>
              <a:rPr lang="en-US"/>
              <a:t>for Thought</a:t>
            </a:r>
            <a:endParaRPr lang="en-US" dirty="0"/>
          </a:p>
        </p:txBody>
      </p:sp>
      <p:sp>
        <p:nvSpPr>
          <p:cNvPr id="3" name="Content Placeholder 2">
            <a:extLst>
              <a:ext uri="{FF2B5EF4-FFF2-40B4-BE49-F238E27FC236}">
                <a16:creationId xmlns:a16="http://schemas.microsoft.com/office/drawing/2014/main" id="{8C292B57-1041-344B-BAC1-90055C3A6ED2}"/>
              </a:ext>
            </a:extLst>
          </p:cNvPr>
          <p:cNvSpPr>
            <a:spLocks noGrp="1"/>
          </p:cNvSpPr>
          <p:nvPr>
            <p:ph idx="1"/>
          </p:nvPr>
        </p:nvSpPr>
        <p:spPr/>
        <p:txBody>
          <a:bodyPr/>
          <a:lstStyle/>
          <a:p>
            <a:r>
              <a:rPr lang="en-US" dirty="0">
                <a:hlinkClick r:id="rId2"/>
              </a:rPr>
              <a:t>https://www.livemint.com/science/news/could-einstein-get-published-today-11601014633853.html</a:t>
            </a:r>
            <a:r>
              <a:rPr lang="en-US" dirty="0"/>
              <a:t> </a:t>
            </a:r>
          </a:p>
        </p:txBody>
      </p:sp>
      <p:sp>
        <p:nvSpPr>
          <p:cNvPr id="4" name="Slide Number Placeholder 3">
            <a:extLst>
              <a:ext uri="{FF2B5EF4-FFF2-40B4-BE49-F238E27FC236}">
                <a16:creationId xmlns:a16="http://schemas.microsoft.com/office/drawing/2014/main" id="{FE9706F8-0388-0A4E-AA9F-60C1B4EF9F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A1CECD0E-212E-3543-9722-74AF2B867F0A}"/>
              </a:ext>
            </a:extLst>
          </p:cNvPr>
          <p:cNvPicPr>
            <a:picLocks noChangeAspect="1"/>
          </p:cNvPicPr>
          <p:nvPr/>
        </p:nvPicPr>
        <p:blipFill>
          <a:blip r:embed="rId3"/>
          <a:stretch>
            <a:fillRect/>
          </a:stretch>
        </p:blipFill>
        <p:spPr>
          <a:xfrm>
            <a:off x="1952502" y="1881462"/>
            <a:ext cx="4824536" cy="4732931"/>
          </a:xfrm>
          <a:prstGeom prst="rect">
            <a:avLst/>
          </a:prstGeom>
        </p:spPr>
      </p:pic>
    </p:spTree>
    <p:extLst>
      <p:ext uri="{BB962C8B-B14F-4D97-AF65-F5344CB8AC3E}">
        <p14:creationId xmlns:p14="http://schemas.microsoft.com/office/powerpoint/2010/main" val="78287353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Byzantine Failures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83141277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After RowHammer: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4134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a:t>
            </a:r>
            <a:r>
              <a:rPr kumimoji="0" lang="en-US" altLang="en-US"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Satyanarayanan</a:t>
            </a: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CMU, 15-440, Spring 2015</a:t>
            </a:r>
          </a:p>
        </p:txBody>
      </p:sp>
    </p:spTree>
    <p:extLst>
      <p:ext uri="{BB962C8B-B14F-4D97-AF65-F5344CB8AC3E}">
        <p14:creationId xmlns:p14="http://schemas.microsoft.com/office/powerpoint/2010/main" val="1779352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95455643"/>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Some Selected Readings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35435022"/>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02982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308528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724301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254799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3635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752214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52280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3451668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1692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72155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186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534908772"/>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0057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0541126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3403541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106294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85425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443965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r>
              <a:rPr lang="en-US" dirty="0">
                <a:solidFill>
                  <a:srgbClr val="0000FF"/>
                </a:solidFill>
              </a:rPr>
              <a:t>IEEE S&amp;P 2018</a:t>
            </a:r>
          </a:p>
          <a:p>
            <a:endParaRPr lang="en-US"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 </a:t>
            </a:r>
            <a:r>
              <a:rPr lang="en-US" dirty="0">
                <a:solidFill>
                  <a:srgbClr val="0000FF"/>
                </a:solidFill>
              </a:rPr>
              <a:t>USENIX ATC 2018</a:t>
            </a:r>
            <a:endParaRPr lang="en-US"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What Is RowHammer?</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b="1" dirty="0"/>
              <a:t>A RowHammer Survey </a:t>
            </a:r>
            <a:r>
              <a:rPr lang="en-US" dirty="0"/>
              <a:t>Across the Stack</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50882493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4679603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197081244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900" dirty="0"/>
              <a:t>RowHammer Infrastructure (2012-2014)</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5672189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 Scaling: A Systems Architecture Perspective"</a:t>
            </a:r>
            <a:br>
              <a:rPr lang="en-US" dirty="0">
                <a:solidFill>
                  <a:srgbClr val="0000FF"/>
                </a:solidFill>
              </a:rPr>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https://people.inf.ethz.ch/omutlu/pub/memory-scaling_memcon13.pdf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052736"/>
            <a:ext cx="2903240" cy="61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from</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rgbClr val="006633"/>
                </a:solidFill>
                <a:latin typeface="Garamond"/>
              </a:rPr>
              <a:t>2008-2014</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7702402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r>
              <a:rPr kumimoji="0" lang="en-US" sz="1800" b="1"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1"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072494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5828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45689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2522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7896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9159552" cy="761999"/>
          </a:xfrm>
        </p:spPr>
        <p:txBody>
          <a:bodyPr/>
          <a:lstStyle/>
          <a:p>
            <a:r>
              <a:rPr lang="en-US" dirty="0"/>
              <a:t>6. Other Key Observations </a:t>
            </a:r>
            <a:r>
              <a:rPr lang="en-US" sz="3200" dirty="0"/>
              <a:t>[ISCA’14]</a:t>
            </a:r>
          </a:p>
        </p:txBody>
      </p:sp>
      <p:sp>
        <p:nvSpPr>
          <p:cNvPr id="3" name="Content Placeholder 2"/>
          <p:cNvSpPr>
            <a:spLocks noGrp="1"/>
          </p:cNvSpPr>
          <p:nvPr>
            <p:ph idx="1"/>
          </p:nvPr>
        </p:nvSpPr>
        <p:spPr/>
        <p:txBody>
          <a:bodyPr/>
          <a:lstStyle/>
          <a:p>
            <a:r>
              <a:rPr lang="en-US" sz="3200" i="1" dirty="0">
                <a:solidFill>
                  <a:srgbClr val="FF0000"/>
                </a:solidFill>
              </a:rPr>
              <a:t>Victim Cells </a:t>
            </a:r>
            <a:r>
              <a:rPr lang="en-US" sz="3200" i="1" dirty="0">
                <a:solidFill>
                  <a:srgbClr val="FF0000"/>
                </a:solidFill>
                <a:latin typeface="Cambria Math" panose="02040503050406030204" pitchFamily="18" charset="0"/>
                <a:ea typeface="Cambria Math" panose="02040503050406030204" pitchFamily="18" charset="0"/>
              </a:rPr>
              <a:t>≠</a:t>
            </a:r>
            <a:r>
              <a:rPr lang="en-US" sz="3200" i="1" dirty="0">
                <a:solidFill>
                  <a:srgbClr val="FF0000"/>
                </a:solidFill>
                <a:ea typeface="Cambria Math" panose="02040503050406030204" pitchFamily="18" charset="0"/>
              </a:rPr>
              <a:t>  Retention-Weak Cells</a:t>
            </a:r>
          </a:p>
          <a:p>
            <a:pPr lvl="1"/>
            <a:r>
              <a:rPr lang="en-US" sz="2800" dirty="0">
                <a:ea typeface="Cambria Math" panose="02040503050406030204" pitchFamily="18" charset="0"/>
              </a:rPr>
              <a:t>Almost no overlap between them</a:t>
            </a:r>
          </a:p>
          <a:p>
            <a:pPr lvl="1"/>
            <a:endParaRPr lang="en-US" sz="1800" dirty="0"/>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sz="1800" dirty="0"/>
          </a:p>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sz="1800" dirty="0"/>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Double sided hammering </a:t>
            </a:r>
            <a:endParaRPr lang="en-US" dirty="0"/>
          </a:p>
          <a:p>
            <a:pPr lvl="1"/>
            <a:endParaRPr lang="en-US" sz="2800" dirty="0"/>
          </a:p>
        </p:txBody>
      </p:sp>
    </p:spTree>
    <p:extLst>
      <p:ext uri="{BB962C8B-B14F-4D97-AF65-F5344CB8AC3E}">
        <p14:creationId xmlns:p14="http://schemas.microsoft.com/office/powerpoint/2010/main" val="38526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RowHammer Characteristics (2014)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55419019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9023920" cy="884238"/>
          </a:xfrm>
        </p:spPr>
        <p:txBody>
          <a:bodyPr/>
          <a:lstStyle/>
          <a:p>
            <a:r>
              <a:rPr lang="en-US" dirty="0"/>
              <a:t>RowHammer is Getting Much Worse (2020)</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28907095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a:extLst>
              <a:ext uri="{FF2B5EF4-FFF2-40B4-BE49-F238E27FC236}">
                <a16:creationId xmlns:a16="http://schemas.microsoft.com/office/drawing/2014/main" id="{CE883138-D9E1-B64B-A156-2ACEF0DD4C1A}"/>
              </a:ext>
            </a:extLst>
          </p:cNvPr>
          <p:cNvSpPr>
            <a:spLocks noGrp="1" noChangeArrowheads="1"/>
          </p:cNvSpPr>
          <p:nvPr>
            <p:ph type="title"/>
          </p:nvPr>
        </p:nvSpPr>
        <p:spPr>
          <a:xfrm>
            <a:off x="228600" y="152400"/>
            <a:ext cx="8763000" cy="1066800"/>
          </a:xfrm>
        </p:spPr>
        <p:txBody>
          <a:bodyPr/>
          <a:lstStyle/>
          <a:p>
            <a:r>
              <a:rPr lang="en-US" altLang="en-US" dirty="0">
                <a:ea typeface="ＭＳ Ｐゴシック" panose="020B0600070205080204" pitchFamily="34" charset="-128"/>
              </a:rPr>
              <a:t>New RowHammer Dimensions (2021)</a:t>
            </a:r>
          </a:p>
        </p:txBody>
      </p:sp>
      <p:sp>
        <p:nvSpPr>
          <p:cNvPr id="3" name="Content Placeholder 2">
            <a:extLst>
              <a:ext uri="{FF2B5EF4-FFF2-40B4-BE49-F238E27FC236}">
                <a16:creationId xmlns:a16="http://schemas.microsoft.com/office/drawing/2014/main" id="{D05FD6B0-04B1-214B-9BE5-FA9653A85939}"/>
              </a:ext>
            </a:extLst>
          </p:cNvPr>
          <p:cNvSpPr>
            <a:spLocks noGrp="1"/>
          </p:cNvSpPr>
          <p:nvPr>
            <p:ph idx="1"/>
          </p:nvPr>
        </p:nvSpPr>
        <p:spPr>
          <a:xfrm>
            <a:off x="228600" y="980728"/>
            <a:ext cx="8763000" cy="5194300"/>
          </a:xfrm>
        </p:spPr>
        <p:txBody>
          <a:bodyPr/>
          <a:lstStyle/>
          <a:p>
            <a:r>
              <a:rPr lang="en-US" sz="1500" dirty="0"/>
              <a:t>Lois </a:t>
            </a:r>
            <a:r>
              <a:rPr lang="en-US" sz="1500" dirty="0" err="1"/>
              <a:t>Orosa</a:t>
            </a:r>
            <a:r>
              <a:rPr lang="en-US" sz="1500" dirty="0"/>
              <a:t>, Abdullah </a:t>
            </a:r>
            <a:r>
              <a:rPr lang="en-US" sz="1500" dirty="0" err="1"/>
              <a:t>Giray</a:t>
            </a:r>
            <a:r>
              <a:rPr lang="en-US" sz="1500" dirty="0"/>
              <a:t> </a:t>
            </a:r>
            <a:r>
              <a:rPr lang="en-US" sz="1500" dirty="0" err="1"/>
              <a:t>Yaglikci</a:t>
            </a:r>
            <a:r>
              <a:rPr lang="en-US" sz="1500" dirty="0"/>
              <a:t>, </a:t>
            </a:r>
            <a:r>
              <a:rPr lang="en-US" sz="1500" dirty="0" err="1"/>
              <a:t>Haocong</a:t>
            </a:r>
            <a:r>
              <a:rPr lang="en-US" sz="1500" dirty="0"/>
              <a:t> Luo, </a:t>
            </a:r>
            <a:r>
              <a:rPr lang="en-US" sz="1500" dirty="0" err="1"/>
              <a:t>Ataberk</a:t>
            </a:r>
            <a:r>
              <a:rPr lang="en-US" sz="1500" dirty="0"/>
              <a:t> </a:t>
            </a:r>
            <a:r>
              <a:rPr lang="en-US" sz="1500" dirty="0" err="1"/>
              <a:t>Olgun</a:t>
            </a:r>
            <a:r>
              <a:rPr lang="en-US" sz="1500" dirty="0"/>
              <a:t>, </a:t>
            </a:r>
            <a:r>
              <a:rPr lang="en-US" sz="1500" dirty="0" err="1"/>
              <a:t>Jisung</a:t>
            </a:r>
            <a:r>
              <a:rPr lang="en-US" sz="1500" dirty="0"/>
              <a:t> Park, Hasan Hassan, </a:t>
            </a:r>
            <a:r>
              <a:rPr lang="en-US" sz="1500" dirty="0" err="1"/>
              <a:t>Minesh</a:t>
            </a:r>
            <a:r>
              <a:rPr lang="en-US" sz="1500" dirty="0"/>
              <a:t> Patel, </a:t>
            </a:r>
            <a:r>
              <a:rPr lang="en-US" sz="1500" dirty="0" err="1"/>
              <a:t>Jeremie</a:t>
            </a:r>
            <a:r>
              <a:rPr lang="en-US" sz="1500" dirty="0"/>
              <a:t> S. Kim,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"A Deeper Look into RowHammer’s Sensitivities: Experimental Analysis of Real DRAM Chips and Implications on Future Attacks and Defenses"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Short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Lightning Talk Slides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(21 minutes)]</a:t>
            </a:r>
            <a:br>
              <a:rPr lang="en-US" sz="1500" dirty="0"/>
            </a:br>
            <a:r>
              <a:rPr lang="en-US" sz="1500" dirty="0"/>
              <a:t>[</a:t>
            </a:r>
            <a:r>
              <a:rPr lang="en-US" sz="1500" dirty="0">
                <a:hlinkClick r:id="rId11"/>
              </a:rPr>
              <a:t>Lightning Talk Video</a:t>
            </a:r>
            <a:r>
              <a:rPr lang="en-US" sz="1500" dirty="0"/>
              <a:t> (1.5 minutes)]</a:t>
            </a:r>
            <a:br>
              <a:rPr lang="en-US" sz="1500" dirty="0"/>
            </a:br>
            <a:r>
              <a:rPr lang="en-US" sz="1500" dirty="0"/>
              <a:t>[</a:t>
            </a:r>
            <a:r>
              <a:rPr lang="en-US" sz="1500" dirty="0">
                <a:hlinkClick r:id="rId12"/>
              </a:rPr>
              <a:t>arXiv version</a:t>
            </a:r>
            <a:r>
              <a:rPr lang="en-US" sz="1500" dirty="0"/>
              <a:t>]</a:t>
            </a:r>
          </a:p>
          <a:p>
            <a:br>
              <a:rPr lang="en-US" sz="1500" dirty="0"/>
            </a:br>
            <a:br>
              <a:rPr lang="en-US" sz="1500" dirty="0"/>
            </a:br>
            <a:endParaRPr lang="en-US" sz="1500" dirty="0"/>
          </a:p>
        </p:txBody>
      </p:sp>
      <p:sp>
        <p:nvSpPr>
          <p:cNvPr id="214019" name="Slide Number Placeholder 3">
            <a:extLst>
              <a:ext uri="{FF2B5EF4-FFF2-40B4-BE49-F238E27FC236}">
                <a16:creationId xmlns:a16="http://schemas.microsoft.com/office/drawing/2014/main" id="{00E39CF5-4E3D-AB4F-8DB9-1D70653F30E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476484-13C9-A448-B53A-A763F32618D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FA8FD1AC-F9F8-C141-AF30-19177F1AD56F}"/>
              </a:ext>
            </a:extLst>
          </p:cNvPr>
          <p:cNvPicPr>
            <a:picLocks noChangeAspect="1"/>
          </p:cNvPicPr>
          <p:nvPr/>
        </p:nvPicPr>
        <p:blipFill>
          <a:blip r:embed="rId13"/>
          <a:stretch>
            <a:fillRect/>
          </a:stretch>
        </p:blipFill>
        <p:spPr>
          <a:xfrm>
            <a:off x="0" y="3862891"/>
            <a:ext cx="9144000" cy="2662453"/>
          </a:xfrm>
          <a:prstGeom prst="rect">
            <a:avLst/>
          </a:prstGeom>
        </p:spPr>
      </p:pic>
    </p:spTree>
    <p:extLst>
      <p:ext uri="{BB962C8B-B14F-4D97-AF65-F5344CB8AC3E}">
        <p14:creationId xmlns:p14="http://schemas.microsoft.com/office/powerpoint/2010/main" val="23711520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5306-389B-F1DE-2747-7FD296B61F93}"/>
              </a:ext>
            </a:extLst>
          </p:cNvPr>
          <p:cNvSpPr>
            <a:spLocks noGrp="1"/>
          </p:cNvSpPr>
          <p:nvPr>
            <p:ph type="title"/>
          </p:nvPr>
        </p:nvSpPr>
        <p:spPr/>
        <p:txBody>
          <a:bodyPr/>
          <a:lstStyle/>
          <a:p>
            <a:r>
              <a:rPr lang="en-US" dirty="0"/>
              <a:t>RowHammer vs. </a:t>
            </a:r>
            <a:r>
              <a:rPr lang="en-US" dirty="0" err="1"/>
              <a:t>Wordline</a:t>
            </a:r>
            <a:r>
              <a:rPr lang="en-US" dirty="0"/>
              <a:t> Voltage (2022)</a:t>
            </a:r>
          </a:p>
        </p:txBody>
      </p:sp>
      <p:sp>
        <p:nvSpPr>
          <p:cNvPr id="3" name="Content Placeholder 2">
            <a:extLst>
              <a:ext uri="{FF2B5EF4-FFF2-40B4-BE49-F238E27FC236}">
                <a16:creationId xmlns:a16="http://schemas.microsoft.com/office/drawing/2014/main" id="{B3F6976A-04FB-6D34-6094-6347F56C5C3A}"/>
              </a:ext>
            </a:extLst>
          </p:cNvPr>
          <p:cNvSpPr>
            <a:spLocks noGrp="1"/>
          </p:cNvSpPr>
          <p:nvPr>
            <p:ph idx="1"/>
          </p:nvPr>
        </p:nvSpPr>
        <p:spPr/>
        <p:txBody>
          <a:bodyPr/>
          <a:lstStyle/>
          <a:p>
            <a:r>
              <a:rPr lang="en-US" dirty="0">
                <a:solidFill>
                  <a:srgbClr val="0000FF"/>
                </a:solidFill>
              </a:rPr>
              <a:t>To appear in DSN 2022</a:t>
            </a:r>
          </a:p>
        </p:txBody>
      </p:sp>
      <p:sp>
        <p:nvSpPr>
          <p:cNvPr id="4" name="Slide Number Placeholder 3">
            <a:extLst>
              <a:ext uri="{FF2B5EF4-FFF2-40B4-BE49-F238E27FC236}">
                <a16:creationId xmlns:a16="http://schemas.microsoft.com/office/drawing/2014/main" id="{75B8E18D-4198-6492-2736-E2DC41AA9D2D}"/>
              </a:ext>
            </a:extLst>
          </p:cNvPr>
          <p:cNvSpPr>
            <a:spLocks noGrp="1"/>
          </p:cNvSpPr>
          <p:nvPr>
            <p:ph type="sldNum" sz="quarter" idx="11"/>
          </p:nvPr>
        </p:nvSpPr>
        <p:spPr/>
        <p:txBody>
          <a:bodyPr/>
          <a:lstStyle/>
          <a:p>
            <a:pPr>
              <a:defRPr/>
            </a:pPr>
            <a:fld id="{0A1A696D-AE0C-9446-A38B-FCAFD25E7DF6}" type="slidenum">
              <a:rPr lang="en-US" altLang="en-US" smtClean="0"/>
              <a:pPr>
                <a:defRPr/>
              </a:pPr>
              <a:t>70</a:t>
            </a:fld>
            <a:endParaRPr lang="en-US" altLang="en-US"/>
          </a:p>
        </p:txBody>
      </p:sp>
      <p:pic>
        <p:nvPicPr>
          <p:cNvPr id="5" name="Picture 4">
            <a:extLst>
              <a:ext uri="{FF2B5EF4-FFF2-40B4-BE49-F238E27FC236}">
                <a16:creationId xmlns:a16="http://schemas.microsoft.com/office/drawing/2014/main" id="{2BAA1AAE-AEA1-5535-52A4-F1B5ADF56EA4}"/>
              </a:ext>
            </a:extLst>
          </p:cNvPr>
          <p:cNvPicPr>
            <a:picLocks noChangeAspect="1"/>
          </p:cNvPicPr>
          <p:nvPr/>
        </p:nvPicPr>
        <p:blipFill>
          <a:blip r:embed="rId2"/>
          <a:stretch>
            <a:fillRect/>
          </a:stretch>
        </p:blipFill>
        <p:spPr>
          <a:xfrm>
            <a:off x="0" y="2305807"/>
            <a:ext cx="9144000" cy="2246385"/>
          </a:xfrm>
          <a:prstGeom prst="rect">
            <a:avLst/>
          </a:prstGeom>
        </p:spPr>
      </p:pic>
    </p:spTree>
    <p:extLst>
      <p:ext uri="{BB962C8B-B14F-4D97-AF65-F5344CB8AC3E}">
        <p14:creationId xmlns:p14="http://schemas.microsoft.com/office/powerpoint/2010/main" val="2132308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73</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Security Patch for RowHammer</a:t>
            </a:r>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308497" y="5817225"/>
            <a:ext cx="6450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many other vendors released similar patches</a:t>
            </a:r>
          </a:p>
        </p:txBody>
      </p:sp>
    </p:spTree>
    <p:extLst>
      <p:ext uri="{BB962C8B-B14F-4D97-AF65-F5344CB8AC3E}">
        <p14:creationId xmlns:p14="http://schemas.microsoft.com/office/powerpoint/2010/main" val="34956961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rgbClr val="0000FF"/>
                </a:solidFill>
              </a:rPr>
              <a:t>PARA: </a:t>
            </a:r>
            <a:r>
              <a:rPr lang="en-US" sz="3200" i="1" u="sng" dirty="0">
                <a:solidFill>
                  <a:srgbClr val="0000FF"/>
                </a:solidFill>
              </a:rPr>
              <a:t>P</a:t>
            </a:r>
            <a:r>
              <a:rPr lang="en-US" sz="3200" i="1" dirty="0">
                <a:solidFill>
                  <a:srgbClr val="0000FF"/>
                </a:solidFill>
              </a:rPr>
              <a:t>robabilistic </a:t>
            </a:r>
            <a:r>
              <a:rPr lang="en-US" sz="3200" i="1" u="sng" dirty="0">
                <a:solidFill>
                  <a:srgbClr val="0000FF"/>
                </a:solidFill>
              </a:rPr>
              <a:t>A</a:t>
            </a:r>
            <a:r>
              <a:rPr lang="en-US" sz="3200" i="1" dirty="0">
                <a:solidFill>
                  <a:srgbClr val="0000FF"/>
                </a:solidFill>
              </a:rPr>
              <a:t>djacent </a:t>
            </a:r>
            <a:r>
              <a:rPr lang="en-US" sz="3200" i="1" u="sng" dirty="0">
                <a:solidFill>
                  <a:srgbClr val="0000FF"/>
                </a:solidFill>
              </a:rPr>
              <a:t>R</a:t>
            </a:r>
            <a:r>
              <a:rPr lang="en-US" sz="3200" i="1" dirty="0">
                <a:solidFill>
                  <a:srgbClr val="0000FF"/>
                </a:solidFill>
              </a:rPr>
              <a:t>ow </a:t>
            </a:r>
            <a:r>
              <a:rPr lang="en-US" sz="3200" i="1" u="sng" dirty="0">
                <a:solidFill>
                  <a:srgbClr val="0000FF"/>
                </a:solidFill>
              </a:rPr>
              <a:t>A</a:t>
            </a:r>
            <a:r>
              <a:rPr lang="en-US" sz="3200" i="1" dirty="0">
                <a:solidFill>
                  <a:srgbClr val="0000FF"/>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rgbClr val="0000FF"/>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rgbClr val="0000FF"/>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 </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492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337699074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 Safety, Reliability, Scaling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392660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panose="020B0600070205080204" pitchFamily="34" charset="-128"/>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Proceedings of the IEEE, Sept. 2017</a:t>
            </a:r>
          </a:p>
        </p:txBody>
      </p:sp>
      <p:sp>
        <p:nvSpPr>
          <p:cNvPr id="10" name="Title 1"/>
          <p:cNvSpPr>
            <a:spLocks noGrp="1"/>
          </p:cNvSpPr>
          <p:nvPr>
            <p:ph type="title"/>
          </p:nvPr>
        </p:nvSpPr>
        <p:spPr>
          <a:xfrm>
            <a:off x="228600" y="152400"/>
            <a:ext cx="8915400" cy="1066800"/>
          </a:xfrm>
        </p:spPr>
        <p:txBody>
          <a:bodyPr/>
          <a:lstStyle/>
          <a:p>
            <a:r>
              <a:rPr lang="en-US" dirty="0"/>
              <a:t>Intelligent Flash Controllers </a:t>
            </a:r>
            <a:r>
              <a:rPr lang="en-US" sz="3000" b="1" dirty="0"/>
              <a:t>[PIEEE’17]</a:t>
            </a:r>
          </a:p>
        </p:txBody>
      </p:sp>
    </p:spTree>
    <p:extLst>
      <p:ext uri="{BB962C8B-B14F-4D97-AF65-F5344CB8AC3E}">
        <p14:creationId xmlns:p14="http://schemas.microsoft.com/office/powerpoint/2010/main" val="33634087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980728"/>
            <a:ext cx="8851900" cy="5267672"/>
          </a:xfrm>
        </p:spPr>
        <p:txBody>
          <a:bodyPr/>
          <a:lstStyle/>
          <a:p>
            <a:r>
              <a:rPr lang="en-US" dirty="0">
                <a:solidFill>
                  <a:srgbClr val="FF0000"/>
                </a:solidFill>
              </a:rPr>
              <a:t>Computer Architecture, Fall 2021, Lecture 5</a:t>
            </a:r>
          </a:p>
          <a:p>
            <a:pPr lvl="1"/>
            <a:r>
              <a:rPr lang="en-US" sz="2400" dirty="0"/>
              <a:t>RowHammer (ETH Zürich, Fall 2021)</a:t>
            </a:r>
          </a:p>
          <a:p>
            <a:pPr lvl="1"/>
            <a:r>
              <a:rPr lang="en-US" sz="2400" dirty="0">
                <a:solidFill>
                  <a:srgbClr val="0000FF"/>
                </a:solidFill>
                <a:hlinkClick r:id="rId2">
                  <a:extLst>
                    <a:ext uri="{A12FA001-AC4F-418D-AE19-62706E023703}">
                      <ahyp:hlinkClr xmlns:ahyp="http://schemas.microsoft.com/office/drawing/2018/hyperlinkcolor" val="tx"/>
                    </a:ext>
                  </a:extLst>
                </a:hlinkClick>
              </a:rPr>
              <a:t>https://www.youtube.com/watch?v=7wVKnPj3NVw&amp;list=PL5Q2soXY2Zi-Mnk1PxjEIG32HAGILkTOF&amp;index=5</a:t>
            </a:r>
            <a:r>
              <a:rPr lang="en-US" sz="2400" dirty="0">
                <a:solidFill>
                  <a:srgbClr val="0000FF"/>
                </a:solidFill>
              </a:rPr>
              <a:t> </a:t>
            </a:r>
          </a:p>
          <a:p>
            <a:pPr lvl="1"/>
            <a:endParaRPr lang="en-US" sz="2800" dirty="0">
              <a:solidFill>
                <a:srgbClr val="FF0000"/>
              </a:solidFill>
            </a:endParaRPr>
          </a:p>
          <a:p>
            <a:r>
              <a:rPr lang="en-US" dirty="0">
                <a:solidFill>
                  <a:srgbClr val="FF0000"/>
                </a:solidFill>
              </a:rPr>
              <a:t>Computer Architecture, Fall 2021, Lecture 6</a:t>
            </a:r>
          </a:p>
          <a:p>
            <a:pPr lvl="1"/>
            <a:r>
              <a:rPr lang="en-US" sz="2400" dirty="0"/>
              <a:t>RowHammer and Secure &amp; Reliable Memory (ETH Zürich, Fall 2021)</a:t>
            </a:r>
          </a:p>
          <a:p>
            <a:pPr lvl="1"/>
            <a:r>
              <a:rPr lang="en-US" sz="2400" dirty="0">
                <a:solidFill>
                  <a:srgbClr val="0000FF"/>
                </a:solidFill>
                <a:hlinkClick r:id="rId3">
                  <a:extLst>
                    <a:ext uri="{A12FA001-AC4F-418D-AE19-62706E023703}">
                      <ahyp:hlinkClr xmlns:ahyp="http://schemas.microsoft.com/office/drawing/2018/hyperlinkcolor" val="tx"/>
                    </a:ext>
                  </a:extLst>
                </a:hlinkClick>
              </a:rPr>
              <a:t>https://www.youtube.com/watch?v=HNd4skQrt6I&amp;list=PL5Q2soXY2Zi-Mnk1PxjEIG32HAGILkTOF&amp;index=6</a:t>
            </a:r>
            <a:r>
              <a:rPr lang="en-US" sz="2400" dirty="0">
                <a:solidFill>
                  <a:srgbClr val="0000FF"/>
                </a:solidFill>
              </a:rPr>
              <a:t> </a:t>
            </a:r>
            <a:endParaRPr lang="en-US" sz="24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endParaRPr lang="en-US" sz="2600" b="1" kern="1200" dirty="0">
              <a:solidFill>
                <a:srgbClr val="0000FF"/>
              </a:solidFill>
              <a:hlinkClick r:id="rId4">
                <a:extLst>
                  <a:ext uri="{A12FA001-AC4F-418D-AE19-62706E023703}">
                    <ahyp:hlinkClr xmlns:ahyp="http://schemas.microsoft.com/office/drawing/2018/hyperlinkcolor" val="tx"/>
                  </a:ext>
                </a:extLst>
              </a:hlinkClick>
            </a:endParaRPr>
          </a:p>
          <a:p>
            <a:pPr marL="0" indent="0" algn="ctr">
              <a:buNone/>
            </a:pPr>
            <a:r>
              <a:rPr lang="en-US" sz="2600" b="1" kern="1200" dirty="0">
                <a:solidFill>
                  <a:srgbClr val="0000FF"/>
                </a:solidFill>
                <a:hlinkClick r:id="rId4">
                  <a:extLst>
                    <a:ext uri="{A12FA001-AC4F-418D-AE19-62706E023703}">
                      <ahyp:hlinkClr xmlns:ahyp="http://schemas.microsoft.com/office/drawing/2018/hyperlinkcolor" val="tx"/>
                    </a:ext>
                  </a:extLst>
                </a:hlinkClick>
              </a:rPr>
              <a:t>https://www.youtube.com/onurmutlulectures</a:t>
            </a:r>
            <a:r>
              <a:rPr lang="en-US" sz="2600" b="1" kern="1200" dirty="0">
                <a:solidFill>
                  <a:srgbClr val="0000FF"/>
                </a:solidFill>
              </a:rPr>
              <a:t> </a:t>
            </a:r>
          </a:p>
          <a:p>
            <a:pPr lvl="1"/>
            <a:endParaRPr lang="en-US" sz="24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4478080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1800" dirty="0" err="1"/>
              <a:t>Yoongu</a:t>
            </a:r>
            <a:r>
              <a:rPr lang="en-US" sz="1800" dirty="0"/>
              <a:t> Kim, Ross Daly, </a:t>
            </a:r>
            <a:r>
              <a:rPr lang="en-US" sz="1800" dirty="0" err="1"/>
              <a:t>Jeremie</a:t>
            </a:r>
            <a:r>
              <a:rPr lang="en-US" sz="1800" dirty="0"/>
              <a:t> Kim, Chris </a:t>
            </a:r>
            <a:r>
              <a:rPr lang="en-US" sz="1800" dirty="0" err="1"/>
              <a:t>Fallin</a:t>
            </a:r>
            <a:r>
              <a:rPr lang="en-US" sz="1800" dirty="0"/>
              <a:t>, </a:t>
            </a:r>
            <a:r>
              <a:rPr lang="en-US" sz="1800" dirty="0" err="1"/>
              <a:t>Ji</a:t>
            </a:r>
            <a:r>
              <a:rPr lang="en-US" sz="1800" dirty="0"/>
              <a:t> </a:t>
            </a:r>
            <a:r>
              <a:rPr lang="en-US" sz="1800" dirty="0" err="1"/>
              <a:t>Hye</a:t>
            </a:r>
            <a:r>
              <a:rPr lang="en-US" sz="1800" dirty="0"/>
              <a:t> Lee, </a:t>
            </a:r>
            <a:r>
              <a:rPr lang="en-US" sz="1800" dirty="0" err="1"/>
              <a:t>Donghyuk</a:t>
            </a:r>
            <a:r>
              <a:rPr lang="en-US" sz="1800" dirty="0"/>
              <a:t> Lee, Chris Wilkerson, </a:t>
            </a:r>
            <a:r>
              <a:rPr lang="en-US" sz="1800" dirty="0" err="1"/>
              <a:t>Konrad</a:t>
            </a:r>
            <a:r>
              <a:rPr lang="en-US" sz="1800" dirty="0"/>
              <a:t> Lai, and Onur Mutlu,</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"Flipping Bits in Memory Without Accessing Them: An Experimental Study of DRAM Disturbance Errors"</a:t>
            </a:r>
            <a:br>
              <a:rPr lang="en-US" sz="1800" dirty="0">
                <a:solidFill>
                  <a:srgbClr val="0432FF"/>
                </a:solidFill>
              </a:rPr>
            </a:br>
            <a:r>
              <a:rPr lang="en-US" sz="1800" i="1" dirty="0"/>
              <a:t>Proceedings of the </a:t>
            </a:r>
            <a:r>
              <a:rPr lang="en-US" sz="1800" i="1" dirty="0">
                <a:hlinkClick r:id="rId4"/>
              </a:rPr>
              <a:t>41st International Symposium on Computer Architecture</a:t>
            </a:r>
            <a:r>
              <a:rPr lang="en-US" sz="1800" i="1" dirty="0"/>
              <a:t> (</a:t>
            </a:r>
            <a:r>
              <a:rPr lang="en-US" sz="1800" b="1" i="1" dirty="0"/>
              <a:t>ISCA</a:t>
            </a:r>
            <a:r>
              <a:rPr lang="en-US" sz="1800" i="1" dirty="0"/>
              <a:t>)</a:t>
            </a:r>
            <a:r>
              <a:rPr lang="en-US" sz="1800" dirty="0"/>
              <a:t>, Minneapolis, MN, June 2014.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Lightning Session Slides (pptx)</a:t>
            </a:r>
            <a:r>
              <a:rPr lang="en-US" sz="1800" dirty="0"/>
              <a:t> </a:t>
            </a:r>
            <a:r>
              <a:rPr lang="en-US" sz="1800" dirty="0">
                <a:hlinkClick r:id="rId8"/>
              </a:rPr>
              <a:t>(pdf)</a:t>
            </a:r>
            <a:r>
              <a:rPr lang="en-US" sz="1800" dirty="0"/>
              <a:t>] [</a:t>
            </a:r>
            <a:r>
              <a:rPr lang="en-US" sz="1800" dirty="0">
                <a:hlinkClick r:id="rId9"/>
              </a:rPr>
              <a:t>Source Code and Data</a:t>
            </a:r>
            <a:r>
              <a:rPr lang="en-US" sz="1800" dirty="0"/>
              <a:t>] [</a:t>
            </a:r>
            <a:r>
              <a:rPr lang="en-US" sz="1800" dirty="0">
                <a:hlinkClick r:id="rId10"/>
              </a:rPr>
              <a:t>Lecture Video</a:t>
            </a:r>
            <a:r>
              <a:rPr lang="en-US" sz="1800" dirty="0"/>
              <a:t> (1 </a:t>
            </a:r>
            <a:r>
              <a:rPr lang="en-US" sz="1800" dirty="0" err="1"/>
              <a:t>hr</a:t>
            </a:r>
            <a:r>
              <a:rPr lang="en-US" sz="1800" dirty="0"/>
              <a:t> 49 mins), 25 September 2020]</a:t>
            </a:r>
            <a:br>
              <a:rPr lang="en-US" sz="1800" dirty="0"/>
            </a:br>
            <a:r>
              <a:rPr lang="en-US" sz="1800" b="1" i="1" dirty="0">
                <a:solidFill>
                  <a:srgbClr val="FF0000"/>
                </a:solidFill>
              </a:rPr>
              <a:t>One of the 7 papers of 2012-2017 selected as Top Picks in Hardware and Embedded Security for IEEE TCAD (</a:t>
            </a:r>
            <a:r>
              <a:rPr lang="en-US" sz="1800" b="1" i="1" dirty="0">
                <a:solidFill>
                  <a:srgbClr val="FF0000"/>
                </a:solidFill>
                <a:hlinkClick r:id="rId11">
                  <a:extLst>
                    <a:ext uri="{A12FA001-AC4F-418D-AE19-62706E023703}">
                      <ahyp:hlinkClr xmlns:ahyp="http://schemas.microsoft.com/office/drawing/2018/hyperlinkcolor" val="tx"/>
                    </a:ext>
                  </a:extLst>
                </a:hlinkClick>
              </a:rPr>
              <a:t>link</a:t>
            </a:r>
            <a:r>
              <a:rPr lang="en-US" sz="1800" b="1" i="1" dirty="0">
                <a:solidFill>
                  <a:srgbClr val="FF0000"/>
                </a:solidFill>
              </a:rPr>
              <a:t>).</a:t>
            </a:r>
            <a:br>
              <a:rPr lang="en-US" dirty="0"/>
            </a:br>
            <a:endParaRPr lang="en-US" dirty="0"/>
          </a:p>
          <a:p>
            <a:pPr marL="0" indent="0">
              <a:buNone/>
            </a:pPr>
            <a:br>
              <a:rPr lang="en-US" sz="2000" dirty="0"/>
            </a:br>
            <a:endParaRPr lang="en-US" sz="2000" dirty="0"/>
          </a:p>
        </p:txBody>
      </p:sp>
    </p:spTree>
    <p:extLst>
      <p:ext uri="{BB962C8B-B14F-4D97-AF65-F5344CB8AC3E}">
        <p14:creationId xmlns:p14="http://schemas.microsoft.com/office/powerpoint/2010/main" val="24746717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solidFill>
                  <a:srgbClr val="0000FF"/>
                </a:solidFill>
                <a:hlinkClick r:id="rId3">
                  <a:extLst>
                    <a:ext uri="{A12FA001-AC4F-418D-AE19-62706E023703}">
                      <ahyp:hlinkClr xmlns:ahyp="http://schemas.microsoft.com/office/drawing/2018/hyperlinkcolor" val="tx"/>
                    </a:ext>
                  </a:extLst>
                </a:hlinkClick>
              </a:rPr>
              <a:t>"The RowHammer Problem and Other Issues We May Face as Memory Becomes Denser"</a:t>
            </a:r>
            <a:r>
              <a:rPr lang="en-US" sz="2000" dirty="0">
                <a:solidFill>
                  <a:srgbClr val="0000FF"/>
                </a:solidFill>
              </a:rPr>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1097059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a:t>
            </a:r>
            <a:r>
              <a:rPr lang="en-US" dirty="0" err="1"/>
              <a:t>RowHammer</a:t>
            </a:r>
            <a:r>
              <a:rPr lang="en-US" dirty="0"/>
              <a:t>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sz="2000" dirty="0"/>
              <a:t>Onur Mutlu and </a:t>
            </a:r>
            <a:r>
              <a:rPr lang="en-US" sz="2000" dirty="0" err="1"/>
              <a:t>Jeremie</a:t>
            </a:r>
            <a:r>
              <a:rPr lang="en-US" sz="2000" dirty="0"/>
              <a:t> Kim,</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"RowHammer: A Retrospective"</a:t>
            </a:r>
            <a:br>
              <a:rPr lang="en-US" sz="2000" dirty="0"/>
            </a:br>
            <a:r>
              <a:rPr lang="en-US" sz="2000" i="1" dirty="0">
                <a:hlinkClick r:id="rId3"/>
              </a:rPr>
              <a:t>IEEE Transactions on Computer-Aided Design of Integrated Circuits and Systems</a:t>
            </a:r>
            <a:r>
              <a:rPr lang="en-US" sz="2000" i="1" dirty="0"/>
              <a:t> (</a:t>
            </a:r>
            <a:r>
              <a:rPr lang="en-US" sz="2000" b="1" i="1" dirty="0"/>
              <a:t>TCAD</a:t>
            </a:r>
            <a:r>
              <a:rPr lang="en-US" sz="2000" i="1" dirty="0"/>
              <a:t>) Special Issue on Top Picks in Hardware and Embedded Security</a:t>
            </a:r>
            <a:r>
              <a:rPr lang="en-US" sz="2000" dirty="0"/>
              <a:t>, 2019.</a:t>
            </a:r>
            <a:br>
              <a:rPr lang="en-US" sz="2000" dirty="0"/>
            </a:br>
            <a:r>
              <a:rPr lang="en-US" sz="2000" dirty="0"/>
              <a:t>[</a:t>
            </a:r>
            <a:r>
              <a:rPr lang="en-US" sz="2000" dirty="0">
                <a:hlinkClick r:id="rId4"/>
              </a:rPr>
              <a:t>Preliminary arXiv version</a:t>
            </a:r>
            <a:r>
              <a:rPr lang="en-US" sz="2000" dirty="0"/>
              <a:t>]</a:t>
            </a:r>
            <a:br>
              <a:rPr lang="en-US" sz="2000" dirty="0"/>
            </a:br>
            <a:r>
              <a:rPr lang="en-US" sz="2000" dirty="0"/>
              <a:t>[</a:t>
            </a:r>
            <a:r>
              <a:rPr lang="en-US" sz="2000" dirty="0">
                <a:hlinkClick r:id="rId5"/>
              </a:rPr>
              <a:t>Slides from COSADE 2019 (pptx)</a:t>
            </a:r>
            <a:r>
              <a:rPr lang="en-US" sz="2000" dirty="0"/>
              <a:t>]</a:t>
            </a:r>
            <a:br>
              <a:rPr lang="en-US" sz="2000" dirty="0"/>
            </a:br>
            <a:r>
              <a:rPr lang="en-US" sz="2000" dirty="0"/>
              <a:t>[</a:t>
            </a:r>
            <a:r>
              <a:rPr lang="en-US" sz="2000" dirty="0">
                <a:hlinkClick r:id="rId6"/>
              </a:rPr>
              <a:t>Slides from VLSI-SOC 2020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(1 </a:t>
            </a:r>
            <a:r>
              <a:rPr lang="en-US" sz="2000" dirty="0" err="1"/>
              <a:t>hr</a:t>
            </a:r>
            <a:r>
              <a:rPr lang="en-US" sz="2000" dirty="0"/>
              <a:t> 15 minutes, with Q&amp;A)]</a:t>
            </a:r>
          </a:p>
          <a:p>
            <a:pPr marL="0" indent="0">
              <a:buNone/>
            </a:pPr>
            <a:br>
              <a:rPr lang="en-US" sz="2000" dirty="0"/>
            </a:br>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9"/>
          <a:stretch>
            <a:fillRect/>
          </a:stretch>
        </p:blipFill>
        <p:spPr>
          <a:xfrm>
            <a:off x="990600" y="4495800"/>
            <a:ext cx="7391400" cy="1752600"/>
          </a:xfrm>
          <a:prstGeom prst="rect">
            <a:avLst/>
          </a:prstGeom>
        </p:spPr>
      </p:pic>
    </p:spTree>
    <p:extLst>
      <p:ext uri="{BB962C8B-B14F-4D97-AF65-F5344CB8AC3E}">
        <p14:creationId xmlns:p14="http://schemas.microsoft.com/office/powerpoint/2010/main" val="213727266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2020-2022</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0566723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070061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"Revisiting Memory Errors in Large-Scale Production Data Centers: Analysis and Modeling of New Trends from the Field"</a:t>
            </a:r>
            <a:r>
              <a:rPr lang="en-US" sz="2000" dirty="0">
                <a:solidFill>
                  <a:srgbClr val="0000FF"/>
                </a:solidFill>
              </a:rPr>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0982255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0" y="911224"/>
            <a:ext cx="8987621" cy="5318753"/>
          </a:xfrm>
        </p:spPr>
        <p:txBody>
          <a:bodyPr/>
          <a:lstStyle/>
          <a:p>
            <a:r>
              <a:rPr lang="en-US" sz="2800" b="1" dirty="0">
                <a:solidFill>
                  <a:srgbClr val="FF0000"/>
                </a:solidFill>
              </a:rPr>
              <a:t>Newer DRAM chips are much more vulnerable to RowHammer </a:t>
            </a:r>
            <a:r>
              <a:rPr lang="en-US" sz="2800" b="1" dirty="0">
                <a:solidFill>
                  <a:srgbClr val="0000FF"/>
                </a:solidFill>
              </a:rPr>
              <a:t>(more bit flips, happening earlier)</a:t>
            </a:r>
          </a:p>
          <a:p>
            <a:endParaRPr lang="en-US" sz="2800" dirty="0"/>
          </a:p>
          <a:p>
            <a:r>
              <a:rPr lang="en-US" sz="2800" dirty="0"/>
              <a:t>There are new chips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b="1" dirty="0">
                <a:solidFill>
                  <a:srgbClr val="FF0000"/>
                </a:solidFill>
              </a:rPr>
              <a:t>Existing mitigation mechanisms are NOT effective at future technology nodes</a:t>
            </a:r>
          </a:p>
          <a:p>
            <a:endParaRPr lang="en-US" sz="2800" dirty="0"/>
          </a:p>
        </p:txBody>
      </p:sp>
    </p:spTree>
    <p:extLst>
      <p:ext uri="{BB962C8B-B14F-4D97-AF65-F5344CB8AC3E}">
        <p14:creationId xmlns:p14="http://schemas.microsoft.com/office/powerpoint/2010/main" val="7325814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1580 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inLibertineTI"/>
                <a:ea typeface="+mn-ea"/>
                <a:cs typeface="+mn-cs"/>
              </a:rPr>
              <a:t>Newer chips from each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LinLibertineTI"/>
              </a:rPr>
              <a:t>a</a:t>
            </a:r>
            <a:r>
              <a:rPr kumimoji="0" lang="en-US" sz="2400" b="1" i="0" u="none" strike="noStrike" kern="1200" cap="none" spc="0" normalizeH="0" baseline="0" noProof="0" dirty="0">
                <a:ln>
                  <a:noFill/>
                </a:ln>
                <a:solidFill>
                  <a:srgbClr val="C00000"/>
                </a:solidFill>
                <a:effectLst/>
                <a:uLnTx/>
                <a:uFillTx/>
                <a:latin typeface="LinLibertineTI"/>
                <a:ea typeface="+mn-ea"/>
                <a:cs typeface="+mn-cs"/>
              </a:rPr>
              <a:t>re more vulnerable to RowHammer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4247654"/>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is Getting Much Worse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"Revisiting RowHammer: An Experimental Analysis of Modern Devices and Mitigation Techniques"</a:t>
            </a:r>
            <a:br>
              <a:rPr lang="en-US" sz="2000" dirty="0">
                <a:solidFill>
                  <a:srgbClr val="0432FF"/>
                </a:solidFill>
              </a:rPr>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86257593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a:xfrm>
            <a:off x="107504" y="152400"/>
            <a:ext cx="9036496" cy="884238"/>
          </a:xfrm>
        </p:spPr>
        <p:txBody>
          <a:bodyPr/>
          <a:lstStyle/>
          <a:p>
            <a:r>
              <a:rPr lang="en-US" dirty="0"/>
              <a:t>Detailed Lecture on Revisiting RowHammer</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1268760"/>
            <a:ext cx="8610600" cy="4979640"/>
          </a:xfrm>
        </p:spPr>
        <p:txBody>
          <a:bodyPr/>
          <a:lstStyle/>
          <a:p>
            <a:r>
              <a:rPr lang="en-US" dirty="0">
                <a:solidFill>
                  <a:srgbClr val="FF0000"/>
                </a:solidFill>
              </a:rPr>
              <a:t>Computer Architecture, Fall 2020, Lecture 5b</a:t>
            </a:r>
          </a:p>
          <a:p>
            <a:pPr lvl="1"/>
            <a:r>
              <a:rPr lang="en-US" dirty="0"/>
              <a:t>RowHammer in 2020: Revisiting RowHammer (ETH Zürich, Fall 2020)</a:t>
            </a:r>
          </a:p>
          <a:p>
            <a:pPr lvl="1"/>
            <a:r>
              <a:rPr lang="en-US" dirty="0">
                <a:solidFill>
                  <a:srgbClr val="0000FF"/>
                </a:solidFill>
                <a:hlinkClick r:id="rId2">
                  <a:extLst>
                    <a:ext uri="{A12FA001-AC4F-418D-AE19-62706E023703}">
                      <ahyp:hlinkClr xmlns:ahyp="http://schemas.microsoft.com/office/drawing/2018/hyperlinkcolor" val="tx"/>
                    </a:ext>
                  </a:extLst>
                </a:hlinkClick>
              </a:rPr>
              <a:t>https://www.youtube.com/watch?v=gR7XR-Eepcg&amp;list=PL5Q2soXY2Zi9xidyIgBxUz7xRPS-wisBN&amp;index=10</a:t>
            </a:r>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pPr marL="0" indent="0">
              <a:buNone/>
            </a:pPr>
            <a:endParaRPr lang="en-US" b="1" dirty="0">
              <a:solidFill>
                <a:srgbClr val="0000FF"/>
              </a:solidFill>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000FF"/>
                </a:solidFill>
              </a:rPr>
              <a:t> </a:t>
            </a:r>
          </a:p>
          <a:p>
            <a:endParaRPr lang="en-US" dirty="0"/>
          </a:p>
          <a:p>
            <a:pPr lvl="1"/>
            <a:endParaRPr lang="en-US"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1738951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19540106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3.5|10.8|7.8|8.5|6|11.7|7|14.2|11.7|8.9"/>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0.8|4.1"/>
</p:tagLst>
</file>

<file path=ppt/tags/tag4.xml><?xml version="1.0" encoding="utf-8"?>
<p:tagLst xmlns:a="http://schemas.openxmlformats.org/drawingml/2006/main" xmlns:r="http://schemas.openxmlformats.org/officeDocument/2006/relationships" xmlns:p="http://schemas.openxmlformats.org/presentationml/2006/main">
  <p:tag name="TIMING" val="|4.8|3.4|6.1"/>
</p:tagLst>
</file>

<file path=ppt/tags/tag5.xml><?xml version="1.0" encoding="utf-8"?>
<p:tagLst xmlns:a="http://schemas.openxmlformats.org/drawingml/2006/main" xmlns:r="http://schemas.openxmlformats.org/officeDocument/2006/relationships" xmlns:p="http://schemas.openxmlformats.org/presentationml/2006/main">
  <p:tag name="TIMING" val="|1.3|4.3"/>
</p:tagLst>
</file>

<file path=ppt/tags/tag6.xml><?xml version="1.0" encoding="utf-8"?>
<p:tagLst xmlns:a="http://schemas.openxmlformats.org/drawingml/2006/main" xmlns:r="http://schemas.openxmlformats.org/officeDocument/2006/relationships" xmlns:p="http://schemas.openxmlformats.org/presentationml/2006/main">
  <p:tag name="TIMING" val="|10.7|5.3|6"/>
</p:tagLst>
</file>

<file path=ppt/tags/tag7.xml><?xml version="1.0" encoding="utf-8"?>
<p:tagLst xmlns:a="http://schemas.openxmlformats.org/drawingml/2006/main" xmlns:r="http://schemas.openxmlformats.org/officeDocument/2006/relationships" xmlns:p="http://schemas.openxmlformats.org/presentationml/2006/main">
  <p:tag name="TIMING" val="|3.6|1.2|2.6|5.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208735</TotalTime>
  <Words>23197</Words>
  <Application>Microsoft Macintosh PowerPoint</Application>
  <PresentationFormat>On-screen Show (4:3)</PresentationFormat>
  <Paragraphs>2854</Paragraphs>
  <Slides>298</Slides>
  <Notes>122</Notes>
  <HiddenSlides>0</HiddenSlides>
  <MMClips>0</MMClips>
  <ScaleCrop>false</ScaleCrop>
  <HeadingPairs>
    <vt:vector size="6" baseType="variant">
      <vt:variant>
        <vt:lpstr>Fonts Used</vt:lpstr>
      </vt:variant>
      <vt:variant>
        <vt:i4>15</vt:i4>
      </vt:variant>
      <vt:variant>
        <vt:lpstr>Theme</vt:lpstr>
      </vt:variant>
      <vt:variant>
        <vt:i4>67</vt:i4>
      </vt:variant>
      <vt:variant>
        <vt:lpstr>Slide Titles</vt:lpstr>
      </vt:variant>
      <vt:variant>
        <vt:i4>298</vt:i4>
      </vt:variant>
    </vt:vector>
  </HeadingPairs>
  <TitlesOfParts>
    <vt:vector size="380" baseType="lpstr">
      <vt:lpstr>Adobe Garamond Pro</vt:lpstr>
      <vt:lpstr>Arial</vt:lpstr>
      <vt:lpstr>Calibri</vt:lpstr>
      <vt:lpstr>Calibri Light</vt:lpstr>
      <vt:lpstr>Cambria</vt:lpstr>
      <vt:lpstr>Cambria Math</vt:lpstr>
      <vt:lpstr>Chalkduster</vt:lpstr>
      <vt:lpstr>Courier New</vt:lpstr>
      <vt:lpstr>Font Awesome 5 Free Regular</vt:lpstr>
      <vt:lpstr>Garamond</vt:lpstr>
      <vt:lpstr>LinLibertineT</vt:lpstr>
      <vt:lpstr>LinLibertineTI</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2_Edge</vt:lpstr>
      <vt:lpstr>Office Theme</vt:lpstr>
      <vt:lpstr>3_Office Theme</vt:lpstr>
      <vt:lpstr>99_Edge</vt:lpstr>
      <vt:lpstr>16_Edge</vt:lpstr>
      <vt:lpstr>96_Edge</vt:lpstr>
      <vt:lpstr>43_Edge</vt:lpstr>
      <vt:lpstr>97_Edge</vt:lpstr>
      <vt:lpstr>100_Edge</vt:lpstr>
      <vt:lpstr>4_Office Theme</vt:lpstr>
      <vt:lpstr>19_Edge</vt:lpstr>
      <vt:lpstr>44_Edge</vt:lpstr>
      <vt:lpstr>30_Edge</vt:lpstr>
      <vt:lpstr>41_Edge</vt:lpstr>
      <vt:lpstr>14_Edge</vt:lpstr>
      <vt:lpstr>14_Office Theme</vt:lpstr>
      <vt:lpstr>6_Office Theme</vt:lpstr>
      <vt:lpstr>7_Office Theme</vt:lpstr>
      <vt:lpstr>8_Office Theme</vt:lpstr>
      <vt:lpstr>9_Office Theme</vt:lpstr>
      <vt:lpstr>62_Edge</vt:lpstr>
      <vt:lpstr>1_Office Theme</vt:lpstr>
      <vt:lpstr>153_Edge</vt:lpstr>
      <vt:lpstr>Security Aspects of DRAM The Story of RowHammer </vt:lpstr>
      <vt:lpstr>How Reliable/Secure/Safe is This Bridge?</vt:lpstr>
      <vt:lpstr>Collapse of the “Galloping Gertie”</vt:lpstr>
      <vt:lpstr>How Secure Are These People?</vt:lpstr>
      <vt:lpstr>What Is RowHammer?</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Mitigation of Retention Issues [MICRO’21]</vt:lpstr>
      <vt:lpstr>More on DRAM Refresh &amp; Data Retention</vt:lpstr>
      <vt:lpstr>SoftMC: Enabling DRAM Infrastructure</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Why Is This Happening?</vt:lpstr>
      <vt:lpstr>Higher-Level Implications</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More Security Implications?</vt:lpstr>
      <vt:lpstr>A RowHammer Survey Across the Stack</vt:lpstr>
      <vt:lpstr>Understanding RowHammer</vt:lpstr>
      <vt:lpstr>First RowHammer Analysis</vt:lpstr>
      <vt:lpstr>RowHammer Infrastructure (2012-2014)</vt:lpstr>
      <vt:lpstr>PowerPoint Presentation</vt:lpstr>
      <vt:lpstr>RowHammer Characterization Results</vt:lpstr>
      <vt:lpstr>4. Adjacency: Aggressor &amp; Victim</vt:lpstr>
      <vt:lpstr>❶ Access Interval (Aggressor)</vt:lpstr>
      <vt:lpstr>❷ Refresh Interval</vt:lpstr>
      <vt:lpstr>❸ Data Pattern</vt:lpstr>
      <vt:lpstr>6. Other Key Observations [ISCA’14]</vt:lpstr>
      <vt:lpstr>Major RowHammer Characteristics (2014)</vt:lpstr>
      <vt:lpstr>RowHammer is Getting Much Worse (2020)</vt:lpstr>
      <vt:lpstr>New RowHammer Dimensions (2021)</vt:lpstr>
      <vt:lpstr>RowHammer vs. Wordline Voltage (2022)</vt:lpstr>
      <vt:lpstr>RowHammer Solutions</vt:lpstr>
      <vt:lpstr>Two Types of RowHammer Solutions</vt:lpstr>
      <vt:lpstr>Some Potential Solutions (ISCA 2014)</vt:lpstr>
      <vt:lpstr>Apple’s Security Patch for RowHammer</vt:lpstr>
      <vt:lpstr>Our Solution to RowHammer</vt:lpstr>
      <vt:lpstr>Advantages of PARA</vt:lpstr>
      <vt:lpstr>Requirements for PARA</vt:lpstr>
      <vt:lpstr>Probabilistic Activation in Real Life (I)</vt:lpstr>
      <vt:lpstr>Probabilistic Activation in Real Life (II)</vt:lpstr>
      <vt:lpstr>Seven RowHammer Solutions Proposed</vt:lpstr>
      <vt:lpstr>A Takeaway</vt:lpstr>
      <vt:lpstr>Aside: Intelligent Controller for NAND Flash</vt:lpstr>
      <vt:lpstr>Intelligent Flash Controllers [PIEEE’17]</vt:lpstr>
      <vt:lpstr>Detailed Lectures on RowHammer</vt:lpstr>
      <vt:lpstr>First RowHammer Analysis</vt:lpstr>
      <vt:lpstr>Retrospective on RowHammer &amp; Future</vt:lpstr>
      <vt:lpstr>A More Recent RowHammer Retrospective</vt:lpstr>
      <vt:lpstr>RowHammer in 2020-2022</vt:lpstr>
      <vt:lpstr>Revisiting RowHammer</vt:lpstr>
      <vt:lpstr>RowHammer is Getting Much Worse</vt:lpstr>
      <vt:lpstr>Key Takeaways from 1580 Chips</vt:lpstr>
      <vt:lpstr>DRAM Testing Infrastructures</vt:lpstr>
      <vt:lpstr>1580 DRAM Chips Tested</vt:lpstr>
      <vt:lpstr>3. Hammer Count (HC) Effects</vt:lpstr>
      <vt:lpstr>5. First RowHammer Bit Flips per Chip</vt:lpstr>
      <vt:lpstr>5. First RowHammer Bit Flips per Chip</vt:lpstr>
      <vt:lpstr>RowHammer is Getting Much Worse</vt:lpstr>
      <vt:lpstr>Detailed Lecture on Revisiting RowHammer</vt:lpstr>
      <vt:lpstr>TRRespass</vt:lpstr>
      <vt:lpstr>Industry-Adopted Solutions Do Not Work</vt:lpstr>
      <vt:lpstr>TRRespass</vt:lpstr>
      <vt:lpstr>Example Many-Sided Hammering Patterns</vt:lpstr>
      <vt:lpstr>BitFlips vs. Number of Aggressor Rows</vt:lpstr>
      <vt:lpstr>TRRespass Vulnerable DRAM Modules</vt:lpstr>
      <vt:lpstr>TRRespass Vulnerable Mobile Phones</vt:lpstr>
      <vt:lpstr>TRRespass Based RowHammer Attack</vt:lpstr>
      <vt:lpstr>TRRespass Key Results</vt:lpstr>
      <vt:lpstr>TRRespass Key Takeaways</vt:lpstr>
      <vt:lpstr>Detailed Lecture on TRRespass</vt:lpstr>
      <vt:lpstr>Industry-Adopted Solutions Do Not Work</vt:lpstr>
      <vt:lpstr>How to Guarantee That a Chip is RowHammer-Free?</vt:lpstr>
      <vt:lpstr>Hard to Guarantee RowHammer-Free Chips </vt:lpstr>
      <vt:lpstr>Uncovering TRR  Almost Completely</vt:lpstr>
      <vt:lpstr>Industry-Adopted Solutions Are Very Poor</vt:lpstr>
      <vt:lpstr>U-TRR Summary &amp; Key Results</vt:lpstr>
      <vt:lpstr>Overview of U-TRR</vt:lpstr>
      <vt:lpstr>Analyzing TRR-Protected DDR4 Chips</vt:lpstr>
      <vt:lpstr>U-TRR Analysis Summary</vt:lpstr>
      <vt:lpstr>Key Takeaways</vt:lpstr>
      <vt:lpstr>Effect on Individual Rows</vt:lpstr>
      <vt:lpstr>Bypassing ECC with New RowHammer Patterns</vt:lpstr>
      <vt:lpstr>Many Observations &amp; Results in the Paper</vt:lpstr>
      <vt:lpstr>Uncovering TRR Can Help Future Solutions</vt:lpstr>
      <vt:lpstr>New RowHammer Characteristics</vt:lpstr>
      <vt:lpstr>RowHammer Has Many Dimensions</vt:lpstr>
      <vt:lpstr>Our Goal</vt:lpstr>
      <vt:lpstr>DRAM Testing Infrastructures</vt:lpstr>
      <vt:lpstr>DRAM Chips Tested</vt:lpstr>
      <vt:lpstr>Summary of The Study &amp; Key Results</vt:lpstr>
      <vt:lpstr>PowerPoint Presentation</vt:lpstr>
      <vt:lpstr>Key Takeaways  from Spatial Variation Analysis</vt:lpstr>
      <vt:lpstr>Spatial Variation across Rows</vt:lpstr>
      <vt:lpstr>Spatial Variation across Rows</vt:lpstr>
      <vt:lpstr>Spatial Variation across Rows</vt:lpstr>
      <vt:lpstr>Spatial Variation across Columns</vt:lpstr>
      <vt:lpstr>Example Defense Improvements</vt:lpstr>
      <vt:lpstr>Many More Analyses In The Paper</vt:lpstr>
      <vt:lpstr>More RowHammer Analysis</vt:lpstr>
      <vt:lpstr>RowHammer vs. Wordline Voltage (2022)</vt:lpstr>
      <vt:lpstr>Sneak Peak: RowHammer vs. Voltage [DSN’22]</vt:lpstr>
      <vt:lpstr>New RowHammer Solutions</vt:lpstr>
      <vt:lpstr>BlockHammer Solution in 2021</vt:lpstr>
      <vt:lpstr>RowHammer Solution Approaches</vt:lpstr>
      <vt:lpstr>Two Key Challenges</vt:lpstr>
      <vt:lpstr>Our Goal</vt:lpstr>
      <vt:lpstr>BlockHammer  Key Idea</vt:lpstr>
      <vt:lpstr>BlockHammer  Overview of Approach</vt:lpstr>
      <vt:lpstr>Evaluation Scaling with RowHammer Vulnerability</vt:lpstr>
      <vt:lpstr>Key Results: BlockHammer</vt:lpstr>
      <vt:lpstr>A Takeaway</vt:lpstr>
      <vt:lpstr>More RowHammer in 2020-2022</vt:lpstr>
      <vt:lpstr>RowHammer in 2020 (I)</vt:lpstr>
      <vt:lpstr>RowHammer in 2020 (II)</vt:lpstr>
      <vt:lpstr>RowHammer in 2020 (III)</vt:lpstr>
      <vt:lpstr>RowHammer in 2021 (I)</vt:lpstr>
      <vt:lpstr>RowHammer in 2021 (II)</vt:lpstr>
      <vt:lpstr>RowHammer in 2021 (III)</vt:lpstr>
      <vt:lpstr>RowHammer in 2022 (I)</vt:lpstr>
      <vt:lpstr>RowHammer in 2022 (II)</vt:lpstr>
      <vt:lpstr>RowHammer in 2022 (III)</vt:lpstr>
      <vt:lpstr>RowHammer in 2022 (IV)</vt:lpstr>
      <vt:lpstr>RowHammer in 2022 (V)</vt:lpstr>
      <vt:lpstr>More to Come…</vt:lpstr>
      <vt:lpstr>Future Memory Reliability/Security Challenges</vt:lpstr>
      <vt:lpstr>Future of Main Memory Security</vt:lpstr>
      <vt:lpstr>Future of Main Memory Security</vt:lpstr>
      <vt:lpstr>A Takeaway</vt:lpstr>
      <vt:lpstr>The Takeaway</vt:lpstr>
      <vt:lpstr>Architecting Future Memory for Security </vt:lpstr>
      <vt:lpstr>PowerPoint Presentation</vt:lpstr>
      <vt:lpstr>Understand and Model with Experiments (Flash)</vt:lpstr>
      <vt:lpstr>An Example Intelligent Controller</vt:lpstr>
      <vt:lpstr>Collapse of the “Galloping Gertie” (1940)</vt:lpstr>
      <vt:lpstr>Another Example (1994)</vt:lpstr>
      <vt:lpstr>Yet Another Example (2007)</vt:lpstr>
      <vt:lpstr>A More Recent Example (2018)</vt:lpstr>
      <vt:lpstr>The Takeaway, Again</vt:lpstr>
      <vt:lpstr>An Early Proposal for Intelligent Controllers [IMW’13]</vt:lpstr>
      <vt:lpstr>Industry Is Writing Papers About It, Too</vt:lpstr>
      <vt:lpstr>Industry Is Writing Papers About It, Too</vt:lpstr>
      <vt:lpstr>Final Thoughts on RowHammer</vt:lpstr>
      <vt:lpstr>Before RowHammer (I)</vt:lpstr>
      <vt:lpstr>Before RowHammer (II)</vt:lpstr>
      <vt:lpstr>After RowHammer</vt:lpstr>
      <vt:lpstr>RowHammer: Retrospective</vt:lpstr>
      <vt:lpstr>Perhaps Most Importantly…</vt:lpstr>
      <vt:lpstr>Conclusion</vt:lpstr>
      <vt:lpstr>Summary: RowHammer</vt:lpstr>
      <vt:lpstr>A RowHammer Survey Across the Stack</vt:lpstr>
      <vt:lpstr>Detailed Lectures on RowHammer</vt:lpstr>
      <vt:lpstr>PowerPoint Presentation</vt:lpstr>
      <vt:lpstr>Funding Acknowledgments</vt:lpstr>
      <vt:lpstr>Acknowledgments</vt:lpstr>
      <vt:lpstr>SAFARI Research Group</vt:lpstr>
      <vt:lpstr>Comp Arch (Fall’21)</vt:lpstr>
      <vt:lpstr>Security Aspects of DRAM The Story of RowHammer </vt:lpstr>
      <vt:lpstr>Backup Slides for Further Info</vt:lpstr>
      <vt:lpstr>Why Is This Happening?</vt:lpstr>
      <vt:lpstr>Higher-Level Implications</vt:lpstr>
      <vt:lpstr>Understanding RowHammer</vt:lpstr>
      <vt:lpstr>Root Causes of Disturbance Errors</vt:lpstr>
      <vt:lpstr>RowHammer Solutions</vt:lpstr>
      <vt:lpstr>Naive Solutions</vt:lpstr>
      <vt:lpstr>Industry Is Writing Papers About It, Too</vt:lpstr>
      <vt:lpstr>Industry Is Writing Papers About It, Too</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Detailed Lecture on Revisiting RowHammer</vt:lpstr>
      <vt:lpstr>Revisiting RowHammer in 2020 (I)</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Some More History</vt:lpstr>
      <vt:lpstr>Some More Historical Perspective</vt:lpstr>
      <vt:lpstr>Initial RowHammer Reviews (MICRO 2013)</vt:lpstr>
      <vt:lpstr>Reviewer A</vt:lpstr>
      <vt:lpstr>Reviewer A -- Security is Not “Realistic”</vt:lpstr>
      <vt:lpstr>Rebuttal to Reviewer A</vt:lpstr>
      <vt:lpstr>Reviewer A -- Demands</vt:lpstr>
      <vt:lpstr>Reviewer C</vt:lpstr>
      <vt:lpstr>Reviewer C -- Leave It to DRAM Vendors</vt:lpstr>
      <vt:lpstr>Reviewer D -- Nothing New in RowHammer</vt:lpstr>
      <vt:lpstr>ISCA 2014 Submission</vt:lpstr>
      <vt:lpstr>Reviewer D</vt:lpstr>
      <vt:lpstr>PowerPoint Presentation</vt:lpstr>
      <vt:lpstr>Reviewer D Continued…</vt:lpstr>
      <vt:lpstr>Rebuttal to Reviewer D</vt:lpstr>
      <vt:lpstr>Reviewer E</vt:lpstr>
      <vt:lpstr>PowerPoint Presentation</vt:lpstr>
      <vt:lpstr>Rebuttal to Reviewer E</vt:lpstr>
      <vt:lpstr>Top Pick Reviews</vt:lpstr>
      <vt:lpstr>Another Top Pick Review</vt:lpstr>
      <vt:lpstr>PowerPoint Presentation</vt:lpstr>
      <vt:lpstr>Suggestions to Reviewers</vt:lpstr>
      <vt:lpstr>An Interview on Research and Education</vt:lpstr>
      <vt:lpstr>More Thoughts and Suggestions</vt:lpstr>
      <vt:lpstr>Aside: A Recommended Book</vt:lpstr>
      <vt:lpstr>PowerPoint Presentation</vt:lpstr>
      <vt:lpstr>PowerPoint Presentation</vt:lpstr>
      <vt:lpstr>A Fun Reading: Food for Thought</vt:lpstr>
      <vt:lpstr>Byzantine Failures</vt:lpstr>
      <vt:lpstr>After RowHammer: Byzantine Failures</vt:lpstr>
      <vt:lpstr>Aside: Byzantine Generals Problem</vt:lpstr>
      <vt:lpstr>Some Selected Readings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Keeping Future Memory Secure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2903</cp:revision>
  <cp:lastPrinted>2017-12-05T03:30:35Z</cp:lastPrinted>
  <dcterms:created xsi:type="dcterms:W3CDTF">2010-10-08T20:41:54Z</dcterms:created>
  <dcterms:modified xsi:type="dcterms:W3CDTF">2022-05-11T18:55:28Z</dcterms:modified>
</cp:coreProperties>
</file>