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7.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8.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9.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0.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1.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3.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5.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6.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7.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8.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9.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60.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61.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62.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3.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4.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5.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tags/tag4.xml" ContentType="application/vnd.openxmlformats-officedocument.presentationml.tags+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81" r:id="rId41"/>
    <p:sldMasterId id="2147488393" r:id="rId42"/>
    <p:sldMasterId id="2147488405" r:id="rId43"/>
    <p:sldMasterId id="2147488417" r:id="rId44"/>
    <p:sldMasterId id="2147488442" r:id="rId45"/>
    <p:sldMasterId id="2147488455" r:id="rId46"/>
    <p:sldMasterId id="2147488480" r:id="rId47"/>
    <p:sldMasterId id="2147488547" r:id="rId48"/>
    <p:sldMasterId id="2147488560" r:id="rId49"/>
    <p:sldMasterId id="2147488573" r:id="rId50"/>
    <p:sldMasterId id="2147488599" r:id="rId51"/>
    <p:sldMasterId id="2147488661" r:id="rId52"/>
    <p:sldMasterId id="2147488674" r:id="rId53"/>
    <p:sldMasterId id="2147488687" r:id="rId54"/>
    <p:sldMasterId id="2147488713" r:id="rId55"/>
    <p:sldMasterId id="2147488725" r:id="rId56"/>
    <p:sldMasterId id="2147488738" r:id="rId57"/>
    <p:sldMasterId id="2147488750" r:id="rId58"/>
    <p:sldMasterId id="2147488762" r:id="rId59"/>
    <p:sldMasterId id="2147488775" r:id="rId60"/>
    <p:sldMasterId id="2147488778" r:id="rId61"/>
    <p:sldMasterId id="2147488790" r:id="rId62"/>
    <p:sldMasterId id="2147488802" r:id="rId63"/>
    <p:sldMasterId id="2147488805" r:id="rId64"/>
    <p:sldMasterId id="2147488808" r:id="rId65"/>
    <p:sldMasterId id="2147488821" r:id="rId66"/>
  </p:sldMasterIdLst>
  <p:notesMasterIdLst>
    <p:notesMasterId r:id="rId333"/>
  </p:notesMasterIdLst>
  <p:handoutMasterIdLst>
    <p:handoutMasterId r:id="rId334"/>
  </p:handoutMasterIdLst>
  <p:sldIdLst>
    <p:sldId id="5602" r:id="rId67"/>
    <p:sldId id="656" r:id="rId68"/>
    <p:sldId id="5603" r:id="rId69"/>
    <p:sldId id="3581" r:id="rId70"/>
    <p:sldId id="3582" r:id="rId71"/>
    <p:sldId id="3609" r:id="rId72"/>
    <p:sldId id="4145" r:id="rId73"/>
    <p:sldId id="3583" r:id="rId74"/>
    <p:sldId id="3614" r:id="rId75"/>
    <p:sldId id="3615" r:id="rId76"/>
    <p:sldId id="3584" r:id="rId77"/>
    <p:sldId id="3585" r:id="rId78"/>
    <p:sldId id="3586" r:id="rId79"/>
    <p:sldId id="3848" r:id="rId80"/>
    <p:sldId id="3710" r:id="rId81"/>
    <p:sldId id="3711" r:id="rId82"/>
    <p:sldId id="3712" r:id="rId83"/>
    <p:sldId id="3943" r:id="rId84"/>
    <p:sldId id="3944" r:id="rId85"/>
    <p:sldId id="3945" r:id="rId86"/>
    <p:sldId id="3946" r:id="rId87"/>
    <p:sldId id="3947" r:id="rId88"/>
    <p:sldId id="3948" r:id="rId89"/>
    <p:sldId id="3719" r:id="rId90"/>
    <p:sldId id="3950" r:id="rId91"/>
    <p:sldId id="3720" r:id="rId92"/>
    <p:sldId id="4860" r:id="rId93"/>
    <p:sldId id="3721" r:id="rId94"/>
    <p:sldId id="3722" r:id="rId95"/>
    <p:sldId id="4894" r:id="rId96"/>
    <p:sldId id="4895" r:id="rId97"/>
    <p:sldId id="4699" r:id="rId98"/>
    <p:sldId id="5521" r:id="rId99"/>
    <p:sldId id="5924" r:id="rId100"/>
    <p:sldId id="5923" r:id="rId101"/>
    <p:sldId id="5036" r:id="rId102"/>
    <p:sldId id="3723" r:id="rId103"/>
    <p:sldId id="6795" r:id="rId104"/>
    <p:sldId id="5938" r:id="rId105"/>
    <p:sldId id="5654" r:id="rId106"/>
    <p:sldId id="5941" r:id="rId107"/>
    <p:sldId id="5942" r:id="rId108"/>
    <p:sldId id="5943" r:id="rId109"/>
    <p:sldId id="6796" r:id="rId110"/>
    <p:sldId id="6797" r:id="rId111"/>
    <p:sldId id="6798" r:id="rId112"/>
    <p:sldId id="1863" r:id="rId113"/>
    <p:sldId id="5045" r:id="rId114"/>
    <p:sldId id="4899" r:id="rId115"/>
    <p:sldId id="3958" r:id="rId116"/>
    <p:sldId id="3978" r:id="rId117"/>
    <p:sldId id="4901" r:id="rId118"/>
    <p:sldId id="5951" r:id="rId119"/>
    <p:sldId id="5029" r:id="rId120"/>
    <p:sldId id="5028" r:id="rId121"/>
    <p:sldId id="5971" r:id="rId122"/>
    <p:sldId id="3855" r:id="rId123"/>
    <p:sldId id="5952" r:id="rId124"/>
    <p:sldId id="5006" r:id="rId125"/>
    <p:sldId id="5963" r:id="rId126"/>
    <p:sldId id="5972" r:id="rId127"/>
    <p:sldId id="5973" r:id="rId128"/>
    <p:sldId id="5974" r:id="rId129"/>
    <p:sldId id="6793" r:id="rId130"/>
    <p:sldId id="6803" r:id="rId131"/>
    <p:sldId id="6505" r:id="rId132"/>
    <p:sldId id="6655" r:id="rId133"/>
    <p:sldId id="6801" r:id="rId134"/>
    <p:sldId id="6802" r:id="rId135"/>
    <p:sldId id="6804" r:id="rId136"/>
    <p:sldId id="6808" r:id="rId137"/>
    <p:sldId id="5908" r:id="rId138"/>
    <p:sldId id="6799" r:id="rId139"/>
    <p:sldId id="5910" r:id="rId140"/>
    <p:sldId id="5956" r:id="rId141"/>
    <p:sldId id="5912" r:id="rId142"/>
    <p:sldId id="5957" r:id="rId143"/>
    <p:sldId id="5958" r:id="rId144"/>
    <p:sldId id="5959" r:id="rId145"/>
    <p:sldId id="5913" r:id="rId146"/>
    <p:sldId id="5918" r:id="rId147"/>
    <p:sldId id="5960" r:id="rId148"/>
    <p:sldId id="6800" r:id="rId149"/>
    <p:sldId id="6805" r:id="rId150"/>
    <p:sldId id="6506" r:id="rId151"/>
    <p:sldId id="6807" r:id="rId152"/>
    <p:sldId id="6301" r:id="rId153"/>
    <p:sldId id="1208" r:id="rId154"/>
    <p:sldId id="1174" r:id="rId155"/>
    <p:sldId id="1179" r:id="rId156"/>
    <p:sldId id="1175" r:id="rId157"/>
    <p:sldId id="1180" r:id="rId158"/>
    <p:sldId id="1206" r:id="rId159"/>
    <p:sldId id="1190" r:id="rId160"/>
    <p:sldId id="1218" r:id="rId161"/>
    <p:sldId id="6809" r:id="rId162"/>
    <p:sldId id="6806" r:id="rId163"/>
    <p:sldId id="6297" r:id="rId164"/>
    <p:sldId id="718" r:id="rId165"/>
    <p:sldId id="6811" r:id="rId166"/>
    <p:sldId id="692" r:id="rId167"/>
    <p:sldId id="6812" r:id="rId168"/>
    <p:sldId id="721" r:id="rId169"/>
    <p:sldId id="1034" r:id="rId170"/>
    <p:sldId id="6813" r:id="rId171"/>
    <p:sldId id="6810" r:id="rId172"/>
    <p:sldId id="6047" r:id="rId173"/>
    <p:sldId id="659" r:id="rId174"/>
    <p:sldId id="660" r:id="rId175"/>
    <p:sldId id="645" r:id="rId176"/>
    <p:sldId id="672" r:id="rId177"/>
    <p:sldId id="596" r:id="rId178"/>
    <p:sldId id="611" r:id="rId179"/>
    <p:sldId id="6829" r:id="rId180"/>
    <p:sldId id="5964" r:id="rId181"/>
    <p:sldId id="5755" r:id="rId182"/>
    <p:sldId id="5756" r:id="rId183"/>
    <p:sldId id="5757" r:id="rId184"/>
    <p:sldId id="6824" r:id="rId185"/>
    <p:sldId id="6825" r:id="rId186"/>
    <p:sldId id="6826" r:id="rId187"/>
    <p:sldId id="6822" r:id="rId188"/>
    <p:sldId id="6823" r:id="rId189"/>
    <p:sldId id="5920" r:id="rId190"/>
    <p:sldId id="4879" r:id="rId191"/>
    <p:sldId id="4948" r:id="rId192"/>
    <p:sldId id="6827" r:id="rId193"/>
    <p:sldId id="6830" r:id="rId194"/>
    <p:sldId id="6828" r:id="rId195"/>
    <p:sldId id="5875" r:id="rId196"/>
    <p:sldId id="5934" r:id="rId197"/>
    <p:sldId id="5935" r:id="rId198"/>
    <p:sldId id="6819" r:id="rId199"/>
    <p:sldId id="5880" r:id="rId200"/>
    <p:sldId id="5881" r:id="rId201"/>
    <p:sldId id="5042" r:id="rId202"/>
    <p:sldId id="5043" r:id="rId203"/>
    <p:sldId id="6814" r:id="rId204"/>
    <p:sldId id="6821" r:id="rId205"/>
    <p:sldId id="5217" r:id="rId206"/>
    <p:sldId id="5775" r:id="rId207"/>
    <p:sldId id="5776" r:id="rId208"/>
    <p:sldId id="6659" r:id="rId209"/>
    <p:sldId id="5969" r:id="rId210"/>
    <p:sldId id="5214" r:id="rId211"/>
    <p:sldId id="4698" r:id="rId212"/>
    <p:sldId id="3929" r:id="rId213"/>
    <p:sldId id="3930" r:id="rId214"/>
    <p:sldId id="5936" r:id="rId215"/>
    <p:sldId id="5937" r:id="rId216"/>
    <p:sldId id="5970" r:id="rId217"/>
    <p:sldId id="5939" r:id="rId218"/>
    <p:sldId id="5940" r:id="rId219"/>
    <p:sldId id="5944" r:id="rId220"/>
    <p:sldId id="5945" r:id="rId221"/>
    <p:sldId id="5946" r:id="rId222"/>
    <p:sldId id="5947" r:id="rId223"/>
    <p:sldId id="5948" r:id="rId224"/>
    <p:sldId id="5949" r:id="rId225"/>
    <p:sldId id="5950" r:id="rId226"/>
    <p:sldId id="5782" r:id="rId227"/>
    <p:sldId id="4900" r:id="rId228"/>
    <p:sldId id="5038" r:id="rId229"/>
    <p:sldId id="3604" r:id="rId230"/>
    <p:sldId id="5916" r:id="rId231"/>
    <p:sldId id="257" r:id="rId232"/>
    <p:sldId id="544" r:id="rId233"/>
    <p:sldId id="535" r:id="rId234"/>
    <p:sldId id="517" r:id="rId235"/>
    <p:sldId id="533" r:id="rId236"/>
    <p:sldId id="587" r:id="rId237"/>
    <p:sldId id="524" r:id="rId238"/>
    <p:sldId id="589" r:id="rId239"/>
    <p:sldId id="552" r:id="rId240"/>
    <p:sldId id="569" r:id="rId241"/>
    <p:sldId id="570" r:id="rId242"/>
    <p:sldId id="571" r:id="rId243"/>
    <p:sldId id="553" r:id="rId244"/>
    <p:sldId id="511" r:id="rId245"/>
    <p:sldId id="557" r:id="rId246"/>
    <p:sldId id="5961" r:id="rId247"/>
    <p:sldId id="5754" r:id="rId248"/>
    <p:sldId id="492" r:id="rId249"/>
    <p:sldId id="555" r:id="rId250"/>
    <p:sldId id="556" r:id="rId251"/>
    <p:sldId id="583" r:id="rId252"/>
    <p:sldId id="518" r:id="rId253"/>
    <p:sldId id="536" r:id="rId254"/>
    <p:sldId id="526" r:id="rId255"/>
    <p:sldId id="501" r:id="rId256"/>
    <p:sldId id="531" r:id="rId257"/>
    <p:sldId id="505" r:id="rId258"/>
    <p:sldId id="585" r:id="rId259"/>
    <p:sldId id="522" r:id="rId260"/>
    <p:sldId id="504" r:id="rId261"/>
    <p:sldId id="507" r:id="rId262"/>
    <p:sldId id="506" r:id="rId263"/>
    <p:sldId id="500" r:id="rId264"/>
    <p:sldId id="573" r:id="rId265"/>
    <p:sldId id="510" r:id="rId266"/>
    <p:sldId id="549" r:id="rId267"/>
    <p:sldId id="548" r:id="rId268"/>
    <p:sldId id="547" r:id="rId269"/>
    <p:sldId id="546" r:id="rId270"/>
    <p:sldId id="543" r:id="rId271"/>
    <p:sldId id="534" r:id="rId272"/>
    <p:sldId id="5781" r:id="rId273"/>
    <p:sldId id="5587" r:id="rId274"/>
    <p:sldId id="5511" r:id="rId275"/>
    <p:sldId id="5512" r:id="rId276"/>
    <p:sldId id="5589" r:id="rId277"/>
    <p:sldId id="5931" r:id="rId278"/>
    <p:sldId id="5596" r:id="rId279"/>
    <p:sldId id="5891" r:id="rId280"/>
    <p:sldId id="5892" r:id="rId281"/>
    <p:sldId id="5893" r:id="rId282"/>
    <p:sldId id="5895" r:id="rId283"/>
    <p:sldId id="5894" r:id="rId284"/>
    <p:sldId id="5896" r:id="rId285"/>
    <p:sldId id="5897" r:id="rId286"/>
    <p:sldId id="5898" r:id="rId287"/>
    <p:sldId id="5899" r:id="rId288"/>
    <p:sldId id="5900" r:id="rId289"/>
    <p:sldId id="5901" r:id="rId290"/>
    <p:sldId id="5902" r:id="rId291"/>
    <p:sldId id="5903" r:id="rId292"/>
    <p:sldId id="5904" r:id="rId293"/>
    <p:sldId id="5905" r:id="rId294"/>
    <p:sldId id="5906" r:id="rId295"/>
    <p:sldId id="5965" r:id="rId296"/>
    <p:sldId id="5966" r:id="rId297"/>
    <p:sldId id="5967" r:id="rId298"/>
    <p:sldId id="5513" r:id="rId299"/>
    <p:sldId id="5932" r:id="rId300"/>
    <p:sldId id="5933" r:id="rId301"/>
    <p:sldId id="5488" r:id="rId302"/>
    <p:sldId id="5486" r:id="rId303"/>
    <p:sldId id="5487" r:id="rId304"/>
    <p:sldId id="5886" r:id="rId305"/>
    <p:sldId id="6818" r:id="rId306"/>
    <p:sldId id="6815" r:id="rId307"/>
    <p:sldId id="6816" r:id="rId308"/>
    <p:sldId id="6820" r:id="rId309"/>
    <p:sldId id="4861" r:id="rId310"/>
    <p:sldId id="4862" r:id="rId311"/>
    <p:sldId id="4863" r:id="rId312"/>
    <p:sldId id="2408" r:id="rId313"/>
    <p:sldId id="2409" r:id="rId314"/>
    <p:sldId id="4864" r:id="rId315"/>
    <p:sldId id="2406" r:id="rId316"/>
    <p:sldId id="2410" r:id="rId317"/>
    <p:sldId id="4865" r:id="rId318"/>
    <p:sldId id="4893" r:id="rId319"/>
    <p:sldId id="5066" r:id="rId320"/>
    <p:sldId id="5067" r:id="rId321"/>
    <p:sldId id="475" r:id="rId322"/>
    <p:sldId id="5030" r:id="rId323"/>
    <p:sldId id="4983" r:id="rId324"/>
    <p:sldId id="5069" r:id="rId325"/>
    <p:sldId id="5070" r:id="rId326"/>
    <p:sldId id="4986" r:id="rId327"/>
    <p:sldId id="3985" r:id="rId328"/>
    <p:sldId id="5041" r:id="rId329"/>
    <p:sldId id="5058" r:id="rId330"/>
    <p:sldId id="5059" r:id="rId331"/>
    <p:sldId id="5060" r:id="rId3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711A6A"/>
    <a:srgbClr val="8C0000"/>
    <a:srgbClr val="1A5712"/>
    <a:srgbClr val="CC8D2A"/>
    <a:srgbClr val="0432FF"/>
    <a:srgbClr val="FF00C4"/>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9" autoAdjust="0"/>
    <p:restoredTop sz="93003" autoAdjust="0"/>
  </p:normalViewPr>
  <p:slideViewPr>
    <p:cSldViewPr>
      <p:cViewPr varScale="1">
        <p:scale>
          <a:sx n="169" d="100"/>
          <a:sy n="169" d="100"/>
        </p:scale>
        <p:origin x="115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324" Type="http://schemas.openxmlformats.org/officeDocument/2006/relationships/slide" Target="slides/slide258.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335" Type="http://schemas.openxmlformats.org/officeDocument/2006/relationships/presProps" Target="presProps.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315" Type="http://schemas.openxmlformats.org/officeDocument/2006/relationships/slide" Target="slides/slide249.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326" Type="http://schemas.openxmlformats.org/officeDocument/2006/relationships/slide" Target="slides/slide260.xml"/><Relationship Id="rId65" Type="http://schemas.openxmlformats.org/officeDocument/2006/relationships/slideMaster" Target="slideMasters/slideMaster65.xml"/><Relationship Id="rId130" Type="http://schemas.openxmlformats.org/officeDocument/2006/relationships/slide" Target="slides/slide64.xml"/><Relationship Id="rId172" Type="http://schemas.openxmlformats.org/officeDocument/2006/relationships/slide" Target="slides/slide106.xml"/><Relationship Id="rId228" Type="http://schemas.openxmlformats.org/officeDocument/2006/relationships/slide" Target="slides/slide162.xml"/><Relationship Id="rId281" Type="http://schemas.openxmlformats.org/officeDocument/2006/relationships/slide" Target="slides/slide215.xml"/><Relationship Id="rId337" Type="http://schemas.openxmlformats.org/officeDocument/2006/relationships/theme" Target="theme/theme1.xml"/><Relationship Id="rId34" Type="http://schemas.openxmlformats.org/officeDocument/2006/relationships/slideMaster" Target="slideMasters/slideMaster34.xml"/><Relationship Id="rId76" Type="http://schemas.openxmlformats.org/officeDocument/2006/relationships/slide" Target="slides/slide10.xml"/><Relationship Id="rId141" Type="http://schemas.openxmlformats.org/officeDocument/2006/relationships/slide" Target="slides/slide75.xml"/><Relationship Id="rId7" Type="http://schemas.openxmlformats.org/officeDocument/2006/relationships/slideMaster" Target="slideMasters/slideMaster7.xml"/><Relationship Id="rId183" Type="http://schemas.openxmlformats.org/officeDocument/2006/relationships/slide" Target="slides/slide117.xml"/><Relationship Id="rId239" Type="http://schemas.openxmlformats.org/officeDocument/2006/relationships/slide" Target="slides/slide173.xml"/><Relationship Id="rId250" Type="http://schemas.openxmlformats.org/officeDocument/2006/relationships/slide" Target="slides/slide184.xml"/><Relationship Id="rId292" Type="http://schemas.openxmlformats.org/officeDocument/2006/relationships/slide" Target="slides/slide226.xml"/><Relationship Id="rId306" Type="http://schemas.openxmlformats.org/officeDocument/2006/relationships/slide" Target="slides/slide240.xml"/><Relationship Id="rId45" Type="http://schemas.openxmlformats.org/officeDocument/2006/relationships/slideMaster" Target="slideMasters/slideMaster45.xml"/><Relationship Id="rId87" Type="http://schemas.openxmlformats.org/officeDocument/2006/relationships/slide" Target="slides/slide21.xml"/><Relationship Id="rId110" Type="http://schemas.openxmlformats.org/officeDocument/2006/relationships/slide" Target="slides/slide44.xml"/><Relationship Id="rId152" Type="http://schemas.openxmlformats.org/officeDocument/2006/relationships/slide" Target="slides/slide86.xml"/><Relationship Id="rId173" Type="http://schemas.openxmlformats.org/officeDocument/2006/relationships/slide" Target="slides/slide107.xml"/><Relationship Id="rId194" Type="http://schemas.openxmlformats.org/officeDocument/2006/relationships/slide" Target="slides/slide128.xml"/><Relationship Id="rId208" Type="http://schemas.openxmlformats.org/officeDocument/2006/relationships/slide" Target="slides/slide142.xml"/><Relationship Id="rId229" Type="http://schemas.openxmlformats.org/officeDocument/2006/relationships/slide" Target="slides/slide163.xml"/><Relationship Id="rId240" Type="http://schemas.openxmlformats.org/officeDocument/2006/relationships/slide" Target="slides/slide174.xml"/><Relationship Id="rId261" Type="http://schemas.openxmlformats.org/officeDocument/2006/relationships/slide" Target="slides/slide19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317" Type="http://schemas.openxmlformats.org/officeDocument/2006/relationships/slide" Target="slides/slide251.xml"/><Relationship Id="rId338"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219" Type="http://schemas.openxmlformats.org/officeDocument/2006/relationships/slide" Target="slides/slide153.xml"/><Relationship Id="rId230" Type="http://schemas.openxmlformats.org/officeDocument/2006/relationships/slide" Target="slides/slide164.xml"/><Relationship Id="rId251" Type="http://schemas.openxmlformats.org/officeDocument/2006/relationships/slide" Target="slides/slide18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272" Type="http://schemas.openxmlformats.org/officeDocument/2006/relationships/slide" Target="slides/slide206.xml"/><Relationship Id="rId293" Type="http://schemas.openxmlformats.org/officeDocument/2006/relationships/slide" Target="slides/slide227.xml"/><Relationship Id="rId307" Type="http://schemas.openxmlformats.org/officeDocument/2006/relationships/slide" Target="slides/slide241.xml"/><Relationship Id="rId328" Type="http://schemas.openxmlformats.org/officeDocument/2006/relationships/slide" Target="slides/slide262.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220" Type="http://schemas.openxmlformats.org/officeDocument/2006/relationships/slide" Target="slides/slide154.xml"/><Relationship Id="rId241"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6.xml"/><Relationship Id="rId283" Type="http://schemas.openxmlformats.org/officeDocument/2006/relationships/slide" Target="slides/slide217.xml"/><Relationship Id="rId318" Type="http://schemas.openxmlformats.org/officeDocument/2006/relationships/slide" Target="slides/slide252.xml"/><Relationship Id="rId78" Type="http://schemas.openxmlformats.org/officeDocument/2006/relationships/slide" Target="slides/slide12.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64" Type="http://schemas.openxmlformats.org/officeDocument/2006/relationships/slide" Target="slides/slide98.xml"/><Relationship Id="rId185" Type="http://schemas.openxmlformats.org/officeDocument/2006/relationships/slide" Target="slides/slide119.xml"/><Relationship Id="rId9" Type="http://schemas.openxmlformats.org/officeDocument/2006/relationships/slideMaster" Target="slideMasters/slideMaster9.xml"/><Relationship Id="rId210" Type="http://schemas.openxmlformats.org/officeDocument/2006/relationships/slide" Target="slides/slide144.xml"/><Relationship Id="rId26" Type="http://schemas.openxmlformats.org/officeDocument/2006/relationships/slideMaster" Target="slideMasters/slideMaster26.xml"/><Relationship Id="rId231" Type="http://schemas.openxmlformats.org/officeDocument/2006/relationships/slide" Target="slides/slide165.xml"/><Relationship Id="rId252" Type="http://schemas.openxmlformats.org/officeDocument/2006/relationships/slide" Target="slides/slide186.xml"/><Relationship Id="rId273" Type="http://schemas.openxmlformats.org/officeDocument/2006/relationships/slide" Target="slides/slide207.xml"/><Relationship Id="rId294" Type="http://schemas.openxmlformats.org/officeDocument/2006/relationships/slide" Target="slides/slide228.xml"/><Relationship Id="rId308" Type="http://schemas.openxmlformats.org/officeDocument/2006/relationships/slide" Target="slides/slide242.xml"/><Relationship Id="rId329" Type="http://schemas.openxmlformats.org/officeDocument/2006/relationships/slide" Target="slides/slide263.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19" Type="http://schemas.openxmlformats.org/officeDocument/2006/relationships/slide" Target="slides/slide25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330" Type="http://schemas.openxmlformats.org/officeDocument/2006/relationships/slide" Target="slides/slide264.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slide" Target="slides/slide24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320" Type="http://schemas.openxmlformats.org/officeDocument/2006/relationships/slide" Target="slides/slide254.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310" Type="http://schemas.openxmlformats.org/officeDocument/2006/relationships/slide" Target="slides/slide244.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331" Type="http://schemas.openxmlformats.org/officeDocument/2006/relationships/slide" Target="slides/slide265.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321" Type="http://schemas.openxmlformats.org/officeDocument/2006/relationships/slide" Target="slides/slide255.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311" Type="http://schemas.openxmlformats.org/officeDocument/2006/relationships/slide" Target="slides/slide245.xml"/><Relationship Id="rId332" Type="http://schemas.openxmlformats.org/officeDocument/2006/relationships/slide" Target="slides/slide266.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322" Type="http://schemas.openxmlformats.org/officeDocument/2006/relationships/slide" Target="slides/slide256.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312" Type="http://schemas.openxmlformats.org/officeDocument/2006/relationships/slide" Target="slides/slide246.xml"/><Relationship Id="rId333" Type="http://schemas.openxmlformats.org/officeDocument/2006/relationships/notesMaster" Target="notesMasters/notesMaster1.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323" Type="http://schemas.openxmlformats.org/officeDocument/2006/relationships/slide" Target="slides/slide25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313" Type="http://schemas.openxmlformats.org/officeDocument/2006/relationships/slide" Target="slides/slide24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334" Type="http://schemas.openxmlformats.org/officeDocument/2006/relationships/handoutMaster" Target="handoutMasters/handoutMaster1.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314" Type="http://schemas.openxmlformats.org/officeDocument/2006/relationships/slide" Target="slides/slide248.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325" Type="http://schemas.openxmlformats.org/officeDocument/2006/relationships/slide" Target="slides/slide259.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336" Type="http://schemas.openxmlformats.org/officeDocument/2006/relationships/viewProps" Target="viewProps.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slide" Target="slides/slide239.xml"/><Relationship Id="rId44" Type="http://schemas.openxmlformats.org/officeDocument/2006/relationships/slideMaster" Target="slideMasters/slideMaster44.xml"/><Relationship Id="rId86" Type="http://schemas.openxmlformats.org/officeDocument/2006/relationships/slide" Target="slides/slide20.xml"/><Relationship Id="rId151" Type="http://schemas.openxmlformats.org/officeDocument/2006/relationships/slide" Target="slides/slide85.xml"/><Relationship Id="rId193" Type="http://schemas.openxmlformats.org/officeDocument/2006/relationships/slide" Target="slides/slide127.xml"/><Relationship Id="rId207" Type="http://schemas.openxmlformats.org/officeDocument/2006/relationships/slide" Target="slides/slide141.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316" Type="http://schemas.openxmlformats.org/officeDocument/2006/relationships/slide" Target="slides/slide250.xml"/><Relationship Id="rId55" Type="http://schemas.openxmlformats.org/officeDocument/2006/relationships/slideMaster" Target="slideMasters/slideMaster55.xml"/><Relationship Id="rId97" Type="http://schemas.openxmlformats.org/officeDocument/2006/relationships/slide" Target="slides/slide31.xml"/><Relationship Id="rId120" Type="http://schemas.openxmlformats.org/officeDocument/2006/relationships/slide" Target="slides/slide54.xml"/><Relationship Id="rId162" Type="http://schemas.openxmlformats.org/officeDocument/2006/relationships/slide" Target="slides/slide96.xml"/><Relationship Id="rId218" Type="http://schemas.openxmlformats.org/officeDocument/2006/relationships/slide" Target="slides/slide152.xml"/><Relationship Id="rId271" Type="http://schemas.openxmlformats.org/officeDocument/2006/relationships/slide" Target="slides/slide205.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5.xml"/><Relationship Id="rId327" Type="http://schemas.openxmlformats.org/officeDocument/2006/relationships/slide" Target="slides/slide2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2/27/22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2/27/22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85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t>
            </a:r>
            <a:r>
              <a:rPr lang="en-US" dirty="0" err="1"/>
              <a:t>ramulator</a:t>
            </a:r>
            <a:r>
              <a:rPr lang="en-US" dirty="0"/>
              <a:t>, a cycle-level DRAM simulator with a simple core model to examine 48 8-core workload mixes drawn from SPEC CPU2006 with last level cache misses per kilo-instruction or MPKI values ranging between 10 and 740. We note that there could be other workloads with which mitigation mechanisms exhibit higher performance overheads, but we did not try to maximize the overhead experienced by workloads by biasing the workload construction in any way. </a:t>
            </a:r>
          </a:p>
          <a:p>
            <a:endParaRPr lang="en-US" dirty="0"/>
          </a:p>
          <a:p>
            <a:r>
              <a:rPr lang="en-US" dirty="0"/>
              <a:t>[CLICK] We use two metrics to evaluate our mechanisms</a:t>
            </a:r>
          </a:p>
          <a:p>
            <a:r>
              <a:rPr lang="en-US" dirty="0"/>
              <a:t>[CLICK] First, we use DRAM Bandwidth overhead, which is the fraction of the total system DRAM bandwidth consumption coming from the </a:t>
            </a:r>
            <a:r>
              <a:rPr lang="en-US" dirty="0" err="1"/>
              <a:t>RowHammer</a:t>
            </a:r>
            <a:r>
              <a:rPr lang="en-US" dirty="0"/>
              <a:t>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 we use Normalized System Performance, </a:t>
            </a:r>
            <a:r>
              <a:rPr lang="en-US" sz="1200" kern="1200" dirty="0">
                <a:solidFill>
                  <a:schemeClr val="tx1"/>
                </a:solidFill>
                <a:effectLst/>
                <a:latin typeface="+mn-lt"/>
                <a:ea typeface="+mn-ea"/>
                <a:cs typeface="+mn-cs"/>
              </a:rPr>
              <a:t>which is the weighted speedup metric normalized to the baseline value, which we denote as 100%. We find that when using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mechanisms, most values appear below the baseline. Therefore, for clarity, we refer to normalized weighted speedup as normalized system performance in our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While we present the results of both metrics in the paper, we focus on our Normalized system performance results in this talk as they are highly correlated </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18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evaluate five state-of-the-art mitigation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one ideal refresh-based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Please refer to our paper and the respective original publications for more detailed descriptions of each mechanism, and how we scale each mechanism to DRAM chips that are more vulnerable to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or that require a lower hammer count to induce the first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in the chip. As a reminder, we refer to this value as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358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normalized system performance as a function of </a:t>
            </a:r>
            <a:r>
              <a:rPr lang="en-US" dirty="0" err="1"/>
              <a:t>HCfirst</a:t>
            </a:r>
            <a:r>
              <a:rPr lang="en-US" dirty="0"/>
              <a:t>, or the number of hammers required to induce the first </a:t>
            </a:r>
            <a:r>
              <a:rPr lang="en-US" dirty="0" err="1"/>
              <a:t>RowHammer</a:t>
            </a:r>
            <a:r>
              <a:rPr lang="en-US" dirty="0"/>
              <a:t> bit flip in a chip. A Lower y value corresponds to worse system performance and we sweep </a:t>
            </a:r>
            <a:r>
              <a:rPr lang="en-US" dirty="0" err="1"/>
              <a:t>HCfirst</a:t>
            </a:r>
            <a:r>
              <a:rPr lang="en-US" dirty="0"/>
              <a:t> between 200k and 64. </a:t>
            </a:r>
          </a:p>
          <a:p>
            <a:endParaRPr lang="en-US" dirty="0"/>
          </a:p>
          <a:p>
            <a:r>
              <a:rPr lang="en-US" dirty="0"/>
              <a:t>[CLICK] We first plot the results for the increased refresh rate mechanism.</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prohibitively high refresh rates required for mitigating </a:t>
            </a:r>
            <a:r>
              <a:rPr lang="en-US" dirty="0" err="1"/>
              <a:t>RowHammer</a:t>
            </a:r>
            <a:r>
              <a:rPr lang="en-US" dirty="0"/>
              <a:t> bit flips. </a:t>
            </a:r>
          </a:p>
          <a:p>
            <a:endParaRPr lang="en-US" dirty="0"/>
          </a:p>
          <a:p>
            <a:endParaRPr lang="en-US" dirty="0"/>
          </a:p>
          <a:p>
            <a:endParaRPr lang="en-US" dirty="0"/>
          </a:p>
          <a:p>
            <a:r>
              <a:rPr lang="en-US" dirty="0"/>
              <a:t>========</a:t>
            </a:r>
          </a:p>
          <a:p>
            <a:r>
              <a:rPr lang="en-US" dirty="0"/>
              <a:t>Title mention the mechanism evaluated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695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[CLICK] results in reasonable normalized system performance until around the point where </a:t>
            </a:r>
            <a:r>
              <a:rPr lang="en-US" dirty="0" err="1"/>
              <a:t>HCfirst</a:t>
            </a:r>
            <a:r>
              <a:rPr lang="en-US" dirty="0"/>
              <a:t> is 4000, at which point the system performance quickly reduces. </a:t>
            </a:r>
          </a:p>
          <a:p>
            <a:r>
              <a:rPr lang="en-US" dirty="0"/>
              <a:t>[CLICK] When </a:t>
            </a:r>
            <a:r>
              <a:rPr lang="en-US" dirty="0" err="1"/>
              <a:t>HCfirst</a:t>
            </a:r>
            <a:r>
              <a:rPr lang="en-US" dirty="0"/>
              <a:t> is 128, the system suffers 80% performance loss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4623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062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2000.[CLICK] 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3625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with a solid line,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We discuss these issues in more detail in the paper </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9742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a:t>
            </a:r>
          </a:p>
          <a:p>
            <a:endParaRPr lang="en-US" dirty="0"/>
          </a:p>
          <a:p>
            <a:r>
              <a:rPr lang="en-US" dirty="0"/>
              <a:t>[CLICK] The ideal mechanism works by tracking every single activation and issuing a refresh command to a row only right before it can potentially experience a </a:t>
            </a:r>
            <a:r>
              <a:rPr lang="en-US" dirty="0" err="1"/>
              <a:t>RowHammer</a:t>
            </a:r>
            <a:r>
              <a:rPr lang="en-US" dirty="0"/>
              <a:t> bit flip. </a:t>
            </a:r>
          </a:p>
          <a:p>
            <a:endParaRPr lang="en-US" dirty="0"/>
          </a:p>
          <a:p>
            <a:r>
              <a:rPr lang="en-US" dirty="0"/>
              <a:t>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[CLICK] results in 6% performance loss when </a:t>
            </a:r>
            <a:r>
              <a:rPr lang="en-US" dirty="0" err="1"/>
              <a:t>HCfirst</a:t>
            </a:r>
            <a:r>
              <a:rPr lang="en-US" dirty="0"/>
              <a:t> is 128. </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937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details in the paper including:</a:t>
            </a:r>
          </a:p>
          <a:p>
            <a:r>
              <a:rPr lang="en-US" dirty="0"/>
              <a:t>[CLICK] a study on the single-cell </a:t>
            </a:r>
            <a:r>
              <a:rPr lang="en-US" dirty="0" err="1"/>
              <a:t>RowHammer</a:t>
            </a:r>
            <a:r>
              <a:rPr lang="en-US" dirty="0"/>
              <a:t> bit flip probability </a:t>
            </a:r>
          </a:p>
          <a:p>
            <a:r>
              <a:rPr lang="en-US" dirty="0"/>
              <a:t>[CLICK] more details on our data pattern dependence study</a:t>
            </a:r>
          </a:p>
          <a:p>
            <a:r>
              <a:rPr lang="en-US" dirty="0"/>
              <a:t>[CLICK] an analysis of Error Correcting Codes (ECC) in mitigating </a:t>
            </a:r>
            <a:r>
              <a:rPr lang="en-US" dirty="0" err="1"/>
              <a:t>RowHammer</a:t>
            </a:r>
            <a:r>
              <a:rPr lang="en-US" dirty="0"/>
              <a:t> bit flips </a:t>
            </a:r>
          </a:p>
          <a:p>
            <a:r>
              <a:rPr lang="en-US" dirty="0"/>
              <a:t>[CLICK] additional observations on our data</a:t>
            </a:r>
          </a:p>
          <a:p>
            <a:r>
              <a:rPr lang="en-US" dirty="0"/>
              <a:t>[CLICK] methodology details for characterizing DRAM </a:t>
            </a:r>
          </a:p>
          <a:p>
            <a:r>
              <a:rPr lang="en-US" dirty="0"/>
              <a:t>[CLICK] further discussion on comparing data across different infrastructures and a</a:t>
            </a:r>
          </a:p>
          <a:p>
            <a:r>
              <a:rPr lang="en-US" dirty="0"/>
              <a:t>[CLICK] discussion on scaling each mitigation mechanism </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173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5211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256503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91861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756749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3825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7740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42671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369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04691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09523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650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002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40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41131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356541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058721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sz="500" dirty="0"/>
              <a:t>[CLICK] The RowHammer vulnerability of modern DRAM is a critical reliability and security threat.</a:t>
            </a:r>
          </a:p>
          <a:p>
            <a:r>
              <a:rPr lang="en-US" sz="500" dirty="0"/>
              <a:t>[CLICK] The security guarantees of TRR, which is the commonly used RowHammer protection mechanism, cannot be easily studied as TRR is obscure, undocumented, and proprietary.</a:t>
            </a:r>
          </a:p>
          <a:p>
            <a:endParaRPr lang="en-US" sz="500" dirty="0"/>
          </a:p>
          <a:p>
            <a:r>
              <a:rPr lang="en-US" sz="500" dirty="0"/>
              <a:t>[CLICK] In this work, our main goal is to answer the following questions. Is TRR fully secure? How can we validate the security guarantees of different TRR mechanisms? </a:t>
            </a:r>
          </a:p>
          <a:p>
            <a:endParaRPr lang="en-US" sz="500" dirty="0"/>
          </a:p>
          <a:p>
            <a:r>
              <a:rPr lang="en-US" sz="500" dirty="0"/>
              <a:t>[CLICK] To this end, we propose U-TRR, a new methodology that leverages data retention failures in DRAM to uncover the inner workings of TRR and study its security.</a:t>
            </a:r>
          </a:p>
          <a:p>
            <a:endParaRPr lang="en-US" sz="500" dirty="0"/>
          </a:p>
          <a:p>
            <a:r>
              <a:rPr lang="en-US" sz="500" dirty="0"/>
              <a:t>[CLICK] Using U-TRR, we analyze 15 DDR4 DRAM modules from each of the three major DRAM vendors. </a:t>
            </a:r>
          </a:p>
          <a:p>
            <a:r>
              <a:rPr lang="en-US" sz="500" dirty="0"/>
              <a:t>[CLICK] Through these analyses, we make several observations regarding the TRR mechanisms implemented in these modules and craft new custom RowHammer access patterns that cause RowHammer bit flips in TRR-protected DRAM modules.</a:t>
            </a:r>
          </a:p>
          <a:p>
            <a:r>
              <a:rPr lang="en-US" sz="500" dirty="0"/>
              <a:t>[CLICK] Our results show that: First, all 45 modules that we test across three vendors are vulnerable to our new RowHammer access patterns.</a:t>
            </a:r>
          </a:p>
          <a:p>
            <a:r>
              <a:rPr lang="en-US" sz="500" dirty="0"/>
              <a:t>[CLICK] Second, our access pattern cause at least one bit flip in almost all DRAM rows in many modules. This makes system-level RowHammer attacks easier to mount as the attacker would have the ability to cause bit flips in almost any DRAM row </a:t>
            </a:r>
            <a:br>
              <a:rPr lang="en-US" sz="500" dirty="0"/>
            </a:br>
            <a:r>
              <a:rPr lang="en-US" sz="500" dirty="0"/>
              <a:t>[CLICK] Third, we observe that our access patterns cause up to 7 RowHammer bit flips in an 8-byte </a:t>
            </a:r>
            <a:r>
              <a:rPr lang="en-US" sz="500" dirty="0" err="1"/>
              <a:t>dataword</a:t>
            </a:r>
            <a:r>
              <a:rPr lang="en-US" sz="500" dirty="0"/>
              <a:t>, making ECC ineffective and systems equipped with ECC also susceptible to RowHammer attacks</a:t>
            </a:r>
          </a:p>
          <a:p>
            <a:endParaRPr lang="en-US" sz="5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conclude that TRR does not provide security against RowHammer and can be easily circumvented using the new understanding provided by U-TRR.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believe and hope that U-TRR will facilitate future research by enabling rigorous and open analysis of RowHammer mitigation mechanisms, leading to the development of both new RowHammer attacks and more secure RowHammer protection mechanisms.</a:t>
            </a:r>
          </a:p>
          <a:p>
            <a:endParaRPr lang="en-US" sz="5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78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To this end, we propose U-TRR, a new methodology to uncover the inner workings of TRR.</a:t>
            </a:r>
          </a:p>
          <a:p>
            <a:endParaRPr lang="en-US" dirty="0"/>
          </a:p>
          <a:p>
            <a:r>
              <a:rPr lang="en-US" dirty="0"/>
              <a:t>[CLICK] The key idea of U-TRR is to use data retention failures in DRAM as a side channel to detect when a certain row is refreshed by TRR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720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implement U-TRR using SoftMC, an FPGA-based infrastructure with precise temperature control which we enhanced for DDR4</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5234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Using U-TRR, [CLICK] we analyze 45 DDR4 modules from three major DRAM vendors. [CLICK] Based on the understanding we develop from our analysis, we craft new RowHammer access patterns that circumvent the TRR mechanisms implemented today.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016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 find that all 45 modules we test are vulnerable to our new RowHammer access patterns</a:t>
            </a:r>
          </a:p>
          <a:p>
            <a:r>
              <a:rPr lang="en-US" dirty="0"/>
              <a:t>[CLICK] almost all rows in a DRAM bank experience at least one RowHammer bit flip</a:t>
            </a:r>
          </a:p>
          <a:p>
            <a:r>
              <a:rPr lang="en-US" dirty="0"/>
              <a:t>[CLICK] a single 8-byte </a:t>
            </a:r>
            <a:r>
              <a:rPr lang="en-US" dirty="0" err="1"/>
              <a:t>dataword</a:t>
            </a:r>
            <a:r>
              <a:rPr lang="en-US" dirty="0"/>
              <a:t> experiences up to 7 Rowhammer bit flips, making ECC ineffective against our RowHammer access patterns.</a:t>
            </a:r>
            <a:endParaRPr lang="en-CH" dirty="0"/>
          </a:p>
          <a:p>
            <a:r>
              <a:rPr lang="en-US" dirty="0"/>
              <a:t>[CLICK] </a:t>
            </a:r>
            <a:r>
              <a:rPr lang="en-US" sz="1200" b="0" i="0" kern="1200" dirty="0">
                <a:solidFill>
                  <a:schemeClr val="tx1"/>
                </a:solidFill>
                <a:effectLst/>
                <a:latin typeface="+mn-lt"/>
                <a:ea typeface="+mn-ea"/>
                <a:cs typeface="+mn-cs"/>
              </a:rPr>
              <a:t>Our paper has detailed descriptions and analyses of each of the 45 modules and we encourage you to read it and attend our full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6946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a:t>
            </a:r>
            <a:r>
              <a:rPr lang="en-US" sz="1200" dirty="0">
                <a:solidFill>
                  <a:srgbClr val="009900"/>
                </a:solidFill>
              </a:rPr>
              <a:t>all 45 modules </a:t>
            </a:r>
            <a:r>
              <a:rPr lang="en-US" sz="1200" dirty="0">
                <a:solidFill>
                  <a:schemeClr val="tx1">
                    <a:lumMod val="65000"/>
                    <a:lumOff val="35000"/>
                  </a:schemeClr>
                </a:solidFill>
              </a:rPr>
              <a:t>we tested are </a:t>
            </a:r>
            <a:r>
              <a:rPr lang="en-US" sz="1200" dirty="0">
                <a:solidFill>
                  <a:srgbClr val="C00000"/>
                </a:solidFill>
              </a:rPr>
              <a:t>vulnerable</a:t>
            </a:r>
            <a:r>
              <a:rPr lang="en-US" sz="1200" dirty="0">
                <a:solidFill>
                  <a:schemeClr val="tx1">
                    <a:lumMod val="65000"/>
                    <a:lumOff val="35000"/>
                  </a:schemeClr>
                </a:solidFill>
              </a:rPr>
              <a:t> to our new RowHammer access patterns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[CLICK] Further, in 20 of the modules, our RowHammer access patterns cause bit flips in almost all</a:t>
            </a:r>
            <a:r>
              <a:rPr lang="en-US" sz="1200" dirty="0">
                <a:solidFill>
                  <a:srgbClr val="009900"/>
                </a:solidFill>
              </a:rPr>
              <a:t> of the rows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337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RowHammer access patterns cause a lot of RowHammer bit flips. But can conventional DRAM ECC protect against those bit flips?</a:t>
            </a:r>
          </a:p>
          <a:p>
            <a:endParaRPr lang="en-US" dirty="0"/>
          </a:p>
          <a:p>
            <a:r>
              <a:rPr lang="en-US" dirty="0"/>
              <a:t>When we look at how RowHammer bit flips are distributed across 8-byte data chunks, we find that [CLICK] our RowHammer access patterns can cause at least 3 bit flips in modules of all three vendors. Further, [CLICK] we see up to 7 bit flips in many </a:t>
            </a:r>
            <a:r>
              <a:rPr lang="en-US" dirty="0" err="1"/>
              <a:t>datawords</a:t>
            </a:r>
            <a:r>
              <a:rPr lang="en-US" dirty="0"/>
              <a:t>, which the conventional SECDED ECC cannot correct or detect</a:t>
            </a:r>
          </a:p>
          <a:p>
            <a:endParaRPr lang="en-US" dirty="0"/>
          </a:p>
          <a:p>
            <a:r>
              <a:rPr lang="en-US" dirty="0"/>
              <a:t>[CLICK] We conclude that conventional DRAM ECC cannot protect against our new RowHammer patterns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713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a:t>
            </a:r>
            <a:r>
              <a:rPr lang="en-US" b="0" i="0" dirty="0">
                <a:solidFill>
                  <a:srgbClr val="222222"/>
                </a:solidFill>
                <a:effectLst/>
                <a:latin typeface="Arial" panose="020B0604020202020204" pitchFamily="34" charset="0"/>
              </a:rPr>
              <a:t>other observations and results, we invite you to read our paper.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497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09594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Our goal in this work is to </a:t>
            </a:r>
            <a:r>
              <a:rPr lang="en-US" sz="2400"/>
              <a:t>Provide </a:t>
            </a:r>
            <a:r>
              <a:rPr lang="en-US" sz="2400" b="1">
                <a:solidFill>
                  <a:srgbClr val="8B278C"/>
                </a:solidFill>
              </a:rPr>
              <a:t>insights into three fundamental properties </a:t>
            </a:r>
            <a:r>
              <a:rPr lang="en-US" sz="2400"/>
              <a:t>of RowHammer</a:t>
            </a:r>
            <a:r>
              <a:rPr lang="en-US" sz="2400" b="1">
                <a:solidFill>
                  <a:srgbClr val="8B278C"/>
                </a:solidFill>
              </a:rPr>
              <a:t>:</a:t>
            </a:r>
            <a:endParaRPr lang="en-US" sz="2400" b="1">
              <a:solidFill>
                <a:srgbClr val="8B278C"/>
              </a:solidFill>
              <a:latin typeface="Cambria"/>
              <a:ea typeface="Cambria" panose="02040503050406030204" pitchFamily="18" charset="0"/>
            </a:endParaRPr>
          </a:p>
          <a:p>
            <a:pPr marL="0" lvl="0" indent="0">
              <a:buNone/>
            </a:pPr>
            <a:r>
              <a:rPr lang="en-US" sz="2400">
                <a:latin typeface="Cambria"/>
                <a:ea typeface="Cambria"/>
              </a:rPr>
              <a:t>Temperature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Aggressor row active time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Victim DRAM cell's physical location [CLICK]</a:t>
            </a:r>
          </a:p>
          <a:p>
            <a:pPr marL="0" lvl="0" indent="0">
              <a:buNone/>
            </a:pPr>
            <a:r>
              <a:rPr lang="en-US" sz="2400">
                <a:latin typeface="Cambria"/>
                <a:ea typeface="Cambria" panose="02040503050406030204" pitchFamily="18" charset="0"/>
              </a:rPr>
              <a:t>By doing so we aim enabling research to find effective and efficient attacks and defenses [CLICK]</a:t>
            </a:r>
            <a:endParaRPr lang="en-US" sz="2400">
              <a:latin typeface="Cambria" panose="02040503050406030204" pitchFamily="18" charset="0"/>
              <a:ea typeface="Cambria" panose="02040503050406030204" pitchFamily="18" charset="0"/>
            </a:endParaRP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437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We use two FPGA-based experimental setups for DDR3 and DDR4 DRAM modules, both programmed with a modified version of </a:t>
            </a:r>
            <a:r>
              <a:rPr lang="en-US" b="0" err="1"/>
              <a:t>SoftMC</a:t>
            </a:r>
            <a:r>
              <a:rPr lang="en-US" b="0"/>
              <a:t> [CLICK]</a:t>
            </a:r>
            <a:endParaRPr lang="en-US"/>
          </a:p>
          <a:p>
            <a:r>
              <a:rPr lang="en-US"/>
              <a:t>We control the chip temperature using a pair of heaters [CLICK] connected to a temperature controller [CLICK]</a:t>
            </a:r>
          </a:p>
          <a:p>
            <a:r>
              <a:rPr lang="en-US"/>
              <a:t>These infrastructures provide fine-grained control over DRAM commands, timing parameters, and temperature [CLICK]</a:t>
            </a:r>
          </a:p>
          <a:p>
            <a:r>
              <a:rPr lang="en-US"/>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0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76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In our characterization, [CLICK] </a:t>
            </a:r>
          </a:p>
          <a:p>
            <a:r>
              <a:rPr lang="en-US" b="1">
                <a:cs typeface="Calibri"/>
              </a:rPr>
              <a:t>we test 272 real DRAM chips [CLICK] </a:t>
            </a:r>
          </a:p>
          <a:p>
            <a:r>
              <a:rPr lang="en-US" b="1">
                <a:cs typeface="Calibri"/>
              </a:rPr>
              <a:t>from four major manufacturers,  [CLICK] </a:t>
            </a:r>
          </a:p>
          <a:p>
            <a:r>
              <a:rPr lang="en-US" b="1">
                <a:cs typeface="Calibri"/>
              </a:rPr>
              <a:t>that implement DDR3 and DDR4 DRAM standards [CLICK] </a:t>
            </a:r>
          </a:p>
          <a:p>
            <a:r>
              <a:rPr lang="en-US" b="1">
                <a:cs typeface="Calibri"/>
              </a:rPr>
              <a:t>and with different densities, die revisions, and chip organizations[CLICK]  </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426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a:t>Denser DRAM chips are more vulnerable to RowHammer [CLICK]</a:t>
            </a:r>
          </a:p>
          <a:p>
            <a:r>
              <a:rPr lang="en-US" b="0" baseline="0"/>
              <a:t>And Understanding RowHammer is critical to find effective and efficient solutions. However, no rigorous study demonstrates how this vulnerability varies under different conditions [CLICK]</a:t>
            </a:r>
          </a:p>
          <a:p>
            <a:r>
              <a:rPr lang="en-US" b="0" baseline="0"/>
              <a:t>In this work, our goal is to provide insights into three fundamental properties of RowHammer that can be leveraged to design more effective and efficient attacks and defenses These three properties are  [CLICK]</a:t>
            </a:r>
          </a:p>
          <a:p>
            <a:r>
              <a:rPr lang="en-US" b="0" baseline="0"/>
              <a:t>DRAM chip temperature, [CLICK]</a:t>
            </a:r>
          </a:p>
          <a:p>
            <a:r>
              <a:rPr lang="en-US" b="0" baseline="0"/>
              <a:t>The time that an aggressor row stays active [CLICK]</a:t>
            </a:r>
          </a:p>
          <a:p>
            <a:r>
              <a:rPr lang="en-US" b="0" baseline="0"/>
              <a:t>and victim DRAM cell’s physical location [CLICK]</a:t>
            </a:r>
          </a:p>
          <a:p>
            <a:r>
              <a:rPr lang="en-US" b="0" baseline="0"/>
              <a:t>In this study, we test 272 real DRAM chips of DDR3 and DDR4 modules from four major manufacturers [CLICK]</a:t>
            </a:r>
          </a:p>
          <a:p>
            <a:r>
              <a:rPr lang="en-US" b="0" baseline="0"/>
              <a:t>Based on our analyses, we draw 6 key takeaway lessons from 16 novel observations. Among these, we highlight that [CLICK]</a:t>
            </a:r>
          </a:p>
          <a:p>
            <a:r>
              <a:rPr lang="en-US" b="0" baseline="0"/>
              <a:t>A RowHammer bit flip is more likely to occur [CLICK] </a:t>
            </a:r>
          </a:p>
          <a:p>
            <a:r>
              <a:rPr lang="en-US" b="0" baseline="0"/>
              <a:t>in a bounded range of temperature [CLICK]</a:t>
            </a:r>
          </a:p>
          <a:p>
            <a:r>
              <a:rPr lang="en-US" b="0" baseline="0"/>
              <a:t>if the aggressor row is active for longer time [CLICK] </a:t>
            </a:r>
          </a:p>
          <a:p>
            <a:r>
              <a:rPr lang="en-US" b="0" baseline="0"/>
              <a:t>And in certain physical regions of the DRAM module under attack [CLICK]</a:t>
            </a:r>
          </a:p>
          <a:p>
            <a:r>
              <a:rPr lang="en-US" b="0" baseline="0"/>
              <a:t>Based on our findings, we propose several improvements. We believe and hope that our novel observations will inspire and aid future work on crafting more effective attacks and designing more effective and efficient defense mechanisms [END]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62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third example, an attacker can leverage the effect of aggressor row active time [CLICK]</a:t>
            </a:r>
          </a:p>
          <a:p>
            <a:r>
              <a:rPr lang="en-US"/>
              <a:t>In this scenario, instead of activating aggressor rows as frequently as possible, [CLICK]</a:t>
            </a:r>
          </a:p>
          <a:p>
            <a:r>
              <a:rPr lang="en-US"/>
              <a:t>the attacker can keep the aggressor rows active for longer time [CLICK]</a:t>
            </a:r>
          </a:p>
          <a:p>
            <a:r>
              <a:rPr lang="en-US"/>
              <a:t>Based on our analyses, </a:t>
            </a:r>
            <a:r>
              <a:rPr lang="en-US" err="1"/>
              <a:t>HCfirst</a:t>
            </a:r>
            <a:r>
              <a:rPr lang="en-US"/>
              <a:t> reduces by 36% on average with the proposed access pattern</a:t>
            </a:r>
          </a:p>
          <a:p>
            <a:r>
              <a:rPr lang="en-US"/>
              <a:t>With this reduction, an attacker can bypass RowHammer defenses that do not account for this reduction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87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also explain two improvements for defense mechanisms in this slide, but you can find more in the paper [CLICK]</a:t>
            </a:r>
          </a:p>
          <a:p>
            <a:r>
              <a:rPr lang="en-US"/>
              <a:t>The first improvement leverages the variation across rows [CLICK]</a:t>
            </a:r>
          </a:p>
          <a:p>
            <a:r>
              <a:rPr lang="en-US"/>
              <a:t>We observe that 90% of the rows do not experience bit flips until the activation count reaches the double </a:t>
            </a:r>
            <a:r>
              <a:rPr lang="en-US" err="1"/>
              <a:t>Hcfirst</a:t>
            </a:r>
            <a:r>
              <a:rPr lang="en-US"/>
              <a:t> of the 10% of the rows.[CLICK]</a:t>
            </a:r>
          </a:p>
          <a:p>
            <a:endParaRPr lang="en-US"/>
          </a:p>
          <a:p>
            <a:r>
              <a:rPr lang="en-US"/>
              <a:t>Therefore, we can reduce the aggressiveness of defense mechanisms for 90% of the rows, which can reduce the area overheads of state-of-the-art defense mechanisms: [CLICK] BlockHammer and [CLICK] Graphene, by 33 and 80%, respectively [CLICK]</a:t>
            </a:r>
          </a:p>
          <a:p>
            <a:endParaRPr lang="en-US"/>
          </a:p>
          <a:p>
            <a:r>
              <a:rPr lang="en-US"/>
              <a:t>The second example leverages the variation in RowHammer vulnerability with temperature [CLICK]</a:t>
            </a:r>
          </a:p>
          <a:p>
            <a:r>
              <a:rPr lang="en-US"/>
              <a:t>We show that DRAM cells experience bit flips in bounded temperature ranges [CLICK]</a:t>
            </a:r>
          </a:p>
          <a:p>
            <a:r>
              <a:rPr lang="en-US"/>
              <a:t>To avoid bit flips, A DRAM row can be disabled when its cells are vulnerable to RowHammer at the current operating temperature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668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76980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high-level RowHammer mitigation approaches. </a:t>
            </a:r>
          </a:p>
          <a:p>
            <a:r>
              <a:rPr lang="en-US" b="1" dirty="0"/>
              <a:t>[CLICK] </a:t>
            </a:r>
            <a:r>
              <a:rPr lang="en-US" b="0" dirty="0"/>
              <a:t>The first approach is to increase refresh rate </a:t>
            </a:r>
          </a:p>
          <a:p>
            <a:r>
              <a:rPr lang="en-US" b="1" dirty="0"/>
              <a:t>[CLICK]</a:t>
            </a:r>
            <a:r>
              <a:rPr lang="en-US" b="0" dirty="0"/>
              <a:t> which reduces the refresh window,</a:t>
            </a:r>
          </a:p>
          <a:p>
            <a:r>
              <a:rPr lang="en-US" b="1" dirty="0"/>
              <a:t>[CLICK]</a:t>
            </a:r>
            <a:r>
              <a:rPr lang="en-US" b="0" dirty="0"/>
              <a:t> and thus the activation count that an attacker can reach in a refresh window.</a:t>
            </a:r>
          </a:p>
          <a:p>
            <a:r>
              <a:rPr lang="en-US" b="1" dirty="0"/>
              <a:t>[CLICK] </a:t>
            </a:r>
            <a:r>
              <a:rPr lang="en-US" b="0" dirty="0"/>
              <a:t>The second approach is to physically isolate </a:t>
            </a:r>
          </a:p>
          <a:p>
            <a:r>
              <a:rPr lang="en-US" b="1" dirty="0"/>
              <a:t>[CLICK] </a:t>
            </a:r>
            <a:r>
              <a:rPr lang="en-US" b="0" dirty="0"/>
              <a:t>potential victim rows with sensitive data</a:t>
            </a:r>
          </a:p>
          <a:p>
            <a:r>
              <a:rPr lang="en-US" b="1" dirty="0"/>
              <a:t>[CLICK]</a:t>
            </a:r>
            <a:r>
              <a:rPr lang="en-US" b="0" dirty="0"/>
              <a:t> from aggressor rows that a potential attacker can hammer</a:t>
            </a:r>
          </a:p>
          <a:p>
            <a:r>
              <a:rPr lang="en-US" b="1" dirty="0"/>
              <a:t>[CLICK] </a:t>
            </a:r>
            <a:r>
              <a:rPr lang="en-US" b="0" dirty="0"/>
              <a:t>by allocating isolation rows in between</a:t>
            </a:r>
          </a:p>
          <a:p>
            <a:r>
              <a:rPr lang="en-US" b="0" dirty="0"/>
              <a:t>such that the attacker cannot disturb sensitive data by performing RowHammer attack.</a:t>
            </a:r>
          </a:p>
          <a:p>
            <a:r>
              <a:rPr lang="en-US" b="1" dirty="0"/>
              <a:t>[CLICK] </a:t>
            </a:r>
            <a:r>
              <a:rPr lang="en-US" b="0" dirty="0"/>
              <a:t>The third approach is reactive refresh.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In this approach, when an aggressor row is hammered </a:t>
            </a:r>
          </a:p>
          <a:p>
            <a:r>
              <a:rPr lang="en-US" b="1" dirty="0"/>
              <a:t>[CLICK]</a:t>
            </a:r>
            <a:r>
              <a:rPr lang="en-US" b="0" dirty="0"/>
              <a:t> potential victim rows are refreshed to avoid bit-flips. </a:t>
            </a:r>
          </a:p>
          <a:p>
            <a:r>
              <a:rPr lang="en-US" b="1" dirty="0"/>
              <a:t>[CLICK]</a:t>
            </a:r>
            <a:r>
              <a:rPr lang="en-US" b="0" dirty="0"/>
              <a:t> Finally the fourth approach suggests </a:t>
            </a:r>
          </a:p>
          <a:p>
            <a:r>
              <a:rPr lang="en-US" b="1" dirty="0"/>
              <a:t>[CLICK]</a:t>
            </a:r>
            <a:r>
              <a:rPr lang="en-US" b="0" dirty="0"/>
              <a:t> throttling or slowing down memory accesses proactively such that no row’s activation rate can reach RowHammer threshold.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591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existing mechanisms face two key challenges. </a:t>
            </a:r>
          </a:p>
          <a:p>
            <a:r>
              <a:rPr lang="en-US" dirty="0"/>
              <a:t>[CLICK] Let's begin with the scalability challenge.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443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address these two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OUR GOAL in this paper is to prevent </a:t>
            </a:r>
            <a:r>
              <a:rPr lang="en-US" sz="1200" b="0" dirty="0"/>
              <a:t>RowHammer </a:t>
            </a:r>
            <a:r>
              <a:rPr lang="en-US" sz="1200" b="1" dirty="0">
                <a:solidFill>
                  <a:srgbClr val="00B050"/>
                </a:solidFill>
              </a:rPr>
              <a:t>efficiently</a:t>
            </a:r>
            <a:r>
              <a:rPr lang="en-US" sz="1200" b="0" dirty="0"/>
              <a:t> and </a:t>
            </a:r>
            <a:r>
              <a:rPr lang="en-US" sz="1200" b="1" dirty="0">
                <a:solidFill>
                  <a:srgbClr val="00B050"/>
                </a:solidFill>
              </a:rPr>
              <a:t>scalably</a:t>
            </a:r>
            <a:r>
              <a:rPr lang="en-US" sz="1200" b="0" dirty="0"/>
              <a:t> </a:t>
            </a:r>
            <a:r>
              <a:rPr lang="en-US" sz="1200" b="1" i="1" u="sng" dirty="0"/>
              <a:t>without</a:t>
            </a:r>
            <a:r>
              <a:rPr lang="en-US" sz="1200" b="0" u="sng" dirty="0"/>
              <a:t> </a:t>
            </a:r>
            <a:r>
              <a:rPr lang="en-US" sz="1200" b="1" u="sng" dirty="0"/>
              <a:t>knowledge</a:t>
            </a:r>
            <a:r>
              <a:rPr lang="en-US" sz="1200" b="0" u="sng" dirty="0"/>
              <a:t> of or </a:t>
            </a:r>
            <a:r>
              <a:rPr lang="en-US" sz="1200" b="1" u="sng" dirty="0"/>
              <a:t>modification</a:t>
            </a:r>
            <a:r>
              <a:rPr lang="en-US" sz="1200" b="0" u="sng" dirty="0"/>
              <a:t> to</a:t>
            </a:r>
            <a:r>
              <a:rPr lang="en-US" sz="1200" b="0" dirty="0"/>
              <a:t> DRAM internals.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376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BlockHammer's key idea is to selectively throttle memory accesses </a:t>
            </a:r>
          </a:p>
          <a:p>
            <a:r>
              <a:rPr lang="en-US" dirty="0"/>
              <a:t>that may cause RowHammer bit-flips.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724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 consists of two mechanisms </a:t>
            </a:r>
            <a:r>
              <a:rPr lang="en-US" b="1" dirty="0"/>
              <a:t>[CLICK] </a:t>
            </a:r>
            <a:r>
              <a:rPr lang="en-US" dirty="0" err="1"/>
              <a:t>RowBlocker</a:t>
            </a:r>
            <a:r>
              <a:rPr lang="en-US" dirty="0"/>
              <a:t> </a:t>
            </a:r>
            <a:r>
              <a:rPr lang="en-US" b="1" dirty="0"/>
              <a:t>[CLICK] </a:t>
            </a:r>
            <a:r>
              <a:rPr lang="en-US" dirty="0"/>
              <a:t>and </a:t>
            </a:r>
            <a:r>
              <a:rPr lang="en-US" dirty="0" err="1"/>
              <a:t>AttackThrottler</a:t>
            </a:r>
            <a:r>
              <a:rPr lang="en-US" dirty="0"/>
              <a:t>.</a:t>
            </a:r>
          </a:p>
          <a:p>
            <a:endParaRPr lang="en-US" dirty="0"/>
          </a:p>
          <a:p>
            <a:r>
              <a:rPr lang="en-US" dirty="0" err="1"/>
              <a:t>RowBlocker</a:t>
            </a:r>
            <a:r>
              <a:rPr lang="en-US" dirty="0"/>
              <a:t> </a:t>
            </a:r>
            <a:r>
              <a:rPr lang="en-US" b="1" dirty="0"/>
              <a:t>[CLICK] </a:t>
            </a:r>
            <a:r>
              <a:rPr lang="en-US" dirty="0"/>
              <a:t>tracks </a:t>
            </a:r>
            <a:r>
              <a:rPr lang="en-US" b="1" dirty="0"/>
              <a:t>ROW ACTIVATION RATES </a:t>
            </a:r>
            <a:r>
              <a:rPr lang="en-US" dirty="0"/>
              <a:t>using area-efficient Bloom filters </a:t>
            </a:r>
          </a:p>
          <a:p>
            <a:r>
              <a:rPr lang="en-US" b="1" dirty="0"/>
              <a:t>[CLICK] BLACKLISTS </a:t>
            </a:r>
            <a:r>
              <a:rPr lang="en-US" b="0" dirty="0"/>
              <a:t>rows that are activated at a high rate</a:t>
            </a:r>
          </a:p>
          <a:p>
            <a:r>
              <a:rPr lang="en-US" b="1" dirty="0"/>
              <a:t>[CLICK]</a:t>
            </a:r>
            <a:r>
              <a:rPr lang="en-US" b="0" dirty="0"/>
              <a:t> </a:t>
            </a:r>
            <a:r>
              <a:rPr lang="en-US" b="1" dirty="0"/>
              <a:t>THROTTLES </a:t>
            </a:r>
            <a:r>
              <a:rPr lang="en-US" b="0" dirty="0"/>
              <a:t>(or enforces a certain delay between) activations targeting a blacklisted row. </a:t>
            </a:r>
          </a:p>
          <a:p>
            <a:r>
              <a:rPr lang="en-US" b="1" dirty="0"/>
              <a:t>[CLICK] </a:t>
            </a:r>
            <a:r>
              <a:rPr lang="en-US" b="0" dirty="0"/>
              <a:t>By doing so, </a:t>
            </a:r>
            <a:r>
              <a:rPr lang="en-US" b="0" dirty="0" err="1"/>
              <a:t>RowBlocker</a:t>
            </a:r>
            <a:r>
              <a:rPr lang="en-US" b="0" dirty="0"/>
              <a:t> ensures that </a:t>
            </a:r>
            <a:r>
              <a:rPr lang="en-US" b="1" dirty="0"/>
              <a:t>NO ROW</a:t>
            </a:r>
            <a:r>
              <a:rPr lang="en-US" b="0" dirty="0"/>
              <a:t> can be activated at a high enough rate to induce RowHammer bit-flips. </a:t>
            </a:r>
          </a:p>
          <a:p>
            <a:r>
              <a:rPr lang="en-US" b="1" dirty="0"/>
              <a:t>[CLICK] </a:t>
            </a:r>
            <a:r>
              <a:rPr lang="en-US" b="0" dirty="0" err="1"/>
              <a:t>AttackThrottler</a:t>
            </a:r>
            <a:r>
              <a:rPr lang="en-US" b="0" dirty="0"/>
              <a:t> </a:t>
            </a:r>
            <a:r>
              <a:rPr lang="en-US" b="1" dirty="0"/>
              <a:t>IDENTIFIES</a:t>
            </a:r>
            <a:r>
              <a:rPr lang="en-US" b="0" dirty="0"/>
              <a:t> threads that try activating blacklisted rows. </a:t>
            </a:r>
          </a:p>
          <a:p>
            <a:r>
              <a:rPr lang="en-US" b="0" dirty="0"/>
              <a:t>[CLICK] and reduces their memory bandwidth consumption by throttling their memory requests.</a:t>
            </a:r>
          </a:p>
          <a:p>
            <a:r>
              <a:rPr lang="en-US" b="1" dirty="0"/>
              <a:t>[CLICK] </a:t>
            </a:r>
            <a:r>
              <a:rPr lang="en-US" b="0" dirty="0"/>
              <a:t>By doing so, </a:t>
            </a:r>
            <a:r>
              <a:rPr lang="en-US" b="0" dirty="0" err="1"/>
              <a:t>AttackThrottler</a:t>
            </a:r>
            <a:r>
              <a:rPr lang="en-US" b="0" dirty="0"/>
              <a:t> greatly reduces the performance degradation and energy wastage a RowHammer attack inflicts on a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050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004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more analyses and implementation details available in the full paper.</a:t>
            </a:r>
          </a:p>
          <a:p>
            <a:r>
              <a:rPr lang="en-US" b="1" dirty="0"/>
              <a:t>[CLICK]</a:t>
            </a:r>
            <a:r>
              <a:rPr lang="en-US" dirty="0"/>
              <a:t> First, the paper shares a security proof where we mathematically represent ALL POSSIBLE access patterns and show that NO ROW can be activated at a high-enough rate to induce bit-flips when BlockHammer is configured correctly.</a:t>
            </a:r>
          </a:p>
          <a:p>
            <a:r>
              <a:rPr lang="en-US" b="1" dirty="0"/>
              <a:t>[CLICK]</a:t>
            </a:r>
            <a:r>
              <a:rPr lang="en-US" dirty="0"/>
              <a:t> Second, the paper explains how BlockHammer addresses many-sided attacks by tuning its thresholds. </a:t>
            </a:r>
          </a:p>
          <a:p>
            <a:r>
              <a:rPr lang="en-US" b="1" dirty="0"/>
              <a:t>[CLICK] </a:t>
            </a:r>
            <a:r>
              <a:rPr lang="en-US" dirty="0"/>
              <a:t>Third, we evaluate all four high-level RowHammer mitigation approaches through analyzing 14 mechanisms from four aspects</a:t>
            </a:r>
          </a:p>
          <a:p>
            <a:r>
              <a:rPr lang="en-US" b="1" dirty="0"/>
              <a:t>[CLICK] </a:t>
            </a:r>
            <a:r>
              <a:rPr lang="en-US" dirty="0"/>
              <a:t>comprehensive protection  </a:t>
            </a:r>
          </a:p>
          <a:p>
            <a:r>
              <a:rPr lang="en-US" b="1" dirty="0"/>
              <a:t>[CLICK] </a:t>
            </a:r>
            <a:r>
              <a:rPr lang="en-US" dirty="0" err="1"/>
              <a:t>compatibiltiy</a:t>
            </a:r>
            <a:r>
              <a:rPr lang="en-US" dirty="0"/>
              <a:t> with commodity DRAM chips </a:t>
            </a:r>
          </a:p>
          <a:p>
            <a:r>
              <a:rPr lang="en-US" b="1" dirty="0"/>
              <a:t>[CLICK] </a:t>
            </a:r>
            <a:r>
              <a:rPr lang="en-US" dirty="0"/>
              <a:t>scalability with worsening RowHammer vulnerability </a:t>
            </a:r>
          </a:p>
          <a:p>
            <a:r>
              <a:rPr lang="en-US" b="1" dirty="0"/>
              <a:t>[CLICK] </a:t>
            </a:r>
            <a:r>
              <a:rPr lang="en-US" dirty="0"/>
              <a:t>and deterministic protection. </a:t>
            </a:r>
          </a:p>
          <a:p>
            <a:r>
              <a:rPr lang="en-US" b="1" dirty="0"/>
              <a:t>[CLICK]</a:t>
            </a:r>
            <a:r>
              <a:rPr lang="en-US" dirty="0"/>
              <a:t> We show that BlockHammer is the only mechanism that satisfies all of them. </a:t>
            </a:r>
          </a:p>
          <a:p>
            <a:r>
              <a:rPr lang="en-US" b="1" dirty="0"/>
              <a:t>[END]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578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499983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736465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55964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4598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280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4280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3072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60065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7110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9245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996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7344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5313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627407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962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88383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our work revisiting </a:t>
            </a:r>
            <a:r>
              <a:rPr lang="en-US" baseline="0" dirty="0" err="1"/>
              <a:t>rowhammer</a:t>
            </a:r>
            <a:r>
              <a:rPr lang="en-US" baseline="0" dirty="0"/>
              <a:t>: an experimental analysis of modern devices and mitigation techniques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3895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We characterized over 1500 DRAM chips of different DRAM types, technology nodes and manufacturers</a:t>
            </a:r>
          </a:p>
          <a:p>
            <a:r>
              <a:rPr lang="en-US" b="1" baseline="0" dirty="0"/>
              <a:t>[CLICK] we studied five state-of-the-art </a:t>
            </a:r>
            <a:r>
              <a:rPr lang="en-US" b="1" baseline="0" dirty="0" err="1"/>
              <a:t>RowHammer</a:t>
            </a:r>
            <a:r>
              <a:rPr lang="en-US" b="1" baseline="0" dirty="0"/>
              <a:t> mitigation mechanisms and an ideal refresh-based mechanism</a:t>
            </a:r>
          </a:p>
          <a:p>
            <a:endParaRPr lang="en-US" b="1" baseline="0" dirty="0"/>
          </a:p>
          <a:p>
            <a:r>
              <a:rPr lang="en-US" b="1" baseline="0" dirty="0"/>
              <a:t>[CLICK] and we made two key observations. </a:t>
            </a:r>
          </a:p>
          <a:p>
            <a:r>
              <a:rPr lang="en-US" b="1" baseline="0" dirty="0"/>
              <a:t>[CLICK] First, </a:t>
            </a:r>
            <a:r>
              <a:rPr lang="en-US" b="1" baseline="0" dirty="0" err="1"/>
              <a:t>RowHAmmer</a:t>
            </a:r>
            <a:r>
              <a:rPr lang="en-US" b="1" baseline="0" dirty="0"/>
              <a:t> is getting much worse. It takes much fewer hammers to induce </a:t>
            </a:r>
            <a:r>
              <a:rPr lang="en-US" b="1" baseline="0" dirty="0" err="1"/>
              <a:t>RowHAmmer</a:t>
            </a:r>
            <a:r>
              <a:rPr lang="en-US" b="1" baseline="0" dirty="0"/>
              <a:t> bit flips in newer chips </a:t>
            </a:r>
          </a:p>
          <a:p>
            <a:r>
              <a:rPr lang="en-US" b="1" baseline="0" dirty="0"/>
              <a:t>[CLICK] Second, existing mitigation mechanisms do not scale to DRAM chips that are more vulnerable to </a:t>
            </a:r>
            <a:r>
              <a:rPr lang="en-US" b="1" baseline="0" dirty="0" err="1"/>
              <a:t>RowHammer</a:t>
            </a:r>
            <a:endParaRPr lang="en-US" b="1" baseline="0" dirty="0"/>
          </a:p>
          <a:p>
            <a:endParaRPr lang="en-US" b="1" baseline="0" dirty="0"/>
          </a:p>
          <a:p>
            <a:r>
              <a:rPr lang="en-US" b="1" baseline="0" dirty="0"/>
              <a:t>[CLICK] we conclude that it is critical to do more research on </a:t>
            </a:r>
            <a:r>
              <a:rPr lang="en-US" b="1" baseline="0" dirty="0" err="1"/>
              <a:t>RowHammer</a:t>
            </a:r>
            <a:r>
              <a:rPr lang="en-US" b="1" baseline="0" dirty="0"/>
              <a:t> and develop scalable mitigation mechanisms to prevent </a:t>
            </a:r>
            <a:r>
              <a:rPr lang="en-US" b="1" baseline="0" dirty="0" err="1"/>
              <a:t>RowHammer</a:t>
            </a:r>
            <a:r>
              <a:rPr lang="en-US" b="1" baseline="0" dirty="0"/>
              <a:t> in future systems </a:t>
            </a:r>
          </a:p>
          <a:p>
            <a:endParaRPr lang="en-US" b="1" baseline="0" dirty="0"/>
          </a:p>
          <a:p>
            <a:endParaRPr lang="en-US" b="1" baseline="0" dirty="0"/>
          </a:p>
          <a:p>
            <a:r>
              <a:rPr lang="en-US" b="1"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4343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881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793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696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the different DRAM types on the x-axis: DDR3, DDR4, and LPDDR4, and subdivide the plots with vertical lines.</a:t>
            </a:r>
          </a:p>
          <a:p>
            <a:endParaRPr lang="en-US" b="0" dirty="0"/>
          </a:p>
          <a:p>
            <a:r>
              <a:rPr lang="en-US" b="0" dirty="0"/>
              <a:t>We focus on trends across chips of the same DRAM type but different technology node generations to draw conclusions. </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6813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8221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2122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0742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a:p>
            <a:endParaRPr lang="en-US" dirty="0"/>
          </a:p>
          <a:p>
            <a:r>
              <a:rPr lang="en-US" dirty="0"/>
              <a:t>[CLICK] We find that PARA, </a:t>
            </a:r>
            <a:r>
              <a:rPr lang="en-US" dirty="0" err="1"/>
              <a:t>ProHIT</a:t>
            </a:r>
            <a:r>
              <a:rPr lang="en-US" dirty="0"/>
              <a:t> and </a:t>
            </a:r>
            <a:r>
              <a:rPr lang="en-US" dirty="0" err="1"/>
              <a:t>MRLoc</a:t>
            </a:r>
            <a:r>
              <a:rPr lang="en-US" dirty="0"/>
              <a:t> are viable options for mitigating </a:t>
            </a:r>
            <a:r>
              <a:rPr lang="en-US" dirty="0" err="1"/>
              <a:t>RowHammer</a:t>
            </a:r>
            <a:r>
              <a:rPr lang="en-US" dirty="0"/>
              <a:t> bit flips in the worst chips that we tested today with reasonable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3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PARA’s design scales to low </a:t>
            </a:r>
            <a:r>
              <a:rPr lang="en-US" dirty="0" err="1"/>
              <a:t>HCfirst</a:t>
            </a:r>
            <a:r>
              <a:rPr lang="en-US" dirty="0"/>
              <a:t> values that we are likely to see in future DRAM chips but has very low normalized system performance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6054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550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evaluation of mitigation mechanisms</a:t>
            </a:r>
          </a:p>
          <a:p>
            <a:r>
              <a:rPr lang="en-US" dirty="0"/>
              <a:t>[CLICK] we find that existing </a:t>
            </a:r>
            <a:r>
              <a:rPr lang="en-US" dirty="0" err="1"/>
              <a:t>RowHammer</a:t>
            </a:r>
            <a:r>
              <a:rPr lang="en-US" dirty="0"/>
              <a:t> mitigation mechanisms can prevent </a:t>
            </a:r>
            <a:r>
              <a:rPr lang="en-US" dirty="0" err="1"/>
              <a:t>RowHammer</a:t>
            </a:r>
            <a:r>
              <a:rPr lang="en-US" dirty="0"/>
              <a:t> attacks with reasonable system performance overhead in DRAM chips today</a:t>
            </a:r>
          </a:p>
          <a:p>
            <a:endParaRPr lang="en-US" dirty="0"/>
          </a:p>
          <a:p>
            <a:r>
              <a:rPr lang="en-US" dirty="0"/>
              <a:t>[CLICK] However, existing mitigation mechanisms do not scale well to DRAM chips that are more vulnerable to </a:t>
            </a:r>
            <a:r>
              <a:rPr lang="en-US" dirty="0" err="1"/>
              <a:t>RowHammer</a:t>
            </a:r>
            <a:r>
              <a:rPr lang="en-US" dirty="0"/>
              <a:t> </a:t>
            </a:r>
          </a:p>
          <a:p>
            <a:endParaRPr lang="en-US" dirty="0"/>
          </a:p>
          <a:p>
            <a:r>
              <a:rPr lang="en-US" dirty="0"/>
              <a:t>[CLICK] and there is still significant opportunity for developing a mechanism that is scalable with low overhead</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6900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identify two promising directions for new </a:t>
            </a:r>
            <a:r>
              <a:rPr lang="en-US" dirty="0" err="1"/>
              <a:t>RowHammer</a:t>
            </a:r>
            <a:r>
              <a:rPr lang="en-US" dirty="0"/>
              <a:t> solutions</a:t>
            </a:r>
          </a:p>
          <a:p>
            <a:r>
              <a:rPr lang="en-US" dirty="0"/>
              <a:t>[CLICK] First, we believe that the [CLICK] DRAM and system should cooperate more to provide a holistic approach that can prevent </a:t>
            </a:r>
            <a:r>
              <a:rPr lang="en-US" dirty="0" err="1"/>
              <a:t>RowHammer</a:t>
            </a:r>
            <a:r>
              <a:rPr lang="en-US" dirty="0"/>
              <a:t>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7504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concludes my talk . Thank you for your time and attention. For many more details, I invite you to read our ISCA 2020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0481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baseline="0" dirty="0"/>
              <a:t> I will first begin with an executive summary</a:t>
            </a:r>
          </a:p>
          <a:p>
            <a:endParaRPr lang="en-US" b="1" baseline="0" dirty="0"/>
          </a:p>
          <a:p>
            <a:r>
              <a:rPr lang="en-US" b="1" baseline="0" dirty="0"/>
              <a:t>[CLICK] Denser DRAM chips are more vulnerable to </a:t>
            </a:r>
            <a:r>
              <a:rPr lang="en-US" b="1" baseline="0" dirty="0" err="1"/>
              <a:t>RowHammer</a:t>
            </a:r>
            <a:r>
              <a:rPr lang="en-US" b="1" baseline="0" dirty="0"/>
              <a:t> but there is no characterization-based study that demonstrates how exactly the vulnerability scales</a:t>
            </a:r>
          </a:p>
          <a:p>
            <a:endParaRPr lang="en-US" b="1" baseline="0" dirty="0"/>
          </a:p>
          <a:p>
            <a:r>
              <a:rPr lang="en-US" b="1" baseline="0" dirty="0"/>
              <a:t>[CLICK] The problem is that it is unclear whether current mitigation mechanisms will remain viable for future DRAM chips that are likely to be more vulnerable to </a:t>
            </a:r>
            <a:r>
              <a:rPr lang="en-US" b="1" baseline="0" dirty="0" err="1"/>
              <a:t>RowHammer</a:t>
            </a:r>
            <a:endParaRPr lang="en-US" b="1" baseline="0" dirty="0"/>
          </a:p>
          <a:p>
            <a:endParaRPr lang="en-US" b="1" baseline="0" dirty="0"/>
          </a:p>
          <a:p>
            <a:r>
              <a:rPr lang="en-US" b="1" baseline="0" dirty="0"/>
              <a:t>[CLICK] The goal of this work is to [CLICK] first experimentally demonstrate how vulnerable modern DRAM chips are to </a:t>
            </a:r>
            <a:r>
              <a:rPr lang="en-US" b="1" baseline="0" dirty="0" err="1"/>
              <a:t>RowHammer</a:t>
            </a:r>
            <a:r>
              <a:rPr lang="en-US" b="1" baseline="0" dirty="0"/>
              <a:t> and study how this vulnerability will scale going forward</a:t>
            </a:r>
          </a:p>
          <a:p>
            <a:endParaRPr lang="en-US" b="1" baseline="0" dirty="0"/>
          </a:p>
          <a:p>
            <a:r>
              <a:rPr lang="en-US" b="1" baseline="0" dirty="0"/>
              <a:t>[CLICK] Secondly, we want to study the viability of current mitigation mechanisms on more vulnerable chips</a:t>
            </a:r>
          </a:p>
          <a:p>
            <a:endParaRPr lang="en-US" b="1" baseline="0" dirty="0"/>
          </a:p>
          <a:p>
            <a:r>
              <a:rPr lang="en-US" b="1" baseline="0" dirty="0"/>
              <a:t>[CLICK] We are the first experimental study to present a rigorous </a:t>
            </a:r>
            <a:r>
              <a:rPr lang="en-US" b="1" baseline="0" dirty="0" err="1"/>
              <a:t>RowHammer</a:t>
            </a:r>
            <a:r>
              <a:rPr lang="en-US" b="1" baseline="0" dirty="0"/>
              <a:t> failure characterization study across a broad range of DRAM chips </a:t>
            </a:r>
          </a:p>
          <a:p>
            <a:endParaRPr lang="en-US" b="1" baseline="0" dirty="0"/>
          </a:p>
          <a:p>
            <a:r>
              <a:rPr lang="en-US" b="1" baseline="0" dirty="0"/>
              <a:t>[CLICK] We characterize 1580 DRAM chips across different DRAM types and technology node generations, across the three major DRAM manufacturers</a:t>
            </a:r>
          </a:p>
          <a:p>
            <a:endParaRPr lang="en-US" b="1" baseline="0" dirty="0"/>
          </a:p>
          <a:p>
            <a:r>
              <a:rPr lang="en-US" b="1" baseline="0" dirty="0"/>
              <a:t>[CLICK] And we demonstrate that the </a:t>
            </a:r>
            <a:r>
              <a:rPr lang="en-US" b="1" baseline="0" dirty="0" err="1"/>
              <a:t>RowHammer</a:t>
            </a:r>
            <a:r>
              <a:rPr lang="en-US" b="1" baseline="0" dirty="0"/>
              <a:t> vulnerability worsens in newer chips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also study </a:t>
            </a:r>
            <a:r>
              <a:rPr lang="en-US" b="1" baseline="0" dirty="0" err="1"/>
              <a:t>RowHammer</a:t>
            </a:r>
            <a:r>
              <a:rPr lang="en-US" b="1" baseline="0" dirty="0"/>
              <a:t> mitigation mechanisms in simulation and show how 5 state-of-the-art mechanisms are affected by a worsening </a:t>
            </a:r>
            <a:r>
              <a:rPr lang="en-US" b="1" baseline="0" dirty="0" err="1"/>
              <a:t>RowHammer</a:t>
            </a:r>
            <a:r>
              <a:rPr lang="en-US" b="1" baseline="0" dirty="0"/>
              <a:t> vulnerability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find that these mitigation mechanisms have reasonable performance loss on modern DRAM chips, but [CLICK] scale poorly to more vulnerable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conclude that it is critical to research more effective solutions to </a:t>
            </a:r>
            <a:r>
              <a:rPr lang="en-US" b="1" baseline="0" dirty="0" err="1"/>
              <a:t>RowHammer</a:t>
            </a:r>
            <a:r>
              <a:rPr lang="en-US" b="1" baseline="0" dirty="0"/>
              <a:t> for future DRAM chips that will likely be even more vulnerable to </a:t>
            </a:r>
            <a:r>
              <a:rPr lang="en-US" b="1" baseline="0" dirty="0" err="1"/>
              <a:t>RowHammer</a:t>
            </a:r>
            <a:endParaRPr lang="en-US" b="1" baseline="0" dirty="0"/>
          </a:p>
          <a:p>
            <a:endParaRPr lang="en-US" b="1" baseline="0" dirty="0"/>
          </a:p>
          <a:p>
            <a:r>
              <a:rPr lang="en-US" b="1" baseline="0" dirty="0"/>
              <a:t>=============</a:t>
            </a:r>
          </a:p>
          <a:p>
            <a:r>
              <a:rPr lang="en-US" b="1" baseline="0" dirty="0"/>
              <a:t>reduce text on this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2845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study is that </a:t>
            </a:r>
          </a:p>
          <a:p>
            <a:r>
              <a:rPr lang="en-US" dirty="0"/>
              <a:t>[CLICK] denser DRAM chips are more vulnerable to </a:t>
            </a:r>
            <a:r>
              <a:rPr lang="en-US" dirty="0" err="1"/>
              <a:t>RowHammer</a:t>
            </a:r>
            <a:endParaRPr lang="en-US" dirty="0"/>
          </a:p>
          <a:p>
            <a:r>
              <a:rPr lang="en-US" dirty="0"/>
              <a:t>[CLICK] Three prior works provide </a:t>
            </a:r>
            <a:r>
              <a:rPr lang="en-US" dirty="0" err="1"/>
              <a:t>RowHammer</a:t>
            </a:r>
            <a:r>
              <a:rPr lang="en-US" dirty="0"/>
              <a:t> characterization data on real DRAM chips. </a:t>
            </a:r>
          </a:p>
          <a:p>
            <a:r>
              <a:rPr lang="en-US" dirty="0"/>
              <a:t>[CLICK] However, there is no comprehensive experimental study that demonstrates how the </a:t>
            </a:r>
            <a:r>
              <a:rPr lang="en-US" dirty="0" err="1"/>
              <a:t>RowHammer</a:t>
            </a:r>
            <a:r>
              <a:rPr lang="en-US" dirty="0"/>
              <a:t> vulnerability scales across DRAM types and technology node generations and as DRAM chips become more dense </a:t>
            </a:r>
          </a:p>
          <a:p>
            <a:r>
              <a:rPr lang="en-US" dirty="0"/>
              <a:t>[CLICK] Therefore it is hard to identify whether current mitigation mechanisms will remain viable for future DRAM chips that are likely to be more vulnerable to </a:t>
            </a:r>
            <a:r>
              <a:rPr lang="en-US" dirty="0" err="1"/>
              <a:t>RowHammer</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85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work is to </a:t>
            </a:r>
          </a:p>
          <a:p>
            <a:r>
              <a:rPr lang="en-US" dirty="0"/>
              <a:t>[CLICK] First, experimentally demonstrate how vulnerable modern DRAM chips are to </a:t>
            </a:r>
            <a:r>
              <a:rPr lang="en-US" dirty="0" err="1"/>
              <a:t>RowHammer</a:t>
            </a:r>
            <a:r>
              <a:rPr lang="en-US" dirty="0"/>
              <a:t> and predict how this vulnerability will scale going forward and</a:t>
            </a:r>
          </a:p>
          <a:p>
            <a:r>
              <a:rPr lang="en-US" dirty="0"/>
              <a:t>[CLICK] Second, we want to study the viability of current mitigation mechanisms on more vulnerable chips.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5651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a:t>
            </a:r>
          </a:p>
          <a:p>
            <a:r>
              <a:rPr lang="en-US" dirty="0"/>
              <a:t>[CLICK] DRAM refresh so the victim rows are not refreshed during a </a:t>
            </a:r>
            <a:r>
              <a:rPr lang="en-US" dirty="0" err="1"/>
              <a:t>RowHammer</a:t>
            </a:r>
            <a:r>
              <a:rPr lang="en-US" dirty="0"/>
              <a:t> test, </a:t>
            </a:r>
          </a:p>
          <a:p>
            <a:r>
              <a:rPr lang="en-US" dirty="0"/>
              <a:t>[CLICK] DRAM calibration events to minimize variation in test timings</a:t>
            </a:r>
          </a:p>
          <a:p>
            <a:r>
              <a:rPr lang="en-US" dirty="0"/>
              <a:t>[CLICK] and </a:t>
            </a:r>
            <a:r>
              <a:rPr lang="en-US" dirty="0" err="1"/>
              <a:t>RowHammer</a:t>
            </a:r>
            <a:r>
              <a:rPr lang="en-US" dirty="0"/>
              <a:t> mitigation mechanisms to ensure that we can directly observe circuit-level bit flips such that we can make conclusions about DRAM vulnerability to </a:t>
            </a:r>
            <a:r>
              <a:rPr lang="en-US" dirty="0" err="1"/>
              <a:t>RowHammer</a:t>
            </a:r>
            <a:r>
              <a:rPr lang="en-US" dirty="0"/>
              <a:t> at the circuit technology level rather than the system level.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the worst-case access sequence based on observations from prior work</a:t>
            </a:r>
          </a:p>
          <a:p>
            <a:r>
              <a:rPr lang="en-US" dirty="0"/>
              <a:t>[CLICK] Using these observations, we test each row’s worst-case vulnerability to </a:t>
            </a:r>
            <a:r>
              <a:rPr lang="en-US" dirty="0" err="1"/>
              <a:t>RowHammer</a:t>
            </a:r>
            <a:r>
              <a:rPr lang="en-US" dirty="0"/>
              <a:t> by repeatedly accessing the two directly physically-adjacent rows as fast as possible</a:t>
            </a:r>
          </a:p>
          <a:p>
            <a:r>
              <a:rPr lang="en-US" dirty="0"/>
              <a:t>[CLICK] We refer to our paper for more details on the worst-case access sequence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273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our </a:t>
            </a:r>
            <a:r>
              <a:rPr lang="en-US" dirty="0" err="1"/>
              <a:t>RowHammer</a:t>
            </a:r>
            <a:r>
              <a:rPr lang="en-US" dirty="0"/>
              <a:t> characterization test using a DRAM diagram and a snippet of pseudocode.</a:t>
            </a:r>
          </a:p>
          <a:p>
            <a:r>
              <a:rPr lang="en-US" dirty="0"/>
              <a:t>To test each row in DRAM, we run the following sequence</a:t>
            </a:r>
          </a:p>
          <a:p>
            <a:r>
              <a:rPr lang="en-US" dirty="0"/>
              <a:t>[CLICK] first we set that row as the victim row in which we will induce </a:t>
            </a:r>
            <a:r>
              <a:rPr lang="en-US" dirty="0" err="1"/>
              <a:t>RowHammer</a:t>
            </a:r>
            <a:r>
              <a:rPr lang="en-US" dirty="0"/>
              <a:t> bit flips</a:t>
            </a:r>
          </a:p>
          <a:p>
            <a:r>
              <a:rPr lang="en-US" dirty="0"/>
              <a:t>[CLICK] we then select the two physically-adjacent rows as aggressor rows which we will repeatedly access </a:t>
            </a:r>
          </a:p>
          <a:p>
            <a:r>
              <a:rPr lang="en-US" dirty="0"/>
              <a:t>[CLICK] we then disable refresh to prevent interruptions in the core loop of our test from refresh operations</a:t>
            </a:r>
          </a:p>
          <a:p>
            <a:r>
              <a:rPr lang="en-US" dirty="0"/>
              <a:t>[CLICK] We then refresh the victim row so that we are inducing </a:t>
            </a:r>
            <a:r>
              <a:rPr lang="en-US" dirty="0" err="1"/>
              <a:t>RowHammer</a:t>
            </a:r>
            <a:r>
              <a:rPr lang="en-US" dirty="0"/>
              <a:t> bit flips on a fully charged row and minimizing interference from charge variation in the cells</a:t>
            </a:r>
          </a:p>
          <a:p>
            <a:r>
              <a:rPr lang="en-US" dirty="0"/>
              <a:t>[CLICK] </a:t>
            </a:r>
          </a:p>
          <a:p>
            <a:endParaRPr lang="en-US" dirty="0"/>
          </a:p>
          <a:p>
            <a:endParaRPr lang="en-US" dirty="0"/>
          </a:p>
          <a:p>
            <a:endParaRPr lang="en-US" dirty="0"/>
          </a:p>
          <a:p>
            <a:r>
              <a:rPr lang="en-US" dirty="0"/>
              <a:t>=======</a:t>
            </a:r>
          </a:p>
          <a:p>
            <a:r>
              <a:rPr lang="en-US" dirty="0"/>
              <a:t>HC defined more clearly somewhere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00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[FORTH&amp;BACK] then induce </a:t>
            </a:r>
            <a:r>
              <a:rPr lang="en-US" dirty="0" err="1"/>
              <a:t>RowHammer</a:t>
            </a:r>
            <a:r>
              <a:rPr lang="en-US" dirty="0"/>
              <a:t> bit flips in our core test loop by alternating accesses to the aggressor rows </a:t>
            </a:r>
          </a:p>
          <a:p>
            <a:r>
              <a:rPr lang="en-US" dirty="0"/>
              <a:t>[CLICK]  note that 1 hammer, which we call HC, refers to two accesses. One to each of the aggressors</a:t>
            </a:r>
          </a:p>
          <a:p>
            <a:r>
              <a:rPr lang="en-US" dirty="0"/>
              <a:t>[CLICK] After hammering a prescribed number of times. We then enable DRAM refresh to prevent further retention failures</a:t>
            </a:r>
          </a:p>
          <a:p>
            <a:r>
              <a:rPr lang="en-US" dirty="0"/>
              <a:t>[CLICK] and record the resulting </a:t>
            </a:r>
            <a:r>
              <a:rPr lang="en-US" dirty="0" err="1"/>
              <a:t>RowHammer</a:t>
            </a:r>
            <a:r>
              <a:rPr lang="en-US" dirty="0"/>
              <a:t> bit flips for analysis</a:t>
            </a:r>
          </a:p>
          <a:p>
            <a:r>
              <a:rPr lang="en-US" dirty="0"/>
              <a:t>[CLICK] Finally, we restore the bit flips to their original values</a:t>
            </a:r>
          </a:p>
          <a:p>
            <a:r>
              <a:rPr lang="en-US" dirty="0"/>
              <a:t>[CLICK]</a:t>
            </a:r>
          </a:p>
          <a:p>
            <a:r>
              <a:rPr lang="en-US" dirty="0"/>
              <a:t>[CLICK] We repeat this sequence for all rows in the DRAM chip</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2196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The first question we want to answer is "Can we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of our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we are able to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chips we test except many DDR3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of the total set of chips, 84% are vulnerable. The remaining 16% are of DDR3 DRAM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a:t>
            </a:r>
            <a:r>
              <a:rPr lang="en-US" sz="1200" b="1" dirty="0" err="1">
                <a:latin typeface="Cambria" panose="02040503050406030204" pitchFamily="18" charset="0"/>
              </a:rPr>
              <a:t>Wtihin</a:t>
            </a:r>
            <a:r>
              <a:rPr lang="en-US" sz="1200" b="1" dirty="0">
                <a:latin typeface="Cambria" panose="02040503050406030204" pitchFamily="18" charset="0"/>
              </a:rPr>
              <a:t> DDR3-old chips, we find only 12%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Within DDR3-new chips, we find 65%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conclude that Newer DRAM chips are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b="0" i="0" kern="1200" dirty="0">
                <a:solidFill>
                  <a:schemeClr val="tx1"/>
                </a:solidFill>
                <a:effectLst/>
                <a:latin typeface="+mn-lt"/>
                <a:ea typeface="+mn-ea"/>
                <a:cs typeface="+mn-cs"/>
              </a:rPr>
              <a:t>based on the increasing percentage from DDR3-old to DDR3-new, the fact that all other newer chips are vulnerable</a:t>
            </a:r>
            <a:r>
              <a:rPr lang="en-US" sz="1200" dirty="0">
                <a:latin typeface="Cambria" panose="02040503050406030204" pitchFamily="18" charset="0"/>
              </a:rPr>
              <a:t>, and also as we will show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charset="0"/>
                <a:ea typeface="Cambria" charset="0"/>
                <a:cs typeface="Cambria" charset="0"/>
              </a:rPr>
              <a:t>In the remaining characterization results, 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for chips that we can induce </a:t>
            </a: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Potentially describe the outlier </a:t>
            </a:r>
            <a:r>
              <a:rPr lang="en-US" dirty="0" err="1"/>
              <a:t>mfr</a:t>
            </a:r>
            <a:r>
              <a:rPr lang="en-US" dirty="0"/>
              <a:t> 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44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We test several data patterns that are typically examined in prior work to identify the worst-case data pattern for inducing </a:t>
            </a:r>
            <a:r>
              <a:rPr lang="en-US" sz="1200" dirty="0" err="1">
                <a:latin typeface="LinLibertineTI"/>
              </a:rPr>
              <a:t>RowHammer</a:t>
            </a:r>
            <a:r>
              <a:rPr lang="en-US" sz="1200" dirty="0">
                <a:latin typeface="LinLibertineTI"/>
              </a:rPr>
              <a:t> bit flips</a:t>
            </a:r>
          </a:p>
          <a:p>
            <a:endParaRPr lang="en-US" sz="1200" dirty="0">
              <a:latin typeface="LinLibertineTI"/>
            </a:endParaRPr>
          </a:p>
          <a:p>
            <a:r>
              <a:rPr lang="en-US" sz="1200" dirty="0">
                <a:latin typeface="LinLibertineTI"/>
              </a:rPr>
              <a:t>[CLICK] We find that the worst-case data pattern is consistent across chips of the same manufacturer and DRAM type-node configuration</a:t>
            </a:r>
          </a:p>
          <a:p>
            <a:endParaRPr lang="en-US" sz="1200" dirty="0">
              <a:latin typeface="LinLibertineTI"/>
            </a:endParaRPr>
          </a:p>
          <a:p>
            <a:r>
              <a:rPr lang="en-US" sz="1200" dirty="0">
                <a:latin typeface="LinLibertineTI"/>
              </a:rPr>
              <a:t>[CLICK] and we use the worst-case data pattern per DRAM chip to characterize each chip at worst-case conditions and minimize the extensive testing time </a:t>
            </a:r>
          </a:p>
          <a:p>
            <a:endParaRPr lang="en-US" sz="1200" dirty="0">
              <a:latin typeface="LinLibertineTI"/>
            </a:endParaRPr>
          </a:p>
          <a:p>
            <a:r>
              <a:rPr lang="en-US" sz="1200" dirty="0">
                <a:latin typeface="LinLibertineTI"/>
              </a:rPr>
              <a:t>[CLICK] We refer to our paper for more detail </a:t>
            </a:r>
          </a:p>
          <a:p>
            <a:endParaRPr lang="en-US" sz="1200" dirty="0">
              <a:latin typeface="LinLibertineTI"/>
            </a:endParaRPr>
          </a:p>
          <a:p>
            <a:endParaRPr lang="en-US" sz="1200" dirty="0">
              <a:latin typeface="LinLibertineT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9181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question we want to answer is "How does the Hammer Count affect the number of bit flips induced?"</a:t>
            </a:r>
          </a:p>
          <a:p>
            <a:endParaRPr lang="en-US" dirty="0"/>
          </a:p>
          <a:p>
            <a:r>
              <a:rPr lang="en-US" dirty="0"/>
              <a:t>[CLICK] We plot the </a:t>
            </a:r>
            <a:r>
              <a:rPr lang="en-US" dirty="0" err="1"/>
              <a:t>RowHammer</a:t>
            </a:r>
            <a:r>
              <a:rPr lang="en-US" dirty="0"/>
              <a:t> bit flip rate (or the number of observed </a:t>
            </a:r>
            <a:r>
              <a:rPr lang="en-US" dirty="0" err="1"/>
              <a:t>RowHammer</a:t>
            </a:r>
            <a:r>
              <a:rPr lang="en-US" dirty="0"/>
              <a:t> bit flips to the total number of bits in the tested DRAM rows) on the y-axis as a function of the hammer count on the x-axis for DDR4-new chips of </a:t>
            </a:r>
            <a:r>
              <a:rPr lang="en-US" dirty="0" err="1"/>
              <a:t>Mfr</a:t>
            </a:r>
            <a:r>
              <a:rPr lang="en-US" dirty="0"/>
              <a:t> A as an example.</a:t>
            </a:r>
          </a:p>
          <a:p>
            <a:endParaRPr lang="en-US" dirty="0"/>
          </a:p>
          <a:p>
            <a:r>
              <a:rPr lang="en-US" dirty="0"/>
              <a:t>[CLICK] Remember that Hammer Count is defined as two accesses. One access to each of the two adjacent rows.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998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"Where do </a:t>
            </a:r>
            <a:r>
              <a:rPr lang="en-US" dirty="0" err="1"/>
              <a:t>RowHammer</a:t>
            </a:r>
            <a:r>
              <a:rPr lang="en-US" dirty="0"/>
              <a:t> bit flips occur relative to aggressor 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plot the fraction of </a:t>
            </a:r>
            <a:r>
              <a:rPr lang="en-US" dirty="0" err="1"/>
              <a:t>RowHammer</a:t>
            </a:r>
            <a:r>
              <a:rPr lang="en-US" dirty="0"/>
              <a:t> bit flips that occur in a given row offset from the victim row out of all observed </a:t>
            </a:r>
            <a:r>
              <a:rPr lang="en-US" dirty="0" err="1"/>
              <a:t>RowHammer</a:t>
            </a:r>
            <a:r>
              <a:rPr lang="en-US" dirty="0"/>
              <a:t> bit flips for DDR4-old chips of </a:t>
            </a:r>
            <a:r>
              <a:rPr lang="en-US" dirty="0" err="1"/>
              <a:t>Mfr</a:t>
            </a:r>
            <a:r>
              <a:rPr lang="en-US" dirty="0"/>
              <a:t> A as an example.</a:t>
            </a:r>
          </a:p>
          <a:p>
            <a:r>
              <a:rPr lang="en-US" dirty="0"/>
              <a:t>[CLICK] The aggressor rows at offsets 1 and -1 are marked and the error bars show the standard deviation of the distribution across our tested chips. </a:t>
            </a:r>
          </a:p>
          <a:p>
            <a:endParaRPr lang="en-US" dirty="0"/>
          </a:p>
          <a:p>
            <a:r>
              <a:rPr lang="en-US" dirty="0"/>
              <a:t>[CLICK] We find that the number of </a:t>
            </a:r>
            <a:r>
              <a:rPr lang="en-US" dirty="0" err="1"/>
              <a:t>RowHammer</a:t>
            </a:r>
            <a:r>
              <a:rPr lang="en-US" dirty="0"/>
              <a:t> bit flips that occur in a given row decreases as the distance from the victim row (or row 0) increases. This is because row 0 is being hammered from both sides with a double-sided hammer, while rows 2 and -2 are only being "hammered" from a single side each.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3107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normalize the data we get across our different chips by inducing a </a:t>
            </a:r>
            <a:r>
              <a:rPr lang="en-US" dirty="0" err="1"/>
              <a:t>RowHammer</a:t>
            </a:r>
            <a:r>
              <a:rPr lang="en-US" dirty="0"/>
              <a:t> bit flip rate of 10-6 in each chip and studying the resulting bit flips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plot representative distributions for different DRAM type-node configurations ordered from top to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DRAM chips of newer DRAM technology nodes can exhibit </a:t>
            </a:r>
            <a:r>
              <a:rPr lang="en-US" dirty="0" err="1"/>
              <a:t>RowHammer</a:t>
            </a:r>
            <a:r>
              <a:rPr lang="en-US" dirty="0"/>
              <a:t> bit flips in more rows and also farther away from the victim 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6627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results for each group of chips from each DRAM type-node configuration per manufacturer in the paper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results in the paper </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745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next question we want to answer is ”How are </a:t>
            </a:r>
            <a:r>
              <a:rPr lang="en-US" dirty="0" err="1"/>
              <a:t>RowHammer</a:t>
            </a:r>
            <a:r>
              <a:rPr lang="en-US" dirty="0"/>
              <a:t> bit flips spatially distributed across a chip?" </a:t>
            </a:r>
          </a:p>
          <a:p>
            <a:endParaRPr lang="en-US" dirty="0"/>
          </a:p>
          <a:p>
            <a:endParaRPr lang="en-US" dirty="0"/>
          </a:p>
          <a:p>
            <a:r>
              <a:rPr lang="en-US" dirty="0"/>
              <a:t>[CLICK] we first normalize the data we get across our different chips by inducing a </a:t>
            </a:r>
            <a:r>
              <a:rPr lang="en-US" dirty="0" err="1"/>
              <a:t>RowHammer</a:t>
            </a:r>
            <a:r>
              <a:rPr lang="en-US" dirty="0"/>
              <a:t> bit flip rate of 10-6 in each chip and studying the resulting bit flips</a:t>
            </a:r>
          </a:p>
          <a:p>
            <a:endParaRPr lang="en-US" dirty="0"/>
          </a:p>
          <a:p>
            <a:r>
              <a:rPr lang="en-US" dirty="0"/>
              <a:t>[CLICK] We plot the distribution of 64-bit words containing x </a:t>
            </a:r>
            <a:r>
              <a:rPr lang="en-US" dirty="0" err="1"/>
              <a:t>RowHammer</a:t>
            </a:r>
            <a:r>
              <a:rPr lang="en-US" dirty="0"/>
              <a:t> bit flips across our tested DRAM chips. We find the proportion of 64-bit words containing x </a:t>
            </a:r>
            <a:r>
              <a:rPr lang="en-US" dirty="0" err="1"/>
              <a:t>RowHammer</a:t>
            </a:r>
            <a:r>
              <a:rPr lang="en-US" dirty="0"/>
              <a:t> bit flips out of all 64-bit words in each chip containing any </a:t>
            </a:r>
            <a:r>
              <a:rPr lang="en-US" dirty="0" err="1"/>
              <a:t>RowHammer</a:t>
            </a:r>
            <a:r>
              <a:rPr lang="en-US" dirty="0"/>
              <a:t> bit flip and plot the distribution as a bar chart with error bars for each x value </a:t>
            </a:r>
          </a:p>
          <a:p>
            <a:endParaRPr lang="en-US" dirty="0"/>
          </a:p>
          <a:p>
            <a:r>
              <a:rPr lang="en-US" dirty="0"/>
              <a:t>[CLICK] we find that this plot is representative of the results from our DDR3 and DDR4 chips. </a:t>
            </a:r>
          </a:p>
          <a:p>
            <a:endParaRPr lang="en-US" dirty="0"/>
          </a:p>
          <a:p>
            <a:r>
              <a:rPr lang="en-US" dirty="0"/>
              <a:t>[CLICK] we next plot data that is representative of our LPDDR4 chips.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the distribution of </a:t>
            </a:r>
            <a:r>
              <a:rPr lang="en-US" dirty="0" err="1">
                <a:latin typeface="LinLibertineTI"/>
              </a:rPr>
              <a:t>RowHammer</a:t>
            </a:r>
            <a:r>
              <a:rPr lang="en-US" dirty="0">
                <a:latin typeface="LinLibertineTI"/>
              </a:rPr>
              <a:t> bit flip density per word changes significantly in LPDDR4 chips compared to other DRAM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believe this is due to the interaction of </a:t>
            </a:r>
            <a:r>
              <a:rPr lang="en-US" dirty="0" err="1">
                <a:latin typeface="LinLibertineTI"/>
              </a:rPr>
              <a:t>RowHammer</a:t>
            </a:r>
            <a:r>
              <a:rPr lang="en-US" dirty="0">
                <a:latin typeface="LinLibertineTI"/>
              </a:rPr>
              <a:t> bit flips and the on-die ECC that is implemented in the LPDDR4 chips we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at a bit flip rate of 10^-6, a 64-bit word can contain up to 4 bit flips. This indicates that even at this relatively low bit flip rate, </a:t>
            </a:r>
            <a:r>
              <a:rPr lang="en-US" sz="1200" kern="1200" dirty="0">
                <a:solidFill>
                  <a:schemeClr val="tx1"/>
                </a:solidFill>
                <a:effectLst/>
                <a:latin typeface="+mn-lt"/>
                <a:ea typeface="+mn-ea"/>
                <a:cs typeface="+mn-cs"/>
              </a:rPr>
              <a:t>a DRAM chip can only be protected from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with a very strong ECC code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a:t>
            </a: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913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show the results for each DRAM type-node configuration per manufacturer as is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plots in the paper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9479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"What is the minimum hammer count required to cause </a:t>
            </a:r>
            <a:r>
              <a:rPr lang="en-US" dirty="0" err="1"/>
              <a:t>RowHammer</a:t>
            </a:r>
            <a:r>
              <a:rPr lang="en-US" dirty="0"/>
              <a:t> bit flips in a chip?" We refer to this value as HC first</a:t>
            </a:r>
          </a:p>
          <a:p>
            <a:endParaRPr lang="en-US" dirty="0"/>
          </a:p>
          <a:p>
            <a:r>
              <a:rPr lang="en-US" dirty="0"/>
              <a:t>[CLICK] For each DRAM chip we find the lowest number of hammers required to induce a </a:t>
            </a:r>
            <a:r>
              <a:rPr lang="en-US" dirty="0" err="1"/>
              <a:t>RowHammer</a:t>
            </a:r>
            <a:r>
              <a:rPr lang="en-US" dirty="0"/>
              <a:t> bit flip in that chip, and we plot the distribution of those values across each chip in a given DRAM type-node configuration (on the x-axis). We use results from Manufacturer C as an example. </a:t>
            </a:r>
          </a:p>
          <a:p>
            <a:endParaRPr lang="en-US" dirty="0"/>
          </a:p>
          <a:p>
            <a:r>
              <a:rPr lang="en-US" dirty="0"/>
              <a:t>We plot these distribution as box-and-whisker plots, where</a:t>
            </a:r>
          </a:p>
          <a:p>
            <a:r>
              <a:rPr lang="en-US" dirty="0"/>
              <a:t>[CLICK] the center line indicates the median, </a:t>
            </a:r>
          </a:p>
          <a:p>
            <a:r>
              <a:rPr lang="en-US" dirty="0"/>
              <a:t>[CLICK] the box edges represent the Q1 and Q3 points,</a:t>
            </a:r>
          </a:p>
          <a:p>
            <a:r>
              <a:rPr lang="en-US" dirty="0"/>
              <a:t>[CLICK] </a:t>
            </a:r>
            <a:r>
              <a:rPr lang="en-US" b="0" dirty="0"/>
              <a:t>the whiskers extend 1.5 times the difference between Q3 and Q1 beyond Q3 and Q1 and </a:t>
            </a:r>
          </a:p>
          <a:p>
            <a:r>
              <a:rPr lang="en-US" b="1" dirty="0"/>
              <a:t>[CLICK] </a:t>
            </a:r>
            <a:r>
              <a:rPr lang="en-US" b="0" dirty="0"/>
              <a:t>Any point outside of the whiskers are  outliers and are shown with plus signs. </a:t>
            </a:r>
          </a:p>
          <a:p>
            <a:endParaRPr lang="en-US" b="0" dirty="0"/>
          </a:p>
          <a:p>
            <a:endParaRPr lang="en-US" b="0" dirty="0"/>
          </a:p>
          <a:p>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29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2.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2/27/22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2022. 2. 27.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2022. 2. 27.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2022. 2. 27.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2022. 2. 27.</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2022. 2. 27.</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2022. 2. 27.</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2022. 2. 27.</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2/27/22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71063895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90591527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31867219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28648936"/>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83321502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9430254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0637089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48587537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56911365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420166176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50825434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108243551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10622779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359201611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39654665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215296950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4220860928"/>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355088705"/>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330984168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91009117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152563056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79701455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159041161"/>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219751397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94720989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602501082"/>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80437992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4260828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215849619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08585089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79078003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70818544"/>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328593477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241154109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606584595"/>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120546842"/>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55910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18096055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52845386"/>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211069836"/>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616725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57400001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75542720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29226125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596598144"/>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88296720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62081154"/>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395652817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014613038"/>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054774010"/>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231EE152-1659-8D42-9CA0-5FF63AEBB813}"/>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E5635DA-784E-6D4C-8136-7C74616169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B9712E-C73A-1945-B011-5C4D0C9348A3}"/>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68DB3E6D-EC3A-004E-A886-A3A430BAA072}"/>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8B21DC63-E09E-CC44-A17B-5BEFDC4A402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3E0385D-6C4C-D346-82EE-DB2A28D58D8D}"/>
              </a:ext>
            </a:extLst>
          </p:cNvPr>
          <p:cNvSpPr>
            <a:spLocks noGrp="1" noChangeArrowheads="1"/>
          </p:cNvSpPr>
          <p:nvPr>
            <p:ph type="sldNum" sz="quarter" idx="12"/>
          </p:nvPr>
        </p:nvSpPr>
        <p:spPr/>
        <p:txBody>
          <a:bodyPr/>
          <a:lstStyle>
            <a:lvl1pPr>
              <a:defRPr sz="1200"/>
            </a:lvl1pPr>
          </a:lstStyle>
          <a:p>
            <a:pPr>
              <a:defRPr/>
            </a:pPr>
            <a:fld id="{7C9A786F-A3BB-2147-8F1A-670657404FB7}" type="slidenum">
              <a:rPr lang="en-US" altLang="en-US"/>
              <a:pPr>
                <a:defRPr/>
              </a:pPr>
              <a:t>‹#›</a:t>
            </a:fld>
            <a:endParaRPr lang="en-US" altLang="en-US"/>
          </a:p>
        </p:txBody>
      </p:sp>
    </p:spTree>
    <p:extLst>
      <p:ext uri="{BB962C8B-B14F-4D97-AF65-F5344CB8AC3E}">
        <p14:creationId xmlns:p14="http://schemas.microsoft.com/office/powerpoint/2010/main" val="216094230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B192E21-A78C-2747-9E41-E3F2F5658D8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1F64205-2D1C-C643-9409-828641918C15}"/>
              </a:ext>
            </a:extLst>
          </p:cNvPr>
          <p:cNvSpPr>
            <a:spLocks noGrp="1" noChangeArrowheads="1"/>
          </p:cNvSpPr>
          <p:nvPr>
            <p:ph type="sldNum" sz="quarter" idx="11"/>
          </p:nvPr>
        </p:nvSpPr>
        <p:spPr>
          <a:ln/>
        </p:spPr>
        <p:txBody>
          <a:bodyPr/>
          <a:lstStyle>
            <a:lvl1pPr>
              <a:defRPr/>
            </a:lvl1pPr>
          </a:lstStyle>
          <a:p>
            <a:pPr>
              <a:defRPr/>
            </a:pPr>
            <a:fld id="{0A1A696D-AE0C-9446-A38B-FCAFD25E7DF6}" type="slidenum">
              <a:rPr lang="en-US" altLang="en-US"/>
              <a:pPr>
                <a:defRPr/>
              </a:pPr>
              <a:t>‹#›</a:t>
            </a:fld>
            <a:endParaRPr lang="en-US" altLang="en-US"/>
          </a:p>
        </p:txBody>
      </p:sp>
    </p:spTree>
    <p:extLst>
      <p:ext uri="{BB962C8B-B14F-4D97-AF65-F5344CB8AC3E}">
        <p14:creationId xmlns:p14="http://schemas.microsoft.com/office/powerpoint/2010/main" val="1349824172"/>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B9F7B4CA-3896-5A49-BD24-13B4552CA6A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8454FCF-6D7A-C34A-A0F5-C70BCBE369FA}"/>
              </a:ext>
            </a:extLst>
          </p:cNvPr>
          <p:cNvSpPr>
            <a:spLocks noGrp="1" noChangeArrowheads="1"/>
          </p:cNvSpPr>
          <p:nvPr>
            <p:ph type="sldNum" sz="quarter" idx="11"/>
          </p:nvPr>
        </p:nvSpPr>
        <p:spPr>
          <a:ln/>
        </p:spPr>
        <p:txBody>
          <a:bodyPr/>
          <a:lstStyle>
            <a:lvl1pPr>
              <a:defRPr/>
            </a:lvl1pPr>
          </a:lstStyle>
          <a:p>
            <a:pPr>
              <a:defRPr/>
            </a:pPr>
            <a:fld id="{C9E297E7-4D30-214E-B98B-FCD031CD24BB}" type="slidenum">
              <a:rPr lang="en-US" altLang="en-US"/>
              <a:pPr>
                <a:defRPr/>
              </a:pPr>
              <a:t>‹#›</a:t>
            </a:fld>
            <a:endParaRPr lang="en-US" altLang="en-US"/>
          </a:p>
        </p:txBody>
      </p:sp>
    </p:spTree>
    <p:extLst>
      <p:ext uri="{BB962C8B-B14F-4D97-AF65-F5344CB8AC3E}">
        <p14:creationId xmlns:p14="http://schemas.microsoft.com/office/powerpoint/2010/main" val="212250513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A5CCE1EF-FB0D-C340-A7CE-F6B5CC766B3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6406B3-FFA9-D244-8DF5-262DA5B8CC11}"/>
              </a:ext>
            </a:extLst>
          </p:cNvPr>
          <p:cNvSpPr>
            <a:spLocks noGrp="1" noChangeArrowheads="1"/>
          </p:cNvSpPr>
          <p:nvPr>
            <p:ph type="sldNum" sz="quarter" idx="11"/>
          </p:nvPr>
        </p:nvSpPr>
        <p:spPr>
          <a:ln/>
        </p:spPr>
        <p:txBody>
          <a:bodyPr/>
          <a:lstStyle>
            <a:lvl1pPr>
              <a:defRPr/>
            </a:lvl1pPr>
          </a:lstStyle>
          <a:p>
            <a:pPr>
              <a:defRPr/>
            </a:pPr>
            <a:fld id="{6EF08FE2-77D4-CB42-9802-DC8513815FCF}" type="slidenum">
              <a:rPr lang="en-US" altLang="en-US"/>
              <a:pPr>
                <a:defRPr/>
              </a:pPr>
              <a:t>‹#›</a:t>
            </a:fld>
            <a:endParaRPr lang="en-US" altLang="en-US"/>
          </a:p>
        </p:txBody>
      </p:sp>
    </p:spTree>
    <p:extLst>
      <p:ext uri="{BB962C8B-B14F-4D97-AF65-F5344CB8AC3E}">
        <p14:creationId xmlns:p14="http://schemas.microsoft.com/office/powerpoint/2010/main" val="3580422831"/>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E29E6A82-B671-A94A-B4CF-568FE2963C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5E87C3-EE11-A442-ACF4-79BFAA22D801}"/>
              </a:ext>
            </a:extLst>
          </p:cNvPr>
          <p:cNvSpPr>
            <a:spLocks noGrp="1" noChangeArrowheads="1"/>
          </p:cNvSpPr>
          <p:nvPr>
            <p:ph type="sldNum" sz="quarter" idx="11"/>
          </p:nvPr>
        </p:nvSpPr>
        <p:spPr>
          <a:ln/>
        </p:spPr>
        <p:txBody>
          <a:bodyPr/>
          <a:lstStyle>
            <a:lvl1pPr>
              <a:defRPr/>
            </a:lvl1pPr>
          </a:lstStyle>
          <a:p>
            <a:pPr>
              <a:defRPr/>
            </a:pPr>
            <a:fld id="{9EB8F5EE-DF3C-8044-A8A5-BE4FE93149AE}" type="slidenum">
              <a:rPr lang="en-US" altLang="en-US"/>
              <a:pPr>
                <a:defRPr/>
              </a:pPr>
              <a:t>‹#›</a:t>
            </a:fld>
            <a:endParaRPr lang="en-US" altLang="en-US"/>
          </a:p>
        </p:txBody>
      </p:sp>
    </p:spTree>
    <p:extLst>
      <p:ext uri="{BB962C8B-B14F-4D97-AF65-F5344CB8AC3E}">
        <p14:creationId xmlns:p14="http://schemas.microsoft.com/office/powerpoint/2010/main" val="356332734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CD0BB4E9-4628-3F43-BCD0-2C8E83D3A59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FBFC350-5A5F-BC4F-AA3D-60EEC10E4EC6}"/>
              </a:ext>
            </a:extLst>
          </p:cNvPr>
          <p:cNvSpPr>
            <a:spLocks noGrp="1" noChangeArrowheads="1"/>
          </p:cNvSpPr>
          <p:nvPr>
            <p:ph type="sldNum" sz="quarter" idx="11"/>
          </p:nvPr>
        </p:nvSpPr>
        <p:spPr>
          <a:ln/>
        </p:spPr>
        <p:txBody>
          <a:bodyPr/>
          <a:lstStyle>
            <a:lvl1pPr>
              <a:defRPr/>
            </a:lvl1pPr>
          </a:lstStyle>
          <a:p>
            <a:pPr>
              <a:defRPr/>
            </a:pPr>
            <a:fld id="{4EF4DBC9-7B0B-5B41-930D-4ADA0808F194}" type="slidenum">
              <a:rPr lang="en-US" altLang="en-US"/>
              <a:pPr>
                <a:defRPr/>
              </a:pPr>
              <a:t>‹#›</a:t>
            </a:fld>
            <a:endParaRPr lang="en-US" altLang="en-US"/>
          </a:p>
        </p:txBody>
      </p:sp>
    </p:spTree>
    <p:extLst>
      <p:ext uri="{BB962C8B-B14F-4D97-AF65-F5344CB8AC3E}">
        <p14:creationId xmlns:p14="http://schemas.microsoft.com/office/powerpoint/2010/main" val="55740347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D7C6559-6CD8-9F41-B9AC-F56D4FC62C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F68078-0F0C-7D4E-B89F-4D1294BD29C0}"/>
              </a:ext>
            </a:extLst>
          </p:cNvPr>
          <p:cNvSpPr>
            <a:spLocks noGrp="1" noChangeArrowheads="1"/>
          </p:cNvSpPr>
          <p:nvPr>
            <p:ph type="sldNum" sz="quarter" idx="11"/>
          </p:nvPr>
        </p:nvSpPr>
        <p:spPr>
          <a:ln/>
        </p:spPr>
        <p:txBody>
          <a:bodyPr/>
          <a:lstStyle>
            <a:lvl1pPr>
              <a:defRPr/>
            </a:lvl1pPr>
          </a:lstStyle>
          <a:p>
            <a:pPr>
              <a:defRPr/>
            </a:pPr>
            <a:fld id="{8D349F5C-2E7D-434D-82E4-5F8D4750FB06}" type="slidenum">
              <a:rPr lang="en-US" altLang="en-US"/>
              <a:pPr>
                <a:defRPr/>
              </a:pPr>
              <a:t>‹#›</a:t>
            </a:fld>
            <a:endParaRPr lang="en-US" altLang="en-US"/>
          </a:p>
        </p:txBody>
      </p:sp>
    </p:spTree>
    <p:extLst>
      <p:ext uri="{BB962C8B-B14F-4D97-AF65-F5344CB8AC3E}">
        <p14:creationId xmlns:p14="http://schemas.microsoft.com/office/powerpoint/2010/main" val="760680945"/>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123B2FD-B99C-0948-8BF2-7CC177BDF6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7D08DC1-BCB7-4542-BB2D-5D88A8284824}"/>
              </a:ext>
            </a:extLst>
          </p:cNvPr>
          <p:cNvSpPr>
            <a:spLocks noGrp="1" noChangeArrowheads="1"/>
          </p:cNvSpPr>
          <p:nvPr>
            <p:ph type="sldNum" sz="quarter" idx="11"/>
          </p:nvPr>
        </p:nvSpPr>
        <p:spPr>
          <a:ln/>
        </p:spPr>
        <p:txBody>
          <a:bodyPr/>
          <a:lstStyle>
            <a:lvl1pPr>
              <a:defRPr/>
            </a:lvl1pPr>
          </a:lstStyle>
          <a:p>
            <a:pPr>
              <a:defRPr/>
            </a:pPr>
            <a:fld id="{B8075E26-D0AF-AA4C-ABEE-75647DB5BBEF}" type="slidenum">
              <a:rPr lang="en-US" altLang="en-US"/>
              <a:pPr>
                <a:defRPr/>
              </a:pPr>
              <a:t>‹#›</a:t>
            </a:fld>
            <a:endParaRPr lang="en-US" altLang="en-US"/>
          </a:p>
        </p:txBody>
      </p:sp>
    </p:spTree>
    <p:extLst>
      <p:ext uri="{BB962C8B-B14F-4D97-AF65-F5344CB8AC3E}">
        <p14:creationId xmlns:p14="http://schemas.microsoft.com/office/powerpoint/2010/main" val="277773052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B004AE6-43D5-884E-A7E0-3E2C9D3CE6F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C929CE5-E563-D646-8865-4D2828E8704A}"/>
              </a:ext>
            </a:extLst>
          </p:cNvPr>
          <p:cNvSpPr>
            <a:spLocks noGrp="1" noChangeArrowheads="1"/>
          </p:cNvSpPr>
          <p:nvPr>
            <p:ph type="sldNum" sz="quarter" idx="11"/>
          </p:nvPr>
        </p:nvSpPr>
        <p:spPr>
          <a:ln/>
        </p:spPr>
        <p:txBody>
          <a:bodyPr/>
          <a:lstStyle>
            <a:lvl1pPr>
              <a:defRPr/>
            </a:lvl1pPr>
          </a:lstStyle>
          <a:p>
            <a:pPr>
              <a:defRPr/>
            </a:pPr>
            <a:fld id="{5FCA2A97-836E-1141-BF2F-9B24D430D832}" type="slidenum">
              <a:rPr lang="en-US" altLang="en-US"/>
              <a:pPr>
                <a:defRPr/>
              </a:pPr>
              <a:t>‹#›</a:t>
            </a:fld>
            <a:endParaRPr lang="en-US" altLang="en-US"/>
          </a:p>
        </p:txBody>
      </p:sp>
    </p:spTree>
    <p:extLst>
      <p:ext uri="{BB962C8B-B14F-4D97-AF65-F5344CB8AC3E}">
        <p14:creationId xmlns:p14="http://schemas.microsoft.com/office/powerpoint/2010/main" val="270893977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2B5205C-2CCA-C049-95CF-5AF8FC2154E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1A54E58-7997-8949-B909-338AEDA8B5B8}"/>
              </a:ext>
            </a:extLst>
          </p:cNvPr>
          <p:cNvSpPr>
            <a:spLocks noGrp="1" noChangeArrowheads="1"/>
          </p:cNvSpPr>
          <p:nvPr>
            <p:ph type="sldNum" sz="quarter" idx="11"/>
          </p:nvPr>
        </p:nvSpPr>
        <p:spPr>
          <a:ln/>
        </p:spPr>
        <p:txBody>
          <a:bodyPr/>
          <a:lstStyle>
            <a:lvl1pPr>
              <a:defRPr/>
            </a:lvl1pPr>
          </a:lstStyle>
          <a:p>
            <a:pPr>
              <a:defRPr/>
            </a:pPr>
            <a:fld id="{776414D7-0FAE-E247-A4B6-F1F16DAA1728}" type="slidenum">
              <a:rPr lang="en-US" altLang="en-US"/>
              <a:pPr>
                <a:defRPr/>
              </a:pPr>
              <a:t>‹#›</a:t>
            </a:fld>
            <a:endParaRPr lang="en-US" altLang="en-US"/>
          </a:p>
        </p:txBody>
      </p:sp>
    </p:spTree>
    <p:extLst>
      <p:ext uri="{BB962C8B-B14F-4D97-AF65-F5344CB8AC3E}">
        <p14:creationId xmlns:p14="http://schemas.microsoft.com/office/powerpoint/2010/main" val="404200079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01DF80F-C15D-B14D-A3CE-8989D4F3B26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EFEADDB-6402-5F4F-859C-743CE630D34A}"/>
              </a:ext>
            </a:extLst>
          </p:cNvPr>
          <p:cNvSpPr>
            <a:spLocks noGrp="1" noChangeArrowheads="1"/>
          </p:cNvSpPr>
          <p:nvPr>
            <p:ph type="sldNum" sz="quarter" idx="11"/>
          </p:nvPr>
        </p:nvSpPr>
        <p:spPr>
          <a:ln/>
        </p:spPr>
        <p:txBody>
          <a:bodyPr/>
          <a:lstStyle>
            <a:lvl1pPr>
              <a:defRPr/>
            </a:lvl1pPr>
          </a:lstStyle>
          <a:p>
            <a:pPr>
              <a:defRPr/>
            </a:pPr>
            <a:fld id="{F1137034-9C31-3647-AE1C-00BAB89F781E}" type="slidenum">
              <a:rPr lang="en-US" altLang="en-US"/>
              <a:pPr>
                <a:defRPr/>
              </a:pPr>
              <a:t>‹#›</a:t>
            </a:fld>
            <a:endParaRPr lang="en-US" altLang="en-US"/>
          </a:p>
        </p:txBody>
      </p:sp>
    </p:spTree>
    <p:extLst>
      <p:ext uri="{BB962C8B-B14F-4D97-AF65-F5344CB8AC3E}">
        <p14:creationId xmlns:p14="http://schemas.microsoft.com/office/powerpoint/2010/main" val="1711346189"/>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1444DCE-203B-184C-8A99-DFDE506A3C0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8497C19-44B3-A346-9C79-B9BFA759E0BE}"/>
              </a:ext>
            </a:extLst>
          </p:cNvPr>
          <p:cNvSpPr>
            <a:spLocks noGrp="1" noChangeArrowheads="1"/>
          </p:cNvSpPr>
          <p:nvPr>
            <p:ph type="sldNum" sz="quarter" idx="11"/>
          </p:nvPr>
        </p:nvSpPr>
        <p:spPr>
          <a:ln/>
        </p:spPr>
        <p:txBody>
          <a:bodyPr/>
          <a:lstStyle>
            <a:lvl1pPr>
              <a:defRPr/>
            </a:lvl1pPr>
          </a:lstStyle>
          <a:p>
            <a:pPr>
              <a:defRPr/>
            </a:pPr>
            <a:fld id="{977B51B5-5BFA-F54D-BFFF-307CEF6CBD80}" type="slidenum">
              <a:rPr lang="en-US" altLang="en-US"/>
              <a:pPr>
                <a:defRPr/>
              </a:pPr>
              <a:t>‹#›</a:t>
            </a:fld>
            <a:endParaRPr lang="en-US" altLang="en-US"/>
          </a:p>
        </p:txBody>
      </p:sp>
    </p:spTree>
    <p:extLst>
      <p:ext uri="{BB962C8B-B14F-4D97-AF65-F5344CB8AC3E}">
        <p14:creationId xmlns:p14="http://schemas.microsoft.com/office/powerpoint/2010/main" val="157611244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3429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9105249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BB1F2B07-B85D-4032-9BF3-4A168EF59FB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12710719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544345-E5DE-4E3E-945C-52D006461350}"/>
              </a:ext>
            </a:extLst>
          </p:cNvPr>
          <p:cNvSpPr/>
          <p:nvPr userDrawn="1"/>
        </p:nvSpPr>
        <p:spPr>
          <a:xfrm>
            <a:off x="0" y="0"/>
            <a:ext cx="9144000" cy="76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152400" y="0"/>
            <a:ext cx="8991600" cy="762000"/>
          </a:xfrm>
          <a:noFill/>
        </p:spPr>
        <p:txBody>
          <a:bodyPr/>
          <a:lstStyle>
            <a:lvl1pPr algn="l">
              <a:defRPr b="1">
                <a:solidFill>
                  <a:schemeClr val="accent5">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152400" y="1143000"/>
            <a:ext cx="8839200" cy="4952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837DF481-5AC7-4454-ABD2-5F888C479294}"/>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10" name="Graphic 9">
            <a:extLst>
              <a:ext uri="{FF2B5EF4-FFF2-40B4-BE49-F238E27FC236}">
                <a16:creationId xmlns:a16="http://schemas.microsoft.com/office/drawing/2014/main" id="{A9660ADE-2500-47B1-8D64-CD76FD56644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346488914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94182577"/>
      </p:ext>
    </p:extLst>
  </p:cSld>
  <p:clrMapOvr>
    <a:masterClrMapping/>
  </p:clrMapOvr>
  <p:hf hdr="0" ftr="0" dt="0"/>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88827995"/>
      </p:ext>
    </p:extLst>
  </p:cSld>
  <p:clrMapOvr>
    <a:masterClrMapping/>
  </p:clrMapOvr>
  <p:hf hdr="0" ftr="0" dt="0"/>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2455"/>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99622096"/>
      </p:ext>
    </p:extLst>
  </p:cSld>
  <p:clrMapOvr>
    <a:masterClrMapping/>
  </p:clrMapOvr>
  <p:hf hdr="0" ftr="0" dt="0"/>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50451331"/>
      </p:ext>
    </p:extLst>
  </p:cSld>
  <p:clrMapOvr>
    <a:masterClrMapping/>
  </p:clrMapOvr>
  <p:hf hdr="0" ftr="0" dt="0"/>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554090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0803199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2460666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2468111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ADB56874-CBEE-477D-88E2-7C335B4ADD9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39953218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42861"/>
          </a:xfrm>
          <a:solidFill>
            <a:schemeClr val="tx1">
              <a:lumMod val="65000"/>
              <a:lumOff val="35000"/>
            </a:schemeClr>
          </a:solidFill>
        </p:spPr>
        <p:txBody>
          <a:bodyPr/>
          <a:lstStyle>
            <a:lvl1pPr>
              <a:defRPr b="1">
                <a:solidFill>
                  <a:srgbClr val="91C9F7"/>
                </a:solidFill>
              </a:defRPr>
            </a:lvl1pPr>
          </a:lstStyle>
          <a:p>
            <a:r>
              <a:rPr lang="en-US" dirty="0"/>
              <a:t>Click to edit Master title style</a:t>
            </a:r>
          </a:p>
        </p:txBody>
      </p:sp>
      <p:sp>
        <p:nvSpPr>
          <p:cNvPr id="3" name="Content Placeholder 2"/>
          <p:cNvSpPr>
            <a:spLocks noGrp="1"/>
          </p:cNvSpPr>
          <p:nvPr>
            <p:ph idx="1"/>
          </p:nvPr>
        </p:nvSpPr>
        <p:spPr>
          <a:xfrm>
            <a:off x="152400" y="1253330"/>
            <a:ext cx="8839200" cy="4842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A051F504-DFD3-4983-A334-FD154A78D5BD}"/>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8" name="Graphic 7">
            <a:extLst>
              <a:ext uri="{FF2B5EF4-FFF2-40B4-BE49-F238E27FC236}">
                <a16:creationId xmlns:a16="http://schemas.microsoft.com/office/drawing/2014/main" id="{EBAB07A6-6F80-47FF-97DF-29D1F7ADBA9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184738246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04578138"/>
      </p:ext>
    </p:extLst>
  </p:cSld>
  <p:clrMapOvr>
    <a:masterClrMapping/>
  </p:clrMapOvr>
  <p:hf hdr="0" ftr="0" dt="0"/>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23956470"/>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84012846"/>
      </p:ext>
    </p:extLst>
  </p:cSld>
  <p:clrMapOvr>
    <a:masterClrMapping/>
  </p:clrMapOvr>
  <p:hf hdr="0" ftr="0" dt="0"/>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63322645"/>
      </p:ext>
    </p:extLst>
  </p:cSld>
  <p:clrMapOvr>
    <a:masterClrMapping/>
  </p:clrMapOvr>
  <p:hf hdr="0" ftr="0" dt="0"/>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87903897"/>
      </p:ext>
    </p:extLst>
  </p:cSld>
  <p:clrMapOvr>
    <a:masterClrMapping/>
  </p:clrMapOvr>
  <p:hf hdr="0" ftr="0" dt="0"/>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6535906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9257504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1571408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2165661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64791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0"/>
            <a:ext cx="8798061"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770468"/>
            <a:ext cx="8987622" cy="5585248"/>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18947741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249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8506769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71353842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801436504"/>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2135285"/>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82856864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80513262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2050850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2278577"/>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12162935"/>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6287274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919598386"/>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90992000"/>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19056504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68088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05734864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140315542"/>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76898365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08197701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33058218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2739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3524801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191361915"/>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01962421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8576813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4.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48.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theme" Target="../theme/theme49.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theme" Target="../theme/theme50.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image" Target="../media/image1.png"/><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1.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theme" Target="../theme/theme5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theme" Target="../theme/theme53.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575.xml"/><Relationship Id="rId1" Type="http://schemas.openxmlformats.org/officeDocument/2006/relationships/slideLayout" Target="../slideLayouts/slideLayout57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image" Target="../media/image1.png"/><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5.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theme" Target="../theme/theme56.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slideLayout" Target="../slideLayouts/slideLayout59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image" Target="../media/image1.png"/><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7.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image" Target="../media/image1.png"/><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8.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theme" Target="../theme/theme59.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34.xml"/><Relationship Id="rId1" Type="http://schemas.openxmlformats.org/officeDocument/2006/relationships/slideLayout" Target="../slideLayouts/slideLayout633.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2.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61.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62.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658.xml"/><Relationship Id="rId1" Type="http://schemas.openxmlformats.org/officeDocument/2006/relationships/slideLayout" Target="../slideLayouts/slideLayout657.xml"/></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660.xml"/><Relationship Id="rId1" Type="http://schemas.openxmlformats.org/officeDocument/2006/relationships/slideLayout" Target="../slideLayouts/slideLayout659.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theme" Target="../theme/theme65.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slideLayout" Target="../slideLayouts/slideLayout672.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6.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2022. 2. 27.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2/27/22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06138603"/>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81505813"/>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 id="21474885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09360"/>
      </p:ext>
    </p:extLst>
  </p:cSld>
  <p:clrMap bg1="lt1" tx1="dk1" bg2="lt2" tx2="dk2" accent1="accent1" accent2="accent2" accent3="accent3" accent4="accent4" accent5="accent5" accent6="accent6" hlink="hlink" folHlink="folHlink"/>
  <p:sldLayoutIdLst>
    <p:sldLayoutId id="2147488662" r:id="rId1"/>
    <p:sldLayoutId id="2147488663" r:id="rId2"/>
    <p:sldLayoutId id="2147488664" r:id="rId3"/>
    <p:sldLayoutId id="2147488665" r:id="rId4"/>
    <p:sldLayoutId id="2147488666" r:id="rId5"/>
    <p:sldLayoutId id="2147488667" r:id="rId6"/>
    <p:sldLayoutId id="2147488668" r:id="rId7"/>
    <p:sldLayoutId id="2147488669" r:id="rId8"/>
    <p:sldLayoutId id="2147488670" r:id="rId9"/>
    <p:sldLayoutId id="2147488671" r:id="rId10"/>
    <p:sldLayoutId id="2147488672" r:id="rId11"/>
    <p:sldLayoutId id="2147488673"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659102"/>
      </p:ext>
    </p:extLst>
  </p:cSld>
  <p:clrMap bg1="lt1" tx1="dk1" bg2="lt2" tx2="dk2" accent1="accent1" accent2="accent2" accent3="accent3" accent4="accent4" accent5="accent5" accent6="accent6" hlink="hlink" folHlink="folHlink"/>
  <p:sldLayoutIdLst>
    <p:sldLayoutId id="2147488688" r:id="rId1"/>
    <p:sldLayoutId id="2147488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7843226"/>
      </p:ext>
    </p:extLst>
  </p:cSld>
  <p:clrMap bg1="lt1" tx1="dk1" bg2="lt2" tx2="dk2" accent1="accent1" accent2="accent2" accent3="accent3" accent4="accent4" accent5="accent5" accent6="accent6" hlink="hlink" folHlink="folHlink"/>
  <p:sldLayoutIdLst>
    <p:sldLayoutId id="2147488726" r:id="rId1"/>
    <p:sldLayoutId id="2147488727" r:id="rId2"/>
    <p:sldLayoutId id="2147488728" r:id="rId3"/>
    <p:sldLayoutId id="2147488729" r:id="rId4"/>
    <p:sldLayoutId id="2147488730" r:id="rId5"/>
    <p:sldLayoutId id="2147488731" r:id="rId6"/>
    <p:sldLayoutId id="2147488732" r:id="rId7"/>
    <p:sldLayoutId id="2147488733" r:id="rId8"/>
    <p:sldLayoutId id="2147488734" r:id="rId9"/>
    <p:sldLayoutId id="2147488735" r:id="rId10"/>
    <p:sldLayoutId id="2147488736" r:id="rId11"/>
    <p:sldLayoutId id="21474887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6564B44D-6DE3-EB4B-BC9E-1D4B34EA7FC3}"/>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B4F7CB6D-EB28-0141-B956-330ABBB1DD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cs typeface="Arial" panose="020B0604020202020204" pitchFamily="34" charset="0"/>
              </a:defRPr>
            </a:lvl1pPr>
          </a:lstStyle>
          <a:p>
            <a:pPr>
              <a:defRPr/>
            </a:pPr>
            <a:fld id="{9C2F7CED-A1AD-324A-AB80-C3A766834B59}" type="slidenum">
              <a:rPr lang="en-US" altLang="en-US"/>
              <a:pPr>
                <a:defRPr/>
              </a:pPr>
              <a:t>‹#›</a:t>
            </a:fld>
            <a:endParaRPr lang="en-US" altLang="en-US"/>
          </a:p>
        </p:txBody>
      </p:sp>
      <p:sp>
        <p:nvSpPr>
          <p:cNvPr id="1030" name="Line 1032">
            <a:extLst>
              <a:ext uri="{FF2B5EF4-FFF2-40B4-BE49-F238E27FC236}">
                <a16:creationId xmlns:a16="http://schemas.microsoft.com/office/drawing/2014/main" id="{0227E127-8C49-3F45-972D-92E8C0E8C48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6C94FFD6-65B0-9F41-A269-D2A8CA6A349D}"/>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64102871"/>
      </p:ext>
    </p:extLst>
  </p:cSld>
  <p:clrMap bg1="lt1" tx1="dk1" bg2="lt2" tx2="dk2" accent1="accent1" accent2="accent2" accent3="accent3" accent4="accent4" accent5="accent5" accent6="accent6" hlink="hlink" folHlink="folHlink"/>
  <p:sldLayoutIdLst>
    <p:sldLayoutId id="2147488763" r:id="rId1"/>
    <p:sldLayoutId id="2147488764" r:id="rId2"/>
    <p:sldLayoutId id="2147488765" r:id="rId3"/>
    <p:sldLayoutId id="2147488766" r:id="rId4"/>
    <p:sldLayoutId id="2147488767" r:id="rId5"/>
    <p:sldLayoutId id="2147488768" r:id="rId6"/>
    <p:sldLayoutId id="2147488769" r:id="rId7"/>
    <p:sldLayoutId id="2147488770" r:id="rId8"/>
    <p:sldLayoutId id="2147488771" r:id="rId9"/>
    <p:sldLayoutId id="2147488772" r:id="rId10"/>
    <p:sldLayoutId id="2147488773" r:id="rId11"/>
    <p:sldLayoutId id="214748877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843572"/>
      </p:ext>
    </p:extLst>
  </p:cSld>
  <p:clrMap bg1="lt1" tx1="dk1" bg2="lt2" tx2="dk2" accent1="accent1" accent2="accent2" accent3="accent3" accent4="accent4" accent5="accent5" accent6="accent6" hlink="hlink" folHlink="folHlink"/>
  <p:sldLayoutIdLst>
    <p:sldLayoutId id="2147488776" r:id="rId1"/>
    <p:sldLayoutId id="21474887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78237873"/>
      </p:ext>
    </p:extLst>
  </p:cSld>
  <p:clrMap bg1="lt1" tx1="dk1" bg2="lt2" tx2="dk2" accent1="accent1" accent2="accent2" accent3="accent3" accent4="accent4" accent5="accent5" accent6="accent6" hlink="hlink" folHlink="folHlink"/>
  <p:sldLayoutIdLst>
    <p:sldLayoutId id="2147488779" r:id="rId1"/>
    <p:sldLayoutId id="2147488780" r:id="rId2"/>
    <p:sldLayoutId id="2147488781" r:id="rId3"/>
    <p:sldLayoutId id="2147488782" r:id="rId4"/>
    <p:sldLayoutId id="2147488783" r:id="rId5"/>
    <p:sldLayoutId id="2147488784" r:id="rId6"/>
    <p:sldLayoutId id="2147488785" r:id="rId7"/>
    <p:sldLayoutId id="2147488786" r:id="rId8"/>
    <p:sldLayoutId id="2147488787" r:id="rId9"/>
    <p:sldLayoutId id="2147488788" r:id="rId10"/>
    <p:sldLayoutId id="21474887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99851247"/>
      </p:ext>
    </p:extLst>
  </p:cSld>
  <p:clrMap bg1="lt1" tx1="dk1" bg2="lt2" tx2="dk2" accent1="accent1" accent2="accent2" accent3="accent3" accent4="accent4" accent5="accent5" accent6="accent6" hlink="hlink" folHlink="folHlink"/>
  <p:sldLayoutIdLst>
    <p:sldLayoutId id="2147488791" r:id="rId1"/>
    <p:sldLayoutId id="2147488792" r:id="rId2"/>
    <p:sldLayoutId id="2147488793" r:id="rId3"/>
    <p:sldLayoutId id="2147488794" r:id="rId4"/>
    <p:sldLayoutId id="2147488795" r:id="rId5"/>
    <p:sldLayoutId id="2147488796" r:id="rId6"/>
    <p:sldLayoutId id="2147488797" r:id="rId7"/>
    <p:sldLayoutId id="2147488798" r:id="rId8"/>
    <p:sldLayoutId id="2147488799" r:id="rId9"/>
    <p:sldLayoutId id="2147488800" r:id="rId10"/>
    <p:sldLayoutId id="21474888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416303"/>
      </p:ext>
    </p:extLst>
  </p:cSld>
  <p:clrMap bg1="lt1" tx1="dk1" bg2="lt2" tx2="dk2" accent1="accent1" accent2="accent2" accent3="accent3" accent4="accent4" accent5="accent5" accent6="accent6" hlink="hlink" folHlink="folHlink"/>
  <p:sldLayoutIdLst>
    <p:sldLayoutId id="2147488803" r:id="rId1"/>
    <p:sldLayoutId id="21474888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827939"/>
      </p:ext>
    </p:extLst>
  </p:cSld>
  <p:clrMap bg1="lt1" tx1="dk1" bg2="lt2" tx2="dk2" accent1="accent1" accent2="accent2" accent3="accent3" accent4="accent4" accent5="accent5" accent6="accent6" hlink="hlink" folHlink="folHlink"/>
  <p:sldLayoutIdLst>
    <p:sldLayoutId id="2147488806" r:id="rId1"/>
    <p:sldLayoutId id="21474888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224045"/>
      </p:ext>
    </p:extLst>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 id="21474888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3655869698"/>
      </p:ext>
    </p:extLst>
  </p:cSld>
  <p:clrMap bg1="lt1" tx1="dk1" bg2="lt2" tx2="dk2" accent1="accent1" accent2="accent2" accent3="accent3" accent4="accent4" accent5="accent5" accent6="accent6" hlink="hlink" folHlink="folHlink"/>
  <p:sldLayoutIdLst>
    <p:sldLayoutId id="2147488822" r:id="rId1"/>
    <p:sldLayoutId id="2147488823" r:id="rId2"/>
    <p:sldLayoutId id="2147488824" r:id="rId3"/>
    <p:sldLayoutId id="2147488825" r:id="rId4"/>
    <p:sldLayoutId id="2147488826" r:id="rId5"/>
    <p:sldLayoutId id="2147488827" r:id="rId6"/>
    <p:sldLayoutId id="2147488828" r:id="rId7"/>
    <p:sldLayoutId id="2147488829" r:id="rId8"/>
    <p:sldLayoutId id="2147488830" r:id="rId9"/>
    <p:sldLayoutId id="2147488831" r:id="rId10"/>
    <p:sldLayoutId id="21474888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65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65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5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58.xml"/></Relationships>
</file>

<file path=ppt/slides/_rels/slide10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43.xml"/><Relationship Id="rId1" Type="http://schemas.openxmlformats.org/officeDocument/2006/relationships/slideLayout" Target="../slideLayouts/slideLayout658.xml"/></Relationships>
</file>

<file path=ppt/slides/_rels/slide105.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56.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21.xml"/></Relationships>
</file>

<file path=ppt/slides/_rels/slide107.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104.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gif"/><Relationship Id="rId2" Type="http://schemas.openxmlformats.org/officeDocument/2006/relationships/notesSlide" Target="../notesSlides/notesSlide45.xml"/><Relationship Id="rId1" Type="http://schemas.openxmlformats.org/officeDocument/2006/relationships/slideLayout" Target="../slideLayouts/slideLayout660.xml"/><Relationship Id="rId6" Type="http://schemas.openxmlformats.org/officeDocument/2006/relationships/image" Target="../media/image108.gif"/><Relationship Id="rId5" Type="http://schemas.openxmlformats.org/officeDocument/2006/relationships/image" Target="../media/image107.png"/><Relationship Id="rId4" Type="http://schemas.openxmlformats.org/officeDocument/2006/relationships/image" Target="../media/image106.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6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6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60.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66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63.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6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6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6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6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6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63.xml"/><Relationship Id="rId4" Type="http://schemas.openxmlformats.org/officeDocument/2006/relationships/image" Target="../media/image121.png"/></Relationships>
</file>

<file path=ppt/slides/_rels/slide12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6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6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6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13.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xml"/><Relationship Id="rId1" Type="http://schemas.openxmlformats.org/officeDocument/2006/relationships/slideLayout" Target="../slideLayouts/slideLayout43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67.xml"/><Relationship Id="rId5" Type="http://schemas.openxmlformats.org/officeDocument/2006/relationships/hyperlink" Target="https://www.cs.princeton.edu/~appel/papers/memerr.pdf" TargetMode="External"/><Relationship Id="rId4" Type="http://schemas.openxmlformats.org/officeDocument/2006/relationships/image" Target="../media/image126.png"/></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4.png"/><Relationship Id="rId1" Type="http://schemas.openxmlformats.org/officeDocument/2006/relationships/slideLayout" Target="../slideLayouts/slideLayout467.xml"/><Relationship Id="rId4" Type="http://schemas.openxmlformats.org/officeDocument/2006/relationships/hyperlink" Target="https://www.cs.princeton.edu/~appel/papers/memerr.pdf"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38.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52.png"/></Relationships>
</file>

<file path=ppt/slides/_rels/slide139.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63.xml"/><Relationship Id="rId4" Type="http://schemas.openxmlformats.org/officeDocument/2006/relationships/hyperlink" Target="https://www.youtube.com/onurmutlulectur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4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1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24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www.safari.ethz.ch/" TargetMode="External"/><Relationship Id="rId1" Type="http://schemas.openxmlformats.org/officeDocument/2006/relationships/slideLayout" Target="../slideLayouts/slideLayout467.xml"/></Relationships>
</file>

<file path=ppt/slides/_rels/slide1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662.xml"/></Relationships>
</file>

<file path=ppt/slides/_rels/slide144.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5.xml"/></Relationships>
</file>

<file path=ppt/slides/_rels/slide147.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25.xml"/></Relationships>
</file>

<file path=ppt/slides/_rels/slide148.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2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445.xml"/><Relationship Id="rId4" Type="http://schemas.openxmlformats.org/officeDocument/2006/relationships/image" Target="../media/image24.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6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91.xml"/></Relationships>
</file>

<file path=ppt/slides/_rels/slide153.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7.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1.xml"/><Relationship Id="rId1" Type="http://schemas.openxmlformats.org/officeDocument/2006/relationships/slideLayout" Target="../slideLayouts/slideLayout491.xml"/><Relationship Id="rId4" Type="http://schemas.openxmlformats.org/officeDocument/2006/relationships/image" Target="../media/image134.jpg"/></Relationships>
</file>

<file path=ppt/slides/_rels/slide15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62.xml"/><Relationship Id="rId1" Type="http://schemas.openxmlformats.org/officeDocument/2006/relationships/slideLayout" Target="../slideLayouts/slideLayout491.xml"/><Relationship Id="rId4" Type="http://schemas.openxmlformats.org/officeDocument/2006/relationships/image" Target="../media/image136.jpg"/></Relationships>
</file>

<file path=ppt/slides/_rels/slide15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63.xml"/><Relationship Id="rId1" Type="http://schemas.openxmlformats.org/officeDocument/2006/relationships/slideLayout" Target="../slideLayouts/slideLayout491.xml"/><Relationship Id="rId4" Type="http://schemas.openxmlformats.org/officeDocument/2006/relationships/image" Target="../media/image138.jp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9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9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9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445.xml"/><Relationship Id="rId4" Type="http://schemas.openxmlformats.org/officeDocument/2006/relationships/image" Target="../media/image24.jpg"/></Relationships>
</file>

<file path=ppt/slides/_rels/slide16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53.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91.xml"/></Relationships>
</file>

<file path=ppt/slides/_rels/slide16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48.xml"/></Relationships>
</file>

<file path=ppt/slides/_rels/slide1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4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66.xml"/></Relationships>
</file>

<file path=ppt/slides/_rels/slide1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0.xml"/><Relationship Id="rId1" Type="http://schemas.openxmlformats.org/officeDocument/2006/relationships/slideLayout" Target="../slideLayouts/slideLayout501.xml"/><Relationship Id="rId6" Type="http://schemas.openxmlformats.org/officeDocument/2006/relationships/image" Target="../media/image143.jpeg"/><Relationship Id="rId5" Type="http://schemas.openxmlformats.org/officeDocument/2006/relationships/image" Target="../media/image8.svg"/><Relationship Id="rId4" Type="http://schemas.openxmlformats.org/officeDocument/2006/relationships/image" Target="../media/image142.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75.xml"/></Relationships>
</file>

<file path=ppt/slides/_rels/slide1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2.xml"/><Relationship Id="rId1" Type="http://schemas.openxmlformats.org/officeDocument/2006/relationships/slideLayout" Target="../slideLayouts/slideLayout575.xml"/></Relationships>
</file>

<file path=ppt/slides/_rels/slide169.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73.xml"/><Relationship Id="rId1" Type="http://schemas.openxmlformats.org/officeDocument/2006/relationships/slideLayout" Target="../slideLayouts/slideLayout57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445.xml"/><Relationship Id="rId4" Type="http://schemas.openxmlformats.org/officeDocument/2006/relationships/image" Target="../media/image24.jpg"/></Relationships>
</file>

<file path=ppt/slides/_rels/slide17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74.xml"/><Relationship Id="rId1" Type="http://schemas.openxmlformats.org/officeDocument/2006/relationships/slideLayout" Target="../slideLayouts/slideLayout575.xml"/></Relationships>
</file>

<file path=ppt/slides/_rels/slide171.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75.xml"/><Relationship Id="rId1" Type="http://schemas.openxmlformats.org/officeDocument/2006/relationships/slideLayout" Target="../slideLayouts/slideLayout575.xml"/></Relationships>
</file>

<file path=ppt/slides/_rels/slide17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76.xml"/><Relationship Id="rId1" Type="http://schemas.openxmlformats.org/officeDocument/2006/relationships/slideLayout" Target="../slideLayouts/slideLayout575.xml"/></Relationships>
</file>

<file path=ppt/slides/_rels/slide17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77.xml"/><Relationship Id="rId1" Type="http://schemas.openxmlformats.org/officeDocument/2006/relationships/slideLayout" Target="../slideLayouts/slideLayout57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75.xml"/></Relationships>
</file>

<file path=ppt/slides/_rels/slide175.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147.emf"/><Relationship Id="rId7" Type="http://schemas.openxmlformats.org/officeDocument/2006/relationships/image" Target="../media/image151.emf"/><Relationship Id="rId2" Type="http://schemas.openxmlformats.org/officeDocument/2006/relationships/notesSlide" Target="../notesSlides/notesSlide79.xml"/><Relationship Id="rId1" Type="http://schemas.openxmlformats.org/officeDocument/2006/relationships/slideLayout" Target="../slideLayouts/slideLayout575.xml"/><Relationship Id="rId6" Type="http://schemas.openxmlformats.org/officeDocument/2006/relationships/image" Target="../media/image150.emf"/><Relationship Id="rId11" Type="http://schemas.openxmlformats.org/officeDocument/2006/relationships/image" Target="../media/image155.emf"/><Relationship Id="rId5" Type="http://schemas.openxmlformats.org/officeDocument/2006/relationships/image" Target="../media/image149.emf"/><Relationship Id="rId10" Type="http://schemas.openxmlformats.org/officeDocument/2006/relationships/image" Target="../media/image154.emf"/><Relationship Id="rId4" Type="http://schemas.openxmlformats.org/officeDocument/2006/relationships/image" Target="../media/image148.emf"/><Relationship Id="rId9" Type="http://schemas.openxmlformats.org/officeDocument/2006/relationships/image" Target="../media/image153.emf"/></Relationships>
</file>

<file path=ppt/slides/_rels/slide176.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147.emf"/><Relationship Id="rId7" Type="http://schemas.openxmlformats.org/officeDocument/2006/relationships/image" Target="../media/image151.emf"/><Relationship Id="rId2" Type="http://schemas.openxmlformats.org/officeDocument/2006/relationships/notesSlide" Target="../notesSlides/notesSlide80.xml"/><Relationship Id="rId1" Type="http://schemas.openxmlformats.org/officeDocument/2006/relationships/slideLayout" Target="../slideLayouts/slideLayout575.xml"/><Relationship Id="rId6" Type="http://schemas.openxmlformats.org/officeDocument/2006/relationships/image" Target="../media/image150.emf"/><Relationship Id="rId11" Type="http://schemas.openxmlformats.org/officeDocument/2006/relationships/image" Target="../media/image155.emf"/><Relationship Id="rId5" Type="http://schemas.openxmlformats.org/officeDocument/2006/relationships/image" Target="../media/image149.emf"/><Relationship Id="rId10" Type="http://schemas.openxmlformats.org/officeDocument/2006/relationships/image" Target="../media/image154.emf"/><Relationship Id="rId4" Type="http://schemas.openxmlformats.org/officeDocument/2006/relationships/image" Target="../media/image148.emf"/><Relationship Id="rId9" Type="http://schemas.openxmlformats.org/officeDocument/2006/relationships/image" Target="../media/image153.emf"/></Relationships>
</file>

<file path=ppt/slides/_rels/slide177.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147.emf"/><Relationship Id="rId7" Type="http://schemas.openxmlformats.org/officeDocument/2006/relationships/image" Target="../media/image151.emf"/><Relationship Id="rId2" Type="http://schemas.openxmlformats.org/officeDocument/2006/relationships/notesSlide" Target="../notesSlides/notesSlide81.xml"/><Relationship Id="rId1" Type="http://schemas.openxmlformats.org/officeDocument/2006/relationships/slideLayout" Target="../slideLayouts/slideLayout575.xml"/><Relationship Id="rId6" Type="http://schemas.openxmlformats.org/officeDocument/2006/relationships/image" Target="../media/image150.emf"/><Relationship Id="rId11" Type="http://schemas.openxmlformats.org/officeDocument/2006/relationships/image" Target="../media/image155.emf"/><Relationship Id="rId5" Type="http://schemas.openxmlformats.org/officeDocument/2006/relationships/image" Target="../media/image149.emf"/><Relationship Id="rId10" Type="http://schemas.openxmlformats.org/officeDocument/2006/relationships/image" Target="../media/image154.emf"/><Relationship Id="rId4" Type="http://schemas.openxmlformats.org/officeDocument/2006/relationships/image" Target="../media/image148.emf"/><Relationship Id="rId9" Type="http://schemas.openxmlformats.org/officeDocument/2006/relationships/image" Target="../media/image153.emf"/></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75.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7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26.jpeg"/><Relationship Id="rId4" Type="http://schemas.microsoft.com/office/2007/relationships/hdphoto" Target="../media/hdphoto1.wdp"/></Relationships>
</file>

<file path=ppt/slides/_rels/slide18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4.xml"/><Relationship Id="rId1" Type="http://schemas.openxmlformats.org/officeDocument/2006/relationships/slideLayout" Target="../slideLayouts/slideLayout574.xml"/><Relationship Id="rId6" Type="http://schemas.openxmlformats.org/officeDocument/2006/relationships/image" Target="../media/image143.jpeg"/><Relationship Id="rId5" Type="http://schemas.openxmlformats.org/officeDocument/2006/relationships/image" Target="../media/image8.svg"/><Relationship Id="rId4" Type="http://schemas.openxmlformats.org/officeDocument/2006/relationships/image" Target="../media/image142.png"/></Relationships>
</file>

<file path=ppt/slides/_rels/slide181.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63.xml"/></Relationships>
</file>

<file path=ppt/slides/_rels/slide182.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55.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0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7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7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75.xml"/></Relationships>
</file>

<file path=ppt/slides/_rels/slide187.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89.xml"/><Relationship Id="rId1" Type="http://schemas.openxmlformats.org/officeDocument/2006/relationships/slideLayout" Target="../slideLayouts/slideLayout575.xml"/><Relationship Id="rId4" Type="http://schemas.openxmlformats.org/officeDocument/2006/relationships/image" Target="../media/image157.emf"/></Relationships>
</file>

<file path=ppt/slides/_rels/slide188.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90.xml"/><Relationship Id="rId1" Type="http://schemas.openxmlformats.org/officeDocument/2006/relationships/slideLayout" Target="../slideLayouts/slideLayout575.xml"/><Relationship Id="rId4" Type="http://schemas.openxmlformats.org/officeDocument/2006/relationships/image" Target="../media/image157.emf"/></Relationships>
</file>

<file path=ppt/slides/_rels/slide189.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91.xml"/><Relationship Id="rId1" Type="http://schemas.openxmlformats.org/officeDocument/2006/relationships/slideLayout" Target="../slideLayouts/slideLayout57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26.jpeg"/><Relationship Id="rId4" Type="http://schemas.microsoft.com/office/2007/relationships/hdphoto" Target="../media/hdphoto1.wdp"/></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75.xml"/></Relationships>
</file>

<file path=ppt/slides/_rels/slide191.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93.xml"/><Relationship Id="rId1" Type="http://schemas.openxmlformats.org/officeDocument/2006/relationships/slideLayout" Target="../slideLayouts/slideLayout575.xml"/></Relationships>
</file>

<file path=ppt/slides/_rels/slide192.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94.xml"/><Relationship Id="rId1" Type="http://schemas.openxmlformats.org/officeDocument/2006/relationships/slideLayout" Target="../slideLayouts/slideLayout575.xml"/></Relationships>
</file>

<file path=ppt/slides/_rels/slide193.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95.xml"/><Relationship Id="rId1" Type="http://schemas.openxmlformats.org/officeDocument/2006/relationships/slideLayout" Target="../slideLayouts/slideLayout575.xml"/></Relationships>
</file>

<file path=ppt/slides/_rels/slide194.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96.xml"/><Relationship Id="rId1" Type="http://schemas.openxmlformats.org/officeDocument/2006/relationships/slideLayout" Target="../slideLayouts/slideLayout575.xml"/></Relationships>
</file>

<file path=ppt/slides/_rels/slide195.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97.xml"/><Relationship Id="rId1" Type="http://schemas.openxmlformats.org/officeDocument/2006/relationships/slideLayout" Target="../slideLayouts/slideLayout575.xml"/><Relationship Id="rId4" Type="http://schemas.openxmlformats.org/officeDocument/2006/relationships/image" Target="../media/image163.emf"/></Relationships>
</file>

<file path=ppt/slides/_rels/slide196.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98.xml"/><Relationship Id="rId1" Type="http://schemas.openxmlformats.org/officeDocument/2006/relationships/slideLayout" Target="../slideLayouts/slideLayout575.xml"/></Relationships>
</file>

<file path=ppt/slides/_rels/slide19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99.xml"/><Relationship Id="rId1" Type="http://schemas.openxmlformats.org/officeDocument/2006/relationships/slideLayout" Target="../slideLayouts/slideLayout575.xml"/></Relationships>
</file>

<file path=ppt/slides/_rels/slide198.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100.xml"/><Relationship Id="rId1" Type="http://schemas.openxmlformats.org/officeDocument/2006/relationships/slideLayout" Target="../slideLayouts/slideLayout57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75.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2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26.jpeg"/><Relationship Id="rId4" Type="http://schemas.microsoft.com/office/2007/relationships/hdphoto" Target="../media/hdphoto1.wdp"/></Relationships>
</file>

<file path=ppt/slides/_rels/slide200.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102.xml"/><Relationship Id="rId1" Type="http://schemas.openxmlformats.org/officeDocument/2006/relationships/slideLayout" Target="../slideLayouts/slideLayout575.xml"/><Relationship Id="rId6" Type="http://schemas.openxmlformats.org/officeDocument/2006/relationships/image" Target="../media/image155.emf"/><Relationship Id="rId5" Type="http://schemas.openxmlformats.org/officeDocument/2006/relationships/image" Target="../media/image154.emf"/><Relationship Id="rId4" Type="http://schemas.openxmlformats.org/officeDocument/2006/relationships/image" Target="../media/image148.emf"/></Relationships>
</file>

<file path=ppt/slides/_rels/slide201.xml.rels><?xml version="1.0" encoding="UTF-8" standalone="yes"?>
<Relationships xmlns="http://schemas.openxmlformats.org/package/2006/relationships"><Relationship Id="rId3" Type="http://schemas.openxmlformats.org/officeDocument/2006/relationships/image" Target="../media/image147.emf"/><Relationship Id="rId7" Type="http://schemas.openxmlformats.org/officeDocument/2006/relationships/image" Target="../media/image154.emf"/><Relationship Id="rId2" Type="http://schemas.openxmlformats.org/officeDocument/2006/relationships/notesSlide" Target="../notesSlides/notesSlide103.xml"/><Relationship Id="rId1" Type="http://schemas.openxmlformats.org/officeDocument/2006/relationships/slideLayout" Target="../slideLayouts/slideLayout575.xml"/><Relationship Id="rId6" Type="http://schemas.openxmlformats.org/officeDocument/2006/relationships/image" Target="../media/image155.emf"/><Relationship Id="rId5" Type="http://schemas.openxmlformats.org/officeDocument/2006/relationships/image" Target="../media/image149.emf"/><Relationship Id="rId4" Type="http://schemas.openxmlformats.org/officeDocument/2006/relationships/image" Target="../media/image148.emf"/></Relationships>
</file>

<file path=ppt/slides/_rels/slide202.xml.rels><?xml version="1.0" encoding="UTF-8" standalone="yes"?>
<Relationships xmlns="http://schemas.openxmlformats.org/package/2006/relationships"><Relationship Id="rId8" Type="http://schemas.openxmlformats.org/officeDocument/2006/relationships/image" Target="../media/image155.emf"/><Relationship Id="rId3" Type="http://schemas.openxmlformats.org/officeDocument/2006/relationships/image" Target="../media/image147.emf"/><Relationship Id="rId7" Type="http://schemas.openxmlformats.org/officeDocument/2006/relationships/image" Target="../media/image154.emf"/><Relationship Id="rId2" Type="http://schemas.openxmlformats.org/officeDocument/2006/relationships/notesSlide" Target="../notesSlides/notesSlide104.xml"/><Relationship Id="rId1" Type="http://schemas.openxmlformats.org/officeDocument/2006/relationships/slideLayout" Target="../slideLayouts/slideLayout575.xml"/><Relationship Id="rId6" Type="http://schemas.openxmlformats.org/officeDocument/2006/relationships/image" Target="../media/image150.emf"/><Relationship Id="rId5" Type="http://schemas.openxmlformats.org/officeDocument/2006/relationships/image" Target="../media/image149.emf"/><Relationship Id="rId4" Type="http://schemas.openxmlformats.org/officeDocument/2006/relationships/image" Target="../media/image148.emf"/></Relationships>
</file>

<file path=ppt/slides/_rels/slide203.xml.rels><?xml version="1.0" encoding="UTF-8" standalone="yes"?>
<Relationships xmlns="http://schemas.openxmlformats.org/package/2006/relationships"><Relationship Id="rId8" Type="http://schemas.openxmlformats.org/officeDocument/2006/relationships/image" Target="../media/image154.emf"/><Relationship Id="rId3" Type="http://schemas.openxmlformats.org/officeDocument/2006/relationships/image" Target="../media/image147.emf"/><Relationship Id="rId7" Type="http://schemas.openxmlformats.org/officeDocument/2006/relationships/image" Target="../media/image151.emf"/><Relationship Id="rId2" Type="http://schemas.openxmlformats.org/officeDocument/2006/relationships/notesSlide" Target="../notesSlides/notesSlide105.xml"/><Relationship Id="rId1" Type="http://schemas.openxmlformats.org/officeDocument/2006/relationships/slideLayout" Target="../slideLayouts/slideLayout575.xml"/><Relationship Id="rId6" Type="http://schemas.openxmlformats.org/officeDocument/2006/relationships/image" Target="../media/image150.emf"/><Relationship Id="rId5" Type="http://schemas.openxmlformats.org/officeDocument/2006/relationships/image" Target="../media/image149.emf"/><Relationship Id="rId4" Type="http://schemas.openxmlformats.org/officeDocument/2006/relationships/image" Target="../media/image148.emf"/><Relationship Id="rId9" Type="http://schemas.openxmlformats.org/officeDocument/2006/relationships/image" Target="../media/image155.emf"/></Relationships>
</file>

<file path=ppt/slides/_rels/slide204.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147.emf"/><Relationship Id="rId7" Type="http://schemas.openxmlformats.org/officeDocument/2006/relationships/image" Target="../media/image151.emf"/><Relationship Id="rId2" Type="http://schemas.openxmlformats.org/officeDocument/2006/relationships/notesSlide" Target="../notesSlides/notesSlide106.xml"/><Relationship Id="rId1" Type="http://schemas.openxmlformats.org/officeDocument/2006/relationships/slideLayout" Target="../slideLayouts/slideLayout575.xml"/><Relationship Id="rId6" Type="http://schemas.openxmlformats.org/officeDocument/2006/relationships/image" Target="../media/image150.emf"/><Relationship Id="rId5" Type="http://schemas.openxmlformats.org/officeDocument/2006/relationships/image" Target="../media/image149.emf"/><Relationship Id="rId10" Type="http://schemas.openxmlformats.org/officeDocument/2006/relationships/image" Target="../media/image155.emf"/><Relationship Id="rId4" Type="http://schemas.openxmlformats.org/officeDocument/2006/relationships/image" Target="../media/image148.emf"/><Relationship Id="rId9" Type="http://schemas.openxmlformats.org/officeDocument/2006/relationships/image" Target="../media/image154.emf"/></Relationships>
</file>

<file path=ppt/slides/_rels/slide205.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147.emf"/><Relationship Id="rId7" Type="http://schemas.openxmlformats.org/officeDocument/2006/relationships/image" Target="../media/image151.emf"/><Relationship Id="rId2" Type="http://schemas.openxmlformats.org/officeDocument/2006/relationships/notesSlide" Target="../notesSlides/notesSlide107.xml"/><Relationship Id="rId1" Type="http://schemas.openxmlformats.org/officeDocument/2006/relationships/slideLayout" Target="../slideLayouts/slideLayout575.xml"/><Relationship Id="rId6" Type="http://schemas.openxmlformats.org/officeDocument/2006/relationships/image" Target="../media/image150.emf"/><Relationship Id="rId11" Type="http://schemas.openxmlformats.org/officeDocument/2006/relationships/image" Target="../media/image155.emf"/><Relationship Id="rId5" Type="http://schemas.openxmlformats.org/officeDocument/2006/relationships/image" Target="../media/image149.emf"/><Relationship Id="rId10" Type="http://schemas.openxmlformats.org/officeDocument/2006/relationships/image" Target="../media/image154.emf"/><Relationship Id="rId4" Type="http://schemas.openxmlformats.org/officeDocument/2006/relationships/image" Target="../media/image148.emf"/><Relationship Id="rId9" Type="http://schemas.openxmlformats.org/officeDocument/2006/relationships/image" Target="../media/image153.emf"/></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7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39.xml"/></Relationships>
</file>

<file path=ppt/slides/_rels/slide20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540.xml"/></Relationships>
</file>

<file path=ppt/slides/_rels/slide20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40.xml"/><Relationship Id="rId4" Type="http://schemas.openxmlformats.org/officeDocument/2006/relationships/image" Target="../media/image168.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26.jpeg"/><Relationship Id="rId4" Type="http://schemas.microsoft.com/office/2007/relationships/hdphoto" Target="../media/hdphoto1.wdp"/></Relationships>
</file>

<file path=ppt/slides/_rels/slide2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540.xml"/></Relationships>
</file>

<file path=ppt/slides/_rels/slide21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540.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88.xml"/></Relationships>
</file>

<file path=ppt/slides/_rels/slide21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40.xml"/></Relationships>
</file>

<file path=ppt/slides/_rels/slide21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40.xml"/></Relationships>
</file>

<file path=ppt/slides/_rels/slide21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40.xml"/></Relationships>
</file>

<file path=ppt/slides/_rels/slide21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40.xml"/></Relationships>
</file>

<file path=ppt/slides/_rels/slide21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540.xml"/></Relationships>
</file>

<file path=ppt/slides/_rels/slide21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4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26.jpeg"/><Relationship Id="rId4" Type="http://schemas.microsoft.com/office/2007/relationships/hdphoto" Target="../media/hdphoto1.wdp"/></Relationships>
</file>

<file path=ppt/slides/_rels/slide22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540.xml"/></Relationships>
</file>

<file path=ppt/slides/_rels/slide22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540.xml"/><Relationship Id="rId4" Type="http://schemas.openxmlformats.org/officeDocument/2006/relationships/image" Target="../media/image186.png"/></Relationships>
</file>

<file path=ppt/slides/_rels/slide22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540.xml"/></Relationships>
</file>

<file path=ppt/slides/_rels/slide22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540.xml"/></Relationships>
</file>

<file path=ppt/slides/_rels/slide22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40.xml"/></Relationships>
</file>

<file path=ppt/slides/_rels/slide22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540.xml"/></Relationships>
</file>

<file path=ppt/slides/_rels/slide22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540.xml"/><Relationship Id="rId4" Type="http://schemas.openxmlformats.org/officeDocument/2006/relationships/image" Target="../media/image194.png"/></Relationships>
</file>

<file path=ppt/slides/_rels/slide22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540.xml"/></Relationships>
</file>

<file path=ppt/slides/_rels/slide22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540.xml"/></Relationships>
</file>

<file path=ppt/slides/_rels/slide22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540.xml"/><Relationship Id="rId5" Type="http://schemas.openxmlformats.org/officeDocument/2006/relationships/image" Target="../media/image201.png"/><Relationship Id="rId4" Type="http://schemas.openxmlformats.org/officeDocument/2006/relationships/image" Target="../media/image20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5.xml"/></Relationships>
</file>

<file path=ppt/slides/_rels/slide23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40.xml"/></Relationships>
</file>

<file path=ppt/slides/_rels/slide23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540.xml"/></Relationships>
</file>

<file path=ppt/slides/_rels/slide23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40.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34.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35.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77.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36.xml.rels><?xml version="1.0" encoding="UTF-8" standalone="yes"?>
<Relationships xmlns="http://schemas.openxmlformats.org/package/2006/relationships"><Relationship Id="rId2" Type="http://schemas.openxmlformats.org/officeDocument/2006/relationships/image" Target="../media/image206.tiff"/><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588.xml"/></Relationships>
</file>

<file path=ppt/slides/_rels/slide238.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588.xml"/></Relationships>
</file>

<file path=ppt/slides/_rels/slide23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s://www.livemint.com/science/news/could-einstein-get-published-today-11601014633853.html" TargetMode="External"/><Relationship Id="rId1" Type="http://schemas.openxmlformats.org/officeDocument/2006/relationships/slideLayout" Target="../slideLayouts/slideLayout58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6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29.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39.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242.xml.rels><?xml version="1.0" encoding="UTF-8" standalone="yes"?>
<Relationships xmlns="http://schemas.openxmlformats.org/package/2006/relationships"><Relationship Id="rId3" Type="http://schemas.openxmlformats.org/officeDocument/2006/relationships/hyperlink" Target="https://dl.acm.org/citation.cfm?id=357176" TargetMode="External"/><Relationship Id="rId2" Type="http://schemas.openxmlformats.org/officeDocument/2006/relationships/image" Target="../media/image210.png"/><Relationship Id="rId1" Type="http://schemas.openxmlformats.org/officeDocument/2006/relationships/slideLayout" Target="../slideLayouts/slideLayout528.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39.xml"/></Relationships>
</file>

<file path=ppt/slides/_rels/slide244.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245.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67.xml"/><Relationship Id="rId4" Type="http://schemas.openxmlformats.org/officeDocument/2006/relationships/hyperlink" Target="http://dl.acm.org/citation.cfm?doid=2872362.2872390" TargetMode="External"/></Relationships>
</file>

<file path=ppt/slides/_rels/slide246.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67.xml"/></Relationships>
</file>

<file path=ppt/slides/_rels/slide247.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67.xml"/></Relationships>
</file>

<file path=ppt/slides/_rels/slide248.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67.xml"/></Relationships>
</file>

<file path=ppt/slides/_rels/slide249.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67.xml"/></Relationships>
</file>

<file path=ppt/slides/_rels/slide25.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s>
</file>

<file path=ppt/slides/_rels/slide250.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67.xml"/></Relationships>
</file>

<file path=ppt/slides/_rels/slide251.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67.xml"/></Relationships>
</file>

<file path=ppt/slides/_rels/slide252.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67.xml"/></Relationships>
</file>

<file path=ppt/slides/_rels/slide253.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67.xml"/></Relationships>
</file>

<file path=ppt/slides/_rels/slide25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5" Type="http://schemas.openxmlformats.org/officeDocument/2006/relationships/image" Target="../media/image213.png"/><Relationship Id="rId4" Type="http://schemas.openxmlformats.org/officeDocument/2006/relationships/image" Target="../media/image212.png"/></Relationships>
</file>

<file path=ppt/slides/_rels/slide25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4" Type="http://schemas.openxmlformats.org/officeDocument/2006/relationships/image" Target="../media/image215.png"/></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74.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6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67.xml"/><Relationship Id="rId4" Type="http://schemas.openxmlformats.org/officeDocument/2006/relationships/image" Target="../media/image31.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2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7.xml"/></Relationships>
</file>

<file path=ppt/slides/_rels/slide263.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25.xml"/></Relationships>
</file>

<file path=ppt/slides/_rels/slide264.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125.xml"/></Relationships>
</file>

<file path=ppt/slides/_rels/slide265.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125.xml"/></Relationships>
</file>

<file path=ppt/slides/_rels/slide266.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67.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lab.dsst.io/32c3-slides/7197.html" TargetMode="External"/><Relationship Id="rId1" Type="http://schemas.openxmlformats.org/officeDocument/2006/relationships/slideLayout" Target="../slideLayouts/slideLayout46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7.xml"/></Relationships>
</file>

<file path=ppt/slides/_rels/slide3.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2.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51.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7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7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79.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1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1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1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6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7.xm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53.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6.xml"/><Relationship Id="rId1" Type="http://schemas.openxmlformats.org/officeDocument/2006/relationships/slideLayout" Target="../slideLayouts/slideLayout491.xml"/></Relationships>
</file>

<file path=ppt/slides/_rels/slide44.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53.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55.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56.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support.apple.com/en-gb/HT204934" TargetMode="External"/><Relationship Id="rId1" Type="http://schemas.openxmlformats.org/officeDocument/2006/relationships/slideLayout" Target="../slideLayouts/slideLayout46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8.xml"/></Relationships>
</file>

<file path=ppt/slides/_rels/slide55.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59.jpg"/><Relationship Id="rId1" Type="http://schemas.openxmlformats.org/officeDocument/2006/relationships/slideLayout" Target="../slideLayouts/slideLayout248.xml"/></Relationships>
</file>

<file path=ppt/slides/_rels/slide56.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53.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7.xml"/></Relationships>
</file>

<file path=ppt/slides/_rels/slide59.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61.jpeg"/><Relationship Id="rId1" Type="http://schemas.openxmlformats.org/officeDocument/2006/relationships/slideLayout" Target="../slideLayouts/slideLayout467.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5.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8.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63.xml"/><Relationship Id="rId4" Type="http://schemas.openxmlformats.org/officeDocument/2006/relationships/hyperlink" Target="https://www.youtube.com/onurmutlulectures"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53.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63.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5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6.xml"/></Relationships>
</file>

<file path=ppt/slides/_rels/slide66.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55.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4.xml"/></Relationships>
</file>

<file path=ppt/slides/_rels/slide6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4.xml"/><Relationship Id="rId1" Type="http://schemas.openxmlformats.org/officeDocument/2006/relationships/slideLayout" Target="../slideLayouts/slideLayout575.xml"/></Relationships>
</file>

<file path=ppt/slides/_rels/slide6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5.xml"/><Relationship Id="rId1" Type="http://schemas.openxmlformats.org/officeDocument/2006/relationships/slideLayout" Target="../slideLayouts/slideLayout575.xml"/></Relationships>
</file>

<file path=ppt/slides/_rels/slide7.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7.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55.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6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6.xml"/></Relationships>
</file>

<file path=ppt/slides/_rels/slide73.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66.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63.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63.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63.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63.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6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pwRw7QqK_qA&amp;list=PL5Q2soXY2Zi9xidyIgBxUz7xRPS-wisBN&amp;index=9" TargetMode="External"/><Relationship Id="rId1" Type="http://schemas.openxmlformats.org/officeDocument/2006/relationships/slideLayout" Target="../slideLayouts/slideLayout563.xml"/></Relationships>
</file>

<file path=ppt/slides/_rels/slide83.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66.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66.xml"/></Relationships>
</file>

<file path=ppt/slides/_rels/slide85.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74.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6.xml"/></Relationships>
</file>

<file path=ppt/slides/_rels/slide87.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75.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notesSlide" Target="../notesSlides/notesSlide29.xml"/><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slideLayout" Target="../slideLayouts/slideLayout636.xml"/><Relationship Id="rId1" Type="http://schemas.openxmlformats.org/officeDocument/2006/relationships/tags" Target="../tags/tag1.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s>
</file>

<file path=ppt/slides/_rels/slide89.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notesSlide" Target="../notesSlides/notesSlide30.xml"/><Relationship Id="rId7" Type="http://schemas.openxmlformats.org/officeDocument/2006/relationships/image" Target="../media/image89.emf"/><Relationship Id="rId2" Type="http://schemas.openxmlformats.org/officeDocument/2006/relationships/slideLayout" Target="../slideLayouts/slideLayout647.xml"/><Relationship Id="rId1" Type="http://schemas.openxmlformats.org/officeDocument/2006/relationships/tags" Target="../tags/tag2.xml"/><Relationship Id="rId6" Type="http://schemas.openxmlformats.org/officeDocument/2006/relationships/image" Target="../media/image88.emf"/><Relationship Id="rId11" Type="http://schemas.openxmlformats.org/officeDocument/2006/relationships/image" Target="../media/image93.emf"/><Relationship Id="rId5" Type="http://schemas.openxmlformats.org/officeDocument/2006/relationships/image" Target="../media/image87.emf"/><Relationship Id="rId10" Type="http://schemas.openxmlformats.org/officeDocument/2006/relationships/image" Target="../media/image92.emf"/><Relationship Id="rId4" Type="http://schemas.openxmlformats.org/officeDocument/2006/relationships/image" Target="../media/image86.emf"/><Relationship Id="rId9" Type="http://schemas.openxmlformats.org/officeDocument/2006/relationships/image" Target="../media/image91.e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647.xml"/></Relationships>
</file>

<file path=ppt/slides/_rels/slide9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notesSlide" Target="../notesSlides/notesSlide32.xml"/><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slideLayout" Target="../slideLayouts/slideLayout647.xml"/><Relationship Id="rId1" Type="http://schemas.openxmlformats.org/officeDocument/2006/relationships/tags" Target="../tags/tag3.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47.xml"/><Relationship Id="rId1" Type="http://schemas.openxmlformats.org/officeDocument/2006/relationships/tags" Target="../tags/tag4.xml"/><Relationship Id="rId4" Type="http://schemas.openxmlformats.org/officeDocument/2006/relationships/image" Target="../media/image95.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36.xml"/><Relationship Id="rId1" Type="http://schemas.openxmlformats.org/officeDocument/2006/relationships/tags" Target="../tags/tag5.xml"/><Relationship Id="rId4" Type="http://schemas.openxmlformats.org/officeDocument/2006/relationships/image" Target="../media/image9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36.xml"/><Relationship Id="rId1" Type="http://schemas.openxmlformats.org/officeDocument/2006/relationships/tags" Target="../tags/tag6.xml"/><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36.xml"/><Relationship Id="rId1" Type="http://schemas.openxmlformats.org/officeDocument/2006/relationships/tags" Target="../tags/tag7.xml"/><Relationship Id="rId4" Type="http://schemas.openxmlformats.org/officeDocument/2006/relationships/image" Target="../media/image98.png"/></Relationships>
</file>

<file path=ppt/slides/_rels/slide96.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75.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66.xml"/></Relationships>
</file>

<file path=ppt/slides/_rels/slide98.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56.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658.xml"/><Relationship Id="rId5" Type="http://schemas.openxmlformats.org/officeDocument/2006/relationships/image" Target="../media/image101.png"/><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28 February 2022</a:t>
            </a:r>
          </a:p>
          <a:p>
            <a:r>
              <a:rPr lang="en-US" sz="1800" dirty="0"/>
              <a:t>Systems and Architecture for Robust, Safe, and Resilient Software 2.0 @ASPLOS</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The Story of RowHammer</a:t>
            </a:r>
            <a:endParaRPr lang="en-US" sz="3800" dirty="0">
              <a:solidFill>
                <a:srgbClr val="FF0000"/>
              </a:solidFill>
            </a:endParaRPr>
          </a:p>
        </p:txBody>
      </p:sp>
    </p:spTree>
    <p:extLst>
      <p:ext uri="{BB962C8B-B14F-4D97-AF65-F5344CB8AC3E}">
        <p14:creationId xmlns:p14="http://schemas.microsoft.com/office/powerpoint/2010/main" val="2830755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189560" y="764929"/>
            <a:ext cx="8954439" cy="1219821"/>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Two separate testing infrastructures</a:t>
            </a:r>
          </a:p>
          <a:p>
            <a:pPr marL="319088" marR="0" lvl="1" indent="-307975"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(Xilinx ML605) </a:t>
            </a:r>
          </a:p>
          <a:p>
            <a:pPr marL="319088" marR="0" lvl="1" indent="-307975" algn="l" defTabSz="914400" rtl="0" eaLnBrk="1" fontAlgn="auto" latinLnBrk="0" hangingPunct="1">
              <a:lnSpc>
                <a:spcPct val="90000"/>
              </a:lnSpc>
              <a:spcBef>
                <a:spcPts val="400"/>
              </a:spcBef>
              <a:spcAft>
                <a:spcPts val="1200"/>
              </a:spcAft>
              <a:buClrTx/>
              <a:buSzTx/>
              <a:buFont typeface="+mj-lt"/>
              <a:buAutoNum type="arabicPeriod"/>
              <a:tabLst/>
              <a:defRPr/>
            </a:pP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XCU200)</a:t>
            </a:r>
            <a:endPar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18" name="Group 17">
            <a:extLst>
              <a:ext uri="{FF2B5EF4-FFF2-40B4-BE49-F238E27FC236}">
                <a16:creationId xmlns:a16="http://schemas.microsoft.com/office/drawing/2014/main" id="{3D9622DA-5069-5B46-9732-C24D4B717F8D}"/>
              </a:ext>
            </a:extLst>
          </p:cNvPr>
          <p:cNvGrpSpPr/>
          <p:nvPr/>
        </p:nvGrpSpPr>
        <p:grpSpPr>
          <a:xfrm>
            <a:off x="302741" y="2081997"/>
            <a:ext cx="8538518" cy="2832852"/>
            <a:chOff x="319331" y="3425624"/>
            <a:chExt cx="8538518" cy="2832852"/>
          </a:xfrm>
        </p:grpSpPr>
        <p:pic>
          <p:nvPicPr>
            <p:cNvPr id="7" name="Picture 6">
              <a:extLst>
                <a:ext uri="{FF2B5EF4-FFF2-40B4-BE49-F238E27FC236}">
                  <a16:creationId xmlns:a16="http://schemas.microsoft.com/office/drawing/2014/main" id="{F443CB76-333B-D446-A985-FD3042D004B5}"/>
                </a:ext>
              </a:extLst>
            </p:cNvPr>
            <p:cNvPicPr>
              <a:picLocks noChangeAspect="1"/>
            </p:cNvPicPr>
            <p:nvPr/>
          </p:nvPicPr>
          <p:blipFill rotWithShape="1">
            <a:blip r:embed="rId3">
              <a:extLst>
                <a:ext uri="{28A0092B-C50C-407E-A947-70E740481C1C}">
                  <a14:useLocalDpi xmlns:a14="http://schemas.microsoft.com/office/drawing/2010/main" val="0"/>
                </a:ext>
              </a:extLst>
            </a:blip>
            <a:srcRect t="13205"/>
            <a:stretch/>
          </p:blipFill>
          <p:spPr>
            <a:xfrm>
              <a:off x="319331" y="3425624"/>
              <a:ext cx="8538518" cy="2832852"/>
            </a:xfrm>
            <a:prstGeom prst="rect">
              <a:avLst/>
            </a:prstGeom>
          </p:spPr>
        </p:pic>
        <p:sp>
          <p:nvSpPr>
            <p:cNvPr id="14" name="Rectangle 13">
              <a:extLst>
                <a:ext uri="{FF2B5EF4-FFF2-40B4-BE49-F238E27FC236}">
                  <a16:creationId xmlns:a16="http://schemas.microsoft.com/office/drawing/2014/main" id="{5A633815-838B-B54D-AD20-E35618FB8250}"/>
                </a:ext>
              </a:extLst>
            </p:cNvPr>
            <p:cNvSpPr/>
            <p:nvPr/>
          </p:nvSpPr>
          <p:spPr>
            <a:xfrm>
              <a:off x="464948" y="3743163"/>
              <a:ext cx="1775857" cy="700285"/>
            </a:xfrm>
            <a:prstGeom prst="rect">
              <a:avLst/>
            </a:prstGeom>
            <a:solidFill>
              <a:schemeClr val="accent2">
                <a:lumMod val="7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FPGA (w/</a:t>
              </a:r>
              <a:r>
                <a:rPr kumimoji="0" lang="en-US" sz="240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t>
              </a:r>
            </a:p>
          </p:txBody>
        </p:sp>
      </p:grpSp>
      <p:grpSp>
        <p:nvGrpSpPr>
          <p:cNvPr id="16" name="Group 15">
            <a:extLst>
              <a:ext uri="{FF2B5EF4-FFF2-40B4-BE49-F238E27FC236}">
                <a16:creationId xmlns:a16="http://schemas.microsoft.com/office/drawing/2014/main" id="{102EAC3D-0A4D-894B-B7F0-1BE98B71C8CB}"/>
              </a:ext>
            </a:extLst>
          </p:cNvPr>
          <p:cNvGrpSpPr/>
          <p:nvPr/>
        </p:nvGrpSpPr>
        <p:grpSpPr>
          <a:xfrm>
            <a:off x="2492828" y="3482902"/>
            <a:ext cx="2624684" cy="1071370"/>
            <a:chOff x="2492828" y="4826520"/>
            <a:chExt cx="2624684" cy="1166337"/>
          </a:xfrm>
        </p:grpSpPr>
        <p:sp>
          <p:nvSpPr>
            <p:cNvPr id="9" name="Rectangle 8">
              <a:extLst>
                <a:ext uri="{FF2B5EF4-FFF2-40B4-BE49-F238E27FC236}">
                  <a16:creationId xmlns:a16="http://schemas.microsoft.com/office/drawing/2014/main" id="{DC259D5D-346A-FD43-A5A6-F14BB7A29BC9}"/>
                </a:ext>
              </a:extLst>
            </p:cNvPr>
            <p:cNvSpPr/>
            <p:nvPr/>
          </p:nvSpPr>
          <p:spPr>
            <a:xfrm>
              <a:off x="2492828" y="4826520"/>
              <a:ext cx="2624683" cy="482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B500585-82E8-7343-961F-ECCC167B70B2}"/>
                </a:ext>
              </a:extLst>
            </p:cNvPr>
            <p:cNvSpPr/>
            <p:nvPr/>
          </p:nvSpPr>
          <p:spPr>
            <a:xfrm>
              <a:off x="2492828" y="5179607"/>
              <a:ext cx="2624684" cy="813250"/>
            </a:xfrm>
            <a:prstGeom prst="rec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DRAM Module </a:t>
              </a:r>
              <a:b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b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and Heater</a:t>
              </a:r>
            </a:p>
          </p:txBody>
        </p:sp>
      </p:grpSp>
      <p:grpSp>
        <p:nvGrpSpPr>
          <p:cNvPr id="17" name="Group 16">
            <a:extLst>
              <a:ext uri="{FF2B5EF4-FFF2-40B4-BE49-F238E27FC236}">
                <a16:creationId xmlns:a16="http://schemas.microsoft.com/office/drawing/2014/main" id="{B9FC1C58-2EF4-4247-BA3E-6B5E27084721}"/>
              </a:ext>
            </a:extLst>
          </p:cNvPr>
          <p:cNvGrpSpPr/>
          <p:nvPr/>
        </p:nvGrpSpPr>
        <p:grpSpPr>
          <a:xfrm>
            <a:off x="6916724" y="2085893"/>
            <a:ext cx="1917162" cy="2240721"/>
            <a:chOff x="6916724" y="3429520"/>
            <a:chExt cx="1917162" cy="2240721"/>
          </a:xfrm>
        </p:grpSpPr>
        <p:sp>
          <p:nvSpPr>
            <p:cNvPr id="11" name="TextBox 10">
              <a:extLst>
                <a:ext uri="{FF2B5EF4-FFF2-40B4-BE49-F238E27FC236}">
                  <a16:creationId xmlns:a16="http://schemas.microsoft.com/office/drawing/2014/main" id="{30CE7A84-C450-7545-B28B-CB212A7AF579}"/>
                </a:ext>
              </a:extLst>
            </p:cNvPr>
            <p:cNvSpPr txBox="1"/>
            <p:nvPr/>
          </p:nvSpPr>
          <p:spPr>
            <a:xfrm>
              <a:off x="6919784" y="4838621"/>
              <a:ext cx="1914102" cy="831620"/>
            </a:xfrm>
            <a:prstGeom prst="rect">
              <a:avLst/>
            </a:prstGeom>
            <a:solidFill>
              <a:srgbClr val="C00000"/>
            </a:solidFill>
            <a:ln w="762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Controller</a:t>
              </a:r>
            </a:p>
          </p:txBody>
        </p:sp>
        <p:sp>
          <p:nvSpPr>
            <p:cNvPr id="12" name="Rectangle 11">
              <a:extLst>
                <a:ext uri="{FF2B5EF4-FFF2-40B4-BE49-F238E27FC236}">
                  <a16:creationId xmlns:a16="http://schemas.microsoft.com/office/drawing/2014/main" id="{321AE161-9E1D-9A49-AC7D-86D39C0A3F11}"/>
                </a:ext>
              </a:extLst>
            </p:cNvPr>
            <p:cNvSpPr/>
            <p:nvPr/>
          </p:nvSpPr>
          <p:spPr>
            <a:xfrm>
              <a:off x="6916724" y="3429520"/>
              <a:ext cx="1907945" cy="1397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BCD3BA7F-EDA0-8441-BD22-05681B4A6C9B}"/>
              </a:ext>
            </a:extLst>
          </p:cNvPr>
          <p:cNvSpPr/>
          <p:nvPr/>
        </p:nvSpPr>
        <p:spPr>
          <a:xfrm>
            <a:off x="0" y="5113438"/>
            <a:ext cx="9144000" cy="12198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Fine-grained control over </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commands</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C55911"/>
                </a:solidFill>
                <a:effectLst/>
                <a:uLnTx/>
                <a:uFillTx/>
                <a:latin typeface="Cambria" panose="02040503050406030204" pitchFamily="18" charset="0"/>
                <a:ea typeface="+mn-ea"/>
                <a:cs typeface="+mn-cs"/>
              </a:rPr>
              <a:t>timing parameters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 </a:t>
            </a: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temperature (</a:t>
            </a:r>
            <a:r>
              <a:rPr kumimoji="0" lang="en-US" sz="2800" b="1" i="0" u="none" strike="noStrike" kern="1200" cap="none" spc="0" normalizeH="0" baseline="0" noProof="0">
                <a:ln>
                  <a:noFill/>
                </a:ln>
                <a:solidFill>
                  <a:srgbClr val="C00000"/>
                </a:solidFill>
                <a:effectLst/>
                <a:uLnTx/>
                <a:uFillTx/>
                <a:latin typeface="Cambria"/>
                <a:ea typeface="Cambria"/>
                <a:cs typeface="+mn-cs"/>
              </a:rPr>
              <a:t>±0.1°C )</a:t>
            </a:r>
            <a:endPar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370C3A70-117A-874E-9AFD-782F9F7A7080}"/>
              </a:ext>
            </a:extLst>
          </p:cNvPr>
          <p:cNvSpPr/>
          <p:nvPr/>
        </p:nvSpPr>
        <p:spPr>
          <a:xfrm>
            <a:off x="5117512" y="4613193"/>
            <a:ext cx="3740337" cy="310414"/>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BAD8CBF-CBD1-8A49-9F39-C545C033AB6E}"/>
              </a:ext>
            </a:extLst>
          </p:cNvPr>
          <p:cNvSpPr/>
          <p:nvPr/>
        </p:nvSpPr>
        <p:spPr>
          <a:xfrm>
            <a:off x="5053263" y="4581541"/>
            <a:ext cx="4001617" cy="36933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3644E1F-324D-FC49-803C-6DD05E8AE7A5}"/>
              </a:ext>
            </a:extLst>
          </p:cNvPr>
          <p:cNvCxnSpPr>
            <a:cxnSpLocks/>
            <a:stCxn id="14" idx="3"/>
          </p:cNvCxnSpPr>
          <p:nvPr/>
        </p:nvCxnSpPr>
        <p:spPr>
          <a:xfrm>
            <a:off x="2224215" y="2749679"/>
            <a:ext cx="754595" cy="0"/>
          </a:xfrm>
          <a:prstGeom prst="line">
            <a:avLst/>
          </a:prstGeom>
          <a:ln w="57150">
            <a:solidFill>
              <a:srgbClr val="C5591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ADE915-A0FF-9E44-9C16-CB7DD7860A9B}"/>
              </a:ext>
            </a:extLst>
          </p:cNvPr>
          <p:cNvCxnSpPr>
            <a:cxnSpLocks/>
          </p:cNvCxnSpPr>
          <p:nvPr/>
        </p:nvCxnSpPr>
        <p:spPr>
          <a:xfrm>
            <a:off x="2960800" y="2749678"/>
            <a:ext cx="397515" cy="237994"/>
          </a:xfrm>
          <a:prstGeom prst="line">
            <a:avLst/>
          </a:prstGeom>
          <a:ln w="57150">
            <a:solidFill>
              <a:srgbClr val="C55910"/>
            </a:solidFill>
            <a:tailEnd type="ova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339AFD2-D612-0448-88FA-9CAACAE2C912}"/>
              </a:ext>
            </a:extLst>
          </p:cNvPr>
          <p:cNvSpPr/>
          <p:nvPr/>
        </p:nvSpPr>
        <p:spPr>
          <a:xfrm>
            <a:off x="4721854" y="2518532"/>
            <a:ext cx="2077501" cy="700285"/>
          </a:xfrm>
          <a:prstGeom prst="rect">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Host Machine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(via PCI-e) </a:t>
            </a:r>
          </a:p>
        </p:txBody>
      </p:sp>
      <p:cxnSp>
        <p:nvCxnSpPr>
          <p:cNvPr id="30" name="Straight Connector 29">
            <a:extLst>
              <a:ext uri="{FF2B5EF4-FFF2-40B4-BE49-F238E27FC236}">
                <a16:creationId xmlns:a16="http://schemas.microsoft.com/office/drawing/2014/main" id="{85D59283-0A65-C042-AEB1-6699D3314730}"/>
              </a:ext>
            </a:extLst>
          </p:cNvPr>
          <p:cNvCxnSpPr>
            <a:cxnSpLocks/>
            <a:stCxn id="28" idx="1"/>
          </p:cNvCxnSpPr>
          <p:nvPr/>
        </p:nvCxnSpPr>
        <p:spPr>
          <a:xfrm flipH="1">
            <a:off x="4492416" y="2868675"/>
            <a:ext cx="229438"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D04EDD-F20A-4B44-8BBE-F8BE21E86535}"/>
              </a:ext>
            </a:extLst>
          </p:cNvPr>
          <p:cNvCxnSpPr>
            <a:cxnSpLocks/>
          </p:cNvCxnSpPr>
          <p:nvPr/>
        </p:nvCxnSpPr>
        <p:spPr>
          <a:xfrm flipH="1" flipV="1">
            <a:off x="4308764" y="2202875"/>
            <a:ext cx="211281" cy="665800"/>
          </a:xfrm>
          <a:prstGeom prst="line">
            <a:avLst/>
          </a:prstGeom>
          <a:ln w="57150">
            <a:solidFill>
              <a:srgbClr val="7030A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984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503A0289-F384-4A4F-80BC-806101E1D302}"/>
              </a:ext>
            </a:extLst>
          </p:cNvPr>
          <p:cNvGraphicFramePr>
            <a:graphicFrameLocks noGrp="1"/>
          </p:cNvGraphicFramePr>
          <p:nvPr/>
        </p:nvGraphicFramePr>
        <p:xfrm>
          <a:off x="627674" y="2367280"/>
          <a:ext cx="7888651" cy="2123440"/>
        </p:xfrm>
        <a:graphic>
          <a:graphicData uri="http://schemas.openxmlformats.org/drawingml/2006/table">
            <a:tbl>
              <a:tblPr firstRow="1" bandRow="1">
                <a:tableStyleId>{2D5ABB26-0587-4C30-8999-92F81FD0307C}</a:tableStyleId>
              </a:tblPr>
              <a:tblGrid>
                <a:gridCol w="1477100">
                  <a:extLst>
                    <a:ext uri="{9D8B030D-6E8A-4147-A177-3AD203B41FA5}">
                      <a16:colId xmlns:a16="http://schemas.microsoft.com/office/drawing/2014/main" val="708919223"/>
                    </a:ext>
                  </a:extLst>
                </a:gridCol>
                <a:gridCol w="975951">
                  <a:extLst>
                    <a:ext uri="{9D8B030D-6E8A-4147-A177-3AD203B41FA5}">
                      <a16:colId xmlns:a16="http://schemas.microsoft.com/office/drawing/2014/main" val="1547508454"/>
                    </a:ext>
                  </a:extLst>
                </a:gridCol>
                <a:gridCol w="1195749">
                  <a:extLst>
                    <a:ext uri="{9D8B030D-6E8A-4147-A177-3AD203B41FA5}">
                      <a16:colId xmlns:a16="http://schemas.microsoft.com/office/drawing/2014/main" val="3924464989"/>
                    </a:ext>
                  </a:extLst>
                </a:gridCol>
                <a:gridCol w="1102951">
                  <a:extLst>
                    <a:ext uri="{9D8B030D-6E8A-4147-A177-3AD203B41FA5}">
                      <a16:colId xmlns:a16="http://schemas.microsoft.com/office/drawing/2014/main" val="2950746807"/>
                    </a:ext>
                  </a:extLst>
                </a:gridCol>
                <a:gridCol w="1295400">
                  <a:extLst>
                    <a:ext uri="{9D8B030D-6E8A-4147-A177-3AD203B41FA5}">
                      <a16:colId xmlns:a16="http://schemas.microsoft.com/office/drawing/2014/main" val="3481370136"/>
                    </a:ext>
                  </a:extLst>
                </a:gridCol>
                <a:gridCol w="838200">
                  <a:extLst>
                    <a:ext uri="{9D8B030D-6E8A-4147-A177-3AD203B41FA5}">
                      <a16:colId xmlns:a16="http://schemas.microsoft.com/office/drawing/2014/main" val="1253724907"/>
                    </a:ext>
                  </a:extLst>
                </a:gridCol>
                <a:gridCol w="1003300">
                  <a:extLst>
                    <a:ext uri="{9D8B030D-6E8A-4147-A177-3AD203B41FA5}">
                      <a16:colId xmlns:a16="http://schemas.microsoft.com/office/drawing/2014/main" val="2240307331"/>
                    </a:ext>
                  </a:extLst>
                </a:gridCol>
              </a:tblGrid>
              <a:tr h="370840">
                <a:tc>
                  <a:txBody>
                    <a:bodyPr/>
                    <a:lstStyle/>
                    <a:p>
                      <a:r>
                        <a:rPr lang="en-US" b="1">
                          <a:solidFill>
                            <a:srgbClr val="2F5597"/>
                          </a:solidFill>
                        </a:rPr>
                        <a:t>Mfr.</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DDR4 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DDR3 SODIMMs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 Chips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Density</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Die</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Org.</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extLst>
                  <a:ext uri="{0D108BD9-81ED-4DB2-BD59-A6C34878D82A}">
                    <a16:rowId xmlns:a16="http://schemas.microsoft.com/office/drawing/2014/main" val="2630150382"/>
                  </a:ext>
                </a:extLst>
              </a:tr>
              <a:tr h="370840">
                <a:tc>
                  <a:txBody>
                    <a:bodyPr/>
                    <a:lstStyle/>
                    <a:p>
                      <a:r>
                        <a:rPr lang="en-US"/>
                        <a:t>A (Micron)</a:t>
                      </a:r>
                      <a:endParaRPr lang="en-US">
                        <a:latin typeface="Cambria" panose="02040503050406030204" pitchFamily="18" charset="0"/>
                      </a:endParaRPr>
                    </a:p>
                  </a:txBody>
                  <a:tcPr>
                    <a:lnT w="38100" cap="flat" cmpd="sng" algn="ctr">
                      <a:solidFill>
                        <a:srgbClr val="2F5597"/>
                      </a:solidFill>
                      <a:prstDash val="solid"/>
                      <a:round/>
                      <a:headEnd type="none" w="med" len="med"/>
                      <a:tailEnd type="none" w="med" len="med"/>
                    </a:lnT>
                  </a:tcPr>
                </a:tc>
                <a:tc>
                  <a:txBody>
                    <a:bodyPr/>
                    <a:lstStyle/>
                    <a:p>
                      <a:pPr algn="ctr"/>
                      <a:r>
                        <a:rPr lang="en-US"/>
                        <a:t>9</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144 (8)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8Gb (4Gb)</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B (P)</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x4 (x8)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extLst>
                  <a:ext uri="{0D108BD9-81ED-4DB2-BD59-A6C34878D82A}">
                    <a16:rowId xmlns:a16="http://schemas.microsoft.com/office/drawing/2014/main" val="1317623116"/>
                  </a:ext>
                </a:extLst>
              </a:tr>
              <a:tr h="370840">
                <a:tc>
                  <a:txBody>
                    <a:bodyPr/>
                    <a:lstStyle/>
                    <a:p>
                      <a:r>
                        <a:rPr lang="en-US"/>
                        <a:t>B (Samsung)</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32 (8)</a:t>
                      </a:r>
                      <a:endParaRPr lang="en-US">
                        <a:latin typeface="Cambria" panose="02040503050406030204" pitchFamily="18" charset="0"/>
                      </a:endParaRPr>
                    </a:p>
                  </a:txBody>
                  <a:tcPr anchor="ctr"/>
                </a:tc>
                <a:tc>
                  <a:txBody>
                    <a:bodyPr/>
                    <a:lstStyle/>
                    <a:p>
                      <a:pPr algn="ctr"/>
                      <a:r>
                        <a:rPr lang="en-US"/>
                        <a:t>4Gb (4Gb)</a:t>
                      </a:r>
                      <a:endParaRPr lang="en-US">
                        <a:latin typeface="Cambria" panose="02040503050406030204" pitchFamily="18" charset="0"/>
                      </a:endParaRPr>
                    </a:p>
                  </a:txBody>
                  <a:tcPr anchor="ctr"/>
                </a:tc>
                <a:tc>
                  <a:txBody>
                    <a:bodyPr/>
                    <a:lstStyle/>
                    <a:p>
                      <a:pPr algn="ctr"/>
                      <a:r>
                        <a:rPr lang="en-US"/>
                        <a:t>F (Q)</a:t>
                      </a:r>
                      <a:endParaRPr lang="en-US">
                        <a:latin typeface="Cambria" panose="02040503050406030204" pitchFamily="18" charset="0"/>
                      </a:endParaRPr>
                    </a:p>
                  </a:txBody>
                  <a:tcPr anchor="ctr"/>
                </a:tc>
                <a:tc>
                  <a:txBody>
                    <a:bodyPr/>
                    <a:lstStyle/>
                    <a:p>
                      <a:pPr algn="ct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1403671142"/>
                  </a:ext>
                </a:extLst>
              </a:tr>
              <a:tr h="370840">
                <a:tc>
                  <a:txBody>
                    <a:bodyPr/>
                    <a:lstStyle/>
                    <a:p>
                      <a:r>
                        <a:rPr lang="en-US"/>
                        <a:t>C (SK Hynix)</a:t>
                      </a:r>
                      <a:endParaRPr lang="en-US">
                        <a:latin typeface="Cambria" panose="02040503050406030204" pitchFamily="18" charset="0"/>
                      </a:endParaRPr>
                    </a:p>
                  </a:txBody>
                  <a:tcPr/>
                </a:tc>
                <a:tc>
                  <a:txBody>
                    <a:bodyPr/>
                    <a:lstStyle/>
                    <a:p>
                      <a:pPr algn="ctr"/>
                      <a:r>
                        <a:rPr lang="en-US"/>
                        <a:t>5</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40 (8)</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4Gb (4Gb)</a:t>
                      </a:r>
                      <a:endParaRPr lang="en-US">
                        <a:latin typeface="Cambria" panose="02040503050406030204" pitchFamily="18" charset="0"/>
                      </a:endParaRPr>
                    </a:p>
                  </a:txBody>
                  <a:tcPr anchor="ctr"/>
                </a:tc>
                <a:tc>
                  <a:txBody>
                    <a:bodyPr/>
                    <a:lstStyle/>
                    <a:p>
                      <a:pPr algn="ctr"/>
                      <a:r>
                        <a:rPr lang="en-US"/>
                        <a:t>B (B)</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327562397"/>
                  </a:ext>
                </a:extLst>
              </a:tr>
              <a:tr h="370840">
                <a:tc>
                  <a:txBody>
                    <a:bodyPr/>
                    <a:lstStyle/>
                    <a:p>
                      <a:r>
                        <a:rPr lang="en-US"/>
                        <a:t>D (</a:t>
                      </a:r>
                      <a:r>
                        <a:rPr lang="en-US" err="1"/>
                        <a:t>Nanya</a:t>
                      </a:r>
                      <a:r>
                        <a:rPr lang="en-US"/>
                        <a:t>)</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a:t>
                      </a:r>
                      <a:endParaRPr lang="en-US">
                        <a:latin typeface="Cambria" panose="02040503050406030204" pitchFamily="18" charset="0"/>
                      </a:endParaRPr>
                    </a:p>
                  </a:txBody>
                  <a:tcPr anchor="ctr"/>
                </a:tc>
                <a:tc>
                  <a:txBody>
                    <a:bodyPr/>
                    <a:lstStyle/>
                    <a:p>
                      <a:pPr algn="ctr"/>
                      <a:r>
                        <a:rPr lang="en-US"/>
                        <a:t>32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8Gb (-)</a:t>
                      </a:r>
                      <a:endParaRPr lang="en-US">
                        <a:latin typeface="Cambria" panose="02040503050406030204" pitchFamily="18" charset="0"/>
                      </a:endParaRPr>
                    </a:p>
                  </a:txBody>
                  <a:tcPr anchor="ctr"/>
                </a:tc>
                <a:tc>
                  <a:txBody>
                    <a:bodyPr/>
                    <a:lstStyle/>
                    <a:p>
                      <a:pPr algn="ctr"/>
                      <a:r>
                        <a:rPr lang="en-US"/>
                        <a:t>C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a:t>
                      </a:r>
                      <a:endParaRPr lang="en-US">
                        <a:latin typeface="Cambria" panose="02040503050406030204" pitchFamily="18" charset="0"/>
                      </a:endParaRPr>
                    </a:p>
                  </a:txBody>
                  <a:tcPr anchor="ctr"/>
                </a:tc>
                <a:extLst>
                  <a:ext uri="{0D108BD9-81ED-4DB2-BD59-A6C34878D82A}">
                    <a16:rowId xmlns:a16="http://schemas.microsoft.com/office/drawing/2014/main" val="3909340741"/>
                  </a:ext>
                </a:extLst>
              </a:tr>
            </a:tbl>
          </a:graphicData>
        </a:graphic>
      </p:graphicFrame>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7" y="-124462"/>
            <a:ext cx="6915118" cy="1141619"/>
          </a:xfrm>
        </p:spPr>
        <p:txBody>
          <a:bodyPr/>
          <a:lstStyle/>
          <a:p>
            <a:r>
              <a:rPr lang="en-US"/>
              <a:t>DRAM Chips Tested</a:t>
            </a:r>
          </a:p>
        </p:txBody>
      </p:sp>
      <p:pic>
        <p:nvPicPr>
          <p:cNvPr id="14" name="Picture 13" hidden="1">
            <a:extLst>
              <a:ext uri="{FF2B5EF4-FFF2-40B4-BE49-F238E27FC236}">
                <a16:creationId xmlns:a16="http://schemas.microsoft.com/office/drawing/2014/main" id="{CCBE7E2F-6E91-FF4C-801F-366630DD5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4" y="1498531"/>
            <a:ext cx="7287491" cy="1983817"/>
          </a:xfrm>
          <a:prstGeom prst="rect">
            <a:avLst/>
          </a:prstGeom>
        </p:spPr>
      </p:pic>
      <p:sp>
        <p:nvSpPr>
          <p:cNvPr id="3" name="Rectangle: Rounded Corners 2">
            <a:extLst>
              <a:ext uri="{FF2B5EF4-FFF2-40B4-BE49-F238E27FC236}">
                <a16:creationId xmlns:a16="http://schemas.microsoft.com/office/drawing/2014/main" id="{357A3700-C2A0-47A5-9948-9DB9737541DE}"/>
              </a:ext>
            </a:extLst>
          </p:cNvPr>
          <p:cNvSpPr/>
          <p:nvPr/>
        </p:nvSpPr>
        <p:spPr>
          <a:xfrm>
            <a:off x="4330559" y="2379054"/>
            <a:ext cx="1024415" cy="2210451"/>
          </a:xfrm>
          <a:prstGeom prst="roundRect">
            <a:avLst/>
          </a:prstGeom>
          <a:noFill/>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2D88886-14E1-4644-8543-E959612D022B}"/>
              </a:ext>
            </a:extLst>
          </p:cNvPr>
          <p:cNvSpPr/>
          <p:nvPr/>
        </p:nvSpPr>
        <p:spPr>
          <a:xfrm>
            <a:off x="577157" y="2377702"/>
            <a:ext cx="1368424" cy="2213155"/>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A848"/>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F81B67A6-EE76-44E6-B2C9-07F1358E1972}"/>
              </a:ext>
            </a:extLst>
          </p:cNvPr>
          <p:cNvSpPr/>
          <p:nvPr/>
        </p:nvSpPr>
        <p:spPr>
          <a:xfrm>
            <a:off x="2097800" y="2376350"/>
            <a:ext cx="2100962" cy="2213155"/>
          </a:xfrm>
          <a:prstGeom prst="roundRect">
            <a:avLst>
              <a:gd name="adj" fmla="val 7097"/>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3568DA45-3ADB-4E99-AE3F-5A47D77724EA}"/>
              </a:ext>
            </a:extLst>
          </p:cNvPr>
          <p:cNvSpPr/>
          <p:nvPr/>
        </p:nvSpPr>
        <p:spPr>
          <a:xfrm>
            <a:off x="5456291" y="2382209"/>
            <a:ext cx="3113218" cy="2207296"/>
          </a:xfrm>
          <a:prstGeom prst="roundRect">
            <a:avLst>
              <a:gd name="adj" fmla="val 5460"/>
            </a:avLst>
          </a:prstGeom>
          <a:noFill/>
          <a:ln w="57150">
            <a:solidFill>
              <a:srgbClr val="C559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1ED2CB9-22A2-0647-984A-03BB5D6CC903}"/>
              </a:ext>
            </a:extLst>
          </p:cNvPr>
          <p:cNvSpPr txBox="1"/>
          <p:nvPr/>
        </p:nvSpPr>
        <p:spPr>
          <a:xfrm>
            <a:off x="5403107" y="4765069"/>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a:ea typeface="Cambria"/>
                <a:cs typeface="+mn-cs"/>
              </a:rPr>
              <a:t>272 DRAM Chips in total</a:t>
            </a:r>
          </a:p>
        </p:txBody>
      </p:sp>
      <p:cxnSp>
        <p:nvCxnSpPr>
          <p:cNvPr id="10" name="Elbow Connector 9">
            <a:extLst>
              <a:ext uri="{FF2B5EF4-FFF2-40B4-BE49-F238E27FC236}">
                <a16:creationId xmlns:a16="http://schemas.microsoft.com/office/drawing/2014/main" id="{3E310206-26DE-8B49-8772-0A3EBA4313B0}"/>
              </a:ext>
            </a:extLst>
          </p:cNvPr>
          <p:cNvCxnSpPr>
            <a:cxnSpLocks/>
            <a:stCxn id="3" idx="2"/>
            <a:endCxn id="8" idx="1"/>
          </p:cNvCxnSpPr>
          <p:nvPr/>
        </p:nvCxnSpPr>
        <p:spPr>
          <a:xfrm rot="16200000" flipH="1">
            <a:off x="4935128" y="4497144"/>
            <a:ext cx="375619" cy="560340"/>
          </a:xfrm>
          <a:prstGeom prst="bentConnector2">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D22D38F-4911-438A-A392-97E50744F882}"/>
              </a:ext>
            </a:extLst>
          </p:cNvPr>
          <p:cNvSpPr txBox="1"/>
          <p:nvPr/>
        </p:nvSpPr>
        <p:spPr>
          <a:xfrm>
            <a:off x="3315596" y="1516122"/>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ambria"/>
                <a:ea typeface="Cambria"/>
                <a:cs typeface="+mn-cs"/>
              </a:rPr>
              <a:t>Two DRAM standards</a:t>
            </a:r>
            <a:endPar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endParaRPr>
          </a:p>
        </p:txBody>
      </p:sp>
      <p:cxnSp>
        <p:nvCxnSpPr>
          <p:cNvPr id="12" name="Elbow Connector 9">
            <a:extLst>
              <a:ext uri="{FF2B5EF4-FFF2-40B4-BE49-F238E27FC236}">
                <a16:creationId xmlns:a16="http://schemas.microsoft.com/office/drawing/2014/main" id="{2C0FF1C3-FD82-4101-B6B3-8F6133FD8797}"/>
              </a:ext>
            </a:extLst>
          </p:cNvPr>
          <p:cNvCxnSpPr>
            <a:cxnSpLocks/>
          </p:cNvCxnSpPr>
          <p:nvPr/>
        </p:nvCxnSpPr>
        <p:spPr>
          <a:xfrm flipH="1">
            <a:off x="3149677" y="1718484"/>
            <a:ext cx="379869" cy="661370"/>
          </a:xfrm>
          <a:prstGeom prst="bentConnector2">
            <a:avLst/>
          </a:prstGeom>
          <a:ln w="38100">
            <a:solidFill>
              <a:srgbClr val="4472C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6042F7F-D5EE-4FA3-ACC1-6B895CD822CB}"/>
              </a:ext>
            </a:extLst>
          </p:cNvPr>
          <p:cNvSpPr txBox="1"/>
          <p:nvPr/>
        </p:nvSpPr>
        <p:spPr>
          <a:xfrm>
            <a:off x="1693273" y="4788421"/>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38135"/>
                </a:solidFill>
                <a:effectLst/>
                <a:uLnTx/>
                <a:uFillTx/>
                <a:latin typeface="Cambria"/>
                <a:ea typeface="Cambria"/>
                <a:cs typeface="+mn-cs"/>
              </a:rPr>
              <a:t>4 Major Manufacturers</a:t>
            </a:r>
            <a:endParaRPr kumimoji="0" lang="en-US" sz="1800" b="0" i="0" u="none" strike="noStrike" kern="1200" cap="none" spc="0" normalizeH="0" baseline="0" noProof="0">
              <a:ln>
                <a:noFill/>
              </a:ln>
              <a:solidFill>
                <a:srgbClr val="538135"/>
              </a:solidFill>
              <a:effectLst/>
              <a:uLnTx/>
              <a:uFillTx/>
              <a:latin typeface="Calibri" panose="020F0502020204030204"/>
              <a:ea typeface="+mn-ea"/>
              <a:cs typeface="Calibri"/>
            </a:endParaRPr>
          </a:p>
        </p:txBody>
      </p:sp>
      <p:cxnSp>
        <p:nvCxnSpPr>
          <p:cNvPr id="19" name="Elbow Connector 9">
            <a:extLst>
              <a:ext uri="{FF2B5EF4-FFF2-40B4-BE49-F238E27FC236}">
                <a16:creationId xmlns:a16="http://schemas.microsoft.com/office/drawing/2014/main" id="{ECE7AE2E-76D1-40CE-8A1B-DF3DE6439CC1}"/>
              </a:ext>
            </a:extLst>
          </p:cNvPr>
          <p:cNvCxnSpPr>
            <a:cxnSpLocks/>
          </p:cNvCxnSpPr>
          <p:nvPr/>
        </p:nvCxnSpPr>
        <p:spPr>
          <a:xfrm rot="16200000" flipH="1">
            <a:off x="1308254" y="4520496"/>
            <a:ext cx="375619" cy="560340"/>
          </a:xfrm>
          <a:prstGeom prst="bentConnector2">
            <a:avLst/>
          </a:prstGeom>
          <a:ln w="38100">
            <a:solidFill>
              <a:schemeClr val="accent6">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7882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The Study &amp; Key Results</a:t>
            </a:r>
            <a:endParaRPr lang="en-US" b="1" dirty="0"/>
          </a:p>
        </p:txBody>
      </p:sp>
      <p:sp>
        <p:nvSpPr>
          <p:cNvPr id="3" name="Content Placeholder 2"/>
          <p:cNvSpPr>
            <a:spLocks noGrp="1"/>
          </p:cNvSpPr>
          <p:nvPr>
            <p:ph idx="1"/>
          </p:nvPr>
        </p:nvSpPr>
        <p:spPr/>
        <p:txBody>
          <a:bodyPr lIns="91440" tIns="45720" rIns="91440" bIns="45720" anchor="t">
            <a:noAutofit/>
          </a:bodyPr>
          <a:lstStyle/>
          <a:p>
            <a:pPr marL="185738" indent="-185738">
              <a:lnSpc>
                <a:spcPct val="100000"/>
              </a:lnSpc>
              <a:spcBef>
                <a:spcPts val="600"/>
              </a:spcBef>
              <a:spcAft>
                <a:spcPts val="800"/>
              </a:spcAft>
            </a:pPr>
            <a:r>
              <a:rPr lang="en-US" b="1" dirty="0">
                <a:solidFill>
                  <a:schemeClr val="accent6">
                    <a:lumMod val="75000"/>
                  </a:schemeClr>
                </a:solidFill>
              </a:rPr>
              <a:t>272 DRAM chips </a:t>
            </a:r>
            <a:r>
              <a:rPr lang="en-US" dirty="0">
                <a:solidFill>
                  <a:schemeClr val="accent6">
                    <a:lumMod val="75000"/>
                  </a:schemeClr>
                </a:solidFill>
              </a:rPr>
              <a:t>from </a:t>
            </a:r>
            <a:r>
              <a:rPr lang="en-US" b="1" dirty="0">
                <a:solidFill>
                  <a:schemeClr val="accent6">
                    <a:lumMod val="75000"/>
                  </a:schemeClr>
                </a:solidFill>
              </a:rPr>
              <a:t>four major manufacturers</a:t>
            </a:r>
            <a:endParaRPr lang="en-US" b="1" u="sng" dirty="0">
              <a:solidFill>
                <a:srgbClr val="7030A0"/>
              </a:solidFill>
            </a:endParaRPr>
          </a:p>
          <a:p>
            <a:pPr marL="185738" indent="-185738">
              <a:lnSpc>
                <a:spcPct val="100000"/>
              </a:lnSpc>
              <a:spcBef>
                <a:spcPts val="600"/>
              </a:spcBef>
            </a:pPr>
            <a:endParaRPr lang="en-US" b="1" u="sng" dirty="0">
              <a:solidFill>
                <a:srgbClr val="7030A0"/>
              </a:solidFill>
            </a:endParaRPr>
          </a:p>
          <a:p>
            <a:pPr marL="185738" indent="-185738">
              <a:lnSpc>
                <a:spcPct val="100000"/>
              </a:lnSpc>
              <a:spcBef>
                <a:spcPts val="600"/>
              </a:spcBef>
            </a:pPr>
            <a:r>
              <a:rPr lang="en-US" b="1" dirty="0">
                <a:solidFill>
                  <a:srgbClr val="7030A0"/>
                </a:solidFill>
              </a:rPr>
              <a:t>6 major takeaways </a:t>
            </a:r>
            <a:r>
              <a:rPr lang="en-US" dirty="0">
                <a:solidFill>
                  <a:srgbClr val="7030A0"/>
                </a:solidFill>
              </a:rPr>
              <a:t>from </a:t>
            </a:r>
            <a:r>
              <a:rPr lang="en-US" b="1" dirty="0">
                <a:solidFill>
                  <a:srgbClr val="7030A0"/>
                </a:solidFill>
              </a:rPr>
              <a:t>16 novel observations</a:t>
            </a:r>
          </a:p>
          <a:p>
            <a:pPr marL="185738" indent="-185738">
              <a:lnSpc>
                <a:spcPct val="100000"/>
              </a:lnSpc>
              <a:spcBef>
                <a:spcPts val="600"/>
              </a:spcBef>
            </a:pPr>
            <a:endParaRPr lang="en-US" b="1" dirty="0">
              <a:solidFill>
                <a:srgbClr val="7030A0"/>
              </a:solidFill>
            </a:endParaRPr>
          </a:p>
          <a:p>
            <a:pPr marL="185738" indent="-185738">
              <a:lnSpc>
                <a:spcPct val="100000"/>
              </a:lnSpc>
              <a:spcBef>
                <a:spcPts val="600"/>
              </a:spcBef>
            </a:pPr>
            <a:r>
              <a:rPr lang="en-US" dirty="0">
                <a:solidFill>
                  <a:srgbClr val="0000FF"/>
                </a:solidFill>
              </a:rPr>
              <a:t>A RowHammer bit flip is </a:t>
            </a:r>
            <a:r>
              <a:rPr lang="en-US" b="1" dirty="0">
                <a:solidFill>
                  <a:srgbClr val="0000FF"/>
                </a:solidFill>
              </a:rPr>
              <a:t>more likely to occur </a:t>
            </a:r>
            <a:endParaRPr lang="en-US" dirty="0">
              <a:solidFill>
                <a:srgbClr val="0000FF"/>
              </a:solidFill>
            </a:endParaRPr>
          </a:p>
          <a:p>
            <a:pPr marL="446088" lvl="1" indent="-260350">
              <a:lnSpc>
                <a:spcPct val="100000"/>
              </a:lnSpc>
              <a:spcBef>
                <a:spcPts val="0"/>
              </a:spcBef>
              <a:buFont typeface="+mj-lt"/>
              <a:buAutoNum type="arabicParenR"/>
            </a:pPr>
            <a:r>
              <a:rPr lang="en-US" sz="2400" dirty="0">
                <a:solidFill>
                  <a:srgbClr val="FF0000"/>
                </a:solidFill>
              </a:rPr>
              <a:t> in </a:t>
            </a:r>
            <a:r>
              <a:rPr lang="en-US" sz="2400" b="1" dirty="0">
                <a:solidFill>
                  <a:srgbClr val="FF0000"/>
                </a:solidFill>
              </a:rPr>
              <a:t>a bounded range of temperature</a:t>
            </a:r>
          </a:p>
          <a:p>
            <a:pPr marL="446088" lvl="1" indent="-260350">
              <a:lnSpc>
                <a:spcPct val="100000"/>
              </a:lnSpc>
              <a:spcBef>
                <a:spcPts val="0"/>
              </a:spcBef>
              <a:buFont typeface="+mj-lt"/>
              <a:buAutoNum type="arabicParenR"/>
            </a:pPr>
            <a:r>
              <a:rPr lang="en-US" sz="2400" dirty="0">
                <a:solidFill>
                  <a:srgbClr val="FF0000"/>
                </a:solidFill>
              </a:rPr>
              <a:t> if the aggressor row is </a:t>
            </a:r>
            <a:r>
              <a:rPr lang="en-US" sz="2400" b="1" dirty="0">
                <a:solidFill>
                  <a:srgbClr val="FF0000"/>
                </a:solidFill>
              </a:rPr>
              <a:t>active for</a:t>
            </a:r>
            <a:r>
              <a:rPr lang="en-US" sz="2400" dirty="0">
                <a:solidFill>
                  <a:srgbClr val="FF0000"/>
                </a:solidFill>
              </a:rPr>
              <a:t> </a:t>
            </a:r>
            <a:r>
              <a:rPr lang="en-US" sz="2400" b="1" dirty="0">
                <a:solidFill>
                  <a:srgbClr val="FF0000"/>
                </a:solidFill>
              </a:rPr>
              <a:t>longer time </a:t>
            </a:r>
          </a:p>
          <a:p>
            <a:pPr marL="446088" lvl="1" indent="-260350">
              <a:lnSpc>
                <a:spcPct val="100000"/>
              </a:lnSpc>
              <a:spcBef>
                <a:spcPts val="0"/>
              </a:spcBef>
              <a:spcAft>
                <a:spcPts val="800"/>
              </a:spcAft>
              <a:buFont typeface="+mj-lt"/>
              <a:buAutoNum type="arabicParenR"/>
            </a:pPr>
            <a:r>
              <a:rPr lang="en-US" sz="2400" dirty="0">
                <a:solidFill>
                  <a:srgbClr val="FF0000"/>
                </a:solidFill>
              </a:rPr>
              <a:t> in </a:t>
            </a:r>
            <a:r>
              <a:rPr lang="en-US" sz="2400" b="1" dirty="0">
                <a:solidFill>
                  <a:srgbClr val="FF0000"/>
                </a:solidFill>
              </a:rPr>
              <a:t>certain physical regions </a:t>
            </a:r>
            <a:r>
              <a:rPr lang="en-US" sz="2400" dirty="0">
                <a:solidFill>
                  <a:srgbClr val="FF0000"/>
                </a:solidFill>
              </a:rPr>
              <a:t>of the DRAM module under attack</a:t>
            </a:r>
          </a:p>
          <a:p>
            <a:pPr marL="0" indent="0">
              <a:lnSpc>
                <a:spcPct val="100000"/>
              </a:lnSpc>
              <a:spcBef>
                <a:spcPts val="600"/>
              </a:spcBef>
              <a:buNone/>
            </a:pPr>
            <a:endParaRPr lang="en-US" b="1" u="sng" dirty="0">
              <a:solidFill>
                <a:srgbClr val="C00000"/>
              </a:solidFill>
            </a:endParaRPr>
          </a:p>
          <a:p>
            <a:pPr marL="185738" indent="-185738">
              <a:lnSpc>
                <a:spcPct val="100000"/>
              </a:lnSpc>
              <a:spcBef>
                <a:spcPts val="600"/>
              </a:spcBef>
            </a:pPr>
            <a:r>
              <a:rPr lang="en-US" dirty="0">
                <a:solidFill>
                  <a:srgbClr val="C00000"/>
                </a:solidFill>
              </a:rPr>
              <a:t>Our novel observations can inspire and aid future work</a:t>
            </a:r>
          </a:p>
          <a:p>
            <a:pPr marL="446088" lvl="1" indent="-179388">
              <a:lnSpc>
                <a:spcPct val="100000"/>
              </a:lnSpc>
              <a:spcBef>
                <a:spcPts val="0"/>
              </a:spcBef>
            </a:pPr>
            <a:r>
              <a:rPr lang="en-US" sz="2400" dirty="0">
                <a:solidFill>
                  <a:srgbClr val="C00000"/>
                </a:solidFill>
              </a:rPr>
              <a:t>Craft </a:t>
            </a:r>
            <a:r>
              <a:rPr lang="en-US" sz="2400" b="1" dirty="0">
                <a:solidFill>
                  <a:srgbClr val="C00000"/>
                </a:solidFill>
              </a:rPr>
              <a:t>more effective attacks</a:t>
            </a:r>
          </a:p>
          <a:p>
            <a:pPr marL="446088" lvl="1" indent="-179388">
              <a:lnSpc>
                <a:spcPct val="100000"/>
              </a:lnSpc>
              <a:spcBef>
                <a:spcPts val="0"/>
              </a:spcBef>
              <a:spcAft>
                <a:spcPts val="500"/>
              </a:spcAft>
            </a:pPr>
            <a:r>
              <a:rPr lang="en-US" sz="2400" dirty="0">
                <a:solidFill>
                  <a:srgbClr val="C00000"/>
                </a:solidFill>
              </a:rPr>
              <a:t>Design </a:t>
            </a:r>
            <a:r>
              <a:rPr lang="en-US" sz="2400" b="1" dirty="0">
                <a:solidFill>
                  <a:srgbClr val="C00000"/>
                </a:solidFill>
              </a:rPr>
              <a:t>more effective and efficient defenses</a:t>
            </a:r>
            <a:endParaRPr lang="en-US" sz="2400" dirty="0">
              <a:solidFill>
                <a:srgbClr val="C00000"/>
              </a:solidFill>
            </a:endParaRPr>
          </a:p>
        </p:txBody>
      </p:sp>
    </p:spTree>
    <p:extLst>
      <p:ext uri="{BB962C8B-B14F-4D97-AF65-F5344CB8AC3E}">
        <p14:creationId xmlns:p14="http://schemas.microsoft.com/office/powerpoint/2010/main" val="315258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Tn>
                        </p:par>
                      </p:childTnLst>
                    </p:cTn>
                  </p:par>
                  <p:par>
                    <p:cTn id="7" fill="hold">
                      <p:stCondLst>
                        <p:cond delay="indefinite"/>
                      </p:stCondLst>
                      <p:childTnLst>
                        <p:par>
                          <p:cTn id="8" fill="hold">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5DD3DB3-CC52-3C42-A1CC-D1B12E819F9B}"/>
              </a:ext>
            </a:extLst>
          </p:cNvPr>
          <p:cNvSpPr txBox="1"/>
          <p:nvPr/>
        </p:nvSpPr>
        <p:spPr>
          <a:xfrm>
            <a:off x="191469" y="4964975"/>
            <a:ext cx="8872139"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Reduces</a:t>
            </a:r>
            <a:r>
              <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the minimum activation count to induce a bit flip</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by 36%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Bypasses defenses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do not account for this reduction</a:t>
            </a:r>
          </a:p>
        </p:txBody>
      </p:sp>
      <p:grpSp>
        <p:nvGrpSpPr>
          <p:cNvPr id="89" name="Group 88">
            <a:extLst>
              <a:ext uri="{FF2B5EF4-FFF2-40B4-BE49-F238E27FC236}">
                <a16:creationId xmlns:a16="http://schemas.microsoft.com/office/drawing/2014/main" id="{76A40A5B-DFE2-5346-97E2-1F1707A37A03}"/>
              </a:ext>
            </a:extLst>
          </p:cNvPr>
          <p:cNvGrpSpPr/>
          <p:nvPr/>
        </p:nvGrpSpPr>
        <p:grpSpPr>
          <a:xfrm>
            <a:off x="191470" y="1463317"/>
            <a:ext cx="6948954" cy="1038595"/>
            <a:chOff x="191470" y="984656"/>
            <a:chExt cx="6948954" cy="1038595"/>
          </a:xfrm>
        </p:grpSpPr>
        <p:grpSp>
          <p:nvGrpSpPr>
            <p:cNvPr id="16" name="Group 15">
              <a:extLst>
                <a:ext uri="{FF2B5EF4-FFF2-40B4-BE49-F238E27FC236}">
                  <a16:creationId xmlns:a16="http://schemas.microsoft.com/office/drawing/2014/main" id="{1630FB44-E6A7-DF4D-8FC9-9A0F3F810B0F}"/>
                </a:ext>
              </a:extLst>
            </p:cNvPr>
            <p:cNvGrpSpPr/>
            <p:nvPr/>
          </p:nvGrpSpPr>
          <p:grpSpPr>
            <a:xfrm>
              <a:off x="294709" y="1607753"/>
              <a:ext cx="5726736" cy="369332"/>
              <a:chOff x="387458" y="1330013"/>
              <a:chExt cx="5726736" cy="369332"/>
            </a:xfrm>
          </p:grpSpPr>
          <p:cxnSp>
            <p:nvCxnSpPr>
              <p:cNvPr id="18" name="Straight Arrow Connector 17">
                <a:extLst>
                  <a:ext uri="{FF2B5EF4-FFF2-40B4-BE49-F238E27FC236}">
                    <a16:creationId xmlns:a16="http://schemas.microsoft.com/office/drawing/2014/main" id="{5ED2F32C-72B9-B14F-A1BC-33687A2EBB9A}"/>
                  </a:ext>
                </a:extLst>
              </p:cNvPr>
              <p:cNvCxnSpPr>
                <a:cxnSpLocks/>
              </p:cNvCxnSpPr>
              <p:nvPr/>
            </p:nvCxnSpPr>
            <p:spPr>
              <a:xfrm>
                <a:off x="387458" y="1514679"/>
                <a:ext cx="50371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76EF23-60AA-1B4B-AD15-CCB1AC83A7D6}"/>
                  </a:ext>
                </a:extLst>
              </p:cNvPr>
              <p:cNvSpPr txBox="1"/>
              <p:nvPr/>
            </p:nvSpPr>
            <p:spPr>
              <a:xfrm>
                <a:off x="5424582" y="1330013"/>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26" name="Group 25">
              <a:extLst>
                <a:ext uri="{FF2B5EF4-FFF2-40B4-BE49-F238E27FC236}">
                  <a16:creationId xmlns:a16="http://schemas.microsoft.com/office/drawing/2014/main" id="{04E2904A-43C9-CA4F-BF8B-1F6F096C15A0}"/>
                </a:ext>
              </a:extLst>
            </p:cNvPr>
            <p:cNvGrpSpPr/>
            <p:nvPr/>
          </p:nvGrpSpPr>
          <p:grpSpPr>
            <a:xfrm>
              <a:off x="327745" y="1561586"/>
              <a:ext cx="1165592" cy="461665"/>
              <a:chOff x="420494" y="1508934"/>
              <a:chExt cx="1165592" cy="461665"/>
            </a:xfrm>
          </p:grpSpPr>
          <p:sp>
            <p:nvSpPr>
              <p:cNvPr id="27" name="Rectangle 26">
                <a:extLst>
                  <a:ext uri="{FF2B5EF4-FFF2-40B4-BE49-F238E27FC236}">
                    <a16:creationId xmlns:a16="http://schemas.microsoft.com/office/drawing/2014/main" id="{6298EAAE-3FE0-384C-AFB7-3165C359EF28}"/>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32" name="Straight Connector 31">
                <a:extLst>
                  <a:ext uri="{FF2B5EF4-FFF2-40B4-BE49-F238E27FC236}">
                    <a16:creationId xmlns:a16="http://schemas.microsoft.com/office/drawing/2014/main" id="{7AB9452D-CC82-064C-B52A-C3D888297101}"/>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7ABAFF-CEBE-544B-A382-FE117A875B7B}"/>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867E6DB-14C0-9048-944A-67038BEE2D24}"/>
                </a:ext>
              </a:extLst>
            </p:cNvPr>
            <p:cNvGrpSpPr/>
            <p:nvPr/>
          </p:nvGrpSpPr>
          <p:grpSpPr>
            <a:xfrm>
              <a:off x="2040119" y="1561586"/>
              <a:ext cx="1168887" cy="461665"/>
              <a:chOff x="417199" y="1508934"/>
              <a:chExt cx="1168887" cy="461665"/>
            </a:xfrm>
          </p:grpSpPr>
          <p:sp>
            <p:nvSpPr>
              <p:cNvPr id="35" name="Rectangle 34">
                <a:extLst>
                  <a:ext uri="{FF2B5EF4-FFF2-40B4-BE49-F238E27FC236}">
                    <a16:creationId xmlns:a16="http://schemas.microsoft.com/office/drawing/2014/main" id="{51C64BF4-6967-244B-9F8A-DD59CFA34DE8}"/>
                  </a:ext>
                </a:extLst>
              </p:cNvPr>
              <p:cNvSpPr/>
              <p:nvPr/>
            </p:nvSpPr>
            <p:spPr>
              <a:xfrm>
                <a:off x="417199" y="1508934"/>
                <a:ext cx="1148289"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40" name="Straight Connector 39">
                <a:extLst>
                  <a:ext uri="{FF2B5EF4-FFF2-40B4-BE49-F238E27FC236}">
                    <a16:creationId xmlns:a16="http://schemas.microsoft.com/office/drawing/2014/main" id="{F50AE6EC-FB98-A34A-BBCD-2FF495A1E3F2}"/>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F790FF-D365-AF49-85BC-E2BDC1D060D8}"/>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2B2586B-20C0-CF4C-B14B-EA5024A261A5}"/>
                </a:ext>
              </a:extLst>
            </p:cNvPr>
            <p:cNvGrpSpPr/>
            <p:nvPr/>
          </p:nvGrpSpPr>
          <p:grpSpPr>
            <a:xfrm>
              <a:off x="3764595" y="1561586"/>
              <a:ext cx="1165592" cy="461665"/>
              <a:chOff x="420494" y="1508934"/>
              <a:chExt cx="1165592" cy="461665"/>
            </a:xfrm>
          </p:grpSpPr>
          <p:sp>
            <p:nvSpPr>
              <p:cNvPr id="43" name="Rectangle 42">
                <a:extLst>
                  <a:ext uri="{FF2B5EF4-FFF2-40B4-BE49-F238E27FC236}">
                    <a16:creationId xmlns:a16="http://schemas.microsoft.com/office/drawing/2014/main" id="{82548832-DA9D-204E-AF75-C0769EFE2680}"/>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48" name="Straight Connector 47">
                <a:extLst>
                  <a:ext uri="{FF2B5EF4-FFF2-40B4-BE49-F238E27FC236}">
                    <a16:creationId xmlns:a16="http://schemas.microsoft.com/office/drawing/2014/main" id="{4819845B-F97E-B649-BB71-AC8D1F48C2BA}"/>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58FC14-BF96-F547-A780-7EA93E3C3646}"/>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902763C5-4CE0-6E4C-9F08-5330B9AD7E9A}"/>
                </a:ext>
              </a:extLst>
            </p:cNvPr>
            <p:cNvSpPr txBox="1"/>
            <p:nvPr/>
          </p:nvSpPr>
          <p:spPr>
            <a:xfrm>
              <a:off x="191470" y="984656"/>
              <a:ext cx="69489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Activating aggressor rows as frequently as possible:</a:t>
              </a:r>
            </a:p>
          </p:txBody>
        </p:sp>
      </p:grpSp>
      <p:grpSp>
        <p:nvGrpSpPr>
          <p:cNvPr id="90" name="Group 89">
            <a:extLst>
              <a:ext uri="{FF2B5EF4-FFF2-40B4-BE49-F238E27FC236}">
                <a16:creationId xmlns:a16="http://schemas.microsoft.com/office/drawing/2014/main" id="{C1AD3194-D23E-AD42-B247-EF402F8EFA1C}"/>
              </a:ext>
            </a:extLst>
          </p:cNvPr>
          <p:cNvGrpSpPr/>
          <p:nvPr/>
        </p:nvGrpSpPr>
        <p:grpSpPr>
          <a:xfrm>
            <a:off x="159226" y="3068960"/>
            <a:ext cx="6488828" cy="1079699"/>
            <a:chOff x="159226" y="2734934"/>
            <a:chExt cx="6488828" cy="1079699"/>
          </a:xfrm>
        </p:grpSpPr>
        <p:grpSp>
          <p:nvGrpSpPr>
            <p:cNvPr id="58" name="Group 57">
              <a:extLst>
                <a:ext uri="{FF2B5EF4-FFF2-40B4-BE49-F238E27FC236}">
                  <a16:creationId xmlns:a16="http://schemas.microsoft.com/office/drawing/2014/main" id="{7C596CC0-DFEB-994F-8C6A-72EE0E337746}"/>
                </a:ext>
              </a:extLst>
            </p:cNvPr>
            <p:cNvGrpSpPr/>
            <p:nvPr/>
          </p:nvGrpSpPr>
          <p:grpSpPr>
            <a:xfrm>
              <a:off x="285934" y="3397802"/>
              <a:ext cx="5707408" cy="369332"/>
              <a:chOff x="387458" y="1394646"/>
              <a:chExt cx="5707408" cy="369332"/>
            </a:xfrm>
          </p:grpSpPr>
          <p:cxnSp>
            <p:nvCxnSpPr>
              <p:cNvPr id="59" name="Straight Arrow Connector 58">
                <a:extLst>
                  <a:ext uri="{FF2B5EF4-FFF2-40B4-BE49-F238E27FC236}">
                    <a16:creationId xmlns:a16="http://schemas.microsoft.com/office/drawing/2014/main" id="{370EACF9-73AF-D546-B806-332012FBFFAC}"/>
                  </a:ext>
                </a:extLst>
              </p:cNvPr>
              <p:cNvCxnSpPr>
                <a:cxnSpLocks/>
              </p:cNvCxnSpPr>
              <p:nvPr/>
            </p:nvCxnSpPr>
            <p:spPr>
              <a:xfrm>
                <a:off x="387458" y="1579312"/>
                <a:ext cx="504589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4980911-F51E-5143-B3C1-F936B5BF09C3}"/>
                  </a:ext>
                </a:extLst>
              </p:cNvPr>
              <p:cNvSpPr txBox="1"/>
              <p:nvPr/>
            </p:nvSpPr>
            <p:spPr>
              <a:xfrm>
                <a:off x="5405254" y="1394646"/>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61" name="Group 60">
              <a:extLst>
                <a:ext uri="{FF2B5EF4-FFF2-40B4-BE49-F238E27FC236}">
                  <a16:creationId xmlns:a16="http://schemas.microsoft.com/office/drawing/2014/main" id="{8D81BDEF-43A4-5C48-8966-466719A25D55}"/>
                </a:ext>
              </a:extLst>
            </p:cNvPr>
            <p:cNvGrpSpPr/>
            <p:nvPr/>
          </p:nvGrpSpPr>
          <p:grpSpPr>
            <a:xfrm>
              <a:off x="318970" y="3351635"/>
              <a:ext cx="2151551" cy="461665"/>
              <a:chOff x="420494" y="1573567"/>
              <a:chExt cx="2151551" cy="461665"/>
            </a:xfrm>
          </p:grpSpPr>
          <p:sp>
            <p:nvSpPr>
              <p:cNvPr id="62" name="Rectangle 61">
                <a:extLst>
                  <a:ext uri="{FF2B5EF4-FFF2-40B4-BE49-F238E27FC236}">
                    <a16:creationId xmlns:a16="http://schemas.microsoft.com/office/drawing/2014/main" id="{641FA51E-E272-574A-B4CA-5FAA9475D710}"/>
                  </a:ext>
                </a:extLst>
              </p:cNvPr>
              <p:cNvSpPr/>
              <p:nvPr/>
            </p:nvSpPr>
            <p:spPr>
              <a:xfrm>
                <a:off x="453531" y="1573567"/>
                <a:ext cx="2098835"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67" name="Straight Connector 66">
                <a:extLst>
                  <a:ext uri="{FF2B5EF4-FFF2-40B4-BE49-F238E27FC236}">
                    <a16:creationId xmlns:a16="http://schemas.microsoft.com/office/drawing/2014/main" id="{11444FEC-591E-F74C-8CC5-9DDB955E9A3D}"/>
                  </a:ext>
                </a:extLst>
              </p:cNvPr>
              <p:cNvCxnSpPr/>
              <p:nvPr/>
            </p:nvCxnSpPr>
            <p:spPr>
              <a:xfrm>
                <a:off x="2572045"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7FF6383-9E54-3B40-9688-F93CCA184897}"/>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8E517D8D-372C-BA48-9BA0-2E34BDE8351B}"/>
                </a:ext>
              </a:extLst>
            </p:cNvPr>
            <p:cNvGrpSpPr/>
            <p:nvPr/>
          </p:nvGrpSpPr>
          <p:grpSpPr>
            <a:xfrm>
              <a:off x="2924249" y="3352968"/>
              <a:ext cx="2135438" cy="461665"/>
              <a:chOff x="420494" y="1573567"/>
              <a:chExt cx="2135438" cy="461665"/>
            </a:xfrm>
          </p:grpSpPr>
          <p:sp>
            <p:nvSpPr>
              <p:cNvPr id="70" name="Rectangle 69">
                <a:extLst>
                  <a:ext uri="{FF2B5EF4-FFF2-40B4-BE49-F238E27FC236}">
                    <a16:creationId xmlns:a16="http://schemas.microsoft.com/office/drawing/2014/main" id="{18B32123-9026-E647-B50C-FAA9410E1DF9}"/>
                  </a:ext>
                </a:extLst>
              </p:cNvPr>
              <p:cNvSpPr/>
              <p:nvPr/>
            </p:nvSpPr>
            <p:spPr>
              <a:xfrm>
                <a:off x="453532" y="1573567"/>
                <a:ext cx="2102400"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75" name="Straight Connector 74">
                <a:extLst>
                  <a:ext uri="{FF2B5EF4-FFF2-40B4-BE49-F238E27FC236}">
                    <a16:creationId xmlns:a16="http://schemas.microsoft.com/office/drawing/2014/main" id="{1823359A-7247-864B-9B93-9C07E53B11E9}"/>
                  </a:ext>
                </a:extLst>
              </p:cNvPr>
              <p:cNvCxnSpPr/>
              <p:nvPr/>
            </p:nvCxnSpPr>
            <p:spPr>
              <a:xfrm>
                <a:off x="2555932"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1F67E3-2501-6C42-BBA5-57C867ECD9B8}"/>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5DB1C606-4074-EF4F-90CA-033DC8B3187F}"/>
                </a:ext>
              </a:extLst>
            </p:cNvPr>
            <p:cNvSpPr txBox="1"/>
            <p:nvPr/>
          </p:nvSpPr>
          <p:spPr>
            <a:xfrm>
              <a:off x="159226" y="2734934"/>
              <a:ext cx="64888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Keeping aggressor rows active for a longer time:</a:t>
              </a:r>
            </a:p>
          </p:txBody>
        </p:sp>
      </p:grpSp>
      <p:grpSp>
        <p:nvGrpSpPr>
          <p:cNvPr id="91" name="Group 90">
            <a:extLst>
              <a:ext uri="{FF2B5EF4-FFF2-40B4-BE49-F238E27FC236}">
                <a16:creationId xmlns:a16="http://schemas.microsoft.com/office/drawing/2014/main" id="{4C519D36-01A9-9C47-AD6E-7CF13462661C}"/>
              </a:ext>
            </a:extLst>
          </p:cNvPr>
          <p:cNvGrpSpPr/>
          <p:nvPr/>
        </p:nvGrpSpPr>
        <p:grpSpPr>
          <a:xfrm>
            <a:off x="6397985" y="3611319"/>
            <a:ext cx="2072495" cy="753785"/>
            <a:chOff x="6403658" y="1497096"/>
            <a:chExt cx="1786343" cy="753785"/>
          </a:xfrm>
        </p:grpSpPr>
        <p:cxnSp>
          <p:nvCxnSpPr>
            <p:cNvPr id="7" name="Straight Arrow Connector 6">
              <a:extLst>
                <a:ext uri="{FF2B5EF4-FFF2-40B4-BE49-F238E27FC236}">
                  <a16:creationId xmlns:a16="http://schemas.microsoft.com/office/drawing/2014/main" id="{EFA5EFD4-E488-3D40-93BF-CAF376DF792D}"/>
                </a:ext>
              </a:extLst>
            </p:cNvPr>
            <p:cNvCxnSpPr>
              <a:cxnSpLocks/>
            </p:cNvCxnSpPr>
            <p:nvPr/>
          </p:nvCxnSpPr>
          <p:spPr>
            <a:xfrm>
              <a:off x="6403658" y="1541281"/>
              <a:ext cx="0" cy="709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18EE87-74EE-A348-B2E3-24CA5DC7792B}"/>
                </a:ext>
              </a:extLst>
            </p:cNvPr>
            <p:cNvSpPr txBox="1"/>
            <p:nvPr/>
          </p:nvSpPr>
          <p:spPr>
            <a:xfrm>
              <a:off x="6512649" y="1497096"/>
              <a:ext cx="1677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36% reduction </a:t>
              </a:r>
              <a:b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 </a:t>
              </a:r>
              <a:r>
                <a:rPr kumimoji="0" lang="en-US" sz="2000" b="1"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sp>
        <p:nvSpPr>
          <p:cNvPr id="50" name="Title 1">
            <a:extLst>
              <a:ext uri="{FF2B5EF4-FFF2-40B4-BE49-F238E27FC236}">
                <a16:creationId xmlns:a16="http://schemas.microsoft.com/office/drawing/2014/main" id="{0A79D61F-6296-D64C-A607-CA5D2F134D3A}"/>
              </a:ext>
            </a:extLst>
          </p:cNvPr>
          <p:cNvSpPr txBox="1">
            <a:spLocks/>
          </p:cNvSpPr>
          <p:nvPr/>
        </p:nvSpPr>
        <p:spPr>
          <a:xfrm>
            <a:off x="78349" y="222421"/>
            <a:ext cx="8798061" cy="770467"/>
          </a:xfrm>
          <a:prstGeom prst="rect">
            <a:avLst/>
          </a:prstGeom>
        </p:spPr>
        <p:txBody>
          <a:bodyPr lIns="91440" tIns="45720" rIns="91440" bIns="45720"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t>Example Attack Improvement 3: </a:t>
            </a:r>
            <a:b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br>
            <a:r>
              <a:rPr kumimoji="0" lang="en-US" sz="2800" b="1" i="0" u="none" strike="noStrike" kern="1200" cap="none" spc="0" normalizeH="0" baseline="0" noProof="0" dirty="0">
                <a:ln>
                  <a:noFill/>
                </a:ln>
                <a:solidFill>
                  <a:srgbClr val="4472C4">
                    <a:lumMod val="75000"/>
                  </a:srgbClr>
                </a:solidFill>
                <a:effectLst/>
                <a:uLnTx/>
                <a:uFillTx/>
                <a:latin typeface="Cambria"/>
                <a:ea typeface="Cambria"/>
                <a:cs typeface="+mj-cs"/>
              </a:rPr>
              <a:t>Bypassing Defenses with Aggressor Row Active Time</a:t>
            </a:r>
            <a:endPar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endParaRPr>
          </a:p>
        </p:txBody>
      </p:sp>
    </p:spTree>
    <p:extLst>
      <p:ext uri="{BB962C8B-B14F-4D97-AF65-F5344CB8AC3E}">
        <p14:creationId xmlns:p14="http://schemas.microsoft.com/office/powerpoint/2010/main" val="16233995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44D4-AB6E-3446-9595-832C470D98C2}"/>
              </a:ext>
            </a:extLst>
          </p:cNvPr>
          <p:cNvSpPr>
            <a:spLocks noGrp="1"/>
          </p:cNvSpPr>
          <p:nvPr>
            <p:ph type="title"/>
          </p:nvPr>
        </p:nvSpPr>
        <p:spPr>
          <a:xfrm>
            <a:off x="75991" y="50573"/>
            <a:ext cx="6915118" cy="762709"/>
          </a:xfrm>
        </p:spPr>
        <p:txBody>
          <a:bodyPr/>
          <a:lstStyle/>
          <a:p>
            <a:r>
              <a:rPr lang="en-US" dirty="0"/>
              <a:t>Example Defense Improvements</a:t>
            </a:r>
          </a:p>
        </p:txBody>
      </p:sp>
      <p:sp>
        <p:nvSpPr>
          <p:cNvPr id="3" name="TextBox 2">
            <a:extLst>
              <a:ext uri="{FF2B5EF4-FFF2-40B4-BE49-F238E27FC236}">
                <a16:creationId xmlns:a16="http://schemas.microsoft.com/office/drawing/2014/main" id="{B2CF9EFC-23EE-AF47-B911-0A2529040D94}"/>
              </a:ext>
            </a:extLst>
          </p:cNvPr>
          <p:cNvSpPr txBox="1"/>
          <p:nvPr/>
        </p:nvSpPr>
        <p:spPr>
          <a:xfrm>
            <a:off x="168402" y="772555"/>
            <a:ext cx="8975598" cy="5663089"/>
          </a:xfrm>
          <a:prstGeom prst="rect">
            <a:avLst/>
          </a:prstGeom>
          <a:no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1: Leveraging variation across DRAM rows</a:t>
            </a: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11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179388" marR="0" lvl="0"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2: Leveraging variation with temperature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DRAM cell experiences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bit flips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bounded temperature range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row can be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disabled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row’s</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vulnerable temperature range</a:t>
            </a:r>
          </a:p>
          <a:p>
            <a:pPr marL="457200" marR="0" lvl="1"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9558ACE4-39FE-B94D-9B68-69CBE050FDAA}"/>
              </a:ext>
            </a:extLst>
          </p:cNvPr>
          <p:cNvGrpSpPr/>
          <p:nvPr/>
        </p:nvGrpSpPr>
        <p:grpSpPr>
          <a:xfrm>
            <a:off x="828111" y="4342984"/>
            <a:ext cx="7835517" cy="764212"/>
            <a:chOff x="567298" y="3693104"/>
            <a:chExt cx="7835517" cy="764212"/>
          </a:xfrm>
        </p:grpSpPr>
        <p:cxnSp>
          <p:nvCxnSpPr>
            <p:cNvPr id="16" name="Straight Arrow Connector 15">
              <a:extLst>
                <a:ext uri="{FF2B5EF4-FFF2-40B4-BE49-F238E27FC236}">
                  <a16:creationId xmlns:a16="http://schemas.microsoft.com/office/drawing/2014/main" id="{5ECF2CCB-BA55-2949-95E0-6979C0090355}"/>
                </a:ext>
              </a:extLst>
            </p:cNvPr>
            <p:cNvCxnSpPr>
              <a:cxnSpLocks/>
            </p:cNvCxnSpPr>
            <p:nvPr/>
          </p:nvCxnSpPr>
          <p:spPr>
            <a:xfrm>
              <a:off x="646436" y="4052126"/>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A27439-DDBD-3C41-AC39-AF73A51C66FD}"/>
                </a:ext>
              </a:extLst>
            </p:cNvPr>
            <p:cNvSpPr/>
            <p:nvPr/>
          </p:nvSpPr>
          <p:spPr>
            <a:xfrm>
              <a:off x="1891136" y="3827945"/>
              <a:ext cx="4158559" cy="451351"/>
            </a:xfrm>
            <a:prstGeom prst="rect">
              <a:avLst/>
            </a:prstGeom>
            <a:solidFill>
              <a:srgbClr val="FCE5D6"/>
            </a:solidFill>
            <a:ln>
              <a:solidFill>
                <a:srgbClr val="C0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Vulnerable Temperature Range</a:t>
              </a:r>
            </a:p>
          </p:txBody>
        </p:sp>
        <p:cxnSp>
          <p:nvCxnSpPr>
            <p:cNvPr id="21" name="Straight Connector 20">
              <a:extLst>
                <a:ext uri="{FF2B5EF4-FFF2-40B4-BE49-F238E27FC236}">
                  <a16:creationId xmlns:a16="http://schemas.microsoft.com/office/drawing/2014/main" id="{086B6804-DE30-A343-B05F-5B319CBB451B}"/>
                </a:ext>
              </a:extLst>
            </p:cNvPr>
            <p:cNvCxnSpPr/>
            <p:nvPr/>
          </p:nvCxnSpPr>
          <p:spPr>
            <a:xfrm>
              <a:off x="6036350" y="383160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45D031-0666-D345-8792-FA97934134F3}"/>
                </a:ext>
              </a:extLst>
            </p:cNvPr>
            <p:cNvSpPr txBox="1"/>
            <p:nvPr/>
          </p:nvSpPr>
          <p:spPr>
            <a:xfrm>
              <a:off x="6939401" y="4087984"/>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sp>
          <p:nvSpPr>
            <p:cNvPr id="23" name="TextBox 22">
              <a:extLst>
                <a:ext uri="{FF2B5EF4-FFF2-40B4-BE49-F238E27FC236}">
                  <a16:creationId xmlns:a16="http://schemas.microsoft.com/office/drawing/2014/main" id="{877FB08B-ECF7-484B-B2E1-BEB4DF6FA147}"/>
                </a:ext>
              </a:extLst>
            </p:cNvPr>
            <p:cNvSpPr txBox="1"/>
            <p:nvPr/>
          </p:nvSpPr>
          <p:spPr>
            <a:xfrm>
              <a:off x="6115489" y="3694132"/>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cxnSp>
          <p:nvCxnSpPr>
            <p:cNvPr id="26" name="Straight Connector 25">
              <a:extLst>
                <a:ext uri="{FF2B5EF4-FFF2-40B4-BE49-F238E27FC236}">
                  <a16:creationId xmlns:a16="http://schemas.microsoft.com/office/drawing/2014/main" id="{BA278E1F-68C4-A14E-B2A8-A1D0BD6E17D8}"/>
                </a:ext>
              </a:extLst>
            </p:cNvPr>
            <p:cNvCxnSpPr/>
            <p:nvPr/>
          </p:nvCxnSpPr>
          <p:spPr>
            <a:xfrm>
              <a:off x="1855303" y="382129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143FDED-64EC-CA4E-8E4B-38A90266D45A}"/>
                </a:ext>
              </a:extLst>
            </p:cNvPr>
            <p:cNvSpPr txBox="1"/>
            <p:nvPr/>
          </p:nvSpPr>
          <p:spPr>
            <a:xfrm>
              <a:off x="567298" y="3693104"/>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grpSp>
      <p:grpSp>
        <p:nvGrpSpPr>
          <p:cNvPr id="13" name="Group 12">
            <a:extLst>
              <a:ext uri="{FF2B5EF4-FFF2-40B4-BE49-F238E27FC236}">
                <a16:creationId xmlns:a16="http://schemas.microsoft.com/office/drawing/2014/main" id="{79E7B9F0-5431-9247-BC93-60FD6BC99AFB}"/>
              </a:ext>
            </a:extLst>
          </p:cNvPr>
          <p:cNvGrpSpPr/>
          <p:nvPr/>
        </p:nvGrpSpPr>
        <p:grpSpPr>
          <a:xfrm>
            <a:off x="920851" y="5636803"/>
            <a:ext cx="7756379" cy="636022"/>
            <a:chOff x="646436" y="4434606"/>
            <a:chExt cx="7756379" cy="636022"/>
          </a:xfrm>
        </p:grpSpPr>
        <p:cxnSp>
          <p:nvCxnSpPr>
            <p:cNvPr id="40" name="Straight Arrow Connector 39">
              <a:extLst>
                <a:ext uri="{FF2B5EF4-FFF2-40B4-BE49-F238E27FC236}">
                  <a16:creationId xmlns:a16="http://schemas.microsoft.com/office/drawing/2014/main" id="{B3F866D0-2D15-DC49-B342-C71E4D9E091C}"/>
                </a:ext>
              </a:extLst>
            </p:cNvPr>
            <p:cNvCxnSpPr>
              <a:cxnSpLocks/>
            </p:cNvCxnSpPr>
            <p:nvPr/>
          </p:nvCxnSpPr>
          <p:spPr>
            <a:xfrm>
              <a:off x="646436" y="4665439"/>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A9303DA-B048-9A44-87EC-6C300959161A}"/>
                </a:ext>
              </a:extLst>
            </p:cNvPr>
            <p:cNvSpPr/>
            <p:nvPr/>
          </p:nvSpPr>
          <p:spPr>
            <a:xfrm>
              <a:off x="1224243" y="4438570"/>
              <a:ext cx="2268985"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RowA</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43" name="TextBox 42">
              <a:extLst>
                <a:ext uri="{FF2B5EF4-FFF2-40B4-BE49-F238E27FC236}">
                  <a16:creationId xmlns:a16="http://schemas.microsoft.com/office/drawing/2014/main" id="{97C148C7-8F26-DC49-81D1-EFF5DC954BEB}"/>
                </a:ext>
              </a:extLst>
            </p:cNvPr>
            <p:cNvSpPr txBox="1"/>
            <p:nvPr/>
          </p:nvSpPr>
          <p:spPr>
            <a:xfrm>
              <a:off x="6939401" y="4701296"/>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cxnSp>
          <p:nvCxnSpPr>
            <p:cNvPr id="46" name="Straight Connector 45">
              <a:extLst>
                <a:ext uri="{FF2B5EF4-FFF2-40B4-BE49-F238E27FC236}">
                  <a16:creationId xmlns:a16="http://schemas.microsoft.com/office/drawing/2014/main" id="{39633B92-56B5-A749-B680-445E5544E43D}"/>
                </a:ext>
              </a:extLst>
            </p:cNvPr>
            <p:cNvCxnSpPr/>
            <p:nvPr/>
          </p:nvCxnSpPr>
          <p:spPr>
            <a:xfrm>
              <a:off x="1189346"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0A47263-2BDF-804C-A625-995205A4AB9E}"/>
                </a:ext>
              </a:extLst>
            </p:cNvPr>
            <p:cNvCxnSpPr/>
            <p:nvPr/>
          </p:nvCxnSpPr>
          <p:spPr>
            <a:xfrm>
              <a:off x="3510530"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69EB0D3-B74B-6B4A-8B18-CD5FEB57D206}"/>
                </a:ext>
              </a:extLst>
            </p:cNvPr>
            <p:cNvSpPr/>
            <p:nvPr/>
          </p:nvSpPr>
          <p:spPr>
            <a:xfrm>
              <a:off x="4229695" y="4438570"/>
              <a:ext cx="2274536"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RowB</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cxnSp>
          <p:nvCxnSpPr>
            <p:cNvPr id="54" name="Straight Connector 53">
              <a:extLst>
                <a:ext uri="{FF2B5EF4-FFF2-40B4-BE49-F238E27FC236}">
                  <a16:creationId xmlns:a16="http://schemas.microsoft.com/office/drawing/2014/main" id="{9800F4C1-30A1-A44E-9DFB-E23AA5D6972A}"/>
                </a:ext>
              </a:extLst>
            </p:cNvPr>
            <p:cNvCxnSpPr/>
            <p:nvPr/>
          </p:nvCxnSpPr>
          <p:spPr>
            <a:xfrm>
              <a:off x="4194798"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520329-AA79-A54A-BEF8-1A6879343FD3}"/>
                </a:ext>
              </a:extLst>
            </p:cNvPr>
            <p:cNvCxnSpPr/>
            <p:nvPr/>
          </p:nvCxnSpPr>
          <p:spPr>
            <a:xfrm>
              <a:off x="6530273"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94F95287-A256-CD4E-952B-771C576A090A}"/>
              </a:ext>
            </a:extLst>
          </p:cNvPr>
          <p:cNvSpPr txBox="1"/>
          <p:nvPr/>
        </p:nvSpPr>
        <p:spPr>
          <a:xfrm>
            <a:off x="4527588" y="2247826"/>
            <a:ext cx="33589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80% area reduction</a:t>
            </a:r>
            <a:b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for Graphene </a:t>
            </a: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a:cs typeface="Calibri"/>
              </a:rPr>
              <a:t>[Park+, MICRO'20]</a:t>
            </a:r>
            <a:endPar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26447BAB-1E9A-F744-A973-990CCD38DD9E}"/>
              </a:ext>
            </a:extLst>
          </p:cNvPr>
          <p:cNvSpPr txBox="1"/>
          <p:nvPr/>
        </p:nvSpPr>
        <p:spPr>
          <a:xfrm>
            <a:off x="4523186" y="1662314"/>
            <a:ext cx="40222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33% area reduction </a:t>
            </a:r>
            <a:b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for BlockHammer </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Cambria"/>
                <a:cs typeface="Calibri" panose="020F0502020204030204"/>
              </a:rPr>
              <a:t>Y</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mn-lt"/>
                <a:cs typeface="Calibri" panose="020F0502020204030204"/>
              </a:rPr>
              <a:t>ağlıkçı</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lt"/>
                <a:cs typeface="Calibri" panose="020F0502020204030204"/>
              </a:rPr>
              <a:t>+, HPCA'21</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grpSp>
        <p:nvGrpSpPr>
          <p:cNvPr id="60" name="Group 59">
            <a:extLst>
              <a:ext uri="{FF2B5EF4-FFF2-40B4-BE49-F238E27FC236}">
                <a16:creationId xmlns:a16="http://schemas.microsoft.com/office/drawing/2014/main" id="{AABEEE81-5FB3-BE43-AAD6-7388E6A0FE1D}"/>
              </a:ext>
            </a:extLst>
          </p:cNvPr>
          <p:cNvGrpSpPr/>
          <p:nvPr/>
        </p:nvGrpSpPr>
        <p:grpSpPr>
          <a:xfrm>
            <a:off x="435935" y="1237759"/>
            <a:ext cx="1541721" cy="2154204"/>
            <a:chOff x="435935" y="1352059"/>
            <a:chExt cx="1541721" cy="2154204"/>
          </a:xfrm>
        </p:grpSpPr>
        <p:sp>
          <p:nvSpPr>
            <p:cNvPr id="4" name="Rectangle 3">
              <a:extLst>
                <a:ext uri="{FF2B5EF4-FFF2-40B4-BE49-F238E27FC236}">
                  <a16:creationId xmlns:a16="http://schemas.microsoft.com/office/drawing/2014/main" id="{A972425D-27D0-ED43-86D7-38EDBBC12C2F}"/>
                </a:ext>
              </a:extLst>
            </p:cNvPr>
            <p:cNvSpPr/>
            <p:nvPr/>
          </p:nvSpPr>
          <p:spPr>
            <a:xfrm>
              <a:off x="488613" y="1352059"/>
              <a:ext cx="1440000" cy="1620000"/>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90%</a:t>
              </a:r>
            </a:p>
          </p:txBody>
        </p:sp>
        <p:sp>
          <p:nvSpPr>
            <p:cNvPr id="39" name="Rectangle 38">
              <a:extLst>
                <a:ext uri="{FF2B5EF4-FFF2-40B4-BE49-F238E27FC236}">
                  <a16:creationId xmlns:a16="http://schemas.microsoft.com/office/drawing/2014/main" id="{95DA514C-BA19-F14E-9D92-38B2F2EC5194}"/>
                </a:ext>
              </a:extLst>
            </p:cNvPr>
            <p:cNvSpPr/>
            <p:nvPr/>
          </p:nvSpPr>
          <p:spPr>
            <a:xfrm>
              <a:off x="1280613" y="1352059"/>
              <a:ext cx="648000" cy="360000"/>
            </a:xfrm>
            <a:prstGeom prst="rect">
              <a:avLst/>
            </a:prstGeom>
            <a:solidFill>
              <a:schemeClr val="accent2">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10%</a:t>
              </a:r>
            </a:p>
          </p:txBody>
        </p:sp>
        <p:sp>
          <p:nvSpPr>
            <p:cNvPr id="45" name="TextBox 44">
              <a:extLst>
                <a:ext uri="{FF2B5EF4-FFF2-40B4-BE49-F238E27FC236}">
                  <a16:creationId xmlns:a16="http://schemas.microsoft.com/office/drawing/2014/main" id="{44C49A3F-EF65-EB49-B709-D62C78AFB312}"/>
                </a:ext>
              </a:extLst>
            </p:cNvPr>
            <p:cNvSpPr txBox="1"/>
            <p:nvPr/>
          </p:nvSpPr>
          <p:spPr>
            <a:xfrm>
              <a:off x="435935" y="2921488"/>
              <a:ext cx="15417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Breakdown </a:t>
              </a:r>
              <a:b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b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DRAM Rows</a:t>
              </a:r>
            </a:p>
          </p:txBody>
        </p:sp>
      </p:grpSp>
      <p:grpSp>
        <p:nvGrpSpPr>
          <p:cNvPr id="61" name="Group 60">
            <a:extLst>
              <a:ext uri="{FF2B5EF4-FFF2-40B4-BE49-F238E27FC236}">
                <a16:creationId xmlns:a16="http://schemas.microsoft.com/office/drawing/2014/main" id="{1570AB9D-3440-3940-ACE0-D04CF962F56E}"/>
              </a:ext>
            </a:extLst>
          </p:cNvPr>
          <p:cNvGrpSpPr/>
          <p:nvPr/>
        </p:nvGrpSpPr>
        <p:grpSpPr>
          <a:xfrm>
            <a:off x="1584251" y="1213392"/>
            <a:ext cx="2200694" cy="1034422"/>
            <a:chOff x="1584251" y="1327692"/>
            <a:chExt cx="2200694" cy="103442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3C3851-29E3-EB41-92D2-1EC7DE90D2E5}"/>
                    </a:ext>
                  </a:extLst>
                </p:cNvPr>
                <p:cNvSpPr txBox="1"/>
                <p:nvPr/>
              </p:nvSpPr>
              <p:spPr>
                <a:xfrm>
                  <a:off x="2565444" y="1962004"/>
                  <a:ext cx="12195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mn-ea"/>
                          <a:cs typeface="+mn-cs"/>
                        </a:rPr>
                        <m:t>𝟐</m:t>
                      </m:r>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Cambria Math" panose="02040503050406030204" pitchFamily="18" charset="0"/>
                          <a:cs typeface="+mn-cs"/>
                        </a:rPr>
                        <m:t>×</m:t>
                      </m:r>
                    </m:oMath>
                  </a14:m>
                  <a:r>
                    <a:rPr kumimoji="0" lang="en-US" sz="2000" b="1" i="1" u="none" strike="noStrike" kern="1200" cap="none" spc="0" normalizeH="0" baseline="0" noProof="0" err="1">
                      <a:ln>
                        <a:noFill/>
                      </a:ln>
                      <a:solidFill>
                        <a:srgbClr val="2F5597"/>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2F5597"/>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mc:Choice>
          <mc:Fallback xmlns="">
            <p:sp>
              <p:nvSpPr>
                <p:cNvPr id="5" name="TextBox 4">
                  <a:extLst>
                    <a:ext uri="{FF2B5EF4-FFF2-40B4-BE49-F238E27FC236}">
                      <a16:creationId xmlns:a16="http://schemas.microsoft.com/office/drawing/2014/main" id="{673C3851-29E3-EB41-92D2-1EC7DE90D2E5}"/>
                    </a:ext>
                  </a:extLst>
                </p:cNvPr>
                <p:cNvSpPr txBox="1">
                  <a:spLocks noRot="1" noChangeAspect="1" noMove="1" noResize="1" noEditPoints="1" noAdjustHandles="1" noChangeArrowheads="1" noChangeShapeType="1" noTextEdit="1"/>
                </p:cNvSpPr>
                <p:nvPr/>
              </p:nvSpPr>
              <p:spPr>
                <a:xfrm>
                  <a:off x="2565444" y="1962004"/>
                  <a:ext cx="1219501" cy="400110"/>
                </a:xfrm>
                <a:prstGeom prst="rect">
                  <a:avLst/>
                </a:prstGeom>
                <a:blipFill>
                  <a:blip r:embed="rId3"/>
                  <a:stretch>
                    <a:fillRect t="-7576" b="-25758"/>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35CDF2F9-0106-8A47-B739-A9C7700ACD38}"/>
                </a:ext>
              </a:extLst>
            </p:cNvPr>
            <p:cNvCxnSpPr>
              <a:cxnSpLocks/>
              <a:endCxn id="5" idx="1"/>
            </p:cNvCxnSpPr>
            <p:nvPr/>
          </p:nvCxnSpPr>
          <p:spPr>
            <a:xfrm>
              <a:off x="1584251" y="2162059"/>
              <a:ext cx="981193" cy="0"/>
            </a:xfrm>
            <a:prstGeom prst="straightConnector1">
              <a:avLst/>
            </a:prstGeom>
            <a:ln w="38100">
              <a:solidFill>
                <a:schemeClr val="accent5">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7F590C-E6C9-2848-AC19-F9EC525774B8}"/>
                </a:ext>
              </a:extLst>
            </p:cNvPr>
            <p:cNvSpPr txBox="1"/>
            <p:nvPr/>
          </p:nvSpPr>
          <p:spPr>
            <a:xfrm>
              <a:off x="2565443" y="1327692"/>
              <a:ext cx="8258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p:cxnSp>
          <p:nvCxnSpPr>
            <p:cNvPr id="9" name="Straight Arrow Connector 8">
              <a:extLst>
                <a:ext uri="{FF2B5EF4-FFF2-40B4-BE49-F238E27FC236}">
                  <a16:creationId xmlns:a16="http://schemas.microsoft.com/office/drawing/2014/main" id="{B4367A31-76DE-904D-8926-2FBDCB3D102D}"/>
                </a:ext>
              </a:extLst>
            </p:cNvPr>
            <p:cNvCxnSpPr>
              <a:cxnSpLocks/>
              <a:endCxn id="34" idx="1"/>
            </p:cNvCxnSpPr>
            <p:nvPr/>
          </p:nvCxnSpPr>
          <p:spPr>
            <a:xfrm flipV="1">
              <a:off x="1928613" y="1527747"/>
              <a:ext cx="636830" cy="43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61FD7F90-5D92-1346-B1B5-FEF9A4BB704A}"/>
              </a:ext>
            </a:extLst>
          </p:cNvPr>
          <p:cNvSpPr txBox="1"/>
          <p:nvPr/>
        </p:nvSpPr>
        <p:spPr>
          <a:xfrm>
            <a:off x="4523186" y="1288946"/>
            <a:ext cx="38772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Aggressiveness can be reduced:</a:t>
            </a:r>
          </a:p>
        </p:txBody>
      </p:sp>
      <p:cxnSp>
        <p:nvCxnSpPr>
          <p:cNvPr id="17" name="Elbow Connector 16">
            <a:extLst>
              <a:ext uri="{FF2B5EF4-FFF2-40B4-BE49-F238E27FC236}">
                <a16:creationId xmlns:a16="http://schemas.microsoft.com/office/drawing/2014/main" id="{9B02A33F-6427-FC43-94FE-18E049F7450B}"/>
              </a:ext>
            </a:extLst>
          </p:cNvPr>
          <p:cNvCxnSpPr>
            <a:stCxn id="5" idx="3"/>
            <a:endCxn id="6" idx="1"/>
          </p:cNvCxnSpPr>
          <p:nvPr/>
        </p:nvCxnSpPr>
        <p:spPr>
          <a:xfrm flipV="1">
            <a:off x="3784945" y="1489001"/>
            <a:ext cx="738241" cy="558758"/>
          </a:xfrm>
          <a:prstGeom prst="bentConnector3">
            <a:avLst/>
          </a:prstGeom>
          <a:ln w="57150">
            <a:solidFill>
              <a:srgbClr val="2F5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72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Many More Analyses In The Paper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347364022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42579"/>
            <a:ext cx="8428037" cy="822325"/>
          </a:xfrm>
        </p:spPr>
        <p:txBody>
          <a:bodyPr/>
          <a:lstStyle/>
          <a:p>
            <a:pPr algn="ctr" eaLnBrk="1" hangingPunct="1"/>
            <a:r>
              <a:rPr lang="en-US" sz="5000" dirty="0">
                <a:latin typeface="Garamond" charset="0"/>
              </a:rPr>
              <a:t>New 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25830825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227013967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683A-AF24-BE44-AA9A-A709B1AD3A50}"/>
              </a:ext>
            </a:extLst>
          </p:cNvPr>
          <p:cNvSpPr>
            <a:spLocks noGrp="1"/>
          </p:cNvSpPr>
          <p:nvPr>
            <p:ph type="title"/>
          </p:nvPr>
        </p:nvSpPr>
        <p:spPr>
          <a:xfrm>
            <a:off x="75991" y="-160891"/>
            <a:ext cx="6915118" cy="1141619"/>
          </a:xfrm>
        </p:spPr>
        <p:txBody>
          <a:bodyPr/>
          <a:lstStyle/>
          <a:p>
            <a:r>
              <a:rPr lang="en-US" sz="3000" b="1" dirty="0"/>
              <a:t>RowHammer Mitigation Approaches</a:t>
            </a:r>
          </a:p>
        </p:txBody>
      </p:sp>
      <p:sp>
        <p:nvSpPr>
          <p:cNvPr id="3" name="Content Placeholder 2">
            <a:extLst>
              <a:ext uri="{FF2B5EF4-FFF2-40B4-BE49-F238E27FC236}">
                <a16:creationId xmlns:a16="http://schemas.microsoft.com/office/drawing/2014/main" id="{5911B6B0-A99C-BE4F-BD83-C04322CB5BFC}"/>
              </a:ext>
            </a:extLst>
          </p:cNvPr>
          <p:cNvSpPr>
            <a:spLocks noGrp="1"/>
          </p:cNvSpPr>
          <p:nvPr>
            <p:ph idx="1"/>
          </p:nvPr>
        </p:nvSpPr>
        <p:spPr>
          <a:xfrm>
            <a:off x="75991" y="1083501"/>
            <a:ext cx="8987622" cy="5415436"/>
          </a:xfrm>
        </p:spPr>
        <p:txBody>
          <a:bodyPr/>
          <a:lstStyle/>
          <a:p>
            <a:r>
              <a:rPr lang="en-US" sz="2400" dirty="0">
                <a:solidFill>
                  <a:srgbClr val="0000FF"/>
                </a:solidFill>
              </a:rPr>
              <a:t>Increased refresh rate </a:t>
            </a:r>
          </a:p>
          <a:p>
            <a:endParaRPr lang="en-US" sz="2400" dirty="0"/>
          </a:p>
          <a:p>
            <a:endParaRPr lang="en-US" sz="2400" dirty="0"/>
          </a:p>
          <a:p>
            <a:r>
              <a:rPr lang="en-US" sz="2400" dirty="0">
                <a:solidFill>
                  <a:srgbClr val="0000FF"/>
                </a:solidFill>
              </a:rPr>
              <a:t>Physical isolation</a:t>
            </a:r>
          </a:p>
          <a:p>
            <a:endParaRPr lang="en-US" sz="2400" dirty="0"/>
          </a:p>
          <a:p>
            <a:endParaRPr lang="en-US" sz="2400" dirty="0"/>
          </a:p>
          <a:p>
            <a:endParaRPr lang="en-US" sz="2400" dirty="0"/>
          </a:p>
          <a:p>
            <a:r>
              <a:rPr lang="en-US" sz="2400" dirty="0">
                <a:solidFill>
                  <a:srgbClr val="0000FF"/>
                </a:solidFill>
              </a:rPr>
              <a:t>Reactive refresh</a:t>
            </a:r>
          </a:p>
          <a:p>
            <a:endParaRPr lang="en-US" sz="2400" dirty="0"/>
          </a:p>
          <a:p>
            <a:endParaRPr lang="en-US" sz="2400" dirty="0"/>
          </a:p>
          <a:p>
            <a:endParaRPr lang="en-US" sz="2400" dirty="0"/>
          </a:p>
          <a:p>
            <a:r>
              <a:rPr lang="en-US" sz="2400" dirty="0">
                <a:solidFill>
                  <a:srgbClr val="0000FF"/>
                </a:solidFill>
              </a:rPr>
              <a:t>Proactive throttling</a:t>
            </a:r>
          </a:p>
        </p:txBody>
      </p:sp>
      <p:sp>
        <p:nvSpPr>
          <p:cNvPr id="10" name="DRAM Bank">
            <a:extLst>
              <a:ext uri="{FF2B5EF4-FFF2-40B4-BE49-F238E27FC236}">
                <a16:creationId xmlns:a16="http://schemas.microsoft.com/office/drawing/2014/main" id="{5743497B-6D87-FE41-A92D-69E792987E0F}"/>
              </a:ext>
            </a:extLst>
          </p:cNvPr>
          <p:cNvSpPr/>
          <p:nvPr/>
        </p:nvSpPr>
        <p:spPr>
          <a:xfrm>
            <a:off x="3377023" y="2376154"/>
            <a:ext cx="2389953" cy="175935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5" name="Attacker">
            <a:extLst>
              <a:ext uri="{FF2B5EF4-FFF2-40B4-BE49-F238E27FC236}">
                <a16:creationId xmlns:a16="http://schemas.microsoft.com/office/drawing/2014/main" id="{D0DE4FAF-51A1-CB43-9EFD-59FAC416DAE5}"/>
              </a:ext>
            </a:extLst>
          </p:cNvPr>
          <p:cNvSpPr/>
          <p:nvPr/>
        </p:nvSpPr>
        <p:spPr>
          <a:xfrm>
            <a:off x="3377023" y="2720137"/>
            <a:ext cx="2389953" cy="304808"/>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6" name="Sensitive">
            <a:extLst>
              <a:ext uri="{FF2B5EF4-FFF2-40B4-BE49-F238E27FC236}">
                <a16:creationId xmlns:a16="http://schemas.microsoft.com/office/drawing/2014/main" id="{7AB96C5E-584D-8D46-9217-74E83BBB1586}"/>
              </a:ext>
            </a:extLst>
          </p:cNvPr>
          <p:cNvSpPr/>
          <p:nvPr/>
        </p:nvSpPr>
        <p:spPr>
          <a:xfrm>
            <a:off x="3377023" y="3523261"/>
            <a:ext cx="2389953" cy="416689"/>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7" name="Isolation">
            <a:extLst>
              <a:ext uri="{FF2B5EF4-FFF2-40B4-BE49-F238E27FC236}">
                <a16:creationId xmlns:a16="http://schemas.microsoft.com/office/drawing/2014/main" id="{6D4E1C76-7163-4E4A-8349-D675356E1579}"/>
              </a:ext>
            </a:extLst>
          </p:cNvPr>
          <p:cNvSpPr/>
          <p:nvPr/>
        </p:nvSpPr>
        <p:spPr>
          <a:xfrm>
            <a:off x="3377023" y="3024944"/>
            <a:ext cx="2389953" cy="4983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Isolation Rows</a:t>
            </a:r>
          </a:p>
        </p:txBody>
      </p:sp>
      <p:cxnSp>
        <p:nvCxnSpPr>
          <p:cNvPr id="12" name="Straight Arrow Connector 11">
            <a:extLst>
              <a:ext uri="{FF2B5EF4-FFF2-40B4-BE49-F238E27FC236}">
                <a16:creationId xmlns:a16="http://schemas.microsoft.com/office/drawing/2014/main" id="{0DF6709D-1722-4C44-8D8D-0F088D63C6E5}"/>
              </a:ext>
            </a:extLst>
          </p:cNvPr>
          <p:cNvCxnSpPr/>
          <p:nvPr/>
        </p:nvCxnSpPr>
        <p:spPr>
          <a:xfrm>
            <a:off x="5859572" y="3036521"/>
            <a:ext cx="0" cy="4669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570F79E-0E41-C340-B0F4-9B8CEF0D617D}"/>
              </a:ext>
            </a:extLst>
          </p:cNvPr>
          <p:cNvSpPr txBox="1"/>
          <p:nvPr/>
        </p:nvSpPr>
        <p:spPr>
          <a:xfrm>
            <a:off x="5857505" y="3085331"/>
            <a:ext cx="2175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Large-enough distance</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14" name="DRAM Bank">
            <a:extLst>
              <a:ext uri="{FF2B5EF4-FFF2-40B4-BE49-F238E27FC236}">
                <a16:creationId xmlns:a16="http://schemas.microsoft.com/office/drawing/2014/main" id="{C6733633-CA11-3C48-8078-296AE05F4511}"/>
              </a:ext>
            </a:extLst>
          </p:cNvPr>
          <p:cNvSpPr/>
          <p:nvPr/>
        </p:nvSpPr>
        <p:spPr>
          <a:xfrm>
            <a:off x="3377023" y="4308522"/>
            <a:ext cx="2389953" cy="157537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15" name="Attacker">
            <a:extLst>
              <a:ext uri="{FF2B5EF4-FFF2-40B4-BE49-F238E27FC236}">
                <a16:creationId xmlns:a16="http://schemas.microsoft.com/office/drawing/2014/main" id="{DDF114CD-9A17-3944-893C-EF5051A892D2}"/>
              </a:ext>
            </a:extLst>
          </p:cNvPr>
          <p:cNvSpPr/>
          <p:nvPr/>
        </p:nvSpPr>
        <p:spPr>
          <a:xfrm>
            <a:off x="3370479" y="4899439"/>
            <a:ext cx="2389953" cy="372209"/>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16" name="Sensitive">
            <a:extLst>
              <a:ext uri="{FF2B5EF4-FFF2-40B4-BE49-F238E27FC236}">
                <a16:creationId xmlns:a16="http://schemas.microsoft.com/office/drawing/2014/main" id="{B707F687-216F-5348-84B1-B76BC1637C95}"/>
              </a:ext>
            </a:extLst>
          </p:cNvPr>
          <p:cNvSpPr/>
          <p:nvPr/>
        </p:nvSpPr>
        <p:spPr>
          <a:xfrm>
            <a:off x="3377023" y="5270429"/>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19" name="TextBox 18">
            <a:extLst>
              <a:ext uri="{FF2B5EF4-FFF2-40B4-BE49-F238E27FC236}">
                <a16:creationId xmlns:a16="http://schemas.microsoft.com/office/drawing/2014/main" id="{015481CC-82CF-A34B-8307-6698E5B3492A}"/>
              </a:ext>
            </a:extLst>
          </p:cNvPr>
          <p:cNvSpPr txBox="1"/>
          <p:nvPr/>
        </p:nvSpPr>
        <p:spPr>
          <a:xfrm>
            <a:off x="6182643" y="4467467"/>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0" name="Sensitive">
            <a:extLst>
              <a:ext uri="{FF2B5EF4-FFF2-40B4-BE49-F238E27FC236}">
                <a16:creationId xmlns:a16="http://schemas.microsoft.com/office/drawing/2014/main" id="{B1F54E72-A613-9D44-B666-77824E10B41B}"/>
              </a:ext>
            </a:extLst>
          </p:cNvPr>
          <p:cNvSpPr/>
          <p:nvPr/>
        </p:nvSpPr>
        <p:spPr>
          <a:xfrm>
            <a:off x="3377023" y="4369147"/>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cxnSp>
        <p:nvCxnSpPr>
          <p:cNvPr id="22" name="Straight Arrow Connector 21">
            <a:extLst>
              <a:ext uri="{FF2B5EF4-FFF2-40B4-BE49-F238E27FC236}">
                <a16:creationId xmlns:a16="http://schemas.microsoft.com/office/drawing/2014/main" id="{24AB3509-8AAA-C24E-89F1-55F90A15DA2B}"/>
              </a:ext>
            </a:extLst>
          </p:cNvPr>
          <p:cNvCxnSpPr>
            <a:cxnSpLocks/>
            <a:stCxn id="19" idx="1"/>
            <a:endCxn id="20" idx="3"/>
          </p:cNvCxnSpPr>
          <p:nvPr/>
        </p:nvCxnSpPr>
        <p:spPr>
          <a:xfrm flipH="1" flipV="1">
            <a:off x="5766976" y="4635367"/>
            <a:ext cx="415667" cy="13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1CEE2C0-D677-2D4C-BC52-2E7FBE10C46E}"/>
              </a:ext>
            </a:extLst>
          </p:cNvPr>
          <p:cNvSpPr txBox="1"/>
          <p:nvPr/>
        </p:nvSpPr>
        <p:spPr>
          <a:xfrm>
            <a:off x="6182643" y="5369412"/>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25" name="Straight Arrow Connector 24">
            <a:extLst>
              <a:ext uri="{FF2B5EF4-FFF2-40B4-BE49-F238E27FC236}">
                <a16:creationId xmlns:a16="http://schemas.microsoft.com/office/drawing/2014/main" id="{04040377-0424-DB4E-8A62-495693B1388C}"/>
              </a:ext>
            </a:extLst>
          </p:cNvPr>
          <p:cNvCxnSpPr>
            <a:cxnSpLocks/>
            <a:stCxn id="24" idx="1"/>
            <a:endCxn id="16" idx="3"/>
          </p:cNvCxnSpPr>
          <p:nvPr/>
        </p:nvCxnSpPr>
        <p:spPr>
          <a:xfrm flipH="1" flipV="1">
            <a:off x="5766976" y="5536649"/>
            <a:ext cx="415667" cy="2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hidden="1">
            <a:extLst>
              <a:ext uri="{FF2B5EF4-FFF2-40B4-BE49-F238E27FC236}">
                <a16:creationId xmlns:a16="http://schemas.microsoft.com/office/drawing/2014/main" id="{8E5BF2AE-0B4C-B14A-B5A4-7F6AD7A055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22" t="34366" r="74612" b="55933"/>
          <a:stretch/>
        </p:blipFill>
        <p:spPr bwMode="auto">
          <a:xfrm>
            <a:off x="5264413" y="5937342"/>
            <a:ext cx="992038" cy="66526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hidden="1">
            <a:extLst>
              <a:ext uri="{FF2B5EF4-FFF2-40B4-BE49-F238E27FC236}">
                <a16:creationId xmlns:a16="http://schemas.microsoft.com/office/drawing/2014/main" id="{50C9C073-0849-DC41-8716-7D6C51D2A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89" t="77834" r="8910" b="12550"/>
          <a:stretch/>
        </p:blipFill>
        <p:spPr bwMode="auto">
          <a:xfrm>
            <a:off x="3533550" y="5943153"/>
            <a:ext cx="1104181" cy="659450"/>
          </a:xfrm>
          <a:prstGeom prst="rect">
            <a:avLst/>
          </a:prstGeom>
          <a:noFill/>
          <a:extLst>
            <a:ext uri="{909E8E84-426E-40DD-AFC4-6F175D3DCCD1}">
              <a14:hiddenFill xmlns:a14="http://schemas.microsoft.com/office/drawing/2010/main">
                <a:solidFill>
                  <a:srgbClr val="FFFFFF"/>
                </a:solidFill>
              </a14:hiddenFill>
            </a:ext>
          </a:extLst>
        </p:spPr>
      </p:pic>
      <p:sp>
        <p:nvSpPr>
          <p:cNvPr id="1025" name="Rectangle 1024">
            <a:extLst>
              <a:ext uri="{FF2B5EF4-FFF2-40B4-BE49-F238E27FC236}">
                <a16:creationId xmlns:a16="http://schemas.microsoft.com/office/drawing/2014/main" id="{28D47331-4792-1643-A508-33E3E501DC31}"/>
              </a:ext>
            </a:extLst>
          </p:cNvPr>
          <p:cNvSpPr/>
          <p:nvPr/>
        </p:nvSpPr>
        <p:spPr>
          <a:xfrm>
            <a:off x="4968815" y="5936726"/>
            <a:ext cx="431321" cy="192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9" name="Straight Arrow Connector 1028">
            <a:extLst>
              <a:ext uri="{FF2B5EF4-FFF2-40B4-BE49-F238E27FC236}">
                <a16:creationId xmlns:a16="http://schemas.microsoft.com/office/drawing/2014/main" id="{B9794075-9A24-6D4B-8678-0ABC6827A966}"/>
              </a:ext>
            </a:extLst>
          </p:cNvPr>
          <p:cNvCxnSpPr>
            <a:stCxn id="69" idx="3"/>
            <a:endCxn id="68" idx="1"/>
          </p:cNvCxnSpPr>
          <p:nvPr/>
        </p:nvCxnSpPr>
        <p:spPr>
          <a:xfrm flipV="1">
            <a:off x="4637731" y="6269973"/>
            <a:ext cx="626682" cy="2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3" name="Picture 1032">
            <a:extLst>
              <a:ext uri="{FF2B5EF4-FFF2-40B4-BE49-F238E27FC236}">
                <a16:creationId xmlns:a16="http://schemas.microsoft.com/office/drawing/2014/main" id="{791D7003-0FBC-3649-929B-9FEB797BC975}"/>
              </a:ext>
            </a:extLst>
          </p:cNvPr>
          <p:cNvPicPr>
            <a:picLocks noChangeAspect="1"/>
          </p:cNvPicPr>
          <p:nvPr/>
        </p:nvPicPr>
        <p:blipFill>
          <a:blip r:embed="rId4"/>
          <a:stretch>
            <a:fillRect/>
          </a:stretch>
        </p:blipFill>
        <p:spPr>
          <a:xfrm>
            <a:off x="75991" y="1485505"/>
            <a:ext cx="3091969" cy="677074"/>
          </a:xfrm>
          <a:prstGeom prst="rect">
            <a:avLst/>
          </a:prstGeom>
        </p:spPr>
      </p:pic>
      <p:pic>
        <p:nvPicPr>
          <p:cNvPr id="1034" name="Picture 1033">
            <a:extLst>
              <a:ext uri="{FF2B5EF4-FFF2-40B4-BE49-F238E27FC236}">
                <a16:creationId xmlns:a16="http://schemas.microsoft.com/office/drawing/2014/main" id="{65444DBE-7039-3243-B14E-9EFB4C633C9A}"/>
              </a:ext>
            </a:extLst>
          </p:cNvPr>
          <p:cNvPicPr>
            <a:picLocks noChangeAspect="1"/>
          </p:cNvPicPr>
          <p:nvPr/>
        </p:nvPicPr>
        <p:blipFill rotWithShape="1">
          <a:blip r:embed="rId5"/>
          <a:srcRect r="10972" b="15197"/>
          <a:stretch/>
        </p:blipFill>
        <p:spPr>
          <a:xfrm>
            <a:off x="3533550" y="1485505"/>
            <a:ext cx="3099247" cy="720627"/>
          </a:xfrm>
          <a:prstGeom prst="rect">
            <a:avLst/>
          </a:prstGeom>
        </p:spPr>
      </p:pic>
      <p:cxnSp>
        <p:nvCxnSpPr>
          <p:cNvPr id="78" name="Straight Arrow Connector 77">
            <a:extLst>
              <a:ext uri="{FF2B5EF4-FFF2-40B4-BE49-F238E27FC236}">
                <a16:creationId xmlns:a16="http://schemas.microsoft.com/office/drawing/2014/main" id="{C5EDEB2F-3962-624D-8FE5-7C0621E7A797}"/>
              </a:ext>
            </a:extLst>
          </p:cNvPr>
          <p:cNvCxnSpPr>
            <a:cxnSpLocks/>
          </p:cNvCxnSpPr>
          <p:nvPr/>
        </p:nvCxnSpPr>
        <p:spPr>
          <a:xfrm>
            <a:off x="3225875" y="1862148"/>
            <a:ext cx="6153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E1F2C1-3F27-7A4E-8E90-4D6710E21D03}"/>
              </a:ext>
            </a:extLst>
          </p:cNvPr>
          <p:cNvSpPr txBox="1"/>
          <p:nvPr/>
        </p:nvSpPr>
        <p:spPr>
          <a:xfrm>
            <a:off x="6189187" y="4915957"/>
            <a:ext cx="28474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Rapidly activated (hammered)</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27" name="Straight Arrow Connector 26">
            <a:extLst>
              <a:ext uri="{FF2B5EF4-FFF2-40B4-BE49-F238E27FC236}">
                <a16:creationId xmlns:a16="http://schemas.microsoft.com/office/drawing/2014/main" id="{31AE3060-EED0-8544-B0BA-4147AB69D404}"/>
              </a:ext>
            </a:extLst>
          </p:cNvPr>
          <p:cNvCxnSpPr>
            <a:cxnSpLocks/>
            <a:stCxn id="26" idx="1"/>
            <a:endCxn id="15" idx="3"/>
          </p:cNvCxnSpPr>
          <p:nvPr/>
        </p:nvCxnSpPr>
        <p:spPr>
          <a:xfrm flipH="1">
            <a:off x="5760432" y="5085234"/>
            <a:ext cx="428755" cy="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1AB9F59-CF78-F64F-BB90-EE87397AE7CE}"/>
              </a:ext>
            </a:extLst>
          </p:cNvPr>
          <p:cNvSpPr txBox="1"/>
          <p:nvPr/>
        </p:nvSpPr>
        <p:spPr>
          <a:xfrm>
            <a:off x="6575158" y="1526373"/>
            <a:ext cx="2652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REF-to-REF time reduces</a:t>
            </a:r>
          </a:p>
        </p:txBody>
      </p:sp>
      <p:sp>
        <p:nvSpPr>
          <p:cNvPr id="17" name="Rectangle 16">
            <a:extLst>
              <a:ext uri="{FF2B5EF4-FFF2-40B4-BE49-F238E27FC236}">
                <a16:creationId xmlns:a16="http://schemas.microsoft.com/office/drawing/2014/main" id="{2F3815D3-6D25-1C4F-8F83-C122729C3D7B}"/>
              </a:ext>
            </a:extLst>
          </p:cNvPr>
          <p:cNvSpPr/>
          <p:nvPr/>
        </p:nvSpPr>
        <p:spPr>
          <a:xfrm>
            <a:off x="6575158" y="1831017"/>
            <a:ext cx="25724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Fewer activations can fit</a:t>
            </a:r>
          </a:p>
        </p:txBody>
      </p:sp>
      <p:sp>
        <p:nvSpPr>
          <p:cNvPr id="35" name="Rectangle 34">
            <a:extLst>
              <a:ext uri="{FF2B5EF4-FFF2-40B4-BE49-F238E27FC236}">
                <a16:creationId xmlns:a16="http://schemas.microsoft.com/office/drawing/2014/main" id="{C8897A0A-9C49-7141-8D45-7602BF4075C0}"/>
              </a:ext>
            </a:extLst>
          </p:cNvPr>
          <p:cNvSpPr/>
          <p:nvPr/>
        </p:nvSpPr>
        <p:spPr>
          <a:xfrm>
            <a:off x="3281910" y="6586662"/>
            <a:ext cx="337380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Fewer activations can be performed</a:t>
            </a:r>
          </a:p>
        </p:txBody>
      </p:sp>
      <p:pic>
        <p:nvPicPr>
          <p:cNvPr id="44" name="Picture Placeholder 32">
            <a:extLst>
              <a:ext uri="{FF2B5EF4-FFF2-40B4-BE49-F238E27FC236}">
                <a16:creationId xmlns:a16="http://schemas.microsoft.com/office/drawing/2014/main" id="{96AE701D-6AF8-104A-8BE2-772027BAA219}"/>
              </a:ext>
            </a:extLst>
          </p:cNvPr>
          <p:cNvPicPr>
            <a:picLocks noChangeAspect="1"/>
          </p:cNvPicPr>
          <p:nvPr/>
        </p:nvPicPr>
        <p:blipFill>
          <a:blip r:embed="rId6">
            <a:extLst>
              <a:ext uri="{28A0092B-C50C-407E-A947-70E740481C1C}">
                <a14:useLocalDpi xmlns:a14="http://schemas.microsoft.com/office/drawing/2010/main" val="0"/>
              </a:ext>
            </a:extLst>
          </a:blip>
          <a:srcRect t="21589" b="21589"/>
          <a:stretch>
            <a:fillRect/>
          </a:stretch>
        </p:blipFill>
        <p:spPr>
          <a:xfrm>
            <a:off x="3450518" y="5963419"/>
            <a:ext cx="1241221" cy="705540"/>
          </a:xfrm>
          <a:prstGeom prst="rect">
            <a:avLst/>
          </a:prstGeom>
        </p:spPr>
      </p:pic>
      <p:pic>
        <p:nvPicPr>
          <p:cNvPr id="49" name="Picture Placeholder 37" descr="A picture containing text&#10;&#10;Description automatically generated">
            <a:extLst>
              <a:ext uri="{FF2B5EF4-FFF2-40B4-BE49-F238E27FC236}">
                <a16:creationId xmlns:a16="http://schemas.microsoft.com/office/drawing/2014/main" id="{E8A97868-E294-F44C-8499-9C25A3CC9485}"/>
              </a:ext>
            </a:extLst>
          </p:cNvPr>
          <p:cNvPicPr>
            <a:picLocks noChangeAspect="1"/>
          </p:cNvPicPr>
          <p:nvPr/>
        </p:nvPicPr>
        <p:blipFill>
          <a:blip r:embed="rId7">
            <a:extLst>
              <a:ext uri="{28A0092B-C50C-407E-A947-70E740481C1C}">
                <a14:useLocalDpi xmlns:a14="http://schemas.microsoft.com/office/drawing/2010/main" val="0"/>
              </a:ext>
            </a:extLst>
          </a:blip>
          <a:srcRect t="21589" b="21589"/>
          <a:stretch>
            <a:fillRect/>
          </a:stretch>
        </p:blipFill>
        <p:spPr>
          <a:xfrm>
            <a:off x="5270957" y="5926003"/>
            <a:ext cx="1241220" cy="705540"/>
          </a:xfrm>
          <a:prstGeom prst="rect">
            <a:avLst/>
          </a:prstGeom>
        </p:spPr>
      </p:pic>
    </p:spTree>
    <p:extLst>
      <p:ext uri="{BB962C8B-B14F-4D97-AF65-F5344CB8AC3E}">
        <p14:creationId xmlns:p14="http://schemas.microsoft.com/office/powerpoint/2010/main" val="20475587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71A9-E1B0-7641-8AE6-FA6A07E7502C}"/>
              </a:ext>
            </a:extLst>
          </p:cNvPr>
          <p:cNvSpPr>
            <a:spLocks noGrp="1"/>
          </p:cNvSpPr>
          <p:nvPr>
            <p:ph type="title"/>
          </p:nvPr>
        </p:nvSpPr>
        <p:spPr/>
        <p:txBody>
          <a:bodyPr/>
          <a:lstStyle/>
          <a:p>
            <a:r>
              <a:rPr lang="en-US" dirty="0"/>
              <a:t>Two Key Challenges</a:t>
            </a:r>
          </a:p>
        </p:txBody>
      </p:sp>
      <p:grpSp>
        <p:nvGrpSpPr>
          <p:cNvPr id="16" name="Group 15">
            <a:extLst>
              <a:ext uri="{FF2B5EF4-FFF2-40B4-BE49-F238E27FC236}">
                <a16:creationId xmlns:a16="http://schemas.microsoft.com/office/drawing/2014/main" id="{746640E3-80CF-5D43-9630-1287DA82A8CE}"/>
              </a:ext>
            </a:extLst>
          </p:cNvPr>
          <p:cNvGrpSpPr/>
          <p:nvPr/>
        </p:nvGrpSpPr>
        <p:grpSpPr>
          <a:xfrm>
            <a:off x="0" y="1828793"/>
            <a:ext cx="9143999" cy="1238864"/>
            <a:chOff x="0" y="1828793"/>
            <a:chExt cx="9143999" cy="1238864"/>
          </a:xfrm>
        </p:grpSpPr>
        <p:sp>
          <p:nvSpPr>
            <p:cNvPr id="10" name="Rectangle 9">
              <a:extLst>
                <a:ext uri="{FF2B5EF4-FFF2-40B4-BE49-F238E27FC236}">
                  <a16:creationId xmlns:a16="http://schemas.microsoft.com/office/drawing/2014/main" id="{2CBEA920-3CED-0442-9090-FEBCEF33BAA1}"/>
                </a:ext>
              </a:extLst>
            </p:cNvPr>
            <p:cNvSpPr/>
            <p:nvPr/>
          </p:nvSpPr>
          <p:spPr>
            <a:xfrm>
              <a:off x="0" y="1828793"/>
              <a:ext cx="9143999" cy="1238864"/>
            </a:xfrm>
            <a:prstGeom prst="rect">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BA577-CE8A-3647-BCF0-DFBB0D08BA71}"/>
                </a:ext>
              </a:extLst>
            </p:cNvPr>
            <p:cNvSpPr txBox="1"/>
            <p:nvPr/>
          </p:nvSpPr>
          <p:spPr>
            <a:xfrm>
              <a:off x="1242792" y="1963772"/>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Scalability</a:t>
              </a: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with worsening RowHammer vulnerability</a:t>
              </a:r>
            </a:p>
          </p:txBody>
        </p:sp>
        <p:sp>
          <p:nvSpPr>
            <p:cNvPr id="8" name="Oval 7">
              <a:extLst>
                <a:ext uri="{FF2B5EF4-FFF2-40B4-BE49-F238E27FC236}">
                  <a16:creationId xmlns:a16="http://schemas.microsoft.com/office/drawing/2014/main" id="{F26B2D5E-4376-114F-B7E1-E6857E3E87CC}"/>
                </a:ext>
              </a:extLst>
            </p:cNvPr>
            <p:cNvSpPr>
              <a:spLocks noChangeAspect="1"/>
            </p:cNvSpPr>
            <p:nvPr/>
          </p:nvSpPr>
          <p:spPr>
            <a:xfrm>
              <a:off x="152400" y="2110268"/>
              <a:ext cx="720000" cy="7200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9D2B90F-EE5A-B444-AD49-75C3DBEE072A}"/>
              </a:ext>
            </a:extLst>
          </p:cNvPr>
          <p:cNvGrpSpPr/>
          <p:nvPr/>
        </p:nvGrpSpPr>
        <p:grpSpPr>
          <a:xfrm>
            <a:off x="-1" y="4072837"/>
            <a:ext cx="9143999" cy="1238864"/>
            <a:chOff x="-1" y="4072837"/>
            <a:chExt cx="9143999" cy="1238864"/>
          </a:xfrm>
        </p:grpSpPr>
        <p:sp>
          <p:nvSpPr>
            <p:cNvPr id="11" name="Rectangle 10">
              <a:extLst>
                <a:ext uri="{FF2B5EF4-FFF2-40B4-BE49-F238E27FC236}">
                  <a16:creationId xmlns:a16="http://schemas.microsoft.com/office/drawing/2014/main" id="{89C24571-107A-DD4E-B29B-7A37B84C60B9}"/>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9E80A45-B15A-FB43-877F-52AC131370AF}"/>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9" name="Oval 8">
              <a:extLst>
                <a:ext uri="{FF2B5EF4-FFF2-40B4-BE49-F238E27FC236}">
                  <a16:creationId xmlns:a16="http://schemas.microsoft.com/office/drawing/2014/main" id="{0DC114C0-6D5A-3942-9680-647338871C9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A956C505-422F-D74F-BCA7-B40BFC52FE94}"/>
              </a:ext>
            </a:extLst>
          </p:cNvPr>
          <p:cNvGrpSpPr/>
          <p:nvPr/>
        </p:nvGrpSpPr>
        <p:grpSpPr>
          <a:xfrm>
            <a:off x="-1" y="4072837"/>
            <a:ext cx="9143999" cy="1238864"/>
            <a:chOff x="-1" y="4072837"/>
            <a:chExt cx="9143999" cy="1238864"/>
          </a:xfrm>
        </p:grpSpPr>
        <p:sp>
          <p:nvSpPr>
            <p:cNvPr id="12" name="Rectangle 11">
              <a:extLst>
                <a:ext uri="{FF2B5EF4-FFF2-40B4-BE49-F238E27FC236}">
                  <a16:creationId xmlns:a16="http://schemas.microsoft.com/office/drawing/2014/main" id="{958F9137-BED1-4640-82EB-FF4684C03C7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717F37C-FB4A-564C-A48A-37F8A6A95E58}"/>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with commodity DRAM chips</a:t>
              </a:r>
            </a:p>
          </p:txBody>
        </p:sp>
        <p:sp>
          <p:nvSpPr>
            <p:cNvPr id="14" name="Oval 13">
              <a:extLst>
                <a:ext uri="{FF2B5EF4-FFF2-40B4-BE49-F238E27FC236}">
                  <a16:creationId xmlns:a16="http://schemas.microsoft.com/office/drawing/2014/main" id="{83FF16DF-F279-8C41-A36E-39FF315C210B}"/>
                </a:ext>
              </a:extLst>
            </p:cNvPr>
            <p:cNvSpPr>
              <a:spLocks noChangeAspect="1"/>
            </p:cNvSpPr>
            <p:nvPr/>
          </p:nvSpPr>
          <p:spPr>
            <a:xfrm>
              <a:off x="152400" y="4332269"/>
              <a:ext cx="720000" cy="720000"/>
            </a:xfrm>
            <a:prstGeom prst="ellipse">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8" name="Group 17">
            <a:extLst>
              <a:ext uri="{FF2B5EF4-FFF2-40B4-BE49-F238E27FC236}">
                <a16:creationId xmlns:a16="http://schemas.microsoft.com/office/drawing/2014/main" id="{56AAAE06-9C74-2346-B656-FCCD44843210}"/>
              </a:ext>
            </a:extLst>
          </p:cNvPr>
          <p:cNvGrpSpPr/>
          <p:nvPr/>
        </p:nvGrpSpPr>
        <p:grpSpPr>
          <a:xfrm>
            <a:off x="-2" y="4072837"/>
            <a:ext cx="9143999" cy="1238864"/>
            <a:chOff x="-1" y="4072837"/>
            <a:chExt cx="9143999" cy="1238864"/>
          </a:xfrm>
        </p:grpSpPr>
        <p:sp>
          <p:nvSpPr>
            <p:cNvPr id="19" name="Rectangle 18">
              <a:extLst>
                <a:ext uri="{FF2B5EF4-FFF2-40B4-BE49-F238E27FC236}">
                  <a16:creationId xmlns:a16="http://schemas.microsoft.com/office/drawing/2014/main" id="{D0E34873-1AB3-5F42-A352-C1A7F0CA116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822007F-0F6E-1B45-B3BD-D36338CBA494}"/>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21" name="Oval 20">
              <a:extLst>
                <a:ext uri="{FF2B5EF4-FFF2-40B4-BE49-F238E27FC236}">
                  <a16:creationId xmlns:a16="http://schemas.microsoft.com/office/drawing/2014/main" id="{A715F531-4DC6-CD41-88DD-87ABD468C30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79883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Our Goal</a:t>
            </a:r>
          </a:p>
        </p:txBody>
      </p:sp>
      <p:sp>
        <p:nvSpPr>
          <p:cNvPr id="5" name="Rectangle 4">
            <a:extLst>
              <a:ext uri="{FF2B5EF4-FFF2-40B4-BE49-F238E27FC236}">
                <a16:creationId xmlns:a16="http://schemas.microsoft.com/office/drawing/2014/main" id="{8EA72D86-6196-1D42-812D-510224D08A87}"/>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78189" y="1403639"/>
            <a:ext cx="8987622" cy="4050721"/>
          </a:xfrm>
        </p:spPr>
        <p:txBody>
          <a:bodyPr anchor="ctr"/>
          <a:lstStyle/>
          <a:p>
            <a:pPr algn="ctr"/>
            <a:endParaRPr lang="en-US" sz="3200" b="1" dirty="0"/>
          </a:p>
          <a:p>
            <a:pPr marL="0" indent="0" algn="ctr">
              <a:buNone/>
            </a:pPr>
            <a:r>
              <a:rPr lang="en-US" sz="2800" dirty="0"/>
              <a:t>To prevent RowHammer </a:t>
            </a:r>
            <a:r>
              <a:rPr lang="en-US" sz="2800" dirty="0">
                <a:solidFill>
                  <a:srgbClr val="00B050"/>
                </a:solidFill>
              </a:rPr>
              <a:t>efficiently</a:t>
            </a:r>
            <a:r>
              <a:rPr lang="en-US" sz="2800" dirty="0"/>
              <a:t> </a:t>
            </a:r>
            <a:r>
              <a:rPr lang="en-US" sz="2800" dirty="0">
                <a:solidFill>
                  <a:srgbClr val="00B050"/>
                </a:solidFill>
              </a:rPr>
              <a:t>and</a:t>
            </a:r>
            <a:r>
              <a:rPr lang="en-US" sz="2800" dirty="0"/>
              <a:t> </a:t>
            </a:r>
            <a:r>
              <a:rPr lang="en-US" sz="2800" dirty="0">
                <a:solidFill>
                  <a:srgbClr val="00B050"/>
                </a:solidFill>
              </a:rPr>
              <a:t>scalably</a:t>
            </a:r>
            <a:r>
              <a:rPr lang="en-US" sz="2800" dirty="0"/>
              <a:t> </a:t>
            </a:r>
          </a:p>
          <a:p>
            <a:pPr marL="0" indent="0" algn="ctr">
              <a:buNone/>
            </a:pPr>
            <a:r>
              <a:rPr lang="en-US" sz="2800" i="1" dirty="0">
                <a:solidFill>
                  <a:schemeClr val="accent2">
                    <a:lumMod val="75000"/>
                  </a:schemeClr>
                </a:solidFill>
              </a:rPr>
              <a:t>without</a:t>
            </a:r>
            <a:r>
              <a:rPr lang="en-US" sz="2800" dirty="0">
                <a:solidFill>
                  <a:schemeClr val="accent2">
                    <a:lumMod val="75000"/>
                  </a:schemeClr>
                </a:solidFill>
              </a:rPr>
              <a:t> knowledge of or modifications to </a:t>
            </a:r>
            <a:r>
              <a:rPr lang="en-US" sz="2800" dirty="0"/>
              <a:t>DRAM internals</a:t>
            </a:r>
            <a:endParaRPr lang="en-US" sz="3200" dirty="0"/>
          </a:p>
          <a:p>
            <a:pPr marL="0" indent="0" algn="ctr">
              <a:buNone/>
            </a:pPr>
            <a:endParaRPr lang="en-US" sz="3200" dirty="0"/>
          </a:p>
        </p:txBody>
      </p:sp>
    </p:spTree>
    <p:extLst>
      <p:ext uri="{BB962C8B-B14F-4D97-AF65-F5344CB8AC3E}">
        <p14:creationId xmlns:p14="http://schemas.microsoft.com/office/powerpoint/2010/main" val="7707404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1C53-87CC-614A-A2AC-BCD1174BDEBC}"/>
              </a:ext>
            </a:extLst>
          </p:cNvPr>
          <p:cNvSpPr>
            <a:spLocks noGrp="1"/>
          </p:cNvSpPr>
          <p:nvPr>
            <p:ph type="title"/>
          </p:nvPr>
        </p:nvSpPr>
        <p:spPr/>
        <p:txBody>
          <a:bodyPr/>
          <a:lstStyle/>
          <a:p>
            <a:r>
              <a:rPr lang="en-US" dirty="0"/>
              <a:t>BlockHammer </a:t>
            </a:r>
            <a:br>
              <a:rPr lang="en-US" dirty="0"/>
            </a:br>
            <a:r>
              <a:rPr lang="en-US" sz="2800" dirty="0"/>
              <a:t>Key Idea</a:t>
            </a:r>
          </a:p>
        </p:txBody>
      </p:sp>
      <p:sp>
        <p:nvSpPr>
          <p:cNvPr id="6" name="Rectangle 5">
            <a:extLst>
              <a:ext uri="{FF2B5EF4-FFF2-40B4-BE49-F238E27FC236}">
                <a16:creationId xmlns:a16="http://schemas.microsoft.com/office/drawing/2014/main" id="{56D0F157-3384-1D46-9627-615A17CA48E4}"/>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35DA0F3-2012-A14F-B343-01486170E73E}"/>
              </a:ext>
            </a:extLst>
          </p:cNvPr>
          <p:cNvSpPr txBox="1">
            <a:spLocks/>
          </p:cNvSpPr>
          <p:nvPr/>
        </p:nvSpPr>
        <p:spPr>
          <a:xfrm>
            <a:off x="78189" y="1403640"/>
            <a:ext cx="8987622" cy="405072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Selectively throttle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accesses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may cause </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RowHammer bit-flips</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24033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DD38-02ED-644E-B723-A83144D23548}"/>
              </a:ext>
            </a:extLst>
          </p:cNvPr>
          <p:cNvSpPr>
            <a:spLocks noGrp="1"/>
          </p:cNvSpPr>
          <p:nvPr>
            <p:ph type="title"/>
          </p:nvPr>
        </p:nvSpPr>
        <p:spPr>
          <a:xfrm>
            <a:off x="75990" y="50573"/>
            <a:ext cx="7338361" cy="1141619"/>
          </a:xfrm>
        </p:spPr>
        <p:txBody>
          <a:bodyPr/>
          <a:lstStyle/>
          <a:p>
            <a:r>
              <a:rPr lang="en-US" b="1" dirty="0"/>
              <a:t>BlockHammer </a:t>
            </a:r>
            <a:br>
              <a:rPr lang="en-US" dirty="0"/>
            </a:br>
            <a:r>
              <a:rPr lang="en-US" sz="2800" b="1" dirty="0"/>
              <a:t>Overview of Approach</a:t>
            </a:r>
            <a:endParaRPr lang="en-US" dirty="0"/>
          </a:p>
        </p:txBody>
      </p:sp>
      <p:sp>
        <p:nvSpPr>
          <p:cNvPr id="7" name="Rounded Rectangle 6">
            <a:extLst>
              <a:ext uri="{FF2B5EF4-FFF2-40B4-BE49-F238E27FC236}">
                <a16:creationId xmlns:a16="http://schemas.microsoft.com/office/drawing/2014/main" id="{ADB79523-8389-8A4C-8543-2B85EE6A5F44}"/>
              </a:ext>
            </a:extLst>
          </p:cNvPr>
          <p:cNvSpPr/>
          <p:nvPr/>
        </p:nvSpPr>
        <p:spPr>
          <a:xfrm>
            <a:off x="-2198" y="4142057"/>
            <a:ext cx="9144000" cy="2213658"/>
          </a:xfrm>
          <a:prstGeom prst="roundRect">
            <a:avLst>
              <a:gd name="adj" fmla="val 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7084711E-5C10-334E-B795-69737335F96A}"/>
              </a:ext>
            </a:extLst>
          </p:cNvPr>
          <p:cNvSpPr/>
          <p:nvPr/>
        </p:nvSpPr>
        <p:spPr>
          <a:xfrm>
            <a:off x="-2197" y="1215342"/>
            <a:ext cx="9144000" cy="2213658"/>
          </a:xfrm>
          <a:prstGeom prst="roundRect">
            <a:avLst>
              <a:gd name="adj" fmla="val 0"/>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965B18-AEF8-A144-B127-EAD658ACFE51}"/>
              </a:ext>
            </a:extLst>
          </p:cNvPr>
          <p:cNvSpPr>
            <a:spLocks noGrp="1"/>
          </p:cNvSpPr>
          <p:nvPr>
            <p:ph idx="1"/>
          </p:nvPr>
        </p:nvSpPr>
        <p:spPr/>
        <p:txBody>
          <a:bodyPr/>
          <a:lstStyle/>
          <a:p>
            <a:pPr marL="0" indent="0">
              <a:buNone/>
            </a:pPr>
            <a:r>
              <a:rPr lang="en-US" sz="2800" b="1" dirty="0" err="1"/>
              <a:t>RowBlocker</a:t>
            </a:r>
            <a:r>
              <a:rPr lang="en-US" sz="3200" b="1" dirty="0"/>
              <a:t> </a:t>
            </a:r>
          </a:p>
          <a:p>
            <a:pPr marL="0" indent="0">
              <a:buNone/>
            </a:pPr>
            <a:r>
              <a:rPr lang="en-US" sz="2400" dirty="0">
                <a:solidFill>
                  <a:schemeClr val="accent2">
                    <a:lumMod val="50000"/>
                  </a:schemeClr>
                </a:solidFill>
              </a:rPr>
              <a:t>Tracks</a:t>
            </a:r>
            <a:r>
              <a:rPr lang="en-US" sz="2400" dirty="0"/>
              <a:t> row activation rates using area-efficient Bloom filters</a:t>
            </a:r>
            <a:endParaRPr lang="en-US" dirty="0"/>
          </a:p>
          <a:p>
            <a:pPr marL="0" indent="0">
              <a:buNone/>
            </a:pPr>
            <a:r>
              <a:rPr lang="en-US" sz="2400" dirty="0">
                <a:solidFill>
                  <a:schemeClr val="accent2">
                    <a:lumMod val="50000"/>
                  </a:schemeClr>
                </a:solidFill>
              </a:rPr>
              <a:t>Blacklists</a:t>
            </a:r>
            <a:r>
              <a:rPr lang="en-US" sz="2400" dirty="0"/>
              <a:t> rows that are activated at a high rate</a:t>
            </a:r>
            <a:endParaRPr lang="en-US" dirty="0"/>
          </a:p>
          <a:p>
            <a:pPr marL="0" indent="0">
              <a:buNone/>
            </a:pPr>
            <a:r>
              <a:rPr lang="en-US" sz="2400" dirty="0">
                <a:solidFill>
                  <a:schemeClr val="accent2">
                    <a:lumMod val="50000"/>
                  </a:schemeClr>
                </a:solidFill>
              </a:rPr>
              <a:t>Throttles</a:t>
            </a:r>
            <a:r>
              <a:rPr lang="en-US" sz="2400" dirty="0">
                <a:solidFill>
                  <a:srgbClr val="00B050"/>
                </a:solidFill>
              </a:rPr>
              <a:t> </a:t>
            </a:r>
            <a:r>
              <a:rPr lang="en-US" sz="2400" dirty="0"/>
              <a:t>activations</a:t>
            </a:r>
            <a:r>
              <a:rPr lang="en-US" sz="2400" dirty="0">
                <a:solidFill>
                  <a:srgbClr val="00B050"/>
                </a:solidFill>
              </a:rPr>
              <a:t> </a:t>
            </a:r>
            <a:r>
              <a:rPr lang="en-US" sz="2400" dirty="0"/>
              <a:t>targeting a blacklisted row</a:t>
            </a:r>
          </a:p>
          <a:p>
            <a:endParaRPr lang="en-US" sz="2800" dirty="0"/>
          </a:p>
          <a:p>
            <a:pPr marL="0" indent="0">
              <a:buNone/>
            </a:pPr>
            <a:endParaRPr lang="en-US" sz="2800" dirty="0"/>
          </a:p>
          <a:p>
            <a:pPr marL="0" indent="0">
              <a:buNone/>
            </a:pPr>
            <a:r>
              <a:rPr lang="en-US" sz="2800" b="1" dirty="0" err="1"/>
              <a:t>AttackThrottler</a:t>
            </a:r>
            <a:endParaRPr lang="en-US" sz="2800" b="1" dirty="0"/>
          </a:p>
          <a:p>
            <a:pPr marL="0" indent="0">
              <a:buNone/>
            </a:pPr>
            <a:r>
              <a:rPr lang="en-US" sz="2400" dirty="0">
                <a:solidFill>
                  <a:schemeClr val="accent6">
                    <a:lumMod val="50000"/>
                  </a:schemeClr>
                </a:solidFill>
              </a:rPr>
              <a:t>Identifies</a:t>
            </a:r>
            <a:r>
              <a:rPr lang="en-US" sz="2400" dirty="0">
                <a:solidFill>
                  <a:srgbClr val="00B050"/>
                </a:solidFill>
              </a:rPr>
              <a:t> </a:t>
            </a:r>
            <a:r>
              <a:rPr lang="en-US" sz="2400" dirty="0"/>
              <a:t>threads that perform a RowHammer attack</a:t>
            </a:r>
          </a:p>
          <a:p>
            <a:pPr marL="0" indent="0">
              <a:buNone/>
            </a:pPr>
            <a:r>
              <a:rPr lang="en-US" sz="2400" dirty="0">
                <a:solidFill>
                  <a:schemeClr val="accent6">
                    <a:lumMod val="50000"/>
                  </a:schemeClr>
                </a:solidFill>
              </a:rPr>
              <a:t>Reduces</a:t>
            </a:r>
            <a:r>
              <a:rPr lang="en-US" sz="2400" dirty="0">
                <a:solidFill>
                  <a:srgbClr val="00B050"/>
                </a:solidFill>
              </a:rPr>
              <a:t> </a:t>
            </a:r>
            <a:r>
              <a:rPr lang="en-US" sz="2400" dirty="0"/>
              <a:t>memory bandwidth usage of identified threads</a:t>
            </a:r>
          </a:p>
          <a:p>
            <a:endParaRPr lang="en-US" sz="2400" dirty="0"/>
          </a:p>
          <a:p>
            <a:pPr marL="0" indent="0">
              <a:buNone/>
            </a:pPr>
            <a:endParaRPr lang="en-US" sz="2400" dirty="0"/>
          </a:p>
          <a:p>
            <a:endParaRPr lang="en-US" sz="2400" dirty="0"/>
          </a:p>
        </p:txBody>
      </p:sp>
      <p:sp>
        <p:nvSpPr>
          <p:cNvPr id="4" name="Rectangle 3">
            <a:extLst>
              <a:ext uri="{FF2B5EF4-FFF2-40B4-BE49-F238E27FC236}">
                <a16:creationId xmlns:a16="http://schemas.microsoft.com/office/drawing/2014/main" id="{F3782042-1B9C-DA4C-B922-0E3D3B011937}"/>
              </a:ext>
            </a:extLst>
          </p:cNvPr>
          <p:cNvSpPr/>
          <p:nvPr/>
        </p:nvSpPr>
        <p:spPr>
          <a:xfrm>
            <a:off x="0" y="3139205"/>
            <a:ext cx="9144000" cy="74019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No row can be activated at a high enough rate to induce bit-flips</a:t>
            </a:r>
          </a:p>
        </p:txBody>
      </p:sp>
      <p:sp>
        <p:nvSpPr>
          <p:cNvPr id="6" name="Rectangle 5">
            <a:extLst>
              <a:ext uri="{FF2B5EF4-FFF2-40B4-BE49-F238E27FC236}">
                <a16:creationId xmlns:a16="http://schemas.microsoft.com/office/drawing/2014/main" id="{B97AED7B-37CC-CE4C-A987-7F715E5C0DEE}"/>
              </a:ext>
            </a:extLst>
          </p:cNvPr>
          <p:cNvSpPr/>
          <p:nvPr/>
        </p:nvSpPr>
        <p:spPr>
          <a:xfrm>
            <a:off x="0" y="5535387"/>
            <a:ext cx="9144000" cy="86931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Greatly reduces the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performance degradation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and</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energy wastage </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 RowHammer attack inflicts on a system</a:t>
            </a:r>
          </a:p>
        </p:txBody>
      </p:sp>
    </p:spTree>
    <p:extLst>
      <p:ext uri="{BB962C8B-B14F-4D97-AF65-F5344CB8AC3E}">
        <p14:creationId xmlns:p14="http://schemas.microsoft.com/office/powerpoint/2010/main" val="8913928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EF6B-2A67-1446-9CC9-3560765BDA3F}"/>
              </a:ext>
            </a:extLst>
          </p:cNvPr>
          <p:cNvSpPr>
            <a:spLocks noGrp="1"/>
          </p:cNvSpPr>
          <p:nvPr>
            <p:ph type="title"/>
          </p:nvPr>
        </p:nvSpPr>
        <p:spPr>
          <a:xfrm>
            <a:off x="75991" y="-99392"/>
            <a:ext cx="6915118" cy="1141619"/>
          </a:xfrm>
        </p:spPr>
        <p:txBody>
          <a:bodyPr>
            <a:normAutofit/>
          </a:bodyPr>
          <a:lstStyle/>
          <a:p>
            <a:r>
              <a:rPr lang="en-US" b="1" dirty="0"/>
              <a:t>Key Results: </a:t>
            </a:r>
            <a:r>
              <a:rPr lang="en-US" b="1" dirty="0" err="1"/>
              <a:t>BlockHammer</a:t>
            </a:r>
            <a:endParaRPr lang="en-US" b="1" dirty="0"/>
          </a:p>
        </p:txBody>
      </p:sp>
      <p:sp>
        <p:nvSpPr>
          <p:cNvPr id="3" name="Content Placeholder 2">
            <a:extLst>
              <a:ext uri="{FF2B5EF4-FFF2-40B4-BE49-F238E27FC236}">
                <a16:creationId xmlns:a16="http://schemas.microsoft.com/office/drawing/2014/main" id="{949AB57A-B547-3A4C-A274-434D7824D025}"/>
              </a:ext>
            </a:extLst>
          </p:cNvPr>
          <p:cNvSpPr>
            <a:spLocks noGrp="1"/>
          </p:cNvSpPr>
          <p:nvPr>
            <p:ph idx="1"/>
          </p:nvPr>
        </p:nvSpPr>
        <p:spPr>
          <a:xfrm>
            <a:off x="75991" y="980732"/>
            <a:ext cx="8987622" cy="5374984"/>
          </a:xfrm>
        </p:spPr>
        <p:txBody>
          <a:bodyPr>
            <a:normAutofit/>
          </a:bodyPr>
          <a:lstStyle/>
          <a:p>
            <a:r>
              <a:rPr lang="en-US" sz="2000" b="1" dirty="0">
                <a:solidFill>
                  <a:srgbClr val="C00000"/>
                </a:solidFill>
              </a:rPr>
              <a:t>Competitive</a:t>
            </a:r>
            <a:r>
              <a:rPr lang="en-US" sz="2000" dirty="0">
                <a:solidFill>
                  <a:srgbClr val="C00000"/>
                </a:solidFill>
              </a:rPr>
              <a:t> with state-of-the-art mechanisms </a:t>
            </a:r>
            <a:r>
              <a:rPr lang="en-US" sz="2000" b="1" dirty="0">
                <a:solidFill>
                  <a:srgbClr val="C00000"/>
                </a:solidFill>
              </a:rPr>
              <a:t>when there is no attack</a:t>
            </a:r>
          </a:p>
          <a:p>
            <a:r>
              <a:rPr lang="en-US" sz="2000" b="1" dirty="0">
                <a:solidFill>
                  <a:srgbClr val="C00000"/>
                </a:solidFill>
              </a:rPr>
              <a:t>Superior</a:t>
            </a:r>
            <a:r>
              <a:rPr lang="en-US" sz="2000" dirty="0">
                <a:solidFill>
                  <a:srgbClr val="C00000"/>
                </a:solidFill>
              </a:rPr>
              <a:t> performance and DRAM energy </a:t>
            </a:r>
            <a:r>
              <a:rPr lang="en-US" sz="2000" b="1" dirty="0">
                <a:solidFill>
                  <a:srgbClr val="C00000"/>
                </a:solidFill>
              </a:rPr>
              <a:t>when RowHammer attack present</a:t>
            </a:r>
          </a:p>
          <a:p>
            <a:r>
              <a:rPr lang="en-US" sz="2000" b="1" dirty="0">
                <a:solidFill>
                  <a:srgbClr val="C00000"/>
                </a:solidFill>
              </a:rPr>
              <a:t>Better hardware area scaling with RowHammer vulnerability</a:t>
            </a:r>
          </a:p>
          <a:p>
            <a:r>
              <a:rPr lang="en-US" sz="2000" b="1" dirty="0"/>
              <a:t>Security Proof</a:t>
            </a:r>
          </a:p>
          <a:p>
            <a:r>
              <a:rPr lang="en-US" sz="2000" dirty="0"/>
              <a:t>Addresses </a:t>
            </a:r>
            <a:r>
              <a:rPr lang="en-US" sz="2000" b="1" dirty="0">
                <a:solidFill>
                  <a:schemeClr val="accent2">
                    <a:lumMod val="75000"/>
                  </a:schemeClr>
                </a:solidFill>
              </a:rPr>
              <a:t>Many-Sided</a:t>
            </a:r>
            <a:r>
              <a:rPr lang="en-US" sz="2000" b="1" dirty="0"/>
              <a:t> </a:t>
            </a:r>
            <a:r>
              <a:rPr lang="en-US" sz="2000" b="1" dirty="0">
                <a:solidFill>
                  <a:schemeClr val="accent2">
                    <a:lumMod val="75000"/>
                  </a:schemeClr>
                </a:solidFill>
              </a:rPr>
              <a:t>Attacks</a:t>
            </a:r>
            <a:r>
              <a:rPr lang="en-US" sz="1800" b="1" dirty="0"/>
              <a:t> </a:t>
            </a:r>
          </a:p>
          <a:p>
            <a:r>
              <a:rPr lang="en-US" sz="2000" dirty="0"/>
              <a:t>Evaluation of </a:t>
            </a:r>
            <a:r>
              <a:rPr lang="en-US" sz="2000" b="1" dirty="0">
                <a:solidFill>
                  <a:srgbClr val="00B050"/>
                </a:solidFill>
              </a:rPr>
              <a:t>14 mechanisms</a:t>
            </a:r>
            <a:r>
              <a:rPr lang="en-US" sz="2000" dirty="0">
                <a:solidFill>
                  <a:srgbClr val="00B050"/>
                </a:solidFill>
              </a:rPr>
              <a:t> </a:t>
            </a:r>
            <a:r>
              <a:rPr lang="en-US" sz="2000" dirty="0"/>
              <a:t>representing</a:t>
            </a:r>
            <a:r>
              <a:rPr lang="en-US" sz="2000" dirty="0">
                <a:solidFill>
                  <a:srgbClr val="00B050"/>
                </a:solidFill>
              </a:rPr>
              <a:t> </a:t>
            </a:r>
            <a:r>
              <a:rPr lang="en-US" sz="2000" b="1" dirty="0">
                <a:solidFill>
                  <a:srgbClr val="00B050"/>
                </a:solidFill>
              </a:rPr>
              <a:t>four mitigation approaches</a:t>
            </a:r>
          </a:p>
          <a:p>
            <a:pPr lvl="1"/>
            <a:r>
              <a:rPr lang="en-US" sz="1800" dirty="0"/>
              <a:t>Comprehensive Protection</a:t>
            </a:r>
          </a:p>
          <a:p>
            <a:pPr lvl="1"/>
            <a:r>
              <a:rPr lang="en-US" sz="1800" dirty="0"/>
              <a:t>Compatibility with Commodity DRAM Chips</a:t>
            </a:r>
          </a:p>
          <a:p>
            <a:pPr lvl="1"/>
            <a:r>
              <a:rPr lang="en-US" sz="1800" dirty="0"/>
              <a:t>Scalability with RowHammer Vulnerability</a:t>
            </a:r>
          </a:p>
          <a:p>
            <a:pPr lvl="1"/>
            <a:r>
              <a:rPr lang="en-US" sz="1800" dirty="0"/>
              <a:t>Deterministic Protection</a:t>
            </a:r>
          </a:p>
          <a:p>
            <a:endParaRPr lang="en-US" sz="1800" dirty="0"/>
          </a:p>
          <a:p>
            <a:endParaRPr lang="en-US" sz="2000" dirty="0"/>
          </a:p>
        </p:txBody>
      </p:sp>
      <p:sp>
        <p:nvSpPr>
          <p:cNvPr id="49" name="Rectangle 48">
            <a:extLst>
              <a:ext uri="{FF2B5EF4-FFF2-40B4-BE49-F238E27FC236}">
                <a16:creationId xmlns:a16="http://schemas.microsoft.com/office/drawing/2014/main" id="{DF11731B-B121-DE45-975D-A04446B278D0}"/>
              </a:ext>
            </a:extLst>
          </p:cNvPr>
          <p:cNvSpPr/>
          <p:nvPr/>
        </p:nvSpPr>
        <p:spPr>
          <a:xfrm>
            <a:off x="6733568" y="3413125"/>
            <a:ext cx="60174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B7189C0-AC5D-E749-9751-8734453202AC}"/>
              </a:ext>
            </a:extLst>
          </p:cNvPr>
          <p:cNvSpPr/>
          <p:nvPr/>
        </p:nvSpPr>
        <p:spPr>
          <a:xfrm>
            <a:off x="7342540" y="3413125"/>
            <a:ext cx="59741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55AC971-77EB-FA4C-B3E6-FBA4ACBD6B8F}"/>
              </a:ext>
            </a:extLst>
          </p:cNvPr>
          <p:cNvSpPr/>
          <p:nvPr/>
        </p:nvSpPr>
        <p:spPr>
          <a:xfrm>
            <a:off x="7947406" y="3413125"/>
            <a:ext cx="425410"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CDC59E2-BFDB-9E4F-BFCA-4EFB471ABF5F}"/>
              </a:ext>
            </a:extLst>
          </p:cNvPr>
          <p:cNvSpPr/>
          <p:nvPr/>
        </p:nvSpPr>
        <p:spPr>
          <a:xfrm>
            <a:off x="6310023" y="3413124"/>
            <a:ext cx="420833" cy="30901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2991F55-737C-F54F-A832-CF12B873FE4C}"/>
              </a:ext>
            </a:extLst>
          </p:cNvPr>
          <p:cNvSpPr/>
          <p:nvPr/>
        </p:nvSpPr>
        <p:spPr>
          <a:xfrm>
            <a:off x="7339651" y="6082044"/>
            <a:ext cx="599276" cy="302650"/>
          </a:xfrm>
          <a:prstGeom prst="rect">
            <a:avLst/>
          </a:prstGeom>
          <a:solidFill>
            <a:srgbClr val="EC6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91B33C4-5FDE-914F-8610-406A22836CCD}"/>
              </a:ext>
            </a:extLst>
          </p:cNvPr>
          <p:cNvSpPr/>
          <p:nvPr/>
        </p:nvSpPr>
        <p:spPr>
          <a:xfrm>
            <a:off x="7337439" y="5923608"/>
            <a:ext cx="599276" cy="186780"/>
          </a:xfrm>
          <a:prstGeom prst="rect">
            <a:avLst/>
          </a:prstGeom>
          <a:solidFill>
            <a:srgbClr val="9DC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7E561239-BC1C-584C-BDD0-DAFD40472F43}"/>
              </a:ext>
            </a:extLst>
          </p:cNvPr>
          <p:cNvGrpSpPr/>
          <p:nvPr/>
        </p:nvGrpSpPr>
        <p:grpSpPr>
          <a:xfrm>
            <a:off x="6305513" y="4527743"/>
            <a:ext cx="2063587" cy="1857013"/>
            <a:chOff x="5409415" y="3716854"/>
            <a:chExt cx="2964835" cy="2697889"/>
          </a:xfrm>
          <a:solidFill>
            <a:schemeClr val="accent1">
              <a:lumMod val="60000"/>
              <a:lumOff val="40000"/>
            </a:schemeClr>
          </a:solidFill>
        </p:grpSpPr>
        <p:sp>
          <p:nvSpPr>
            <p:cNvPr id="69" name="Rectangle 68">
              <a:extLst>
                <a:ext uri="{FF2B5EF4-FFF2-40B4-BE49-F238E27FC236}">
                  <a16:creationId xmlns:a16="http://schemas.microsoft.com/office/drawing/2014/main" id="{3E06DA67-D31B-544C-98B3-1685E83D14B5}"/>
                </a:ext>
              </a:extLst>
            </p:cNvPr>
            <p:cNvSpPr/>
            <p:nvPr/>
          </p:nvSpPr>
          <p:spPr>
            <a:xfrm>
              <a:off x="5409415" y="4738886"/>
              <a:ext cx="604627" cy="16758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84D0BBF6-EAAF-204A-ADED-65516DF6BFF9}"/>
                </a:ext>
              </a:extLst>
            </p:cNvPr>
            <p:cNvSpPr/>
            <p:nvPr/>
          </p:nvSpPr>
          <p:spPr>
            <a:xfrm>
              <a:off x="5422067" y="3724582"/>
              <a:ext cx="1470871"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4A331E2F-1B66-0E40-97A9-202CA13E3216}"/>
                </a:ext>
              </a:extLst>
            </p:cNvPr>
            <p:cNvSpPr/>
            <p:nvPr/>
          </p:nvSpPr>
          <p:spPr>
            <a:xfrm>
              <a:off x="6021366" y="5977238"/>
              <a:ext cx="861003" cy="2889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DD9EDF5-0C67-3E41-9AC4-7944B03FB2D9}"/>
                </a:ext>
              </a:extLst>
            </p:cNvPr>
            <p:cNvSpPr/>
            <p:nvPr/>
          </p:nvSpPr>
          <p:spPr>
            <a:xfrm>
              <a:off x="7757686" y="5346203"/>
              <a:ext cx="609868" cy="10685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B1EC9B5-7409-4344-B5AC-579896C1DDF3}"/>
                </a:ext>
              </a:extLst>
            </p:cNvPr>
            <p:cNvSpPr/>
            <p:nvPr/>
          </p:nvSpPr>
          <p:spPr>
            <a:xfrm>
              <a:off x="7764382" y="3716854"/>
              <a:ext cx="609868" cy="987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C89F9F40-964F-E64F-B218-AB62D87380D7}"/>
              </a:ext>
            </a:extLst>
          </p:cNvPr>
          <p:cNvSpPr/>
          <p:nvPr/>
        </p:nvSpPr>
        <p:spPr>
          <a:xfrm>
            <a:off x="5049378" y="6384757"/>
            <a:ext cx="3300872" cy="1398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8F0E7B4C-2FE4-9A48-9C49-E7294624D01D}"/>
              </a:ext>
            </a:extLst>
          </p:cNvPr>
          <p:cNvGrpSpPr/>
          <p:nvPr/>
        </p:nvGrpSpPr>
        <p:grpSpPr>
          <a:xfrm>
            <a:off x="6305510" y="4527746"/>
            <a:ext cx="2058927" cy="1860185"/>
            <a:chOff x="5409177" y="3715548"/>
            <a:chExt cx="2958142" cy="2702497"/>
          </a:xfrm>
          <a:solidFill>
            <a:srgbClr val="EC6362"/>
          </a:solidFill>
        </p:grpSpPr>
        <p:sp>
          <p:nvSpPr>
            <p:cNvPr id="56" name="Rectangle 55">
              <a:extLst>
                <a:ext uri="{FF2B5EF4-FFF2-40B4-BE49-F238E27FC236}">
                  <a16:creationId xmlns:a16="http://schemas.microsoft.com/office/drawing/2014/main" id="{1ABD22E7-EB82-784B-AEA9-A82279B62406}"/>
                </a:ext>
              </a:extLst>
            </p:cNvPr>
            <p:cNvSpPr/>
            <p:nvPr/>
          </p:nvSpPr>
          <p:spPr>
            <a:xfrm>
              <a:off x="5409177" y="3926472"/>
              <a:ext cx="604627" cy="813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AB97A39F-6DA6-904B-94EA-AECD5F18E1B3}"/>
                </a:ext>
              </a:extLst>
            </p:cNvPr>
            <p:cNvSpPr/>
            <p:nvPr/>
          </p:nvSpPr>
          <p:spPr>
            <a:xfrm>
              <a:off x="6027573" y="3926473"/>
              <a:ext cx="861004" cy="20860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F567970-1F30-F64C-A8B8-6CE2F8F9A3EE}"/>
                </a:ext>
              </a:extLst>
            </p:cNvPr>
            <p:cNvSpPr/>
            <p:nvPr/>
          </p:nvSpPr>
          <p:spPr>
            <a:xfrm>
              <a:off x="6025352" y="6214845"/>
              <a:ext cx="861004"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8C39675-0703-054A-AF45-4C0A12E8FF3F}"/>
                </a:ext>
              </a:extLst>
            </p:cNvPr>
            <p:cNvSpPr/>
            <p:nvPr/>
          </p:nvSpPr>
          <p:spPr>
            <a:xfrm>
              <a:off x="6896754" y="3715548"/>
              <a:ext cx="861004" cy="20580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3ABCDD1F-D431-3743-87FA-BC4A4CAC158C}"/>
                </a:ext>
              </a:extLst>
            </p:cNvPr>
            <p:cNvSpPr/>
            <p:nvPr/>
          </p:nvSpPr>
          <p:spPr>
            <a:xfrm>
              <a:off x="7757450" y="4698420"/>
              <a:ext cx="609869" cy="636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pic>
        <p:nvPicPr>
          <p:cNvPr id="81" name="Picture 80">
            <a:extLst>
              <a:ext uri="{FF2B5EF4-FFF2-40B4-BE49-F238E27FC236}">
                <a16:creationId xmlns:a16="http://schemas.microsoft.com/office/drawing/2014/main" id="{E901E39D-5896-8C40-A174-3E622D2163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94413" y="3393962"/>
            <a:ext cx="4099827" cy="3167301"/>
          </a:xfrm>
          <a:prstGeom prst="rect">
            <a:avLst/>
          </a:prstGeom>
        </p:spPr>
      </p:pic>
      <p:cxnSp>
        <p:nvCxnSpPr>
          <p:cNvPr id="80" name="Straight Arrow Connector 79">
            <a:extLst>
              <a:ext uri="{FF2B5EF4-FFF2-40B4-BE49-F238E27FC236}">
                <a16:creationId xmlns:a16="http://schemas.microsoft.com/office/drawing/2014/main" id="{CA6545A1-6FA0-8C43-821A-9DF76F6F12CF}"/>
              </a:ext>
            </a:extLst>
          </p:cNvPr>
          <p:cNvCxnSpPr>
            <a:cxnSpLocks/>
          </p:cNvCxnSpPr>
          <p:nvPr/>
        </p:nvCxnSpPr>
        <p:spPr>
          <a:xfrm>
            <a:off x="4021390" y="6475873"/>
            <a:ext cx="985400"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3993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482988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2726749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BB47075-AF62-3545-BCC7-510859245FA8}"/>
              </a:ext>
            </a:extLst>
          </p:cNvPr>
          <p:cNvPicPr>
            <a:picLocks noChangeAspect="1"/>
          </p:cNvPicPr>
          <p:nvPr/>
        </p:nvPicPr>
        <p:blipFill>
          <a:blip r:embed="rId2"/>
          <a:stretch>
            <a:fillRect/>
          </a:stretch>
        </p:blipFill>
        <p:spPr>
          <a:xfrm>
            <a:off x="2411760" y="989013"/>
            <a:ext cx="3937000" cy="5842000"/>
          </a:xfrm>
          <a:prstGeom prst="rect">
            <a:avLst/>
          </a:prstGeom>
        </p:spPr>
      </p:pic>
    </p:spTree>
    <p:extLst>
      <p:ext uri="{BB962C8B-B14F-4D97-AF65-F5344CB8AC3E}">
        <p14:creationId xmlns:p14="http://schemas.microsoft.com/office/powerpoint/2010/main" val="71126039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4DC7D789-E5A4-B34D-9B6E-4A1683A6FC48}"/>
              </a:ext>
            </a:extLst>
          </p:cNvPr>
          <p:cNvPicPr>
            <a:picLocks noChangeAspect="1"/>
          </p:cNvPicPr>
          <p:nvPr/>
        </p:nvPicPr>
        <p:blipFill>
          <a:blip r:embed="rId2"/>
          <a:stretch>
            <a:fillRect/>
          </a:stretch>
        </p:blipFill>
        <p:spPr>
          <a:xfrm>
            <a:off x="628808" y="983892"/>
            <a:ext cx="7416824" cy="5404163"/>
          </a:xfrm>
          <a:prstGeom prst="rect">
            <a:avLst/>
          </a:prstGeom>
        </p:spPr>
      </p:pic>
    </p:spTree>
    <p:extLst>
      <p:ext uri="{BB962C8B-B14F-4D97-AF65-F5344CB8AC3E}">
        <p14:creationId xmlns:p14="http://schemas.microsoft.com/office/powerpoint/2010/main" val="357585922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2020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74DA2F2-8C44-EB41-8550-236EB137C0AA}"/>
              </a:ext>
            </a:extLst>
          </p:cNvPr>
          <p:cNvPicPr>
            <a:picLocks noChangeAspect="1"/>
          </p:cNvPicPr>
          <p:nvPr/>
        </p:nvPicPr>
        <p:blipFill>
          <a:blip r:embed="rId2"/>
          <a:stretch>
            <a:fillRect/>
          </a:stretch>
        </p:blipFill>
        <p:spPr>
          <a:xfrm>
            <a:off x="0" y="2360881"/>
            <a:ext cx="9144000" cy="2136237"/>
          </a:xfrm>
          <a:prstGeom prst="rect">
            <a:avLst/>
          </a:prstGeom>
        </p:spPr>
      </p:pic>
    </p:spTree>
    <p:extLst>
      <p:ext uri="{BB962C8B-B14F-4D97-AF65-F5344CB8AC3E}">
        <p14:creationId xmlns:p14="http://schemas.microsoft.com/office/powerpoint/2010/main" val="238761120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1D5376A-C31F-4D45-AB84-02516F433F6C}"/>
              </a:ext>
            </a:extLst>
          </p:cNvPr>
          <p:cNvPicPr>
            <a:picLocks noChangeAspect="1"/>
          </p:cNvPicPr>
          <p:nvPr/>
        </p:nvPicPr>
        <p:blipFill>
          <a:blip r:embed="rId2"/>
          <a:stretch>
            <a:fillRect/>
          </a:stretch>
        </p:blipFill>
        <p:spPr>
          <a:xfrm>
            <a:off x="368300" y="3577704"/>
            <a:ext cx="8407400" cy="787400"/>
          </a:xfrm>
          <a:prstGeom prst="rect">
            <a:avLst/>
          </a:prstGeom>
        </p:spPr>
      </p:pic>
      <p:pic>
        <p:nvPicPr>
          <p:cNvPr id="7" name="Picture 6">
            <a:extLst>
              <a:ext uri="{FF2B5EF4-FFF2-40B4-BE49-F238E27FC236}">
                <a16:creationId xmlns:a16="http://schemas.microsoft.com/office/drawing/2014/main" id="{6EB8F855-2F8E-A145-8757-E5E32E494E20}"/>
              </a:ext>
            </a:extLst>
          </p:cNvPr>
          <p:cNvPicPr>
            <a:picLocks noChangeAspect="1"/>
          </p:cNvPicPr>
          <p:nvPr/>
        </p:nvPicPr>
        <p:blipFill>
          <a:blip r:embed="rId3"/>
          <a:stretch>
            <a:fillRect/>
          </a:stretch>
        </p:blipFill>
        <p:spPr>
          <a:xfrm>
            <a:off x="0" y="1772816"/>
            <a:ext cx="9144000" cy="890041"/>
          </a:xfrm>
          <a:prstGeom prst="rect">
            <a:avLst/>
          </a:prstGeom>
        </p:spPr>
      </p:pic>
    </p:spTree>
    <p:extLst>
      <p:ext uri="{BB962C8B-B14F-4D97-AF65-F5344CB8AC3E}">
        <p14:creationId xmlns:p14="http://schemas.microsoft.com/office/powerpoint/2010/main" val="11514630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876F486-060F-AA4D-8482-DABBAD03EE9A}"/>
              </a:ext>
            </a:extLst>
          </p:cNvPr>
          <p:cNvPicPr>
            <a:picLocks noChangeAspect="1"/>
          </p:cNvPicPr>
          <p:nvPr/>
        </p:nvPicPr>
        <p:blipFill>
          <a:blip r:embed="rId2"/>
          <a:stretch>
            <a:fillRect/>
          </a:stretch>
        </p:blipFill>
        <p:spPr>
          <a:xfrm>
            <a:off x="0" y="2499035"/>
            <a:ext cx="9144000" cy="1859929"/>
          </a:xfrm>
          <a:prstGeom prst="rect">
            <a:avLst/>
          </a:prstGeom>
        </p:spPr>
      </p:pic>
    </p:spTree>
    <p:extLst>
      <p:ext uri="{BB962C8B-B14F-4D97-AF65-F5344CB8AC3E}">
        <p14:creationId xmlns:p14="http://schemas.microsoft.com/office/powerpoint/2010/main" val="59507743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C46CC002-088F-D040-B5EF-E2A8AF23DDB5}"/>
              </a:ext>
            </a:extLst>
          </p:cNvPr>
          <p:cNvPicPr>
            <a:picLocks noChangeAspect="1"/>
          </p:cNvPicPr>
          <p:nvPr/>
        </p:nvPicPr>
        <p:blipFill>
          <a:blip r:embed="rId2"/>
          <a:stretch>
            <a:fillRect/>
          </a:stretch>
        </p:blipFill>
        <p:spPr>
          <a:xfrm>
            <a:off x="3591634" y="1700808"/>
            <a:ext cx="5490236" cy="4031430"/>
          </a:xfrm>
          <a:prstGeom prst="rect">
            <a:avLst/>
          </a:prstGeom>
        </p:spPr>
      </p:pic>
      <p:pic>
        <p:nvPicPr>
          <p:cNvPr id="7" name="Picture 6">
            <a:extLst>
              <a:ext uri="{FF2B5EF4-FFF2-40B4-BE49-F238E27FC236}">
                <a16:creationId xmlns:a16="http://schemas.microsoft.com/office/drawing/2014/main" id="{CD7D72DA-C3F7-2342-AF51-26980937BA3A}"/>
              </a:ext>
            </a:extLst>
          </p:cNvPr>
          <p:cNvPicPr>
            <a:picLocks noChangeAspect="1"/>
          </p:cNvPicPr>
          <p:nvPr/>
        </p:nvPicPr>
        <p:blipFill>
          <a:blip r:embed="rId3"/>
          <a:stretch>
            <a:fillRect/>
          </a:stretch>
        </p:blipFill>
        <p:spPr>
          <a:xfrm>
            <a:off x="-36512" y="2636912"/>
            <a:ext cx="3554462" cy="1719615"/>
          </a:xfrm>
          <a:prstGeom prst="rect">
            <a:avLst/>
          </a:prstGeom>
        </p:spPr>
      </p:pic>
    </p:spTree>
    <p:extLst>
      <p:ext uri="{BB962C8B-B14F-4D97-AF65-F5344CB8AC3E}">
        <p14:creationId xmlns:p14="http://schemas.microsoft.com/office/powerpoint/2010/main" val="382026991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122</a:t>
            </a:fld>
            <a:endParaRPr lang="en-US">
              <a:solidFill>
                <a:srgbClr val="000000"/>
              </a:solidFill>
            </a:endParaRPr>
          </a:p>
        </p:txBody>
      </p:sp>
      <p:pic>
        <p:nvPicPr>
          <p:cNvPr id="5" name="Picture 4">
            <a:extLst>
              <a:ext uri="{FF2B5EF4-FFF2-40B4-BE49-F238E27FC236}">
                <a16:creationId xmlns:a16="http://schemas.microsoft.com/office/drawing/2014/main" id="{F337F482-45FD-D64D-8567-54E8AE863E84}"/>
              </a:ext>
            </a:extLst>
          </p:cNvPr>
          <p:cNvPicPr>
            <a:picLocks noChangeAspect="1"/>
          </p:cNvPicPr>
          <p:nvPr/>
        </p:nvPicPr>
        <p:blipFill>
          <a:blip r:embed="rId2"/>
          <a:stretch>
            <a:fillRect/>
          </a:stretch>
        </p:blipFill>
        <p:spPr>
          <a:xfrm>
            <a:off x="0" y="980728"/>
            <a:ext cx="9144000" cy="2380986"/>
          </a:xfrm>
          <a:prstGeom prst="rect">
            <a:avLst/>
          </a:prstGeom>
        </p:spPr>
      </p:pic>
      <p:pic>
        <p:nvPicPr>
          <p:cNvPr id="6" name="Picture 5">
            <a:extLst>
              <a:ext uri="{FF2B5EF4-FFF2-40B4-BE49-F238E27FC236}">
                <a16:creationId xmlns:a16="http://schemas.microsoft.com/office/drawing/2014/main" id="{E10E7276-FFF7-0D4E-B2F6-F6B298B1467C}"/>
              </a:ext>
            </a:extLst>
          </p:cNvPr>
          <p:cNvPicPr>
            <a:picLocks noChangeAspect="1"/>
          </p:cNvPicPr>
          <p:nvPr/>
        </p:nvPicPr>
        <p:blipFill>
          <a:blip r:embed="rId3"/>
          <a:stretch>
            <a:fillRect/>
          </a:stretch>
        </p:blipFill>
        <p:spPr>
          <a:xfrm>
            <a:off x="171450" y="4043412"/>
            <a:ext cx="8801100" cy="393700"/>
          </a:xfrm>
          <a:prstGeom prst="rect">
            <a:avLst/>
          </a:prstGeom>
        </p:spPr>
      </p:pic>
      <p:pic>
        <p:nvPicPr>
          <p:cNvPr id="7" name="Picture 6">
            <a:extLst>
              <a:ext uri="{FF2B5EF4-FFF2-40B4-BE49-F238E27FC236}">
                <a16:creationId xmlns:a16="http://schemas.microsoft.com/office/drawing/2014/main" id="{D1C11155-93F5-E74A-B54C-E2A935CB965F}"/>
              </a:ext>
            </a:extLst>
          </p:cNvPr>
          <p:cNvPicPr>
            <a:picLocks noChangeAspect="1"/>
          </p:cNvPicPr>
          <p:nvPr/>
        </p:nvPicPr>
        <p:blipFill>
          <a:blip r:embed="rId4"/>
          <a:stretch>
            <a:fillRect/>
          </a:stretch>
        </p:blipFill>
        <p:spPr>
          <a:xfrm>
            <a:off x="171450" y="4844256"/>
            <a:ext cx="8801100" cy="889000"/>
          </a:xfrm>
          <a:prstGeom prst="rect">
            <a:avLst/>
          </a:prstGeom>
        </p:spPr>
      </p:pic>
    </p:spTree>
    <p:extLst>
      <p:ext uri="{BB962C8B-B14F-4D97-AF65-F5344CB8AC3E}">
        <p14:creationId xmlns:p14="http://schemas.microsoft.com/office/powerpoint/2010/main" val="106007630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123</a:t>
            </a:fld>
            <a:endParaRPr lang="en-US">
              <a:solidFill>
                <a:srgbClr val="000000"/>
              </a:solidFill>
            </a:endParaRPr>
          </a:p>
        </p:txBody>
      </p:sp>
      <p:pic>
        <p:nvPicPr>
          <p:cNvPr id="8" name="Picture 7">
            <a:extLst>
              <a:ext uri="{FF2B5EF4-FFF2-40B4-BE49-F238E27FC236}">
                <a16:creationId xmlns:a16="http://schemas.microsoft.com/office/drawing/2014/main" id="{6FF6F2B8-CA2E-7C42-830D-42BD08BFE173}"/>
              </a:ext>
            </a:extLst>
          </p:cNvPr>
          <p:cNvPicPr>
            <a:picLocks noChangeAspect="1"/>
          </p:cNvPicPr>
          <p:nvPr/>
        </p:nvPicPr>
        <p:blipFill>
          <a:blip r:embed="rId2"/>
          <a:stretch>
            <a:fillRect/>
          </a:stretch>
        </p:blipFill>
        <p:spPr>
          <a:xfrm>
            <a:off x="825500" y="1434976"/>
            <a:ext cx="7493000" cy="1778000"/>
          </a:xfrm>
          <a:prstGeom prst="rect">
            <a:avLst/>
          </a:prstGeom>
        </p:spPr>
      </p:pic>
      <p:pic>
        <p:nvPicPr>
          <p:cNvPr id="9" name="Picture 8">
            <a:extLst>
              <a:ext uri="{FF2B5EF4-FFF2-40B4-BE49-F238E27FC236}">
                <a16:creationId xmlns:a16="http://schemas.microsoft.com/office/drawing/2014/main" id="{82BC6A02-DAF9-6C4E-A333-CEA997471E05}"/>
              </a:ext>
            </a:extLst>
          </p:cNvPr>
          <p:cNvPicPr>
            <a:picLocks noChangeAspect="1"/>
          </p:cNvPicPr>
          <p:nvPr/>
        </p:nvPicPr>
        <p:blipFill>
          <a:blip r:embed="rId3"/>
          <a:stretch>
            <a:fillRect/>
          </a:stretch>
        </p:blipFill>
        <p:spPr>
          <a:xfrm>
            <a:off x="400050" y="4052044"/>
            <a:ext cx="8343900" cy="673100"/>
          </a:xfrm>
          <a:prstGeom prst="rect">
            <a:avLst/>
          </a:prstGeom>
        </p:spPr>
      </p:pic>
    </p:spTree>
    <p:extLst>
      <p:ext uri="{BB962C8B-B14F-4D97-AF65-F5344CB8AC3E}">
        <p14:creationId xmlns:p14="http://schemas.microsoft.com/office/powerpoint/2010/main" val="198275186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to Come…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667489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312621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5168961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a:t>
            </a:r>
          </a:p>
        </p:txBody>
      </p:sp>
      <p:sp>
        <p:nvSpPr>
          <p:cNvPr id="3" name="Content Placeholder 2"/>
          <p:cNvSpPr>
            <a:spLocks noGrp="1"/>
          </p:cNvSpPr>
          <p:nvPr>
            <p:ph idx="1"/>
          </p:nvPr>
        </p:nvSpPr>
        <p:spPr>
          <a:xfrm>
            <a:off x="0" y="1268760"/>
            <a:ext cx="9144000" cy="2376264"/>
          </a:xfrm>
        </p:spPr>
        <p:txBody>
          <a:bodyPr/>
          <a:lstStyle/>
          <a:p>
            <a:pPr marL="0" indent="0" algn="ctr">
              <a:buNone/>
            </a:pPr>
            <a:r>
              <a:rPr lang="en-US" sz="6400" dirty="0">
                <a:solidFill>
                  <a:srgbClr val="0000FF"/>
                </a:solidFill>
              </a:rPr>
              <a:t>Intelligent </a:t>
            </a:r>
          </a:p>
          <a:p>
            <a:pPr marL="0" indent="0" algn="ctr">
              <a:buNone/>
            </a:pPr>
            <a:r>
              <a:rPr lang="en-US" sz="6400" dirty="0">
                <a:solidFill>
                  <a:srgbClr val="0000FF"/>
                </a:solidFill>
              </a:rPr>
              <a:t>Memory Controllers</a:t>
            </a:r>
          </a:p>
          <a:p>
            <a:pPr marL="0" indent="0" algn="ctr">
              <a:buNone/>
            </a:pPr>
            <a:r>
              <a:rPr lang="en-US" sz="6400" dirty="0">
                <a:solidFill>
                  <a:srgbClr val="FF0000"/>
                </a:solidFill>
              </a:rPr>
              <a:t>Can Avoid Many Failures</a:t>
            </a:r>
          </a:p>
          <a:p>
            <a:pPr marL="0" indent="0" algn="ctr">
              <a:buNone/>
            </a:pPr>
            <a:r>
              <a:rPr lang="en-US" sz="6400" dirty="0">
                <a:solidFill>
                  <a:srgbClr val="FF0000"/>
                </a:solidFill>
              </a:rPr>
              <a:t>&amp; Enable Better Scaling</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Final Thoughts on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0837518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6" name="Picture 5">
            <a:extLst>
              <a:ext uri="{FF2B5EF4-FFF2-40B4-BE49-F238E27FC236}">
                <a16:creationId xmlns:a16="http://schemas.microsoft.com/office/drawing/2014/main" id="{25C5D479-1842-B049-94EA-54812AE7A07B}"/>
              </a:ext>
            </a:extLst>
          </p:cNvPr>
          <p:cNvPicPr>
            <a:picLocks noChangeAspect="1"/>
          </p:cNvPicPr>
          <p:nvPr/>
        </p:nvPicPr>
        <p:blipFill>
          <a:blip r:embed="rId3"/>
          <a:stretch>
            <a:fillRect/>
          </a:stretch>
        </p:blipFill>
        <p:spPr>
          <a:xfrm>
            <a:off x="245903" y="2819608"/>
            <a:ext cx="3158837" cy="3777744"/>
          </a:xfrm>
          <a:prstGeom prst="rect">
            <a:avLst/>
          </a:prstGeom>
        </p:spPr>
      </p:pic>
      <p:pic>
        <p:nvPicPr>
          <p:cNvPr id="7" name="Picture 6">
            <a:extLst>
              <a:ext uri="{FF2B5EF4-FFF2-40B4-BE49-F238E27FC236}">
                <a16:creationId xmlns:a16="http://schemas.microsoft.com/office/drawing/2014/main" id="{0C0F2829-2247-AE47-BAB5-1EC3CDADB49D}"/>
              </a:ext>
            </a:extLst>
          </p:cNvPr>
          <p:cNvPicPr>
            <a:picLocks noChangeAspect="1"/>
          </p:cNvPicPr>
          <p:nvPr/>
        </p:nvPicPr>
        <p:blipFill>
          <a:blip r:embed="rId4"/>
          <a:stretch>
            <a:fillRect/>
          </a:stretch>
        </p:blipFill>
        <p:spPr>
          <a:xfrm>
            <a:off x="4139952" y="3421441"/>
            <a:ext cx="4445748" cy="2133512"/>
          </a:xfrm>
          <a:prstGeom prst="rect">
            <a:avLst/>
          </a:prstGeom>
        </p:spPr>
      </p:pic>
      <p:sp>
        <p:nvSpPr>
          <p:cNvPr id="9" name="TextBox 8">
            <a:extLst>
              <a:ext uri="{FF2B5EF4-FFF2-40B4-BE49-F238E27FC236}">
                <a16:creationId xmlns:a16="http://schemas.microsoft.com/office/drawing/2014/main" id="{ED4577D5-2BA1-4F40-83A1-EFB3D38DF1DA}"/>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A37C3D10-2953-B547-9283-F5D905845E06}"/>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2725033567"/>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8" name="Picture 7">
            <a:extLst>
              <a:ext uri="{FF2B5EF4-FFF2-40B4-BE49-F238E27FC236}">
                <a16:creationId xmlns:a16="http://schemas.microsoft.com/office/drawing/2014/main" id="{CDB480F9-5B44-BD46-9837-F3510488C9CA}"/>
              </a:ext>
            </a:extLst>
          </p:cNvPr>
          <p:cNvPicPr>
            <a:picLocks noChangeAspect="1"/>
          </p:cNvPicPr>
          <p:nvPr/>
        </p:nvPicPr>
        <p:blipFill>
          <a:blip r:embed="rId3"/>
          <a:stretch>
            <a:fillRect/>
          </a:stretch>
        </p:blipFill>
        <p:spPr>
          <a:xfrm>
            <a:off x="2883133" y="2932094"/>
            <a:ext cx="3026251" cy="3379968"/>
          </a:xfrm>
          <a:prstGeom prst="rect">
            <a:avLst/>
          </a:prstGeom>
        </p:spPr>
      </p:pic>
      <p:sp>
        <p:nvSpPr>
          <p:cNvPr id="9" name="TextBox 8">
            <a:extLst>
              <a:ext uri="{FF2B5EF4-FFF2-40B4-BE49-F238E27FC236}">
                <a16:creationId xmlns:a16="http://schemas.microsoft.com/office/drawing/2014/main" id="{B13BEF62-71EA-3A41-B1DD-EE979FF0A833}"/>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44955C97-156E-2442-9550-8B2D2D5B449F}"/>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337531484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After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memory error</a:t>
            </a:r>
          </a:p>
          <a:p>
            <a:pPr marL="0" indent="0" algn="ctr">
              <a:buNone/>
            </a:pPr>
            <a:r>
              <a:rPr lang="en-US" sz="3200" dirty="0">
                <a:solidFill>
                  <a:srgbClr val="FF0000"/>
                </a:solidFill>
                <a:latin typeface="Tahoma" charset="0"/>
              </a:rPr>
              <a:t>can be induced by software</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5235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&amp; architecture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ASPLOS 2022)</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06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51134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147108984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52419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23998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404916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Research Group</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333108734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28 February 2022</a:t>
            </a:r>
          </a:p>
          <a:p>
            <a:r>
              <a:rPr lang="en-US" sz="1800" dirty="0"/>
              <a:t>Systems and Architecture for Robust, Safe, and Resilient Software 2.0 @ASPLOS</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The Story of RowHammer</a:t>
            </a:r>
            <a:endParaRPr lang="en-US" sz="3800" dirty="0">
              <a:solidFill>
                <a:srgbClr val="FF0000"/>
              </a:solidFill>
            </a:endParaRPr>
          </a:p>
        </p:txBody>
      </p:sp>
    </p:spTree>
    <p:extLst>
      <p:ext uri="{BB962C8B-B14F-4D97-AF65-F5344CB8AC3E}">
        <p14:creationId xmlns:p14="http://schemas.microsoft.com/office/powerpoint/2010/main" val="29578671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235311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00316979"/>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89126350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56490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781521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5001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568687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72210113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6738528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2944998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409976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32408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194359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17437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61580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91371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3149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2000" dirty="0">
                <a:solidFill>
                  <a:srgbClr val="0000FF"/>
                </a:solidFill>
              </a:rPr>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433695842"/>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6402705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55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324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7490309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6664956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4800" b="1" i="1" dirty="0">
                <a:solidFill>
                  <a:schemeClr val="bg1">
                    <a:lumMod val="95000"/>
                  </a:schemeClr>
                </a:solidFill>
                <a:latin typeface="Cambria"/>
                <a:cs typeface="Cambria"/>
              </a:rPr>
              <a:t>Revisiting </a:t>
            </a:r>
            <a:r>
              <a:rPr lang="en-US" sz="4800" b="1" i="1" dirty="0" err="1">
                <a:solidFill>
                  <a:schemeClr val="bg1">
                    <a:lumMod val="95000"/>
                  </a:schemeClr>
                </a:solidFill>
                <a:latin typeface="Cambria"/>
                <a:cs typeface="Cambria"/>
              </a:rPr>
              <a:t>RowHammer</a:t>
            </a:r>
            <a:br>
              <a:rPr lang="en-US" sz="2000" b="1" i="1" dirty="0">
                <a:solidFill>
                  <a:schemeClr val="bg1">
                    <a:lumMod val="95000"/>
                  </a:schemeClr>
                </a:solidFill>
                <a:latin typeface="Cambria"/>
                <a:cs typeface="Cambria"/>
              </a:rPr>
            </a:br>
            <a:r>
              <a:rPr lang="en-US" sz="700" b="1" i="1" dirty="0">
                <a:solidFill>
                  <a:schemeClr val="bg1">
                    <a:lumMod val="95000"/>
                  </a:schemeClr>
                </a:solidFill>
                <a:latin typeface="Cambria"/>
                <a:cs typeface="Cambria"/>
              </a:rPr>
              <a:t>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pic>
        <p:nvPicPr>
          <p:cNvPr id="8" name="Picture 4" descr="https://seaphages.org/media/institutions/Burgundy_CMU_JPG_Logo.jpg">
            <a:extLst>
              <a:ext uri="{FF2B5EF4-FFF2-40B4-BE49-F238E27FC236}">
                <a16:creationId xmlns:a16="http://schemas.microsoft.com/office/drawing/2014/main" id="{2DE62495-A91A-D049-8598-D1AEAA4CA4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9563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Conclusions</a:t>
            </a:r>
          </a:p>
        </p:txBody>
      </p:sp>
      <p:sp>
        <p:nvSpPr>
          <p:cNvPr id="3" name="Content Placeholder 2"/>
          <p:cNvSpPr>
            <a:spLocks noGrp="1"/>
          </p:cNvSpPr>
          <p:nvPr>
            <p:ph idx="1"/>
          </p:nvPr>
        </p:nvSpPr>
        <p:spPr>
          <a:xfrm>
            <a:off x="0" y="1021574"/>
            <a:ext cx="8987623" cy="5565385"/>
          </a:xfrm>
        </p:spPr>
        <p:txBody>
          <a:bodyPr/>
          <a:lstStyle/>
          <a:p>
            <a:pPr>
              <a:spcBef>
                <a:spcPts val="1600"/>
              </a:spcBef>
            </a:pPr>
            <a:r>
              <a:rPr lang="en-US" sz="2400" dirty="0"/>
              <a:t>We characterized </a:t>
            </a:r>
            <a:r>
              <a:rPr lang="en-US" sz="2400" b="1" dirty="0"/>
              <a:t>1580 DRAM </a:t>
            </a:r>
            <a:r>
              <a:rPr lang="en-US" sz="2400" dirty="0"/>
              <a:t>chips of different DRAM types, technology nodes, and manufacturers. </a:t>
            </a:r>
          </a:p>
          <a:p>
            <a:pPr>
              <a:spcBef>
                <a:spcPts val="1600"/>
              </a:spcBef>
            </a:pPr>
            <a:r>
              <a:rPr lang="en-US" sz="2400" dirty="0">
                <a:solidFill>
                  <a:srgbClr val="C00000"/>
                </a:solidFill>
              </a:rPr>
              <a:t>We studied </a:t>
            </a:r>
            <a:r>
              <a:rPr lang="en-US" sz="2400" b="1" dirty="0">
                <a:solidFill>
                  <a:srgbClr val="C00000"/>
                </a:solidFill>
              </a:rPr>
              <a:t>five</a:t>
            </a:r>
            <a:r>
              <a:rPr lang="en-US" sz="2400" dirty="0">
                <a:solidFill>
                  <a:srgbClr val="C00000"/>
                </a:solidFill>
              </a:rPr>
              <a:t> state-of-the-art </a:t>
            </a:r>
            <a:r>
              <a:rPr lang="en-US" sz="2400" dirty="0" err="1">
                <a:solidFill>
                  <a:srgbClr val="C00000"/>
                </a:solidFill>
              </a:rPr>
              <a:t>RowHammer</a:t>
            </a:r>
            <a:r>
              <a:rPr lang="en-US" sz="2400" dirty="0">
                <a:solidFill>
                  <a:srgbClr val="C00000"/>
                </a:solidFill>
              </a:rPr>
              <a:t> mitigation mechanisms and an ideal refresh-based mechanism</a:t>
            </a:r>
          </a:p>
          <a:p>
            <a:pPr>
              <a:spcBef>
                <a:spcPts val="1600"/>
              </a:spcBef>
            </a:pPr>
            <a:r>
              <a:rPr lang="en-US" sz="2400" dirty="0">
                <a:solidFill>
                  <a:schemeClr val="accent6">
                    <a:lumMod val="75000"/>
                  </a:schemeClr>
                </a:solidFill>
              </a:rPr>
              <a:t>We made </a:t>
            </a:r>
            <a:r>
              <a:rPr lang="en-US" sz="2400" b="1" dirty="0">
                <a:solidFill>
                  <a:schemeClr val="accent6">
                    <a:lumMod val="75000"/>
                  </a:schemeClr>
                </a:solidFill>
              </a:rPr>
              <a:t>two key observations</a:t>
            </a:r>
            <a:r>
              <a:rPr lang="en-US" sz="2400" dirty="0">
                <a:solidFill>
                  <a:schemeClr val="accent6">
                    <a:lumMod val="75000"/>
                  </a:schemeClr>
                </a:solidFill>
              </a:rPr>
              <a:t> </a:t>
            </a:r>
          </a:p>
          <a:p>
            <a:pPr marL="914400" lvl="1" indent="-457200">
              <a:buFont typeface="+mj-lt"/>
              <a:buAutoNum type="arabicPeriod"/>
            </a:pPr>
            <a:r>
              <a:rPr lang="en-US" sz="2000" b="1" dirty="0" err="1">
                <a:solidFill>
                  <a:schemeClr val="accent5">
                    <a:lumMod val="75000"/>
                  </a:schemeClr>
                </a:solidFill>
              </a:rPr>
              <a:t>RowHammer</a:t>
            </a:r>
            <a:r>
              <a:rPr lang="en-US" sz="2000" b="1" dirty="0">
                <a:solidFill>
                  <a:schemeClr val="accent5">
                    <a:lumMod val="75000"/>
                  </a:schemeClr>
                </a:solidFill>
              </a:rPr>
              <a:t> is getting much worse</a:t>
            </a:r>
            <a:r>
              <a:rPr lang="en-US" sz="2000" dirty="0">
                <a:solidFill>
                  <a:schemeClr val="accent5">
                    <a:lumMod val="75000"/>
                  </a:schemeClr>
                </a:solidFill>
              </a:rPr>
              <a:t>. It takes much fewer hammers to induce </a:t>
            </a:r>
            <a:r>
              <a:rPr lang="en-US" sz="2000" dirty="0" err="1">
                <a:solidFill>
                  <a:schemeClr val="accent5">
                    <a:lumMod val="75000"/>
                  </a:schemeClr>
                </a:solidFill>
              </a:rPr>
              <a:t>RowHammer</a:t>
            </a:r>
            <a:r>
              <a:rPr lang="en-US" sz="2000" dirty="0">
                <a:solidFill>
                  <a:schemeClr val="accent5">
                    <a:lumMod val="75000"/>
                  </a:schemeClr>
                </a:solidFill>
              </a:rPr>
              <a:t> bit flips in newer chips </a:t>
            </a:r>
          </a:p>
          <a:p>
            <a:pPr lvl="2"/>
            <a:r>
              <a:rPr lang="en-US" sz="1600" dirty="0">
                <a:solidFill>
                  <a:schemeClr val="accent5">
                    <a:lumMod val="75000"/>
                  </a:schemeClr>
                </a:solidFill>
              </a:rPr>
              <a:t>e.g., </a:t>
            </a:r>
            <a:r>
              <a:rPr lang="en-US" sz="1600" b="1" dirty="0">
                <a:solidFill>
                  <a:schemeClr val="accent5">
                    <a:lumMod val="75000"/>
                  </a:schemeClr>
                </a:solidFill>
              </a:rPr>
              <a:t>DDR3:</a:t>
            </a:r>
            <a:r>
              <a:rPr lang="en-US" sz="1600" dirty="0">
                <a:solidFill>
                  <a:schemeClr val="accent5">
                    <a:lumMod val="75000"/>
                  </a:schemeClr>
                </a:solidFill>
              </a:rPr>
              <a:t> 69.2k to 22.4k, </a:t>
            </a:r>
            <a:r>
              <a:rPr lang="en-US" sz="1600" b="1" dirty="0">
                <a:solidFill>
                  <a:schemeClr val="accent5">
                    <a:lumMod val="75000"/>
                  </a:schemeClr>
                </a:solidFill>
              </a:rPr>
              <a:t>DDR4:</a:t>
            </a:r>
            <a:r>
              <a:rPr lang="en-US" sz="1600" dirty="0">
                <a:solidFill>
                  <a:schemeClr val="accent5">
                    <a:lumMod val="75000"/>
                  </a:schemeClr>
                </a:solidFill>
              </a:rPr>
              <a:t> 17.5k to 10k, </a:t>
            </a:r>
            <a:r>
              <a:rPr lang="en-US" sz="1600" b="1" dirty="0">
                <a:solidFill>
                  <a:schemeClr val="accent5">
                    <a:lumMod val="75000"/>
                  </a:schemeClr>
                </a:solidFill>
              </a:rPr>
              <a:t>LPDDR4: </a:t>
            </a:r>
            <a:r>
              <a:rPr lang="en-US" sz="1600" dirty="0">
                <a:solidFill>
                  <a:schemeClr val="accent5">
                    <a:lumMod val="75000"/>
                  </a:schemeClr>
                </a:solidFill>
              </a:rPr>
              <a:t>16.8k to 4.8k</a:t>
            </a:r>
          </a:p>
          <a:p>
            <a:pPr marL="914400" lvl="1" indent="-457200">
              <a:buFont typeface="+mj-lt"/>
              <a:buAutoNum type="arabicPeriod"/>
            </a:pPr>
            <a:r>
              <a:rPr lang="en-US" sz="2000" b="1" dirty="0">
                <a:solidFill>
                  <a:schemeClr val="accent2">
                    <a:lumMod val="75000"/>
                  </a:schemeClr>
                </a:solidFill>
              </a:rPr>
              <a:t>Existing mitigation mechanisms do not scale </a:t>
            </a:r>
            <a:r>
              <a:rPr lang="en-US" sz="2000" dirty="0">
                <a:solidFill>
                  <a:schemeClr val="accent2">
                    <a:lumMod val="75000"/>
                  </a:schemeClr>
                </a:solidFill>
              </a:rPr>
              <a:t>to DRAM chips that are more vulnerable to </a:t>
            </a:r>
            <a:r>
              <a:rPr lang="en-US" sz="2000" dirty="0" err="1">
                <a:solidFill>
                  <a:schemeClr val="accent2">
                    <a:lumMod val="75000"/>
                  </a:schemeClr>
                </a:solidFill>
              </a:rPr>
              <a:t>RowHammer</a:t>
            </a:r>
            <a:r>
              <a:rPr lang="en-US" sz="2000" dirty="0">
                <a:solidFill>
                  <a:schemeClr val="accent2">
                    <a:lumMod val="75000"/>
                  </a:schemeClr>
                </a:solidFill>
              </a:rPr>
              <a:t> </a:t>
            </a:r>
          </a:p>
          <a:p>
            <a:pPr lvl="2"/>
            <a:r>
              <a:rPr lang="en-US" sz="1600" dirty="0">
                <a:solidFill>
                  <a:schemeClr val="accent2">
                    <a:lumMod val="75000"/>
                  </a:schemeClr>
                </a:solidFill>
              </a:rPr>
              <a:t>e.g., 80% performance loss when the hammer count to induce the first bit flip is 128</a:t>
            </a:r>
            <a:endParaRPr lang="en-US" sz="2000" dirty="0"/>
          </a:p>
          <a:p>
            <a:pPr>
              <a:spcBef>
                <a:spcPts val="1600"/>
              </a:spcBef>
            </a:pPr>
            <a:r>
              <a:rPr lang="en-US" sz="2400" dirty="0">
                <a:solidFill>
                  <a:srgbClr val="7030A0"/>
                </a:solidFill>
              </a:rPr>
              <a:t>We </a:t>
            </a:r>
            <a:r>
              <a:rPr lang="en-US" sz="2400" b="1" dirty="0">
                <a:solidFill>
                  <a:srgbClr val="7030A0"/>
                </a:solidFill>
              </a:rPr>
              <a:t>conclude</a:t>
            </a:r>
            <a:r>
              <a:rPr lang="en-US" sz="2400" dirty="0">
                <a:solidFill>
                  <a:srgbClr val="7030A0"/>
                </a:solidFill>
              </a:rPr>
              <a:t> that it is </a:t>
            </a:r>
            <a:r>
              <a:rPr lang="en-US" sz="2400" b="1" dirty="0">
                <a:solidFill>
                  <a:srgbClr val="7030A0"/>
                </a:solidFill>
              </a:rPr>
              <a:t>critical</a:t>
            </a:r>
            <a:r>
              <a:rPr lang="en-US" sz="2400" dirty="0">
                <a:solidFill>
                  <a:srgbClr val="7030A0"/>
                </a:solidFill>
              </a:rPr>
              <a:t> to do more research on </a:t>
            </a:r>
            <a:r>
              <a:rPr lang="en-US" sz="2400" dirty="0" err="1">
                <a:solidFill>
                  <a:srgbClr val="7030A0"/>
                </a:solidFill>
              </a:rPr>
              <a:t>RowHammer</a:t>
            </a:r>
            <a:r>
              <a:rPr lang="en-US" sz="2400" dirty="0">
                <a:solidFill>
                  <a:srgbClr val="7030A0"/>
                </a:solidFill>
              </a:rPr>
              <a:t> and develop scalable mitigation mechanisms to prevent </a:t>
            </a:r>
            <a:r>
              <a:rPr lang="en-US" sz="2400" dirty="0" err="1">
                <a:solidFill>
                  <a:srgbClr val="7030A0"/>
                </a:solidFill>
              </a:rPr>
              <a:t>RowHammer</a:t>
            </a:r>
            <a:r>
              <a:rPr lang="en-US" sz="2400" dirty="0">
                <a:solidFill>
                  <a:srgbClr val="7030A0"/>
                </a:solidFill>
              </a:rPr>
              <a:t> in future systems</a:t>
            </a:r>
          </a:p>
        </p:txBody>
      </p:sp>
    </p:spTree>
    <p:extLst>
      <p:ext uri="{BB962C8B-B14F-4D97-AF65-F5344CB8AC3E}">
        <p14:creationId xmlns:p14="http://schemas.microsoft.com/office/powerpoint/2010/main" val="36191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533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85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3678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sp>
        <p:nvSpPr>
          <p:cNvPr id="22" name="Rectangle 21">
            <a:extLst>
              <a:ext uri="{FF2B5EF4-FFF2-40B4-BE49-F238E27FC236}">
                <a16:creationId xmlns:a16="http://schemas.microsoft.com/office/drawing/2014/main" id="{1260B160-0723-D641-AE07-F12947813B16}"/>
              </a:ext>
            </a:extLst>
          </p:cNvPr>
          <p:cNvSpPr/>
          <p:nvPr/>
        </p:nvSpPr>
        <p:spPr>
          <a:xfrm>
            <a:off x="3246119" y="1485397"/>
            <a:ext cx="874033" cy="5084374"/>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4ABC33A-5B52-2A42-8609-6EE0AC3C1637}"/>
              </a:ext>
            </a:extLst>
          </p:cNvPr>
          <p:cNvSpPr/>
          <p:nvPr/>
        </p:nvSpPr>
        <p:spPr>
          <a:xfrm>
            <a:off x="2387326" y="1485396"/>
            <a:ext cx="874033" cy="5084374"/>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C5E1653-BA24-A045-97C2-332253700366}"/>
              </a:ext>
            </a:extLst>
          </p:cNvPr>
          <p:cNvSpPr/>
          <p:nvPr/>
        </p:nvSpPr>
        <p:spPr>
          <a:xfrm>
            <a:off x="4120152" y="1485396"/>
            <a:ext cx="421776" cy="5084374"/>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C8437C-6A92-394B-A012-A88C2F91A1ED}"/>
              </a:ext>
            </a:extLst>
          </p:cNvPr>
          <p:cNvSpPr txBox="1"/>
          <p:nvPr/>
        </p:nvSpPr>
        <p:spPr>
          <a:xfrm>
            <a:off x="4978945" y="2350572"/>
            <a:ext cx="37535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note the different DRAM types on the x-axis: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LPDDR4.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focus on trends across chips of the same DRAM type to draw conclusions</a:t>
            </a:r>
          </a:p>
        </p:txBody>
      </p:sp>
    </p:spTree>
    <p:extLst>
      <p:ext uri="{BB962C8B-B14F-4D97-AF65-F5344CB8AC3E}">
        <p14:creationId xmlns:p14="http://schemas.microsoft.com/office/powerpoint/2010/main" val="23094713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0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428962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11576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D47E445F-3C9A-604B-8F46-6485DC0A009E}"/>
              </a:ext>
            </a:extLst>
          </p:cNvPr>
          <p:cNvSpPr txBox="1"/>
          <p:nvPr/>
        </p:nvSpPr>
        <p:spPr>
          <a:xfrm>
            <a:off x="264857" y="4301445"/>
            <a:ext cx="8609889" cy="149271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PARA,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mitigate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worst chips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today with reasonable system performance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(92%, 100%, 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Oval 38">
            <a:extLst>
              <a:ext uri="{FF2B5EF4-FFF2-40B4-BE49-F238E27FC236}">
                <a16:creationId xmlns:a16="http://schemas.microsoft.com/office/drawing/2014/main" id="{0D3EAAC1-B5C2-2542-A6AF-8E0B489B23A2}"/>
              </a:ext>
            </a:extLst>
          </p:cNvPr>
          <p:cNvSpPr/>
          <p:nvPr/>
        </p:nvSpPr>
        <p:spPr>
          <a:xfrm>
            <a:off x="4565742" y="1078108"/>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321E184-D08C-9745-BEDC-01092FC73217}"/>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0A6B4306-5825-0A4A-B380-3A733A49D775}"/>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2085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AC22333A-5367-254E-8A87-9300BED1F5FC}"/>
              </a:ext>
            </a:extLst>
          </p:cNvPr>
          <p:cNvSpPr txBox="1"/>
          <p:nvPr/>
        </p:nvSpPr>
        <p:spPr>
          <a:xfrm>
            <a:off x="264857" y="4376735"/>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PARA’s design scales to low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values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but has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low normalized system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39" name="Picture 38">
            <a:extLst>
              <a:ext uri="{FF2B5EF4-FFF2-40B4-BE49-F238E27FC236}">
                <a16:creationId xmlns:a16="http://schemas.microsoft.com/office/drawing/2014/main" id="{AC63DAA7-24D0-6645-8E0A-44B22F92E5AC}"/>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0" name="TextBox 39">
            <a:extLst>
              <a:ext uri="{FF2B5EF4-FFF2-40B4-BE49-F238E27FC236}">
                <a16:creationId xmlns:a16="http://schemas.microsoft.com/office/drawing/2014/main" id="{3AD4FB91-2D90-5F47-91F4-B89CD29B2FB0}"/>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 name="Oval 1">
            <a:extLst>
              <a:ext uri="{FF2B5EF4-FFF2-40B4-BE49-F238E27FC236}">
                <a16:creationId xmlns:a16="http://schemas.microsoft.com/office/drawing/2014/main" id="{1EFEC63B-0C2E-2241-B7B7-7DED3871F928}"/>
              </a:ext>
            </a:extLst>
          </p:cNvPr>
          <p:cNvSpPr/>
          <p:nvPr/>
        </p:nvSpPr>
        <p:spPr>
          <a:xfrm rot="1546141">
            <a:off x="4493639" y="2076755"/>
            <a:ext cx="4433234" cy="59683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09012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mechanism is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significantly better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any existing mechanism for </a:t>
            </a:r>
            <a:r>
              <a:rPr kumimoji="0" lang="en-US" sz="22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1024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Significant opportunity </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developing a </a:t>
            </a:r>
            <a:r>
              <a:rPr kumimoji="0" lang="en-US" sz="2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low performance overhead that supports low </a:t>
            </a:r>
            <a:r>
              <a:rPr kumimoji="0" lang="en-US" sz="22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538234"/>
                </a:solidFill>
                <a:effectLst/>
                <a:uLnTx/>
                <a:uFillTx/>
                <a:latin typeface="Cambria" panose="02040503050406030204" pitchFamily="18" charset="0"/>
                <a:ea typeface="+mn-ea"/>
                <a:cs typeface="+mn-cs"/>
              </a:rPr>
              <a:t>first</a:t>
            </a:r>
            <a:endPar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3200" b="1" dirty="0"/>
              <a:t>Key Takeaways from Mitigation Mechanisms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p:txBody>
          <a:bodyPr/>
          <a:lstStyle/>
          <a:p>
            <a:r>
              <a:rPr lang="en-US" sz="2500" dirty="0"/>
              <a:t>Existing </a:t>
            </a:r>
            <a:r>
              <a:rPr lang="en-US" sz="2500" dirty="0" err="1"/>
              <a:t>RowHammer</a:t>
            </a:r>
            <a:r>
              <a:rPr lang="en-US" sz="2500" dirty="0"/>
              <a:t> mitigation mechanisms can prevent </a:t>
            </a:r>
            <a:r>
              <a:rPr lang="en-US" sz="2500" dirty="0" err="1"/>
              <a:t>RowHammer</a:t>
            </a:r>
            <a:r>
              <a:rPr lang="en-US" sz="2500" dirty="0"/>
              <a:t> attacks with </a:t>
            </a:r>
            <a:r>
              <a:rPr lang="en-US" sz="2500" b="1" dirty="0">
                <a:solidFill>
                  <a:schemeClr val="accent6">
                    <a:lumMod val="75000"/>
                  </a:schemeClr>
                </a:solidFill>
              </a:rPr>
              <a:t>reasonable system performance overhead</a:t>
            </a:r>
            <a:r>
              <a:rPr lang="en-US" sz="2500" dirty="0"/>
              <a:t> in DRAM chips today</a:t>
            </a:r>
          </a:p>
          <a:p>
            <a:endParaRPr lang="en-US" sz="2500" dirty="0"/>
          </a:p>
          <a:p>
            <a:r>
              <a:rPr lang="en-US" sz="2500" dirty="0"/>
              <a:t>Existing </a:t>
            </a:r>
            <a:r>
              <a:rPr lang="en-US" sz="2500" dirty="0" err="1"/>
              <a:t>RowHammer</a:t>
            </a:r>
            <a:r>
              <a:rPr lang="en-US" sz="2500" dirty="0"/>
              <a:t> mitigation mechanisms </a:t>
            </a:r>
            <a:r>
              <a:rPr lang="en-US" sz="2500" b="1" dirty="0">
                <a:solidFill>
                  <a:srgbClr val="C00000"/>
                </a:solidFill>
              </a:rPr>
              <a:t>do not scale well</a:t>
            </a:r>
            <a:r>
              <a:rPr lang="en-US" sz="2500" b="1" dirty="0"/>
              <a:t> </a:t>
            </a:r>
            <a:r>
              <a:rPr lang="en-US" sz="2500" dirty="0"/>
              <a:t>to DRAM chips more vulnerable to </a:t>
            </a:r>
            <a:r>
              <a:rPr lang="en-US" sz="2500" dirty="0" err="1"/>
              <a:t>RowHammer</a:t>
            </a:r>
            <a:r>
              <a:rPr lang="en-US" sz="2500" dirty="0"/>
              <a:t> </a:t>
            </a:r>
          </a:p>
          <a:p>
            <a:endParaRPr lang="en-US" sz="2500" dirty="0"/>
          </a:p>
          <a:p>
            <a:r>
              <a:rPr lang="en-US" sz="2500" dirty="0"/>
              <a:t>There is still </a:t>
            </a:r>
            <a:r>
              <a:rPr lang="en-US" sz="2500" b="1" dirty="0">
                <a:solidFill>
                  <a:schemeClr val="accent2">
                    <a:lumMod val="75000"/>
                  </a:schemeClr>
                </a:solidFill>
              </a:rPr>
              <a:t>significant opportunity </a:t>
            </a:r>
            <a:r>
              <a:rPr lang="en-US" sz="2500" dirty="0"/>
              <a:t>for developing a mechanism that is </a:t>
            </a:r>
            <a:r>
              <a:rPr lang="en-US" sz="2500" b="1" dirty="0">
                <a:solidFill>
                  <a:schemeClr val="accent2">
                    <a:lumMod val="75000"/>
                  </a:schemeClr>
                </a:solidFill>
              </a:rPr>
              <a:t>scalable with low overhead</a:t>
            </a:r>
          </a:p>
        </p:txBody>
      </p:sp>
    </p:spTree>
    <p:extLst>
      <p:ext uri="{BB962C8B-B14F-4D97-AF65-F5344CB8AC3E}">
        <p14:creationId xmlns:p14="http://schemas.microsoft.com/office/powerpoint/2010/main" val="3201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1" y="1234543"/>
            <a:ext cx="8817638"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0" indent="0">
              <a:buNone/>
            </a:pPr>
            <a:endParaRPr lang="en-US" sz="1000" dirty="0"/>
          </a:p>
          <a:p>
            <a:pPr marL="514350" indent="-514350">
              <a:buFont typeface="+mj-lt"/>
              <a:buAutoNum type="arabicPeriod"/>
            </a:pPr>
            <a:r>
              <a:rPr lang="en-US" sz="2700" b="1" dirty="0">
                <a:solidFill>
                  <a:schemeClr val="accent2">
                    <a:lumMod val="75000"/>
                  </a:schemeClr>
                </a:solidFill>
              </a:rPr>
              <a:t>DRAM-system cooperation</a:t>
            </a:r>
          </a:p>
          <a:p>
            <a:pPr marL="320040" lvl="1"/>
            <a:r>
              <a:rPr lang="en-US" sz="2100" dirty="0"/>
              <a:t>We believe the DRAM and system should cooperate more to provide a </a:t>
            </a:r>
            <a:r>
              <a:rPr lang="en-US" sz="2100" b="1" dirty="0">
                <a:solidFill>
                  <a:schemeClr val="accent5">
                    <a:lumMod val="75000"/>
                  </a:schemeClr>
                </a:solidFill>
              </a:rPr>
              <a:t>holistic</a:t>
            </a:r>
            <a:r>
              <a:rPr lang="en-US" sz="2100" dirty="0"/>
              <a:t> solution can prevent </a:t>
            </a:r>
            <a:r>
              <a:rPr lang="en-US" sz="2100" dirty="0" err="1"/>
              <a:t>RowHammer</a:t>
            </a:r>
            <a:r>
              <a:rPr lang="en-US" sz="2100" dirty="0"/>
              <a:t> at </a:t>
            </a:r>
            <a:r>
              <a:rPr lang="en-US" sz="2100" b="1" dirty="0">
                <a:solidFill>
                  <a:srgbClr val="538234"/>
                </a:solidFill>
              </a:rPr>
              <a:t>low cost</a:t>
            </a:r>
          </a:p>
          <a:p>
            <a:pPr marL="91440" lvl="1" indent="0">
              <a:buNone/>
            </a:pPr>
            <a:endParaRPr lang="en-US" sz="1000" dirty="0"/>
          </a:p>
          <a:p>
            <a:pPr marL="514350" indent="-514350">
              <a:buFont typeface="+mj-lt"/>
              <a:buAutoNum type="arabicPeriod"/>
            </a:pPr>
            <a:r>
              <a:rPr lang="en-US" sz="2700" b="1" dirty="0">
                <a:solidFill>
                  <a:srgbClr val="7030A0"/>
                </a:solidFill>
              </a:rPr>
              <a:t>Profile-guided</a:t>
            </a:r>
          </a:p>
          <a:p>
            <a:pPr marL="320040" lvl="1"/>
            <a:r>
              <a:rPr lang="en-US" sz="2100" dirty="0"/>
              <a:t>Accurate </a:t>
            </a:r>
            <a:r>
              <a:rPr lang="en-US" sz="2100" b="1" dirty="0">
                <a:solidFill>
                  <a:schemeClr val="accent5">
                    <a:lumMod val="75000"/>
                  </a:schemeClr>
                </a:solidFill>
              </a:rPr>
              <a:t>profile of </a:t>
            </a:r>
            <a:r>
              <a:rPr lang="en-US" sz="2100" b="1" dirty="0" err="1">
                <a:solidFill>
                  <a:schemeClr val="accent5">
                    <a:lumMod val="75000"/>
                  </a:schemeClr>
                </a:solidFill>
              </a:rPr>
              <a:t>RowHammer</a:t>
            </a:r>
            <a:r>
              <a:rPr lang="en-US" sz="2100" b="1" dirty="0">
                <a:solidFill>
                  <a:schemeClr val="accent5">
                    <a:lumMod val="75000"/>
                  </a:schemeClr>
                </a:solidFill>
              </a:rPr>
              <a:t>-susceptible cells </a:t>
            </a:r>
            <a:r>
              <a:rPr lang="en-US" sz="2100" dirty="0"/>
              <a:t>in DRAM provides a powerful substrate for building </a:t>
            </a:r>
            <a:r>
              <a:rPr lang="en-US" sz="2100" b="1" dirty="0">
                <a:solidFill>
                  <a:schemeClr val="accent5">
                    <a:lumMod val="75000"/>
                  </a:schemeClr>
                </a:solidFill>
              </a:rPr>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marL="914400" lvl="2" indent="0">
              <a:buNone/>
            </a:pPr>
            <a:endParaRPr lang="en-US" sz="1600" dirty="0"/>
          </a:p>
          <a:p>
            <a:pPr marL="320040" lvl="1"/>
            <a:r>
              <a:rPr lang="en-US" sz="2100" dirty="0"/>
              <a:t>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350921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sp>
        <p:nvSpPr>
          <p:cNvPr id="8" name="Title 1">
            <a:extLst>
              <a:ext uri="{FF2B5EF4-FFF2-40B4-BE49-F238E27FC236}">
                <a16:creationId xmlns:a16="http://schemas.microsoft.com/office/drawing/2014/main" id="{5F8DED66-97C9-BE41-AAD3-0ACBF4498D33}"/>
              </a:ext>
            </a:extLst>
          </p:cNvPr>
          <p:cNvSpPr txBox="1">
            <a:spLocks/>
          </p:cNvSpPr>
          <p:nvPr/>
        </p:nvSpPr>
        <p:spPr>
          <a:xfrm>
            <a:off x="0" y="176130"/>
            <a:ext cx="9144000" cy="24738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a:ln>
                  <a:noFill/>
                </a:ln>
                <a:solidFill>
                  <a:prstClr val="white">
                    <a:lumMod val="95000"/>
                  </a:prstClr>
                </a:solidFill>
                <a:effectLst/>
                <a:uLnTx/>
                <a:uFillTx/>
                <a:latin typeface="Cambria"/>
                <a:ea typeface="+mj-ea"/>
                <a:cs typeface="Cambria"/>
              </a:rPr>
              <a:t>Revisiting RowHammer</a:t>
            </a:r>
            <a:br>
              <a:rPr kumimoji="0" lang="en-US" sz="20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700" b="1" i="1" u="none" strike="noStrike" kern="1200" cap="none" spc="0" normalizeH="0" baseline="0" noProof="0">
                <a:ln>
                  <a:noFill/>
                </a:ln>
                <a:solidFill>
                  <a:prstClr val="white">
                    <a:lumMod val="95000"/>
                  </a:prstClr>
                </a:solidFill>
                <a:effectLst/>
                <a:uLnTx/>
                <a:uFillTx/>
                <a:latin typeface="Cambria"/>
                <a:ea typeface="+mj-ea"/>
                <a:cs typeface="Cambria"/>
              </a:rPr>
              <a:t> </a:t>
            </a:r>
            <a:b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t>An Experimental Analysis of Modern Devices and Mitigation Techniques</a:t>
            </a:r>
            <a:endParaRPr kumimoji="0" lang="en-US" sz="3400" b="1" i="0" u="none" strike="noStrike" kern="1200" cap="none" spc="0" normalizeH="0" baseline="0" noProof="0" dirty="0">
              <a:ln>
                <a:noFill/>
              </a:ln>
              <a:solidFill>
                <a:prstClr val="white">
                  <a:lumMod val="95000"/>
                </a:prstClr>
              </a:solidFill>
              <a:effectLst/>
              <a:uLnTx/>
              <a:uFillTx/>
              <a:latin typeface="Cambria"/>
              <a:ea typeface="+mj-ea"/>
              <a:cs typeface="Cambria"/>
            </a:endParaRPr>
          </a:p>
        </p:txBody>
      </p:sp>
      <p:pic>
        <p:nvPicPr>
          <p:cNvPr id="10" name="Picture 4" descr="https://seaphages.org/media/institutions/Burgundy_CMU_JPG_Logo.jpg">
            <a:extLst>
              <a:ext uri="{FF2B5EF4-FFF2-40B4-BE49-F238E27FC236}">
                <a16:creationId xmlns:a16="http://schemas.microsoft.com/office/drawing/2014/main" id="{685CE9BF-D8E2-C648-B1A6-6A7FB22B6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36651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48824793"/>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Revisiting 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000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56111638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0" y="807706"/>
            <a:ext cx="9143999" cy="5565385"/>
          </a:xfrm>
        </p:spPr>
        <p:txBody>
          <a:bodyPr/>
          <a:lstStyle/>
          <a:p>
            <a:pPr marL="274320" indent="-274320">
              <a:spcBef>
                <a:spcPts val="400"/>
              </a:spcBef>
            </a:pPr>
            <a:r>
              <a:rPr lang="en-US" sz="2000" b="1" u="sng" dirty="0"/>
              <a:t>Motivation</a:t>
            </a:r>
            <a:r>
              <a:rPr lang="en-US" sz="2000" dirty="0"/>
              <a:t>: Denser DRAM chips are more vulnerable to </a:t>
            </a:r>
            <a:r>
              <a:rPr lang="en-US" sz="2000" dirty="0" err="1"/>
              <a:t>RowHammer</a:t>
            </a:r>
            <a:r>
              <a:rPr lang="en-US" sz="2000" dirty="0"/>
              <a:t> but no characterization-based study demonstrates how vulnerability scales</a:t>
            </a:r>
          </a:p>
          <a:p>
            <a:pPr marL="274320" indent="-274320">
              <a:spcBef>
                <a:spcPts val="400"/>
              </a:spcBef>
            </a:pPr>
            <a:r>
              <a:rPr lang="en-US" sz="2000" b="1" u="sng" dirty="0">
                <a:solidFill>
                  <a:schemeClr val="accent2">
                    <a:lumMod val="75000"/>
                  </a:schemeClr>
                </a:solidFill>
              </a:rPr>
              <a:t>Problem</a:t>
            </a:r>
            <a:r>
              <a:rPr lang="en-US" sz="2000" dirty="0">
                <a:solidFill>
                  <a:schemeClr val="accent2">
                    <a:lumMod val="75000"/>
                  </a:schemeClr>
                </a:solidFill>
              </a:rPr>
              <a:t>: Unclear if existing mitigation mechanisms will remain viable for future DRAM chips that are likely to be more vulnerable to </a:t>
            </a:r>
            <a:r>
              <a:rPr lang="en-US" sz="2000" dirty="0" err="1">
                <a:solidFill>
                  <a:schemeClr val="accent2">
                    <a:lumMod val="75000"/>
                  </a:schemeClr>
                </a:solidFill>
              </a:rPr>
              <a:t>RowHammer</a:t>
            </a:r>
            <a:endParaRPr lang="en-US" sz="2000" b="1" u="sng" dirty="0">
              <a:solidFill>
                <a:schemeClr val="accent2">
                  <a:lumMod val="75000"/>
                </a:schemeClr>
              </a:solidFill>
            </a:endParaRPr>
          </a:p>
          <a:p>
            <a:pPr marL="274320" indent="-274320">
              <a:spcBef>
                <a:spcPts val="400"/>
              </a:spcBef>
            </a:pPr>
            <a:r>
              <a:rPr lang="en-US" sz="2000" b="1" u="sng" dirty="0">
                <a:solidFill>
                  <a:schemeClr val="accent1">
                    <a:lumMod val="75000"/>
                  </a:schemeClr>
                </a:solidFill>
              </a:rPr>
              <a:t>Goal</a:t>
            </a:r>
            <a:r>
              <a:rPr lang="en-US" sz="2000" dirty="0">
                <a:solidFill>
                  <a:schemeClr val="accent1">
                    <a:lumMod val="75000"/>
                  </a:schemeClr>
                </a:solidFill>
              </a:rPr>
              <a:t>: </a:t>
            </a:r>
          </a:p>
          <a:p>
            <a:pPr marL="800100" lvl="1" indent="-342900">
              <a:spcBef>
                <a:spcPts val="400"/>
              </a:spcBef>
              <a:buFont typeface="+mj-lt"/>
              <a:buAutoNum type="arabicPeriod"/>
            </a:pPr>
            <a:r>
              <a:rPr lang="en-US" sz="2000" dirty="0">
                <a:solidFill>
                  <a:schemeClr val="accent1">
                    <a:lumMod val="75000"/>
                  </a:schemeClr>
                </a:solidFill>
              </a:rPr>
              <a:t>Experimentally demonstrate how vulnerable modern DRAM chips are to </a:t>
            </a:r>
            <a:r>
              <a:rPr lang="en-US" sz="2000" dirty="0" err="1">
                <a:solidFill>
                  <a:schemeClr val="accent1">
                    <a:lumMod val="75000"/>
                  </a:schemeClr>
                </a:solidFill>
              </a:rPr>
              <a:t>RowHammer</a:t>
            </a:r>
            <a:r>
              <a:rPr lang="en-US" sz="2000" dirty="0">
                <a:solidFill>
                  <a:schemeClr val="accent1">
                    <a:lumMod val="75000"/>
                  </a:schemeClr>
                </a:solidFill>
              </a:rPr>
              <a:t> and study how this vulnerability will scale going forward</a:t>
            </a:r>
          </a:p>
          <a:p>
            <a:pPr marL="800100" lvl="1" indent="-342900">
              <a:spcBef>
                <a:spcPts val="400"/>
              </a:spcBef>
              <a:buFont typeface="+mj-lt"/>
              <a:buAutoNum type="arabicPeriod"/>
            </a:pPr>
            <a:r>
              <a:rPr lang="en-US" sz="2000" dirty="0">
                <a:solidFill>
                  <a:schemeClr val="accent1">
                    <a:lumMod val="75000"/>
                  </a:schemeClr>
                </a:solidFill>
              </a:rPr>
              <a:t>Study viability of existing mitigation mechanisms on more vulnerable chips</a:t>
            </a:r>
          </a:p>
          <a:p>
            <a:pPr marL="274320" indent="-274320">
              <a:spcBef>
                <a:spcPts val="400"/>
              </a:spcBef>
            </a:pPr>
            <a:r>
              <a:rPr lang="en-US" sz="2000" b="1" u="sng" dirty="0">
                <a:solidFill>
                  <a:schemeClr val="accent6">
                    <a:lumMod val="75000"/>
                  </a:schemeClr>
                </a:solidFill>
              </a:rPr>
              <a:t>Experimental Study</a:t>
            </a:r>
            <a:r>
              <a:rPr lang="en-US" sz="2000" u="sng" dirty="0">
                <a:solidFill>
                  <a:schemeClr val="accent6">
                    <a:lumMod val="75000"/>
                  </a:schemeClr>
                </a:solidFill>
              </a:rPr>
              <a:t>:</a:t>
            </a:r>
            <a:r>
              <a:rPr lang="en-US" sz="2000" dirty="0">
                <a:solidFill>
                  <a:schemeClr val="accent6">
                    <a:lumMod val="75000"/>
                  </a:schemeClr>
                </a:solidFill>
              </a:rPr>
              <a:t> First rigorous </a:t>
            </a:r>
            <a:r>
              <a:rPr lang="en-US" sz="2000" dirty="0" err="1">
                <a:solidFill>
                  <a:schemeClr val="accent6">
                    <a:lumMod val="75000"/>
                  </a:schemeClr>
                </a:solidFill>
              </a:rPr>
              <a:t>RowHammer</a:t>
            </a:r>
            <a:r>
              <a:rPr lang="en-US" sz="2000" dirty="0">
                <a:solidFill>
                  <a:schemeClr val="accent6">
                    <a:lumMod val="75000"/>
                  </a:schemeClr>
                </a:solidFill>
              </a:rPr>
              <a:t> characterization study across a broad range of DRAM chips </a:t>
            </a:r>
          </a:p>
          <a:p>
            <a:pPr marL="457200" lvl="1" indent="-274320">
              <a:spcBef>
                <a:spcPts val="400"/>
              </a:spcBef>
            </a:pPr>
            <a:r>
              <a:rPr lang="en-US" sz="1800" dirty="0">
                <a:solidFill>
                  <a:schemeClr val="accent6">
                    <a:lumMod val="75000"/>
                  </a:schemeClr>
                </a:solidFill>
              </a:rPr>
              <a:t>1580 chips of different DRAM {types, technology node generations, manufacturers}</a:t>
            </a:r>
          </a:p>
          <a:p>
            <a:pPr marL="457200" lvl="1" indent="-274320">
              <a:spcBef>
                <a:spcPts val="400"/>
              </a:spcBef>
            </a:pPr>
            <a:r>
              <a:rPr lang="en-US" sz="1800" dirty="0">
                <a:solidFill>
                  <a:schemeClr val="accent6">
                    <a:lumMod val="75000"/>
                  </a:schemeClr>
                </a:solidFill>
              </a:rPr>
              <a:t>We find that </a:t>
            </a:r>
            <a:r>
              <a:rPr lang="en-US" sz="1800" dirty="0" err="1">
                <a:solidFill>
                  <a:schemeClr val="accent6">
                    <a:lumMod val="75000"/>
                  </a:schemeClr>
                </a:solidFill>
              </a:rPr>
              <a:t>RowHammer</a:t>
            </a:r>
            <a:r>
              <a:rPr lang="en-US" sz="1800" dirty="0">
                <a:solidFill>
                  <a:schemeClr val="accent6">
                    <a:lumMod val="75000"/>
                  </a:schemeClr>
                </a:solidFill>
              </a:rPr>
              <a:t> vulnerability worsens in newer chips</a:t>
            </a:r>
            <a:endParaRPr lang="en-US" sz="1800" u="sng" dirty="0">
              <a:solidFill>
                <a:schemeClr val="accent6">
                  <a:lumMod val="75000"/>
                </a:schemeClr>
              </a:solidFill>
            </a:endParaRPr>
          </a:p>
          <a:p>
            <a:pPr marL="274320" indent="-274320">
              <a:spcBef>
                <a:spcPts val="400"/>
              </a:spcBef>
            </a:pPr>
            <a:r>
              <a:rPr lang="en-US" sz="2000" b="1" u="sng" dirty="0" err="1">
                <a:solidFill>
                  <a:srgbClr val="7030A0"/>
                </a:solidFill>
              </a:rPr>
              <a:t>RowHammer</a:t>
            </a:r>
            <a:r>
              <a:rPr lang="en-US" sz="2000" b="1" u="sng" dirty="0">
                <a:solidFill>
                  <a:srgbClr val="7030A0"/>
                </a:solidFill>
              </a:rPr>
              <a:t> Mitigation Mechanism Study</a:t>
            </a:r>
            <a:r>
              <a:rPr lang="en-US" sz="2000" u="sng" dirty="0">
                <a:solidFill>
                  <a:srgbClr val="7030A0"/>
                </a:solidFill>
              </a:rPr>
              <a:t>:</a:t>
            </a:r>
            <a:r>
              <a:rPr lang="en-US" sz="2000" dirty="0">
                <a:solidFill>
                  <a:srgbClr val="7030A0"/>
                </a:solidFill>
              </a:rPr>
              <a:t> How five state-of-the-art mechanisms are affected by worsening </a:t>
            </a:r>
            <a:r>
              <a:rPr lang="en-US" sz="2000" dirty="0" err="1">
                <a:solidFill>
                  <a:srgbClr val="7030A0"/>
                </a:solidFill>
              </a:rPr>
              <a:t>RowHammer</a:t>
            </a:r>
            <a:r>
              <a:rPr lang="en-US" sz="2000" dirty="0">
                <a:solidFill>
                  <a:srgbClr val="7030A0"/>
                </a:solidFill>
              </a:rPr>
              <a:t> vulnerability</a:t>
            </a:r>
          </a:p>
          <a:p>
            <a:pPr marL="457200" lvl="1" indent="-274320">
              <a:spcBef>
                <a:spcPts val="400"/>
              </a:spcBef>
            </a:pPr>
            <a:r>
              <a:rPr lang="en-US" sz="1800" dirty="0">
                <a:solidFill>
                  <a:srgbClr val="7030A0"/>
                </a:solidFill>
              </a:rPr>
              <a:t>Reasonable performance loss (8% on average) on modern DRAM chips</a:t>
            </a:r>
          </a:p>
          <a:p>
            <a:pPr marL="457200" lvl="1" indent="-274320">
              <a:spcBef>
                <a:spcPts val="400"/>
              </a:spcBef>
            </a:pPr>
            <a:r>
              <a:rPr lang="en-US" sz="1800" dirty="0">
                <a:solidFill>
                  <a:srgbClr val="7030A0"/>
                </a:solidFill>
              </a:rPr>
              <a:t>Scale poorly to more vulnerable DRAM chips (e.g., 80% performance loss)</a:t>
            </a:r>
          </a:p>
          <a:p>
            <a:pPr>
              <a:spcBef>
                <a:spcPts val="400"/>
              </a:spcBef>
            </a:pPr>
            <a:r>
              <a:rPr lang="en-US" sz="2000" b="1" u="sng" dirty="0">
                <a:solidFill>
                  <a:srgbClr val="C00000"/>
                </a:solidFill>
              </a:rPr>
              <a:t>Conclusion:</a:t>
            </a:r>
            <a:r>
              <a:rPr lang="en-US" sz="2000" dirty="0">
                <a:solidFill>
                  <a:srgbClr val="C00000"/>
                </a:solidFill>
              </a:rPr>
              <a:t> it is critical to research more effective solutions to </a:t>
            </a:r>
            <a:r>
              <a:rPr lang="en-US" sz="2000" dirty="0" err="1">
                <a:solidFill>
                  <a:srgbClr val="C00000"/>
                </a:solidFill>
              </a:rPr>
              <a:t>RowHammer</a:t>
            </a:r>
            <a:r>
              <a:rPr lang="en-US" sz="2000" dirty="0">
                <a:solidFill>
                  <a:srgbClr val="C00000"/>
                </a:solidFill>
              </a:rPr>
              <a:t> for future DRAM chips that will likely be even more vulnerable to </a:t>
            </a:r>
            <a:r>
              <a:rPr lang="en-US" sz="2000" dirty="0" err="1">
                <a:solidFill>
                  <a:srgbClr val="C00000"/>
                </a:solidFill>
              </a:rPr>
              <a:t>RowHammer</a:t>
            </a:r>
            <a:endParaRPr lang="tr-TR" sz="1800" dirty="0">
              <a:solidFill>
                <a:srgbClr val="C00000"/>
              </a:solidFill>
            </a:endParaRPr>
          </a:p>
        </p:txBody>
      </p:sp>
    </p:spTree>
    <p:extLst>
      <p:ext uri="{BB962C8B-B14F-4D97-AF65-F5344CB8AC3E}">
        <p14:creationId xmlns:p14="http://schemas.microsoft.com/office/powerpoint/2010/main" val="295807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239153" y="1006595"/>
            <a:ext cx="9143999" cy="5318753"/>
          </a:xfrm>
        </p:spPr>
        <p:txBody>
          <a:bodyPr/>
          <a:lstStyle/>
          <a:p>
            <a:pPr lvl="1"/>
            <a:r>
              <a:rPr lang="en-US" sz="2600" dirty="0"/>
              <a:t>Denser DRAM chips are </a:t>
            </a:r>
            <a:r>
              <a:rPr lang="en-US" sz="2600" b="1" dirty="0">
                <a:solidFill>
                  <a:schemeClr val="accent2">
                    <a:lumMod val="75000"/>
                  </a:schemeClr>
                </a:solidFill>
              </a:rPr>
              <a:t>more vulnerable </a:t>
            </a:r>
            <a:r>
              <a:rPr lang="en-US" sz="2600" dirty="0"/>
              <a:t>to </a:t>
            </a:r>
            <a:r>
              <a:rPr lang="en-US" sz="2600" dirty="0" err="1"/>
              <a:t>RowHammer</a:t>
            </a:r>
            <a:r>
              <a:rPr lang="en-US" sz="2600" dirty="0"/>
              <a:t> </a:t>
            </a:r>
          </a:p>
          <a:p>
            <a:pPr marL="457200" lvl="1" indent="0">
              <a:buNone/>
            </a:pPr>
            <a:endParaRPr lang="en-US" sz="2600" dirty="0"/>
          </a:p>
          <a:p>
            <a:pPr lvl="1"/>
            <a:r>
              <a:rPr lang="en-US" sz="2600" dirty="0"/>
              <a:t>Three prior works </a:t>
            </a:r>
            <a:r>
              <a:rPr lang="en-US" sz="1800" b="1" dirty="0">
                <a:solidFill>
                  <a:srgbClr val="538234"/>
                </a:solidFill>
              </a:rPr>
              <a:t>[Kim+, ISCA’14], [Park+, MR’16], [Park+, MR’16]</a:t>
            </a:r>
            <a:r>
              <a:rPr lang="en-US" sz="2600" dirty="0"/>
              <a:t>, </a:t>
            </a:r>
            <a:r>
              <a:rPr lang="en-US" sz="2600" b="1" dirty="0"/>
              <a:t>over the last six years</a:t>
            </a:r>
            <a:r>
              <a:rPr lang="en-US" sz="2600" dirty="0"/>
              <a:t> provide </a:t>
            </a:r>
            <a:r>
              <a:rPr lang="en-US" sz="2600" dirty="0" err="1"/>
              <a:t>RowHammer</a:t>
            </a:r>
            <a:r>
              <a:rPr lang="en-US" sz="2600" dirty="0"/>
              <a:t> characterization data on real DRAM</a:t>
            </a:r>
          </a:p>
          <a:p>
            <a:pPr lvl="1"/>
            <a:endParaRPr lang="en-US" sz="2600" dirty="0"/>
          </a:p>
          <a:p>
            <a:pPr lvl="1"/>
            <a:r>
              <a:rPr lang="en-US" sz="2600" dirty="0"/>
              <a:t>However, there is </a:t>
            </a:r>
            <a:r>
              <a:rPr lang="en-US" sz="2600" b="1" dirty="0">
                <a:solidFill>
                  <a:srgbClr val="C00000"/>
                </a:solidFill>
              </a:rPr>
              <a:t>no comprehensive experimental study</a:t>
            </a:r>
            <a:r>
              <a:rPr lang="en-US" sz="2600" b="1" dirty="0"/>
              <a:t> </a:t>
            </a:r>
            <a:r>
              <a:rPr lang="en-US" sz="2600" dirty="0"/>
              <a:t>that demonstrates </a:t>
            </a:r>
            <a:r>
              <a:rPr lang="en-US" sz="2600" b="1" dirty="0">
                <a:solidFill>
                  <a:srgbClr val="C00000"/>
                </a:solidFill>
              </a:rPr>
              <a:t>how vulnerability scales </a:t>
            </a:r>
            <a:r>
              <a:rPr lang="en-US" sz="2600" dirty="0"/>
              <a:t>across DRAM types and technology node generations </a:t>
            </a:r>
          </a:p>
          <a:p>
            <a:pPr lvl="1"/>
            <a:endParaRPr lang="en-US" sz="2600" dirty="0"/>
          </a:p>
          <a:p>
            <a:pPr lvl="1"/>
            <a:r>
              <a:rPr lang="en-US" sz="2600" dirty="0"/>
              <a:t>It is </a:t>
            </a:r>
            <a:r>
              <a:rPr lang="en-US" sz="2600" b="1" dirty="0">
                <a:solidFill>
                  <a:srgbClr val="7030A0"/>
                </a:solidFill>
              </a:rPr>
              <a:t>unclear whether current mitigation mechanisms will remain viable</a:t>
            </a:r>
            <a:r>
              <a:rPr lang="en-US" sz="2600" b="1" dirty="0"/>
              <a:t> </a:t>
            </a:r>
            <a:r>
              <a:rPr lang="en-US" sz="2600" dirty="0"/>
              <a:t>for future DRAM chips that are likely to be more vulnerable to </a:t>
            </a:r>
            <a:r>
              <a:rPr lang="en-US" sz="2600" dirty="0" err="1"/>
              <a:t>RowHammer</a:t>
            </a:r>
            <a:endParaRPr lang="en-US" sz="2600" dirty="0"/>
          </a:p>
          <a:p>
            <a:pPr marL="0" indent="0">
              <a:buNone/>
            </a:pPr>
            <a:endParaRPr lang="en-US" dirty="0"/>
          </a:p>
        </p:txBody>
      </p:sp>
    </p:spTree>
    <p:extLst>
      <p:ext uri="{BB962C8B-B14F-4D97-AF65-F5344CB8AC3E}">
        <p14:creationId xmlns:p14="http://schemas.microsoft.com/office/powerpoint/2010/main" val="6925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120958" y="1589650"/>
            <a:ext cx="9264957" cy="4654395"/>
          </a:xfrm>
        </p:spPr>
        <p:txBody>
          <a:bodyPr/>
          <a:lstStyle/>
          <a:p>
            <a:pPr marL="800100" lvl="1" indent="-342900">
              <a:spcBef>
                <a:spcPts val="400"/>
              </a:spcBef>
              <a:buFont typeface="+mj-lt"/>
              <a:buAutoNum type="arabicPeriod"/>
            </a:pPr>
            <a:r>
              <a:rPr lang="en-US" sz="2700" b="1" dirty="0"/>
              <a:t> </a:t>
            </a:r>
            <a:r>
              <a:rPr lang="en-US" sz="2700" b="1" dirty="0">
                <a:solidFill>
                  <a:srgbClr val="538234"/>
                </a:solidFill>
              </a:rPr>
              <a:t>Experimentally demonstrate </a:t>
            </a:r>
            <a:r>
              <a:rPr lang="en-US" sz="2700" dirty="0">
                <a:solidFill>
                  <a:srgbClr val="538234"/>
                </a:solidFill>
              </a:rPr>
              <a:t>how vulnerable modern DRAM chips are to </a:t>
            </a:r>
            <a:r>
              <a:rPr lang="en-US" sz="2700" dirty="0" err="1">
                <a:solidFill>
                  <a:srgbClr val="538234"/>
                </a:solidFill>
              </a:rPr>
              <a:t>RowHammer</a:t>
            </a:r>
            <a:r>
              <a:rPr lang="en-US" sz="2700" dirty="0">
                <a:solidFill>
                  <a:srgbClr val="538234"/>
                </a:solidFill>
              </a:rPr>
              <a:t> and </a:t>
            </a:r>
            <a:r>
              <a:rPr lang="en-US" sz="2700" b="1" dirty="0">
                <a:solidFill>
                  <a:srgbClr val="538234"/>
                </a:solidFill>
              </a:rPr>
              <a:t>predict how this vulnerability will scale</a:t>
            </a:r>
            <a:r>
              <a:rPr lang="en-US" sz="2700" dirty="0">
                <a:solidFill>
                  <a:srgbClr val="538234"/>
                </a:solidFill>
              </a:rPr>
              <a:t> going forward</a:t>
            </a:r>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r>
              <a:rPr lang="en-US" sz="2700" b="1" dirty="0"/>
              <a:t> </a:t>
            </a:r>
            <a:r>
              <a:rPr lang="en-US" sz="2700" dirty="0">
                <a:solidFill>
                  <a:schemeClr val="accent5">
                    <a:lumMod val="75000"/>
                  </a:schemeClr>
                </a:solidFill>
              </a:rPr>
              <a:t>Examine the viability of current mitigation mechanisms on </a:t>
            </a:r>
            <a:r>
              <a:rPr lang="en-US" sz="2700" b="1" dirty="0">
                <a:solidFill>
                  <a:schemeClr val="accent5">
                    <a:lumMod val="75000"/>
                  </a:schemeClr>
                </a:solidFill>
              </a:rPr>
              <a:t>more vulnerable chips</a:t>
            </a:r>
          </a:p>
          <a:p>
            <a:pPr marL="0" indent="0">
              <a:buNone/>
            </a:pPr>
            <a:endParaRPr lang="en-US" sz="2700" dirty="0"/>
          </a:p>
        </p:txBody>
      </p:sp>
    </p:spTree>
    <p:extLst>
      <p:ext uri="{BB962C8B-B14F-4D97-AF65-F5344CB8AC3E}">
        <p14:creationId xmlns:p14="http://schemas.microsoft.com/office/powerpoint/2010/main" val="15475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1042516"/>
            <a:ext cx="9123430" cy="5984931"/>
          </a:xfrm>
        </p:spPr>
        <p:txBody>
          <a:bodyPr/>
          <a:lstStyle/>
          <a:p>
            <a:pPr marL="0" indent="0">
              <a:buNone/>
            </a:pPr>
            <a:r>
              <a:rPr lang="en-US" sz="2600" dirty="0"/>
              <a:t>To characterize our DRAM chips at </a:t>
            </a:r>
            <a:r>
              <a:rPr lang="en-US" sz="2600" b="1" dirty="0"/>
              <a:t>worst-case</a:t>
            </a:r>
            <a:r>
              <a:rPr lang="en-US" sz="2600" dirty="0"/>
              <a:t> conditions, we:</a:t>
            </a:r>
          </a:p>
          <a:p>
            <a:pPr marL="0" indent="0">
              <a:buNone/>
            </a:pPr>
            <a:endParaRPr lang="en-US" sz="700" dirty="0"/>
          </a:p>
          <a:p>
            <a:pPr marL="457200" indent="-457200">
              <a:buFont typeface="+mj-lt"/>
              <a:buAutoNum type="arabicPeriod"/>
            </a:pPr>
            <a:r>
              <a:rPr lang="en-US" sz="2600" b="1" dirty="0">
                <a:solidFill>
                  <a:schemeClr val="accent6">
                    <a:lumMod val="75000"/>
                  </a:schemeClr>
                </a:solidFill>
              </a:rPr>
              <a:t>Prevent sources of interference during core test loop</a:t>
            </a:r>
          </a:p>
          <a:p>
            <a:pPr marL="365760" lvl="1"/>
            <a:r>
              <a:rPr lang="en-US" sz="2200" dirty="0"/>
              <a:t>We disable: </a:t>
            </a:r>
          </a:p>
          <a:p>
            <a:pPr marL="548640" lvl="2"/>
            <a:r>
              <a:rPr lang="en-US" sz="2000" b="1" dirty="0"/>
              <a:t>DRAM refresh</a:t>
            </a:r>
            <a:r>
              <a:rPr lang="en-US" sz="2000" dirty="0"/>
              <a:t>: to avoid refreshing victim row</a:t>
            </a:r>
          </a:p>
          <a:p>
            <a:pPr marL="548640" lvl="2"/>
            <a:r>
              <a:rPr lang="en-US" sz="2000" b="1" dirty="0"/>
              <a:t>DRAM calibration events</a:t>
            </a:r>
            <a:r>
              <a:rPr lang="en-US" sz="2000" dirty="0"/>
              <a:t>: to minimize variation in test timing</a:t>
            </a:r>
          </a:p>
          <a:p>
            <a:pPr marL="548640" lvl="2"/>
            <a:r>
              <a:rPr lang="en-US" sz="2000" b="1" dirty="0" err="1"/>
              <a:t>RowHammer</a:t>
            </a:r>
            <a:r>
              <a:rPr lang="en-US" sz="2000" b="1" dirty="0"/>
              <a:t> mitigation mechanisms</a:t>
            </a:r>
            <a:r>
              <a:rPr lang="en-US" sz="2000" dirty="0"/>
              <a:t>: to observe circuit-level effects </a:t>
            </a:r>
          </a:p>
          <a:p>
            <a:pPr marL="365760" lvl="1"/>
            <a:r>
              <a:rPr lang="en-US" sz="2200" dirty="0"/>
              <a:t>Test for </a:t>
            </a:r>
            <a:r>
              <a:rPr lang="en-US" sz="2200" b="1" dirty="0">
                <a:solidFill>
                  <a:srgbClr val="538234"/>
                </a:solidFill>
              </a:rPr>
              <a:t>less than refresh window (32ms) </a:t>
            </a:r>
            <a:r>
              <a:rPr lang="en-US" sz="2200" dirty="0"/>
              <a:t>to avoid retention failures</a:t>
            </a:r>
          </a:p>
          <a:p>
            <a:pPr marL="457200" lvl="1" indent="0">
              <a:buNone/>
            </a:pPr>
            <a:endParaRPr lang="en-US" sz="1400" dirty="0"/>
          </a:p>
          <a:p>
            <a:pPr marL="457200" indent="-457200">
              <a:buFont typeface="+mj-lt"/>
              <a:buAutoNum type="arabicPeriod"/>
            </a:pPr>
            <a:r>
              <a:rPr lang="en-US" sz="2600" b="1" dirty="0">
                <a:solidFill>
                  <a:schemeClr val="accent5">
                    <a:lumMod val="75000"/>
                  </a:schemeClr>
                </a:solidFill>
              </a:rPr>
              <a:t>Worst-case access sequence</a:t>
            </a:r>
          </a:p>
          <a:p>
            <a:pPr marL="91440" indent="0">
              <a:buNone/>
            </a:pPr>
            <a:r>
              <a:rPr lang="en-US" sz="2200" dirty="0"/>
              <a:t>- We use </a:t>
            </a:r>
            <a:r>
              <a:rPr lang="en-US" sz="2200" b="1" dirty="0">
                <a:solidFill>
                  <a:srgbClr val="C00000"/>
                </a:solidFill>
              </a:rPr>
              <a:t>worst-case</a:t>
            </a:r>
            <a:r>
              <a:rPr lang="en-US" sz="2200" b="1" dirty="0"/>
              <a:t> </a:t>
            </a:r>
            <a:r>
              <a:rPr lang="en-US" sz="2200" dirty="0"/>
              <a:t>access sequence based on prior works’ observations</a:t>
            </a:r>
          </a:p>
          <a:p>
            <a:pPr marL="91440" indent="0">
              <a:buNone/>
            </a:pPr>
            <a:r>
              <a:rPr lang="en-US" sz="2200" dirty="0"/>
              <a:t>- For each row, </a:t>
            </a:r>
            <a:r>
              <a:rPr lang="en-US" sz="2200" b="1" dirty="0">
                <a:solidFill>
                  <a:schemeClr val="accent5">
                    <a:lumMod val="75000"/>
                  </a:schemeClr>
                </a:solidFill>
              </a:rPr>
              <a:t>repeatedly access the two directly physically-adjacent rows as fast as possible </a:t>
            </a:r>
          </a:p>
          <a:p>
            <a:pPr marL="274320" indent="0">
              <a:buNone/>
            </a:pPr>
            <a:endParaRPr lang="en-US" sz="2100" b="1" dirty="0">
              <a:solidFill>
                <a:schemeClr val="accent5">
                  <a:lumMod val="75000"/>
                </a:schemeClr>
              </a:solidFill>
            </a:endParaRPr>
          </a:p>
          <a:p>
            <a:pPr marL="274320" indent="0" algn="ctr">
              <a:buNone/>
            </a:pPr>
            <a:r>
              <a:rPr lang="en-US" sz="2400" b="1" dirty="0">
                <a:solidFill>
                  <a:srgbClr val="7030A0"/>
                </a:solidFill>
              </a:rPr>
              <a:t>[More details in the paper]</a:t>
            </a:r>
            <a:endParaRPr lang="en-US" sz="2000" dirty="0">
              <a:solidFill>
                <a:srgbClr val="7030A0"/>
              </a:solidFill>
            </a:endParaRPr>
          </a:p>
          <a:p>
            <a:pPr marL="274320" indent="0">
              <a:buNone/>
            </a:pPr>
            <a:endParaRPr lang="en-US" sz="2400" dirty="0"/>
          </a:p>
          <a:p>
            <a:pPr marL="457200" lvl="1" indent="0">
              <a:buNone/>
            </a:pPr>
            <a:endParaRPr lang="en-US" sz="2000" dirty="0"/>
          </a:p>
        </p:txBody>
      </p:sp>
    </p:spTree>
    <p:extLst>
      <p:ext uri="{BB962C8B-B14F-4D97-AF65-F5344CB8AC3E}">
        <p14:creationId xmlns:p14="http://schemas.microsoft.com/office/powerpoint/2010/main" val="16982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3" name="Group 72">
            <a:extLst>
              <a:ext uri="{FF2B5EF4-FFF2-40B4-BE49-F238E27FC236}">
                <a16:creationId xmlns:a16="http://schemas.microsoft.com/office/drawing/2014/main" id="{5B1C33F2-95B1-CD41-8AEE-843FCDD0B87C}"/>
              </a:ext>
            </a:extLst>
          </p:cNvPr>
          <p:cNvGrpSpPr/>
          <p:nvPr/>
        </p:nvGrpSpPr>
        <p:grpSpPr>
          <a:xfrm>
            <a:off x="1333669" y="995665"/>
            <a:ext cx="6487433" cy="390381"/>
            <a:chOff x="2579675" y="4236288"/>
            <a:chExt cx="6487433" cy="390381"/>
          </a:xfrm>
        </p:grpSpPr>
        <p:sp>
          <p:nvSpPr>
            <p:cNvPr id="32" name="Rectangle 31">
              <a:extLst>
                <a:ext uri="{FF2B5EF4-FFF2-40B4-BE49-F238E27FC236}">
                  <a16:creationId xmlns:a16="http://schemas.microsoft.com/office/drawing/2014/main" id="{637BDC37-B33C-7248-A651-0C1924D7C1B4}"/>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44" name="Rectangle 43">
              <a:extLst>
                <a:ext uri="{FF2B5EF4-FFF2-40B4-BE49-F238E27FC236}">
                  <a16:creationId xmlns:a16="http://schemas.microsoft.com/office/drawing/2014/main" id="{0A47B134-181E-F74C-8AFF-30D11752EDC4}"/>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1" name="Group 70">
            <a:extLst>
              <a:ext uri="{FF2B5EF4-FFF2-40B4-BE49-F238E27FC236}">
                <a16:creationId xmlns:a16="http://schemas.microsoft.com/office/drawing/2014/main" id="{4ABC459C-9756-414F-8F48-0008864BA931}"/>
              </a:ext>
            </a:extLst>
          </p:cNvPr>
          <p:cNvGrpSpPr/>
          <p:nvPr/>
        </p:nvGrpSpPr>
        <p:grpSpPr>
          <a:xfrm>
            <a:off x="1330174" y="1770146"/>
            <a:ext cx="6487433" cy="393061"/>
            <a:chOff x="2576180" y="5010769"/>
            <a:chExt cx="6487433" cy="393061"/>
          </a:xfrm>
        </p:grpSpPr>
        <p:sp>
          <p:nvSpPr>
            <p:cNvPr id="35" name="Rectangle 34">
              <a:extLst>
                <a:ext uri="{FF2B5EF4-FFF2-40B4-BE49-F238E27FC236}">
                  <a16:creationId xmlns:a16="http://schemas.microsoft.com/office/drawing/2014/main" id="{06DE5322-12E0-A94B-B600-AA4AEBFDC5E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3" name="Rectangle 62">
              <a:extLst>
                <a:ext uri="{FF2B5EF4-FFF2-40B4-BE49-F238E27FC236}">
                  <a16:creationId xmlns:a16="http://schemas.microsoft.com/office/drawing/2014/main" id="{C6910900-0F59-6946-A274-151F5EF4A1DE}"/>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2" name="Group 71">
            <a:extLst>
              <a:ext uri="{FF2B5EF4-FFF2-40B4-BE49-F238E27FC236}">
                <a16:creationId xmlns:a16="http://schemas.microsoft.com/office/drawing/2014/main" id="{0F653A50-A84B-CF40-9FA1-6C1910B2BC74}"/>
              </a:ext>
            </a:extLst>
          </p:cNvPr>
          <p:cNvGrpSpPr/>
          <p:nvPr/>
        </p:nvGrpSpPr>
        <p:grpSpPr>
          <a:xfrm>
            <a:off x="1333669" y="1384908"/>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sp>
        <p:nvSpPr>
          <p:cNvPr id="83" name="TextBox 82">
            <a:extLst>
              <a:ext uri="{FF2B5EF4-FFF2-40B4-BE49-F238E27FC236}">
                <a16:creationId xmlns:a16="http://schemas.microsoft.com/office/drawing/2014/main" id="{446FD2E6-177F-E449-875C-38F3F75E3DA8}"/>
              </a:ext>
            </a:extLst>
          </p:cNvPr>
          <p:cNvSpPr txBox="1"/>
          <p:nvPr/>
        </p:nvSpPr>
        <p:spPr>
          <a:xfrm>
            <a:off x="1332331" y="1337214"/>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p>
        </p:txBody>
      </p:sp>
      <p:sp>
        <p:nvSpPr>
          <p:cNvPr id="84" name="Rectangle 83">
            <a:extLst>
              <a:ext uri="{FF2B5EF4-FFF2-40B4-BE49-F238E27FC236}">
                <a16:creationId xmlns:a16="http://schemas.microsoft.com/office/drawing/2014/main" id="{F22DC205-6317-274C-9AE0-D53DE5ADA1D8}"/>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8165F56-504F-314F-B828-100A52D33A9F}"/>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E1316C79-CED4-CF4A-97EA-FDD15B2F8A54}"/>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7055612B-8F4C-EA4D-BDAC-E7CDF4750722}"/>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92AFC92-8B52-3A4B-80CB-93448CA31A44}"/>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F08FA1E8-FE35-474E-B9C0-F55FC98B3DF2}"/>
              </a:ext>
            </a:extLst>
          </p:cNvPr>
          <p:cNvGrpSpPr/>
          <p:nvPr/>
        </p:nvGrpSpPr>
        <p:grpSpPr>
          <a:xfrm>
            <a:off x="5191965" y="3557726"/>
            <a:ext cx="3659231" cy="1235281"/>
            <a:chOff x="5191965" y="3557726"/>
            <a:chExt cx="3659231" cy="1235281"/>
          </a:xfrm>
        </p:grpSpPr>
        <p:sp>
          <p:nvSpPr>
            <p:cNvPr id="106" name="TextBox 105">
              <a:extLst>
                <a:ext uri="{FF2B5EF4-FFF2-40B4-BE49-F238E27FC236}">
                  <a16:creationId xmlns:a16="http://schemas.microsoft.com/office/drawing/2014/main" id="{B0CB2E3D-1835-2F43-BE80-B4E9DE30C61C}"/>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108" name="Straight Connector 107">
              <a:extLst>
                <a:ext uri="{FF2B5EF4-FFF2-40B4-BE49-F238E27FC236}">
                  <a16:creationId xmlns:a16="http://schemas.microsoft.com/office/drawing/2014/main" id="{555852D2-776F-E445-88AC-E89102D6D6F3}"/>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614F3D-4250-9847-8C97-139C68F70C25}"/>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5A9498E-3C86-4A4F-880E-0FD3BD99DC54}"/>
              </a:ext>
            </a:extLst>
          </p:cNvPr>
          <p:cNvGrpSpPr/>
          <p:nvPr/>
        </p:nvGrpSpPr>
        <p:grpSpPr>
          <a:xfrm>
            <a:off x="5191965" y="4459490"/>
            <a:ext cx="3659231" cy="584775"/>
            <a:chOff x="5191965" y="4459490"/>
            <a:chExt cx="3659231" cy="584775"/>
          </a:xfrm>
        </p:grpSpPr>
        <p:sp>
          <p:nvSpPr>
            <p:cNvPr id="112" name="TextBox 111">
              <a:extLst>
                <a:ext uri="{FF2B5EF4-FFF2-40B4-BE49-F238E27FC236}">
                  <a16:creationId xmlns:a16="http://schemas.microsoft.com/office/drawing/2014/main" id="{3B0F324A-9022-1743-82F1-F3D5D8AE26C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113" name="Straight Connector 112">
              <a:extLst>
                <a:ext uri="{FF2B5EF4-FFF2-40B4-BE49-F238E27FC236}">
                  <a16:creationId xmlns:a16="http://schemas.microsoft.com/office/drawing/2014/main" id="{71373DEB-8EAB-784A-956C-C69493051804}"/>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3CF7C-1DC6-804C-80F0-3740B426379B}"/>
                </a:ext>
              </a:extLst>
            </p:cNvPr>
            <p:cNvCxnSpPr>
              <a:cxnSpLocks/>
              <a:stCxn id="11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2BE9A790-F817-5C4A-841F-F40B60F9B9C6}"/>
              </a:ext>
            </a:extLst>
          </p:cNvPr>
          <p:cNvSpPr/>
          <p:nvPr/>
        </p:nvSpPr>
        <p:spPr>
          <a:xfrm>
            <a:off x="461178" y="4050547"/>
            <a:ext cx="4734306" cy="222973"/>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391EE7-C262-CF47-9CB2-75AC3FED7872}"/>
              </a:ext>
            </a:extLst>
          </p:cNvPr>
          <p:cNvSpPr/>
          <p:nvPr/>
        </p:nvSpPr>
        <p:spPr>
          <a:xfrm>
            <a:off x="461178" y="4275834"/>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A26C90E-D85C-D44C-8235-49ACC7135232}"/>
              </a:ext>
            </a:extLst>
          </p:cNvPr>
          <p:cNvSpPr/>
          <p:nvPr/>
        </p:nvSpPr>
        <p:spPr>
          <a:xfrm>
            <a:off x="461178" y="4481552"/>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83C7D96-9F45-F64E-954E-67A08E17EF74}"/>
              </a:ext>
            </a:extLst>
          </p:cNvPr>
          <p:cNvSpPr/>
          <p:nvPr/>
        </p:nvSpPr>
        <p:spPr>
          <a:xfrm>
            <a:off x="461178" y="4687269"/>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160AD7F-D4A6-FF43-813D-5FF29D84EC61}"/>
              </a:ext>
            </a:extLst>
          </p:cNvPr>
          <p:cNvSpPr/>
          <p:nvPr/>
        </p:nvSpPr>
        <p:spPr>
          <a:xfrm>
            <a:off x="461178" y="4892988"/>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ECCF8460-B476-3B48-B8F6-0C66831B1BF2}"/>
              </a:ext>
            </a:extLst>
          </p:cNvPr>
          <p:cNvGrpSpPr/>
          <p:nvPr/>
        </p:nvGrpSpPr>
        <p:grpSpPr>
          <a:xfrm>
            <a:off x="272721" y="3569590"/>
            <a:ext cx="4735266" cy="2908835"/>
            <a:chOff x="272721" y="3569590"/>
            <a:chExt cx="4735266" cy="2908835"/>
          </a:xfrm>
        </p:grpSpPr>
        <p:pic>
          <p:nvPicPr>
            <p:cNvPr id="3" name="Picture 2">
              <a:extLst>
                <a:ext uri="{FF2B5EF4-FFF2-40B4-BE49-F238E27FC236}">
                  <a16:creationId xmlns:a16="http://schemas.microsoft.com/office/drawing/2014/main" id="{3D414886-F330-6F40-AA82-36B73F990AC5}"/>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4" name="Picture 3">
              <a:extLst>
                <a:ext uri="{FF2B5EF4-FFF2-40B4-BE49-F238E27FC236}">
                  <a16:creationId xmlns:a16="http://schemas.microsoft.com/office/drawing/2014/main" id="{28C99194-788A-0B45-BC88-5636982A2B14}"/>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101" name="Picture 100">
              <a:extLst>
                <a:ext uri="{FF2B5EF4-FFF2-40B4-BE49-F238E27FC236}">
                  <a16:creationId xmlns:a16="http://schemas.microsoft.com/office/drawing/2014/main" id="{CA060ADB-013D-8745-93F3-A131EC9D9921}"/>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9398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P spid="104" grpId="0" animBg="1"/>
      <p:bldP spid="105" grpId="0"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2" name="Group 71">
            <a:extLst>
              <a:ext uri="{FF2B5EF4-FFF2-40B4-BE49-F238E27FC236}">
                <a16:creationId xmlns:a16="http://schemas.microsoft.com/office/drawing/2014/main" id="{0F653A50-A84B-CF40-9FA1-6C1910B2BC74}"/>
              </a:ext>
            </a:extLst>
          </p:cNvPr>
          <p:cNvGrpSpPr/>
          <p:nvPr/>
        </p:nvGrpSpPr>
        <p:grpSpPr>
          <a:xfrm>
            <a:off x="1340295" y="1378282"/>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37" name="Group 136">
            <a:extLst>
              <a:ext uri="{FF2B5EF4-FFF2-40B4-BE49-F238E27FC236}">
                <a16:creationId xmlns:a16="http://schemas.microsoft.com/office/drawing/2014/main" id="{C2B18E10-026A-F143-AF4F-727E400D80EC}"/>
              </a:ext>
            </a:extLst>
          </p:cNvPr>
          <p:cNvGrpSpPr/>
          <p:nvPr/>
        </p:nvGrpSpPr>
        <p:grpSpPr>
          <a:xfrm>
            <a:off x="1275731" y="1688791"/>
            <a:ext cx="6543055" cy="591494"/>
            <a:chOff x="1274552" y="1698288"/>
            <a:chExt cx="6543055" cy="591494"/>
          </a:xfrm>
        </p:grpSpPr>
        <p:grpSp>
          <p:nvGrpSpPr>
            <p:cNvPr id="138" name="Group 137">
              <a:extLst>
                <a:ext uri="{FF2B5EF4-FFF2-40B4-BE49-F238E27FC236}">
                  <a16:creationId xmlns:a16="http://schemas.microsoft.com/office/drawing/2014/main" id="{565DE66F-A46D-494E-A866-B346B115A539}"/>
                </a:ext>
              </a:extLst>
            </p:cNvPr>
            <p:cNvGrpSpPr/>
            <p:nvPr/>
          </p:nvGrpSpPr>
          <p:grpSpPr>
            <a:xfrm>
              <a:off x="1330174" y="1770146"/>
              <a:ext cx="6487433" cy="393061"/>
              <a:chOff x="2576180" y="5010769"/>
              <a:chExt cx="6487433" cy="393061"/>
            </a:xfrm>
          </p:grpSpPr>
          <p:sp>
            <p:nvSpPr>
              <p:cNvPr id="140" name="Rectangle 139">
                <a:extLst>
                  <a:ext uri="{FF2B5EF4-FFF2-40B4-BE49-F238E27FC236}">
                    <a16:creationId xmlns:a16="http://schemas.microsoft.com/office/drawing/2014/main" id="{C979B3F2-96C6-2340-BBEE-2834801CC4EB}"/>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41" name="Rectangle 140">
                <a:extLst>
                  <a:ext uri="{FF2B5EF4-FFF2-40B4-BE49-F238E27FC236}">
                    <a16:creationId xmlns:a16="http://schemas.microsoft.com/office/drawing/2014/main" id="{97642F84-A486-8447-BF1D-26522BB6C29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39" name="Content Placeholder 2">
              <a:extLst>
                <a:ext uri="{FF2B5EF4-FFF2-40B4-BE49-F238E27FC236}">
                  <a16:creationId xmlns:a16="http://schemas.microsoft.com/office/drawing/2014/main" id="{8E87126D-AF28-634F-9CC1-F2982D086398}"/>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42" name="Group 141">
            <a:extLst>
              <a:ext uri="{FF2B5EF4-FFF2-40B4-BE49-F238E27FC236}">
                <a16:creationId xmlns:a16="http://schemas.microsoft.com/office/drawing/2014/main" id="{B409E843-35F3-AF44-9C84-94F1FCD8EB4A}"/>
              </a:ext>
            </a:extLst>
          </p:cNvPr>
          <p:cNvGrpSpPr/>
          <p:nvPr/>
        </p:nvGrpSpPr>
        <p:grpSpPr>
          <a:xfrm>
            <a:off x="1150549" y="908843"/>
            <a:ext cx="6671732" cy="591494"/>
            <a:chOff x="1149370" y="918340"/>
            <a:chExt cx="6671732" cy="591494"/>
          </a:xfrm>
        </p:grpSpPr>
        <p:grpSp>
          <p:nvGrpSpPr>
            <p:cNvPr id="143" name="Group 142">
              <a:extLst>
                <a:ext uri="{FF2B5EF4-FFF2-40B4-BE49-F238E27FC236}">
                  <a16:creationId xmlns:a16="http://schemas.microsoft.com/office/drawing/2014/main" id="{FCB765EC-122B-6545-BEA9-E2BC0F4AE9C6}"/>
                </a:ext>
              </a:extLst>
            </p:cNvPr>
            <p:cNvGrpSpPr/>
            <p:nvPr/>
          </p:nvGrpSpPr>
          <p:grpSpPr>
            <a:xfrm>
              <a:off x="1333669" y="995665"/>
              <a:ext cx="6487433" cy="390381"/>
              <a:chOff x="2579675" y="4236288"/>
              <a:chExt cx="6487433" cy="390381"/>
            </a:xfrm>
          </p:grpSpPr>
          <p:sp>
            <p:nvSpPr>
              <p:cNvPr id="145" name="Rectangle 144">
                <a:extLst>
                  <a:ext uri="{FF2B5EF4-FFF2-40B4-BE49-F238E27FC236}">
                    <a16:creationId xmlns:a16="http://schemas.microsoft.com/office/drawing/2014/main" id="{DC869B13-8690-5347-8E9E-BC543AECD3E9}"/>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46" name="Rectangle 145">
                <a:extLst>
                  <a:ext uri="{FF2B5EF4-FFF2-40B4-BE49-F238E27FC236}">
                    <a16:creationId xmlns:a16="http://schemas.microsoft.com/office/drawing/2014/main" id="{F182E062-397A-3344-9039-E6261CA99420}"/>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44" name="Content Placeholder 2">
              <a:extLst>
                <a:ext uri="{FF2B5EF4-FFF2-40B4-BE49-F238E27FC236}">
                  <a16:creationId xmlns:a16="http://schemas.microsoft.com/office/drawing/2014/main" id="{84351D9C-3E6B-3C46-B7D8-1F90B964132E}"/>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57" name="Group 156">
            <a:extLst>
              <a:ext uri="{FF2B5EF4-FFF2-40B4-BE49-F238E27FC236}">
                <a16:creationId xmlns:a16="http://schemas.microsoft.com/office/drawing/2014/main" id="{DE6A9BC0-6B96-064A-B445-B90E19BB2227}"/>
              </a:ext>
            </a:extLst>
          </p:cNvPr>
          <p:cNvGrpSpPr/>
          <p:nvPr/>
        </p:nvGrpSpPr>
        <p:grpSpPr>
          <a:xfrm>
            <a:off x="1275731" y="914574"/>
            <a:ext cx="6543055" cy="591494"/>
            <a:chOff x="1274552" y="1698288"/>
            <a:chExt cx="6543055" cy="591494"/>
          </a:xfrm>
        </p:grpSpPr>
        <p:grpSp>
          <p:nvGrpSpPr>
            <p:cNvPr id="158" name="Group 157">
              <a:extLst>
                <a:ext uri="{FF2B5EF4-FFF2-40B4-BE49-F238E27FC236}">
                  <a16:creationId xmlns:a16="http://schemas.microsoft.com/office/drawing/2014/main" id="{C54CA999-0948-D941-9D38-F8C7F0482903}"/>
                </a:ext>
              </a:extLst>
            </p:cNvPr>
            <p:cNvGrpSpPr/>
            <p:nvPr/>
          </p:nvGrpSpPr>
          <p:grpSpPr>
            <a:xfrm>
              <a:off x="1330174" y="1770146"/>
              <a:ext cx="6487433" cy="393061"/>
              <a:chOff x="2576180" y="5010769"/>
              <a:chExt cx="6487433" cy="393061"/>
            </a:xfrm>
          </p:grpSpPr>
          <p:sp>
            <p:nvSpPr>
              <p:cNvPr id="160" name="Rectangle 159">
                <a:extLst>
                  <a:ext uri="{FF2B5EF4-FFF2-40B4-BE49-F238E27FC236}">
                    <a16:creationId xmlns:a16="http://schemas.microsoft.com/office/drawing/2014/main" id="{957F4AA4-DC27-3B4D-BA31-E1F50D7BEBC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61" name="Rectangle 160">
                <a:extLst>
                  <a:ext uri="{FF2B5EF4-FFF2-40B4-BE49-F238E27FC236}">
                    <a16:creationId xmlns:a16="http://schemas.microsoft.com/office/drawing/2014/main" id="{772D8EB8-805C-0143-8490-E15387494C23}"/>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59" name="Content Placeholder 2">
              <a:extLst>
                <a:ext uri="{FF2B5EF4-FFF2-40B4-BE49-F238E27FC236}">
                  <a16:creationId xmlns:a16="http://schemas.microsoft.com/office/drawing/2014/main" id="{9CE8034A-0C91-064D-8BBF-956202115742}"/>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62" name="Group 161">
            <a:extLst>
              <a:ext uri="{FF2B5EF4-FFF2-40B4-BE49-F238E27FC236}">
                <a16:creationId xmlns:a16="http://schemas.microsoft.com/office/drawing/2014/main" id="{947E54B3-6860-544F-8AE1-1CD6655F6969}"/>
              </a:ext>
            </a:extLst>
          </p:cNvPr>
          <p:cNvGrpSpPr/>
          <p:nvPr/>
        </p:nvGrpSpPr>
        <p:grpSpPr>
          <a:xfrm>
            <a:off x="1147053" y="1678661"/>
            <a:ext cx="6671732" cy="591494"/>
            <a:chOff x="1149370" y="918340"/>
            <a:chExt cx="6671732" cy="591494"/>
          </a:xfrm>
        </p:grpSpPr>
        <p:grpSp>
          <p:nvGrpSpPr>
            <p:cNvPr id="163" name="Group 162">
              <a:extLst>
                <a:ext uri="{FF2B5EF4-FFF2-40B4-BE49-F238E27FC236}">
                  <a16:creationId xmlns:a16="http://schemas.microsoft.com/office/drawing/2014/main" id="{B8F7C9C8-9274-2147-9490-194C10D5BF82}"/>
                </a:ext>
              </a:extLst>
            </p:cNvPr>
            <p:cNvGrpSpPr/>
            <p:nvPr/>
          </p:nvGrpSpPr>
          <p:grpSpPr>
            <a:xfrm>
              <a:off x="1333669" y="995665"/>
              <a:ext cx="6487433" cy="390381"/>
              <a:chOff x="2579675" y="4236288"/>
              <a:chExt cx="6487433" cy="390381"/>
            </a:xfrm>
          </p:grpSpPr>
          <p:sp>
            <p:nvSpPr>
              <p:cNvPr id="165" name="Rectangle 164">
                <a:extLst>
                  <a:ext uri="{FF2B5EF4-FFF2-40B4-BE49-F238E27FC236}">
                    <a16:creationId xmlns:a16="http://schemas.microsoft.com/office/drawing/2014/main" id="{8F6DEA72-E58E-1B48-8F3E-1AA703E3EAEA}"/>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66" name="Rectangle 165">
                <a:extLst>
                  <a:ext uri="{FF2B5EF4-FFF2-40B4-BE49-F238E27FC236}">
                    <a16:creationId xmlns:a16="http://schemas.microsoft.com/office/drawing/2014/main" id="{28FBDF18-FDCB-904C-92EB-1035804E5E65}"/>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64" name="Content Placeholder 2">
              <a:extLst>
                <a:ext uri="{FF2B5EF4-FFF2-40B4-BE49-F238E27FC236}">
                  <a16:creationId xmlns:a16="http://schemas.microsoft.com/office/drawing/2014/main" id="{D08167E0-E12A-B24F-9AED-99F1B8BF64B2}"/>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67" name="Group 166">
            <a:extLst>
              <a:ext uri="{FF2B5EF4-FFF2-40B4-BE49-F238E27FC236}">
                <a16:creationId xmlns:a16="http://schemas.microsoft.com/office/drawing/2014/main" id="{F3C0E0D4-ABCB-7549-B388-88ED6BB8190A}"/>
              </a:ext>
            </a:extLst>
          </p:cNvPr>
          <p:cNvGrpSpPr/>
          <p:nvPr/>
        </p:nvGrpSpPr>
        <p:grpSpPr>
          <a:xfrm>
            <a:off x="1327043" y="1371919"/>
            <a:ext cx="6487433" cy="390381"/>
            <a:chOff x="2579675" y="4236288"/>
            <a:chExt cx="6487433" cy="390381"/>
          </a:xfrm>
        </p:grpSpPr>
        <p:sp>
          <p:nvSpPr>
            <p:cNvPr id="168" name="Rectangle 167">
              <a:extLst>
                <a:ext uri="{FF2B5EF4-FFF2-40B4-BE49-F238E27FC236}">
                  <a16:creationId xmlns:a16="http://schemas.microsoft.com/office/drawing/2014/main" id="{B883E02C-B483-8A4A-B0CE-59EBB3AA32B5}"/>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169" name="Rectangle 168">
              <a:extLst>
                <a:ext uri="{FF2B5EF4-FFF2-40B4-BE49-F238E27FC236}">
                  <a16:creationId xmlns:a16="http://schemas.microsoft.com/office/drawing/2014/main" id="{E56A4E7B-B668-BE49-ACCA-DE7BA96C6218}"/>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0" name="Group 169">
            <a:extLst>
              <a:ext uri="{FF2B5EF4-FFF2-40B4-BE49-F238E27FC236}">
                <a16:creationId xmlns:a16="http://schemas.microsoft.com/office/drawing/2014/main" id="{68C0ED66-45F6-804A-9F48-5127A5F543E6}"/>
              </a:ext>
            </a:extLst>
          </p:cNvPr>
          <p:cNvGrpSpPr/>
          <p:nvPr/>
        </p:nvGrpSpPr>
        <p:grpSpPr>
          <a:xfrm>
            <a:off x="1323548" y="2146400"/>
            <a:ext cx="6487433" cy="393061"/>
            <a:chOff x="2576180" y="5010769"/>
            <a:chExt cx="6487433" cy="393061"/>
          </a:xfrm>
        </p:grpSpPr>
        <p:sp>
          <p:nvSpPr>
            <p:cNvPr id="171" name="Rectangle 170">
              <a:extLst>
                <a:ext uri="{FF2B5EF4-FFF2-40B4-BE49-F238E27FC236}">
                  <a16:creationId xmlns:a16="http://schemas.microsoft.com/office/drawing/2014/main" id="{BBE357B6-0731-FF43-82C9-7892605B30B8}"/>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72" name="Rectangle 171">
              <a:extLst>
                <a:ext uri="{FF2B5EF4-FFF2-40B4-BE49-F238E27FC236}">
                  <a16:creationId xmlns:a16="http://schemas.microsoft.com/office/drawing/2014/main" id="{7908386C-000D-DD41-876F-D85FB70B00C6}"/>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3" name="Group 172">
            <a:extLst>
              <a:ext uri="{FF2B5EF4-FFF2-40B4-BE49-F238E27FC236}">
                <a16:creationId xmlns:a16="http://schemas.microsoft.com/office/drawing/2014/main" id="{1B497FD0-E8A9-BD4E-B15C-027BEA987798}"/>
              </a:ext>
            </a:extLst>
          </p:cNvPr>
          <p:cNvGrpSpPr/>
          <p:nvPr/>
        </p:nvGrpSpPr>
        <p:grpSpPr>
          <a:xfrm>
            <a:off x="1327043" y="1761162"/>
            <a:ext cx="6487433" cy="413433"/>
            <a:chOff x="2579675" y="4625531"/>
            <a:chExt cx="6487433" cy="413433"/>
          </a:xfrm>
        </p:grpSpPr>
        <p:sp>
          <p:nvSpPr>
            <p:cNvPr id="174" name="Rectangle 173">
              <a:extLst>
                <a:ext uri="{FF2B5EF4-FFF2-40B4-BE49-F238E27FC236}">
                  <a16:creationId xmlns:a16="http://schemas.microsoft.com/office/drawing/2014/main" id="{18237B0F-C3BC-6C4A-AA75-89A69EA16539}"/>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5" name="Rectangle 174">
              <a:extLst>
                <a:ext uri="{FF2B5EF4-FFF2-40B4-BE49-F238E27FC236}">
                  <a16:creationId xmlns:a16="http://schemas.microsoft.com/office/drawing/2014/main" id="{AE4301BB-B0CD-6B48-B5D0-8A556F7A824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76" name="Group 175">
            <a:extLst>
              <a:ext uri="{FF2B5EF4-FFF2-40B4-BE49-F238E27FC236}">
                <a16:creationId xmlns:a16="http://schemas.microsoft.com/office/drawing/2014/main" id="{F4521EB7-C32C-584A-ABF8-B03A24D1D2D0}"/>
              </a:ext>
            </a:extLst>
          </p:cNvPr>
          <p:cNvGrpSpPr/>
          <p:nvPr/>
        </p:nvGrpSpPr>
        <p:grpSpPr>
          <a:xfrm>
            <a:off x="1336150" y="1760872"/>
            <a:ext cx="6487433" cy="390381"/>
            <a:chOff x="2579675" y="4236288"/>
            <a:chExt cx="6487433" cy="390381"/>
          </a:xfrm>
        </p:grpSpPr>
        <p:sp>
          <p:nvSpPr>
            <p:cNvPr id="177" name="Rectangle 176">
              <a:extLst>
                <a:ext uri="{FF2B5EF4-FFF2-40B4-BE49-F238E27FC236}">
                  <a16:creationId xmlns:a16="http://schemas.microsoft.com/office/drawing/2014/main" id="{D0858276-4A50-7A4F-B2AF-77E9D53A6616}"/>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8" name="Rectangle 177">
              <a:extLst>
                <a:ext uri="{FF2B5EF4-FFF2-40B4-BE49-F238E27FC236}">
                  <a16:creationId xmlns:a16="http://schemas.microsoft.com/office/drawing/2014/main" id="{E8FDF240-F6DB-164C-862B-E0616A5386DC}"/>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9" name="Group 178">
            <a:extLst>
              <a:ext uri="{FF2B5EF4-FFF2-40B4-BE49-F238E27FC236}">
                <a16:creationId xmlns:a16="http://schemas.microsoft.com/office/drawing/2014/main" id="{91D4F9A7-D9D4-CC4D-87BE-01F1C0AA5E9B}"/>
              </a:ext>
            </a:extLst>
          </p:cNvPr>
          <p:cNvGrpSpPr/>
          <p:nvPr/>
        </p:nvGrpSpPr>
        <p:grpSpPr>
          <a:xfrm>
            <a:off x="1332655" y="2535353"/>
            <a:ext cx="6487433" cy="393061"/>
            <a:chOff x="2576180" y="5010769"/>
            <a:chExt cx="6487433" cy="393061"/>
          </a:xfrm>
        </p:grpSpPr>
        <p:sp>
          <p:nvSpPr>
            <p:cNvPr id="180" name="Rectangle 179">
              <a:extLst>
                <a:ext uri="{FF2B5EF4-FFF2-40B4-BE49-F238E27FC236}">
                  <a16:creationId xmlns:a16="http://schemas.microsoft.com/office/drawing/2014/main" id="{68328838-FB16-6F49-9C3B-8D53E66A609A}"/>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181" name="Rectangle 180">
              <a:extLst>
                <a:ext uri="{FF2B5EF4-FFF2-40B4-BE49-F238E27FC236}">
                  <a16:creationId xmlns:a16="http://schemas.microsoft.com/office/drawing/2014/main" id="{3BAACABF-1B37-A547-A3C6-0FA561E6D68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82" name="Group 181">
            <a:extLst>
              <a:ext uri="{FF2B5EF4-FFF2-40B4-BE49-F238E27FC236}">
                <a16:creationId xmlns:a16="http://schemas.microsoft.com/office/drawing/2014/main" id="{94409BF6-2AAA-5043-B057-CBAED708225E}"/>
              </a:ext>
            </a:extLst>
          </p:cNvPr>
          <p:cNvGrpSpPr/>
          <p:nvPr/>
        </p:nvGrpSpPr>
        <p:grpSpPr>
          <a:xfrm>
            <a:off x="1336150" y="2150115"/>
            <a:ext cx="6487433" cy="413433"/>
            <a:chOff x="2579675" y="4625531"/>
            <a:chExt cx="6487433" cy="413433"/>
          </a:xfrm>
        </p:grpSpPr>
        <p:sp>
          <p:nvSpPr>
            <p:cNvPr id="183" name="Rectangle 182">
              <a:extLst>
                <a:ext uri="{FF2B5EF4-FFF2-40B4-BE49-F238E27FC236}">
                  <a16:creationId xmlns:a16="http://schemas.microsoft.com/office/drawing/2014/main" id="{170622B1-FBFB-FF4A-8AD2-683878AF7910}"/>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4" name="Rectangle 183">
              <a:extLst>
                <a:ext uri="{FF2B5EF4-FFF2-40B4-BE49-F238E27FC236}">
                  <a16:creationId xmlns:a16="http://schemas.microsoft.com/office/drawing/2014/main" id="{D0F6CEDA-05A8-FE4D-B3DB-C24BF6C71CC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74" name="Group 73">
            <a:extLst>
              <a:ext uri="{FF2B5EF4-FFF2-40B4-BE49-F238E27FC236}">
                <a16:creationId xmlns:a16="http://schemas.microsoft.com/office/drawing/2014/main" id="{FD1E7D32-95F2-074E-8D39-B21CD7D28673}"/>
              </a:ext>
            </a:extLst>
          </p:cNvPr>
          <p:cNvGrpSpPr/>
          <p:nvPr/>
        </p:nvGrpSpPr>
        <p:grpSpPr>
          <a:xfrm>
            <a:off x="1339607" y="2154264"/>
            <a:ext cx="6487433" cy="390381"/>
            <a:chOff x="2579675" y="4236288"/>
            <a:chExt cx="6487433" cy="390381"/>
          </a:xfrm>
        </p:grpSpPr>
        <p:sp>
          <p:nvSpPr>
            <p:cNvPr id="75" name="Rectangle 74">
              <a:extLst>
                <a:ext uri="{FF2B5EF4-FFF2-40B4-BE49-F238E27FC236}">
                  <a16:creationId xmlns:a16="http://schemas.microsoft.com/office/drawing/2014/main" id="{AEF8CD28-0526-D94F-AD3D-25D84459C368}"/>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76" name="Rectangle 75">
              <a:extLst>
                <a:ext uri="{FF2B5EF4-FFF2-40B4-BE49-F238E27FC236}">
                  <a16:creationId xmlns:a16="http://schemas.microsoft.com/office/drawing/2014/main" id="{D3719F36-C793-EA42-B1D1-156C4E838A1B}"/>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7" name="Group 76">
            <a:extLst>
              <a:ext uri="{FF2B5EF4-FFF2-40B4-BE49-F238E27FC236}">
                <a16:creationId xmlns:a16="http://schemas.microsoft.com/office/drawing/2014/main" id="{FB8AA9CE-B6C2-4342-A5C0-6B99D0FABB42}"/>
              </a:ext>
            </a:extLst>
          </p:cNvPr>
          <p:cNvGrpSpPr/>
          <p:nvPr/>
        </p:nvGrpSpPr>
        <p:grpSpPr>
          <a:xfrm>
            <a:off x="1336112" y="2928745"/>
            <a:ext cx="6487433" cy="393061"/>
            <a:chOff x="2576180" y="5010769"/>
            <a:chExt cx="6487433" cy="393061"/>
          </a:xfrm>
        </p:grpSpPr>
        <p:sp>
          <p:nvSpPr>
            <p:cNvPr id="78" name="Rectangle 77">
              <a:extLst>
                <a:ext uri="{FF2B5EF4-FFF2-40B4-BE49-F238E27FC236}">
                  <a16:creationId xmlns:a16="http://schemas.microsoft.com/office/drawing/2014/main" id="{D7A423ED-AAA7-6544-B959-2317B7B098F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79" name="Rectangle 78">
              <a:extLst>
                <a:ext uri="{FF2B5EF4-FFF2-40B4-BE49-F238E27FC236}">
                  <a16:creationId xmlns:a16="http://schemas.microsoft.com/office/drawing/2014/main" id="{A5FD4872-79C7-6A4B-A4E2-50FF5EC6FA21}"/>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80" name="Group 79">
            <a:extLst>
              <a:ext uri="{FF2B5EF4-FFF2-40B4-BE49-F238E27FC236}">
                <a16:creationId xmlns:a16="http://schemas.microsoft.com/office/drawing/2014/main" id="{B7F263C8-BE18-8E44-8A0E-E72408075800}"/>
              </a:ext>
            </a:extLst>
          </p:cNvPr>
          <p:cNvGrpSpPr/>
          <p:nvPr/>
        </p:nvGrpSpPr>
        <p:grpSpPr>
          <a:xfrm>
            <a:off x="1339607" y="2543507"/>
            <a:ext cx="6487433" cy="413433"/>
            <a:chOff x="2579675" y="4625531"/>
            <a:chExt cx="6487433" cy="413433"/>
          </a:xfrm>
        </p:grpSpPr>
        <p:sp>
          <p:nvSpPr>
            <p:cNvPr id="81" name="Rectangle 80">
              <a:extLst>
                <a:ext uri="{FF2B5EF4-FFF2-40B4-BE49-F238E27FC236}">
                  <a16:creationId xmlns:a16="http://schemas.microsoft.com/office/drawing/2014/main" id="{AE191D3C-79E4-2840-AAB9-47851B6F8412}"/>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82" name="Rectangle 81">
              <a:extLst>
                <a:ext uri="{FF2B5EF4-FFF2-40B4-BE49-F238E27FC236}">
                  <a16:creationId xmlns:a16="http://schemas.microsoft.com/office/drawing/2014/main" id="{B1D1668A-349D-8A4C-AA18-5A04B9E55969}"/>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6" name="Group 15">
            <a:extLst>
              <a:ext uri="{FF2B5EF4-FFF2-40B4-BE49-F238E27FC236}">
                <a16:creationId xmlns:a16="http://schemas.microsoft.com/office/drawing/2014/main" id="{9A559664-20C6-CA40-8F44-A396DCB5732C}"/>
              </a:ext>
            </a:extLst>
          </p:cNvPr>
          <p:cNvGrpSpPr/>
          <p:nvPr/>
        </p:nvGrpSpPr>
        <p:grpSpPr>
          <a:xfrm>
            <a:off x="1334077" y="1755148"/>
            <a:ext cx="6487433" cy="402298"/>
            <a:chOff x="1334077" y="1755148"/>
            <a:chExt cx="6487433" cy="402298"/>
          </a:xfrm>
        </p:grpSpPr>
        <p:sp>
          <p:nvSpPr>
            <p:cNvPr id="188" name="Rectangle 187">
              <a:extLst>
                <a:ext uri="{FF2B5EF4-FFF2-40B4-BE49-F238E27FC236}">
                  <a16:creationId xmlns:a16="http://schemas.microsoft.com/office/drawing/2014/main" id="{2A8058DA-80AB-9541-9E85-5D677F030F93}"/>
                </a:ext>
              </a:extLst>
            </p:cNvPr>
            <p:cNvSpPr/>
            <p:nvPr/>
          </p:nvSpPr>
          <p:spPr>
            <a:xfrm>
              <a:off x="1334077" y="175514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89" name="Rectangle 188">
              <a:extLst>
                <a:ext uri="{FF2B5EF4-FFF2-40B4-BE49-F238E27FC236}">
                  <a16:creationId xmlns:a16="http://schemas.microsoft.com/office/drawing/2014/main" id="{00172123-1789-E549-A81C-5CCB76F5EBEE}"/>
                </a:ext>
              </a:extLst>
            </p:cNvPr>
            <p:cNvSpPr/>
            <p:nvPr/>
          </p:nvSpPr>
          <p:spPr>
            <a:xfrm>
              <a:off x="6656291" y="178811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190" name="Rectangle 189">
            <a:extLst>
              <a:ext uri="{FF2B5EF4-FFF2-40B4-BE49-F238E27FC236}">
                <a16:creationId xmlns:a16="http://schemas.microsoft.com/office/drawing/2014/main" id="{5263BCC6-57D8-B144-AC74-44BE1039C733}"/>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FCE80871-50A8-7A45-9EAA-0207BFAAD124}"/>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B2125673-DF7A-4646-A8C6-CFDD34F3AD75}"/>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4CB188D7-A9E0-FA47-A521-A084797A4631}"/>
              </a:ext>
            </a:extLst>
          </p:cNvPr>
          <p:cNvSpPr/>
          <p:nvPr/>
        </p:nvSpPr>
        <p:spPr>
          <a:xfrm>
            <a:off x="447294" y="5352521"/>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2EFC369D-945E-AC45-9179-CFDD82B56DB6}"/>
              </a:ext>
            </a:extLst>
          </p:cNvPr>
          <p:cNvSpPr/>
          <p:nvPr/>
        </p:nvSpPr>
        <p:spPr>
          <a:xfrm>
            <a:off x="447294" y="558954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C265B4EF-3B3C-D04F-AFDE-17955DAC32E5}"/>
              </a:ext>
            </a:extLst>
          </p:cNvPr>
          <p:cNvSpPr/>
          <p:nvPr/>
        </p:nvSpPr>
        <p:spPr>
          <a:xfrm>
            <a:off x="447294" y="5121378"/>
            <a:ext cx="4734306" cy="228830"/>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BAF6EB9-9919-7D46-80B2-3E4C5A11B0A3}"/>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284DE54D-B0E6-EA40-97E1-A02A081A8163}"/>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321CDE0D-5060-0C42-AFAB-931C3A9323E8}"/>
              </a:ext>
            </a:extLst>
          </p:cNvPr>
          <p:cNvSpPr/>
          <p:nvPr/>
        </p:nvSpPr>
        <p:spPr>
          <a:xfrm>
            <a:off x="447294" y="6224697"/>
            <a:ext cx="4734306" cy="25372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TextBox 214">
            <a:extLst>
              <a:ext uri="{FF2B5EF4-FFF2-40B4-BE49-F238E27FC236}">
                <a16:creationId xmlns:a16="http://schemas.microsoft.com/office/drawing/2014/main" id="{B6B4F424-6BA0-D741-9360-60A8C418FB78}"/>
              </a:ext>
            </a:extLst>
          </p:cNvPr>
          <p:cNvSpPr txBox="1"/>
          <p:nvPr/>
        </p:nvSpPr>
        <p:spPr>
          <a:xfrm>
            <a:off x="5706671" y="5078546"/>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Core test loop where we alternate accesses to adjacent rows</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16" name="Straight Connector 215">
            <a:extLst>
              <a:ext uri="{FF2B5EF4-FFF2-40B4-BE49-F238E27FC236}">
                <a16:creationId xmlns:a16="http://schemas.microsoft.com/office/drawing/2014/main" id="{849DACB4-651F-1E45-AB06-620F54FAF2B9}"/>
              </a:ext>
            </a:extLst>
          </p:cNvPr>
          <p:cNvCxnSpPr>
            <a:cxnSpLocks/>
          </p:cNvCxnSpPr>
          <p:nvPr/>
        </p:nvCxnSpPr>
        <p:spPr>
          <a:xfrm>
            <a:off x="5727837" y="512390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7799D7C-DE1E-EB4E-9094-1805A42D13C4}"/>
              </a:ext>
            </a:extLst>
          </p:cNvPr>
          <p:cNvCxnSpPr>
            <a:cxnSpLocks/>
          </p:cNvCxnSpPr>
          <p:nvPr/>
        </p:nvCxnSpPr>
        <p:spPr>
          <a:xfrm flipH="1" flipV="1">
            <a:off x="5181601" y="5247796"/>
            <a:ext cx="550916" cy="79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D55FBA9-2DAE-7B46-BFFC-8055961F93F3}"/>
              </a:ext>
            </a:extLst>
          </p:cNvPr>
          <p:cNvGrpSpPr/>
          <p:nvPr/>
        </p:nvGrpSpPr>
        <p:grpSpPr>
          <a:xfrm>
            <a:off x="447294" y="5795265"/>
            <a:ext cx="8397349" cy="590005"/>
            <a:chOff x="447294" y="5795265"/>
            <a:chExt cx="8397349" cy="590005"/>
          </a:xfrm>
        </p:grpSpPr>
        <p:sp>
          <p:nvSpPr>
            <p:cNvPr id="198" name="Rectangle 197">
              <a:extLst>
                <a:ext uri="{FF2B5EF4-FFF2-40B4-BE49-F238E27FC236}">
                  <a16:creationId xmlns:a16="http://schemas.microsoft.com/office/drawing/2014/main" id="{E331BCB8-ACFD-5140-A7D1-929EE520E0A2}"/>
                </a:ext>
              </a:extLst>
            </p:cNvPr>
            <p:cNvSpPr/>
            <p:nvPr/>
          </p:nvSpPr>
          <p:spPr>
            <a:xfrm>
              <a:off x="447294" y="5795265"/>
              <a:ext cx="4734306" cy="2138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A1346CBD-093B-954C-B5E3-39009457C93B}"/>
                </a:ext>
              </a:extLst>
            </p:cNvPr>
            <p:cNvSpPr txBox="1"/>
            <p:nvPr/>
          </p:nvSpPr>
          <p:spPr>
            <a:xfrm>
              <a:off x="5691984" y="6046716"/>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Prevent further retention failures</a:t>
              </a:r>
            </a:p>
          </p:txBody>
        </p:sp>
        <p:cxnSp>
          <p:nvCxnSpPr>
            <p:cNvPr id="219" name="Straight Connector 218">
              <a:extLst>
                <a:ext uri="{FF2B5EF4-FFF2-40B4-BE49-F238E27FC236}">
                  <a16:creationId xmlns:a16="http://schemas.microsoft.com/office/drawing/2014/main" id="{C7F15F1F-A234-D54D-B44C-D03ACF70EA38}"/>
                </a:ext>
              </a:extLst>
            </p:cNvPr>
            <p:cNvCxnSpPr>
              <a:cxnSpLocks/>
            </p:cNvCxnSpPr>
            <p:nvPr/>
          </p:nvCxnSpPr>
          <p:spPr>
            <a:xfrm>
              <a:off x="5724601" y="6082638"/>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B3E17A7-B1E7-4041-9926-F32C1E62C1E3}"/>
                </a:ext>
              </a:extLst>
            </p:cNvPr>
            <p:cNvCxnSpPr>
              <a:cxnSpLocks/>
              <a:stCxn id="218" idx="1"/>
              <a:endCxn id="198" idx="3"/>
            </p:cNvCxnSpPr>
            <p:nvPr/>
          </p:nvCxnSpPr>
          <p:spPr>
            <a:xfrm flipH="1" flipV="1">
              <a:off x="5181600" y="5902173"/>
              <a:ext cx="510384" cy="313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497327-61D9-DA44-8882-6C0D84CB7FE5}"/>
              </a:ext>
            </a:extLst>
          </p:cNvPr>
          <p:cNvGrpSpPr/>
          <p:nvPr/>
        </p:nvGrpSpPr>
        <p:grpSpPr>
          <a:xfrm>
            <a:off x="447294" y="6009081"/>
            <a:ext cx="8412036" cy="695746"/>
            <a:chOff x="447294" y="6009081"/>
            <a:chExt cx="8412036" cy="695746"/>
          </a:xfrm>
        </p:grpSpPr>
        <p:sp>
          <p:nvSpPr>
            <p:cNvPr id="199" name="Rectangle 198">
              <a:extLst>
                <a:ext uri="{FF2B5EF4-FFF2-40B4-BE49-F238E27FC236}">
                  <a16:creationId xmlns:a16="http://schemas.microsoft.com/office/drawing/2014/main" id="{686C3243-ED20-394A-97DE-EC468CE17713}"/>
                </a:ext>
              </a:extLst>
            </p:cNvPr>
            <p:cNvSpPr/>
            <p:nvPr/>
          </p:nvSpPr>
          <p:spPr>
            <a:xfrm>
              <a:off x="447294" y="6009081"/>
              <a:ext cx="4734306" cy="2156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TextBox 223">
              <a:extLst>
                <a:ext uri="{FF2B5EF4-FFF2-40B4-BE49-F238E27FC236}">
                  <a16:creationId xmlns:a16="http://schemas.microsoft.com/office/drawing/2014/main" id="{947DB7CB-91A7-274A-8C66-3B0C0704406E}"/>
                </a:ext>
              </a:extLst>
            </p:cNvPr>
            <p:cNvSpPr txBox="1"/>
            <p:nvPr/>
          </p:nvSpPr>
          <p:spPr>
            <a:xfrm>
              <a:off x="5706671" y="6366273"/>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Record bit flips for analysis</a:t>
              </a:r>
            </a:p>
          </p:txBody>
        </p:sp>
        <p:cxnSp>
          <p:nvCxnSpPr>
            <p:cNvPr id="225" name="Straight Connector 224">
              <a:extLst>
                <a:ext uri="{FF2B5EF4-FFF2-40B4-BE49-F238E27FC236}">
                  <a16:creationId xmlns:a16="http://schemas.microsoft.com/office/drawing/2014/main" id="{59CA7F84-9AE7-C94E-8624-F7DB8154381C}"/>
                </a:ext>
              </a:extLst>
            </p:cNvPr>
            <p:cNvCxnSpPr>
              <a:cxnSpLocks/>
            </p:cNvCxnSpPr>
            <p:nvPr/>
          </p:nvCxnSpPr>
          <p:spPr>
            <a:xfrm>
              <a:off x="5724601" y="6409816"/>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0C764F-6CA5-044B-9F3A-F1015E9003E0}"/>
                </a:ext>
              </a:extLst>
            </p:cNvPr>
            <p:cNvCxnSpPr>
              <a:cxnSpLocks/>
              <a:stCxn id="224" idx="1"/>
              <a:endCxn id="199" idx="3"/>
            </p:cNvCxnSpPr>
            <p:nvPr/>
          </p:nvCxnSpPr>
          <p:spPr>
            <a:xfrm flipH="1" flipV="1">
              <a:off x="5181600" y="6116889"/>
              <a:ext cx="525071" cy="418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A07E0961-9121-9746-BE07-1AA352831454}"/>
              </a:ext>
            </a:extLst>
          </p:cNvPr>
          <p:cNvGrpSpPr/>
          <p:nvPr/>
        </p:nvGrpSpPr>
        <p:grpSpPr>
          <a:xfrm>
            <a:off x="5191965" y="3557726"/>
            <a:ext cx="3659231" cy="1235281"/>
            <a:chOff x="5191965" y="3557726"/>
            <a:chExt cx="3659231" cy="1235281"/>
          </a:xfrm>
        </p:grpSpPr>
        <p:sp>
          <p:nvSpPr>
            <p:cNvPr id="228" name="TextBox 227">
              <a:extLst>
                <a:ext uri="{FF2B5EF4-FFF2-40B4-BE49-F238E27FC236}">
                  <a16:creationId xmlns:a16="http://schemas.microsoft.com/office/drawing/2014/main" id="{E9F0B4C5-45E9-884B-8E8D-DB09BA350846}"/>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229" name="Straight Connector 228">
              <a:extLst>
                <a:ext uri="{FF2B5EF4-FFF2-40B4-BE49-F238E27FC236}">
                  <a16:creationId xmlns:a16="http://schemas.microsoft.com/office/drawing/2014/main" id="{B5EAFB39-DDB8-884C-8BB7-E2243B7D9948}"/>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47B7BD-E0D6-6B44-A030-7943B8D49317}"/>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2BA4EA7-A930-4C46-94E4-59B7340FB318}"/>
              </a:ext>
            </a:extLst>
          </p:cNvPr>
          <p:cNvGrpSpPr/>
          <p:nvPr/>
        </p:nvGrpSpPr>
        <p:grpSpPr>
          <a:xfrm>
            <a:off x="5191965" y="4459490"/>
            <a:ext cx="3659231" cy="584775"/>
            <a:chOff x="5191965" y="4459490"/>
            <a:chExt cx="3659231" cy="584775"/>
          </a:xfrm>
        </p:grpSpPr>
        <p:sp>
          <p:nvSpPr>
            <p:cNvPr id="232" name="TextBox 231">
              <a:extLst>
                <a:ext uri="{FF2B5EF4-FFF2-40B4-BE49-F238E27FC236}">
                  <a16:creationId xmlns:a16="http://schemas.microsoft.com/office/drawing/2014/main" id="{3EE7E4E2-FFC7-9A49-BE4E-699410E8A7E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233" name="Straight Connector 232">
              <a:extLst>
                <a:ext uri="{FF2B5EF4-FFF2-40B4-BE49-F238E27FC236}">
                  <a16:creationId xmlns:a16="http://schemas.microsoft.com/office/drawing/2014/main" id="{0C9EC77C-F145-CF40-A0B8-3F98AF0C2803}"/>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4E6F02A-3CA1-CE4D-98F3-19B067CF5178}"/>
                </a:ext>
              </a:extLst>
            </p:cNvPr>
            <p:cNvCxnSpPr>
              <a:cxnSpLocks/>
              <a:stCxn id="23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1263314-D56C-6D4A-90C6-6401B521CBDF}"/>
              </a:ext>
            </a:extLst>
          </p:cNvPr>
          <p:cNvGrpSpPr/>
          <p:nvPr/>
        </p:nvGrpSpPr>
        <p:grpSpPr>
          <a:xfrm>
            <a:off x="5181600" y="5584291"/>
            <a:ext cx="3962399" cy="436183"/>
            <a:chOff x="5181600" y="5584291"/>
            <a:chExt cx="3962399" cy="436183"/>
          </a:xfrm>
        </p:grpSpPr>
        <p:cxnSp>
          <p:nvCxnSpPr>
            <p:cNvPr id="118" name="Straight Connector 117">
              <a:extLst>
                <a:ext uri="{FF2B5EF4-FFF2-40B4-BE49-F238E27FC236}">
                  <a16:creationId xmlns:a16="http://schemas.microsoft.com/office/drawing/2014/main" id="{8339CE87-EF38-1548-9D2C-EFE10D76AE60}"/>
                </a:ext>
              </a:extLst>
            </p:cNvPr>
            <p:cNvCxnSpPr>
              <a:cxnSpLocks/>
            </p:cNvCxnSpPr>
            <p:nvPr/>
          </p:nvCxnSpPr>
          <p:spPr>
            <a:xfrm>
              <a:off x="5724601" y="5734919"/>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D946EF0-702C-914A-8079-31006A4927DD}"/>
                </a:ext>
              </a:extLst>
            </p:cNvPr>
            <p:cNvCxnSpPr>
              <a:cxnSpLocks/>
            </p:cNvCxnSpPr>
            <p:nvPr/>
          </p:nvCxnSpPr>
          <p:spPr>
            <a:xfrm flipH="1" flipV="1">
              <a:off x="5181600" y="5584291"/>
              <a:ext cx="525071" cy="252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243CA69-27E3-2A49-A045-A4B1A5022520}"/>
                </a:ext>
              </a:extLst>
            </p:cNvPr>
            <p:cNvSpPr txBox="1"/>
            <p:nvPr/>
          </p:nvSpPr>
          <p:spPr>
            <a:xfrm>
              <a:off x="5706671" y="5681920"/>
              <a:ext cx="34373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Hammer (HC) = two accesses</a:t>
              </a:r>
            </a:p>
          </p:txBody>
        </p:sp>
      </p:grpSp>
      <p:sp>
        <p:nvSpPr>
          <p:cNvPr id="131" name="Rectangle 130">
            <a:extLst>
              <a:ext uri="{FF2B5EF4-FFF2-40B4-BE49-F238E27FC236}">
                <a16:creationId xmlns:a16="http://schemas.microsoft.com/office/drawing/2014/main" id="{66B8F318-87FD-C242-AB18-5884FBCD38EA}"/>
              </a:ext>
            </a:extLst>
          </p:cNvPr>
          <p:cNvSpPr/>
          <p:nvPr/>
        </p:nvSpPr>
        <p:spPr>
          <a:xfrm>
            <a:off x="447294" y="5352521"/>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97B97F9-CBED-DE48-8DA7-6DD09EA27FF5}"/>
              </a:ext>
            </a:extLst>
          </p:cNvPr>
          <p:cNvSpPr/>
          <p:nvPr/>
        </p:nvSpPr>
        <p:spPr>
          <a:xfrm>
            <a:off x="447294" y="5589547"/>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E4728ADE-5533-1F4F-935B-BCDF9D3D4750}"/>
              </a:ext>
            </a:extLst>
          </p:cNvPr>
          <p:cNvSpPr/>
          <p:nvPr/>
        </p:nvSpPr>
        <p:spPr>
          <a:xfrm>
            <a:off x="447294" y="5121378"/>
            <a:ext cx="4734306" cy="22883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CE7BF34-021B-8D46-9366-A8BFF512E2E2}"/>
              </a:ext>
            </a:extLst>
          </p:cNvPr>
          <p:cNvSpPr/>
          <p:nvPr/>
        </p:nvSpPr>
        <p:spPr>
          <a:xfrm>
            <a:off x="447294" y="5986596"/>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1684F3CE-D487-964A-A125-A8D6CED7D0FF}"/>
              </a:ext>
            </a:extLst>
          </p:cNvPr>
          <p:cNvSpPr/>
          <p:nvPr/>
        </p:nvSpPr>
        <p:spPr>
          <a:xfrm>
            <a:off x="447294" y="6223622"/>
            <a:ext cx="4734306" cy="23796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3E8034F2-B166-B74A-83EA-27D6B58450DB}"/>
              </a:ext>
            </a:extLst>
          </p:cNvPr>
          <p:cNvSpPr/>
          <p:nvPr/>
        </p:nvSpPr>
        <p:spPr>
          <a:xfrm>
            <a:off x="447294" y="5786561"/>
            <a:ext cx="4734306" cy="197722"/>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2" name="Group 201">
            <a:extLst>
              <a:ext uri="{FF2B5EF4-FFF2-40B4-BE49-F238E27FC236}">
                <a16:creationId xmlns:a16="http://schemas.microsoft.com/office/drawing/2014/main" id="{18222425-246F-DE4E-A8AC-71481EE98E7E}"/>
              </a:ext>
            </a:extLst>
          </p:cNvPr>
          <p:cNvGrpSpPr/>
          <p:nvPr/>
        </p:nvGrpSpPr>
        <p:grpSpPr>
          <a:xfrm>
            <a:off x="272721" y="3569590"/>
            <a:ext cx="4735266" cy="2908835"/>
            <a:chOff x="272721" y="3569590"/>
            <a:chExt cx="4735266" cy="2908835"/>
          </a:xfrm>
        </p:grpSpPr>
        <p:pic>
          <p:nvPicPr>
            <p:cNvPr id="203" name="Picture 202">
              <a:extLst>
                <a:ext uri="{FF2B5EF4-FFF2-40B4-BE49-F238E27FC236}">
                  <a16:creationId xmlns:a16="http://schemas.microsoft.com/office/drawing/2014/main" id="{2687DEBE-EC7C-724D-AF76-F710AFC0F802}"/>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204" name="Picture 203">
              <a:extLst>
                <a:ext uri="{FF2B5EF4-FFF2-40B4-BE49-F238E27FC236}">
                  <a16:creationId xmlns:a16="http://schemas.microsoft.com/office/drawing/2014/main" id="{DB66C2E4-B183-294B-BF3F-33F1D5AD99D8}"/>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205" name="Picture 204">
              <a:extLst>
                <a:ext uri="{FF2B5EF4-FFF2-40B4-BE49-F238E27FC236}">
                  <a16:creationId xmlns:a16="http://schemas.microsoft.com/office/drawing/2014/main" id="{763A5620-726F-7F45-B75A-E697553EF717}"/>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805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31" grpId="0" animBg="1"/>
      <p:bldP spid="132" grpId="0" animBg="1"/>
      <p:bldP spid="133" grpId="0" animBg="1"/>
      <p:bldP spid="134" grpId="0" animBg="1"/>
      <p:bldP spid="134" grpId="1" animBg="1"/>
      <p:bldP spid="135" grpId="0" animBg="1"/>
      <p:bldP spid="135" grpId="1" animBg="1"/>
      <p:bldP spid="136" grpId="0" animBg="1"/>
      <p:bldP spid="136"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889162" y="7353946"/>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083430"/>
            <a:ext cx="9144000" cy="769441"/>
          </a:xfrm>
          <a:prstGeom prst="rect">
            <a:avLst/>
          </a:prstGeom>
          <a:solidFill>
            <a:schemeClr val="accent6">
              <a:lumMod val="40000"/>
              <a:lumOff val="6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Newer DRAM chips are more vulnerable to </a:t>
            </a:r>
            <a:r>
              <a:rPr kumimoji="0" lang="en-US" sz="23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endPar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Can we induce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170121" y="1761262"/>
            <a:ext cx="897387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All chips are vulnerable, except many DDR3 chips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total of 1320 out of all 1580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(84%) </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DDR3-old</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only 12%</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(24/204) 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DDR3-new</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65%</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(148/228) are vulnerable</a:t>
            </a:r>
          </a:p>
        </p:txBody>
      </p:sp>
      <p:sp>
        <p:nvSpPr>
          <p:cNvPr id="3" name="TextBox 2">
            <a:extLst>
              <a:ext uri="{FF2B5EF4-FFF2-40B4-BE49-F238E27FC236}">
                <a16:creationId xmlns:a16="http://schemas.microsoft.com/office/drawing/2014/main" id="{1706C31F-2A96-BD46-9506-52E5B43422B8}"/>
              </a:ext>
            </a:extLst>
          </p:cNvPr>
          <p:cNvSpPr txBox="1"/>
          <p:nvPr/>
        </p:nvSpPr>
        <p:spPr>
          <a:xfrm>
            <a:off x="4069432" y="830279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p:sp>
        <p:nvSpPr>
          <p:cNvPr id="14" name="TextBox 13">
            <a:extLst>
              <a:ext uri="{FF2B5EF4-FFF2-40B4-BE49-F238E27FC236}">
                <a16:creationId xmlns:a16="http://schemas.microsoft.com/office/drawing/2014/main" id="{7A80908C-2883-0144-99F8-59BB2F2E65AC}"/>
              </a:ext>
            </a:extLst>
          </p:cNvPr>
          <p:cNvSpPr txBox="1"/>
          <p:nvPr/>
        </p:nvSpPr>
        <p:spPr>
          <a:xfrm>
            <a:off x="4069431" y="863251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a:t>
            </a:r>
          </a:p>
        </p:txBody>
      </p:sp>
      <p:sp>
        <p:nvSpPr>
          <p:cNvPr id="15" name="TextBox 14">
            <a:extLst>
              <a:ext uri="{FF2B5EF4-FFF2-40B4-BE49-F238E27FC236}">
                <a16:creationId xmlns:a16="http://schemas.microsoft.com/office/drawing/2014/main" id="{7B7A8282-0FE3-2445-B7E1-BD9ADA17E945}"/>
              </a:ext>
            </a:extLst>
          </p:cNvPr>
          <p:cNvSpPr txBox="1"/>
          <p:nvPr/>
        </p:nvSpPr>
        <p:spPr>
          <a:xfrm>
            <a:off x="5286218" y="8645867"/>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a:t>
            </a:r>
          </a:p>
        </p:txBody>
      </p:sp>
      <p:sp>
        <p:nvSpPr>
          <p:cNvPr id="16" name="TextBox 15">
            <a:extLst>
              <a:ext uri="{FF2B5EF4-FFF2-40B4-BE49-F238E27FC236}">
                <a16:creationId xmlns:a16="http://schemas.microsoft.com/office/drawing/2014/main" id="{32379986-06EA-6543-88FB-4D1F9E0A58A2}"/>
              </a:ext>
            </a:extLst>
          </p:cNvPr>
          <p:cNvSpPr txBox="1"/>
          <p:nvPr/>
        </p:nvSpPr>
        <p:spPr>
          <a:xfrm>
            <a:off x="6322186" y="8632518"/>
            <a:ext cx="121128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92%</a:t>
            </a:r>
          </a:p>
        </p:txBody>
      </p:sp>
      <p:sp>
        <p:nvSpPr>
          <p:cNvPr id="17" name="TextBox 16">
            <a:extLst>
              <a:ext uri="{FF2B5EF4-FFF2-40B4-BE49-F238E27FC236}">
                <a16:creationId xmlns:a16="http://schemas.microsoft.com/office/drawing/2014/main" id="{04310BA9-0514-F740-BDE1-315B5AC3C55F}"/>
              </a:ext>
            </a:extLst>
          </p:cNvPr>
          <p:cNvSpPr txBox="1"/>
          <p:nvPr/>
        </p:nvSpPr>
        <p:spPr>
          <a:xfrm>
            <a:off x="5286218"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8" name="TextBox 17">
            <a:extLst>
              <a:ext uri="{FF2B5EF4-FFF2-40B4-BE49-F238E27FC236}">
                <a16:creationId xmlns:a16="http://schemas.microsoft.com/office/drawing/2014/main" id="{39B7386C-941C-A640-921A-6B9985EE82FB}"/>
              </a:ext>
            </a:extLst>
          </p:cNvPr>
          <p:cNvSpPr txBox="1"/>
          <p:nvPr/>
        </p:nvSpPr>
        <p:spPr>
          <a:xfrm>
            <a:off x="6495526"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8" name="Rectangle 7">
            <a:extLst>
              <a:ext uri="{FF2B5EF4-FFF2-40B4-BE49-F238E27FC236}">
                <a16:creationId xmlns:a16="http://schemas.microsoft.com/office/drawing/2014/main" id="{CA29C017-E0F2-AD4D-AF7E-5A0A632EE6D4}"/>
              </a:ext>
            </a:extLst>
          </p:cNvPr>
          <p:cNvSpPr/>
          <p:nvPr/>
        </p:nvSpPr>
        <p:spPr>
          <a:xfrm>
            <a:off x="5016787"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C9B7CD-8F2F-D041-9132-8ED65E9FD741}"/>
              </a:ext>
            </a:extLst>
          </p:cNvPr>
          <p:cNvSpPr/>
          <p:nvPr/>
        </p:nvSpPr>
        <p:spPr>
          <a:xfrm>
            <a:off x="3809267" y="8674835"/>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1D762B2-AED1-5441-8E90-8984AE3CFDD3}"/>
              </a:ext>
            </a:extLst>
          </p:cNvPr>
          <p:cNvSpPr/>
          <p:nvPr/>
        </p:nvSpPr>
        <p:spPr>
          <a:xfrm>
            <a:off x="6226624"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A42B81-1C9F-8746-A3B5-2831426F242B}"/>
              </a:ext>
            </a:extLst>
          </p:cNvPr>
          <p:cNvSpPr/>
          <p:nvPr/>
        </p:nvSpPr>
        <p:spPr>
          <a:xfrm>
            <a:off x="5016787" y="8672302"/>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4DBE4B-031F-4146-8CD1-550A3C36FA6B}"/>
              </a:ext>
            </a:extLst>
          </p:cNvPr>
          <p:cNvSpPr/>
          <p:nvPr/>
        </p:nvSpPr>
        <p:spPr>
          <a:xfrm>
            <a:off x="6225001" y="8669769"/>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8F7869-0787-154F-B9B7-070921B75DAB}"/>
              </a:ext>
            </a:extLst>
          </p:cNvPr>
          <p:cNvSpPr/>
          <p:nvPr/>
        </p:nvSpPr>
        <p:spPr>
          <a:xfrm>
            <a:off x="3811876" y="8363241"/>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17EC70E-9E9F-6141-B109-9536BD441559}"/>
              </a:ext>
            </a:extLst>
          </p:cNvPr>
          <p:cNvPicPr>
            <a:picLocks noChangeAspect="1"/>
          </p:cNvPicPr>
          <p:nvPr/>
        </p:nvPicPr>
        <p:blipFill>
          <a:blip r:embed="rId3"/>
          <a:stretch>
            <a:fillRect/>
          </a:stretch>
        </p:blipFill>
        <p:spPr>
          <a:xfrm>
            <a:off x="9509164" y="7353946"/>
            <a:ext cx="5644307" cy="1845254"/>
          </a:xfrm>
          <a:prstGeom prst="rect">
            <a:avLst/>
          </a:prstGeom>
        </p:spPr>
      </p:pic>
    </p:spTree>
    <p:extLst>
      <p:ext uri="{BB962C8B-B14F-4D97-AF65-F5344CB8AC3E}">
        <p14:creationId xmlns:p14="http://schemas.microsoft.com/office/powerpoint/2010/main" val="14528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70004"/>
            <a:ext cx="897387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Are some data patterns more effective in inducing </a:t>
            </a:r>
            <a:r>
              <a:rPr kumimoji="0" lang="en-US" sz="22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a:t>
            </a:r>
          </a:p>
        </p:txBody>
      </p:sp>
      <p:sp>
        <p:nvSpPr>
          <p:cNvPr id="7" name="TextBox 6">
            <a:extLst>
              <a:ext uri="{FF2B5EF4-FFF2-40B4-BE49-F238E27FC236}">
                <a16:creationId xmlns:a16="http://schemas.microsoft.com/office/drawing/2014/main" id="{1DCA5E4B-BBF9-CD44-99E9-C4437E60765F}"/>
              </a:ext>
            </a:extLst>
          </p:cNvPr>
          <p:cNvSpPr txBox="1"/>
          <p:nvPr/>
        </p:nvSpPr>
        <p:spPr>
          <a:xfrm>
            <a:off x="0" y="1563681"/>
            <a:ext cx="876094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test </a:t>
            </a: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several data patterns</a:t>
            </a:r>
            <a:r>
              <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typically examined in prior work to identify the worst-case data pattern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worst-case data pattern is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consistent across chips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same manufacturer and DRAM type-node configuration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use the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data pattern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per DRAM chip to characterize each chip at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conditions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and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minimize the extensive testing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F9BBFBA9-A018-3744-AB59-E197AE849163}"/>
              </a:ext>
            </a:extLst>
          </p:cNvPr>
          <p:cNvSpPr/>
          <p:nvPr/>
        </p:nvSpPr>
        <p:spPr>
          <a:xfrm>
            <a:off x="2288355" y="6087996"/>
            <a:ext cx="4764894" cy="461665"/>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[More detail and figures in paper]</a:t>
            </a:r>
            <a:endPar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9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E43A-134B-C348-B525-144286F21820}"/>
              </a:ext>
            </a:extLst>
          </p:cNvPr>
          <p:cNvSpPr>
            <a:spLocks noGrp="1"/>
          </p:cNvSpPr>
          <p:nvPr>
            <p:ph type="title"/>
          </p:nvPr>
        </p:nvSpPr>
        <p:spPr/>
        <p:txBody>
          <a:bodyPr/>
          <a:lstStyle/>
          <a:p>
            <a:r>
              <a:rPr lang="en-US" b="1" dirty="0"/>
              <a:t>3. Hammer Count (HC) Effects</a:t>
            </a:r>
          </a:p>
        </p:txBody>
      </p:sp>
      <p:pic>
        <p:nvPicPr>
          <p:cNvPr id="4" name="Picture 3">
            <a:extLst>
              <a:ext uri="{FF2B5EF4-FFF2-40B4-BE49-F238E27FC236}">
                <a16:creationId xmlns:a16="http://schemas.microsoft.com/office/drawing/2014/main" id="{71ADAEFF-6FB2-6A4E-9C6F-344EC4D4DFCE}"/>
              </a:ext>
            </a:extLst>
          </p:cNvPr>
          <p:cNvPicPr>
            <a:picLocks noChangeAspect="1"/>
          </p:cNvPicPr>
          <p:nvPr/>
        </p:nvPicPr>
        <p:blipFill>
          <a:blip r:embed="rId3"/>
          <a:stretch>
            <a:fillRect/>
          </a:stretch>
        </p:blipFill>
        <p:spPr>
          <a:xfrm>
            <a:off x="1454150" y="1231900"/>
            <a:ext cx="6235700" cy="4394200"/>
          </a:xfrm>
          <a:prstGeom prst="rect">
            <a:avLst/>
          </a:prstGeom>
        </p:spPr>
      </p:pic>
      <p:sp>
        <p:nvSpPr>
          <p:cNvPr id="5" name="Rectangle 4">
            <a:extLst>
              <a:ext uri="{FF2B5EF4-FFF2-40B4-BE49-F238E27FC236}">
                <a16:creationId xmlns:a16="http://schemas.microsoft.com/office/drawing/2014/main" id="{961989BE-1194-E447-8F5A-94CDDD1DD649}"/>
              </a:ext>
            </a:extLst>
          </p:cNvPr>
          <p:cNvSpPr/>
          <p:nvPr/>
        </p:nvSpPr>
        <p:spPr>
          <a:xfrm>
            <a:off x="170121" y="691996"/>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does the Hammer Count affect the number of bit flips induced?</a:t>
            </a:r>
          </a:p>
        </p:txBody>
      </p:sp>
      <p:sp>
        <p:nvSpPr>
          <p:cNvPr id="3" name="Rectangle 2">
            <a:extLst>
              <a:ext uri="{FF2B5EF4-FFF2-40B4-BE49-F238E27FC236}">
                <a16:creationId xmlns:a16="http://schemas.microsoft.com/office/drawing/2014/main" id="{17950FAB-7F7B-F942-BD40-D22C8F49160B}"/>
              </a:ext>
            </a:extLst>
          </p:cNvPr>
          <p:cNvSpPr/>
          <p:nvPr/>
        </p:nvSpPr>
        <p:spPr>
          <a:xfrm>
            <a:off x="3805382" y="1231900"/>
            <a:ext cx="2521527" cy="338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69D0E0-EE04-3A43-A3C3-AC6D1645EF77}"/>
              </a:ext>
            </a:extLst>
          </p:cNvPr>
          <p:cNvSpPr txBox="1"/>
          <p:nvPr/>
        </p:nvSpPr>
        <p:spPr>
          <a:xfrm>
            <a:off x="4039563" y="1231900"/>
            <a:ext cx="24673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Mfr. A  DDR4-new</a:t>
            </a:r>
          </a:p>
        </p:txBody>
      </p:sp>
      <p:sp>
        <p:nvSpPr>
          <p:cNvPr id="7" name="TextBox 6">
            <a:extLst>
              <a:ext uri="{FF2B5EF4-FFF2-40B4-BE49-F238E27FC236}">
                <a16:creationId xmlns:a16="http://schemas.microsoft.com/office/drawing/2014/main" id="{5A0311E7-88F6-7046-97C0-2F83DC363BF5}"/>
              </a:ext>
            </a:extLst>
          </p:cNvPr>
          <p:cNvSpPr txBox="1"/>
          <p:nvPr/>
        </p:nvSpPr>
        <p:spPr>
          <a:xfrm>
            <a:off x="1948295" y="5885819"/>
            <a:ext cx="6235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Hammer Count = 2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one to each adjacent row of victim</a:t>
            </a:r>
          </a:p>
        </p:txBody>
      </p:sp>
    </p:spTree>
    <p:extLst>
      <p:ext uri="{BB962C8B-B14F-4D97-AF65-F5344CB8AC3E}">
        <p14:creationId xmlns:p14="http://schemas.microsoft.com/office/powerpoint/2010/main" val="10258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2" name="Picture 1">
            <a:extLst>
              <a:ext uri="{FF2B5EF4-FFF2-40B4-BE49-F238E27FC236}">
                <a16:creationId xmlns:a16="http://schemas.microsoft.com/office/drawing/2014/main" id="{42ABAE48-599C-A549-AC15-3F228553D92F}"/>
              </a:ext>
            </a:extLst>
          </p:cNvPr>
          <p:cNvPicPr>
            <a:picLocks noChangeAspect="1"/>
          </p:cNvPicPr>
          <p:nvPr/>
        </p:nvPicPr>
        <p:blipFill>
          <a:blip r:embed="rId3"/>
          <a:stretch>
            <a:fillRect/>
          </a:stretch>
        </p:blipFill>
        <p:spPr>
          <a:xfrm>
            <a:off x="1043935" y="1409700"/>
            <a:ext cx="6794500" cy="4038600"/>
          </a:xfrm>
          <a:prstGeom prst="rect">
            <a:avLst/>
          </a:prstGeom>
        </p:spPr>
      </p:pic>
      <p:sp>
        <p:nvSpPr>
          <p:cNvPr id="5" name="Rectangle 4">
            <a:extLst>
              <a:ext uri="{FF2B5EF4-FFF2-40B4-BE49-F238E27FC236}">
                <a16:creationId xmlns:a16="http://schemas.microsoft.com/office/drawing/2014/main" id="{2443FFCD-D120-EC4E-A45D-24FBD1790064}"/>
              </a:ext>
            </a:extLst>
          </p:cNvPr>
          <p:cNvSpPr/>
          <p:nvPr/>
        </p:nvSpPr>
        <p:spPr>
          <a:xfrm>
            <a:off x="-2198" y="5490001"/>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number of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that occur in a given row decreases as the distance from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victim row (row 0)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increases. </a:t>
            </a:r>
          </a:p>
        </p:txBody>
      </p:sp>
      <p:sp>
        <p:nvSpPr>
          <p:cNvPr id="6" name="Rectangle 5">
            <a:extLst>
              <a:ext uri="{FF2B5EF4-FFF2-40B4-BE49-F238E27FC236}">
                <a16:creationId xmlns:a16="http://schemas.microsoft.com/office/drawing/2014/main" id="{25188903-EF25-584A-95F6-E5750476CEAD}"/>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Where do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occur relative to aggressor rows?</a:t>
            </a:r>
          </a:p>
        </p:txBody>
      </p:sp>
      <p:cxnSp>
        <p:nvCxnSpPr>
          <p:cNvPr id="7" name="Straight Arrow Connector 6">
            <a:extLst>
              <a:ext uri="{FF2B5EF4-FFF2-40B4-BE49-F238E27FC236}">
                <a16:creationId xmlns:a16="http://schemas.microsoft.com/office/drawing/2014/main" id="{310AE7C4-E9C8-FB40-B6A1-3EC49E6BE052}"/>
              </a:ext>
            </a:extLst>
          </p:cNvPr>
          <p:cNvCxnSpPr/>
          <p:nvPr/>
        </p:nvCxnSpPr>
        <p:spPr>
          <a:xfrm>
            <a:off x="5061527" y="2551595"/>
            <a:ext cx="1099127" cy="12007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9779D-8441-8D46-B26D-E451B1F8756E}"/>
              </a:ext>
            </a:extLst>
          </p:cNvPr>
          <p:cNvCxnSpPr>
            <a:cxnSpLocks/>
          </p:cNvCxnSpPr>
          <p:nvPr/>
        </p:nvCxnSpPr>
        <p:spPr>
          <a:xfrm flipH="1">
            <a:off x="3805881" y="2551594"/>
            <a:ext cx="1103246" cy="12007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B84B2B-3F1D-DD4D-99AF-B3F16C77BBA6}"/>
              </a:ext>
            </a:extLst>
          </p:cNvPr>
          <p:cNvSpPr txBox="1"/>
          <p:nvPr/>
        </p:nvSpPr>
        <p:spPr>
          <a:xfrm rot="16200000">
            <a:off x="3687990" y="3626407"/>
            <a:ext cx="17636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1" name="TextBox 10">
            <a:extLst>
              <a:ext uri="{FF2B5EF4-FFF2-40B4-BE49-F238E27FC236}">
                <a16:creationId xmlns:a16="http://schemas.microsoft.com/office/drawing/2014/main" id="{D2C54A29-2975-4443-8C6D-E456E80AD962}"/>
              </a:ext>
            </a:extLst>
          </p:cNvPr>
          <p:cNvSpPr txBox="1"/>
          <p:nvPr/>
        </p:nvSpPr>
        <p:spPr>
          <a:xfrm rot="16200000">
            <a:off x="4485432" y="3626407"/>
            <a:ext cx="1764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4" name="TextBox 13">
            <a:extLst>
              <a:ext uri="{FF2B5EF4-FFF2-40B4-BE49-F238E27FC236}">
                <a16:creationId xmlns:a16="http://schemas.microsoft.com/office/drawing/2014/main" id="{C5C06303-CEB3-7849-90EB-4BFE0152C302}"/>
              </a:ext>
            </a:extLst>
          </p:cNvPr>
          <p:cNvSpPr txBox="1"/>
          <p:nvPr/>
        </p:nvSpPr>
        <p:spPr>
          <a:xfrm>
            <a:off x="3894113" y="1261795"/>
            <a:ext cx="2546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Mfr. A  DDR4-old</a:t>
            </a:r>
          </a:p>
        </p:txBody>
      </p:sp>
    </p:spTree>
    <p:extLst>
      <p:ext uri="{BB962C8B-B14F-4D97-AF65-F5344CB8AC3E}">
        <p14:creationId xmlns:p14="http://schemas.microsoft.com/office/powerpoint/2010/main" val="38068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4"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92847C-70BB-D84B-91B2-5EF6317FDC62}"/>
              </a:ext>
            </a:extLst>
          </p:cNvPr>
          <p:cNvPicPr>
            <a:picLocks noChangeAspect="1"/>
          </p:cNvPicPr>
          <p:nvPr/>
        </p:nvPicPr>
        <p:blipFill rotWithShape="1">
          <a:blip r:embed="rId3"/>
          <a:srcRect l="69068" t="22041" b="43412"/>
          <a:stretch/>
        </p:blipFill>
        <p:spPr>
          <a:xfrm>
            <a:off x="3435185" y="1403185"/>
            <a:ext cx="3154627" cy="2562483"/>
          </a:xfrm>
          <a:prstGeom prst="rect">
            <a:avLst/>
          </a:prstGeom>
        </p:spPr>
      </p:pic>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13" name="Picture 12">
            <a:extLst>
              <a:ext uri="{FF2B5EF4-FFF2-40B4-BE49-F238E27FC236}">
                <a16:creationId xmlns:a16="http://schemas.microsoft.com/office/drawing/2014/main" id="{533FCE76-02F8-A845-A345-4A79CEBA3526}"/>
              </a:ext>
            </a:extLst>
          </p:cNvPr>
          <p:cNvPicPr>
            <a:picLocks noChangeAspect="1"/>
          </p:cNvPicPr>
          <p:nvPr/>
        </p:nvPicPr>
        <p:blipFill rotWithShape="1">
          <a:blip r:embed="rId3"/>
          <a:srcRect l="69068" t="73286" b="5463"/>
          <a:stretch/>
        </p:blipFill>
        <p:spPr>
          <a:xfrm>
            <a:off x="3435185" y="3916900"/>
            <a:ext cx="3158279" cy="1578079"/>
          </a:xfrm>
          <a:prstGeom prst="rect">
            <a:avLst/>
          </a:prstGeom>
        </p:spPr>
      </p:pic>
      <p:pic>
        <p:nvPicPr>
          <p:cNvPr id="14" name="Picture 13">
            <a:extLst>
              <a:ext uri="{FF2B5EF4-FFF2-40B4-BE49-F238E27FC236}">
                <a16:creationId xmlns:a16="http://schemas.microsoft.com/office/drawing/2014/main" id="{4EA7864A-FE70-B348-AE38-CAFD8EA75CF1}"/>
              </a:ext>
            </a:extLst>
          </p:cNvPr>
          <p:cNvPicPr>
            <a:picLocks noChangeAspect="1"/>
          </p:cNvPicPr>
          <p:nvPr/>
        </p:nvPicPr>
        <p:blipFill rotWithShape="1">
          <a:blip r:embed="rId3"/>
          <a:srcRect l="7966" t="39737" r="87996" b="5464"/>
          <a:stretch/>
        </p:blipFill>
        <p:spPr>
          <a:xfrm>
            <a:off x="3019221" y="1403185"/>
            <a:ext cx="412312" cy="4069357"/>
          </a:xfrm>
          <a:prstGeom prst="rect">
            <a:avLst/>
          </a:prstGeom>
        </p:spPr>
      </p:pic>
      <p:pic>
        <p:nvPicPr>
          <p:cNvPr id="15" name="Picture 14">
            <a:extLst>
              <a:ext uri="{FF2B5EF4-FFF2-40B4-BE49-F238E27FC236}">
                <a16:creationId xmlns:a16="http://schemas.microsoft.com/office/drawing/2014/main" id="{91D5F734-7051-6747-8EE6-7EE9E47B3ECF}"/>
              </a:ext>
            </a:extLst>
          </p:cNvPr>
          <p:cNvPicPr>
            <a:picLocks noChangeAspect="1"/>
          </p:cNvPicPr>
          <p:nvPr/>
        </p:nvPicPr>
        <p:blipFill rotWithShape="1">
          <a:blip r:embed="rId3"/>
          <a:srcRect l="352" t="14712" r="92483" b="20363"/>
          <a:stretch/>
        </p:blipFill>
        <p:spPr>
          <a:xfrm>
            <a:off x="2434439" y="1217580"/>
            <a:ext cx="617419" cy="4069357"/>
          </a:xfrm>
          <a:prstGeom prst="rect">
            <a:avLst/>
          </a:prstGeom>
        </p:spPr>
      </p:pic>
      <p:sp>
        <p:nvSpPr>
          <p:cNvPr id="16" name="Rectangle 15">
            <a:extLst>
              <a:ext uri="{FF2B5EF4-FFF2-40B4-BE49-F238E27FC236}">
                <a16:creationId xmlns:a16="http://schemas.microsoft.com/office/drawing/2014/main" id="{70BF7EE2-96D7-3549-B6ED-C3FA2D7ACD01}"/>
              </a:ext>
            </a:extLst>
          </p:cNvPr>
          <p:cNvSpPr/>
          <p:nvPr/>
        </p:nvSpPr>
        <p:spPr>
          <a:xfrm>
            <a:off x="-2198" y="5530148"/>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Chips of newer DRAM technology nodes can exhibit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bit flips 1) in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more rows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2)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farther away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the victim row. </a:t>
            </a:r>
          </a:p>
        </p:txBody>
      </p:sp>
      <p:sp>
        <p:nvSpPr>
          <p:cNvPr id="17" name="Rectangle 16">
            <a:extLst>
              <a:ext uri="{FF2B5EF4-FFF2-40B4-BE49-F238E27FC236}">
                <a16:creationId xmlns:a16="http://schemas.microsoft.com/office/drawing/2014/main" id="{FAE9F4A7-7889-7544-8B69-CA15C211D071}"/>
              </a:ext>
            </a:extLst>
          </p:cNvPr>
          <p:cNvSpPr/>
          <p:nvPr/>
        </p:nvSpPr>
        <p:spPr>
          <a:xfrm>
            <a:off x="244012" y="7222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10</a:t>
            </a:r>
            <a:r>
              <a:rPr kumimoji="0" lang="en-US" sz="24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cxnSp>
        <p:nvCxnSpPr>
          <p:cNvPr id="18" name="Straight Arrow Connector 17">
            <a:extLst>
              <a:ext uri="{FF2B5EF4-FFF2-40B4-BE49-F238E27FC236}">
                <a16:creationId xmlns:a16="http://schemas.microsoft.com/office/drawing/2014/main" id="{3EEA4E2D-10E2-DD4B-AFC9-DEDEFE0D2F37}"/>
              </a:ext>
            </a:extLst>
          </p:cNvPr>
          <p:cNvCxnSpPr>
            <a:cxnSpLocks/>
          </p:cNvCxnSpPr>
          <p:nvPr/>
        </p:nvCxnSpPr>
        <p:spPr>
          <a:xfrm>
            <a:off x="4460132" y="3307404"/>
            <a:ext cx="802657"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77E968-0CF0-E84F-BF85-B96738CF4DA5}"/>
              </a:ext>
            </a:extLst>
          </p:cNvPr>
          <p:cNvCxnSpPr>
            <a:cxnSpLocks/>
          </p:cNvCxnSpPr>
          <p:nvPr/>
        </p:nvCxnSpPr>
        <p:spPr>
          <a:xfrm>
            <a:off x="3674692" y="4604941"/>
            <a:ext cx="1991170"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3" name="Picture 2">
            <a:extLst>
              <a:ext uri="{FF2B5EF4-FFF2-40B4-BE49-F238E27FC236}">
                <a16:creationId xmlns:a16="http://schemas.microsoft.com/office/drawing/2014/main" id="{ABFFFE60-916C-6544-A978-CD901B020C50}"/>
              </a:ext>
            </a:extLst>
          </p:cNvPr>
          <p:cNvPicPr>
            <a:picLocks noChangeAspect="1"/>
          </p:cNvPicPr>
          <p:nvPr/>
        </p:nvPicPr>
        <p:blipFill>
          <a:blip r:embed="rId3"/>
          <a:stretch>
            <a:fillRect/>
          </a:stretch>
        </p:blipFill>
        <p:spPr>
          <a:xfrm>
            <a:off x="1532729" y="1443353"/>
            <a:ext cx="6074144" cy="4417559"/>
          </a:xfrm>
          <a:prstGeom prst="rect">
            <a:avLst/>
          </a:prstGeom>
        </p:spPr>
      </p:pic>
      <p:sp>
        <p:nvSpPr>
          <p:cNvPr id="7" name="Rectangle 6">
            <a:extLst>
              <a:ext uri="{FF2B5EF4-FFF2-40B4-BE49-F238E27FC236}">
                <a16:creationId xmlns:a16="http://schemas.microsoft.com/office/drawing/2014/main" id="{CEA17573-B6E5-AE4F-8A47-A17D92E044C7}"/>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E2F723B-6BCF-6742-A453-65EB8428D164}"/>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Tree>
    <p:extLst>
      <p:ext uri="{BB962C8B-B14F-4D97-AF65-F5344CB8AC3E}">
        <p14:creationId xmlns:p14="http://schemas.microsoft.com/office/powerpoint/2010/main" val="127678297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6F50853D-1610-504D-9F95-8F6BB38E2077}"/>
              </a:ext>
            </a:extLst>
          </p:cNvPr>
          <p:cNvPicPr>
            <a:picLocks noChangeAspect="1"/>
          </p:cNvPicPr>
          <p:nvPr/>
        </p:nvPicPr>
        <p:blipFill>
          <a:blip r:embed="rId3"/>
          <a:stretch>
            <a:fillRect/>
          </a:stretch>
        </p:blipFill>
        <p:spPr>
          <a:xfrm>
            <a:off x="587273" y="1816956"/>
            <a:ext cx="4055398" cy="3087068"/>
          </a:xfrm>
          <a:prstGeom prst="rect">
            <a:avLst/>
          </a:prstGeom>
        </p:spPr>
      </p:pic>
      <p:sp>
        <p:nvSpPr>
          <p:cNvPr id="7" name="Rectangle 6">
            <a:extLst>
              <a:ext uri="{FF2B5EF4-FFF2-40B4-BE49-F238E27FC236}">
                <a16:creationId xmlns:a16="http://schemas.microsoft.com/office/drawing/2014/main" id="{6CCDD37B-2A1E-FD4C-82FE-D82E63D430B4}"/>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are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spatially distributed across a chip?</a:t>
            </a:r>
          </a:p>
        </p:txBody>
      </p:sp>
      <p:grpSp>
        <p:nvGrpSpPr>
          <p:cNvPr id="2" name="Group 1">
            <a:extLst>
              <a:ext uri="{FF2B5EF4-FFF2-40B4-BE49-F238E27FC236}">
                <a16:creationId xmlns:a16="http://schemas.microsoft.com/office/drawing/2014/main" id="{462DF5FE-02F7-1D42-A479-077F0C0F3D49}"/>
              </a:ext>
            </a:extLst>
          </p:cNvPr>
          <p:cNvGrpSpPr/>
          <p:nvPr/>
        </p:nvGrpSpPr>
        <p:grpSpPr>
          <a:xfrm>
            <a:off x="4669252" y="1841340"/>
            <a:ext cx="3825875" cy="3087068"/>
            <a:chOff x="4669252" y="1521508"/>
            <a:chExt cx="3825875" cy="3099260"/>
          </a:xfrm>
        </p:grpSpPr>
        <p:pic>
          <p:nvPicPr>
            <p:cNvPr id="8" name="Picture 7">
              <a:extLst>
                <a:ext uri="{FF2B5EF4-FFF2-40B4-BE49-F238E27FC236}">
                  <a16:creationId xmlns:a16="http://schemas.microsoft.com/office/drawing/2014/main" id="{BC67399A-B092-AA4D-A3CB-5CC9536C81FA}"/>
                </a:ext>
              </a:extLst>
            </p:cNvPr>
            <p:cNvPicPr>
              <a:picLocks noChangeAspect="1"/>
            </p:cNvPicPr>
            <p:nvPr/>
          </p:nvPicPr>
          <p:blipFill rotWithShape="1">
            <a:blip r:embed="rId3"/>
            <a:srcRect l="9766" r="79156"/>
            <a:stretch/>
          </p:blipFill>
          <p:spPr>
            <a:xfrm>
              <a:off x="4740207" y="1521508"/>
              <a:ext cx="449224" cy="3087068"/>
            </a:xfrm>
            <a:prstGeom prst="rect">
              <a:avLst/>
            </a:prstGeom>
          </p:spPr>
        </p:pic>
        <p:pic>
          <p:nvPicPr>
            <p:cNvPr id="9" name="Picture 8">
              <a:extLst>
                <a:ext uri="{FF2B5EF4-FFF2-40B4-BE49-F238E27FC236}">
                  <a16:creationId xmlns:a16="http://schemas.microsoft.com/office/drawing/2014/main" id="{A7860CE5-E5CF-4C49-9E7E-ADA27CE1CF8F}"/>
                </a:ext>
              </a:extLst>
            </p:cNvPr>
            <p:cNvPicPr>
              <a:picLocks noChangeAspect="1"/>
            </p:cNvPicPr>
            <p:nvPr/>
          </p:nvPicPr>
          <p:blipFill rotWithShape="1">
            <a:blip r:embed="rId3"/>
            <a:srcRect l="9769" t="78982" r="-2251"/>
            <a:stretch/>
          </p:blipFill>
          <p:spPr>
            <a:xfrm>
              <a:off x="4669252" y="3971925"/>
              <a:ext cx="3825875" cy="648843"/>
            </a:xfrm>
            <a:prstGeom prst="rect">
              <a:avLst/>
            </a:prstGeom>
          </p:spPr>
        </p:pic>
        <p:pic>
          <p:nvPicPr>
            <p:cNvPr id="5" name="Picture 4">
              <a:extLst>
                <a:ext uri="{FF2B5EF4-FFF2-40B4-BE49-F238E27FC236}">
                  <a16:creationId xmlns:a16="http://schemas.microsoft.com/office/drawing/2014/main" id="{BA253E53-56E4-5E42-952B-8CC79705E87E}"/>
                </a:ext>
              </a:extLst>
            </p:cNvPr>
            <p:cNvPicPr>
              <a:picLocks/>
            </p:cNvPicPr>
            <p:nvPr/>
          </p:nvPicPr>
          <p:blipFill rotWithShape="1">
            <a:blip r:embed="rId4"/>
            <a:srcRect l="11623" t="74501" r="59594" b="8690"/>
            <a:stretch/>
          </p:blipFill>
          <p:spPr>
            <a:xfrm>
              <a:off x="5142544" y="1873534"/>
              <a:ext cx="3322958" cy="2064101"/>
            </a:xfrm>
            <a:prstGeom prst="rect">
              <a:avLst/>
            </a:prstGeom>
          </p:spPr>
        </p:pic>
      </p:grpSp>
      <p:sp>
        <p:nvSpPr>
          <p:cNvPr id="10" name="Rectangle 9">
            <a:extLst>
              <a:ext uri="{FF2B5EF4-FFF2-40B4-BE49-F238E27FC236}">
                <a16:creationId xmlns:a16="http://schemas.microsoft.com/office/drawing/2014/main" id="{AD8E42B7-492C-1040-9FC0-4C157B23A103}"/>
              </a:ext>
            </a:extLst>
          </p:cNvPr>
          <p:cNvSpPr/>
          <p:nvPr/>
        </p:nvSpPr>
        <p:spPr>
          <a:xfrm>
            <a:off x="-2198" y="4938179"/>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distribution of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density per 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changes significantly in LPDDR4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other DRAM types</a:t>
            </a:r>
          </a:p>
        </p:txBody>
      </p:sp>
      <p:sp>
        <p:nvSpPr>
          <p:cNvPr id="3" name="TextBox 2">
            <a:extLst>
              <a:ext uri="{FF2B5EF4-FFF2-40B4-BE49-F238E27FC236}">
                <a16:creationId xmlns:a16="http://schemas.microsoft.com/office/drawing/2014/main" id="{9807C50D-DDAD-4841-BDDE-B5242147E552}"/>
              </a:ext>
            </a:extLst>
          </p:cNvPr>
          <p:cNvSpPr txBox="1"/>
          <p:nvPr/>
        </p:nvSpPr>
        <p:spPr>
          <a:xfrm>
            <a:off x="1255628" y="1926906"/>
            <a:ext cx="3554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DDR3/DDR4 chip</a:t>
            </a:r>
          </a:p>
        </p:txBody>
      </p:sp>
      <p:sp>
        <p:nvSpPr>
          <p:cNvPr id="11" name="TextBox 10">
            <a:extLst>
              <a:ext uri="{FF2B5EF4-FFF2-40B4-BE49-F238E27FC236}">
                <a16:creationId xmlns:a16="http://schemas.microsoft.com/office/drawing/2014/main" id="{479AFF85-AF29-374E-98EB-D5D8B1B12073}"/>
              </a:ext>
            </a:extLst>
          </p:cNvPr>
          <p:cNvSpPr txBox="1"/>
          <p:nvPr/>
        </p:nvSpPr>
        <p:spPr>
          <a:xfrm>
            <a:off x="5196852" y="1926906"/>
            <a:ext cx="31356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LPDDR4 chip</a:t>
            </a:r>
          </a:p>
        </p:txBody>
      </p:sp>
      <p:sp>
        <p:nvSpPr>
          <p:cNvPr id="12" name="Rectangle 11">
            <a:extLst>
              <a:ext uri="{FF2B5EF4-FFF2-40B4-BE49-F238E27FC236}">
                <a16:creationId xmlns:a16="http://schemas.microsoft.com/office/drawing/2014/main" id="{E80CDE13-E290-944C-84AC-A3BFBA978531}"/>
              </a:ext>
            </a:extLst>
          </p:cNvPr>
          <p:cNvSpPr/>
          <p:nvPr/>
        </p:nvSpPr>
        <p:spPr>
          <a:xfrm>
            <a:off x="253267" y="1380623"/>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10</a:t>
            </a:r>
            <a:r>
              <a:rPr kumimoji="0" lang="en-US" sz="2400" b="1" i="0" u="none" strike="noStrike" kern="1200" cap="none" spc="0" normalizeH="0" baseline="30000" noProof="0" dirty="0">
                <a:ln>
                  <a:noFill/>
                </a:ln>
                <a:solidFill>
                  <a:srgbClr val="4472C4">
                    <a:lumMod val="75000"/>
                  </a:srgbClr>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sp>
        <p:nvSpPr>
          <p:cNvPr id="14" name="Rectangle 13">
            <a:extLst>
              <a:ext uri="{FF2B5EF4-FFF2-40B4-BE49-F238E27FC236}">
                <a16:creationId xmlns:a16="http://schemas.microsoft.com/office/drawing/2014/main" id="{ACE7762A-4019-0C4D-A41A-2FD82EB2F77F}"/>
              </a:ext>
            </a:extLst>
          </p:cNvPr>
          <p:cNvSpPr/>
          <p:nvPr/>
        </p:nvSpPr>
        <p:spPr>
          <a:xfrm>
            <a:off x="-2199" y="5900966"/>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 bit flip rate of 10</a:t>
            </a:r>
            <a:r>
              <a:rPr kumimoji="0" lang="en-US" sz="2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64-bit word can contain up to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 bit flips</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Even at this very low bit flip rate, a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strong ECC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required</a:t>
            </a:r>
          </a:p>
        </p:txBody>
      </p:sp>
    </p:spTree>
    <p:extLst>
      <p:ext uri="{BB962C8B-B14F-4D97-AF65-F5344CB8AC3E}">
        <p14:creationId xmlns:p14="http://schemas.microsoft.com/office/powerpoint/2010/main" val="12232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8F079D1A-A40A-BD4B-B514-FCB7C5DD26A2}"/>
              </a:ext>
            </a:extLst>
          </p:cNvPr>
          <p:cNvPicPr>
            <a:picLocks noChangeAspect="1"/>
          </p:cNvPicPr>
          <p:nvPr/>
        </p:nvPicPr>
        <p:blipFill>
          <a:blip r:embed="rId3"/>
          <a:stretch>
            <a:fillRect/>
          </a:stretch>
        </p:blipFill>
        <p:spPr>
          <a:xfrm>
            <a:off x="1595002" y="1545057"/>
            <a:ext cx="5949599" cy="4290485"/>
          </a:xfrm>
          <a:prstGeom prst="rect">
            <a:avLst/>
          </a:prstGeom>
        </p:spPr>
      </p:pic>
      <p:sp>
        <p:nvSpPr>
          <p:cNvPr id="3" name="Rectangle 2">
            <a:extLst>
              <a:ext uri="{FF2B5EF4-FFF2-40B4-BE49-F238E27FC236}">
                <a16:creationId xmlns:a16="http://schemas.microsoft.com/office/drawing/2014/main" id="{F369FA2A-3576-144C-BAB9-8047727D58A1}"/>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
        <p:nvSpPr>
          <p:cNvPr id="13" name="Rectangle 12">
            <a:extLst>
              <a:ext uri="{FF2B5EF4-FFF2-40B4-BE49-F238E27FC236}">
                <a16:creationId xmlns:a16="http://schemas.microsoft.com/office/drawing/2014/main" id="{7C0CAC52-A062-3045-A5D7-16F8BF833A1D}"/>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830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cxnSp>
        <p:nvCxnSpPr>
          <p:cNvPr id="10" name="Straight Arrow Connector 9">
            <a:extLst>
              <a:ext uri="{FF2B5EF4-FFF2-40B4-BE49-F238E27FC236}">
                <a16:creationId xmlns:a16="http://schemas.microsoft.com/office/drawing/2014/main" id="{79C7CDBB-4174-474F-ABF4-23858356FE3F}"/>
              </a:ext>
            </a:extLst>
          </p:cNvPr>
          <p:cNvCxnSpPr>
            <a:cxnSpLocks/>
            <a:stCxn id="17" idx="1"/>
          </p:cNvCxnSpPr>
          <p:nvPr/>
        </p:nvCxnSpPr>
        <p:spPr>
          <a:xfrm flipH="1">
            <a:off x="3579827" y="1743175"/>
            <a:ext cx="2443750" cy="0"/>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4C36F-7322-0C43-A92E-5AFE8FF4EE56}"/>
              </a:ext>
            </a:extLst>
          </p:cNvPr>
          <p:cNvCxnSpPr>
            <a:cxnSpLocks/>
            <a:stCxn id="18" idx="1"/>
          </p:cNvCxnSpPr>
          <p:nvPr/>
        </p:nvCxnSpPr>
        <p:spPr>
          <a:xfrm flipH="1" flipV="1">
            <a:off x="3660294" y="2044800"/>
            <a:ext cx="2374856" cy="11784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D22C2-144F-AE44-B62E-4930669FA9A5}"/>
              </a:ext>
            </a:extLst>
          </p:cNvPr>
          <p:cNvCxnSpPr>
            <a:cxnSpLocks/>
          </p:cNvCxnSpPr>
          <p:nvPr/>
        </p:nvCxnSpPr>
        <p:spPr>
          <a:xfrm flipH="1" flipV="1">
            <a:off x="3660294" y="2155445"/>
            <a:ext cx="2374856" cy="4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437B3B-D573-F643-8130-97F9DA53370E}"/>
              </a:ext>
            </a:extLst>
          </p:cNvPr>
          <p:cNvCxnSpPr>
            <a:cxnSpLocks/>
          </p:cNvCxnSpPr>
          <p:nvPr/>
        </p:nvCxnSpPr>
        <p:spPr>
          <a:xfrm flipH="1" flipV="1">
            <a:off x="3660294" y="2296800"/>
            <a:ext cx="2386430" cy="823733"/>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BBC7BA-B431-7347-BE06-B772A199DD66}"/>
              </a:ext>
            </a:extLst>
          </p:cNvPr>
          <p:cNvCxnSpPr>
            <a:cxnSpLocks/>
          </p:cNvCxnSpPr>
          <p:nvPr/>
        </p:nvCxnSpPr>
        <p:spPr>
          <a:xfrm flipH="1" flipV="1">
            <a:off x="3579827" y="2509853"/>
            <a:ext cx="2498769" cy="104892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801B52-7E7E-BF4C-A710-3C5293E42F94}"/>
              </a:ext>
            </a:extLst>
          </p:cNvPr>
          <p:cNvSpPr/>
          <p:nvPr/>
        </p:nvSpPr>
        <p:spPr>
          <a:xfrm>
            <a:off x="6023577" y="151234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90CCCAE-75E7-9345-AA39-6BB21F52FD05}"/>
              </a:ext>
            </a:extLst>
          </p:cNvPr>
          <p:cNvSpPr/>
          <p:nvPr/>
        </p:nvSpPr>
        <p:spPr>
          <a:xfrm>
            <a:off x="6035150" y="1931812"/>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125C9F-AFDF-BF46-B5A4-CC6306827B61}"/>
              </a:ext>
            </a:extLst>
          </p:cNvPr>
          <p:cNvSpPr/>
          <p:nvPr/>
        </p:nvSpPr>
        <p:spPr>
          <a:xfrm>
            <a:off x="6035150" y="2373416"/>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55A4B42-5143-7747-A4E2-E6C0AED49C34}"/>
              </a:ext>
            </a:extLst>
          </p:cNvPr>
          <p:cNvSpPr/>
          <p:nvPr/>
        </p:nvSpPr>
        <p:spPr>
          <a:xfrm>
            <a:off x="6023577" y="2904340"/>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F12281B-2DC4-5B4B-B3DF-E5CC6C710940}"/>
              </a:ext>
            </a:extLst>
          </p:cNvPr>
          <p:cNvSpPr/>
          <p:nvPr/>
        </p:nvSpPr>
        <p:spPr>
          <a:xfrm>
            <a:off x="6035151" y="3345944"/>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1" y="1150714"/>
            <a:ext cx="8987622" cy="5549734"/>
          </a:xfrm>
        </p:spPr>
        <p:txBody>
          <a:bodyPr/>
          <a:lstStyle/>
          <a:p>
            <a:pPr lvl="1"/>
            <a:endParaRPr lang="en-US" sz="2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400" dirty="0"/>
              <a:t>4GHz, 4-wide, 128 entry instruction window </a:t>
            </a:r>
          </a:p>
          <a:p>
            <a:pPr lvl="1"/>
            <a:r>
              <a:rPr lang="en-US" sz="2400" dirty="0"/>
              <a:t>48  8-core workload mixes randomly drawn from SPEC CPU2006 </a:t>
            </a:r>
            <a:r>
              <a:rPr lang="en-US" sz="2400" b="1" dirty="0"/>
              <a:t>(10 &lt; MPKI &lt; 740)</a:t>
            </a:r>
            <a:endParaRPr lang="en-US" sz="2400" dirty="0"/>
          </a:p>
          <a:p>
            <a:pPr marL="0" indent="0">
              <a:buNone/>
            </a:pPr>
            <a:endParaRPr lang="en-US" sz="2800" dirty="0"/>
          </a:p>
          <a:p>
            <a:r>
              <a:rPr lang="en-US" sz="2800" b="1" dirty="0">
                <a:solidFill>
                  <a:srgbClr val="7030A0"/>
                </a:solidFill>
              </a:rPr>
              <a:t>Metrics to evaluate mitigation mechanisms</a:t>
            </a:r>
          </a:p>
          <a:p>
            <a:pPr marL="914400" lvl="1" indent="-457200">
              <a:buFont typeface="+mj-lt"/>
              <a:buAutoNum type="arabicPeriod"/>
            </a:pPr>
            <a:r>
              <a:rPr lang="en-US" sz="2400" b="1" i="1" dirty="0">
                <a:solidFill>
                  <a:schemeClr val="accent6">
                    <a:lumMod val="75000"/>
                  </a:schemeClr>
                </a:solidFill>
              </a:rPr>
              <a:t>DRAM Bandwidth Overhead:</a:t>
            </a:r>
            <a:r>
              <a:rPr lang="en-US" sz="2400" i="1" dirty="0"/>
              <a:t> </a:t>
            </a:r>
            <a:r>
              <a:rPr lang="en-US" sz="2400" dirty="0"/>
              <a:t>fraction of total system DRAM bandwidth consumption from mitigation mechanism </a:t>
            </a:r>
            <a:endParaRPr lang="en-US" sz="2400" i="1" dirty="0"/>
          </a:p>
          <a:p>
            <a:pPr marL="914400" lvl="1" indent="-457200">
              <a:buFont typeface="+mj-lt"/>
              <a:buAutoNum type="arabicPeriod"/>
            </a:pPr>
            <a:r>
              <a:rPr lang="en-US" sz="2400" b="1" i="1" dirty="0">
                <a:solidFill>
                  <a:schemeClr val="accent5"/>
                </a:solidFill>
              </a:rPr>
              <a:t>Normalized System Performance:</a:t>
            </a:r>
            <a:r>
              <a:rPr lang="en-US" sz="2400" b="1" dirty="0">
                <a:solidFill>
                  <a:schemeClr val="accent5"/>
                </a:solidFill>
              </a:rPr>
              <a:t> </a:t>
            </a:r>
            <a:r>
              <a:rPr lang="en-US" sz="2400" dirty="0"/>
              <a:t>normalized weighted speedup to a 100% baseline</a:t>
            </a:r>
          </a:p>
          <a:p>
            <a:pPr lvl="1"/>
            <a:endParaRPr lang="en-US" sz="200" dirty="0"/>
          </a:p>
        </p:txBody>
      </p:sp>
      <p:sp>
        <p:nvSpPr>
          <p:cNvPr id="4" name="Rectangle 3">
            <a:extLst>
              <a:ext uri="{FF2B5EF4-FFF2-40B4-BE49-F238E27FC236}">
                <a16:creationId xmlns:a16="http://schemas.microsoft.com/office/drawing/2014/main" id="{67F780DF-7C22-344D-B32A-F267417FAA6F}"/>
              </a:ext>
            </a:extLst>
          </p:cNvPr>
          <p:cNvSpPr/>
          <p:nvPr/>
        </p:nvSpPr>
        <p:spPr>
          <a:xfrm>
            <a:off x="493102" y="4887690"/>
            <a:ext cx="8153400" cy="777240"/>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2671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0" y="785181"/>
            <a:ext cx="9068009" cy="5549734"/>
          </a:xfrm>
        </p:spPr>
        <p:txBody>
          <a:bodyPr/>
          <a:lstStyle/>
          <a:p>
            <a:pPr lvl="1"/>
            <a:endParaRPr lang="en-US" sz="200" b="1" dirty="0">
              <a:solidFill>
                <a:srgbClr val="7030A0"/>
              </a:solidFill>
            </a:endParaRPr>
          </a:p>
          <a:p>
            <a:r>
              <a:rPr lang="en-US" sz="2800" dirty="0"/>
              <a:t>We evaluate </a:t>
            </a:r>
            <a:r>
              <a:rPr lang="en-US" sz="2800" b="1" dirty="0">
                <a:solidFill>
                  <a:schemeClr val="accent2">
                    <a:lumMod val="75000"/>
                  </a:schemeClr>
                </a:solidFill>
              </a:rPr>
              <a:t>five</a:t>
            </a:r>
            <a:r>
              <a:rPr lang="en-US" sz="2800" dirty="0">
                <a:solidFill>
                  <a:schemeClr val="accent2">
                    <a:lumMod val="75000"/>
                  </a:schemeClr>
                </a:solidFill>
              </a:rPr>
              <a:t> state-of-the-art mitigation mechanisms</a:t>
            </a:r>
            <a:r>
              <a:rPr lang="en-US" sz="2800" dirty="0"/>
              <a:t>:</a:t>
            </a:r>
          </a:p>
          <a:p>
            <a:pPr marL="411480" lvl="1"/>
            <a:r>
              <a:rPr lang="en-US" sz="2400" b="1" dirty="0">
                <a:solidFill>
                  <a:schemeClr val="accent2">
                    <a:lumMod val="75000"/>
                  </a:schemeClr>
                </a:solidFill>
              </a:rPr>
              <a:t>Increased Refresh Rate </a:t>
            </a:r>
            <a:r>
              <a:rPr lang="en-US" sz="1600" b="1" dirty="0"/>
              <a:t>[Kim+, ISCA’14]</a:t>
            </a:r>
            <a:r>
              <a:rPr lang="en-US" sz="1600" dirty="0">
                <a:solidFill>
                  <a:schemeClr val="accent2">
                    <a:lumMod val="75000"/>
                  </a:schemeClr>
                </a:solidFill>
              </a:rPr>
              <a:t> </a:t>
            </a:r>
          </a:p>
          <a:p>
            <a:pPr marL="411480" lvl="1"/>
            <a:r>
              <a:rPr lang="en-US" sz="2400" b="1" dirty="0">
                <a:solidFill>
                  <a:schemeClr val="accent2">
                    <a:lumMod val="75000"/>
                  </a:schemeClr>
                </a:solidFill>
              </a:rPr>
              <a:t>PARA</a:t>
            </a:r>
            <a:r>
              <a:rPr lang="en-US" sz="2400" dirty="0">
                <a:solidFill>
                  <a:schemeClr val="accent2">
                    <a:lumMod val="75000"/>
                  </a:schemeClr>
                </a:solidFill>
              </a:rPr>
              <a:t> </a:t>
            </a:r>
            <a:r>
              <a:rPr lang="en-US" sz="1600" b="1" dirty="0"/>
              <a:t>[Kim+, ISCA’14]</a:t>
            </a:r>
          </a:p>
          <a:p>
            <a:pPr marL="411480" lvl="1"/>
            <a:r>
              <a:rPr lang="en-US" sz="2400" b="1" dirty="0" err="1">
                <a:solidFill>
                  <a:schemeClr val="accent2">
                    <a:lumMod val="75000"/>
                  </a:schemeClr>
                </a:solidFill>
              </a:rPr>
              <a:t>ProHIT</a:t>
            </a:r>
            <a:r>
              <a:rPr lang="en-US" sz="2400" dirty="0">
                <a:solidFill>
                  <a:schemeClr val="accent2">
                    <a:lumMod val="75000"/>
                  </a:schemeClr>
                </a:solidFill>
              </a:rPr>
              <a:t> </a:t>
            </a:r>
            <a:r>
              <a:rPr lang="en-US" sz="1600" b="1" dirty="0"/>
              <a:t>[Son+, DAC’17]</a:t>
            </a:r>
          </a:p>
          <a:p>
            <a:pPr marL="411480" lvl="1"/>
            <a:r>
              <a:rPr lang="en-US" sz="2400" b="1" dirty="0" err="1">
                <a:solidFill>
                  <a:schemeClr val="accent2">
                    <a:lumMod val="75000"/>
                  </a:schemeClr>
                </a:solidFill>
              </a:rPr>
              <a:t>MRLoc</a:t>
            </a:r>
            <a:r>
              <a:rPr lang="en-US" sz="2400" dirty="0">
                <a:solidFill>
                  <a:schemeClr val="accent2">
                    <a:lumMod val="75000"/>
                  </a:schemeClr>
                </a:solidFill>
              </a:rPr>
              <a:t> </a:t>
            </a:r>
            <a:r>
              <a:rPr lang="en-US" sz="1600" b="1" dirty="0"/>
              <a:t>[You+, DAC’19]</a:t>
            </a:r>
          </a:p>
          <a:p>
            <a:pPr marL="411480" lvl="1"/>
            <a:r>
              <a:rPr lang="en-US" sz="2400" b="1" dirty="0" err="1">
                <a:solidFill>
                  <a:schemeClr val="accent2">
                    <a:lumMod val="75000"/>
                  </a:schemeClr>
                </a:solidFill>
              </a:rPr>
              <a:t>TWiCe</a:t>
            </a:r>
            <a:r>
              <a:rPr lang="en-US" sz="2400" dirty="0">
                <a:solidFill>
                  <a:schemeClr val="accent2">
                    <a:lumMod val="75000"/>
                  </a:schemeClr>
                </a:solidFill>
              </a:rPr>
              <a:t> </a:t>
            </a:r>
            <a:r>
              <a:rPr lang="en-US" sz="1600" b="1" dirty="0"/>
              <a:t>[Lee+, ISCA’19]</a:t>
            </a:r>
          </a:p>
          <a:p>
            <a:pPr lvl="1"/>
            <a:endParaRPr lang="en-US" sz="1600" b="1" dirty="0"/>
          </a:p>
          <a:p>
            <a:r>
              <a:rPr lang="en-US" sz="2800" dirty="0"/>
              <a:t>and </a:t>
            </a:r>
            <a:r>
              <a:rPr lang="en-US" sz="2800" b="1" dirty="0">
                <a:solidFill>
                  <a:srgbClr val="538234"/>
                </a:solidFill>
              </a:rPr>
              <a:t>one</a:t>
            </a:r>
            <a:r>
              <a:rPr lang="en-US" sz="2800" dirty="0">
                <a:solidFill>
                  <a:srgbClr val="538234"/>
                </a:solidFill>
              </a:rPr>
              <a:t> ideal refresh-based mitigation mechanism</a:t>
            </a:r>
            <a:r>
              <a:rPr lang="en-US" sz="2800" dirty="0"/>
              <a:t>:</a:t>
            </a:r>
          </a:p>
          <a:p>
            <a:pPr marL="411480" lvl="1"/>
            <a:r>
              <a:rPr lang="en-US" sz="2400" b="1" dirty="0">
                <a:solidFill>
                  <a:srgbClr val="538234"/>
                </a:solidFill>
              </a:rPr>
              <a:t>Ideal</a:t>
            </a:r>
          </a:p>
          <a:p>
            <a:pPr lvl="1"/>
            <a:endParaRPr lang="en-US" sz="2400" b="1" dirty="0">
              <a:solidFill>
                <a:srgbClr val="538234"/>
              </a:solidFill>
            </a:endParaRPr>
          </a:p>
          <a:p>
            <a:r>
              <a:rPr lang="en-US" sz="2800" b="1" dirty="0">
                <a:solidFill>
                  <a:srgbClr val="7030A0"/>
                </a:solidFill>
              </a:rPr>
              <a:t>More detailed descriptions in the paper on:</a:t>
            </a:r>
          </a:p>
          <a:p>
            <a:pPr marL="411480" lvl="1"/>
            <a:r>
              <a:rPr lang="en-US" sz="2000" dirty="0">
                <a:solidFill>
                  <a:srgbClr val="7030A0"/>
                </a:solidFill>
              </a:rPr>
              <a:t>Descriptions of mechanisms in our paper and the original publications</a:t>
            </a:r>
          </a:p>
          <a:p>
            <a:pPr marL="411480" lvl="1"/>
            <a:r>
              <a:rPr lang="en-US" sz="2000" dirty="0">
                <a:solidFill>
                  <a:srgbClr val="7030A0"/>
                </a:solidFill>
              </a:rPr>
              <a:t>How we scale each mechanism to more vulnerable DRAM chips (lower </a:t>
            </a:r>
            <a:r>
              <a:rPr lang="en-US" sz="2000" b="1" dirty="0" err="1">
                <a:solidFill>
                  <a:srgbClr val="7030A0"/>
                </a:solidFill>
              </a:rPr>
              <a:t>HC</a:t>
            </a:r>
            <a:r>
              <a:rPr lang="en-US" sz="2000" b="1" baseline="-25000" dirty="0" err="1">
                <a:solidFill>
                  <a:srgbClr val="7030A0"/>
                </a:solidFill>
              </a:rPr>
              <a:t>first</a:t>
            </a:r>
            <a:r>
              <a:rPr lang="en-US" sz="2000" dirty="0">
                <a:solidFill>
                  <a:srgbClr val="7030A0"/>
                </a:solidFill>
              </a:rPr>
              <a:t>)</a:t>
            </a:r>
          </a:p>
          <a:p>
            <a:pPr lvl="1"/>
            <a:endParaRPr lang="en-US" sz="2000" dirty="0">
              <a:solidFill>
                <a:srgbClr val="7030A0"/>
              </a:solidFill>
            </a:endParaRPr>
          </a:p>
          <a:p>
            <a:pPr marL="457200" lvl="1" indent="0">
              <a:buNone/>
            </a:pPr>
            <a:endParaRPr lang="en-US" sz="1800" b="1" dirty="0">
              <a:solidFill>
                <a:srgbClr val="538234"/>
              </a:solidFill>
            </a:endParaRPr>
          </a:p>
          <a:p>
            <a:pPr lvl="1"/>
            <a:endParaRPr lang="en-US" sz="200" dirty="0"/>
          </a:p>
        </p:txBody>
      </p:sp>
    </p:spTree>
    <p:extLst>
      <p:ext uri="{BB962C8B-B14F-4D97-AF65-F5344CB8AC3E}">
        <p14:creationId xmlns:p14="http://schemas.microsoft.com/office/powerpoint/2010/main" val="42793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What Is RowHammer?</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74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30" y="121908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296" y="1219088"/>
            <a:ext cx="7173209" cy="2184034"/>
          </a:xfrm>
          <a:prstGeom prst="rect">
            <a:avLst/>
          </a:prstGeom>
        </p:spPr>
      </p:pic>
      <p:sp>
        <p:nvSpPr>
          <p:cNvPr id="2" name="Title 1"/>
          <p:cNvSpPr>
            <a:spLocks noGrp="1"/>
          </p:cNvSpPr>
          <p:nvPr>
            <p:ph type="title"/>
          </p:nvPr>
        </p:nvSpPr>
        <p:spPr/>
        <p:txBody>
          <a:bodyPr/>
          <a:lstStyle/>
          <a:p>
            <a:r>
              <a:rPr lang="en-US" sz="3500" b="1" dirty="0"/>
              <a:t>Mitigation Mech. Eval. </a:t>
            </a:r>
            <a:r>
              <a:rPr lang="en-US" sz="3500" b="1" dirty="0">
                <a:solidFill>
                  <a:schemeClr val="tx1">
                    <a:lumMod val="50000"/>
                    <a:lumOff val="50000"/>
                  </a:schemeClr>
                </a:solidFill>
              </a:rPr>
              <a:t>(Increased Refresh)</a:t>
            </a:r>
          </a:p>
        </p:txBody>
      </p:sp>
      <p:sp>
        <p:nvSpPr>
          <p:cNvPr id="23" name="TextBox 22">
            <a:extLst>
              <a:ext uri="{FF2B5EF4-FFF2-40B4-BE49-F238E27FC236}">
                <a16:creationId xmlns:a16="http://schemas.microsoft.com/office/drawing/2014/main" id="{263F10AF-9570-034C-BC25-E921F9F04FE2}"/>
              </a:ext>
            </a:extLst>
          </p:cNvPr>
          <p:cNvSpPr txBox="1"/>
          <p:nvPr/>
        </p:nvSpPr>
        <p:spPr>
          <a:xfrm>
            <a:off x="180473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84"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888"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2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8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35"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39"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7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5"/>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51692" y="1250107"/>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45CCF02-5EEA-4840-B097-EC1858BB88C4}"/>
              </a:ext>
            </a:extLst>
          </p:cNvPr>
          <p:cNvSpPr txBox="1"/>
          <p:nvPr/>
        </p:nvSpPr>
        <p:spPr>
          <a:xfrm>
            <a:off x="1574704" y="2180705"/>
            <a:ext cx="124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Increased Refresh Rate</a:t>
            </a:r>
          </a:p>
        </p:txBody>
      </p:sp>
      <p:pic>
        <p:nvPicPr>
          <p:cNvPr id="85" name="Picture 84">
            <a:extLst>
              <a:ext uri="{FF2B5EF4-FFF2-40B4-BE49-F238E27FC236}">
                <a16:creationId xmlns:a16="http://schemas.microsoft.com/office/drawing/2014/main" id="{AA69C610-778A-3248-8DA8-6B3805412E92}"/>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6" name="TextBox 85">
            <a:extLst>
              <a:ext uri="{FF2B5EF4-FFF2-40B4-BE49-F238E27FC236}">
                <a16:creationId xmlns:a16="http://schemas.microsoft.com/office/drawing/2014/main" id="{2DD4FF26-F4CD-1C4E-90D6-DFAD7F498D79}"/>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Substantial</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overhead for high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This mechanism does not support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&lt; 32k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due to the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prohibitively high refresh rates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11148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p:bldP spid="86"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29429" y="122266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9944" y="122266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11607" r="9625" b="22639"/>
          <a:stretch/>
        </p:blipFill>
        <p:spPr>
          <a:xfrm>
            <a:off x="1431942" y="1290558"/>
            <a:ext cx="7137585" cy="200418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959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2049"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9753"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808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4084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43300"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61004"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933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2783" y="2523433"/>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3" name="Rectangle 72">
            <a:extLst>
              <a:ext uri="{FF2B5EF4-FFF2-40B4-BE49-F238E27FC236}">
                <a16:creationId xmlns:a16="http://schemas.microsoft.com/office/drawing/2014/main" id="{CAE930FC-BF12-4143-A100-B44E5FEB4E56}"/>
              </a:ext>
            </a:extLst>
          </p:cNvPr>
          <p:cNvSpPr/>
          <p:nvPr/>
        </p:nvSpPr>
        <p:spPr>
          <a:xfrm>
            <a:off x="3210935"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39935"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22279"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781143"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681357"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3500" b="1" dirty="0"/>
              <a:t>Mitigation Mechanism Evaluation (PARA) </a:t>
            </a:r>
          </a:p>
        </p:txBody>
      </p:sp>
      <p:sp>
        <p:nvSpPr>
          <p:cNvPr id="34" name="TextBox 33">
            <a:extLst>
              <a:ext uri="{FF2B5EF4-FFF2-40B4-BE49-F238E27FC236}">
                <a16:creationId xmlns:a16="http://schemas.microsoft.com/office/drawing/2014/main" id="{A6FCDEEF-1124-C64B-A94C-963E952D240D}"/>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7" name="Rectangle 6">
            <a:extLst>
              <a:ext uri="{FF2B5EF4-FFF2-40B4-BE49-F238E27FC236}">
                <a16:creationId xmlns:a16="http://schemas.microsoft.com/office/drawing/2014/main" id="{08289F44-F2F8-D047-A0B8-05678063EA63}"/>
              </a:ext>
            </a:extLst>
          </p:cNvPr>
          <p:cNvSpPr/>
          <p:nvPr/>
        </p:nvSpPr>
        <p:spPr>
          <a:xfrm>
            <a:off x="1452005" y="1245802"/>
            <a:ext cx="3409652"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982F3FD-2198-F14E-9096-A29199E6300C}"/>
              </a:ext>
            </a:extLst>
          </p:cNvPr>
          <p:cNvSpPr/>
          <p:nvPr/>
        </p:nvSpPr>
        <p:spPr>
          <a:xfrm>
            <a:off x="4852513" y="1246393"/>
            <a:ext cx="3687196"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E5AFD0-FA08-6241-806A-D4A216175441}"/>
              </a:ext>
            </a:extLst>
          </p:cNvPr>
          <p:cNvSpPr txBox="1"/>
          <p:nvPr/>
        </p:nvSpPr>
        <p:spPr>
          <a:xfrm>
            <a:off x="1559455" y="2991887"/>
            <a:ext cx="3122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Performance Overhead</a:t>
            </a:r>
          </a:p>
        </p:txBody>
      </p:sp>
      <p:sp>
        <p:nvSpPr>
          <p:cNvPr id="37" name="TextBox 36">
            <a:extLst>
              <a:ext uri="{FF2B5EF4-FFF2-40B4-BE49-F238E27FC236}">
                <a16:creationId xmlns:a16="http://schemas.microsoft.com/office/drawing/2014/main" id="{F2FFCDB7-E940-CC4E-94BB-42D493208A98}"/>
              </a:ext>
            </a:extLst>
          </p:cNvPr>
          <p:cNvSpPr txBox="1"/>
          <p:nvPr/>
        </p:nvSpPr>
        <p:spPr>
          <a:xfrm>
            <a:off x="5037372" y="2991083"/>
            <a:ext cx="3178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Performance Overhead</a:t>
            </a:r>
          </a:p>
        </p:txBody>
      </p:sp>
      <p:grpSp>
        <p:nvGrpSpPr>
          <p:cNvPr id="18" name="Group 17">
            <a:extLst>
              <a:ext uri="{FF2B5EF4-FFF2-40B4-BE49-F238E27FC236}">
                <a16:creationId xmlns:a16="http://schemas.microsoft.com/office/drawing/2014/main" id="{84E237C7-F0D6-DA47-AF6D-1C956C6B1547}"/>
              </a:ext>
            </a:extLst>
          </p:cNvPr>
          <p:cNvGrpSpPr/>
          <p:nvPr/>
        </p:nvGrpSpPr>
        <p:grpSpPr>
          <a:xfrm>
            <a:off x="5769090" y="1236048"/>
            <a:ext cx="3178562" cy="1715923"/>
            <a:chOff x="5769090" y="1236048"/>
            <a:chExt cx="3178562" cy="1715923"/>
          </a:xfrm>
        </p:grpSpPr>
        <p:cxnSp>
          <p:nvCxnSpPr>
            <p:cNvPr id="14" name="Straight Arrow Connector 13">
              <a:extLst>
                <a:ext uri="{FF2B5EF4-FFF2-40B4-BE49-F238E27FC236}">
                  <a16:creationId xmlns:a16="http://schemas.microsoft.com/office/drawing/2014/main" id="{A80E0C29-A116-2C4E-B20F-7188366888FD}"/>
                </a:ext>
              </a:extLst>
            </p:cNvPr>
            <p:cNvCxnSpPr>
              <a:cxnSpLocks/>
              <a:stCxn id="15" idx="2"/>
            </p:cNvCxnSpPr>
            <p:nvPr/>
          </p:nvCxnSpPr>
          <p:spPr>
            <a:xfrm>
              <a:off x="7358371" y="1636158"/>
              <a:ext cx="560967" cy="13158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A8FA42-158F-2647-A40D-D701B9663A0D}"/>
                </a:ext>
              </a:extLst>
            </p:cNvPr>
            <p:cNvSpPr txBox="1"/>
            <p:nvPr/>
          </p:nvSpPr>
          <p:spPr>
            <a:xfrm>
              <a:off x="5769090" y="1236048"/>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80% performance loss</a:t>
              </a:r>
            </a:p>
          </p:txBody>
        </p:sp>
      </p:grpSp>
    </p:spTree>
    <p:extLst>
      <p:ext uri="{BB962C8B-B14F-4D97-AF65-F5344CB8AC3E}">
        <p14:creationId xmlns:p14="http://schemas.microsoft.com/office/powerpoint/2010/main" val="29017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animBg="1"/>
      <p:bldP spid="35" grpId="0" animBg="1"/>
      <p:bldP spid="8" grpId="0"/>
      <p:bldP spid="37"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34452" y="121512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7218" y="121512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27874" y="121512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15516" y="1201204"/>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736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9815"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7519"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585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2311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25568"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43272"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0160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7806" y="251589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ProHIT</a:t>
            </a:r>
            <a:r>
              <a:rPr lang="en-US" sz="3500" b="1" dirty="0"/>
              <a:t>)</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5013" y="1257834"/>
            <a:ext cx="6767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ProHIT</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558030CB-0D4C-364B-86B6-199609D14B1D}"/>
              </a:ext>
            </a:extLst>
          </p:cNvPr>
          <p:cNvPicPr>
            <a:picLocks/>
          </p:cNvPicPr>
          <p:nvPr/>
        </p:nvPicPr>
        <p:blipFill rotWithShape="1">
          <a:blip r:embed="rId8">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36" name="TextBox 35">
            <a:extLst>
              <a:ext uri="{FF2B5EF4-FFF2-40B4-BE49-F238E27FC236}">
                <a16:creationId xmlns:a16="http://schemas.microsoft.com/office/drawing/2014/main" id="{D1B12BEA-6693-734B-BFBA-7D3256C5C38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340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360" y="1221562"/>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126" y="1221562"/>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782" y="1221561"/>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424" y="1207638"/>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424" y="1213945"/>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56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014"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718"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05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5131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53763"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71467"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2980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714" y="2522331"/>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C00000"/>
                </a:solidFill>
              </a:rPr>
              <a:t>(</a:t>
            </a:r>
            <a:r>
              <a:rPr lang="en-US" sz="3500" b="1" dirty="0" err="1">
                <a:solidFill>
                  <a:srgbClr val="C00000"/>
                </a:solidFill>
              </a:rPr>
              <a:t>MRLoc</a:t>
            </a:r>
            <a:r>
              <a:rPr lang="en-US" sz="3500" b="1" dirty="0">
                <a:solidFill>
                  <a:srgbClr val="C00000"/>
                </a:solidFill>
              </a:rPr>
              <a:t>)</a:t>
            </a:r>
          </a:p>
        </p:txBody>
      </p:sp>
      <p:sp>
        <p:nvSpPr>
          <p:cNvPr id="38" name="TextBox 37">
            <a:extLst>
              <a:ext uri="{FF2B5EF4-FFF2-40B4-BE49-F238E27FC236}">
                <a16:creationId xmlns:a16="http://schemas.microsoft.com/office/drawing/2014/main" id="{85F9EFCB-6230-8A40-A68B-898EA94A85FA}"/>
              </a:ext>
            </a:extLst>
          </p:cNvPr>
          <p:cNvSpPr txBox="1"/>
          <p:nvPr/>
        </p:nvSpPr>
        <p:spPr>
          <a:xfrm>
            <a:off x="5539415" y="1312033"/>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MRLoc</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02E2088-3394-4045-BB67-4FE41B4F161D}"/>
              </a:ext>
            </a:extLst>
          </p:cNvPr>
          <p:cNvPicPr>
            <a:picLocks/>
          </p:cNvPicPr>
          <p:nvPr/>
        </p:nvPicPr>
        <p:blipFill rotWithShape="1">
          <a:blip r:embed="rId9">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B86A4D8-FABB-D446-B2C6-D3B83A2F3D69}"/>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2" name="Rectangle 41">
            <a:extLst>
              <a:ext uri="{FF2B5EF4-FFF2-40B4-BE49-F238E27FC236}">
                <a16:creationId xmlns:a16="http://schemas.microsoft.com/office/drawing/2014/main" id="{E1AF32D8-63AA-AB44-B6E2-8D280F4168B6}"/>
              </a:ext>
            </a:extLst>
          </p:cNvPr>
          <p:cNvSpPr/>
          <p:nvPr/>
        </p:nvSpPr>
        <p:spPr>
          <a:xfrm>
            <a:off x="1452005" y="1245802"/>
            <a:ext cx="4058864"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74AB497-981B-2244-80D1-1A9CEFEB64FA}"/>
              </a:ext>
            </a:extLst>
          </p:cNvPr>
          <p:cNvSpPr/>
          <p:nvPr/>
        </p:nvSpPr>
        <p:spPr>
          <a:xfrm>
            <a:off x="5510869" y="1246393"/>
            <a:ext cx="3021640"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A529B55-E7AD-764C-82FE-AC1168FDBC03}"/>
              </a:ext>
            </a:extLst>
          </p:cNvPr>
          <p:cNvSpPr txBox="1"/>
          <p:nvPr/>
        </p:nvSpPr>
        <p:spPr>
          <a:xfrm>
            <a:off x="264857" y="4479918"/>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Models for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scaling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provided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how to do so is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intuitive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46" name="TextBox 45">
            <a:extLst>
              <a:ext uri="{FF2B5EF4-FFF2-40B4-BE49-F238E27FC236}">
                <a16:creationId xmlns:a16="http://schemas.microsoft.com/office/drawing/2014/main" id="{31A49A76-62EB-8141-B17D-931FB26F6B19}"/>
              </a:ext>
            </a:extLst>
          </p:cNvPr>
          <p:cNvSpPr txBox="1"/>
          <p:nvPr/>
        </p:nvSpPr>
        <p:spPr>
          <a:xfrm>
            <a:off x="2830503" y="2990148"/>
            <a:ext cx="1295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47" name="TextBox 46">
            <a:extLst>
              <a:ext uri="{FF2B5EF4-FFF2-40B4-BE49-F238E27FC236}">
                <a16:creationId xmlns:a16="http://schemas.microsoft.com/office/drawing/2014/main" id="{0BA00C44-C880-DA4A-B2A5-E9364520BEC0}"/>
              </a:ext>
            </a:extLst>
          </p:cNvPr>
          <p:cNvSpPr txBox="1"/>
          <p:nvPr/>
        </p:nvSpPr>
        <p:spPr>
          <a:xfrm>
            <a:off x="6051677" y="2986614"/>
            <a:ext cx="1707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Tree>
    <p:extLst>
      <p:ext uri="{BB962C8B-B14F-4D97-AF65-F5344CB8AC3E}">
        <p14:creationId xmlns:p14="http://schemas.microsoft.com/office/powerpoint/2010/main" val="38714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2" grpId="0" animBg="1"/>
      <p:bldP spid="43" grpId="0" animBg="1"/>
      <p:bldP spid="44" grpId="0" animBg="1"/>
      <p:bldP spid="46" grpId="0"/>
      <p:bldP spid="4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44" y="1225556"/>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310" y="1225556"/>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966" y="1225555"/>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608" y="1211632"/>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608" y="1217939"/>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0839" y="1195001"/>
            <a:ext cx="7138577" cy="2184034"/>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74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98"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902"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3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9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49"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53"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8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9"/>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898" y="2526325"/>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7834" y="1795075"/>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TWiCe</a:t>
            </a:r>
            <a:r>
              <a:rPr lang="en-US" sz="3500" b="1" dirty="0"/>
              <a:t>)</a:t>
            </a:r>
          </a:p>
        </p:txBody>
      </p:sp>
      <p:sp>
        <p:nvSpPr>
          <p:cNvPr id="44" name="TextBox 43">
            <a:extLst>
              <a:ext uri="{FF2B5EF4-FFF2-40B4-BE49-F238E27FC236}">
                <a16:creationId xmlns:a16="http://schemas.microsoft.com/office/drawing/2014/main" id="{93C45443-5711-2B4B-A65E-9A7E3DB4E65B}"/>
              </a:ext>
            </a:extLst>
          </p:cNvPr>
          <p:cNvSpPr txBox="1"/>
          <p:nvPr/>
        </p:nvSpPr>
        <p:spPr>
          <a:xfrm>
            <a:off x="2048563" y="1389476"/>
            <a:ext cx="660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endPar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B63865E2-83F8-4E44-9D71-63399995C29A}"/>
              </a:ext>
            </a:extLst>
          </p:cNvPr>
          <p:cNvPicPr>
            <a:picLocks/>
          </p:cNvPicPr>
          <p:nvPr/>
        </p:nvPicPr>
        <p:blipFill rotWithShape="1">
          <a:blip r:embed="rId10">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8" name="TextBox 47">
            <a:extLst>
              <a:ext uri="{FF2B5EF4-FFF2-40B4-BE49-F238E27FC236}">
                <a16:creationId xmlns:a16="http://schemas.microsoft.com/office/drawing/2014/main" id="{7347A439-E266-6445-B9B5-7B9D5D9F3E1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9" name="Rectangle 48">
            <a:extLst>
              <a:ext uri="{FF2B5EF4-FFF2-40B4-BE49-F238E27FC236}">
                <a16:creationId xmlns:a16="http://schemas.microsoft.com/office/drawing/2014/main" id="{5FF62183-83C7-914B-AC18-1009EFC13606}"/>
              </a:ext>
            </a:extLst>
          </p:cNvPr>
          <p:cNvSpPr/>
          <p:nvPr/>
        </p:nvSpPr>
        <p:spPr>
          <a:xfrm>
            <a:off x="1464680" y="1245802"/>
            <a:ext cx="1626475"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54C3E22-E1A8-F347-A621-91BBE6E5C60D}"/>
              </a:ext>
            </a:extLst>
          </p:cNvPr>
          <p:cNvSpPr txBox="1"/>
          <p:nvPr/>
        </p:nvSpPr>
        <p:spPr>
          <a:xfrm>
            <a:off x="1559455" y="2991887"/>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52" name="TextBox 51">
            <a:extLst>
              <a:ext uri="{FF2B5EF4-FFF2-40B4-BE49-F238E27FC236}">
                <a16:creationId xmlns:a16="http://schemas.microsoft.com/office/drawing/2014/main" id="{A11EFCF6-17CC-014A-9DC0-B8454D6DDDDD}"/>
              </a:ext>
            </a:extLst>
          </p:cNvPr>
          <p:cNvSpPr txBox="1"/>
          <p:nvPr/>
        </p:nvSpPr>
        <p:spPr>
          <a:xfrm>
            <a:off x="4853314" y="2998790"/>
            <a:ext cx="1707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
        <p:nvSpPr>
          <p:cNvPr id="53" name="TextBox 52">
            <a:extLst>
              <a:ext uri="{FF2B5EF4-FFF2-40B4-BE49-F238E27FC236}">
                <a16:creationId xmlns:a16="http://schemas.microsoft.com/office/drawing/2014/main" id="{C42769CB-BF2C-874B-BB25-BAA36D752E9E}"/>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does not support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32k</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evaluate an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scalable version (</a:t>
            </a:r>
            <a:r>
              <a:rPr kumimoji="0" lang="en-US" sz="24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assuming it solves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two critical design 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50" name="Rectangle 49">
            <a:extLst>
              <a:ext uri="{FF2B5EF4-FFF2-40B4-BE49-F238E27FC236}">
                <a16:creationId xmlns:a16="http://schemas.microsoft.com/office/drawing/2014/main" id="{4022DFF4-2323-2D45-A58C-6C6E7DE0E907}"/>
              </a:ext>
            </a:extLst>
          </p:cNvPr>
          <p:cNvSpPr/>
          <p:nvPr/>
        </p:nvSpPr>
        <p:spPr>
          <a:xfrm>
            <a:off x="3081463" y="1233777"/>
            <a:ext cx="5443964"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par>
                                <p:cTn id="12" presetID="1" presetClass="entr" presetSubtype="0" fill="hold" grpId="0" nodeType="withEffect">
                                  <p:stCondLst>
                                    <p:cond delay="120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animBg="1"/>
      <p:bldP spid="77" grpId="0" animBg="1"/>
      <p:bldP spid="49" grpId="0" animBg="1"/>
      <p:bldP spid="51" grpId="0"/>
      <p:bldP spid="52" grpId="0"/>
      <p:bldP spid="53" grpId="0" animBg="1"/>
      <p:bldP spid="50"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7810"/>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7810"/>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7809"/>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3886"/>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20193"/>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7255"/>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3534"/>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7973" y="2528579"/>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7329"/>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5824"/>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538234"/>
                </a:solidFill>
              </a:rPr>
              <a:t>(Ideal)</a:t>
            </a:r>
          </a:p>
        </p:txBody>
      </p:sp>
      <p:pic>
        <p:nvPicPr>
          <p:cNvPr id="80" name="Picture 79">
            <a:extLst>
              <a:ext uri="{FF2B5EF4-FFF2-40B4-BE49-F238E27FC236}">
                <a16:creationId xmlns:a16="http://schemas.microsoft.com/office/drawing/2014/main" id="{1FB903D6-B274-0341-9884-EC76115C1CAF}"/>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1" name="TextBox 80">
            <a:extLst>
              <a:ext uri="{FF2B5EF4-FFF2-40B4-BE49-F238E27FC236}">
                <a16:creationId xmlns:a16="http://schemas.microsoft.com/office/drawing/2014/main" id="{E744FFF6-E8F6-A34C-8B76-41B860E833CA}"/>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82" name="TextBox 81">
            <a:extLst>
              <a:ext uri="{FF2B5EF4-FFF2-40B4-BE49-F238E27FC236}">
                <a16:creationId xmlns:a16="http://schemas.microsoft.com/office/drawing/2014/main" id="{9979C7D2-552A-2A45-8536-0B77C9A23A12}"/>
              </a:ext>
            </a:extLst>
          </p:cNvPr>
          <p:cNvSpPr txBox="1"/>
          <p:nvPr/>
        </p:nvSpPr>
        <p:spPr>
          <a:xfrm>
            <a:off x="264857" y="4479918"/>
            <a:ext cx="8609889" cy="147732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mechanism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issues a refresh command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a row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right before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potentially experience 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grpSp>
        <p:nvGrpSpPr>
          <p:cNvPr id="41" name="Group 40">
            <a:extLst>
              <a:ext uri="{FF2B5EF4-FFF2-40B4-BE49-F238E27FC236}">
                <a16:creationId xmlns:a16="http://schemas.microsoft.com/office/drawing/2014/main" id="{8FBAE3C6-4ADD-FB4D-A489-AE27211F01B7}"/>
              </a:ext>
            </a:extLst>
          </p:cNvPr>
          <p:cNvGrpSpPr/>
          <p:nvPr/>
        </p:nvGrpSpPr>
        <p:grpSpPr>
          <a:xfrm>
            <a:off x="5193985" y="1484466"/>
            <a:ext cx="3178562" cy="1901757"/>
            <a:chOff x="5193985" y="1484466"/>
            <a:chExt cx="3178562" cy="1901757"/>
          </a:xfrm>
        </p:grpSpPr>
        <p:cxnSp>
          <p:nvCxnSpPr>
            <p:cNvPr id="83" name="Straight Arrow Connector 82">
              <a:extLst>
                <a:ext uri="{FF2B5EF4-FFF2-40B4-BE49-F238E27FC236}">
                  <a16:creationId xmlns:a16="http://schemas.microsoft.com/office/drawing/2014/main" id="{570C6497-B30A-794B-BCB1-BA4CD2ABA115}"/>
                </a:ext>
              </a:extLst>
            </p:cNvPr>
            <p:cNvCxnSpPr>
              <a:cxnSpLocks/>
            </p:cNvCxnSpPr>
            <p:nvPr/>
          </p:nvCxnSpPr>
          <p:spPr>
            <a:xfrm flipV="1">
              <a:off x="7346671" y="1484466"/>
              <a:ext cx="566541" cy="15503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1F0235-C8F5-8846-81AD-2B1AE90AF201}"/>
                </a:ext>
              </a:extLst>
            </p:cNvPr>
            <p:cNvSpPr txBox="1"/>
            <p:nvPr/>
          </p:nvSpPr>
          <p:spPr>
            <a:xfrm>
              <a:off x="5193985" y="2986113"/>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 performance loss</a:t>
              </a:r>
            </a:p>
          </p:txBody>
        </p:sp>
      </p:grpSp>
    </p:spTree>
    <p:extLst>
      <p:ext uri="{BB962C8B-B14F-4D97-AF65-F5344CB8AC3E}">
        <p14:creationId xmlns:p14="http://schemas.microsoft.com/office/powerpoint/2010/main" val="621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237-631F-354D-9F73-BCE8C61185AD}"/>
              </a:ext>
            </a:extLst>
          </p:cNvPr>
          <p:cNvSpPr>
            <a:spLocks noGrp="1"/>
          </p:cNvSpPr>
          <p:nvPr>
            <p:ph type="title"/>
          </p:nvPr>
        </p:nvSpPr>
        <p:spPr/>
        <p:txBody>
          <a:bodyPr/>
          <a:lstStyle/>
          <a:p>
            <a:r>
              <a:rPr lang="en-US" b="1" dirty="0"/>
              <a:t>Additional Details in the Paper </a:t>
            </a:r>
          </a:p>
        </p:txBody>
      </p:sp>
      <p:sp>
        <p:nvSpPr>
          <p:cNvPr id="3" name="Content Placeholder 2">
            <a:extLst>
              <a:ext uri="{FF2B5EF4-FFF2-40B4-BE49-F238E27FC236}">
                <a16:creationId xmlns:a16="http://schemas.microsoft.com/office/drawing/2014/main" id="{88AEE175-327F-D646-A1B8-C7C435289C8E}"/>
              </a:ext>
            </a:extLst>
          </p:cNvPr>
          <p:cNvSpPr>
            <a:spLocks noGrp="1"/>
          </p:cNvSpPr>
          <p:nvPr>
            <p:ph idx="1"/>
          </p:nvPr>
        </p:nvSpPr>
        <p:spPr>
          <a:xfrm>
            <a:off x="75991" y="1031539"/>
            <a:ext cx="8987622" cy="5318753"/>
          </a:xfrm>
        </p:spPr>
        <p:txBody>
          <a:bodyPr/>
          <a:lstStyle/>
          <a:p>
            <a:pPr>
              <a:spcBef>
                <a:spcPts val="2200"/>
              </a:spcBef>
            </a:pPr>
            <a:r>
              <a:rPr lang="en-US" sz="2800" b="1" dirty="0">
                <a:solidFill>
                  <a:schemeClr val="accent5">
                    <a:lumMod val="75000"/>
                  </a:schemeClr>
                </a:solidFill>
              </a:rPr>
              <a:t>Single-cell </a:t>
            </a:r>
            <a:r>
              <a:rPr lang="en-US" sz="2800" b="1" dirty="0" err="1">
                <a:solidFill>
                  <a:schemeClr val="accent5">
                    <a:lumMod val="75000"/>
                  </a:schemeClr>
                </a:solidFill>
              </a:rPr>
              <a:t>RowHammer</a:t>
            </a:r>
            <a:r>
              <a:rPr lang="en-US" sz="2800" b="1" dirty="0">
                <a:solidFill>
                  <a:schemeClr val="accent5">
                    <a:lumMod val="75000"/>
                  </a:schemeClr>
                </a:solidFill>
              </a:rPr>
              <a:t> bit flip probability</a:t>
            </a:r>
          </a:p>
          <a:p>
            <a:pPr>
              <a:spcBef>
                <a:spcPts val="2200"/>
              </a:spcBef>
            </a:pPr>
            <a:r>
              <a:rPr lang="en-US" sz="2800" dirty="0"/>
              <a:t>More details on our </a:t>
            </a:r>
            <a:r>
              <a:rPr lang="en-US" sz="2800" b="1" dirty="0">
                <a:solidFill>
                  <a:schemeClr val="accent5">
                    <a:lumMod val="75000"/>
                  </a:schemeClr>
                </a:solidFill>
              </a:rPr>
              <a:t>data pattern dependence</a:t>
            </a:r>
            <a:r>
              <a:rPr lang="en-US" sz="2800" dirty="0"/>
              <a:t> study</a:t>
            </a:r>
          </a:p>
          <a:p>
            <a:pPr>
              <a:spcBef>
                <a:spcPts val="2200"/>
              </a:spcBef>
            </a:pPr>
            <a:r>
              <a:rPr lang="en-US" sz="2800" dirty="0"/>
              <a:t>Analysis of </a:t>
            </a:r>
            <a:r>
              <a:rPr lang="en-US" sz="2800" b="1" dirty="0">
                <a:solidFill>
                  <a:schemeClr val="accent5">
                    <a:lumMod val="75000"/>
                  </a:schemeClr>
                </a:solidFill>
              </a:rPr>
              <a:t>Error Correcting Codes (ECC)</a:t>
            </a:r>
            <a:r>
              <a:rPr lang="en-US" sz="2800" dirty="0"/>
              <a:t> in mitigating </a:t>
            </a:r>
            <a:r>
              <a:rPr lang="en-US" sz="2800" dirty="0" err="1"/>
              <a:t>RowHammer</a:t>
            </a:r>
            <a:r>
              <a:rPr lang="en-US" sz="2800" dirty="0"/>
              <a:t> bit flips</a:t>
            </a:r>
          </a:p>
          <a:p>
            <a:pPr>
              <a:spcBef>
                <a:spcPts val="2200"/>
              </a:spcBef>
            </a:pPr>
            <a:r>
              <a:rPr lang="en-US" sz="2800" dirty="0"/>
              <a:t>Additional </a:t>
            </a:r>
            <a:r>
              <a:rPr lang="en-US" sz="2800" b="1" dirty="0">
                <a:solidFill>
                  <a:schemeClr val="accent5">
                    <a:lumMod val="75000"/>
                  </a:schemeClr>
                </a:solidFill>
              </a:rPr>
              <a:t>observations</a:t>
            </a:r>
            <a:r>
              <a:rPr lang="en-US" sz="2800" dirty="0"/>
              <a:t> on our data </a:t>
            </a:r>
          </a:p>
          <a:p>
            <a:pPr>
              <a:spcBef>
                <a:spcPts val="2200"/>
              </a:spcBef>
            </a:pPr>
            <a:r>
              <a:rPr lang="en-US" sz="2800" b="1" dirty="0">
                <a:solidFill>
                  <a:schemeClr val="accent5">
                    <a:lumMod val="75000"/>
                  </a:schemeClr>
                </a:solidFill>
              </a:rPr>
              <a:t>Methodology details </a:t>
            </a:r>
            <a:r>
              <a:rPr lang="en-US" sz="2800" dirty="0"/>
              <a:t>for characterizing DRAM</a:t>
            </a:r>
          </a:p>
          <a:p>
            <a:pPr>
              <a:spcBef>
                <a:spcPts val="2200"/>
              </a:spcBef>
            </a:pPr>
            <a:r>
              <a:rPr lang="en-US" sz="2800" dirty="0"/>
              <a:t>Further discussion on comparing data across different infrastructures</a:t>
            </a:r>
          </a:p>
          <a:p>
            <a:pPr>
              <a:spcBef>
                <a:spcPts val="2200"/>
              </a:spcBef>
            </a:pPr>
            <a:r>
              <a:rPr lang="en-US" sz="2800" b="1" dirty="0">
                <a:solidFill>
                  <a:schemeClr val="accent5">
                    <a:lumMod val="75000"/>
                  </a:schemeClr>
                </a:solidFill>
              </a:rPr>
              <a:t>Discussion on scaling </a:t>
            </a:r>
            <a:r>
              <a:rPr lang="en-US" sz="2800" dirty="0"/>
              <a:t>each mitigation mechanism</a:t>
            </a:r>
          </a:p>
        </p:txBody>
      </p:sp>
    </p:spTree>
    <p:extLst>
      <p:ext uri="{BB962C8B-B14F-4D97-AF65-F5344CB8AC3E}">
        <p14:creationId xmlns:p14="http://schemas.microsoft.com/office/powerpoint/2010/main" val="20276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Reviews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1836658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1308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5191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486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1414105935"/>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23528" y="1772816"/>
            <a:ext cx="8428037" cy="822325"/>
          </a:xfrm>
        </p:spPr>
        <p:txBody>
          <a:bodyPr/>
          <a:lstStyle/>
          <a:p>
            <a:pPr algn="ctr" eaLnBrk="1" hangingPunct="1"/>
            <a:r>
              <a:rPr lang="en-US" sz="5000" dirty="0">
                <a:latin typeface="Garamond" charset="0"/>
              </a:rPr>
              <a:t>Some More History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0541928"/>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6555-C7F9-2C46-BEAF-006460700D88}"/>
              </a:ext>
            </a:extLst>
          </p:cNvPr>
          <p:cNvSpPr>
            <a:spLocks noGrp="1"/>
          </p:cNvSpPr>
          <p:nvPr>
            <p:ph type="title"/>
          </p:nvPr>
        </p:nvSpPr>
        <p:spPr/>
        <p:txBody>
          <a:bodyPr/>
          <a:lstStyle/>
          <a:p>
            <a:r>
              <a:rPr lang="en-US" dirty="0"/>
              <a:t>Some More Historical Perspective</a:t>
            </a:r>
          </a:p>
        </p:txBody>
      </p:sp>
      <p:sp>
        <p:nvSpPr>
          <p:cNvPr id="3" name="Content Placeholder 2">
            <a:extLst>
              <a:ext uri="{FF2B5EF4-FFF2-40B4-BE49-F238E27FC236}">
                <a16:creationId xmlns:a16="http://schemas.microsoft.com/office/drawing/2014/main" id="{361696B8-178A-E343-BC4E-14D8A6C20C01}"/>
              </a:ext>
            </a:extLst>
          </p:cNvPr>
          <p:cNvSpPr>
            <a:spLocks noGrp="1"/>
          </p:cNvSpPr>
          <p:nvPr>
            <p:ph idx="1"/>
          </p:nvPr>
        </p:nvSpPr>
        <p:spPr>
          <a:xfrm>
            <a:off x="228600" y="997529"/>
            <a:ext cx="8915400" cy="5193723"/>
          </a:xfrm>
        </p:spPr>
        <p:txBody>
          <a:bodyPr/>
          <a:lstStyle/>
          <a:p>
            <a:r>
              <a:rPr lang="en-US" dirty="0"/>
              <a:t>RowHammer is the first example of a circuit-level failure mechanism causing a widespread system security vulnerability</a:t>
            </a:r>
          </a:p>
          <a:p>
            <a:endParaRPr lang="en-US" dirty="0"/>
          </a:p>
          <a:p>
            <a:r>
              <a:rPr lang="en-US" dirty="0"/>
              <a:t>It led to a large body of work in security attacks, mitigations, architectural solutions, …</a:t>
            </a:r>
          </a:p>
          <a:p>
            <a:pPr marL="344487" lvl="1" indent="0">
              <a:buNone/>
            </a:pPr>
            <a:endParaRPr lang="en-US" dirty="0"/>
          </a:p>
          <a:p>
            <a:r>
              <a:rPr lang="en-US" dirty="0">
                <a:solidFill>
                  <a:srgbClr val="0000FF"/>
                </a:solidFill>
              </a:rPr>
              <a:t>Work building on RowHammer still continues</a:t>
            </a:r>
          </a:p>
          <a:p>
            <a:pPr lvl="1"/>
            <a:r>
              <a:rPr lang="en-US" dirty="0"/>
              <a:t>See HPCA 2021, MICRO 2020, ISCA 2020, S&amp;P 2020, SEC 2020</a:t>
            </a:r>
          </a:p>
          <a:p>
            <a:endParaRPr lang="en-US" dirty="0"/>
          </a:p>
          <a:p>
            <a:r>
              <a:rPr lang="en-US" dirty="0">
                <a:solidFill>
                  <a:srgbClr val="FF0000"/>
                </a:solidFill>
              </a:rPr>
              <a:t>Initially, RowHammer was dismissed by some reviewers</a:t>
            </a:r>
          </a:p>
          <a:p>
            <a:pPr lvl="1"/>
            <a:r>
              <a:rPr lang="en-US" dirty="0"/>
              <a:t>Rejected from MICRO 2013 conference</a:t>
            </a:r>
          </a:p>
          <a:p>
            <a:endParaRPr lang="en-US" dirty="0"/>
          </a:p>
        </p:txBody>
      </p:sp>
      <p:sp>
        <p:nvSpPr>
          <p:cNvPr id="4" name="Slide Number Placeholder 3">
            <a:extLst>
              <a:ext uri="{FF2B5EF4-FFF2-40B4-BE49-F238E27FC236}">
                <a16:creationId xmlns:a16="http://schemas.microsoft.com/office/drawing/2014/main" id="{029E2038-4FE7-9849-A660-75D9BB9FB75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50176072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4555-EC71-1E4C-8899-7CEEFD0AF2C2}"/>
              </a:ext>
            </a:extLst>
          </p:cNvPr>
          <p:cNvSpPr>
            <a:spLocks noGrp="1"/>
          </p:cNvSpPr>
          <p:nvPr>
            <p:ph type="title"/>
          </p:nvPr>
        </p:nvSpPr>
        <p:spPr/>
        <p:txBody>
          <a:bodyPr/>
          <a:lstStyle/>
          <a:p>
            <a:r>
              <a:rPr lang="en-US" sz="3800" dirty="0"/>
              <a:t>Initial RowHammer Reviews (MICRO 2013)</a:t>
            </a:r>
          </a:p>
        </p:txBody>
      </p:sp>
      <p:sp>
        <p:nvSpPr>
          <p:cNvPr id="3" name="Content Placeholder 2">
            <a:extLst>
              <a:ext uri="{FF2B5EF4-FFF2-40B4-BE49-F238E27FC236}">
                <a16:creationId xmlns:a16="http://schemas.microsoft.com/office/drawing/2014/main" id="{CD354170-37A4-9647-9441-3DEE1DEB79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174788-123B-594B-802A-4C965722941F}"/>
              </a:ext>
            </a:extLst>
          </p:cNvPr>
          <p:cNvPicPr>
            <a:picLocks noChangeAspect="1"/>
          </p:cNvPicPr>
          <p:nvPr/>
        </p:nvPicPr>
        <p:blipFill>
          <a:blip r:embed="rId2"/>
          <a:stretch>
            <a:fillRect/>
          </a:stretch>
        </p:blipFill>
        <p:spPr>
          <a:xfrm>
            <a:off x="899592" y="988914"/>
            <a:ext cx="6963370" cy="5642171"/>
          </a:xfrm>
          <a:prstGeom prst="rect">
            <a:avLst/>
          </a:prstGeom>
        </p:spPr>
      </p:pic>
      <p:sp>
        <p:nvSpPr>
          <p:cNvPr id="5" name="Rectangle 4">
            <a:extLst>
              <a:ext uri="{FF2B5EF4-FFF2-40B4-BE49-F238E27FC236}">
                <a16:creationId xmlns:a16="http://schemas.microsoft.com/office/drawing/2014/main" id="{A130C7C1-7A99-3849-9D62-E234D4AF3EA7}"/>
              </a:ext>
            </a:extLst>
          </p:cNvPr>
          <p:cNvSpPr/>
          <p:nvPr/>
        </p:nvSpPr>
        <p:spPr>
          <a:xfrm>
            <a:off x="3131840" y="5013175"/>
            <a:ext cx="864096"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07854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D5C4-2769-E241-9E1F-F787393CEE92}"/>
              </a:ext>
            </a:extLst>
          </p:cNvPr>
          <p:cNvSpPr>
            <a:spLocks noGrp="1"/>
          </p:cNvSpPr>
          <p:nvPr>
            <p:ph type="title"/>
          </p:nvPr>
        </p:nvSpPr>
        <p:spPr/>
        <p:txBody>
          <a:bodyPr/>
          <a:lstStyle/>
          <a:p>
            <a:r>
              <a:rPr lang="en-US" dirty="0"/>
              <a:t>Reviewer A</a:t>
            </a:r>
          </a:p>
        </p:txBody>
      </p:sp>
      <p:sp>
        <p:nvSpPr>
          <p:cNvPr id="3" name="Content Placeholder 2">
            <a:extLst>
              <a:ext uri="{FF2B5EF4-FFF2-40B4-BE49-F238E27FC236}">
                <a16:creationId xmlns:a16="http://schemas.microsoft.com/office/drawing/2014/main" id="{77DC2B41-08B3-4841-91A5-B8E7C4BD00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5EF3316-3A53-0C49-8E36-F13C08F8E182}"/>
              </a:ext>
            </a:extLst>
          </p:cNvPr>
          <p:cNvPicPr>
            <a:picLocks noChangeAspect="1"/>
          </p:cNvPicPr>
          <p:nvPr/>
        </p:nvPicPr>
        <p:blipFill>
          <a:blip r:embed="rId2"/>
          <a:stretch>
            <a:fillRect/>
          </a:stretch>
        </p:blipFill>
        <p:spPr>
          <a:xfrm>
            <a:off x="228600" y="941334"/>
            <a:ext cx="7658100" cy="3276600"/>
          </a:xfrm>
          <a:prstGeom prst="rect">
            <a:avLst/>
          </a:prstGeom>
        </p:spPr>
      </p:pic>
      <p:pic>
        <p:nvPicPr>
          <p:cNvPr id="5" name="Picture 4">
            <a:extLst>
              <a:ext uri="{FF2B5EF4-FFF2-40B4-BE49-F238E27FC236}">
                <a16:creationId xmlns:a16="http://schemas.microsoft.com/office/drawing/2014/main" id="{6AE4A4A7-2F66-4C4F-AF41-51CC628409F4}"/>
              </a:ext>
            </a:extLst>
          </p:cNvPr>
          <p:cNvPicPr>
            <a:picLocks noChangeAspect="1"/>
          </p:cNvPicPr>
          <p:nvPr/>
        </p:nvPicPr>
        <p:blipFill>
          <a:blip r:embed="rId3"/>
          <a:stretch>
            <a:fillRect/>
          </a:stretch>
        </p:blipFill>
        <p:spPr>
          <a:xfrm>
            <a:off x="1403648" y="4271904"/>
            <a:ext cx="6959600" cy="2578100"/>
          </a:xfrm>
          <a:prstGeom prst="rect">
            <a:avLst/>
          </a:prstGeom>
        </p:spPr>
      </p:pic>
      <p:sp>
        <p:nvSpPr>
          <p:cNvPr id="6" name="Rectangle 5">
            <a:extLst>
              <a:ext uri="{FF2B5EF4-FFF2-40B4-BE49-F238E27FC236}">
                <a16:creationId xmlns:a16="http://schemas.microsoft.com/office/drawing/2014/main" id="{B10F1CCA-55EE-E649-8B86-A726194C95D7}"/>
              </a:ext>
            </a:extLst>
          </p:cNvPr>
          <p:cNvSpPr/>
          <p:nvPr/>
        </p:nvSpPr>
        <p:spPr>
          <a:xfrm>
            <a:off x="1259632" y="4509120"/>
            <a:ext cx="710361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62502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DB4D-C7C8-C440-9DF0-998601ACD742}"/>
              </a:ext>
            </a:extLst>
          </p:cNvPr>
          <p:cNvSpPr>
            <a:spLocks noGrp="1"/>
          </p:cNvSpPr>
          <p:nvPr>
            <p:ph type="title"/>
          </p:nvPr>
        </p:nvSpPr>
        <p:spPr/>
        <p:txBody>
          <a:bodyPr/>
          <a:lstStyle/>
          <a:p>
            <a:r>
              <a:rPr lang="en-US" dirty="0"/>
              <a:t>Reviewer A -- Security is Not “Realistic”</a:t>
            </a:r>
          </a:p>
        </p:txBody>
      </p:sp>
      <p:sp>
        <p:nvSpPr>
          <p:cNvPr id="3" name="Content Placeholder 2">
            <a:extLst>
              <a:ext uri="{FF2B5EF4-FFF2-40B4-BE49-F238E27FC236}">
                <a16:creationId xmlns:a16="http://schemas.microsoft.com/office/drawing/2014/main" id="{06FB08F8-4128-D147-9E5D-A47C877CC8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E7154E-ACFA-5645-B410-1B5A732356FE}"/>
              </a:ext>
            </a:extLst>
          </p:cNvPr>
          <p:cNvPicPr>
            <a:picLocks noChangeAspect="1"/>
          </p:cNvPicPr>
          <p:nvPr/>
        </p:nvPicPr>
        <p:blipFill>
          <a:blip r:embed="rId2"/>
          <a:stretch>
            <a:fillRect/>
          </a:stretch>
        </p:blipFill>
        <p:spPr>
          <a:xfrm>
            <a:off x="228600" y="1043213"/>
            <a:ext cx="7213600" cy="2768600"/>
          </a:xfrm>
          <a:prstGeom prst="rect">
            <a:avLst/>
          </a:prstGeom>
        </p:spPr>
      </p:pic>
      <p:pic>
        <p:nvPicPr>
          <p:cNvPr id="5" name="Picture 4">
            <a:extLst>
              <a:ext uri="{FF2B5EF4-FFF2-40B4-BE49-F238E27FC236}">
                <a16:creationId xmlns:a16="http://schemas.microsoft.com/office/drawing/2014/main" id="{68A049AE-1F82-BD45-9E8D-CB2AB8A0E774}"/>
              </a:ext>
            </a:extLst>
          </p:cNvPr>
          <p:cNvPicPr>
            <a:picLocks noChangeAspect="1"/>
          </p:cNvPicPr>
          <p:nvPr/>
        </p:nvPicPr>
        <p:blipFill>
          <a:blip r:embed="rId3"/>
          <a:stretch>
            <a:fillRect/>
          </a:stretch>
        </p:blipFill>
        <p:spPr>
          <a:xfrm>
            <a:off x="1259632" y="4084107"/>
            <a:ext cx="7162800" cy="1955800"/>
          </a:xfrm>
          <a:prstGeom prst="rect">
            <a:avLst/>
          </a:prstGeom>
        </p:spPr>
      </p:pic>
    </p:spTree>
    <p:extLst>
      <p:ext uri="{BB962C8B-B14F-4D97-AF65-F5344CB8AC3E}">
        <p14:creationId xmlns:p14="http://schemas.microsoft.com/office/powerpoint/2010/main" val="1853192690"/>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6261-4FF8-894B-8A25-86F7411E550C}"/>
              </a:ext>
            </a:extLst>
          </p:cNvPr>
          <p:cNvSpPr>
            <a:spLocks noGrp="1"/>
          </p:cNvSpPr>
          <p:nvPr>
            <p:ph type="title"/>
          </p:nvPr>
        </p:nvSpPr>
        <p:spPr/>
        <p:txBody>
          <a:bodyPr/>
          <a:lstStyle/>
          <a:p>
            <a:r>
              <a:rPr lang="en-US" dirty="0"/>
              <a:t>Rebuttal to Reviewer A</a:t>
            </a:r>
          </a:p>
        </p:txBody>
      </p:sp>
      <p:sp>
        <p:nvSpPr>
          <p:cNvPr id="3" name="Content Placeholder 2">
            <a:extLst>
              <a:ext uri="{FF2B5EF4-FFF2-40B4-BE49-F238E27FC236}">
                <a16:creationId xmlns:a16="http://schemas.microsoft.com/office/drawing/2014/main" id="{2191E48C-3034-F14A-88BB-66DD465606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17499B-AA19-BD43-BF32-9D4DA7F7479A}"/>
              </a:ext>
            </a:extLst>
          </p:cNvPr>
          <p:cNvPicPr>
            <a:picLocks noChangeAspect="1"/>
          </p:cNvPicPr>
          <p:nvPr/>
        </p:nvPicPr>
        <p:blipFill>
          <a:blip r:embed="rId2"/>
          <a:stretch>
            <a:fillRect/>
          </a:stretch>
        </p:blipFill>
        <p:spPr>
          <a:xfrm>
            <a:off x="1009650" y="2336800"/>
            <a:ext cx="7124700" cy="2184400"/>
          </a:xfrm>
          <a:prstGeom prst="rect">
            <a:avLst/>
          </a:prstGeom>
        </p:spPr>
      </p:pic>
      <p:sp>
        <p:nvSpPr>
          <p:cNvPr id="5" name="Rectangle 4">
            <a:extLst>
              <a:ext uri="{FF2B5EF4-FFF2-40B4-BE49-F238E27FC236}">
                <a16:creationId xmlns:a16="http://schemas.microsoft.com/office/drawing/2014/main" id="{0A30B088-DE65-2A45-8250-DAED5625EC17}"/>
              </a:ext>
            </a:extLst>
          </p:cNvPr>
          <p:cNvSpPr/>
          <p:nvPr/>
        </p:nvSpPr>
        <p:spPr>
          <a:xfrm>
            <a:off x="975758" y="3064133"/>
            <a:ext cx="7158592" cy="14570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8291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83DE-D0B0-A74A-B925-7DBED87A3411}"/>
              </a:ext>
            </a:extLst>
          </p:cNvPr>
          <p:cNvSpPr>
            <a:spLocks noGrp="1"/>
          </p:cNvSpPr>
          <p:nvPr>
            <p:ph type="title"/>
          </p:nvPr>
        </p:nvSpPr>
        <p:spPr/>
        <p:txBody>
          <a:bodyPr/>
          <a:lstStyle/>
          <a:p>
            <a:r>
              <a:rPr lang="en-US" dirty="0"/>
              <a:t>Reviewer A -- Demands</a:t>
            </a:r>
          </a:p>
        </p:txBody>
      </p:sp>
      <p:sp>
        <p:nvSpPr>
          <p:cNvPr id="3" name="Content Placeholder 2">
            <a:extLst>
              <a:ext uri="{FF2B5EF4-FFF2-40B4-BE49-F238E27FC236}">
                <a16:creationId xmlns:a16="http://schemas.microsoft.com/office/drawing/2014/main" id="{03AE8AFE-C6C0-D44D-8193-5D7E6BAE8C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185ED6-A253-5448-A6BB-24D0D5FB07D7}"/>
              </a:ext>
            </a:extLst>
          </p:cNvPr>
          <p:cNvPicPr>
            <a:picLocks noChangeAspect="1"/>
          </p:cNvPicPr>
          <p:nvPr/>
        </p:nvPicPr>
        <p:blipFill>
          <a:blip r:embed="rId2"/>
          <a:stretch>
            <a:fillRect/>
          </a:stretch>
        </p:blipFill>
        <p:spPr>
          <a:xfrm>
            <a:off x="984250" y="1212095"/>
            <a:ext cx="7099300" cy="2095500"/>
          </a:xfrm>
          <a:prstGeom prst="rect">
            <a:avLst/>
          </a:prstGeom>
        </p:spPr>
      </p:pic>
      <p:pic>
        <p:nvPicPr>
          <p:cNvPr id="5" name="Picture 4">
            <a:extLst>
              <a:ext uri="{FF2B5EF4-FFF2-40B4-BE49-F238E27FC236}">
                <a16:creationId xmlns:a16="http://schemas.microsoft.com/office/drawing/2014/main" id="{97F5A02B-86D3-B54E-88B8-2913DB3416BD}"/>
              </a:ext>
            </a:extLst>
          </p:cNvPr>
          <p:cNvPicPr>
            <a:picLocks noChangeAspect="1"/>
          </p:cNvPicPr>
          <p:nvPr/>
        </p:nvPicPr>
        <p:blipFill>
          <a:blip r:embed="rId3"/>
          <a:stretch>
            <a:fillRect/>
          </a:stretch>
        </p:blipFill>
        <p:spPr>
          <a:xfrm>
            <a:off x="959276" y="3668790"/>
            <a:ext cx="5930900" cy="698500"/>
          </a:xfrm>
          <a:prstGeom prst="rect">
            <a:avLst/>
          </a:prstGeom>
        </p:spPr>
      </p:pic>
    </p:spTree>
    <p:extLst>
      <p:ext uri="{BB962C8B-B14F-4D97-AF65-F5344CB8AC3E}">
        <p14:creationId xmlns:p14="http://schemas.microsoft.com/office/powerpoint/2010/main" val="255335393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C745-1A84-5641-B789-356C19C1BFD8}"/>
              </a:ext>
            </a:extLst>
          </p:cNvPr>
          <p:cNvSpPr>
            <a:spLocks noGrp="1"/>
          </p:cNvSpPr>
          <p:nvPr>
            <p:ph type="title"/>
          </p:nvPr>
        </p:nvSpPr>
        <p:spPr/>
        <p:txBody>
          <a:bodyPr/>
          <a:lstStyle/>
          <a:p>
            <a:r>
              <a:rPr lang="en-US" dirty="0"/>
              <a:t>Reviewer C</a:t>
            </a:r>
          </a:p>
        </p:txBody>
      </p:sp>
      <p:sp>
        <p:nvSpPr>
          <p:cNvPr id="3" name="Content Placeholder 2">
            <a:extLst>
              <a:ext uri="{FF2B5EF4-FFF2-40B4-BE49-F238E27FC236}">
                <a16:creationId xmlns:a16="http://schemas.microsoft.com/office/drawing/2014/main" id="{B95F284F-C169-FB4B-B481-F1D68C7426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B5EB5B-E5E3-B944-B927-F10128EBB149}"/>
              </a:ext>
            </a:extLst>
          </p:cNvPr>
          <p:cNvPicPr>
            <a:picLocks noChangeAspect="1"/>
          </p:cNvPicPr>
          <p:nvPr/>
        </p:nvPicPr>
        <p:blipFill>
          <a:blip r:embed="rId2"/>
          <a:stretch>
            <a:fillRect/>
          </a:stretch>
        </p:blipFill>
        <p:spPr>
          <a:xfrm>
            <a:off x="1331640" y="764704"/>
            <a:ext cx="6336704" cy="5988533"/>
          </a:xfrm>
          <a:prstGeom prst="rect">
            <a:avLst/>
          </a:prstGeom>
        </p:spPr>
      </p:pic>
      <p:sp>
        <p:nvSpPr>
          <p:cNvPr id="5" name="Rectangle 4">
            <a:extLst>
              <a:ext uri="{FF2B5EF4-FFF2-40B4-BE49-F238E27FC236}">
                <a16:creationId xmlns:a16="http://schemas.microsoft.com/office/drawing/2014/main" id="{5C05A607-9326-5648-9F73-1B0D99B24925}"/>
              </a:ext>
            </a:extLst>
          </p:cNvPr>
          <p:cNvSpPr/>
          <p:nvPr/>
        </p:nvSpPr>
        <p:spPr>
          <a:xfrm>
            <a:off x="1475656" y="4725144"/>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B3546D09-04F4-B542-A929-EC6EA52AD3FF}"/>
              </a:ext>
            </a:extLst>
          </p:cNvPr>
          <p:cNvSpPr/>
          <p:nvPr/>
        </p:nvSpPr>
        <p:spPr>
          <a:xfrm>
            <a:off x="1509564" y="6249181"/>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70628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5FC0E-1312-8649-8E0E-C4C19E2D8016}"/>
              </a:ext>
            </a:extLst>
          </p:cNvPr>
          <p:cNvSpPr>
            <a:spLocks noGrp="1"/>
          </p:cNvSpPr>
          <p:nvPr>
            <p:ph type="title"/>
          </p:nvPr>
        </p:nvSpPr>
        <p:spPr/>
        <p:txBody>
          <a:bodyPr/>
          <a:lstStyle/>
          <a:p>
            <a:r>
              <a:rPr lang="en-US" dirty="0"/>
              <a:t>Reviewer C -- Leave It to DRAM Vendors</a:t>
            </a:r>
          </a:p>
        </p:txBody>
      </p:sp>
      <p:sp>
        <p:nvSpPr>
          <p:cNvPr id="3" name="Content Placeholder 2">
            <a:extLst>
              <a:ext uri="{FF2B5EF4-FFF2-40B4-BE49-F238E27FC236}">
                <a16:creationId xmlns:a16="http://schemas.microsoft.com/office/drawing/2014/main" id="{6DC38D6D-3579-3A4F-B109-A6E91F25B0D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719D8F6-3697-D84C-9C1A-F03503ACEE1A}"/>
              </a:ext>
            </a:extLst>
          </p:cNvPr>
          <p:cNvPicPr>
            <a:picLocks noChangeAspect="1"/>
          </p:cNvPicPr>
          <p:nvPr/>
        </p:nvPicPr>
        <p:blipFill>
          <a:blip r:embed="rId2"/>
          <a:stretch>
            <a:fillRect/>
          </a:stretch>
        </p:blipFill>
        <p:spPr>
          <a:xfrm>
            <a:off x="1547664" y="1052736"/>
            <a:ext cx="6120680" cy="4876286"/>
          </a:xfrm>
          <a:prstGeom prst="rect">
            <a:avLst/>
          </a:prstGeom>
        </p:spPr>
      </p:pic>
      <p:sp>
        <p:nvSpPr>
          <p:cNvPr id="5" name="Rectangle 4">
            <a:extLst>
              <a:ext uri="{FF2B5EF4-FFF2-40B4-BE49-F238E27FC236}">
                <a16:creationId xmlns:a16="http://schemas.microsoft.com/office/drawing/2014/main" id="{2630CA7D-ACC5-2B4F-9C8F-31CF494EDC6F}"/>
              </a:ext>
            </a:extLst>
          </p:cNvPr>
          <p:cNvSpPr/>
          <p:nvPr/>
        </p:nvSpPr>
        <p:spPr>
          <a:xfrm>
            <a:off x="1403648" y="5157192"/>
            <a:ext cx="6264696"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D273531-F146-E041-8227-A5D6B1EEF6E2}"/>
              </a:ext>
            </a:extLst>
          </p:cNvPr>
          <p:cNvPicPr>
            <a:picLocks noChangeAspect="1"/>
          </p:cNvPicPr>
          <p:nvPr/>
        </p:nvPicPr>
        <p:blipFill>
          <a:blip r:embed="rId3"/>
          <a:stretch>
            <a:fillRect/>
          </a:stretch>
        </p:blipFill>
        <p:spPr>
          <a:xfrm>
            <a:off x="1536901" y="6030879"/>
            <a:ext cx="5486400" cy="558800"/>
          </a:xfrm>
          <a:prstGeom prst="rect">
            <a:avLst/>
          </a:prstGeom>
        </p:spPr>
      </p:pic>
    </p:spTree>
    <p:extLst>
      <p:ext uri="{BB962C8B-B14F-4D97-AF65-F5344CB8AC3E}">
        <p14:creationId xmlns:p14="http://schemas.microsoft.com/office/powerpoint/2010/main" val="681183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CFCA-1EAE-9746-A8F6-5ACC50ECE585}"/>
              </a:ext>
            </a:extLst>
          </p:cNvPr>
          <p:cNvSpPr>
            <a:spLocks noGrp="1"/>
          </p:cNvSpPr>
          <p:nvPr>
            <p:ph type="title"/>
          </p:nvPr>
        </p:nvSpPr>
        <p:spPr>
          <a:xfrm>
            <a:off x="228600" y="152400"/>
            <a:ext cx="8915400" cy="1066800"/>
          </a:xfrm>
        </p:spPr>
        <p:txBody>
          <a:bodyPr/>
          <a:lstStyle/>
          <a:p>
            <a:r>
              <a:rPr lang="en-US" sz="3800" dirty="0"/>
              <a:t>Reviewer D -- Nothing New in RowHammer</a:t>
            </a:r>
          </a:p>
        </p:txBody>
      </p:sp>
      <p:sp>
        <p:nvSpPr>
          <p:cNvPr id="3" name="Content Placeholder 2">
            <a:extLst>
              <a:ext uri="{FF2B5EF4-FFF2-40B4-BE49-F238E27FC236}">
                <a16:creationId xmlns:a16="http://schemas.microsoft.com/office/drawing/2014/main" id="{59C86718-0207-9240-8DA5-142598414E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590FBD6-2DEC-0D4C-AEE1-F259AC86E450}"/>
              </a:ext>
            </a:extLst>
          </p:cNvPr>
          <p:cNvPicPr>
            <a:picLocks noChangeAspect="1"/>
          </p:cNvPicPr>
          <p:nvPr/>
        </p:nvPicPr>
        <p:blipFill>
          <a:blip r:embed="rId2"/>
          <a:stretch>
            <a:fillRect/>
          </a:stretch>
        </p:blipFill>
        <p:spPr>
          <a:xfrm>
            <a:off x="171450" y="762000"/>
            <a:ext cx="5880100" cy="2489200"/>
          </a:xfrm>
          <a:prstGeom prst="rect">
            <a:avLst/>
          </a:prstGeom>
        </p:spPr>
      </p:pic>
      <p:pic>
        <p:nvPicPr>
          <p:cNvPr id="6" name="Picture 5">
            <a:extLst>
              <a:ext uri="{FF2B5EF4-FFF2-40B4-BE49-F238E27FC236}">
                <a16:creationId xmlns:a16="http://schemas.microsoft.com/office/drawing/2014/main" id="{ED0BAD3F-3A0C-614A-A907-EBE37C75264F}"/>
              </a:ext>
            </a:extLst>
          </p:cNvPr>
          <p:cNvPicPr>
            <a:picLocks noChangeAspect="1"/>
          </p:cNvPicPr>
          <p:nvPr/>
        </p:nvPicPr>
        <p:blipFill>
          <a:blip r:embed="rId3"/>
          <a:stretch>
            <a:fillRect/>
          </a:stretch>
        </p:blipFill>
        <p:spPr>
          <a:xfrm>
            <a:off x="3594100" y="3149600"/>
            <a:ext cx="5549900" cy="3708400"/>
          </a:xfrm>
          <a:prstGeom prst="rect">
            <a:avLst/>
          </a:prstGeom>
        </p:spPr>
      </p:pic>
      <p:sp>
        <p:nvSpPr>
          <p:cNvPr id="8" name="Rectangle 7">
            <a:extLst>
              <a:ext uri="{FF2B5EF4-FFF2-40B4-BE49-F238E27FC236}">
                <a16:creationId xmlns:a16="http://schemas.microsoft.com/office/drawing/2014/main" id="{96D30A96-A0EC-3B43-AE74-E2F887949B02}"/>
              </a:ext>
            </a:extLst>
          </p:cNvPr>
          <p:cNvSpPr/>
          <p:nvPr/>
        </p:nvSpPr>
        <p:spPr>
          <a:xfrm>
            <a:off x="3594100" y="4492134"/>
            <a:ext cx="5561795"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897ABC9-0879-7F45-9AA7-D64D8E4A2602}"/>
              </a:ext>
            </a:extLst>
          </p:cNvPr>
          <p:cNvSpPr/>
          <p:nvPr/>
        </p:nvSpPr>
        <p:spPr>
          <a:xfrm>
            <a:off x="3582205" y="5889134"/>
            <a:ext cx="2469345" cy="892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9F8AC8A2-4020-B14C-B4C0-8038865B3F2E}"/>
              </a:ext>
            </a:extLst>
          </p:cNvPr>
          <p:cNvPicPr>
            <a:picLocks noChangeAspect="1"/>
          </p:cNvPicPr>
          <p:nvPr/>
        </p:nvPicPr>
        <p:blipFill>
          <a:blip r:embed="rId4"/>
          <a:stretch>
            <a:fillRect/>
          </a:stretch>
        </p:blipFill>
        <p:spPr>
          <a:xfrm>
            <a:off x="4267200" y="1295400"/>
            <a:ext cx="4876800" cy="571500"/>
          </a:xfrm>
          <a:prstGeom prst="rect">
            <a:avLst/>
          </a:prstGeom>
        </p:spPr>
      </p:pic>
    </p:spTree>
    <p:extLst>
      <p:ext uri="{BB962C8B-B14F-4D97-AF65-F5344CB8AC3E}">
        <p14:creationId xmlns:p14="http://schemas.microsoft.com/office/powerpoint/2010/main" val="17741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9446-C2E3-9E49-896F-FF8A09AEC6CB}"/>
              </a:ext>
            </a:extLst>
          </p:cNvPr>
          <p:cNvSpPr>
            <a:spLocks noGrp="1"/>
          </p:cNvSpPr>
          <p:nvPr>
            <p:ph type="title"/>
          </p:nvPr>
        </p:nvSpPr>
        <p:spPr/>
        <p:txBody>
          <a:bodyPr/>
          <a:lstStyle/>
          <a:p>
            <a:r>
              <a:rPr lang="en-US" dirty="0"/>
              <a:t>ISCA 2014 Submission</a:t>
            </a:r>
          </a:p>
        </p:txBody>
      </p:sp>
      <p:pic>
        <p:nvPicPr>
          <p:cNvPr id="4" name="Picture 3">
            <a:extLst>
              <a:ext uri="{FF2B5EF4-FFF2-40B4-BE49-F238E27FC236}">
                <a16:creationId xmlns:a16="http://schemas.microsoft.com/office/drawing/2014/main" id="{E60A395B-1190-A34B-BF37-2E1EA2B24AAA}"/>
              </a:ext>
            </a:extLst>
          </p:cNvPr>
          <p:cNvPicPr>
            <a:picLocks noChangeAspect="1"/>
          </p:cNvPicPr>
          <p:nvPr/>
        </p:nvPicPr>
        <p:blipFill>
          <a:blip r:embed="rId2"/>
          <a:stretch>
            <a:fillRect/>
          </a:stretch>
        </p:blipFill>
        <p:spPr>
          <a:xfrm>
            <a:off x="1187624" y="959542"/>
            <a:ext cx="6324135" cy="5700916"/>
          </a:xfrm>
          <a:prstGeom prst="rect">
            <a:avLst/>
          </a:prstGeom>
        </p:spPr>
      </p:pic>
      <p:sp>
        <p:nvSpPr>
          <p:cNvPr id="5" name="Rectangle 4">
            <a:extLst>
              <a:ext uri="{FF2B5EF4-FFF2-40B4-BE49-F238E27FC236}">
                <a16:creationId xmlns:a16="http://schemas.microsoft.com/office/drawing/2014/main" id="{91B7E080-4765-3147-B70E-C8145DB6B53B}"/>
              </a:ext>
            </a:extLst>
          </p:cNvPr>
          <p:cNvSpPr/>
          <p:nvPr/>
        </p:nvSpPr>
        <p:spPr>
          <a:xfrm>
            <a:off x="3485595" y="4890149"/>
            <a:ext cx="798373"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506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683-51CB-7941-A629-C2B9750B433B}"/>
              </a:ext>
            </a:extLst>
          </p:cNvPr>
          <p:cNvSpPr>
            <a:spLocks noGrp="1"/>
          </p:cNvSpPr>
          <p:nvPr>
            <p:ph type="title"/>
          </p:nvPr>
        </p:nvSpPr>
        <p:spPr/>
        <p:txBody>
          <a:bodyPr/>
          <a:lstStyle/>
          <a:p>
            <a:r>
              <a:rPr lang="en-US" dirty="0"/>
              <a:t>Reviewer D</a:t>
            </a:r>
          </a:p>
        </p:txBody>
      </p:sp>
      <p:sp>
        <p:nvSpPr>
          <p:cNvPr id="3" name="Content Placeholder 2">
            <a:extLst>
              <a:ext uri="{FF2B5EF4-FFF2-40B4-BE49-F238E27FC236}">
                <a16:creationId xmlns:a16="http://schemas.microsoft.com/office/drawing/2014/main" id="{A3E171FF-7E8D-4145-9FA0-35C60C5724D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4124D77-1E04-D445-A56D-9755C076316D}"/>
              </a:ext>
            </a:extLst>
          </p:cNvPr>
          <p:cNvPicPr>
            <a:picLocks noChangeAspect="1"/>
          </p:cNvPicPr>
          <p:nvPr/>
        </p:nvPicPr>
        <p:blipFill>
          <a:blip r:embed="rId2"/>
          <a:stretch>
            <a:fillRect/>
          </a:stretch>
        </p:blipFill>
        <p:spPr>
          <a:xfrm>
            <a:off x="1420471" y="1090010"/>
            <a:ext cx="4621299" cy="1752636"/>
          </a:xfrm>
          <a:prstGeom prst="rect">
            <a:avLst/>
          </a:prstGeom>
        </p:spPr>
      </p:pic>
      <p:pic>
        <p:nvPicPr>
          <p:cNvPr id="5" name="Picture 4">
            <a:extLst>
              <a:ext uri="{FF2B5EF4-FFF2-40B4-BE49-F238E27FC236}">
                <a16:creationId xmlns:a16="http://schemas.microsoft.com/office/drawing/2014/main" id="{3A6C2C4B-BD3C-6147-8C15-8851EA65A728}"/>
              </a:ext>
            </a:extLst>
          </p:cNvPr>
          <p:cNvPicPr>
            <a:picLocks noChangeAspect="1"/>
          </p:cNvPicPr>
          <p:nvPr/>
        </p:nvPicPr>
        <p:blipFill>
          <a:blip r:embed="rId3"/>
          <a:stretch>
            <a:fillRect/>
          </a:stretch>
        </p:blipFill>
        <p:spPr>
          <a:xfrm>
            <a:off x="1522089" y="2842646"/>
            <a:ext cx="4418062" cy="3850378"/>
          </a:xfrm>
          <a:prstGeom prst="rect">
            <a:avLst/>
          </a:prstGeom>
        </p:spPr>
      </p:pic>
      <p:sp>
        <p:nvSpPr>
          <p:cNvPr id="6" name="Rectangle 5">
            <a:extLst>
              <a:ext uri="{FF2B5EF4-FFF2-40B4-BE49-F238E27FC236}">
                <a16:creationId xmlns:a16="http://schemas.microsoft.com/office/drawing/2014/main" id="{103D4F95-3FD0-2446-85F7-1EEC9862C28C}"/>
              </a:ext>
            </a:extLst>
          </p:cNvPr>
          <p:cNvSpPr/>
          <p:nvPr/>
        </p:nvSpPr>
        <p:spPr>
          <a:xfrm>
            <a:off x="1354856" y="5373216"/>
            <a:ext cx="4686914" cy="875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82704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9B04-8047-184C-9EC0-5FA6338DE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CA6E6-DBA6-8545-BB46-6FAF037ED8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DB433E-5DD2-674B-B887-76AFC584C46C}"/>
              </a:ext>
            </a:extLst>
          </p:cNvPr>
          <p:cNvPicPr>
            <a:picLocks noChangeAspect="1"/>
          </p:cNvPicPr>
          <p:nvPr/>
        </p:nvPicPr>
        <p:blipFill>
          <a:blip r:embed="rId2"/>
          <a:stretch>
            <a:fillRect/>
          </a:stretch>
        </p:blipFill>
        <p:spPr>
          <a:xfrm>
            <a:off x="1748117" y="0"/>
            <a:ext cx="5647765" cy="6858000"/>
          </a:xfrm>
          <a:prstGeom prst="rect">
            <a:avLst/>
          </a:prstGeom>
        </p:spPr>
      </p:pic>
      <p:sp>
        <p:nvSpPr>
          <p:cNvPr id="6" name="Rectangle 5">
            <a:extLst>
              <a:ext uri="{FF2B5EF4-FFF2-40B4-BE49-F238E27FC236}">
                <a16:creationId xmlns:a16="http://schemas.microsoft.com/office/drawing/2014/main" id="{E81307C2-6994-A149-841B-8155D93A89CC}"/>
              </a:ext>
            </a:extLst>
          </p:cNvPr>
          <p:cNvSpPr/>
          <p:nvPr/>
        </p:nvSpPr>
        <p:spPr>
          <a:xfrm>
            <a:off x="1797596" y="6214080"/>
            <a:ext cx="5472607" cy="720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25595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51311-76E8-2249-8FE1-9A3408F3D5F2}"/>
              </a:ext>
            </a:extLst>
          </p:cNvPr>
          <p:cNvSpPr>
            <a:spLocks noGrp="1"/>
          </p:cNvSpPr>
          <p:nvPr>
            <p:ph type="title"/>
          </p:nvPr>
        </p:nvSpPr>
        <p:spPr/>
        <p:txBody>
          <a:bodyPr/>
          <a:lstStyle/>
          <a:p>
            <a:r>
              <a:rPr lang="en-US" dirty="0"/>
              <a:t>Reviewer D Continued…</a:t>
            </a:r>
          </a:p>
        </p:txBody>
      </p:sp>
      <p:sp>
        <p:nvSpPr>
          <p:cNvPr id="3" name="Content Placeholder 2">
            <a:extLst>
              <a:ext uri="{FF2B5EF4-FFF2-40B4-BE49-F238E27FC236}">
                <a16:creationId xmlns:a16="http://schemas.microsoft.com/office/drawing/2014/main" id="{290FCF39-D77D-DA49-9B04-F64D286A33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99E0111-E767-2A47-8CFA-F48F2CFE7091}"/>
              </a:ext>
            </a:extLst>
          </p:cNvPr>
          <p:cNvPicPr>
            <a:picLocks noChangeAspect="1"/>
          </p:cNvPicPr>
          <p:nvPr/>
        </p:nvPicPr>
        <p:blipFill>
          <a:blip r:embed="rId2"/>
          <a:stretch>
            <a:fillRect/>
          </a:stretch>
        </p:blipFill>
        <p:spPr>
          <a:xfrm>
            <a:off x="1466850" y="1054100"/>
            <a:ext cx="6210300" cy="4749800"/>
          </a:xfrm>
          <a:prstGeom prst="rect">
            <a:avLst/>
          </a:prstGeom>
        </p:spPr>
      </p:pic>
      <p:sp>
        <p:nvSpPr>
          <p:cNvPr id="5" name="Rectangle 4">
            <a:extLst>
              <a:ext uri="{FF2B5EF4-FFF2-40B4-BE49-F238E27FC236}">
                <a16:creationId xmlns:a16="http://schemas.microsoft.com/office/drawing/2014/main" id="{94F7939A-8C01-F34B-90FE-D0C9268174A2}"/>
              </a:ext>
            </a:extLst>
          </p:cNvPr>
          <p:cNvSpPr/>
          <p:nvPr/>
        </p:nvSpPr>
        <p:spPr>
          <a:xfrm>
            <a:off x="1433492" y="1054100"/>
            <a:ext cx="6018828"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D04DDBBD-B1FE-3945-B85B-D987917DCEFA}"/>
              </a:ext>
            </a:extLst>
          </p:cNvPr>
          <p:cNvSpPr/>
          <p:nvPr/>
        </p:nvSpPr>
        <p:spPr>
          <a:xfrm>
            <a:off x="1427130" y="2487906"/>
            <a:ext cx="6250019" cy="3315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04840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5AB7-A43C-ED46-AEA6-B5FB2E2D2D4F}"/>
              </a:ext>
            </a:extLst>
          </p:cNvPr>
          <p:cNvSpPr>
            <a:spLocks noGrp="1"/>
          </p:cNvSpPr>
          <p:nvPr>
            <p:ph type="title"/>
          </p:nvPr>
        </p:nvSpPr>
        <p:spPr/>
        <p:txBody>
          <a:bodyPr/>
          <a:lstStyle/>
          <a:p>
            <a:r>
              <a:rPr lang="en-US" dirty="0"/>
              <a:t>Rebuttal to Reviewer D</a:t>
            </a:r>
          </a:p>
        </p:txBody>
      </p:sp>
      <p:sp>
        <p:nvSpPr>
          <p:cNvPr id="3" name="Content Placeholder 2">
            <a:extLst>
              <a:ext uri="{FF2B5EF4-FFF2-40B4-BE49-F238E27FC236}">
                <a16:creationId xmlns:a16="http://schemas.microsoft.com/office/drawing/2014/main" id="{4FD57C98-DFD5-6846-BDE4-12AA039CBA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16CFE52-B0D2-8845-AEE7-A156D23FE2AB}"/>
              </a:ext>
            </a:extLst>
          </p:cNvPr>
          <p:cNvPicPr>
            <a:picLocks noChangeAspect="1"/>
          </p:cNvPicPr>
          <p:nvPr/>
        </p:nvPicPr>
        <p:blipFill>
          <a:blip r:embed="rId2"/>
          <a:stretch>
            <a:fillRect/>
          </a:stretch>
        </p:blipFill>
        <p:spPr>
          <a:xfrm>
            <a:off x="228600" y="726759"/>
            <a:ext cx="4074577" cy="3134290"/>
          </a:xfrm>
          <a:prstGeom prst="rect">
            <a:avLst/>
          </a:prstGeom>
        </p:spPr>
      </p:pic>
      <p:pic>
        <p:nvPicPr>
          <p:cNvPr id="5" name="Picture 4">
            <a:extLst>
              <a:ext uri="{FF2B5EF4-FFF2-40B4-BE49-F238E27FC236}">
                <a16:creationId xmlns:a16="http://schemas.microsoft.com/office/drawing/2014/main" id="{83C2F2B9-970D-F94B-B2C1-909663110A62}"/>
              </a:ext>
            </a:extLst>
          </p:cNvPr>
          <p:cNvPicPr>
            <a:picLocks noChangeAspect="1"/>
          </p:cNvPicPr>
          <p:nvPr/>
        </p:nvPicPr>
        <p:blipFill>
          <a:blip r:embed="rId3"/>
          <a:stretch>
            <a:fillRect/>
          </a:stretch>
        </p:blipFill>
        <p:spPr>
          <a:xfrm>
            <a:off x="160927" y="3873086"/>
            <a:ext cx="4209921" cy="2527714"/>
          </a:xfrm>
          <a:prstGeom prst="rect">
            <a:avLst/>
          </a:prstGeom>
        </p:spPr>
      </p:pic>
      <p:pic>
        <p:nvPicPr>
          <p:cNvPr id="6" name="Picture 5">
            <a:extLst>
              <a:ext uri="{FF2B5EF4-FFF2-40B4-BE49-F238E27FC236}">
                <a16:creationId xmlns:a16="http://schemas.microsoft.com/office/drawing/2014/main" id="{D0FEEADB-51F4-614B-814A-AB3A0D8F50A1}"/>
              </a:ext>
            </a:extLst>
          </p:cNvPr>
          <p:cNvPicPr>
            <a:picLocks noChangeAspect="1"/>
          </p:cNvPicPr>
          <p:nvPr/>
        </p:nvPicPr>
        <p:blipFill>
          <a:blip r:embed="rId4"/>
          <a:stretch>
            <a:fillRect/>
          </a:stretch>
        </p:blipFill>
        <p:spPr>
          <a:xfrm>
            <a:off x="4771804" y="1711896"/>
            <a:ext cx="4400680" cy="4536504"/>
          </a:xfrm>
          <a:prstGeom prst="rect">
            <a:avLst/>
          </a:prstGeom>
        </p:spPr>
      </p:pic>
    </p:spTree>
    <p:extLst>
      <p:ext uri="{BB962C8B-B14F-4D97-AF65-F5344CB8AC3E}">
        <p14:creationId xmlns:p14="http://schemas.microsoft.com/office/powerpoint/2010/main" val="2521668906"/>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49BA-A19A-EC4A-9D0D-917BD4686CF3}"/>
              </a:ext>
            </a:extLst>
          </p:cNvPr>
          <p:cNvSpPr>
            <a:spLocks noGrp="1"/>
          </p:cNvSpPr>
          <p:nvPr>
            <p:ph type="title"/>
          </p:nvPr>
        </p:nvSpPr>
        <p:spPr/>
        <p:txBody>
          <a:bodyPr/>
          <a:lstStyle/>
          <a:p>
            <a:r>
              <a:rPr lang="en-US" dirty="0"/>
              <a:t>Reviewer E</a:t>
            </a:r>
          </a:p>
        </p:txBody>
      </p:sp>
      <p:sp>
        <p:nvSpPr>
          <p:cNvPr id="3" name="Content Placeholder 2">
            <a:extLst>
              <a:ext uri="{FF2B5EF4-FFF2-40B4-BE49-F238E27FC236}">
                <a16:creationId xmlns:a16="http://schemas.microsoft.com/office/drawing/2014/main" id="{21AF0369-F340-B246-9908-2BEA9B627C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BE04F6-E37D-CA42-A9C5-E4759E827FCC}"/>
              </a:ext>
            </a:extLst>
          </p:cNvPr>
          <p:cNvPicPr>
            <a:picLocks noChangeAspect="1"/>
          </p:cNvPicPr>
          <p:nvPr/>
        </p:nvPicPr>
        <p:blipFill>
          <a:blip r:embed="rId2"/>
          <a:stretch>
            <a:fillRect/>
          </a:stretch>
        </p:blipFill>
        <p:spPr>
          <a:xfrm>
            <a:off x="421595" y="1028700"/>
            <a:ext cx="3238500" cy="266700"/>
          </a:xfrm>
          <a:prstGeom prst="rect">
            <a:avLst/>
          </a:prstGeom>
        </p:spPr>
      </p:pic>
      <p:pic>
        <p:nvPicPr>
          <p:cNvPr id="5" name="Picture 4">
            <a:extLst>
              <a:ext uri="{FF2B5EF4-FFF2-40B4-BE49-F238E27FC236}">
                <a16:creationId xmlns:a16="http://schemas.microsoft.com/office/drawing/2014/main" id="{C265294F-F98B-0B41-93F6-D9077158CB35}"/>
              </a:ext>
            </a:extLst>
          </p:cNvPr>
          <p:cNvPicPr>
            <a:picLocks noChangeAspect="1"/>
          </p:cNvPicPr>
          <p:nvPr/>
        </p:nvPicPr>
        <p:blipFill>
          <a:blip r:embed="rId3"/>
          <a:stretch>
            <a:fillRect/>
          </a:stretch>
        </p:blipFill>
        <p:spPr>
          <a:xfrm>
            <a:off x="3922068" y="0"/>
            <a:ext cx="4748645" cy="6858000"/>
          </a:xfrm>
          <a:prstGeom prst="rect">
            <a:avLst/>
          </a:prstGeom>
        </p:spPr>
      </p:pic>
      <p:sp>
        <p:nvSpPr>
          <p:cNvPr id="6" name="Rectangle 5">
            <a:extLst>
              <a:ext uri="{FF2B5EF4-FFF2-40B4-BE49-F238E27FC236}">
                <a16:creationId xmlns:a16="http://schemas.microsoft.com/office/drawing/2014/main" id="{730A18AC-E8BD-FA4C-B113-ACBA6B03C516}"/>
              </a:ext>
            </a:extLst>
          </p:cNvPr>
          <p:cNvSpPr/>
          <p:nvPr/>
        </p:nvSpPr>
        <p:spPr>
          <a:xfrm>
            <a:off x="3907501" y="3445977"/>
            <a:ext cx="4552931" cy="7751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73314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7283-DECD-E246-8B1C-1879905CA1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E1F5D2-2657-F045-AFC1-7235BC105D4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66450A-550C-0C41-A511-84CF788F33B1}"/>
              </a:ext>
            </a:extLst>
          </p:cNvPr>
          <p:cNvPicPr>
            <a:picLocks noChangeAspect="1"/>
          </p:cNvPicPr>
          <p:nvPr/>
        </p:nvPicPr>
        <p:blipFill>
          <a:blip r:embed="rId2"/>
          <a:stretch>
            <a:fillRect/>
          </a:stretch>
        </p:blipFill>
        <p:spPr>
          <a:xfrm>
            <a:off x="1524000" y="146050"/>
            <a:ext cx="6096000" cy="6565900"/>
          </a:xfrm>
          <a:prstGeom prst="rect">
            <a:avLst/>
          </a:prstGeom>
        </p:spPr>
      </p:pic>
    </p:spTree>
    <p:extLst>
      <p:ext uri="{BB962C8B-B14F-4D97-AF65-F5344CB8AC3E}">
        <p14:creationId xmlns:p14="http://schemas.microsoft.com/office/powerpoint/2010/main" val="138406255"/>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CD17-EBE5-6740-AE08-4508BE670868}"/>
              </a:ext>
            </a:extLst>
          </p:cNvPr>
          <p:cNvSpPr>
            <a:spLocks noGrp="1"/>
          </p:cNvSpPr>
          <p:nvPr>
            <p:ph type="title"/>
          </p:nvPr>
        </p:nvSpPr>
        <p:spPr/>
        <p:txBody>
          <a:bodyPr/>
          <a:lstStyle/>
          <a:p>
            <a:r>
              <a:rPr lang="en-US" dirty="0"/>
              <a:t>Rebuttal to Reviewer E</a:t>
            </a:r>
          </a:p>
        </p:txBody>
      </p:sp>
      <p:sp>
        <p:nvSpPr>
          <p:cNvPr id="3" name="Content Placeholder 2">
            <a:extLst>
              <a:ext uri="{FF2B5EF4-FFF2-40B4-BE49-F238E27FC236}">
                <a16:creationId xmlns:a16="http://schemas.microsoft.com/office/drawing/2014/main" id="{DF3E9785-7253-2042-9874-77A79356C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8F16F4-333A-7A44-AF52-DCD53DB4E3D5}"/>
              </a:ext>
            </a:extLst>
          </p:cNvPr>
          <p:cNvPicPr>
            <a:picLocks noChangeAspect="1"/>
          </p:cNvPicPr>
          <p:nvPr/>
        </p:nvPicPr>
        <p:blipFill>
          <a:blip r:embed="rId2"/>
          <a:stretch>
            <a:fillRect/>
          </a:stretch>
        </p:blipFill>
        <p:spPr>
          <a:xfrm>
            <a:off x="4527895" y="102985"/>
            <a:ext cx="4464496" cy="988713"/>
          </a:xfrm>
          <a:prstGeom prst="rect">
            <a:avLst/>
          </a:prstGeom>
        </p:spPr>
      </p:pic>
      <p:pic>
        <p:nvPicPr>
          <p:cNvPr id="5" name="Picture 4">
            <a:extLst>
              <a:ext uri="{FF2B5EF4-FFF2-40B4-BE49-F238E27FC236}">
                <a16:creationId xmlns:a16="http://schemas.microsoft.com/office/drawing/2014/main" id="{9F0A1240-FE4C-6F42-9F83-C7D994351F87}"/>
              </a:ext>
            </a:extLst>
          </p:cNvPr>
          <p:cNvPicPr>
            <a:picLocks noChangeAspect="1"/>
          </p:cNvPicPr>
          <p:nvPr/>
        </p:nvPicPr>
        <p:blipFill>
          <a:blip r:embed="rId3"/>
          <a:stretch>
            <a:fillRect/>
          </a:stretch>
        </p:blipFill>
        <p:spPr>
          <a:xfrm>
            <a:off x="4527895" y="1037551"/>
            <a:ext cx="3716514" cy="5834304"/>
          </a:xfrm>
          <a:prstGeom prst="rect">
            <a:avLst/>
          </a:prstGeom>
        </p:spPr>
      </p:pic>
      <p:pic>
        <p:nvPicPr>
          <p:cNvPr id="6" name="Picture 5">
            <a:extLst>
              <a:ext uri="{FF2B5EF4-FFF2-40B4-BE49-F238E27FC236}">
                <a16:creationId xmlns:a16="http://schemas.microsoft.com/office/drawing/2014/main" id="{43C77DBC-0E59-0742-BE72-52913C8AF461}"/>
              </a:ext>
            </a:extLst>
          </p:cNvPr>
          <p:cNvPicPr>
            <a:picLocks noChangeAspect="1"/>
          </p:cNvPicPr>
          <p:nvPr/>
        </p:nvPicPr>
        <p:blipFill>
          <a:blip r:embed="rId4"/>
          <a:stretch>
            <a:fillRect/>
          </a:stretch>
        </p:blipFill>
        <p:spPr>
          <a:xfrm>
            <a:off x="75409" y="1091698"/>
            <a:ext cx="4120449" cy="1892867"/>
          </a:xfrm>
          <a:prstGeom prst="rect">
            <a:avLst/>
          </a:prstGeom>
        </p:spPr>
      </p:pic>
      <p:pic>
        <p:nvPicPr>
          <p:cNvPr id="7" name="Picture 6">
            <a:extLst>
              <a:ext uri="{FF2B5EF4-FFF2-40B4-BE49-F238E27FC236}">
                <a16:creationId xmlns:a16="http://schemas.microsoft.com/office/drawing/2014/main" id="{0ACAE2F5-6842-7D49-866D-F8D0C8F87091}"/>
              </a:ext>
            </a:extLst>
          </p:cNvPr>
          <p:cNvPicPr>
            <a:picLocks noChangeAspect="1"/>
          </p:cNvPicPr>
          <p:nvPr/>
        </p:nvPicPr>
        <p:blipFill>
          <a:blip r:embed="rId5"/>
          <a:stretch>
            <a:fillRect/>
          </a:stretch>
        </p:blipFill>
        <p:spPr>
          <a:xfrm>
            <a:off x="75410" y="3037468"/>
            <a:ext cx="3934234" cy="1111612"/>
          </a:xfrm>
          <a:prstGeom prst="rect">
            <a:avLst/>
          </a:prstGeom>
        </p:spPr>
      </p:pic>
    </p:spTree>
    <p:extLst>
      <p:ext uri="{BB962C8B-B14F-4D97-AF65-F5344CB8AC3E}">
        <p14:creationId xmlns:p14="http://schemas.microsoft.com/office/powerpoint/2010/main" val="2952299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Top Pick Reviews</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AEE185B-63C9-3F4B-9A26-2A518832E445}"/>
              </a:ext>
            </a:extLst>
          </p:cNvPr>
          <p:cNvPicPr>
            <a:picLocks noChangeAspect="1"/>
          </p:cNvPicPr>
          <p:nvPr/>
        </p:nvPicPr>
        <p:blipFill>
          <a:blip r:embed="rId2"/>
          <a:stretch>
            <a:fillRect/>
          </a:stretch>
        </p:blipFill>
        <p:spPr>
          <a:xfrm>
            <a:off x="4325036" y="0"/>
            <a:ext cx="4549478" cy="6858000"/>
          </a:xfrm>
          <a:prstGeom prst="rect">
            <a:avLst/>
          </a:prstGeom>
        </p:spPr>
      </p:pic>
    </p:spTree>
    <p:extLst>
      <p:ext uri="{BB962C8B-B14F-4D97-AF65-F5344CB8AC3E}">
        <p14:creationId xmlns:p14="http://schemas.microsoft.com/office/powerpoint/2010/main" val="302039405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Another Top Pick Review</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2F7DBE-D5B5-7C4A-A4E3-58F6EB5700C4}"/>
              </a:ext>
            </a:extLst>
          </p:cNvPr>
          <p:cNvPicPr>
            <a:picLocks noChangeAspect="1"/>
          </p:cNvPicPr>
          <p:nvPr/>
        </p:nvPicPr>
        <p:blipFill>
          <a:blip r:embed="rId2"/>
          <a:stretch>
            <a:fillRect/>
          </a:stretch>
        </p:blipFill>
        <p:spPr>
          <a:xfrm>
            <a:off x="5436096" y="0"/>
            <a:ext cx="3923092" cy="6858000"/>
          </a:xfrm>
          <a:prstGeom prst="rect">
            <a:avLst/>
          </a:prstGeom>
        </p:spPr>
      </p:pic>
      <p:pic>
        <p:nvPicPr>
          <p:cNvPr id="6" name="Picture 5">
            <a:extLst>
              <a:ext uri="{FF2B5EF4-FFF2-40B4-BE49-F238E27FC236}">
                <a16:creationId xmlns:a16="http://schemas.microsoft.com/office/drawing/2014/main" id="{B4E688C3-DE0F-2040-8A6C-2E2C17DF23BD}"/>
              </a:ext>
            </a:extLst>
          </p:cNvPr>
          <p:cNvPicPr>
            <a:picLocks noChangeAspect="1"/>
          </p:cNvPicPr>
          <p:nvPr/>
        </p:nvPicPr>
        <p:blipFill>
          <a:blip r:embed="rId3"/>
          <a:stretch>
            <a:fillRect/>
          </a:stretch>
        </p:blipFill>
        <p:spPr>
          <a:xfrm>
            <a:off x="983380" y="-16071"/>
            <a:ext cx="3928957" cy="6858000"/>
          </a:xfrm>
          <a:prstGeom prst="rect">
            <a:avLst/>
          </a:prstGeom>
        </p:spPr>
      </p:pic>
    </p:spTree>
    <p:extLst>
      <p:ext uri="{BB962C8B-B14F-4D97-AF65-F5344CB8AC3E}">
        <p14:creationId xmlns:p14="http://schemas.microsoft.com/office/powerpoint/2010/main" val="2304359711"/>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D5E6-0F97-3D42-AF4D-78CD80A0A0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C6C5C-F509-6045-89A5-3811EBB9B4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06DE68-5A58-BB43-880A-AAA61104FCB5}"/>
              </a:ext>
            </a:extLst>
          </p:cNvPr>
          <p:cNvPicPr>
            <a:picLocks noChangeAspect="1"/>
          </p:cNvPicPr>
          <p:nvPr/>
        </p:nvPicPr>
        <p:blipFill>
          <a:blip r:embed="rId2"/>
          <a:stretch>
            <a:fillRect/>
          </a:stretch>
        </p:blipFill>
        <p:spPr>
          <a:xfrm>
            <a:off x="2651170" y="0"/>
            <a:ext cx="3841659" cy="6858000"/>
          </a:xfrm>
          <a:prstGeom prst="rect">
            <a:avLst/>
          </a:prstGeom>
        </p:spPr>
      </p:pic>
    </p:spTree>
    <p:extLst>
      <p:ext uri="{BB962C8B-B14F-4D97-AF65-F5344CB8AC3E}">
        <p14:creationId xmlns:p14="http://schemas.microsoft.com/office/powerpoint/2010/main" val="622667192"/>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F2A-B249-6841-B1AC-3698A40F840F}"/>
              </a:ext>
            </a:extLst>
          </p:cNvPr>
          <p:cNvSpPr>
            <a:spLocks noGrp="1"/>
          </p:cNvSpPr>
          <p:nvPr>
            <p:ph type="title"/>
          </p:nvPr>
        </p:nvSpPr>
        <p:spPr/>
        <p:txBody>
          <a:bodyPr/>
          <a:lstStyle/>
          <a:p>
            <a:r>
              <a:rPr lang="en-US" sz="4400" dirty="0"/>
              <a:t>Suggestions to Reviewers</a:t>
            </a:r>
          </a:p>
        </p:txBody>
      </p:sp>
      <p:sp>
        <p:nvSpPr>
          <p:cNvPr id="3" name="Content Placeholder 2">
            <a:extLst>
              <a:ext uri="{FF2B5EF4-FFF2-40B4-BE49-F238E27FC236}">
                <a16:creationId xmlns:a16="http://schemas.microsoft.com/office/drawing/2014/main" id="{CAC4FC53-7113-3A4E-8DBE-713A3C470483}"/>
              </a:ext>
            </a:extLst>
          </p:cNvPr>
          <p:cNvSpPr>
            <a:spLocks noGrp="1"/>
          </p:cNvSpPr>
          <p:nvPr>
            <p:ph idx="1"/>
          </p:nvPr>
        </p:nvSpPr>
        <p:spPr>
          <a:xfrm>
            <a:off x="228600" y="1052736"/>
            <a:ext cx="8610600" cy="4876800"/>
          </a:xfrm>
        </p:spPr>
        <p:txBody>
          <a:bodyPr/>
          <a:lstStyle/>
          <a:p>
            <a:r>
              <a:rPr lang="en-US" dirty="0">
                <a:solidFill>
                  <a:srgbClr val="0000FF"/>
                </a:solidFill>
              </a:rPr>
              <a:t>Be fair</a:t>
            </a:r>
            <a:r>
              <a:rPr lang="en-US" dirty="0"/>
              <a:t>; you do not know it all</a:t>
            </a:r>
          </a:p>
          <a:p>
            <a:endParaRPr lang="en-US" dirty="0"/>
          </a:p>
          <a:p>
            <a:r>
              <a:rPr lang="en-US" dirty="0">
                <a:solidFill>
                  <a:srgbClr val="0000FF"/>
                </a:solidFill>
              </a:rPr>
              <a:t>Be open-minded</a:t>
            </a:r>
            <a:r>
              <a:rPr lang="en-US" dirty="0"/>
              <a:t>; you do not know it all</a:t>
            </a:r>
          </a:p>
          <a:p>
            <a:endParaRPr lang="en-US" dirty="0"/>
          </a:p>
          <a:p>
            <a:r>
              <a:rPr lang="en-US" dirty="0">
                <a:solidFill>
                  <a:srgbClr val="0000FF"/>
                </a:solidFill>
              </a:rPr>
              <a:t>Be accepting of diverse research methods</a:t>
            </a:r>
            <a:r>
              <a:rPr lang="en-US" dirty="0"/>
              <a:t>: there is no single way of doing research</a:t>
            </a:r>
          </a:p>
          <a:p>
            <a:endParaRPr lang="en-US" dirty="0"/>
          </a:p>
          <a:p>
            <a:r>
              <a:rPr lang="en-US" dirty="0">
                <a:solidFill>
                  <a:srgbClr val="0000FF"/>
                </a:solidFill>
              </a:rPr>
              <a:t>Be constructive</a:t>
            </a:r>
            <a:r>
              <a:rPr lang="en-US" dirty="0"/>
              <a:t>, not destructive</a:t>
            </a:r>
          </a:p>
          <a:p>
            <a:endParaRPr lang="en-US" dirty="0"/>
          </a:p>
          <a:p>
            <a:r>
              <a:rPr lang="en-US" dirty="0">
                <a:solidFill>
                  <a:srgbClr val="0000FF"/>
                </a:solidFill>
              </a:rPr>
              <a:t>Do not have double standards…</a:t>
            </a:r>
          </a:p>
          <a:p>
            <a:endParaRPr lang="en-US" dirty="0"/>
          </a:p>
          <a:p>
            <a:endParaRPr lang="en-US" dirty="0"/>
          </a:p>
        </p:txBody>
      </p:sp>
      <p:sp>
        <p:nvSpPr>
          <p:cNvPr id="5" name="TextBox 4">
            <a:extLst>
              <a:ext uri="{FF2B5EF4-FFF2-40B4-BE49-F238E27FC236}">
                <a16:creationId xmlns:a16="http://schemas.microsoft.com/office/drawing/2014/main" id="{FD670F5A-260F-1A4C-9742-8E026C9140E4}"/>
              </a:ext>
            </a:extLst>
          </p:cNvPr>
          <p:cNvSpPr txBox="1"/>
          <p:nvPr/>
        </p:nvSpPr>
        <p:spPr>
          <a:xfrm>
            <a:off x="148371" y="5805792"/>
            <a:ext cx="8919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Do not block or delay scientific progress for non-reasons</a:t>
            </a:r>
          </a:p>
        </p:txBody>
      </p:sp>
    </p:spTree>
    <p:extLst>
      <p:ext uri="{BB962C8B-B14F-4D97-AF65-F5344CB8AC3E}">
        <p14:creationId xmlns:p14="http://schemas.microsoft.com/office/powerpoint/2010/main" val="1383864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266426020"/>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187154737"/>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313294487"/>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460740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24442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BEB5-24BF-8C46-A846-497D8122A304}"/>
              </a:ext>
            </a:extLst>
          </p:cNvPr>
          <p:cNvSpPr>
            <a:spLocks noGrp="1"/>
          </p:cNvSpPr>
          <p:nvPr>
            <p:ph type="title"/>
          </p:nvPr>
        </p:nvSpPr>
        <p:spPr/>
        <p:txBody>
          <a:bodyPr/>
          <a:lstStyle/>
          <a:p>
            <a:r>
              <a:rPr lang="en-US" dirty="0"/>
              <a:t>A Fun Reading: Food </a:t>
            </a:r>
            <a:r>
              <a:rPr lang="en-US"/>
              <a:t>for Thought</a:t>
            </a:r>
            <a:endParaRPr lang="en-US" dirty="0"/>
          </a:p>
        </p:txBody>
      </p:sp>
      <p:sp>
        <p:nvSpPr>
          <p:cNvPr id="3" name="Content Placeholder 2">
            <a:extLst>
              <a:ext uri="{FF2B5EF4-FFF2-40B4-BE49-F238E27FC236}">
                <a16:creationId xmlns:a16="http://schemas.microsoft.com/office/drawing/2014/main" id="{8C292B57-1041-344B-BAC1-90055C3A6ED2}"/>
              </a:ext>
            </a:extLst>
          </p:cNvPr>
          <p:cNvSpPr>
            <a:spLocks noGrp="1"/>
          </p:cNvSpPr>
          <p:nvPr>
            <p:ph idx="1"/>
          </p:nvPr>
        </p:nvSpPr>
        <p:spPr/>
        <p:txBody>
          <a:bodyPr/>
          <a:lstStyle/>
          <a:p>
            <a:r>
              <a:rPr lang="en-US" dirty="0">
                <a:hlinkClick r:id="rId2"/>
              </a:rPr>
              <a:t>https://www.livemint.com/science/news/could-einstein-get-published-today-11601014633853.html</a:t>
            </a:r>
            <a:r>
              <a:rPr lang="en-US" dirty="0"/>
              <a:t> </a:t>
            </a:r>
          </a:p>
        </p:txBody>
      </p:sp>
      <p:sp>
        <p:nvSpPr>
          <p:cNvPr id="4" name="Slide Number Placeholder 3">
            <a:extLst>
              <a:ext uri="{FF2B5EF4-FFF2-40B4-BE49-F238E27FC236}">
                <a16:creationId xmlns:a16="http://schemas.microsoft.com/office/drawing/2014/main" id="{FE9706F8-0388-0A4E-AA9F-60C1B4EF9F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A1CECD0E-212E-3543-9722-74AF2B867F0A}"/>
              </a:ext>
            </a:extLst>
          </p:cNvPr>
          <p:cNvPicPr>
            <a:picLocks noChangeAspect="1"/>
          </p:cNvPicPr>
          <p:nvPr/>
        </p:nvPicPr>
        <p:blipFill>
          <a:blip r:embed="rId3"/>
          <a:stretch>
            <a:fillRect/>
          </a:stretch>
        </p:blipFill>
        <p:spPr>
          <a:xfrm>
            <a:off x="1952502" y="1881462"/>
            <a:ext cx="4824536" cy="4732931"/>
          </a:xfrm>
          <a:prstGeom prst="rect">
            <a:avLst/>
          </a:prstGeom>
        </p:spPr>
      </p:pic>
    </p:spTree>
    <p:extLst>
      <p:ext uri="{BB962C8B-B14F-4D97-AF65-F5344CB8AC3E}">
        <p14:creationId xmlns:p14="http://schemas.microsoft.com/office/powerpoint/2010/main" val="7828735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Byzantine Failures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1412778"/>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dirty="0">
                <a:ea typeface="ＭＳ Ｐゴシック" panose="020B0600070205080204" pitchFamily="34" charset="-128"/>
              </a:rPr>
              <a:t>After RowHammer: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41344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a:t>
            </a:r>
            <a:r>
              <a:rPr kumimoji="0" lang="en-US" altLang="en-US"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Satyanarayanan</a:t>
            </a: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CMU, 15-440, Spring 2015</a:t>
            </a:r>
          </a:p>
        </p:txBody>
      </p:sp>
    </p:spTree>
    <p:extLst>
      <p:ext uri="{BB962C8B-B14F-4D97-AF65-F5344CB8AC3E}">
        <p14:creationId xmlns:p14="http://schemas.microsoft.com/office/powerpoint/2010/main" val="1779352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EBE8-65B6-9341-B93E-2B6912D090C6}"/>
              </a:ext>
            </a:extLst>
          </p:cNvPr>
          <p:cNvSpPr>
            <a:spLocks noGrp="1"/>
          </p:cNvSpPr>
          <p:nvPr>
            <p:ph type="title"/>
          </p:nvPr>
        </p:nvSpPr>
        <p:spPr/>
        <p:txBody>
          <a:bodyPr/>
          <a:lstStyle/>
          <a:p>
            <a:r>
              <a:rPr lang="en-US" dirty="0"/>
              <a:t>Aside: Byzantine Generals Problem</a:t>
            </a:r>
          </a:p>
        </p:txBody>
      </p:sp>
      <p:sp>
        <p:nvSpPr>
          <p:cNvPr id="3" name="Content Placeholder 2">
            <a:extLst>
              <a:ext uri="{FF2B5EF4-FFF2-40B4-BE49-F238E27FC236}">
                <a16:creationId xmlns:a16="http://schemas.microsoft.com/office/drawing/2014/main" id="{0947E523-D261-6547-945D-1AD21B6A4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E4ABD3-67D2-C94E-88BA-26E78385C9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4F10F-450F-4D42-AE87-B50754B38A6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FB2213B6-AEBC-194A-8C66-ACAE32DC8517}"/>
              </a:ext>
            </a:extLst>
          </p:cNvPr>
          <p:cNvPicPr>
            <a:picLocks noChangeAspect="1"/>
          </p:cNvPicPr>
          <p:nvPr/>
        </p:nvPicPr>
        <p:blipFill>
          <a:blip r:embed="rId2"/>
          <a:stretch>
            <a:fillRect/>
          </a:stretch>
        </p:blipFill>
        <p:spPr>
          <a:xfrm>
            <a:off x="488950" y="964980"/>
            <a:ext cx="8089900" cy="5422900"/>
          </a:xfrm>
          <a:prstGeom prst="rect">
            <a:avLst/>
          </a:prstGeom>
        </p:spPr>
      </p:pic>
      <p:sp>
        <p:nvSpPr>
          <p:cNvPr id="6" name="TextBox 5">
            <a:extLst>
              <a:ext uri="{FF2B5EF4-FFF2-40B4-BE49-F238E27FC236}">
                <a16:creationId xmlns:a16="http://schemas.microsoft.com/office/drawing/2014/main" id="{0586F00E-B00A-394C-994B-29CDFD89C009}"/>
              </a:ext>
            </a:extLst>
          </p:cNvPr>
          <p:cNvSpPr txBox="1"/>
          <p:nvPr/>
        </p:nvSpPr>
        <p:spPr>
          <a:xfrm>
            <a:off x="2272127" y="6457509"/>
            <a:ext cx="4523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https://dl.acm.org/citation.cfm?id=357176</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95455643"/>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Some Selected Readings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3543502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02982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08528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72430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254799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36355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52214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52280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3451668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1692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72155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186021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534908772"/>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005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54112687"/>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97060874"/>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058260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10540321"/>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042272863"/>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2097625630"/>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1414754528"/>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1828617006"/>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515876437"/>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13591072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“Early” Position Paper </a:t>
            </a:r>
            <a:r>
              <a:rPr lang="en-US" sz="32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000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64955138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r>
              <a:rPr lang="en-US" dirty="0">
                <a:solidFill>
                  <a:srgbClr val="0000FF"/>
                </a:solidFill>
              </a:rPr>
              <a:t>IEEE S&amp;P 2018</a:t>
            </a:r>
          </a:p>
          <a:p>
            <a:endParaRPr lang="en-US" dirty="0"/>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 </a:t>
            </a:r>
            <a:r>
              <a:rPr lang="en-US" dirty="0">
                <a:solidFill>
                  <a:srgbClr val="0000FF"/>
                </a:solidFill>
              </a:rPr>
              <a:t>USENIX ATC 2018</a:t>
            </a:r>
            <a:endParaRPr lang="en-US" dirty="0"/>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solidFill>
                  <a:srgbClr val="0000FF"/>
                </a:solidFill>
              </a:rPr>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19778287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4157987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(IX)</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50882493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4679603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80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197081244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900" dirty="0"/>
              <a:t>RowHammer Infrastructure (2012-2014)</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56721894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052736"/>
            <a:ext cx="2903240" cy="6192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from</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2008-2014</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177024023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1"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072494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RowHammer Characteristics (2014)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55419019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9023920" cy="884238"/>
          </a:xfrm>
        </p:spPr>
        <p:txBody>
          <a:bodyPr/>
          <a:lstStyle/>
          <a:p>
            <a:r>
              <a:rPr lang="en-US" dirty="0"/>
              <a:t>RowHammer is Getting Much Worse (2020)</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428907095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New RowHammer Dimensions (2021)</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3711520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49</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189924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308497" y="5817225"/>
            <a:ext cx="64508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many other vendors released similar patches</a:t>
            </a:r>
          </a:p>
        </p:txBody>
      </p:sp>
    </p:spTree>
    <p:extLst>
      <p:ext uri="{BB962C8B-B14F-4D97-AF65-F5344CB8AC3E}">
        <p14:creationId xmlns:p14="http://schemas.microsoft.com/office/powerpoint/2010/main" val="34956961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rgbClr val="0000FF"/>
                </a:solidFill>
              </a:rPr>
              <a:t>PARA: </a:t>
            </a:r>
            <a:r>
              <a:rPr lang="en-US" sz="3200" i="1" u="sng" dirty="0">
                <a:solidFill>
                  <a:srgbClr val="0000FF"/>
                </a:solidFill>
              </a:rPr>
              <a:t>P</a:t>
            </a:r>
            <a:r>
              <a:rPr lang="en-US" sz="3200" i="1" dirty="0">
                <a:solidFill>
                  <a:srgbClr val="0000FF"/>
                </a:solidFill>
              </a:rPr>
              <a:t>robabilistic </a:t>
            </a:r>
            <a:r>
              <a:rPr lang="en-US" sz="3200" i="1" u="sng" dirty="0">
                <a:solidFill>
                  <a:srgbClr val="0000FF"/>
                </a:solidFill>
              </a:rPr>
              <a:t>A</a:t>
            </a:r>
            <a:r>
              <a:rPr lang="en-US" sz="3200" i="1" dirty="0">
                <a:solidFill>
                  <a:srgbClr val="0000FF"/>
                </a:solidFill>
              </a:rPr>
              <a:t>djacent </a:t>
            </a:r>
            <a:r>
              <a:rPr lang="en-US" sz="3200" i="1" u="sng" dirty="0">
                <a:solidFill>
                  <a:srgbClr val="0000FF"/>
                </a:solidFill>
              </a:rPr>
              <a:t>R</a:t>
            </a:r>
            <a:r>
              <a:rPr lang="en-US" sz="3200" i="1" dirty="0">
                <a:solidFill>
                  <a:srgbClr val="0000FF"/>
                </a:solidFill>
              </a:rPr>
              <a:t>ow </a:t>
            </a:r>
            <a:r>
              <a:rPr lang="en-US" sz="3200" i="1" u="sng" dirty="0">
                <a:solidFill>
                  <a:srgbClr val="0000FF"/>
                </a:solidFill>
              </a:rPr>
              <a:t>A</a:t>
            </a:r>
            <a:r>
              <a:rPr lang="en-US" sz="3200" i="1" dirty="0">
                <a:solidFill>
                  <a:srgbClr val="0000FF"/>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rgbClr val="0000FF"/>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rgbClr val="0000FF"/>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 </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4928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337699074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3926607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Intelligent Flash Controllers </a:t>
            </a:r>
            <a:r>
              <a:rPr lang="en-US" sz="3000" b="1" dirty="0"/>
              <a:t>[PIEEE’17]</a:t>
            </a:r>
          </a:p>
        </p:txBody>
      </p:sp>
    </p:spTree>
    <p:extLst>
      <p:ext uri="{BB962C8B-B14F-4D97-AF65-F5344CB8AC3E}">
        <p14:creationId xmlns:p14="http://schemas.microsoft.com/office/powerpoint/2010/main" val="33634087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Memory Errors in Large-Scale Production Data Centers: Analysis and Modeling of New Trends from the Field"</a:t>
            </a:r>
            <a:r>
              <a:rPr lang="en-US" sz="2000" dirty="0">
                <a:solidFill>
                  <a:srgbClr val="0000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75098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4478080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247467170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"The RowHammer Problem and Other Issues We May Face as Memory Becomes Denser"</a:t>
            </a:r>
            <a:r>
              <a:rPr lang="en-US" sz="2000" dirty="0">
                <a:solidFill>
                  <a:srgbClr val="0000FF"/>
                </a:solidFill>
              </a:rPr>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10970596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a:t>
            </a:r>
            <a:r>
              <a:rPr lang="en-US" dirty="0" err="1"/>
              <a:t>RowHammer</a:t>
            </a:r>
            <a:r>
              <a:rPr lang="en-US" dirty="0"/>
              <a:t>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13727266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0566723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0700611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09822553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much more vulnerable to RowHammer </a:t>
            </a:r>
            <a:r>
              <a:rPr lang="en-US" sz="2800" b="1" dirty="0">
                <a:solidFill>
                  <a:srgbClr val="0000FF"/>
                </a:solidFill>
              </a:rPr>
              <a:t>(more bit flips, happening earlier)</a:t>
            </a:r>
          </a:p>
          <a:p>
            <a:endParaRPr lang="en-US" sz="2800" dirty="0"/>
          </a:p>
          <a:p>
            <a:r>
              <a:rPr lang="en-US" sz="2800" dirty="0"/>
              <a:t>There are new chips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 at future technology nodes</a:t>
            </a:r>
          </a:p>
          <a:p>
            <a:endParaRPr lang="en-US" sz="2800" dirty="0"/>
          </a:p>
        </p:txBody>
      </p:sp>
    </p:spTree>
    <p:extLst>
      <p:ext uri="{BB962C8B-B14F-4D97-AF65-F5344CB8AC3E}">
        <p14:creationId xmlns:p14="http://schemas.microsoft.com/office/powerpoint/2010/main" val="7325814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3449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inLibertineTI"/>
                <a:ea typeface="+mn-ea"/>
                <a:cs typeface="+mn-cs"/>
              </a:rPr>
              <a:t>Newer chips from each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LinLibertineTI"/>
              </a:rPr>
              <a:t>a</a:t>
            </a:r>
            <a:r>
              <a:rPr kumimoji="0" lang="en-US" sz="2400" b="1" i="0" u="none" strike="noStrike" kern="1200" cap="none" spc="0" normalizeH="0" baseline="0" noProof="0" dirty="0">
                <a:ln>
                  <a:noFill/>
                </a:ln>
                <a:solidFill>
                  <a:srgbClr val="C00000"/>
                </a:solidFill>
                <a:effectLst/>
                <a:uLnTx/>
                <a:uFillTx/>
                <a:latin typeface="LinLibertineTI"/>
                <a:ea typeface="+mn-ea"/>
                <a:cs typeface="+mn-cs"/>
              </a:rPr>
              <a:t>re more vulnerable to RowHammer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5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86257593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1738951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err="1">
                <a:latin typeface="Garamond" charset="0"/>
              </a:rPr>
              <a:t>TRRespass</a:t>
            </a:r>
            <a:endParaRPr lang="en-US" sz="5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19540106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167454335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B383-3F95-924C-A8F7-FA7A5D620931}"/>
              </a:ext>
            </a:extLst>
          </p:cNvPr>
          <p:cNvSpPr>
            <a:spLocks noGrp="1"/>
          </p:cNvSpPr>
          <p:nvPr>
            <p:ph type="title"/>
          </p:nvPr>
        </p:nvSpPr>
        <p:spPr/>
        <p:txBody>
          <a:bodyPr/>
          <a:lstStyle/>
          <a:p>
            <a:r>
              <a:rPr lang="en-US" dirty="0" err="1"/>
              <a:t>TRRespass</a:t>
            </a:r>
            <a:endParaRPr lang="en-US" dirty="0"/>
          </a:p>
        </p:txBody>
      </p:sp>
      <p:sp>
        <p:nvSpPr>
          <p:cNvPr id="3" name="Content Placeholder 2">
            <a:extLst>
              <a:ext uri="{FF2B5EF4-FFF2-40B4-BE49-F238E27FC236}">
                <a16:creationId xmlns:a16="http://schemas.microsoft.com/office/drawing/2014/main" id="{DE693E5D-BDFC-EE41-BF28-42750C5E576F}"/>
              </a:ext>
            </a:extLst>
          </p:cNvPr>
          <p:cNvSpPr>
            <a:spLocks noGrp="1"/>
          </p:cNvSpPr>
          <p:nvPr>
            <p:ph idx="1"/>
          </p:nvPr>
        </p:nvSpPr>
        <p:spPr>
          <a:xfrm>
            <a:off x="228600" y="908720"/>
            <a:ext cx="8851900" cy="5153025"/>
          </a:xfrm>
        </p:spPr>
        <p:txBody>
          <a:bodyPr/>
          <a:lstStyle/>
          <a:p>
            <a:r>
              <a:rPr lang="en-US" dirty="0"/>
              <a:t>First work to show that </a:t>
            </a:r>
            <a:r>
              <a:rPr lang="en-US" dirty="0">
                <a:solidFill>
                  <a:srgbClr val="0000FF"/>
                </a:solidFill>
              </a:rPr>
              <a:t>TRR-protected DRAM chips are vulnerable to RowHammer</a:t>
            </a:r>
            <a:r>
              <a:rPr lang="en-US" dirty="0"/>
              <a:t> in the field</a:t>
            </a:r>
          </a:p>
          <a:p>
            <a:pPr lvl="1"/>
            <a:r>
              <a:rPr lang="en-US" dirty="0"/>
              <a:t>Mitigations advertised as secure are not secure</a:t>
            </a:r>
          </a:p>
          <a:p>
            <a:pPr lvl="1"/>
            <a:endParaRPr lang="en-US" dirty="0"/>
          </a:p>
          <a:p>
            <a:r>
              <a:rPr lang="en-US" dirty="0"/>
              <a:t>Introduces the </a:t>
            </a:r>
            <a:r>
              <a:rPr lang="en-US" dirty="0">
                <a:solidFill>
                  <a:srgbClr val="0000FF"/>
                </a:solidFill>
              </a:rPr>
              <a:t>Many-sided RowHammer </a:t>
            </a:r>
            <a:r>
              <a:rPr lang="en-US" dirty="0"/>
              <a:t>attack</a:t>
            </a:r>
          </a:p>
          <a:p>
            <a:pPr lvl="1"/>
            <a:r>
              <a:rPr lang="en-US" dirty="0"/>
              <a:t>Idea: </a:t>
            </a:r>
            <a:r>
              <a:rPr lang="en-US" dirty="0">
                <a:solidFill>
                  <a:srgbClr val="FF0000"/>
                </a:solidFill>
              </a:rPr>
              <a:t>Hammer many rows to bypass TRR mitigations </a:t>
            </a:r>
            <a:r>
              <a:rPr lang="en-US" dirty="0"/>
              <a:t>(e.g., by overflowing proprietary TRR tables that detect aggressor rows)</a:t>
            </a:r>
          </a:p>
          <a:p>
            <a:endParaRPr lang="en-US" sz="2200" dirty="0"/>
          </a:p>
          <a:p>
            <a:r>
              <a:rPr lang="en-US" dirty="0"/>
              <a:t>(Partially) </a:t>
            </a:r>
            <a:r>
              <a:rPr lang="en-US" dirty="0">
                <a:solidFill>
                  <a:srgbClr val="0000FF"/>
                </a:solidFill>
              </a:rPr>
              <a:t>reverse-engineers the TRR and </a:t>
            </a:r>
            <a:r>
              <a:rPr lang="en-US" dirty="0" err="1">
                <a:solidFill>
                  <a:srgbClr val="0000FF"/>
                </a:solidFill>
              </a:rPr>
              <a:t>pTRR</a:t>
            </a:r>
            <a:r>
              <a:rPr lang="en-US" dirty="0">
                <a:solidFill>
                  <a:srgbClr val="0000FF"/>
                </a:solidFill>
              </a:rPr>
              <a:t> mitigation mechanisms</a:t>
            </a:r>
            <a:r>
              <a:rPr lang="en-US" dirty="0"/>
              <a:t> implemented in DRAM chips and memory controllers</a:t>
            </a:r>
          </a:p>
          <a:p>
            <a:endParaRPr lang="en-US" sz="2200" dirty="0"/>
          </a:p>
          <a:p>
            <a:r>
              <a:rPr lang="en-US" dirty="0"/>
              <a:t>Provides an </a:t>
            </a:r>
            <a:r>
              <a:rPr lang="en-US" dirty="0">
                <a:solidFill>
                  <a:srgbClr val="0000FF"/>
                </a:solidFill>
              </a:rPr>
              <a:t>automatic tool that can effectively create many-sided RowHammer attacks </a:t>
            </a:r>
            <a:r>
              <a:rPr lang="en-US" dirty="0"/>
              <a:t>in DDR4 and LPDDR4(X) chips</a:t>
            </a:r>
          </a:p>
        </p:txBody>
      </p:sp>
      <p:sp>
        <p:nvSpPr>
          <p:cNvPr id="4" name="Slide Number Placeholder 3">
            <a:extLst>
              <a:ext uri="{FF2B5EF4-FFF2-40B4-BE49-F238E27FC236}">
                <a16:creationId xmlns:a16="http://schemas.microsoft.com/office/drawing/2014/main" id="{A7FE287F-570B-724E-B84B-41C62786B9A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76925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3682-80F4-BB47-8B57-426D25420386}"/>
              </a:ext>
            </a:extLst>
          </p:cNvPr>
          <p:cNvSpPr>
            <a:spLocks noGrp="1"/>
          </p:cNvSpPr>
          <p:nvPr>
            <p:ph type="title"/>
          </p:nvPr>
        </p:nvSpPr>
        <p:spPr>
          <a:xfrm>
            <a:off x="228600" y="152400"/>
            <a:ext cx="8915400" cy="884238"/>
          </a:xfrm>
        </p:spPr>
        <p:txBody>
          <a:bodyPr/>
          <a:lstStyle/>
          <a:p>
            <a:r>
              <a:rPr lang="en-US" dirty="0"/>
              <a:t>Example Many-Sided Hammering Patterns</a:t>
            </a:r>
          </a:p>
        </p:txBody>
      </p:sp>
      <p:sp>
        <p:nvSpPr>
          <p:cNvPr id="3" name="Content Placeholder 2">
            <a:extLst>
              <a:ext uri="{FF2B5EF4-FFF2-40B4-BE49-F238E27FC236}">
                <a16:creationId xmlns:a16="http://schemas.microsoft.com/office/drawing/2014/main" id="{46CB968C-CBB8-8F46-B15E-4035F4B6D82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68FDC8-B7C0-1A4E-9549-CF92FC677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8708B635-CC53-0941-9DDF-57CF74698BB3}"/>
              </a:ext>
            </a:extLst>
          </p:cNvPr>
          <p:cNvPicPr>
            <a:picLocks noChangeAspect="1"/>
          </p:cNvPicPr>
          <p:nvPr/>
        </p:nvPicPr>
        <p:blipFill>
          <a:blip r:embed="rId2"/>
          <a:stretch>
            <a:fillRect/>
          </a:stretch>
        </p:blipFill>
        <p:spPr>
          <a:xfrm>
            <a:off x="108570" y="1916832"/>
            <a:ext cx="8850659" cy="3899242"/>
          </a:xfrm>
          <a:prstGeom prst="rect">
            <a:avLst/>
          </a:prstGeom>
        </p:spPr>
      </p:pic>
    </p:spTree>
    <p:extLst>
      <p:ext uri="{BB962C8B-B14F-4D97-AF65-F5344CB8AC3E}">
        <p14:creationId xmlns:p14="http://schemas.microsoft.com/office/powerpoint/2010/main" val="232987773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9E54-1D0E-8541-B85C-29D60DFEA4AD}"/>
              </a:ext>
            </a:extLst>
          </p:cNvPr>
          <p:cNvSpPr>
            <a:spLocks noGrp="1"/>
          </p:cNvSpPr>
          <p:nvPr>
            <p:ph type="title"/>
          </p:nvPr>
        </p:nvSpPr>
        <p:spPr/>
        <p:txBody>
          <a:bodyPr/>
          <a:lstStyle/>
          <a:p>
            <a:r>
              <a:rPr lang="en-US" dirty="0" err="1"/>
              <a:t>BitFlips</a:t>
            </a:r>
            <a:r>
              <a:rPr lang="en-US" dirty="0"/>
              <a:t> vs. Number of Aggressor Rows</a:t>
            </a:r>
          </a:p>
        </p:txBody>
      </p:sp>
      <p:sp>
        <p:nvSpPr>
          <p:cNvPr id="3" name="Content Placeholder 2">
            <a:extLst>
              <a:ext uri="{FF2B5EF4-FFF2-40B4-BE49-F238E27FC236}">
                <a16:creationId xmlns:a16="http://schemas.microsoft.com/office/drawing/2014/main" id="{0BE71F0B-A20F-644B-AD03-13012403362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9A9FFEB-AC88-A049-BCE8-B49DC0BC27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EA0A4FA-D0F8-A544-B3E7-1859C688BED7}"/>
              </a:ext>
            </a:extLst>
          </p:cNvPr>
          <p:cNvPicPr>
            <a:picLocks noChangeAspect="1"/>
          </p:cNvPicPr>
          <p:nvPr/>
        </p:nvPicPr>
        <p:blipFill>
          <a:blip r:embed="rId2"/>
          <a:stretch>
            <a:fillRect/>
          </a:stretch>
        </p:blipFill>
        <p:spPr>
          <a:xfrm>
            <a:off x="228600" y="885240"/>
            <a:ext cx="4938780" cy="2898345"/>
          </a:xfrm>
          <a:prstGeom prst="rect">
            <a:avLst/>
          </a:prstGeom>
        </p:spPr>
      </p:pic>
      <p:pic>
        <p:nvPicPr>
          <p:cNvPr id="6" name="Picture 5">
            <a:extLst>
              <a:ext uri="{FF2B5EF4-FFF2-40B4-BE49-F238E27FC236}">
                <a16:creationId xmlns:a16="http://schemas.microsoft.com/office/drawing/2014/main" id="{E77D51A4-3795-3840-83C7-D2CD07D30997}"/>
              </a:ext>
            </a:extLst>
          </p:cNvPr>
          <p:cNvPicPr>
            <a:picLocks noChangeAspect="1"/>
          </p:cNvPicPr>
          <p:nvPr/>
        </p:nvPicPr>
        <p:blipFill>
          <a:blip r:embed="rId3"/>
          <a:stretch>
            <a:fillRect/>
          </a:stretch>
        </p:blipFill>
        <p:spPr>
          <a:xfrm>
            <a:off x="102120" y="3975068"/>
            <a:ext cx="4445460" cy="2452308"/>
          </a:xfrm>
          <a:prstGeom prst="rect">
            <a:avLst/>
          </a:prstGeom>
        </p:spPr>
      </p:pic>
      <p:pic>
        <p:nvPicPr>
          <p:cNvPr id="7" name="Picture 6">
            <a:extLst>
              <a:ext uri="{FF2B5EF4-FFF2-40B4-BE49-F238E27FC236}">
                <a16:creationId xmlns:a16="http://schemas.microsoft.com/office/drawing/2014/main" id="{769A4A23-6175-064C-9E5E-DC8CB2620113}"/>
              </a:ext>
            </a:extLst>
          </p:cNvPr>
          <p:cNvPicPr>
            <a:picLocks noChangeAspect="1"/>
          </p:cNvPicPr>
          <p:nvPr/>
        </p:nvPicPr>
        <p:blipFill>
          <a:blip r:embed="rId4"/>
          <a:stretch>
            <a:fillRect/>
          </a:stretch>
        </p:blipFill>
        <p:spPr>
          <a:xfrm>
            <a:off x="4674060" y="3831997"/>
            <a:ext cx="4330700" cy="2895600"/>
          </a:xfrm>
          <a:prstGeom prst="rect">
            <a:avLst/>
          </a:prstGeom>
        </p:spPr>
      </p:pic>
    </p:spTree>
    <p:extLst>
      <p:ext uri="{BB962C8B-B14F-4D97-AF65-F5344CB8AC3E}">
        <p14:creationId xmlns:p14="http://schemas.microsoft.com/office/powerpoint/2010/main" val="292031877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8D4E-FFF9-7A4F-B1CF-D60C6C1869FD}"/>
              </a:ext>
            </a:extLst>
          </p:cNvPr>
          <p:cNvSpPr>
            <a:spLocks noGrp="1"/>
          </p:cNvSpPr>
          <p:nvPr>
            <p:ph type="title"/>
          </p:nvPr>
        </p:nvSpPr>
        <p:spPr/>
        <p:txBody>
          <a:bodyPr/>
          <a:lstStyle/>
          <a:p>
            <a:r>
              <a:rPr lang="en-US" dirty="0" err="1"/>
              <a:t>TRRespass</a:t>
            </a:r>
            <a:r>
              <a:rPr lang="en-US" dirty="0"/>
              <a:t> Vulnerable DRAM Modules</a:t>
            </a:r>
          </a:p>
        </p:txBody>
      </p:sp>
      <p:sp>
        <p:nvSpPr>
          <p:cNvPr id="3" name="Content Placeholder 2">
            <a:extLst>
              <a:ext uri="{FF2B5EF4-FFF2-40B4-BE49-F238E27FC236}">
                <a16:creationId xmlns:a16="http://schemas.microsoft.com/office/drawing/2014/main" id="{837CC59F-9604-7146-9CCB-5C837B1FFD1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52758A9-69E0-D64D-83B8-A4AE53DA62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85E6514-B908-F349-AE04-0B976A8847F7}"/>
              </a:ext>
            </a:extLst>
          </p:cNvPr>
          <p:cNvPicPr>
            <a:picLocks noChangeAspect="1"/>
          </p:cNvPicPr>
          <p:nvPr/>
        </p:nvPicPr>
        <p:blipFill>
          <a:blip r:embed="rId2"/>
          <a:stretch>
            <a:fillRect/>
          </a:stretch>
        </p:blipFill>
        <p:spPr>
          <a:xfrm>
            <a:off x="827584" y="1036638"/>
            <a:ext cx="7338392" cy="5794118"/>
          </a:xfrm>
          <a:prstGeom prst="rect">
            <a:avLst/>
          </a:prstGeom>
        </p:spPr>
      </p:pic>
    </p:spTree>
    <p:extLst>
      <p:ext uri="{BB962C8B-B14F-4D97-AF65-F5344CB8AC3E}">
        <p14:creationId xmlns:p14="http://schemas.microsoft.com/office/powerpoint/2010/main" val="32103932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Vulnerable Mobile Phones</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74A0765-42BD-FE42-810A-672DD1316FA1}"/>
              </a:ext>
            </a:extLst>
          </p:cNvPr>
          <p:cNvPicPr>
            <a:picLocks noChangeAspect="1"/>
          </p:cNvPicPr>
          <p:nvPr/>
        </p:nvPicPr>
        <p:blipFill>
          <a:blip r:embed="rId2"/>
          <a:stretch>
            <a:fillRect/>
          </a:stretch>
        </p:blipFill>
        <p:spPr>
          <a:xfrm>
            <a:off x="2038350" y="1036638"/>
            <a:ext cx="4991100" cy="5753288"/>
          </a:xfrm>
          <a:prstGeom prst="rect">
            <a:avLst/>
          </a:prstGeom>
        </p:spPr>
      </p:pic>
    </p:spTree>
    <p:extLst>
      <p:ext uri="{BB962C8B-B14F-4D97-AF65-F5344CB8AC3E}">
        <p14:creationId xmlns:p14="http://schemas.microsoft.com/office/powerpoint/2010/main" val="144368563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Based RowHammer Attack</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3BA9657-385A-2C42-81A0-7D431F48277A}"/>
              </a:ext>
            </a:extLst>
          </p:cNvPr>
          <p:cNvPicPr>
            <a:picLocks noChangeAspect="1"/>
          </p:cNvPicPr>
          <p:nvPr/>
        </p:nvPicPr>
        <p:blipFill>
          <a:blip r:embed="rId2"/>
          <a:stretch>
            <a:fillRect/>
          </a:stretch>
        </p:blipFill>
        <p:spPr>
          <a:xfrm>
            <a:off x="1065210" y="1587500"/>
            <a:ext cx="6841088" cy="4073748"/>
          </a:xfrm>
          <a:prstGeom prst="rect">
            <a:avLst/>
          </a:prstGeom>
        </p:spPr>
      </p:pic>
    </p:spTree>
    <p:extLst>
      <p:ext uri="{BB962C8B-B14F-4D97-AF65-F5344CB8AC3E}">
        <p14:creationId xmlns:p14="http://schemas.microsoft.com/office/powerpoint/2010/main" val="11881127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9D64-75EB-EB49-9241-E781D95742B6}"/>
              </a:ext>
            </a:extLst>
          </p:cNvPr>
          <p:cNvSpPr>
            <a:spLocks noGrp="1"/>
          </p:cNvSpPr>
          <p:nvPr>
            <p:ph type="title"/>
          </p:nvPr>
        </p:nvSpPr>
        <p:spPr/>
        <p:txBody>
          <a:bodyPr/>
          <a:lstStyle/>
          <a:p>
            <a:r>
              <a:rPr lang="en-US" dirty="0" err="1"/>
              <a:t>TRRespass</a:t>
            </a:r>
            <a:r>
              <a:rPr lang="en-US" dirty="0"/>
              <a:t> Key Results</a:t>
            </a:r>
          </a:p>
        </p:txBody>
      </p:sp>
      <p:sp>
        <p:nvSpPr>
          <p:cNvPr id="3" name="Content Placeholder 2">
            <a:extLst>
              <a:ext uri="{FF2B5EF4-FFF2-40B4-BE49-F238E27FC236}">
                <a16:creationId xmlns:a16="http://schemas.microsoft.com/office/drawing/2014/main" id="{940C175A-48EE-F74D-A6F2-868D105BDE6B}"/>
              </a:ext>
            </a:extLst>
          </p:cNvPr>
          <p:cNvSpPr>
            <a:spLocks noGrp="1"/>
          </p:cNvSpPr>
          <p:nvPr>
            <p:ph idx="1"/>
          </p:nvPr>
        </p:nvSpPr>
        <p:spPr/>
        <p:txBody>
          <a:bodyPr/>
          <a:lstStyle/>
          <a:p>
            <a:r>
              <a:rPr lang="en-US" dirty="0">
                <a:solidFill>
                  <a:srgbClr val="0000FF"/>
                </a:solidFill>
              </a:rPr>
              <a:t>13 out of 42 tested DDR4 DRAM modules are vulnerable</a:t>
            </a:r>
          </a:p>
          <a:p>
            <a:pPr lvl="1"/>
            <a:r>
              <a:rPr lang="en-US" dirty="0"/>
              <a:t>From all 3 major manufacturers</a:t>
            </a:r>
          </a:p>
          <a:p>
            <a:pPr lvl="1"/>
            <a:r>
              <a:rPr lang="en-US" dirty="0"/>
              <a:t>3-, 9-, 10-, 14-, 19-sided hammer attacks needed</a:t>
            </a:r>
          </a:p>
          <a:p>
            <a:pPr lvl="1"/>
            <a:endParaRPr lang="en-US" dirty="0"/>
          </a:p>
          <a:p>
            <a:r>
              <a:rPr lang="en-US" dirty="0">
                <a:solidFill>
                  <a:srgbClr val="0000FF"/>
                </a:solidFill>
              </a:rPr>
              <a:t>5 out of 13 mobile phones tested vulnerable</a:t>
            </a:r>
            <a:endParaRPr lang="en-US" dirty="0"/>
          </a:p>
          <a:p>
            <a:pPr lvl="1"/>
            <a:r>
              <a:rPr lang="en-US" dirty="0"/>
              <a:t>From 4 major manufacturers</a:t>
            </a:r>
          </a:p>
          <a:p>
            <a:pPr lvl="1"/>
            <a:r>
              <a:rPr lang="en-US" dirty="0"/>
              <a:t>With LPDDR4(X) DRAM chips</a:t>
            </a:r>
          </a:p>
          <a:p>
            <a:pPr lvl="1"/>
            <a:endParaRPr lang="en-US" dirty="0"/>
          </a:p>
          <a:p>
            <a:r>
              <a:rPr lang="en-US" dirty="0"/>
              <a:t>These results are scratching the surface</a:t>
            </a:r>
          </a:p>
          <a:p>
            <a:pPr lvl="1"/>
            <a:r>
              <a:rPr lang="en-US" dirty="0" err="1"/>
              <a:t>TRRespass</a:t>
            </a:r>
            <a:r>
              <a:rPr lang="en-US" dirty="0"/>
              <a:t> tool is not exhaustive</a:t>
            </a:r>
          </a:p>
          <a:p>
            <a:pPr lvl="1"/>
            <a:r>
              <a:rPr lang="en-US" dirty="0">
                <a:solidFill>
                  <a:srgbClr val="0000FF"/>
                </a:solidFill>
              </a:rPr>
              <a:t>There is a lot of room for uncovering more vulnerable chips and phones</a:t>
            </a:r>
          </a:p>
        </p:txBody>
      </p:sp>
      <p:sp>
        <p:nvSpPr>
          <p:cNvPr id="4" name="Slide Number Placeholder 3">
            <a:extLst>
              <a:ext uri="{FF2B5EF4-FFF2-40B4-BE49-F238E27FC236}">
                <a16:creationId xmlns:a16="http://schemas.microsoft.com/office/drawing/2014/main" id="{1F15A054-3D67-684A-9B67-38DF40BC1F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06170737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err="1"/>
              <a:t>TRRespass</a:t>
            </a:r>
            <a:r>
              <a:rPr lang="en-US" dirty="0"/>
              <a:t> Key Takeaways</a:t>
            </a:r>
          </a:p>
        </p:txBody>
      </p:sp>
      <p:sp>
        <p:nvSpPr>
          <p:cNvPr id="3" name="Content Placeholder 2"/>
          <p:cNvSpPr>
            <a:spLocks noGrp="1"/>
          </p:cNvSpPr>
          <p:nvPr>
            <p:ph idx="1"/>
          </p:nvPr>
        </p:nvSpPr>
        <p:spPr>
          <a:xfrm>
            <a:off x="136056" y="332656"/>
            <a:ext cx="8784976" cy="5193723"/>
          </a:xfrm>
        </p:spPr>
        <p:txBody>
          <a:bodyPr/>
          <a:lstStyle/>
          <a:p>
            <a:pPr marL="0" indent="0" algn="ctr">
              <a:buNone/>
            </a:pPr>
            <a:endParaRPr lang="en-US" sz="5200" dirty="0"/>
          </a:p>
          <a:p>
            <a:pPr marL="0" indent="0" algn="ctr">
              <a:buNone/>
            </a:pPr>
            <a:r>
              <a:rPr lang="en-US" sz="5200" dirty="0">
                <a:solidFill>
                  <a:srgbClr val="0000FF"/>
                </a:solidFill>
              </a:rPr>
              <a:t>RowHammer is still </a:t>
            </a:r>
          </a:p>
          <a:p>
            <a:pPr marL="0" indent="0" algn="ctr">
              <a:buNone/>
            </a:pPr>
            <a:r>
              <a:rPr lang="en-US" sz="5200" dirty="0">
                <a:solidFill>
                  <a:srgbClr val="0000FF"/>
                </a:solidFill>
              </a:rPr>
              <a:t>an open problem</a:t>
            </a:r>
          </a:p>
          <a:p>
            <a:pPr marL="0" indent="0" algn="ctr">
              <a:buNone/>
            </a:pPr>
            <a:endParaRPr lang="en-US" sz="5200" dirty="0">
              <a:solidFill>
                <a:srgbClr val="0000FF"/>
              </a:solidFill>
            </a:endParaRPr>
          </a:p>
          <a:p>
            <a:pPr marL="0" indent="0" algn="ctr">
              <a:buNone/>
            </a:pPr>
            <a:r>
              <a:rPr lang="en-US" sz="5200" dirty="0">
                <a:solidFill>
                  <a:srgbClr val="FF0000"/>
                </a:solidFill>
              </a:rPr>
              <a:t>Security by obscurity </a:t>
            </a:r>
          </a:p>
          <a:p>
            <a:pPr marL="0" indent="0" algn="ctr">
              <a:buNone/>
            </a:pPr>
            <a:r>
              <a:rPr lang="en-US" sz="5200" dirty="0">
                <a:solidFill>
                  <a:srgbClr val="FF0000"/>
                </a:solidFill>
              </a:rPr>
              <a:t>is likely not a good solution</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2824702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 on </a:t>
            </a:r>
            <a:r>
              <a:rPr lang="en-US" dirty="0" err="1"/>
              <a:t>TRRespass</a:t>
            </a:r>
            <a:endParaRPr lang="en-US" dirty="0"/>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5a</a:t>
            </a:r>
          </a:p>
          <a:p>
            <a:pPr lvl="1"/>
            <a:r>
              <a:rPr lang="en-US" dirty="0"/>
              <a:t>RowHammer in 2020: </a:t>
            </a:r>
            <a:r>
              <a:rPr lang="en-US" dirty="0" err="1"/>
              <a:t>TRRespass</a:t>
            </a:r>
            <a:r>
              <a:rPr lang="en-US" dirty="0"/>
              <a:t>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https://www.youtube.com/watch?v=pwRw7QqK_qA&amp;list=PL5Q2soXY2Zi9xidyIgBxUz7xRPS-wisBN&amp;index=9</a:t>
            </a:r>
            <a:endParaRPr lang="en-US" dirty="0">
              <a:solidFill>
                <a:srgbClr val="0000FF"/>
              </a:solidFill>
            </a:endParaRPr>
          </a:p>
          <a:p>
            <a:pPr marL="0" indent="0">
              <a:buNone/>
            </a:pPr>
            <a:endParaRPr lang="en-US" dirty="0">
              <a:solidFill>
                <a:srgbClr val="0000FF"/>
              </a:solidFill>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37087337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220390042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How to Guarantee That a Chip is RowHammer-Free?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4118548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192658" y="152400"/>
            <a:ext cx="9027542" cy="884238"/>
          </a:xfrm>
        </p:spPr>
        <p:txBody>
          <a:bodyPr/>
          <a:lstStyle/>
          <a:p>
            <a:r>
              <a:rPr lang="en-US" dirty="0">
                <a:solidFill>
                  <a:srgbClr val="006633"/>
                </a:solidFill>
              </a:rPr>
              <a:t>Hard to Guarantee RowHammer-Free Chips </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279756800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54547"/>
            <a:ext cx="8428037" cy="822325"/>
          </a:xfrm>
        </p:spPr>
        <p:txBody>
          <a:bodyPr/>
          <a:lstStyle/>
          <a:p>
            <a:pPr algn="ctr" eaLnBrk="1" hangingPunct="1"/>
            <a:r>
              <a:rPr lang="en-US" sz="5000" dirty="0">
                <a:latin typeface="Garamond" charset="0"/>
              </a:rPr>
              <a:t>Uncovering TRR </a:t>
            </a:r>
            <a:br>
              <a:rPr lang="en-US" sz="5000" dirty="0">
                <a:latin typeface="Garamond" charset="0"/>
              </a:rPr>
            </a:br>
            <a:r>
              <a:rPr lang="en-US" sz="5000" dirty="0">
                <a:latin typeface="Garamond" charset="0"/>
              </a:rPr>
              <a:t>Almost Completely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680476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Industry-Adopted Solutions Are Very Poor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293619018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506D-E2CE-416E-8A2A-72F5E4E1C760}"/>
              </a:ext>
            </a:extLst>
          </p:cNvPr>
          <p:cNvSpPr>
            <a:spLocks noGrp="1"/>
          </p:cNvSpPr>
          <p:nvPr>
            <p:ph type="title"/>
          </p:nvPr>
        </p:nvSpPr>
        <p:spPr/>
        <p:txBody>
          <a:bodyPr>
            <a:normAutofit/>
          </a:bodyPr>
          <a:lstStyle/>
          <a:p>
            <a:r>
              <a:rPr lang="en-US" dirty="0"/>
              <a:t>U-TRR Summary &amp; Key Results</a:t>
            </a:r>
          </a:p>
        </p:txBody>
      </p:sp>
      <p:sp>
        <p:nvSpPr>
          <p:cNvPr id="3" name="Content Placeholder 2">
            <a:extLst>
              <a:ext uri="{FF2B5EF4-FFF2-40B4-BE49-F238E27FC236}">
                <a16:creationId xmlns:a16="http://schemas.microsoft.com/office/drawing/2014/main" id="{2D548FDB-30DA-4170-85C7-4CC1E00A523A}"/>
              </a:ext>
            </a:extLst>
          </p:cNvPr>
          <p:cNvSpPr>
            <a:spLocks noGrp="1"/>
          </p:cNvSpPr>
          <p:nvPr>
            <p:ph idx="1"/>
          </p:nvPr>
        </p:nvSpPr>
        <p:spPr>
          <a:xfrm>
            <a:off x="0" y="914400"/>
            <a:ext cx="9144000" cy="640599"/>
          </a:xfrm>
          <a:solidFill>
            <a:srgbClr val="FEECEC"/>
          </a:solidFill>
        </p:spPr>
        <p:txBody>
          <a:bodyPr anchor="ctr">
            <a:noAutofit/>
          </a:bodyPr>
          <a:lstStyle/>
          <a:p>
            <a:pPr marL="0" indent="0" algn="ctr">
              <a:buNone/>
            </a:pPr>
            <a:r>
              <a:rPr lang="en-US" sz="1800" b="1" dirty="0">
                <a:ea typeface="Tahoma" panose="020B0604030504040204" pitchFamily="34" charset="0"/>
                <a:cs typeface="Tahoma" panose="020B0604030504040204" pitchFamily="34" charset="0"/>
              </a:rPr>
              <a:t>Target Row Refresh (TRR): </a:t>
            </a:r>
            <a:br>
              <a:rPr lang="en-US" sz="1800" b="1" dirty="0">
                <a:ea typeface="Tahoma" panose="020B0604030504040204" pitchFamily="34" charset="0"/>
                <a:cs typeface="Tahoma" panose="020B0604030504040204" pitchFamily="34" charset="0"/>
              </a:rPr>
            </a:br>
            <a:r>
              <a:rPr lang="en-US" sz="1800" dirty="0">
                <a:latin typeface="+mj-lt"/>
                <a:ea typeface="Tahoma" panose="020B0604030504040204" pitchFamily="34" charset="0"/>
                <a:cs typeface="Tahoma" panose="020B0604030504040204" pitchFamily="34" charset="0"/>
              </a:rPr>
              <a:t>a set of </a:t>
            </a:r>
            <a:r>
              <a:rPr lang="en-US" sz="1800" dirty="0">
                <a:solidFill>
                  <a:srgbClr val="C00000"/>
                </a:solidFill>
                <a:latin typeface="+mj-lt"/>
                <a:ea typeface="Tahoma" panose="020B0604030504040204" pitchFamily="34" charset="0"/>
                <a:cs typeface="Tahoma" panose="020B0604030504040204" pitchFamily="34" charset="0"/>
              </a:rPr>
              <a:t>obscure</a:t>
            </a:r>
            <a:r>
              <a:rPr lang="en-US" sz="1800" dirty="0">
                <a:latin typeface="+mj-lt"/>
                <a:ea typeface="Tahoma" panose="020B0604030504040204" pitchFamily="34" charset="0"/>
                <a:cs typeface="Tahoma" panose="020B0604030504040204" pitchFamily="34" charset="0"/>
              </a:rPr>
              <a:t>, </a:t>
            </a:r>
            <a:r>
              <a:rPr lang="en-US" sz="1800" dirty="0">
                <a:solidFill>
                  <a:srgbClr val="C00000"/>
                </a:solidFill>
                <a:latin typeface="+mj-lt"/>
                <a:ea typeface="Tahoma" panose="020B0604030504040204" pitchFamily="34" charset="0"/>
                <a:cs typeface="Tahoma" panose="020B0604030504040204" pitchFamily="34" charset="0"/>
              </a:rPr>
              <a:t>undocumented</a:t>
            </a:r>
            <a:r>
              <a:rPr lang="en-US" sz="1800" dirty="0">
                <a:latin typeface="+mj-lt"/>
                <a:ea typeface="Tahoma" panose="020B0604030504040204" pitchFamily="34" charset="0"/>
                <a:cs typeface="Tahoma" panose="020B0604030504040204" pitchFamily="34" charset="0"/>
              </a:rPr>
              <a:t>, and </a:t>
            </a:r>
            <a:r>
              <a:rPr lang="en-US" sz="1800" dirty="0">
                <a:solidFill>
                  <a:srgbClr val="C00000"/>
                </a:solidFill>
                <a:latin typeface="+mj-lt"/>
                <a:ea typeface="Tahoma" panose="020B0604030504040204" pitchFamily="34" charset="0"/>
                <a:cs typeface="Tahoma" panose="020B0604030504040204" pitchFamily="34" charset="0"/>
              </a:rPr>
              <a:t>proprietary </a:t>
            </a:r>
            <a:r>
              <a:rPr lang="en-US" sz="1800" dirty="0">
                <a:latin typeface="+mj-lt"/>
                <a:ea typeface="Tahoma" panose="020B0604030504040204" pitchFamily="34" charset="0"/>
                <a:cs typeface="Tahoma" panose="020B0604030504040204" pitchFamily="34" charset="0"/>
              </a:rPr>
              <a:t>RowHammer mitigation techniques</a:t>
            </a:r>
            <a:endParaRPr lang="en-US" sz="1800" b="1" dirty="0">
              <a:latin typeface="+mj-lt"/>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0D5F42EF-0348-4B5C-912C-18F330F3E8E1}"/>
              </a:ext>
            </a:extLst>
          </p:cNvPr>
          <p:cNvSpPr txBox="1"/>
          <p:nvPr/>
        </p:nvSpPr>
        <p:spPr>
          <a:xfrm>
            <a:off x="1180953" y="2845892"/>
            <a:ext cx="7963046" cy="769441"/>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that leverages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data</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retention failures</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to </a:t>
            </a:r>
            <a:b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 the inner workings of TRR and study its security</a:t>
            </a:r>
          </a:p>
        </p:txBody>
      </p:sp>
      <p:sp>
        <p:nvSpPr>
          <p:cNvPr id="17" name="Rectangle 16">
            <a:extLst>
              <a:ext uri="{FF2B5EF4-FFF2-40B4-BE49-F238E27FC236}">
                <a16:creationId xmlns:a16="http://schemas.microsoft.com/office/drawing/2014/main" id="{7CAB10F7-0999-417F-A824-74E76EDD343E}"/>
              </a:ext>
            </a:extLst>
          </p:cNvPr>
          <p:cNvSpPr/>
          <p:nvPr/>
        </p:nvSpPr>
        <p:spPr>
          <a:xfrm>
            <a:off x="1" y="2848954"/>
            <a:ext cx="1180924" cy="7657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cxnSp>
        <p:nvCxnSpPr>
          <p:cNvPr id="19" name="Straight Connector 18">
            <a:extLst>
              <a:ext uri="{FF2B5EF4-FFF2-40B4-BE49-F238E27FC236}">
                <a16:creationId xmlns:a16="http://schemas.microsoft.com/office/drawing/2014/main" id="{0A8524C5-28B6-4F7A-8355-D871EE8F828D}"/>
              </a:ext>
            </a:extLst>
          </p:cNvPr>
          <p:cNvCxnSpPr>
            <a:cxnSpLocks/>
          </p:cNvCxnSpPr>
          <p:nvPr/>
        </p:nvCxnSpPr>
        <p:spPr>
          <a:xfrm flipV="1">
            <a:off x="1171547" y="2844802"/>
            <a:ext cx="0" cy="769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2CFD3C-5433-4E46-B9AF-5A559BA1B90D}"/>
              </a:ext>
            </a:extLst>
          </p:cNvPr>
          <p:cNvSpPr txBox="1"/>
          <p:nvPr/>
        </p:nvSpPr>
        <p:spPr>
          <a:xfrm>
            <a:off x="-23949" y="3744358"/>
            <a:ext cx="144618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34" name="Graphic 33" descr="Research with solid fill">
            <a:extLst>
              <a:ext uri="{FF2B5EF4-FFF2-40B4-BE49-F238E27FC236}">
                <a16:creationId xmlns:a16="http://schemas.microsoft.com/office/drawing/2014/main" id="{6E420862-0DB9-4DBA-8C41-EC0F0EB059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31860" y="4019550"/>
            <a:ext cx="685800" cy="685800"/>
          </a:xfrm>
          <a:prstGeom prst="rect">
            <a:avLst/>
          </a:prstGeom>
        </p:spPr>
      </p:pic>
      <p:sp>
        <p:nvSpPr>
          <p:cNvPr id="35" name="Rectangle 34">
            <a:extLst>
              <a:ext uri="{FF2B5EF4-FFF2-40B4-BE49-F238E27FC236}">
                <a16:creationId xmlns:a16="http://schemas.microsoft.com/office/drawing/2014/main" id="{BF29ADD4-823C-41AE-A007-7B487960198B}"/>
              </a:ext>
            </a:extLst>
          </p:cNvPr>
          <p:cNvSpPr/>
          <p:nvPr/>
        </p:nvSpPr>
        <p:spPr>
          <a:xfrm>
            <a:off x="2117560" y="4648201"/>
            <a:ext cx="1066800"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37" name="Graphic 36" descr="Hammer1 with solid fill">
            <a:extLst>
              <a:ext uri="{FF2B5EF4-FFF2-40B4-BE49-F238E27FC236}">
                <a16:creationId xmlns:a16="http://schemas.microsoft.com/office/drawing/2014/main" id="{47328552-A862-47D7-A958-992130197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9827" y="3848100"/>
            <a:ext cx="685800" cy="685800"/>
          </a:xfrm>
          <a:prstGeom prst="rect">
            <a:avLst/>
          </a:prstGeom>
        </p:spPr>
      </p:pic>
      <p:sp>
        <p:nvSpPr>
          <p:cNvPr id="40" name="TextBox 39">
            <a:extLst>
              <a:ext uri="{FF2B5EF4-FFF2-40B4-BE49-F238E27FC236}">
                <a16:creationId xmlns:a16="http://schemas.microsoft.com/office/drawing/2014/main" id="{5A5DEC93-2AF8-4325-8B20-9B73CCF32F4E}"/>
              </a:ext>
            </a:extLst>
          </p:cNvPr>
          <p:cNvSpPr txBox="1"/>
          <p:nvPr/>
        </p:nvSpPr>
        <p:spPr>
          <a:xfrm>
            <a:off x="3186607" y="4456327"/>
            <a:ext cx="1746086"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mbria" panose="02040503050406030204"/>
                <a:ea typeface="+mn-ea"/>
                <a:cs typeface="+mn-cs"/>
              </a:rPr>
              <a:t>New RowHammer access patterns</a:t>
            </a:r>
            <a:endParaRPr kumimoji="0" lang="en-CH" sz="15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6" name="Graphic 45" descr="Processor with solid fill">
            <a:extLst>
              <a:ext uri="{FF2B5EF4-FFF2-40B4-BE49-F238E27FC236}">
                <a16:creationId xmlns:a16="http://schemas.microsoft.com/office/drawing/2014/main" id="{9BF4E623-DE49-42B8-AB92-774E43C668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7865" y="3749293"/>
            <a:ext cx="484748" cy="484748"/>
          </a:xfrm>
          <a:prstGeom prst="rect">
            <a:avLst/>
          </a:prstGeom>
        </p:spPr>
      </p:pic>
      <p:pic>
        <p:nvPicPr>
          <p:cNvPr id="47" name="Graphic 46" descr="Processor with solid fill">
            <a:extLst>
              <a:ext uri="{FF2B5EF4-FFF2-40B4-BE49-F238E27FC236}">
                <a16:creationId xmlns:a16="http://schemas.microsoft.com/office/drawing/2014/main" id="{362C9A63-301E-4194-BBFE-48002A3B2E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27865" y="4222498"/>
            <a:ext cx="484748" cy="484748"/>
          </a:xfrm>
          <a:prstGeom prst="rect">
            <a:avLst/>
          </a:prstGeom>
        </p:spPr>
      </p:pic>
      <p:pic>
        <p:nvPicPr>
          <p:cNvPr id="48" name="Graphic 47" descr="Processor with solid fill">
            <a:extLst>
              <a:ext uri="{FF2B5EF4-FFF2-40B4-BE49-F238E27FC236}">
                <a16:creationId xmlns:a16="http://schemas.microsoft.com/office/drawing/2014/main" id="{ABD19780-5A85-451A-8B35-862E395089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7865" y="4695703"/>
            <a:ext cx="484748" cy="484748"/>
          </a:xfrm>
          <a:prstGeom prst="rect">
            <a:avLst/>
          </a:prstGeom>
        </p:spPr>
      </p:pic>
      <p:sp>
        <p:nvSpPr>
          <p:cNvPr id="49" name="TextBox 48">
            <a:extLst>
              <a:ext uri="{FF2B5EF4-FFF2-40B4-BE49-F238E27FC236}">
                <a16:creationId xmlns:a16="http://schemas.microsoft.com/office/drawing/2014/main" id="{337893BC-EFFD-4E5B-A82B-13C63F041568}"/>
              </a:ext>
            </a:extLst>
          </p:cNvPr>
          <p:cNvSpPr txBox="1"/>
          <p:nvPr/>
        </p:nvSpPr>
        <p:spPr>
          <a:xfrm>
            <a:off x="-16040" y="4217246"/>
            <a:ext cx="14954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50" name="TextBox 49">
            <a:extLst>
              <a:ext uri="{FF2B5EF4-FFF2-40B4-BE49-F238E27FC236}">
                <a16:creationId xmlns:a16="http://schemas.microsoft.com/office/drawing/2014/main" id="{DA26087A-80BE-46EA-BEE8-8F5CC1B19CFE}"/>
              </a:ext>
            </a:extLst>
          </p:cNvPr>
          <p:cNvSpPr txBox="1"/>
          <p:nvPr/>
        </p:nvSpPr>
        <p:spPr>
          <a:xfrm>
            <a:off x="0" y="4696540"/>
            <a:ext cx="14121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52" name="Straight Arrow Connector 51">
            <a:extLst>
              <a:ext uri="{FF2B5EF4-FFF2-40B4-BE49-F238E27FC236}">
                <a16:creationId xmlns:a16="http://schemas.microsoft.com/office/drawing/2014/main" id="{9B121125-174A-4923-9164-3E702B77FE7D}"/>
              </a:ext>
            </a:extLst>
          </p:cNvPr>
          <p:cNvCxnSpPr>
            <a:cxnSpLocks/>
            <a:stCxn id="46" idx="3"/>
          </p:cNvCxnSpPr>
          <p:nvPr/>
        </p:nvCxnSpPr>
        <p:spPr>
          <a:xfrm>
            <a:off x="1812613" y="3991667"/>
            <a:ext cx="409428" cy="25244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19C7662-41BB-4332-A13D-FEE88B363761}"/>
              </a:ext>
            </a:extLst>
          </p:cNvPr>
          <p:cNvCxnSpPr>
            <a:cxnSpLocks/>
            <a:stCxn id="47" idx="3"/>
            <a:endCxn id="34" idx="1"/>
          </p:cNvCxnSpPr>
          <p:nvPr/>
        </p:nvCxnSpPr>
        <p:spPr>
          <a:xfrm flipV="1">
            <a:off x="1812613" y="4362450"/>
            <a:ext cx="419247" cy="102422"/>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D0781F-297E-4F78-B922-1268735E3AF1}"/>
              </a:ext>
            </a:extLst>
          </p:cNvPr>
          <p:cNvCxnSpPr>
            <a:cxnSpLocks/>
            <a:stCxn id="48" idx="3"/>
          </p:cNvCxnSpPr>
          <p:nvPr/>
        </p:nvCxnSpPr>
        <p:spPr>
          <a:xfrm flipV="1">
            <a:off x="1812613" y="4506279"/>
            <a:ext cx="447822" cy="43179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0AEABCC-4069-4440-9A34-EA4B235F4866}"/>
              </a:ext>
            </a:extLst>
          </p:cNvPr>
          <p:cNvSpPr txBox="1"/>
          <p:nvPr/>
        </p:nvSpPr>
        <p:spPr>
          <a:xfrm>
            <a:off x="5334000" y="3733800"/>
            <a:ext cx="3810000" cy="307777"/>
          </a:xfrm>
          <a:prstGeom prst="rect">
            <a:avLst/>
          </a:prstGeom>
          <a:solidFill>
            <a:schemeClr val="bg1">
              <a:lumMod val="95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All 45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modules we test are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vulnerable</a:t>
            </a:r>
          </a:p>
        </p:txBody>
      </p:sp>
      <p:sp>
        <p:nvSpPr>
          <p:cNvPr id="66" name="TextBox 65">
            <a:extLst>
              <a:ext uri="{FF2B5EF4-FFF2-40B4-BE49-F238E27FC236}">
                <a16:creationId xmlns:a16="http://schemas.microsoft.com/office/drawing/2014/main" id="{D750A14D-9E53-421C-ABB6-7EB93A274DB6}"/>
              </a:ext>
            </a:extLst>
          </p:cNvPr>
          <p:cNvSpPr txBox="1"/>
          <p:nvPr/>
        </p:nvSpPr>
        <p:spPr>
          <a:xfrm>
            <a:off x="5334000" y="4171098"/>
            <a:ext cx="3810000" cy="523220"/>
          </a:xfrm>
          <a:prstGeom prst="rect">
            <a:avLst/>
          </a:prstGeom>
          <a:solidFill>
            <a:schemeClr val="bg1">
              <a:lumMod val="95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99.9% of rows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 DRAM bank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experience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67" name="TextBox 66">
            <a:extLst>
              <a:ext uri="{FF2B5EF4-FFF2-40B4-BE49-F238E27FC236}">
                <a16:creationId xmlns:a16="http://schemas.microsoft.com/office/drawing/2014/main" id="{C83DC101-D403-486E-AB48-70CB37DBC2B2}"/>
              </a:ext>
            </a:extLst>
          </p:cNvPr>
          <p:cNvSpPr txBox="1"/>
          <p:nvPr/>
        </p:nvSpPr>
        <p:spPr>
          <a:xfrm>
            <a:off x="5334000" y="4823840"/>
            <a:ext cx="3810000" cy="523220"/>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Up to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7</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RowHammer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bit flips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an 8-byte </a:t>
            </a:r>
            <a:r>
              <a:rPr kumimoji="0" lang="en-US" sz="1400" b="0" i="0" u="none" strike="noStrike" kern="1200" cap="none" spc="0" normalizeH="0" baseline="0" noProof="0" dirty="0" err="1">
                <a:ln>
                  <a:noFill/>
                </a:ln>
                <a:solidFill>
                  <a:srgbClr val="C00000"/>
                </a:solidFill>
                <a:effectLst/>
                <a:uLnTx/>
                <a:uFillTx/>
                <a:latin typeface="Cambria" panose="02040503050406030204"/>
                <a:ea typeface="+mn-ea"/>
                <a:cs typeface="+mn-cs"/>
              </a:rPr>
              <a:t>dataword</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making ECC ineffective</a:t>
            </a:r>
          </a:p>
        </p:txBody>
      </p:sp>
      <p:sp>
        <p:nvSpPr>
          <p:cNvPr id="4" name="Arrow: Right 3">
            <a:extLst>
              <a:ext uri="{FF2B5EF4-FFF2-40B4-BE49-F238E27FC236}">
                <a16:creationId xmlns:a16="http://schemas.microsoft.com/office/drawing/2014/main" id="{7BB46621-5BC8-4F3B-9941-AB1B83336B1B}"/>
              </a:ext>
            </a:extLst>
          </p:cNvPr>
          <p:cNvSpPr/>
          <p:nvPr/>
        </p:nvSpPr>
        <p:spPr>
          <a:xfrm>
            <a:off x="31221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2" name="Arrow: Right 31">
            <a:extLst>
              <a:ext uri="{FF2B5EF4-FFF2-40B4-BE49-F238E27FC236}">
                <a16:creationId xmlns:a16="http://schemas.microsoft.com/office/drawing/2014/main" id="{30297736-F98A-4008-B4F6-7D4E8237BB60}"/>
              </a:ext>
            </a:extLst>
          </p:cNvPr>
          <p:cNvSpPr/>
          <p:nvPr/>
        </p:nvSpPr>
        <p:spPr>
          <a:xfrm>
            <a:off x="47985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8" name="Content Placeholder 2">
            <a:extLst>
              <a:ext uri="{FF2B5EF4-FFF2-40B4-BE49-F238E27FC236}">
                <a16:creationId xmlns:a16="http://schemas.microsoft.com/office/drawing/2014/main" id="{BF3F9CC1-42FE-4EF4-B5F6-330B7E88787C}"/>
              </a:ext>
            </a:extLst>
          </p:cNvPr>
          <p:cNvSpPr txBox="1">
            <a:spLocks/>
          </p:cNvSpPr>
          <p:nvPr/>
        </p:nvSpPr>
        <p:spPr>
          <a:xfrm>
            <a:off x="0" y="5410200"/>
            <a:ext cx="9143999" cy="431798"/>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TRR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provide security </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RowHammer</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
        <p:nvSpPr>
          <p:cNvPr id="33" name="Content Placeholder 2">
            <a:extLst>
              <a:ext uri="{FF2B5EF4-FFF2-40B4-BE49-F238E27FC236}">
                <a16:creationId xmlns:a16="http://schemas.microsoft.com/office/drawing/2014/main" id="{AEF3E1B8-FD44-4242-9849-B4612BBB2212}"/>
              </a:ext>
            </a:extLst>
          </p:cNvPr>
          <p:cNvSpPr txBox="1">
            <a:spLocks/>
          </p:cNvSpPr>
          <p:nvPr/>
        </p:nvSpPr>
        <p:spPr>
          <a:xfrm>
            <a:off x="-1526" y="1634240"/>
            <a:ext cx="9144000" cy="486474"/>
          </a:xfrm>
          <a:prstGeom prst="rect">
            <a:avLst/>
          </a:prstGeom>
          <a:solidFill>
            <a:srgbClr val="FEECEC"/>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We </a:t>
            </a:r>
            <a:r>
              <a:rPr kumimoji="0" lang="en-US" sz="24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cannot</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easily study the </a:t>
            </a:r>
            <a:r>
              <a:rPr kumimoji="0" lang="en-US" sz="24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security properties</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of TRR</a:t>
            </a:r>
            <a:endParaRPr kumimoji="0" lang="en-US" sz="24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712A8E48-0B26-4CAB-9ACD-2C16643354E2}"/>
              </a:ext>
            </a:extLst>
          </p:cNvPr>
          <p:cNvSpPr txBox="1"/>
          <p:nvPr/>
        </p:nvSpPr>
        <p:spPr>
          <a:xfrm>
            <a:off x="0" y="2266044"/>
            <a:ext cx="9144000" cy="461665"/>
          </a:xfrm>
          <a:prstGeom prst="rect">
            <a:avLst/>
          </a:prstGeom>
          <a:solidFill>
            <a:schemeClr val="accent4">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Is TRR fully secure? How can we validate its security guarantees?</a:t>
            </a:r>
          </a:p>
        </p:txBody>
      </p:sp>
      <p:sp>
        <p:nvSpPr>
          <p:cNvPr id="41" name="Content Placeholder 2">
            <a:extLst>
              <a:ext uri="{FF2B5EF4-FFF2-40B4-BE49-F238E27FC236}">
                <a16:creationId xmlns:a16="http://schemas.microsoft.com/office/drawing/2014/main" id="{3D8BBFE5-0073-4622-9183-F38F7817A3FD}"/>
              </a:ext>
            </a:extLst>
          </p:cNvPr>
          <p:cNvSpPr txBox="1">
            <a:spLocks/>
          </p:cNvSpPr>
          <p:nvPr/>
        </p:nvSpPr>
        <p:spPr>
          <a:xfrm>
            <a:off x="0" y="5903416"/>
            <a:ext cx="9144000" cy="51784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U-TRR</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can </a:t>
            </a:r>
            <a:r>
              <a:rPr kumimoji="0" lang="en-US" sz="18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facilitate</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the development of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new RowHammer attacks </a:t>
            </a:r>
            <a:b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and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more secure RowHammer protection</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mechanisms</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Tree>
    <p:custDataLst>
      <p:tags r:id="rId1"/>
    </p:custDataLst>
    <p:extLst>
      <p:ext uri="{BB962C8B-B14F-4D97-AF65-F5344CB8AC3E}">
        <p14:creationId xmlns:p14="http://schemas.microsoft.com/office/powerpoint/2010/main" val="1236867878"/>
      </p:ext>
    </p:extLst>
  </p:cSld>
  <p:clrMapOvr>
    <a:masterClrMapping/>
  </p:clrMapOvr>
  <mc:AlternateContent xmlns:mc="http://schemas.openxmlformats.org/markup-compatibility/2006" xmlns:p14="http://schemas.microsoft.com/office/powerpoint/2010/main">
    <mc:Choice Requires="p14">
      <p:transition spd="slow" p14:dur="2000" advTm="105614"/>
    </mc:Choice>
    <mc:Fallback xmlns="">
      <p:transition spd="slow" advTm="1056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500"/>
                                        <p:tgtEl>
                                          <p:spTgt spid="6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0" grpId="0"/>
      <p:bldP spid="35" grpId="0"/>
      <p:bldP spid="40" grpId="0"/>
      <p:bldP spid="49" grpId="0"/>
      <p:bldP spid="50" grpId="0"/>
      <p:bldP spid="65" grpId="0" animBg="1"/>
      <p:bldP spid="66" grpId="0" animBg="1"/>
      <p:bldP spid="67" grpId="0" animBg="1"/>
      <p:bldP spid="4" grpId="0" animBg="1"/>
      <p:bldP spid="32" grpId="0" animBg="1"/>
      <p:bldP spid="38" grpId="0" animBg="1"/>
      <p:bldP spid="4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9FE4-5071-4522-8D21-0C4A07DD469C}"/>
              </a:ext>
            </a:extLst>
          </p:cNvPr>
          <p:cNvSpPr>
            <a:spLocks noGrp="1"/>
          </p:cNvSpPr>
          <p:nvPr>
            <p:ph type="title"/>
          </p:nvPr>
        </p:nvSpPr>
        <p:spPr/>
        <p:txBody>
          <a:bodyPr/>
          <a:lstStyle/>
          <a:p>
            <a:r>
              <a:rPr lang="en-US" dirty="0"/>
              <a:t>Overview of U-TRR</a:t>
            </a:r>
            <a:endParaRPr lang="en-CH" dirty="0"/>
          </a:p>
        </p:txBody>
      </p:sp>
      <p:sp>
        <p:nvSpPr>
          <p:cNvPr id="5" name="TextBox 4">
            <a:extLst>
              <a:ext uri="{FF2B5EF4-FFF2-40B4-BE49-F238E27FC236}">
                <a16:creationId xmlns:a16="http://schemas.microsoft.com/office/drawing/2014/main" id="{77A6BDCA-C284-4AB1-9887-58FE29394A58}"/>
              </a:ext>
            </a:extLst>
          </p:cNvPr>
          <p:cNvSpPr txBox="1"/>
          <p:nvPr/>
        </p:nvSpPr>
        <p:spPr>
          <a:xfrm>
            <a:off x="-8573" y="1143000"/>
            <a:ext cx="9144000" cy="1015663"/>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U-TRR: </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the inner workings of TRR</a:t>
            </a:r>
            <a:endParaRPr kumimoji="0" lang="en-US" sz="30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00694F-49B1-483C-9AB3-83D417AFDE47}"/>
              </a:ext>
            </a:extLst>
          </p:cNvPr>
          <p:cNvSpPr txBox="1"/>
          <p:nvPr/>
        </p:nvSpPr>
        <p:spPr>
          <a:xfrm>
            <a:off x="0" y="2286000"/>
            <a:ext cx="9144000" cy="954107"/>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Key idea:</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Use </a:t>
            </a:r>
            <a:r>
              <a:rPr kumimoji="0" lang="en-US" sz="28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data retention failures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as a side channel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to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detect</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when a row is refreshed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by TRR</a:t>
            </a:r>
            <a:endPar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grpSp>
        <p:nvGrpSpPr>
          <p:cNvPr id="24" name="Group 23">
            <a:extLst>
              <a:ext uri="{FF2B5EF4-FFF2-40B4-BE49-F238E27FC236}">
                <a16:creationId xmlns:a16="http://schemas.microsoft.com/office/drawing/2014/main" id="{BA009647-7690-4C11-AD8E-58849513D958}"/>
              </a:ext>
            </a:extLst>
          </p:cNvPr>
          <p:cNvGrpSpPr/>
          <p:nvPr/>
        </p:nvGrpSpPr>
        <p:grpSpPr>
          <a:xfrm>
            <a:off x="311126" y="3796291"/>
            <a:ext cx="8534353" cy="2750027"/>
            <a:chOff x="311126" y="3796291"/>
            <a:chExt cx="8534353" cy="2750027"/>
          </a:xfrm>
        </p:grpSpPr>
        <p:pic>
          <p:nvPicPr>
            <p:cNvPr id="16" name="Picture 15">
              <a:extLst>
                <a:ext uri="{FF2B5EF4-FFF2-40B4-BE49-F238E27FC236}">
                  <a16:creationId xmlns:a16="http://schemas.microsoft.com/office/drawing/2014/main" id="{416A3130-BB81-424D-8643-AFE1084CF217}"/>
                </a:ext>
              </a:extLst>
            </p:cNvPr>
            <p:cNvPicPr>
              <a:picLocks noChangeAspect="1"/>
            </p:cNvPicPr>
            <p:nvPr/>
          </p:nvPicPr>
          <p:blipFill>
            <a:blip r:embed="rId4"/>
            <a:stretch>
              <a:fillRect/>
            </a:stretch>
          </p:blipFill>
          <p:spPr>
            <a:xfrm>
              <a:off x="4044926" y="5879180"/>
              <a:ext cx="2336800" cy="667138"/>
            </a:xfrm>
            <a:prstGeom prst="rect">
              <a:avLst/>
            </a:prstGeom>
          </p:spPr>
        </p:pic>
        <p:pic>
          <p:nvPicPr>
            <p:cNvPr id="17" name="Picture 16">
              <a:extLst>
                <a:ext uri="{FF2B5EF4-FFF2-40B4-BE49-F238E27FC236}">
                  <a16:creationId xmlns:a16="http://schemas.microsoft.com/office/drawing/2014/main" id="{6559B5EC-C482-4EEC-A255-5BFA4B2CF051}"/>
                </a:ext>
              </a:extLst>
            </p:cNvPr>
            <p:cNvPicPr>
              <a:picLocks noChangeAspect="1"/>
            </p:cNvPicPr>
            <p:nvPr/>
          </p:nvPicPr>
          <p:blipFill>
            <a:blip r:embed="rId5"/>
            <a:stretch>
              <a:fillRect/>
            </a:stretch>
          </p:blipFill>
          <p:spPr>
            <a:xfrm>
              <a:off x="5873679" y="5433222"/>
              <a:ext cx="2971800" cy="1055599"/>
            </a:xfrm>
            <a:prstGeom prst="rect">
              <a:avLst/>
            </a:prstGeom>
          </p:spPr>
        </p:pic>
        <p:pic>
          <p:nvPicPr>
            <p:cNvPr id="18" name="Picture 17">
              <a:extLst>
                <a:ext uri="{FF2B5EF4-FFF2-40B4-BE49-F238E27FC236}">
                  <a16:creationId xmlns:a16="http://schemas.microsoft.com/office/drawing/2014/main" id="{A522A454-C726-45A4-BB64-E89B0EE8F81D}"/>
                </a:ext>
              </a:extLst>
            </p:cNvPr>
            <p:cNvPicPr>
              <a:picLocks noChangeAspect="1"/>
            </p:cNvPicPr>
            <p:nvPr/>
          </p:nvPicPr>
          <p:blipFill>
            <a:blip r:embed="rId6"/>
            <a:stretch>
              <a:fillRect/>
            </a:stretch>
          </p:blipFill>
          <p:spPr>
            <a:xfrm>
              <a:off x="2554793" y="3796291"/>
              <a:ext cx="2099733" cy="751586"/>
            </a:xfrm>
            <a:prstGeom prst="rect">
              <a:avLst/>
            </a:prstGeom>
          </p:spPr>
        </p:pic>
        <p:pic>
          <p:nvPicPr>
            <p:cNvPr id="19" name="Picture 18">
              <a:extLst>
                <a:ext uri="{FF2B5EF4-FFF2-40B4-BE49-F238E27FC236}">
                  <a16:creationId xmlns:a16="http://schemas.microsoft.com/office/drawing/2014/main" id="{7AEF3F2F-A12F-4B60-A683-A7D89229DB4E}"/>
                </a:ext>
              </a:extLst>
            </p:cNvPr>
            <p:cNvPicPr>
              <a:picLocks noChangeAspect="1"/>
            </p:cNvPicPr>
            <p:nvPr/>
          </p:nvPicPr>
          <p:blipFill>
            <a:blip r:embed="rId7"/>
            <a:stretch>
              <a:fillRect/>
            </a:stretch>
          </p:blipFill>
          <p:spPr>
            <a:xfrm>
              <a:off x="311126" y="3818694"/>
              <a:ext cx="2252133" cy="2111197"/>
            </a:xfrm>
            <a:prstGeom prst="rect">
              <a:avLst/>
            </a:prstGeom>
          </p:spPr>
        </p:pic>
        <p:pic>
          <p:nvPicPr>
            <p:cNvPr id="20" name="Picture 19">
              <a:extLst>
                <a:ext uri="{FF2B5EF4-FFF2-40B4-BE49-F238E27FC236}">
                  <a16:creationId xmlns:a16="http://schemas.microsoft.com/office/drawing/2014/main" id="{254A768F-7EC3-4236-9BFF-C23589A305BD}"/>
                </a:ext>
              </a:extLst>
            </p:cNvPr>
            <p:cNvPicPr>
              <a:picLocks noChangeAspect="1"/>
            </p:cNvPicPr>
            <p:nvPr/>
          </p:nvPicPr>
          <p:blipFill>
            <a:blip r:embed="rId8"/>
            <a:stretch>
              <a:fillRect/>
            </a:stretch>
          </p:blipFill>
          <p:spPr>
            <a:xfrm>
              <a:off x="2368526" y="4511363"/>
              <a:ext cx="999067" cy="1494728"/>
            </a:xfrm>
            <a:prstGeom prst="rect">
              <a:avLst/>
            </a:prstGeom>
          </p:spPr>
        </p:pic>
        <p:pic>
          <p:nvPicPr>
            <p:cNvPr id="21" name="Picture 20">
              <a:extLst>
                <a:ext uri="{FF2B5EF4-FFF2-40B4-BE49-F238E27FC236}">
                  <a16:creationId xmlns:a16="http://schemas.microsoft.com/office/drawing/2014/main" id="{2DCC1C13-1812-4EFE-A532-3BC5B7FA929C}"/>
                </a:ext>
              </a:extLst>
            </p:cNvPr>
            <p:cNvPicPr>
              <a:picLocks noChangeAspect="1"/>
            </p:cNvPicPr>
            <p:nvPr/>
          </p:nvPicPr>
          <p:blipFill>
            <a:blip r:embed="rId9"/>
            <a:stretch>
              <a:fillRect/>
            </a:stretch>
          </p:blipFill>
          <p:spPr>
            <a:xfrm>
              <a:off x="3756592" y="4846300"/>
              <a:ext cx="2269067" cy="861368"/>
            </a:xfrm>
            <a:prstGeom prst="rect">
              <a:avLst/>
            </a:prstGeom>
          </p:spPr>
        </p:pic>
        <p:pic>
          <p:nvPicPr>
            <p:cNvPr id="22" name="Picture 21">
              <a:extLst>
                <a:ext uri="{FF2B5EF4-FFF2-40B4-BE49-F238E27FC236}">
                  <a16:creationId xmlns:a16="http://schemas.microsoft.com/office/drawing/2014/main" id="{70A748E7-788A-4E66-A85B-3F565D359CF8}"/>
                </a:ext>
              </a:extLst>
            </p:cNvPr>
            <p:cNvPicPr>
              <a:picLocks noChangeAspect="1"/>
            </p:cNvPicPr>
            <p:nvPr/>
          </p:nvPicPr>
          <p:blipFill>
            <a:blip r:embed="rId10"/>
            <a:stretch>
              <a:fillRect/>
            </a:stretch>
          </p:blipFill>
          <p:spPr>
            <a:xfrm>
              <a:off x="3282367" y="5154544"/>
              <a:ext cx="482600" cy="278678"/>
            </a:xfrm>
            <a:prstGeom prst="rect">
              <a:avLst/>
            </a:prstGeom>
          </p:spPr>
        </p:pic>
        <p:pic>
          <p:nvPicPr>
            <p:cNvPr id="23" name="Picture 22">
              <a:extLst>
                <a:ext uri="{FF2B5EF4-FFF2-40B4-BE49-F238E27FC236}">
                  <a16:creationId xmlns:a16="http://schemas.microsoft.com/office/drawing/2014/main" id="{1A3F1D25-8534-4265-A0F2-1D256C53610A}"/>
                </a:ext>
              </a:extLst>
            </p:cNvPr>
            <p:cNvPicPr>
              <a:picLocks noChangeAspect="1"/>
            </p:cNvPicPr>
            <p:nvPr/>
          </p:nvPicPr>
          <p:blipFill>
            <a:blip r:embed="rId11"/>
            <a:stretch>
              <a:fillRect/>
            </a:stretch>
          </p:blipFill>
          <p:spPr>
            <a:xfrm>
              <a:off x="4876800" y="3886200"/>
              <a:ext cx="3810000" cy="1739627"/>
            </a:xfrm>
            <a:prstGeom prst="rect">
              <a:avLst/>
            </a:prstGeom>
          </p:spPr>
        </p:pic>
      </p:grpSp>
    </p:spTree>
    <p:custDataLst>
      <p:tags r:id="rId1"/>
    </p:custDataLst>
    <p:extLst>
      <p:ext uri="{BB962C8B-B14F-4D97-AF65-F5344CB8AC3E}">
        <p14:creationId xmlns:p14="http://schemas.microsoft.com/office/powerpoint/2010/main" val="2012817048"/>
      </p:ext>
    </p:extLst>
  </p:cSld>
  <p:clrMapOvr>
    <a:masterClrMapping/>
  </p:clrMapOvr>
  <mc:AlternateContent xmlns:mc="http://schemas.openxmlformats.org/markup-compatibility/2006" xmlns:p14="http://schemas.microsoft.com/office/powerpoint/2010/main">
    <mc:Choice Requires="p14">
      <p:transition spd="slow" p14:dur="2000" advTm="10957"/>
    </mc:Choice>
    <mc:Fallback xmlns="">
      <p:transition spd="slow" advTm="1095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A3D9-EC17-41D9-8B96-EE62BE342AE1}"/>
              </a:ext>
            </a:extLst>
          </p:cNvPr>
          <p:cNvSpPr>
            <a:spLocks noGrp="1"/>
          </p:cNvSpPr>
          <p:nvPr>
            <p:ph type="title"/>
          </p:nvPr>
        </p:nvSpPr>
        <p:spPr/>
        <p:txBody>
          <a:bodyPr>
            <a:normAutofit fontScale="90000"/>
          </a:bodyPr>
          <a:lstStyle/>
          <a:p>
            <a:r>
              <a:rPr lang="en-US" dirty="0"/>
              <a:t>Analyzing TRR-Protected DDR4 Chips</a:t>
            </a:r>
            <a:endParaRPr lang="en-CH" dirty="0"/>
          </a:p>
        </p:txBody>
      </p:sp>
      <p:pic>
        <p:nvPicPr>
          <p:cNvPr id="5" name="Content Placeholder 3">
            <a:extLst>
              <a:ext uri="{FF2B5EF4-FFF2-40B4-BE49-F238E27FC236}">
                <a16:creationId xmlns:a16="http://schemas.microsoft.com/office/drawing/2014/main" id="{548B492A-05CC-4587-B391-DD570B1C545C}"/>
              </a:ext>
            </a:extLst>
          </p:cNvPr>
          <p:cNvPicPr>
            <a:picLocks noGrp="1" noChangeAspect="1"/>
          </p:cNvPicPr>
          <p:nvPr>
            <p:ph idx="1"/>
          </p:nvPr>
        </p:nvPicPr>
        <p:blipFill>
          <a:blip r:embed="rId3"/>
          <a:stretch>
            <a:fillRect/>
          </a:stretch>
        </p:blipFill>
        <p:spPr>
          <a:xfrm>
            <a:off x="37622" y="1659451"/>
            <a:ext cx="9060657" cy="3762180"/>
          </a:xfrm>
          <a:prstGeom prst="rect">
            <a:avLst/>
          </a:prstGeom>
        </p:spPr>
      </p:pic>
      <p:sp>
        <p:nvSpPr>
          <p:cNvPr id="3" name="TextBox 2">
            <a:extLst>
              <a:ext uri="{FF2B5EF4-FFF2-40B4-BE49-F238E27FC236}">
                <a16:creationId xmlns:a16="http://schemas.microsoft.com/office/drawing/2014/main" id="{9EF20CD0-3F62-4A8C-A3EC-6EAFC6DD8CE6}"/>
              </a:ext>
            </a:extLst>
          </p:cNvPr>
          <p:cNvSpPr txBox="1"/>
          <p:nvPr/>
        </p:nvSpPr>
        <p:spPr>
          <a:xfrm>
            <a:off x="152400" y="5421631"/>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a:ea typeface="+mn-ea"/>
                <a:cs typeface="+mn-cs"/>
              </a:rPr>
              <a:t>* SoftMC [Hassan+, HPCA’17] enhanced for DDR4</a:t>
            </a:r>
            <a:endParaRPr kumimoji="0" lang="en-CH" sz="1800" b="0" i="1" u="none" strike="noStrike" kern="1200" cap="none" spc="0" normalizeH="0" baseline="0" noProof="0" dirty="0">
              <a:ln>
                <a:noFill/>
              </a:ln>
              <a:solidFill>
                <a:prstClr val="black"/>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503440490"/>
      </p:ext>
    </p:extLst>
  </p:cSld>
  <p:clrMapOvr>
    <a:masterClrMapping/>
  </p:clrMapOvr>
  <mc:AlternateContent xmlns:mc="http://schemas.openxmlformats.org/markup-compatibility/2006" xmlns:p14="http://schemas.microsoft.com/office/powerpoint/2010/main">
    <mc:Choice Requires="p14">
      <p:transition spd="slow" p14:dur="2000" advTm="4512"/>
    </mc:Choice>
    <mc:Fallback xmlns="">
      <p:transition spd="slow" advTm="4512"/>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E5C6-EF71-49F7-8384-80B53B810DF4}"/>
              </a:ext>
            </a:extLst>
          </p:cNvPr>
          <p:cNvSpPr>
            <a:spLocks noGrp="1"/>
          </p:cNvSpPr>
          <p:nvPr>
            <p:ph type="title"/>
          </p:nvPr>
        </p:nvSpPr>
        <p:spPr/>
        <p:txBody>
          <a:bodyPr/>
          <a:lstStyle/>
          <a:p>
            <a:r>
              <a:rPr lang="en-US" dirty="0"/>
              <a:t>U-TRR Analysis Summary</a:t>
            </a:r>
            <a:endParaRPr lang="en-CH" dirty="0"/>
          </a:p>
        </p:txBody>
      </p:sp>
      <p:sp>
        <p:nvSpPr>
          <p:cNvPr id="4" name="TextBox 3">
            <a:extLst>
              <a:ext uri="{FF2B5EF4-FFF2-40B4-BE49-F238E27FC236}">
                <a16:creationId xmlns:a16="http://schemas.microsoft.com/office/drawing/2014/main" id="{EB2F947F-C08C-4422-A5E0-A713B749D331}"/>
              </a:ext>
            </a:extLst>
          </p:cNvPr>
          <p:cNvSpPr txBox="1"/>
          <p:nvPr/>
        </p:nvSpPr>
        <p:spPr>
          <a:xfrm>
            <a:off x="733573" y="1298293"/>
            <a:ext cx="2608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5" name="Graphic 4" descr="Research with solid fill">
            <a:extLst>
              <a:ext uri="{FF2B5EF4-FFF2-40B4-BE49-F238E27FC236}">
                <a16:creationId xmlns:a16="http://schemas.microsoft.com/office/drawing/2014/main" id="{B0FDEEB9-8215-4470-AE14-A8E4729EE6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1297" y="1453663"/>
            <a:ext cx="1486012" cy="1486012"/>
          </a:xfrm>
          <a:prstGeom prst="rect">
            <a:avLst/>
          </a:prstGeom>
        </p:spPr>
      </p:pic>
      <p:sp>
        <p:nvSpPr>
          <p:cNvPr id="6" name="Rectangle 5">
            <a:extLst>
              <a:ext uri="{FF2B5EF4-FFF2-40B4-BE49-F238E27FC236}">
                <a16:creationId xmlns:a16="http://schemas.microsoft.com/office/drawing/2014/main" id="{B6E20500-B767-4F56-9839-942BF29AEB92}"/>
              </a:ext>
            </a:extLst>
          </p:cNvPr>
          <p:cNvSpPr/>
          <p:nvPr/>
        </p:nvSpPr>
        <p:spPr>
          <a:xfrm>
            <a:off x="5511196" y="3117363"/>
            <a:ext cx="1727804"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40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7" name="Graphic 6" descr="Hammer1 with solid fill">
            <a:extLst>
              <a:ext uri="{FF2B5EF4-FFF2-40B4-BE49-F238E27FC236}">
                <a16:creationId xmlns:a16="http://schemas.microsoft.com/office/drawing/2014/main" id="{16B7649C-EDDC-435E-9FDD-6C638114AA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4316" y="5181600"/>
            <a:ext cx="1169368" cy="1169368"/>
          </a:xfrm>
          <a:prstGeom prst="rect">
            <a:avLst/>
          </a:prstGeom>
        </p:spPr>
      </p:pic>
      <p:sp>
        <p:nvSpPr>
          <p:cNvPr id="9" name="TextBox 8">
            <a:extLst>
              <a:ext uri="{FF2B5EF4-FFF2-40B4-BE49-F238E27FC236}">
                <a16:creationId xmlns:a16="http://schemas.microsoft.com/office/drawing/2014/main" id="{42A4192B-9055-430F-8C96-4FDDFEDA93E6}"/>
              </a:ext>
            </a:extLst>
          </p:cNvPr>
          <p:cNvSpPr txBox="1"/>
          <p:nvPr/>
        </p:nvSpPr>
        <p:spPr>
          <a:xfrm>
            <a:off x="1048613" y="5309084"/>
            <a:ext cx="594390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00"/>
                </a:solidFill>
                <a:effectLst/>
                <a:uLnTx/>
                <a:uFillTx/>
                <a:latin typeface="Cambria" panose="02040503050406030204"/>
                <a:ea typeface="+mn-ea"/>
                <a:cs typeface="+mn-cs"/>
              </a:rPr>
              <a:t>new</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RowHammer access patterns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that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circumvent</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TRR</a:t>
            </a:r>
            <a:endParaRPr kumimoji="0" lang="en-CH" sz="28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10" name="Graphic 9" descr="Processor with solid fill">
            <a:extLst>
              <a:ext uri="{FF2B5EF4-FFF2-40B4-BE49-F238E27FC236}">
                <a16:creationId xmlns:a16="http://schemas.microsoft.com/office/drawing/2014/main" id="{B9811BA9-E723-43A2-8267-264627D47F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9481" y="1219200"/>
            <a:ext cx="823745" cy="823745"/>
          </a:xfrm>
          <a:prstGeom prst="rect">
            <a:avLst/>
          </a:prstGeom>
        </p:spPr>
      </p:pic>
      <p:pic>
        <p:nvPicPr>
          <p:cNvPr id="11" name="Graphic 10" descr="Processor with solid fill">
            <a:extLst>
              <a:ext uri="{FF2B5EF4-FFF2-40B4-BE49-F238E27FC236}">
                <a16:creationId xmlns:a16="http://schemas.microsoft.com/office/drawing/2014/main" id="{F4ABC3DC-6622-404A-B1F3-2AD813BD92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58666" y="2080204"/>
            <a:ext cx="775478" cy="775478"/>
          </a:xfrm>
          <a:prstGeom prst="rect">
            <a:avLst/>
          </a:prstGeom>
        </p:spPr>
      </p:pic>
      <p:pic>
        <p:nvPicPr>
          <p:cNvPr id="12" name="Graphic 11" descr="Processor with solid fill">
            <a:extLst>
              <a:ext uri="{FF2B5EF4-FFF2-40B4-BE49-F238E27FC236}">
                <a16:creationId xmlns:a16="http://schemas.microsoft.com/office/drawing/2014/main" id="{F84D53A6-A82A-4166-B853-5A39401E49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9481" y="2948078"/>
            <a:ext cx="781084" cy="781084"/>
          </a:xfrm>
          <a:prstGeom prst="rect">
            <a:avLst/>
          </a:prstGeom>
        </p:spPr>
      </p:pic>
      <p:sp>
        <p:nvSpPr>
          <p:cNvPr id="13" name="TextBox 12">
            <a:extLst>
              <a:ext uri="{FF2B5EF4-FFF2-40B4-BE49-F238E27FC236}">
                <a16:creationId xmlns:a16="http://schemas.microsoft.com/office/drawing/2014/main" id="{3EF6D485-6CBE-41B4-80D2-C7695CD4839F}"/>
              </a:ext>
            </a:extLst>
          </p:cNvPr>
          <p:cNvSpPr txBox="1"/>
          <p:nvPr/>
        </p:nvSpPr>
        <p:spPr>
          <a:xfrm>
            <a:off x="609601" y="2130023"/>
            <a:ext cx="278434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14" name="TextBox 13">
            <a:extLst>
              <a:ext uri="{FF2B5EF4-FFF2-40B4-BE49-F238E27FC236}">
                <a16:creationId xmlns:a16="http://schemas.microsoft.com/office/drawing/2014/main" id="{CD0AD392-EDFA-4D52-91DE-6493DF997B29}"/>
              </a:ext>
            </a:extLst>
          </p:cNvPr>
          <p:cNvSpPr txBox="1"/>
          <p:nvPr/>
        </p:nvSpPr>
        <p:spPr>
          <a:xfrm>
            <a:off x="733574" y="3036019"/>
            <a:ext cx="250590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15" name="Straight Arrow Connector 14">
            <a:extLst>
              <a:ext uri="{FF2B5EF4-FFF2-40B4-BE49-F238E27FC236}">
                <a16:creationId xmlns:a16="http://schemas.microsoft.com/office/drawing/2014/main" id="{3E370E96-26AD-468B-8A46-70BC747971FD}"/>
              </a:ext>
            </a:extLst>
          </p:cNvPr>
          <p:cNvCxnSpPr>
            <a:cxnSpLocks/>
            <a:stCxn id="10" idx="3"/>
          </p:cNvCxnSpPr>
          <p:nvPr/>
        </p:nvCxnSpPr>
        <p:spPr>
          <a:xfrm>
            <a:off x="4063226" y="1631073"/>
            <a:ext cx="1368071" cy="37798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431AB1-66F2-4826-A844-7CF9A8A520B3}"/>
              </a:ext>
            </a:extLst>
          </p:cNvPr>
          <p:cNvCxnSpPr>
            <a:cxnSpLocks/>
            <a:stCxn id="11" idx="3"/>
            <a:endCxn id="5" idx="1"/>
          </p:cNvCxnSpPr>
          <p:nvPr/>
        </p:nvCxnSpPr>
        <p:spPr>
          <a:xfrm flipV="1">
            <a:off x="4034144" y="2196669"/>
            <a:ext cx="1397153" cy="27127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09A828-FA86-4521-BD20-909FABEE7644}"/>
              </a:ext>
            </a:extLst>
          </p:cNvPr>
          <p:cNvCxnSpPr>
            <a:cxnSpLocks/>
            <a:stCxn id="12" idx="3"/>
          </p:cNvCxnSpPr>
          <p:nvPr/>
        </p:nvCxnSpPr>
        <p:spPr>
          <a:xfrm flipV="1">
            <a:off x="4020565" y="2467943"/>
            <a:ext cx="1490631" cy="87067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Arrow: Down 47">
            <a:extLst>
              <a:ext uri="{FF2B5EF4-FFF2-40B4-BE49-F238E27FC236}">
                <a16:creationId xmlns:a16="http://schemas.microsoft.com/office/drawing/2014/main" id="{4B30A9C0-2A75-4AE1-9D05-900E3D3BB85F}"/>
              </a:ext>
            </a:extLst>
          </p:cNvPr>
          <p:cNvSpPr/>
          <p:nvPr/>
        </p:nvSpPr>
        <p:spPr>
          <a:xfrm>
            <a:off x="4020564" y="3979516"/>
            <a:ext cx="1102873" cy="1059191"/>
          </a:xfrm>
          <a:prstGeom prst="downArrow">
            <a:avLst>
              <a:gd name="adj1" fmla="val 39636"/>
              <a:gd name="adj2" fmla="val 3652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3096679482"/>
      </p:ext>
    </p:extLst>
  </p:cSld>
  <p:clrMapOvr>
    <a:masterClrMapping/>
  </p:clrMapOvr>
  <mc:AlternateContent xmlns:mc="http://schemas.openxmlformats.org/markup-compatibility/2006" xmlns:p14="http://schemas.microsoft.com/office/powerpoint/2010/main">
    <mc:Choice Requires="p14">
      <p:transition spd="slow" p14:dur="2000" advTm="10995"/>
    </mc:Choice>
    <mc:Fallback xmlns="">
      <p:transition spd="slow" advTm="10995"/>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3E39-5AC9-4559-ACD8-DE347D218CA4}"/>
              </a:ext>
            </a:extLst>
          </p:cNvPr>
          <p:cNvSpPr>
            <a:spLocks noGrp="1"/>
          </p:cNvSpPr>
          <p:nvPr>
            <p:ph type="title"/>
          </p:nvPr>
        </p:nvSpPr>
        <p:spPr/>
        <p:txBody>
          <a:bodyPr/>
          <a:lstStyle/>
          <a:p>
            <a:r>
              <a:rPr lang="en-US" dirty="0"/>
              <a:t>Key Takeaways</a:t>
            </a:r>
            <a:endParaRPr lang="en-CH" dirty="0"/>
          </a:p>
        </p:txBody>
      </p:sp>
      <p:sp>
        <p:nvSpPr>
          <p:cNvPr id="5" name="TextBox 4">
            <a:extLst>
              <a:ext uri="{FF2B5EF4-FFF2-40B4-BE49-F238E27FC236}">
                <a16:creationId xmlns:a16="http://schemas.microsoft.com/office/drawing/2014/main" id="{C2AD36ED-DEE6-4879-9C76-D4EFD343EC39}"/>
              </a:ext>
            </a:extLst>
          </p:cNvPr>
          <p:cNvSpPr txBox="1"/>
          <p:nvPr/>
        </p:nvSpPr>
        <p:spPr>
          <a:xfrm>
            <a:off x="0" y="948690"/>
            <a:ext cx="9144000" cy="461665"/>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a:ea typeface="+mn-ea"/>
                <a:cs typeface="+mn-cs"/>
              </a:rPr>
              <a:t>All 45 modules we test are vulnerable</a:t>
            </a:r>
          </a:p>
        </p:txBody>
      </p:sp>
      <p:sp>
        <p:nvSpPr>
          <p:cNvPr id="6" name="TextBox 5">
            <a:extLst>
              <a:ext uri="{FF2B5EF4-FFF2-40B4-BE49-F238E27FC236}">
                <a16:creationId xmlns:a16="http://schemas.microsoft.com/office/drawing/2014/main" id="{E5DA0E1A-B463-418F-B5FA-DB44F53E7DB0}"/>
              </a:ext>
            </a:extLst>
          </p:cNvPr>
          <p:cNvSpPr txBox="1"/>
          <p:nvPr/>
        </p:nvSpPr>
        <p:spPr>
          <a:xfrm>
            <a:off x="0" y="1510784"/>
            <a:ext cx="9144000" cy="830997"/>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a:ea typeface="+mn-ea"/>
                <a:cs typeface="+mn-cs"/>
              </a:rPr>
              <a:t>99.9% of rows </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 DRAM bank </a:t>
            </a:r>
            <a:b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experience </a:t>
            </a:r>
            <a:r>
              <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7" name="TextBox 6">
            <a:extLst>
              <a:ext uri="{FF2B5EF4-FFF2-40B4-BE49-F238E27FC236}">
                <a16:creationId xmlns:a16="http://schemas.microsoft.com/office/drawing/2014/main" id="{ECB99039-18EE-4499-A2E8-27F35F0345B7}"/>
              </a:ext>
            </a:extLst>
          </p:cNvPr>
          <p:cNvSpPr txBox="1"/>
          <p:nvPr/>
        </p:nvSpPr>
        <p:spPr>
          <a:xfrm>
            <a:off x="0" y="2442210"/>
            <a:ext cx="9144000" cy="830997"/>
          </a:xfrm>
          <a:prstGeom prst="rect">
            <a:avLst/>
          </a:prstGeom>
          <a:solidFill>
            <a:schemeClr val="accent1">
              <a:lumMod val="20000"/>
              <a:lumOff val="80000"/>
            </a:schemeClr>
          </a:solidFill>
          <a:ln w="28575">
            <a:noFill/>
          </a:ln>
        </p:spPr>
        <p:txBody>
          <a:bodyPr wrap="square" rtlCol="0">
            <a:spAutoFit/>
          </a:bodyPr>
          <a:lstStyle/>
          <a:p>
            <a:pPr lvl="0" algn="ctr" defTabSz="457200"/>
            <a:r>
              <a:rPr lang="en-US" sz="2400" b="1" dirty="0">
                <a:solidFill>
                  <a:srgbClr val="0000FF"/>
                </a:solidFill>
              </a:rPr>
              <a:t>ECC is ineffective: </a:t>
            </a:r>
            <a:r>
              <a:rPr lang="en-US" sz="2400" dirty="0">
                <a:solidFill>
                  <a:prstClr val="black"/>
                </a:solidFill>
                <a:latin typeface="Cambria" panose="02040503050406030204"/>
              </a:rPr>
              <a:t>u</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p to </a:t>
            </a:r>
            <a: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t>7 RowHammer bit flips </a:t>
            </a:r>
            <a:b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an 8-byte </a:t>
            </a:r>
            <a:r>
              <a:rPr kumimoji="0" lang="en-US" sz="2400" b="0" i="0" u="none" strike="noStrike" kern="1200" cap="none" spc="0" normalizeH="0" baseline="0" noProof="0" dirty="0" err="1">
                <a:ln>
                  <a:noFill/>
                </a:ln>
                <a:solidFill>
                  <a:prstClr val="black"/>
                </a:solidFill>
                <a:effectLst/>
                <a:uLnTx/>
                <a:uFillTx/>
                <a:latin typeface="Cambria" panose="02040503050406030204"/>
                <a:ea typeface="+mn-ea"/>
                <a:cs typeface="+mn-cs"/>
              </a:rPr>
              <a:t>dataword</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 </a:t>
            </a:r>
            <a:endPar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9" name="Picture 8">
            <a:extLst>
              <a:ext uri="{FF2B5EF4-FFF2-40B4-BE49-F238E27FC236}">
                <a16:creationId xmlns:a16="http://schemas.microsoft.com/office/drawing/2014/main" id="{23D641CA-DA6B-4C3F-A9BA-53289C212682}"/>
              </a:ext>
            </a:extLst>
          </p:cNvPr>
          <p:cNvPicPr>
            <a:picLocks noChangeAspect="1"/>
          </p:cNvPicPr>
          <p:nvPr/>
        </p:nvPicPr>
        <p:blipFill>
          <a:blip r:embed="rId4"/>
          <a:stretch>
            <a:fillRect/>
          </a:stretch>
        </p:blipFill>
        <p:spPr>
          <a:xfrm>
            <a:off x="11430" y="3398520"/>
            <a:ext cx="9144000" cy="3053907"/>
          </a:xfrm>
          <a:prstGeom prst="rect">
            <a:avLst/>
          </a:prstGeom>
        </p:spPr>
      </p:pic>
    </p:spTree>
    <p:custDataLst>
      <p:tags r:id="rId1"/>
    </p:custDataLst>
    <p:extLst>
      <p:ext uri="{BB962C8B-B14F-4D97-AF65-F5344CB8AC3E}">
        <p14:creationId xmlns:p14="http://schemas.microsoft.com/office/powerpoint/2010/main" val="1232000491"/>
      </p:ext>
    </p:extLst>
  </p:cSld>
  <p:clrMapOvr>
    <a:masterClrMapping/>
  </p:clrMapOvr>
  <mc:AlternateContent xmlns:mc="http://schemas.openxmlformats.org/markup-compatibility/2006" xmlns:p14="http://schemas.microsoft.com/office/powerpoint/2010/main">
    <mc:Choice Requires="p14">
      <p:transition spd="slow" p14:dur="2000" advTm="20656"/>
    </mc:Choice>
    <mc:Fallback xmlns="">
      <p:transition spd="slow" advTm="20656"/>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ABEB-B78A-41AF-BA24-8C6CF9796236}"/>
              </a:ext>
            </a:extLst>
          </p:cNvPr>
          <p:cNvSpPr>
            <a:spLocks noGrp="1"/>
          </p:cNvSpPr>
          <p:nvPr>
            <p:ph type="title"/>
          </p:nvPr>
        </p:nvSpPr>
        <p:spPr/>
        <p:txBody>
          <a:bodyPr>
            <a:normAutofit/>
          </a:bodyPr>
          <a:lstStyle/>
          <a:p>
            <a:r>
              <a:rPr lang="en-US" dirty="0"/>
              <a:t>Effect on Individual Rows</a:t>
            </a:r>
            <a:endParaRPr lang="en-CH" dirty="0"/>
          </a:p>
        </p:txBody>
      </p:sp>
      <p:pic>
        <p:nvPicPr>
          <p:cNvPr id="4" name="Picture 3">
            <a:extLst>
              <a:ext uri="{FF2B5EF4-FFF2-40B4-BE49-F238E27FC236}">
                <a16:creationId xmlns:a16="http://schemas.microsoft.com/office/drawing/2014/main" id="{33683B81-BB6E-4216-BB4C-D9C65C22C863}"/>
              </a:ext>
            </a:extLst>
          </p:cNvPr>
          <p:cNvPicPr>
            <a:picLocks noChangeAspect="1"/>
          </p:cNvPicPr>
          <p:nvPr/>
        </p:nvPicPr>
        <p:blipFill>
          <a:blip r:embed="rId4"/>
          <a:stretch>
            <a:fillRect/>
          </a:stretch>
        </p:blipFill>
        <p:spPr>
          <a:xfrm>
            <a:off x="257175" y="1295400"/>
            <a:ext cx="8686800" cy="1295710"/>
          </a:xfrm>
          <a:prstGeom prst="rect">
            <a:avLst/>
          </a:prstGeom>
        </p:spPr>
      </p:pic>
      <p:sp>
        <p:nvSpPr>
          <p:cNvPr id="6" name="Content Placeholder 2">
            <a:extLst>
              <a:ext uri="{FF2B5EF4-FFF2-40B4-BE49-F238E27FC236}">
                <a16:creationId xmlns:a16="http://schemas.microsoft.com/office/drawing/2014/main" id="{35CD4DA8-1CB6-4656-98D8-40BB11CE0B83}"/>
              </a:ext>
            </a:extLst>
          </p:cNvPr>
          <p:cNvSpPr txBox="1">
            <a:spLocks/>
          </p:cNvSpPr>
          <p:nvPr/>
        </p:nvSpPr>
        <p:spPr>
          <a:xfrm>
            <a:off x="0" y="49530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Our RowHammer access patterns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cause bit flips in more </a:t>
            </a: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than 99.9% of the rows</a:t>
            </a:r>
          </a:p>
        </p:txBody>
      </p:sp>
      <p:sp>
        <p:nvSpPr>
          <p:cNvPr id="13" name="Content Placeholder 2">
            <a:extLst>
              <a:ext uri="{FF2B5EF4-FFF2-40B4-BE49-F238E27FC236}">
                <a16:creationId xmlns:a16="http://schemas.microsoft.com/office/drawing/2014/main" id="{07B774E5-8F37-44AC-934C-DB0D0D0B3DAC}"/>
              </a:ext>
            </a:extLst>
          </p:cNvPr>
          <p:cNvSpPr txBox="1">
            <a:spLocks/>
          </p:cNvSpPr>
          <p:nvPr/>
        </p:nvSpPr>
        <p:spPr>
          <a:xfrm>
            <a:off x="-4696" y="32766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All 45 modules </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we tested are </a:t>
            </a:r>
            <a:r>
              <a:rPr kumimoji="0" lang="en-US" sz="26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vulnerable</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to our new RowHammer access patterns</a:t>
            </a:r>
            <a:endPar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endParaRPr>
          </a:p>
        </p:txBody>
      </p:sp>
      <p:sp>
        <p:nvSpPr>
          <p:cNvPr id="14" name="Rectangle 13">
            <a:extLst>
              <a:ext uri="{FF2B5EF4-FFF2-40B4-BE49-F238E27FC236}">
                <a16:creationId xmlns:a16="http://schemas.microsoft.com/office/drawing/2014/main" id="{2542F36B-1711-470D-BC8A-91402E265C62}"/>
              </a:ext>
            </a:extLst>
          </p:cNvPr>
          <p:cNvSpPr/>
          <p:nvPr/>
        </p:nvSpPr>
        <p:spPr>
          <a:xfrm>
            <a:off x="1281114" y="1438134"/>
            <a:ext cx="1219200"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Rectangle 14">
            <a:extLst>
              <a:ext uri="{FF2B5EF4-FFF2-40B4-BE49-F238E27FC236}">
                <a16:creationId xmlns:a16="http://schemas.microsoft.com/office/drawing/2014/main" id="{81A45927-FE0C-4908-8484-C3FB213B15B4}"/>
              </a:ext>
            </a:extLst>
          </p:cNvPr>
          <p:cNvSpPr/>
          <p:nvPr/>
        </p:nvSpPr>
        <p:spPr>
          <a:xfrm>
            <a:off x="1112497" y="1389887"/>
            <a:ext cx="16101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6" name="Rectangle 15">
            <a:extLst>
              <a:ext uri="{FF2B5EF4-FFF2-40B4-BE49-F238E27FC236}">
                <a16:creationId xmlns:a16="http://schemas.microsoft.com/office/drawing/2014/main" id="{AE53462F-4AF7-4DCD-8354-6DAFF1F629B9}"/>
              </a:ext>
            </a:extLst>
          </p:cNvPr>
          <p:cNvSpPr/>
          <p:nvPr/>
        </p:nvSpPr>
        <p:spPr>
          <a:xfrm>
            <a:off x="2497041" y="1417405"/>
            <a:ext cx="86186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A83EA9B2-55E3-4BFC-AE7C-F4376E5ABEB6}"/>
              </a:ext>
            </a:extLst>
          </p:cNvPr>
          <p:cNvSpPr/>
          <p:nvPr/>
        </p:nvSpPr>
        <p:spPr>
          <a:xfrm>
            <a:off x="3358908" y="1389887"/>
            <a:ext cx="343045"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933B23C4-4806-45AF-89F0-5F345AD9BB9E}"/>
              </a:ext>
            </a:extLst>
          </p:cNvPr>
          <p:cNvSpPr/>
          <p:nvPr/>
        </p:nvSpPr>
        <p:spPr>
          <a:xfrm>
            <a:off x="3714748" y="1389887"/>
            <a:ext cx="16072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9" name="Rectangle 18">
            <a:extLst>
              <a:ext uri="{FF2B5EF4-FFF2-40B4-BE49-F238E27FC236}">
                <a16:creationId xmlns:a16="http://schemas.microsoft.com/office/drawing/2014/main" id="{4885E5A4-489F-42FC-8681-CF5076F44C88}"/>
              </a:ext>
            </a:extLst>
          </p:cNvPr>
          <p:cNvSpPr/>
          <p:nvPr/>
        </p:nvSpPr>
        <p:spPr>
          <a:xfrm>
            <a:off x="3881511" y="1384067"/>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0" name="Rectangle 19">
            <a:extLst>
              <a:ext uri="{FF2B5EF4-FFF2-40B4-BE49-F238E27FC236}">
                <a16:creationId xmlns:a16="http://schemas.microsoft.com/office/drawing/2014/main" id="{6234B988-8EC3-4FC9-9CAB-A65DC13F12C7}"/>
              </a:ext>
            </a:extLst>
          </p:cNvPr>
          <p:cNvSpPr/>
          <p:nvPr/>
        </p:nvSpPr>
        <p:spPr>
          <a:xfrm>
            <a:off x="4572571" y="1382396"/>
            <a:ext cx="692651"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1" name="Rectangle 20">
            <a:extLst>
              <a:ext uri="{FF2B5EF4-FFF2-40B4-BE49-F238E27FC236}">
                <a16:creationId xmlns:a16="http://schemas.microsoft.com/office/drawing/2014/main" id="{CFADBCF9-DA59-49E7-ACB4-EE3653FABC45}"/>
              </a:ext>
            </a:extLst>
          </p:cNvPr>
          <p:cNvSpPr/>
          <p:nvPr/>
        </p:nvSpPr>
        <p:spPr>
          <a:xfrm>
            <a:off x="5277650" y="1385912"/>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2" name="Rectangle 21">
            <a:extLst>
              <a:ext uri="{FF2B5EF4-FFF2-40B4-BE49-F238E27FC236}">
                <a16:creationId xmlns:a16="http://schemas.microsoft.com/office/drawing/2014/main" id="{6D13C658-098C-427F-ABDF-10DA21EDC413}"/>
              </a:ext>
            </a:extLst>
          </p:cNvPr>
          <p:cNvSpPr/>
          <p:nvPr/>
        </p:nvSpPr>
        <p:spPr>
          <a:xfrm>
            <a:off x="5967081" y="1389887"/>
            <a:ext cx="344862"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3" name="Rectangle 22">
            <a:extLst>
              <a:ext uri="{FF2B5EF4-FFF2-40B4-BE49-F238E27FC236}">
                <a16:creationId xmlns:a16="http://schemas.microsoft.com/office/drawing/2014/main" id="{A82D48E6-C087-475F-A3BB-4D64195737F4}"/>
              </a:ext>
            </a:extLst>
          </p:cNvPr>
          <p:cNvSpPr/>
          <p:nvPr/>
        </p:nvSpPr>
        <p:spPr>
          <a:xfrm>
            <a:off x="7881621" y="1399412"/>
            <a:ext cx="102539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4" name="Rectangle 23">
            <a:extLst>
              <a:ext uri="{FF2B5EF4-FFF2-40B4-BE49-F238E27FC236}">
                <a16:creationId xmlns:a16="http://schemas.microsoft.com/office/drawing/2014/main" id="{D0B95300-6DF4-4ABC-A14E-F36E4BBB6DCF}"/>
              </a:ext>
            </a:extLst>
          </p:cNvPr>
          <p:cNvSpPr/>
          <p:nvPr/>
        </p:nvSpPr>
        <p:spPr>
          <a:xfrm>
            <a:off x="7525090" y="1417405"/>
            <a:ext cx="337796"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5" name="Rectangle 24">
            <a:extLst>
              <a:ext uri="{FF2B5EF4-FFF2-40B4-BE49-F238E27FC236}">
                <a16:creationId xmlns:a16="http://schemas.microsoft.com/office/drawing/2014/main" id="{7CD452C6-DB2E-4391-A474-2A2BE7243727}"/>
              </a:ext>
            </a:extLst>
          </p:cNvPr>
          <p:cNvSpPr/>
          <p:nvPr/>
        </p:nvSpPr>
        <p:spPr>
          <a:xfrm>
            <a:off x="6311943" y="1417405"/>
            <a:ext cx="1215329"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21914137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9AA47-0AC6-47B1-BC6D-ADAF2A0F33DB}"/>
              </a:ext>
            </a:extLst>
          </p:cNvPr>
          <p:cNvGrpSpPr/>
          <p:nvPr/>
        </p:nvGrpSpPr>
        <p:grpSpPr>
          <a:xfrm>
            <a:off x="514350" y="914400"/>
            <a:ext cx="8115300" cy="3203529"/>
            <a:chOff x="514350" y="914400"/>
            <a:chExt cx="8115300" cy="3203529"/>
          </a:xfrm>
        </p:grpSpPr>
        <p:pic>
          <p:nvPicPr>
            <p:cNvPr id="4" name="Picture 3">
              <a:extLst>
                <a:ext uri="{FF2B5EF4-FFF2-40B4-BE49-F238E27FC236}">
                  <a16:creationId xmlns:a16="http://schemas.microsoft.com/office/drawing/2014/main" id="{9572C5B4-0A12-45E0-82EF-AADD27A407E3}"/>
                </a:ext>
              </a:extLst>
            </p:cNvPr>
            <p:cNvPicPr>
              <a:picLocks noChangeAspect="1"/>
            </p:cNvPicPr>
            <p:nvPr/>
          </p:nvPicPr>
          <p:blipFill>
            <a:blip r:embed="rId4"/>
            <a:stretch>
              <a:fillRect/>
            </a:stretch>
          </p:blipFill>
          <p:spPr>
            <a:xfrm>
              <a:off x="514350" y="914400"/>
              <a:ext cx="8115300" cy="3203529"/>
            </a:xfrm>
            <a:prstGeom prst="rect">
              <a:avLst/>
            </a:prstGeom>
          </p:spPr>
        </p:pic>
        <p:sp>
          <p:nvSpPr>
            <p:cNvPr id="3" name="Rectangle 2">
              <a:extLst>
                <a:ext uri="{FF2B5EF4-FFF2-40B4-BE49-F238E27FC236}">
                  <a16:creationId xmlns:a16="http://schemas.microsoft.com/office/drawing/2014/main" id="{D67EFCD0-E4F3-42DE-9C36-412BCDE1315C}"/>
                </a:ext>
              </a:extLst>
            </p:cNvPr>
            <p:cNvSpPr/>
            <p:nvPr/>
          </p:nvSpPr>
          <p:spPr>
            <a:xfrm>
              <a:off x="2305050" y="1227825"/>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403B94FB-2FC5-4F79-971C-2C2C40840D28}"/>
                </a:ext>
              </a:extLst>
            </p:cNvPr>
            <p:cNvSpPr/>
            <p:nvPr/>
          </p:nvSpPr>
          <p:spPr>
            <a:xfrm>
              <a:off x="4547191"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412071C7-FAD9-4778-AF4D-2D17F5FD6F3A}"/>
                </a:ext>
              </a:extLst>
            </p:cNvPr>
            <p:cNvSpPr/>
            <p:nvPr/>
          </p:nvSpPr>
          <p:spPr>
            <a:xfrm>
              <a:off x="6818899"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grpSp>
      <p:sp>
        <p:nvSpPr>
          <p:cNvPr id="2" name="Title 1">
            <a:extLst>
              <a:ext uri="{FF2B5EF4-FFF2-40B4-BE49-F238E27FC236}">
                <a16:creationId xmlns:a16="http://schemas.microsoft.com/office/drawing/2014/main" id="{75C1EC89-73A2-4D41-BB40-41C223AEEBA9}"/>
              </a:ext>
            </a:extLst>
          </p:cNvPr>
          <p:cNvSpPr>
            <a:spLocks noGrp="1"/>
          </p:cNvSpPr>
          <p:nvPr>
            <p:ph type="title"/>
          </p:nvPr>
        </p:nvSpPr>
        <p:spPr>
          <a:xfrm>
            <a:off x="152400" y="0"/>
            <a:ext cx="8991600" cy="762000"/>
          </a:xfrm>
        </p:spPr>
        <p:txBody>
          <a:bodyPr>
            <a:noAutofit/>
          </a:bodyPr>
          <a:lstStyle/>
          <a:p>
            <a:r>
              <a:rPr lang="en-US" sz="3400" b="0" dirty="0"/>
              <a:t>Bypassing ECC with New RowHammer Patterns</a:t>
            </a:r>
            <a:endParaRPr lang="en-CH" sz="3400" dirty="0"/>
          </a:p>
        </p:txBody>
      </p:sp>
      <p:sp>
        <p:nvSpPr>
          <p:cNvPr id="6" name="Content Placeholder 2">
            <a:extLst>
              <a:ext uri="{FF2B5EF4-FFF2-40B4-BE49-F238E27FC236}">
                <a16:creationId xmlns:a16="http://schemas.microsoft.com/office/drawing/2014/main" id="{B51C934F-48F4-4984-81B0-D3B7BA0E7018}"/>
              </a:ext>
            </a:extLst>
          </p:cNvPr>
          <p:cNvSpPr txBox="1">
            <a:spLocks/>
          </p:cNvSpPr>
          <p:nvPr/>
        </p:nvSpPr>
        <p:spPr>
          <a:xfrm>
            <a:off x="0" y="5550541"/>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Conventional DRAM ECC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cannot</a:t>
            </a: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protect</a:t>
            </a:r>
            <a:b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our </a:t>
            </a:r>
            <a:r>
              <a:rPr kumimoji="0" lang="en-US"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new RowHammer access patterns</a:t>
            </a:r>
          </a:p>
        </p:txBody>
      </p:sp>
      <p:sp>
        <p:nvSpPr>
          <p:cNvPr id="10" name="Oval 9">
            <a:extLst>
              <a:ext uri="{FF2B5EF4-FFF2-40B4-BE49-F238E27FC236}">
                <a16:creationId xmlns:a16="http://schemas.microsoft.com/office/drawing/2014/main" id="{71F9533C-01D4-4F6D-BA74-A35E4D386295}"/>
              </a:ext>
            </a:extLst>
          </p:cNvPr>
          <p:cNvSpPr/>
          <p:nvPr/>
        </p:nvSpPr>
        <p:spPr>
          <a:xfrm>
            <a:off x="2336800" y="2782864"/>
            <a:ext cx="395112" cy="950936"/>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1" name="Oval 10">
            <a:extLst>
              <a:ext uri="{FF2B5EF4-FFF2-40B4-BE49-F238E27FC236}">
                <a16:creationId xmlns:a16="http://schemas.microsoft.com/office/drawing/2014/main" id="{6A21095D-0C34-40A2-8645-1B7AB60A8245}"/>
              </a:ext>
            </a:extLst>
          </p:cNvPr>
          <p:cNvSpPr/>
          <p:nvPr/>
        </p:nvSpPr>
        <p:spPr>
          <a:xfrm>
            <a:off x="4648200" y="1905000"/>
            <a:ext cx="395112" cy="20574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2" name="Oval 11">
            <a:extLst>
              <a:ext uri="{FF2B5EF4-FFF2-40B4-BE49-F238E27FC236}">
                <a16:creationId xmlns:a16="http://schemas.microsoft.com/office/drawing/2014/main" id="{BF6D4626-816A-4EA9-8E37-296E2CD74942}"/>
              </a:ext>
            </a:extLst>
          </p:cNvPr>
          <p:cNvSpPr/>
          <p:nvPr/>
        </p:nvSpPr>
        <p:spPr>
          <a:xfrm>
            <a:off x="6990645" y="1727200"/>
            <a:ext cx="395112" cy="22352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3" name="Oval 12">
            <a:extLst>
              <a:ext uri="{FF2B5EF4-FFF2-40B4-BE49-F238E27FC236}">
                <a16:creationId xmlns:a16="http://schemas.microsoft.com/office/drawing/2014/main" id="{DF9F4277-B06F-4A07-88AC-343B2F9876C0}"/>
              </a:ext>
            </a:extLst>
          </p:cNvPr>
          <p:cNvSpPr/>
          <p:nvPr/>
        </p:nvSpPr>
        <p:spPr>
          <a:xfrm>
            <a:off x="5588001" y="3048000"/>
            <a:ext cx="395112" cy="9509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4" name="Oval 13">
            <a:extLst>
              <a:ext uri="{FF2B5EF4-FFF2-40B4-BE49-F238E27FC236}">
                <a16:creationId xmlns:a16="http://schemas.microsoft.com/office/drawing/2014/main" id="{A8FB5CAF-EAF0-482B-99E7-4B477C35DA36}"/>
              </a:ext>
            </a:extLst>
          </p:cNvPr>
          <p:cNvSpPr/>
          <p:nvPr/>
        </p:nvSpPr>
        <p:spPr>
          <a:xfrm>
            <a:off x="7888110" y="2516163"/>
            <a:ext cx="395112" cy="16017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Content Placeholder 2">
            <a:extLst>
              <a:ext uri="{FF2B5EF4-FFF2-40B4-BE49-F238E27FC236}">
                <a16:creationId xmlns:a16="http://schemas.microsoft.com/office/drawing/2014/main" id="{C53D9301-72F8-476B-A421-E7C1F2D4CEF1}"/>
              </a:ext>
            </a:extLst>
          </p:cNvPr>
          <p:cNvSpPr txBox="1">
            <a:spLocks/>
          </p:cNvSpPr>
          <p:nvPr/>
        </p:nvSpPr>
        <p:spPr>
          <a:xfrm>
            <a:off x="0" y="4619633"/>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Modules from all three vendors have many </a:t>
            </a:r>
            <a:r>
              <a:rPr kumimoji="0" lang="en-US" sz="2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8-byte data chunks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3 and more (up to 7) RowHammer bit flips</a:t>
            </a:r>
          </a:p>
        </p:txBody>
      </p:sp>
      <p:grpSp>
        <p:nvGrpSpPr>
          <p:cNvPr id="23" name="Group 22">
            <a:extLst>
              <a:ext uri="{FF2B5EF4-FFF2-40B4-BE49-F238E27FC236}">
                <a16:creationId xmlns:a16="http://schemas.microsoft.com/office/drawing/2014/main" id="{7BC15310-115F-4BAC-96DB-A689B5A5FDAD}"/>
              </a:ext>
            </a:extLst>
          </p:cNvPr>
          <p:cNvGrpSpPr/>
          <p:nvPr/>
        </p:nvGrpSpPr>
        <p:grpSpPr>
          <a:xfrm>
            <a:off x="2095500" y="4040649"/>
            <a:ext cx="6056013" cy="381286"/>
            <a:chOff x="2095500" y="4040649"/>
            <a:chExt cx="6056013" cy="381286"/>
          </a:xfrm>
        </p:grpSpPr>
        <p:sp>
          <p:nvSpPr>
            <p:cNvPr id="20" name="TextBox 19">
              <a:extLst>
                <a:ext uri="{FF2B5EF4-FFF2-40B4-BE49-F238E27FC236}">
                  <a16:creationId xmlns:a16="http://schemas.microsoft.com/office/drawing/2014/main" id="{4CCB56BC-F982-4CCF-80F8-F90089292E7D}"/>
                </a:ext>
              </a:extLst>
            </p:cNvPr>
            <p:cNvSpPr txBox="1"/>
            <p:nvPr/>
          </p:nvSpPr>
          <p:spPr>
            <a:xfrm>
              <a:off x="2095500"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A</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1" name="TextBox 20">
              <a:extLst>
                <a:ext uri="{FF2B5EF4-FFF2-40B4-BE49-F238E27FC236}">
                  <a16:creationId xmlns:a16="http://schemas.microsoft.com/office/drawing/2014/main" id="{DD2437F5-D3B3-4809-9233-BFB6611CB668}"/>
                </a:ext>
              </a:extLst>
            </p:cNvPr>
            <p:cNvSpPr txBox="1"/>
            <p:nvPr/>
          </p:nvSpPr>
          <p:spPr>
            <a:xfrm>
              <a:off x="4585291"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B</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2" name="TextBox 21">
              <a:extLst>
                <a:ext uri="{FF2B5EF4-FFF2-40B4-BE49-F238E27FC236}">
                  <a16:creationId xmlns:a16="http://schemas.microsoft.com/office/drawing/2014/main" id="{7DC5C9E5-EC1B-46AA-A9BC-271528F73870}"/>
                </a:ext>
              </a:extLst>
            </p:cNvPr>
            <p:cNvSpPr txBox="1"/>
            <p:nvPr/>
          </p:nvSpPr>
          <p:spPr>
            <a:xfrm>
              <a:off x="6856113" y="4052603"/>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C</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p:spTree>
    <p:custDataLst>
      <p:tags r:id="rId1"/>
    </p:custDataLst>
    <p:extLst>
      <p:ext uri="{BB962C8B-B14F-4D97-AF65-F5344CB8AC3E}">
        <p14:creationId xmlns:p14="http://schemas.microsoft.com/office/powerpoint/2010/main" val="11988769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A5D-423F-4AA1-993C-209107734D4E}"/>
              </a:ext>
            </a:extLst>
          </p:cNvPr>
          <p:cNvSpPr>
            <a:spLocks noGrp="1"/>
          </p:cNvSpPr>
          <p:nvPr>
            <p:ph type="title"/>
          </p:nvPr>
        </p:nvSpPr>
        <p:spPr/>
        <p:txBody>
          <a:bodyPr>
            <a:noAutofit/>
          </a:bodyPr>
          <a:lstStyle/>
          <a:p>
            <a:r>
              <a:rPr lang="en-US" sz="3600" b="0" dirty="0"/>
              <a:t>Many Observations &amp; Results in the Paper</a:t>
            </a:r>
            <a:endParaRPr lang="en-CH" sz="3600" dirty="0"/>
          </a:p>
        </p:txBody>
      </p:sp>
      <p:sp>
        <p:nvSpPr>
          <p:cNvPr id="3" name="Content Placeholder 2">
            <a:extLst>
              <a:ext uri="{FF2B5EF4-FFF2-40B4-BE49-F238E27FC236}">
                <a16:creationId xmlns:a16="http://schemas.microsoft.com/office/drawing/2014/main" id="{A22CBD66-AF66-4BA1-849B-FD580A3A90B1}"/>
              </a:ext>
            </a:extLst>
          </p:cNvPr>
          <p:cNvSpPr>
            <a:spLocks noGrp="1"/>
          </p:cNvSpPr>
          <p:nvPr>
            <p:ph idx="1"/>
          </p:nvPr>
        </p:nvSpPr>
        <p:spPr>
          <a:xfrm>
            <a:off x="152400" y="914400"/>
            <a:ext cx="8839200" cy="2209800"/>
          </a:xfrm>
        </p:spPr>
        <p:txBody>
          <a:bodyPr>
            <a:normAutofit fontScale="92500" lnSpcReduction="10000"/>
          </a:bodyPr>
          <a:lstStyle/>
          <a:p>
            <a:r>
              <a:rPr lang="en-US" dirty="0"/>
              <a:t>More observations on the TRRs of the three vendors</a:t>
            </a:r>
          </a:p>
          <a:p>
            <a:r>
              <a:rPr lang="en-US" dirty="0"/>
              <a:t>Detailed description of the crafted access patterns</a:t>
            </a:r>
          </a:p>
          <a:p>
            <a:r>
              <a:rPr lang="en-US" dirty="0"/>
              <a:t>Hammers per aggressor row sensitivity analysis</a:t>
            </a:r>
          </a:p>
          <a:p>
            <a:r>
              <a:rPr lang="en-US" dirty="0"/>
              <a:t>Observations and results for individual modules</a:t>
            </a:r>
          </a:p>
          <a:p>
            <a:r>
              <a:rPr lang="en-US" dirty="0"/>
              <a:t>…</a:t>
            </a:r>
            <a:endParaRPr lang="en-CH" dirty="0"/>
          </a:p>
        </p:txBody>
      </p:sp>
      <p:pic>
        <p:nvPicPr>
          <p:cNvPr id="4" name="Picture 3">
            <a:extLst>
              <a:ext uri="{FF2B5EF4-FFF2-40B4-BE49-F238E27FC236}">
                <a16:creationId xmlns:a16="http://schemas.microsoft.com/office/drawing/2014/main" id="{968D7F6C-24B4-4581-9919-F51E4C733CF3}"/>
              </a:ext>
            </a:extLst>
          </p:cNvPr>
          <p:cNvPicPr>
            <a:picLocks noChangeAspect="1"/>
          </p:cNvPicPr>
          <p:nvPr/>
        </p:nvPicPr>
        <p:blipFill>
          <a:blip r:embed="rId4"/>
          <a:stretch>
            <a:fillRect/>
          </a:stretch>
        </p:blipFill>
        <p:spPr>
          <a:xfrm>
            <a:off x="0" y="3276600"/>
            <a:ext cx="9144000" cy="3061638"/>
          </a:xfrm>
          <a:prstGeom prst="rect">
            <a:avLst/>
          </a:prstGeom>
          <a:solidFill>
            <a:schemeClr val="tx1">
              <a:lumMod val="65000"/>
              <a:lumOff val="35000"/>
            </a:schemeClr>
          </a:solidFill>
          <a:ln w="28575">
            <a:solidFill>
              <a:schemeClr val="tx1"/>
            </a:solidFill>
          </a:ln>
        </p:spPr>
      </p:pic>
    </p:spTree>
    <p:custDataLst>
      <p:tags r:id="rId1"/>
    </p:custDataLst>
    <p:extLst>
      <p:ext uri="{BB962C8B-B14F-4D97-AF65-F5344CB8AC3E}">
        <p14:creationId xmlns:p14="http://schemas.microsoft.com/office/powerpoint/2010/main" val="14089590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107504" y="152400"/>
            <a:ext cx="9023920" cy="1066800"/>
          </a:xfrm>
        </p:spPr>
        <p:txBody>
          <a:bodyPr/>
          <a:lstStyle/>
          <a:p>
            <a:r>
              <a:rPr lang="en-US" altLang="en-US" dirty="0">
                <a:ea typeface="ＭＳ Ｐゴシック" panose="020B0600070205080204" pitchFamily="34" charset="-128"/>
              </a:rPr>
              <a:t>Uncovering TRR Can Help Future Solutions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140437989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New RowHammer Characteristics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1425001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RowHammer Has Many Dimensions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97753395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hidden="1">
            <a:extLst>
              <a:ext uri="{FF2B5EF4-FFF2-40B4-BE49-F238E27FC236}">
                <a16:creationId xmlns:a16="http://schemas.microsoft.com/office/drawing/2014/main" id="{5FAA97EA-9E22-B54C-90BE-098DB3E2AF21}"/>
              </a:ext>
            </a:extLst>
          </p:cNvPr>
          <p:cNvSpPr/>
          <p:nvPr/>
        </p:nvSpPr>
        <p:spPr>
          <a:xfrm>
            <a:off x="-1" y="2089150"/>
            <a:ext cx="9144000" cy="2952750"/>
          </a:xfrm>
          <a:prstGeom prst="rect">
            <a:avLst/>
          </a:prstGeom>
          <a:solidFill>
            <a:srgbClr val="E4AC49"/>
          </a:solidFill>
          <a:ln>
            <a:solidFill>
              <a:srgbClr val="8B2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p:txBody>
          <a:bodyPr lIns="91440" tIns="45720" rIns="91440" bIns="45720" anchor="ctr"/>
          <a:lstStyle/>
          <a:p>
            <a:r>
              <a:rPr lang="en-US">
                <a:latin typeface="Cambria"/>
                <a:ea typeface="Cambria"/>
              </a:rPr>
              <a:t>Our Goal</a:t>
            </a:r>
            <a:endParaRPr lang="en-US"/>
          </a:p>
        </p:txBody>
      </p:sp>
      <p:sp>
        <p:nvSpPr>
          <p:cNvPr id="5" name="Rectangle 4">
            <a:extLst>
              <a:ext uri="{FF2B5EF4-FFF2-40B4-BE49-F238E27FC236}">
                <a16:creationId xmlns:a16="http://schemas.microsoft.com/office/drawing/2014/main" id="{0ED87C55-6BC5-FD4A-804E-90D5DFB2B884}"/>
              </a:ext>
            </a:extLst>
          </p:cNvPr>
          <p:cNvSpPr/>
          <p:nvPr/>
        </p:nvSpPr>
        <p:spPr>
          <a:xfrm>
            <a:off x="0" y="950846"/>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Provide insights into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three fundamental properties </a:t>
            </a:r>
          </a:p>
        </p:txBody>
      </p:sp>
      <p:sp>
        <p:nvSpPr>
          <p:cNvPr id="6" name="TextBox 5">
            <a:extLst>
              <a:ext uri="{FF2B5EF4-FFF2-40B4-BE49-F238E27FC236}">
                <a16:creationId xmlns:a16="http://schemas.microsoft.com/office/drawing/2014/main" id="{2458E704-D25C-C248-BD7D-C846B6FBABF1}"/>
              </a:ext>
            </a:extLst>
          </p:cNvPr>
          <p:cNvSpPr txBox="1"/>
          <p:nvPr/>
        </p:nvSpPr>
        <p:spPr>
          <a:xfrm>
            <a:off x="9265238" y="3051886"/>
            <a:ext cx="188126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0" i="0" u="none" strike="noStrike" kern="1200" cap="none" spc="0" normalizeH="0" baseline="0" noProof="0">
                <a:ln>
                  <a:noFill/>
                </a:ln>
                <a:solidFill>
                  <a:srgbClr val="C00000"/>
                </a:solidFill>
                <a:effectLst/>
                <a:uLnTx/>
                <a:uFillTx/>
                <a:latin typeface="Font Awesome 5 Free Regular" panose="02000503000000000000"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Temperature</a:t>
            </a:r>
            <a:endPar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25E6595F-2459-4544-8A25-D01DE8207AC7}"/>
              </a:ext>
            </a:extLst>
          </p:cNvPr>
          <p:cNvSpPr txBox="1"/>
          <p:nvPr/>
        </p:nvSpPr>
        <p:spPr>
          <a:xfrm>
            <a:off x="12003134" y="3039207"/>
            <a:ext cx="233200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1" i="0" u="none" strike="noStrike" kern="1200" cap="none" spc="0" normalizeH="0" baseline="0" noProof="0">
                <a:ln>
                  <a:noFill/>
                </a:ln>
                <a:solidFill>
                  <a:srgbClr val="0070C0"/>
                </a:solidFill>
                <a:effectLst/>
                <a:uLnTx/>
                <a:uFillTx/>
                <a:latin typeface="Font Awesome 5 Free Regular" panose="02000503000000000000"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Aggressor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Active Time</a:t>
            </a:r>
            <a:endParaRPr kumimoji="0" lang="en-US"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DAAB8E50-2EF1-E943-A49F-D2229A7007AB}"/>
              </a:ext>
            </a:extLst>
          </p:cNvPr>
          <p:cNvSpPr txBox="1"/>
          <p:nvPr/>
        </p:nvSpPr>
        <p:spPr>
          <a:xfrm>
            <a:off x="14944435" y="3039207"/>
            <a:ext cx="2713220"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1" i="0" u="none" strike="noStrike" kern="1200" cap="none" spc="0" normalizeH="0" baseline="0" noProof="0">
                <a:ln>
                  <a:noFill/>
                </a:ln>
                <a:solidFill>
                  <a:srgbClr val="ED7D31">
                    <a:lumMod val="75000"/>
                  </a:srgbClr>
                </a:solidFill>
                <a:effectLst/>
                <a:uLnTx/>
                <a:uFillTx/>
                <a:latin typeface="Font Awesome 5 Free Regular" panose="02000503000000000000" pitchFamily="2" charset="0"/>
                <a:ea typeface="+mn-ea"/>
                <a:cs typeface="+mn-cs"/>
              </a:rPr>
              <a:t></a:t>
            </a:r>
            <a:endParaRPr kumimoji="0" lang="en-CH" sz="13800" b="0" i="0" u="none" strike="noStrike" kern="1200" cap="none" spc="0" normalizeH="0" baseline="0" noProof="0">
              <a:ln>
                <a:noFill/>
              </a:ln>
              <a:solidFill>
                <a:srgbClr val="ED7D31">
                  <a:lumMod val="75000"/>
                </a:srgbClr>
              </a:solidFill>
              <a:effectLst/>
              <a:uLnTx/>
              <a:uFillTx/>
              <a:latin typeface="Font Awesome 5 Free Regular" panose="02000503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Victim DRAM Cell’s Physical Location</a:t>
            </a:r>
            <a:endParaRPr kumimoji="0" lang="en-US" sz="24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pic>
        <p:nvPicPr>
          <p:cNvPr id="18" name="Picture 17">
            <a:extLst>
              <a:ext uri="{FF2B5EF4-FFF2-40B4-BE49-F238E27FC236}">
                <a16:creationId xmlns:a16="http://schemas.microsoft.com/office/drawing/2014/main" id="{DE791C0E-F1E3-374E-B099-69D0729020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88308" y="1445983"/>
            <a:ext cx="3860800" cy="3683000"/>
          </a:xfrm>
          <a:prstGeom prst="rect">
            <a:avLst/>
          </a:prstGeom>
        </p:spPr>
      </p:pic>
      <p:pic>
        <p:nvPicPr>
          <p:cNvPr id="20" name="Picture 19">
            <a:extLst>
              <a:ext uri="{FF2B5EF4-FFF2-40B4-BE49-F238E27FC236}">
                <a16:creationId xmlns:a16="http://schemas.microsoft.com/office/drawing/2014/main" id="{0CAFDD81-805A-B149-B493-3683FA4AAF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3829" y="1425271"/>
            <a:ext cx="3886200" cy="3671003"/>
          </a:xfrm>
          <a:prstGeom prst="rect">
            <a:avLst/>
          </a:prstGeom>
        </p:spPr>
      </p:pic>
      <p:pic>
        <p:nvPicPr>
          <p:cNvPr id="22" name="Picture 21">
            <a:extLst>
              <a:ext uri="{FF2B5EF4-FFF2-40B4-BE49-F238E27FC236}">
                <a16:creationId xmlns:a16="http://schemas.microsoft.com/office/drawing/2014/main" id="{B2DB9C61-616A-D14C-BD81-37C3A84C19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01" y="1440116"/>
            <a:ext cx="2971800" cy="3683000"/>
          </a:xfrm>
          <a:prstGeom prst="rect">
            <a:avLst/>
          </a:prstGeom>
        </p:spPr>
      </p:pic>
      <p:sp>
        <p:nvSpPr>
          <p:cNvPr id="15" name="Rectangle 14">
            <a:extLst>
              <a:ext uri="{FF2B5EF4-FFF2-40B4-BE49-F238E27FC236}">
                <a16:creationId xmlns:a16="http://schemas.microsoft.com/office/drawing/2014/main" id="{2066DC1C-AD72-5B4A-ADCA-DE73CCEF2561}"/>
              </a:ext>
            </a:extLst>
          </p:cNvPr>
          <p:cNvSpPr/>
          <p:nvPr/>
        </p:nvSpPr>
        <p:spPr>
          <a:xfrm>
            <a:off x="-2201" y="5111118"/>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find </a:t>
            </a:r>
            <a:r>
              <a:rPr kumimoji="0" lang="en-US" sz="2400" b="1" i="0" u="none" strike="noStrike" kern="1200" cap="none" spc="0" normalizeH="0" baseline="0" noProof="0">
                <a:ln>
                  <a:noFill/>
                </a:ln>
                <a:solidFill>
                  <a:srgbClr val="C55910"/>
                </a:solidFill>
                <a:effectLst/>
                <a:uLnTx/>
                <a:uFillTx/>
                <a:latin typeface="Cambria" panose="02040503050406030204" pitchFamily="18" charset="0"/>
                <a:ea typeface="+mn-ea"/>
                <a:cs typeface="+mn-cs"/>
              </a:rPr>
              <a:t>effective and efficient</a:t>
            </a:r>
            <a:r>
              <a:rPr kumimoji="0" lang="en-US" sz="2400" b="0" i="0" u="none" strike="noStrike" kern="1200" cap="none" spc="0" normalizeH="0" baseline="0" noProof="0">
                <a:ln>
                  <a:noFill/>
                </a:ln>
                <a:solidFill>
                  <a:srgbClr val="C55910"/>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attacks and defenses</a:t>
            </a:r>
          </a:p>
        </p:txBody>
      </p:sp>
    </p:spTree>
    <p:extLst>
      <p:ext uri="{BB962C8B-B14F-4D97-AF65-F5344CB8AC3E}">
        <p14:creationId xmlns:p14="http://schemas.microsoft.com/office/powerpoint/2010/main" val="17583652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3.5|10.8|7.8|8.5|6|11.7|7|14.2|11.7|8.9"/>
</p:tagLst>
</file>

<file path=ppt/tags/tag2.xml><?xml version="1.0" encoding="utf-8"?>
<p:tagLst xmlns:a="http://schemas.openxmlformats.org/drawingml/2006/main" xmlns:r="http://schemas.openxmlformats.org/officeDocument/2006/relationships" xmlns:p="http://schemas.openxmlformats.org/presentationml/2006/main">
  <p:tag name="TIMING" val="|4.4"/>
</p:tagLst>
</file>

<file path=ppt/tags/tag3.xml><?xml version="1.0" encoding="utf-8"?>
<p:tagLst xmlns:a="http://schemas.openxmlformats.org/drawingml/2006/main" xmlns:r="http://schemas.openxmlformats.org/officeDocument/2006/relationships" xmlns:p="http://schemas.openxmlformats.org/presentationml/2006/main">
  <p:tag name="TIMING" val="|0.8|4.1"/>
</p:tagLst>
</file>

<file path=ppt/tags/tag4.xml><?xml version="1.0" encoding="utf-8"?>
<p:tagLst xmlns:a="http://schemas.openxmlformats.org/drawingml/2006/main" xmlns:r="http://schemas.openxmlformats.org/officeDocument/2006/relationships" xmlns:p="http://schemas.openxmlformats.org/presentationml/2006/main">
  <p:tag name="TIMING" val="|4.8|3.4|6.1"/>
</p:tagLst>
</file>

<file path=ppt/tags/tag5.xml><?xml version="1.0" encoding="utf-8"?>
<p:tagLst xmlns:a="http://schemas.openxmlformats.org/drawingml/2006/main" xmlns:r="http://schemas.openxmlformats.org/officeDocument/2006/relationships" xmlns:p="http://schemas.openxmlformats.org/presentationml/2006/main">
  <p:tag name="TIMING" val="|1.3|4.3"/>
</p:tagLst>
</file>

<file path=ppt/tags/tag6.xml><?xml version="1.0" encoding="utf-8"?>
<p:tagLst xmlns:a="http://schemas.openxmlformats.org/drawingml/2006/main" xmlns:r="http://schemas.openxmlformats.org/officeDocument/2006/relationships" xmlns:p="http://schemas.openxmlformats.org/presentationml/2006/main">
  <p:tag name="TIMING" val="|10.7|5.3|6"/>
</p:tagLst>
</file>

<file path=ppt/tags/tag7.xml><?xml version="1.0" encoding="utf-8"?>
<p:tagLst xmlns:a="http://schemas.openxmlformats.org/drawingml/2006/main" xmlns:r="http://schemas.openxmlformats.org/officeDocument/2006/relationships" xmlns:p="http://schemas.openxmlformats.org/presentationml/2006/main">
  <p:tag name="TIMING" val="|3.6|1.2|2.6|5.6"/>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205789</TotalTime>
  <Words>21060</Words>
  <Application>Microsoft Macintosh PowerPoint</Application>
  <PresentationFormat>On-screen Show (4:3)</PresentationFormat>
  <Paragraphs>2614</Paragraphs>
  <Slides>266</Slides>
  <Notes>114</Notes>
  <HiddenSlides>0</HiddenSlides>
  <MMClips>0</MMClips>
  <ScaleCrop>false</ScaleCrop>
  <HeadingPairs>
    <vt:vector size="6" baseType="variant">
      <vt:variant>
        <vt:lpstr>Fonts Used</vt:lpstr>
      </vt:variant>
      <vt:variant>
        <vt:i4>15</vt:i4>
      </vt:variant>
      <vt:variant>
        <vt:lpstr>Theme</vt:lpstr>
      </vt:variant>
      <vt:variant>
        <vt:i4>66</vt:i4>
      </vt:variant>
      <vt:variant>
        <vt:lpstr>Slide Titles</vt:lpstr>
      </vt:variant>
      <vt:variant>
        <vt:i4>266</vt:i4>
      </vt:variant>
    </vt:vector>
  </HeadingPairs>
  <TitlesOfParts>
    <vt:vector size="347" baseType="lpstr">
      <vt:lpstr>Adobe Garamond Pro</vt:lpstr>
      <vt:lpstr>Arial</vt:lpstr>
      <vt:lpstr>Calibri</vt:lpstr>
      <vt:lpstr>Calibri Light</vt:lpstr>
      <vt:lpstr>Cambria</vt:lpstr>
      <vt:lpstr>Cambria Math</vt:lpstr>
      <vt:lpstr>Chalkduster</vt:lpstr>
      <vt:lpstr>Courier New</vt:lpstr>
      <vt:lpstr>Font Awesome 5 Free Regular</vt:lpstr>
      <vt:lpstr>Garamond</vt:lpstr>
      <vt:lpstr>LinLibertineT</vt:lpstr>
      <vt:lpstr>LinLibertineTI</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12_Office Theme</vt:lpstr>
      <vt:lpstr>15_Office Theme</vt:lpstr>
      <vt:lpstr>25_Office Theme</vt:lpstr>
      <vt:lpstr>95_Edge</vt:lpstr>
      <vt:lpstr>2_Edge</vt:lpstr>
      <vt:lpstr>Office Theme</vt:lpstr>
      <vt:lpstr>3_Office Theme</vt:lpstr>
      <vt:lpstr>99_Edge</vt:lpstr>
      <vt:lpstr>16_Edge</vt:lpstr>
      <vt:lpstr>96_Edge</vt:lpstr>
      <vt:lpstr>43_Edge</vt:lpstr>
      <vt:lpstr>97_Edge</vt:lpstr>
      <vt:lpstr>100_Edge</vt:lpstr>
      <vt:lpstr>4_Office Theme</vt:lpstr>
      <vt:lpstr>19_Edge</vt:lpstr>
      <vt:lpstr>44_Edge</vt:lpstr>
      <vt:lpstr>30_Edge</vt:lpstr>
      <vt:lpstr>41_Edge</vt:lpstr>
      <vt:lpstr>14_Edge</vt:lpstr>
      <vt:lpstr>14_Office Theme</vt:lpstr>
      <vt:lpstr>6_Office Theme</vt:lpstr>
      <vt:lpstr>7_Office Theme</vt:lpstr>
      <vt:lpstr>8_Office Theme</vt:lpstr>
      <vt:lpstr>9_Office Theme</vt:lpstr>
      <vt:lpstr>62_Edge</vt:lpstr>
      <vt:lpstr>1_Office Theme</vt:lpstr>
      <vt:lpstr>The Story of RowHammer</vt:lpstr>
      <vt:lpstr>What Is RowHammer?</vt:lpstr>
      <vt:lpstr>An “Early” Position Paper [IMW’13]</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 (VIII)</vt:lpstr>
      <vt:lpstr>More Security Implications (IX)</vt:lpstr>
      <vt:lpstr>More Security Implications?</vt:lpstr>
      <vt:lpstr>A RowHammer Survey Across the Stack</vt:lpstr>
      <vt:lpstr>Understanding RowHammer</vt:lpstr>
      <vt:lpstr>First RowHammer Analysis</vt:lpstr>
      <vt:lpstr>RowHammer Infrastructure (2012-2014)</vt:lpstr>
      <vt:lpstr>PowerPoint Presentation</vt:lpstr>
      <vt:lpstr>RowHammer Characterization Results</vt:lpstr>
      <vt:lpstr>Major RowHammer Characteristics (2014)</vt:lpstr>
      <vt:lpstr>RowHammer is Getting Much Worse (2020)</vt:lpstr>
      <vt:lpstr>New RowHammer Dimensions (2021)</vt:lpstr>
      <vt:lpstr>RowHammer Solutions</vt:lpstr>
      <vt:lpstr>Two Types of RowHammer Solutions</vt:lpstr>
      <vt:lpstr>Some Potential Solutions (ISCA 2014)</vt:lpstr>
      <vt:lpstr>Apple’s Patch for RowHammer</vt:lpstr>
      <vt:lpstr>Our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Intelligent Flash Controllers [PIEEE’17]</vt:lpstr>
      <vt:lpstr>Detailed Lectures on RowHammer</vt:lpstr>
      <vt:lpstr>First RowHammer Analysis</vt:lpstr>
      <vt:lpstr>Retrospective on RowHammer &amp; Future</vt:lpstr>
      <vt:lpstr>A More Recent RowHammer Retrospective</vt:lpstr>
      <vt:lpstr>RowHammer in 2020-2022</vt:lpstr>
      <vt:lpstr>Revisiting RowHammer</vt:lpstr>
      <vt:lpstr>RowHammer is Getting Much Worse</vt:lpstr>
      <vt:lpstr>Key Takeaways from 1580 Chips</vt:lpstr>
      <vt:lpstr>3. Hammer Count (HC) Effects</vt:lpstr>
      <vt:lpstr>5. First RowHammer Bit Flips per Chip</vt:lpstr>
      <vt:lpstr>RowHammer is Getting Much Worse</vt:lpstr>
      <vt:lpstr>Detailed Lecture on Revisiting RowHammer</vt:lpstr>
      <vt:lpstr>TRRespass</vt:lpstr>
      <vt:lpstr>Industry-Adopted Solutions Do Not Work</vt:lpstr>
      <vt:lpstr>TRRespass</vt:lpstr>
      <vt:lpstr>Example Many-Sided Hammering Patterns</vt:lpstr>
      <vt:lpstr>BitFlips vs. Number of Aggressor Rows</vt:lpstr>
      <vt:lpstr>TRRespass Vulnerable DRAM Modules</vt:lpstr>
      <vt:lpstr>TRRespass Vulnerable Mobile Phones</vt:lpstr>
      <vt:lpstr>TRRespass Based RowHammer Attack</vt:lpstr>
      <vt:lpstr>TRRespass Key Results</vt:lpstr>
      <vt:lpstr>TRRespass Key Takeaways</vt:lpstr>
      <vt:lpstr>Detailed Lecture on TRRespass</vt:lpstr>
      <vt:lpstr>Industry-Adopted Solutions Do Not Work</vt:lpstr>
      <vt:lpstr>How to Guarantee That a Chip is RowHammer-Free?</vt:lpstr>
      <vt:lpstr>Hard to Guarantee RowHammer-Free Chips </vt:lpstr>
      <vt:lpstr>Uncovering TRR  Almost Completely</vt:lpstr>
      <vt:lpstr>Industry-Adopted Solutions Are Very Poor</vt:lpstr>
      <vt:lpstr>U-TRR Summary &amp; Key Results</vt:lpstr>
      <vt:lpstr>Overview of U-TRR</vt:lpstr>
      <vt:lpstr>Analyzing TRR-Protected DDR4 Chips</vt:lpstr>
      <vt:lpstr>U-TRR Analysis Summary</vt:lpstr>
      <vt:lpstr>Key Takeaways</vt:lpstr>
      <vt:lpstr>Effect on Individual Rows</vt:lpstr>
      <vt:lpstr>Bypassing ECC with New RowHammer Patterns</vt:lpstr>
      <vt:lpstr>Many Observations &amp; Results in the Paper</vt:lpstr>
      <vt:lpstr>Uncovering TRR Can Help Future Solutions</vt:lpstr>
      <vt:lpstr>New RowHammer Characteristics</vt:lpstr>
      <vt:lpstr>RowHammer Has Many Dimensions</vt:lpstr>
      <vt:lpstr>Our Goal</vt:lpstr>
      <vt:lpstr>DRAM Testing Infrastructures</vt:lpstr>
      <vt:lpstr>DRAM Chips Tested</vt:lpstr>
      <vt:lpstr>Summary of The Study &amp; Key Results</vt:lpstr>
      <vt:lpstr>PowerPoint Presentation</vt:lpstr>
      <vt:lpstr>Example Defense Improvements</vt:lpstr>
      <vt:lpstr>Many More Analyses In The Paper</vt:lpstr>
      <vt:lpstr>New RowHammer Solutions</vt:lpstr>
      <vt:lpstr>BlockHammer Solution in 2021</vt:lpstr>
      <vt:lpstr>RowHammer Mitigation Approaches</vt:lpstr>
      <vt:lpstr>Two Key Challenges</vt:lpstr>
      <vt:lpstr>Our Goal</vt:lpstr>
      <vt:lpstr>BlockHammer  Key Idea</vt:lpstr>
      <vt:lpstr>BlockHammer  Overview of Approach</vt:lpstr>
      <vt:lpstr>Key Results: BlockHammer</vt:lpstr>
      <vt:lpstr>A Takeaway</vt:lpstr>
      <vt:lpstr>More RowHammer in 2020-2022</vt:lpstr>
      <vt:lpstr>RowHammer in 2020 (I)</vt:lpstr>
      <vt:lpstr>RowHammer in 2020 (II)</vt:lpstr>
      <vt:lpstr>RowHammer in 2020 (III)</vt:lpstr>
      <vt:lpstr>RowHammer in 2021 (I)</vt:lpstr>
      <vt:lpstr>RowHammer in 2021 (II)</vt:lpstr>
      <vt:lpstr>RowHammer in 2021 (III)</vt:lpstr>
      <vt:lpstr>RowHammer in 2022 (I)</vt:lpstr>
      <vt:lpstr>RowHammer in 2022 (II)</vt:lpstr>
      <vt:lpstr>More to Come…</vt:lpstr>
      <vt:lpstr>Future Memory Reliability/Security Challenges</vt:lpstr>
      <vt:lpstr>Future of Main Memory Security</vt:lpstr>
      <vt:lpstr>Future of Main Memory Security</vt:lpstr>
      <vt:lpstr>A Takeaway</vt:lpstr>
      <vt:lpstr>The Takeaway</vt:lpstr>
      <vt:lpstr>Final Thoughts on RowHammer</vt:lpstr>
      <vt:lpstr>Before RowHammer (I)</vt:lpstr>
      <vt:lpstr>Before RowHammer (II)</vt:lpstr>
      <vt:lpstr>After RowHammer</vt:lpstr>
      <vt:lpstr>RowHammer: Retrospective</vt:lpstr>
      <vt:lpstr>Perhaps Most Importantly…</vt:lpstr>
      <vt:lpstr>Conclusion</vt:lpstr>
      <vt:lpstr>Summary: RowHammer</vt:lpstr>
      <vt:lpstr>A RowHammer Survey Across the Stack</vt:lpstr>
      <vt:lpstr>Detailed Lectures on RowHammer</vt:lpstr>
      <vt:lpstr>PowerPoint Presentation</vt:lpstr>
      <vt:lpstr>Funding Acknowledgments</vt:lpstr>
      <vt:lpstr>Acknowledgments</vt:lpstr>
      <vt:lpstr>SAFARI Research Group</vt:lpstr>
      <vt:lpstr>The Story of RowHammer</vt:lpstr>
      <vt:lpstr>Backup Slides for Further Info</vt:lpstr>
      <vt:lpstr>How Reliable/Secure/Safe is This Bridge?</vt:lpstr>
      <vt:lpstr>Collapse of the “Galloping Gertie”</vt:lpstr>
      <vt:lpstr>How Secure Are These People?</vt:lpstr>
      <vt:lpstr>Why Is This Happening?</vt:lpstr>
      <vt:lpstr>Higher-Level Implications</vt:lpstr>
      <vt:lpstr>Understanding RowHammer</vt:lpstr>
      <vt:lpstr>Root Causes of Disturbance Errors</vt:lpstr>
      <vt:lpstr>Experimental DRAM Testing Infrastructure</vt:lpstr>
      <vt:lpstr>4. Adjacency: Aggressor &amp; Victim</vt:lpstr>
      <vt:lpstr>❶ Access Interval (Aggressor)</vt:lpstr>
      <vt:lpstr>❷ Refresh Interval</vt:lpstr>
      <vt:lpstr>❸ Data Pattern</vt:lpstr>
      <vt:lpstr>6. Other Results (in Paper)</vt:lpstr>
      <vt:lpstr>6. Other Results (in Paper) cont’d</vt:lpstr>
      <vt:lpstr>First RowHammer Analysis</vt:lpstr>
      <vt:lpstr>RowHammer Solutions</vt:lpstr>
      <vt:lpstr>Naive Solutions</vt:lpstr>
      <vt:lpstr>Industry Is Writing Papers About It, Too</vt:lpstr>
      <vt:lpstr>Industry Is Writing Papers About It, Too</vt:lpstr>
      <vt:lpstr>Revisiting RowHammer</vt:lpstr>
      <vt:lpstr>Revisiting RowHammer   An Experimental Analysis of Modern Devices and Mitigation Techniques</vt:lpstr>
      <vt:lpstr>Key Conclusions</vt:lpstr>
      <vt:lpstr>DRAM Testing Infrastructures</vt:lpstr>
      <vt:lpstr>DRAM Chips Tested</vt:lpstr>
      <vt:lpstr>3. Hammer Count (HC) Effects</vt:lpstr>
      <vt:lpstr>5. First RowHammer Bit Flips per Chip</vt:lpstr>
      <vt:lpstr>5. First RowHammer Bit Flips per Chip</vt:lpstr>
      <vt:lpstr>5. First RowHammer Bit Flips per Chip</vt:lpstr>
      <vt:lpstr>Key Takeaways from 1580 Chips</vt:lpstr>
      <vt:lpstr>Mitigation Mechanism Evaluation</vt:lpstr>
      <vt:lpstr>Mitigation Mechanism Evaluation</vt:lpstr>
      <vt:lpstr>Mitigation Mechanism Evaluation</vt:lpstr>
      <vt:lpstr>Key Takeaways from Mitigation Mechanisms</vt:lpstr>
      <vt:lpstr>RowHammer Solutions Going Forward</vt:lpstr>
      <vt:lpstr>PowerPoint Presentation</vt:lpstr>
      <vt:lpstr>Detailed Lecture on Revisiting RowHammer</vt:lpstr>
      <vt:lpstr>Revisiting RowHammer in 2020 (I)</vt:lpstr>
      <vt:lpstr>Executive Summary</vt:lpstr>
      <vt:lpstr>Motivation</vt:lpstr>
      <vt:lpstr>Goal</vt:lpstr>
      <vt:lpstr>Effective RowHammer Characterization </vt:lpstr>
      <vt:lpstr>Testing Methodology</vt:lpstr>
      <vt:lpstr>Testing Methodology</vt:lpstr>
      <vt:lpstr>1. RowHammer Vulnerability</vt:lpstr>
      <vt:lpstr>2. Data Pattern Dependence</vt:lpstr>
      <vt:lpstr>3. Hammer Count (HC) Effects</vt:lpstr>
      <vt:lpstr>4. Spatial Effects: Row Distance</vt:lpstr>
      <vt:lpstr>4. Spatial Effects: Row Distance</vt:lpstr>
      <vt:lpstr>4. Spatial Effects: Row Distance</vt:lpstr>
      <vt:lpstr>4. Spatial Distribution of Bit Flips</vt:lpstr>
      <vt:lpstr>4. Spatial Distribution of Bit Flips</vt:lpstr>
      <vt:lpstr>5. First RowHammer Bit Flips per Chip</vt:lpstr>
      <vt:lpstr>Evaluation Methodology</vt:lpstr>
      <vt:lpstr>Evaluation Methodology</vt:lpstr>
      <vt:lpstr>Mitigation Mech. Eval. (Increased Refresh)</vt:lpstr>
      <vt:lpstr>Mitigation Mechanism Evaluation (PARA) </vt:lpstr>
      <vt:lpstr>Mitigation Mechanism Evaluation (ProHIT)</vt:lpstr>
      <vt:lpstr>Mitigation Mechanism Evaluation (MRLoc)</vt:lpstr>
      <vt:lpstr>Mitigation Mechanism Evaluation (TWiCe)</vt:lpstr>
      <vt:lpstr>Mitigation Mechanism Evaluation (Ideal)</vt:lpstr>
      <vt:lpstr>Additional Details in the Paper </vt:lpstr>
      <vt:lpstr>RowHammer Reviews</vt:lpstr>
      <vt:lpstr>Initial RowHammer Reviews</vt:lpstr>
      <vt:lpstr>Missing the Point</vt:lpstr>
      <vt:lpstr>More …</vt:lpstr>
      <vt:lpstr>Final RowHammer Reviews</vt:lpstr>
      <vt:lpstr>Some More History</vt:lpstr>
      <vt:lpstr>Some More Historical Perspective</vt:lpstr>
      <vt:lpstr>Initial RowHammer Reviews (MICRO 2013)</vt:lpstr>
      <vt:lpstr>Reviewer A</vt:lpstr>
      <vt:lpstr>Reviewer A -- Security is Not “Realistic”</vt:lpstr>
      <vt:lpstr>Rebuttal to Reviewer A</vt:lpstr>
      <vt:lpstr>Reviewer A -- Demands</vt:lpstr>
      <vt:lpstr>Reviewer C</vt:lpstr>
      <vt:lpstr>Reviewer C -- Leave It to DRAM Vendors</vt:lpstr>
      <vt:lpstr>Reviewer D -- Nothing New in RowHammer</vt:lpstr>
      <vt:lpstr>ISCA 2014 Submission</vt:lpstr>
      <vt:lpstr>Reviewer D</vt:lpstr>
      <vt:lpstr>PowerPoint Presentation</vt:lpstr>
      <vt:lpstr>Reviewer D Continued…</vt:lpstr>
      <vt:lpstr>Rebuttal to Reviewer D</vt:lpstr>
      <vt:lpstr>Reviewer E</vt:lpstr>
      <vt:lpstr>PowerPoint Presentation</vt:lpstr>
      <vt:lpstr>Rebuttal to Reviewer E</vt:lpstr>
      <vt:lpstr>Top Pick Reviews</vt:lpstr>
      <vt:lpstr>Another Top Pick Review</vt:lpstr>
      <vt:lpstr>PowerPoint Presentation</vt:lpstr>
      <vt:lpstr>Suggestions to Reviewers</vt:lpstr>
      <vt:lpstr>An Interview on Research and Education</vt:lpstr>
      <vt:lpstr>More Thoughts and Suggestions</vt:lpstr>
      <vt:lpstr>Aside: A Recommended Book</vt:lpstr>
      <vt:lpstr>PowerPoint Presentation</vt:lpstr>
      <vt:lpstr>PowerPoint Presentation</vt:lpstr>
      <vt:lpstr>A Fun Reading: Food for Thought</vt:lpstr>
      <vt:lpstr>Byzantine Failures</vt:lpstr>
      <vt:lpstr>After RowHammer: Byzantine Failures</vt:lpstr>
      <vt:lpstr>Aside: Byzantine Generals Problem</vt:lpstr>
      <vt:lpstr>Some Selected Readings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Keeping Future Memory Secure</vt:lpstr>
      <vt:lpstr>How Do We Keep Memory Secure?</vt:lpstr>
      <vt:lpstr>Solution Direction: Principled Designs</vt:lpstr>
      <vt:lpstr>Architecting Future Memory for Security </vt:lpstr>
      <vt:lpstr>PowerPoint Presentation</vt:lpstr>
      <vt:lpstr>Understand and Model with Experiments (Flash)</vt:lpstr>
      <vt:lpstr>Collapse of the “Galloping Gertie” (1940)</vt:lpstr>
      <vt:lpstr>Another Example (1994)</vt:lpstr>
      <vt:lpstr>Yet Another Example (2007)</vt:lpstr>
      <vt:lpstr>A More Recent Example (2018)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2883</cp:revision>
  <cp:lastPrinted>2017-12-05T03:30:35Z</cp:lastPrinted>
  <dcterms:created xsi:type="dcterms:W3CDTF">2010-10-08T20:41:54Z</dcterms:created>
  <dcterms:modified xsi:type="dcterms:W3CDTF">2022-02-28T14:58:39Z</dcterms:modified>
</cp:coreProperties>
</file>