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1.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3.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5.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6.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8.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9.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30.jpg" ContentType="image/pn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56" r:id="rId41"/>
    <p:sldMasterId id="2147488369" r:id="rId42"/>
    <p:sldMasterId id="2147488381" r:id="rId43"/>
    <p:sldMasterId id="2147488393" r:id="rId44"/>
    <p:sldMasterId id="2147488405" r:id="rId45"/>
    <p:sldMasterId id="2147488417" r:id="rId46"/>
    <p:sldMasterId id="2147488430" r:id="rId47"/>
    <p:sldMasterId id="2147488442" r:id="rId48"/>
    <p:sldMasterId id="2147488455" r:id="rId49"/>
    <p:sldMasterId id="2147488468" r:id="rId50"/>
    <p:sldMasterId id="2147488480" r:id="rId51"/>
    <p:sldMasterId id="2147488483" r:id="rId52"/>
    <p:sldMasterId id="2147488495" r:id="rId53"/>
    <p:sldMasterId id="2147488507" r:id="rId54"/>
    <p:sldMasterId id="2147488520" r:id="rId55"/>
    <p:sldMasterId id="2147488534" r:id="rId56"/>
    <p:sldMasterId id="2147488547" r:id="rId57"/>
    <p:sldMasterId id="2147488560" r:id="rId58"/>
    <p:sldMasterId id="2147488573" r:id="rId59"/>
    <p:sldMasterId id="2147488586" r:id="rId60"/>
    <p:sldMasterId id="2147488599" r:id="rId61"/>
    <p:sldMasterId id="2147488611" r:id="rId62"/>
  </p:sldMasterIdLst>
  <p:notesMasterIdLst>
    <p:notesMasterId r:id="rId300"/>
  </p:notesMasterIdLst>
  <p:handoutMasterIdLst>
    <p:handoutMasterId r:id="rId301"/>
  </p:handoutMasterIdLst>
  <p:sldIdLst>
    <p:sldId id="5602" r:id="rId63"/>
    <p:sldId id="656" r:id="rId64"/>
    <p:sldId id="5035" r:id="rId65"/>
    <p:sldId id="5032" r:id="rId66"/>
    <p:sldId id="5033" r:id="rId67"/>
    <p:sldId id="5034" r:id="rId68"/>
    <p:sldId id="3295" r:id="rId69"/>
    <p:sldId id="3296" r:id="rId70"/>
    <p:sldId id="3297" r:id="rId71"/>
    <p:sldId id="4847" r:id="rId72"/>
    <p:sldId id="4848" r:id="rId73"/>
    <p:sldId id="3845" r:id="rId74"/>
    <p:sldId id="4853" r:id="rId75"/>
    <p:sldId id="4851" r:id="rId76"/>
    <p:sldId id="4852" r:id="rId77"/>
    <p:sldId id="5125" r:id="rId78"/>
    <p:sldId id="5126" r:id="rId79"/>
    <p:sldId id="5138" r:id="rId80"/>
    <p:sldId id="4854" r:id="rId81"/>
    <p:sldId id="5603" r:id="rId82"/>
    <p:sldId id="5038" r:id="rId83"/>
    <p:sldId id="3604" r:id="rId84"/>
    <p:sldId id="3581" r:id="rId85"/>
    <p:sldId id="3582" r:id="rId86"/>
    <p:sldId id="3609" r:id="rId87"/>
    <p:sldId id="4145" r:id="rId88"/>
    <p:sldId id="3583" r:id="rId89"/>
    <p:sldId id="3614" r:id="rId90"/>
    <p:sldId id="3615" r:id="rId91"/>
    <p:sldId id="4146" r:id="rId92"/>
    <p:sldId id="5594" r:id="rId93"/>
    <p:sldId id="2476" r:id="rId94"/>
    <p:sldId id="4961" r:id="rId95"/>
    <p:sldId id="4930" r:id="rId96"/>
    <p:sldId id="5071" r:id="rId97"/>
    <p:sldId id="5072" r:id="rId98"/>
    <p:sldId id="5073" r:id="rId99"/>
    <p:sldId id="5592" r:id="rId100"/>
    <p:sldId id="3584" r:id="rId101"/>
    <p:sldId id="3585" r:id="rId102"/>
    <p:sldId id="3586" r:id="rId103"/>
    <p:sldId id="3848" r:id="rId104"/>
    <p:sldId id="3710" r:id="rId105"/>
    <p:sldId id="3711" r:id="rId106"/>
    <p:sldId id="3712" r:id="rId107"/>
    <p:sldId id="660" r:id="rId108"/>
    <p:sldId id="661" r:id="rId109"/>
    <p:sldId id="3943" r:id="rId110"/>
    <p:sldId id="3944" r:id="rId111"/>
    <p:sldId id="3945" r:id="rId112"/>
    <p:sldId id="3946" r:id="rId113"/>
    <p:sldId id="3947" r:id="rId114"/>
    <p:sldId id="3948" r:id="rId115"/>
    <p:sldId id="3719" r:id="rId116"/>
    <p:sldId id="3950" r:id="rId117"/>
    <p:sldId id="3720" r:id="rId118"/>
    <p:sldId id="4860" r:id="rId119"/>
    <p:sldId id="4861" r:id="rId120"/>
    <p:sldId id="4862" r:id="rId121"/>
    <p:sldId id="4863" r:id="rId122"/>
    <p:sldId id="2408" r:id="rId123"/>
    <p:sldId id="2409" r:id="rId124"/>
    <p:sldId id="4864" r:id="rId125"/>
    <p:sldId id="2406" r:id="rId126"/>
    <p:sldId id="2410" r:id="rId127"/>
    <p:sldId id="4865" r:id="rId128"/>
    <p:sldId id="4893" r:id="rId129"/>
    <p:sldId id="5066" r:id="rId130"/>
    <p:sldId id="5067" r:id="rId131"/>
    <p:sldId id="475" r:id="rId132"/>
    <p:sldId id="3721" r:id="rId133"/>
    <p:sldId id="3722" r:id="rId134"/>
    <p:sldId id="4894" r:id="rId135"/>
    <p:sldId id="4895" r:id="rId136"/>
    <p:sldId id="4699" r:id="rId137"/>
    <p:sldId id="5521" r:id="rId138"/>
    <p:sldId id="5036" r:id="rId139"/>
    <p:sldId id="3723" r:id="rId140"/>
    <p:sldId id="4968" r:id="rId141"/>
    <p:sldId id="4969" r:id="rId142"/>
    <p:sldId id="4970" r:id="rId143"/>
    <p:sldId id="4971" r:id="rId144"/>
    <p:sldId id="5037" r:id="rId145"/>
    <p:sldId id="4972" r:id="rId146"/>
    <p:sldId id="4973" r:id="rId147"/>
    <p:sldId id="4974" r:id="rId148"/>
    <p:sldId id="4975" r:id="rId149"/>
    <p:sldId id="4976" r:id="rId150"/>
    <p:sldId id="4977" r:id="rId151"/>
    <p:sldId id="4978" r:id="rId152"/>
    <p:sldId id="4979" r:id="rId153"/>
    <p:sldId id="4980" r:id="rId154"/>
    <p:sldId id="5222" r:id="rId155"/>
    <p:sldId id="1863" r:id="rId156"/>
    <p:sldId id="5045" r:id="rId157"/>
    <p:sldId id="4899" r:id="rId158"/>
    <p:sldId id="4900" r:id="rId159"/>
    <p:sldId id="3958" r:id="rId160"/>
    <p:sldId id="3978" r:id="rId161"/>
    <p:sldId id="4901" r:id="rId162"/>
    <p:sldId id="4943" r:id="rId163"/>
    <p:sldId id="5029" r:id="rId164"/>
    <p:sldId id="5028" r:id="rId165"/>
    <p:sldId id="3602" r:id="rId166"/>
    <p:sldId id="3855" r:id="rId167"/>
    <p:sldId id="3726" r:id="rId168"/>
    <p:sldId id="4879" r:id="rId169"/>
    <p:sldId id="5065" r:id="rId170"/>
    <p:sldId id="4945" r:id="rId171"/>
    <p:sldId id="4946" r:id="rId172"/>
    <p:sldId id="4947" r:id="rId173"/>
    <p:sldId id="4948" r:id="rId174"/>
    <p:sldId id="5139" r:id="rId175"/>
    <p:sldId id="4949" r:id="rId176"/>
    <p:sldId id="4950" r:id="rId177"/>
    <p:sldId id="4951" r:id="rId178"/>
    <p:sldId id="4952" r:id="rId179"/>
    <p:sldId id="4953" r:id="rId180"/>
    <p:sldId id="4954" r:id="rId181"/>
    <p:sldId id="4955" r:id="rId182"/>
    <p:sldId id="4957" r:id="rId183"/>
    <p:sldId id="4958" r:id="rId184"/>
    <p:sldId id="4959" r:id="rId185"/>
    <p:sldId id="4960" r:id="rId186"/>
    <p:sldId id="5140" r:id="rId187"/>
    <p:sldId id="4962" r:id="rId188"/>
    <p:sldId id="4963" r:id="rId189"/>
    <p:sldId id="4964" r:id="rId190"/>
    <p:sldId id="4965" r:id="rId191"/>
    <p:sldId id="4966" r:id="rId192"/>
    <p:sldId id="4967" r:id="rId193"/>
    <p:sldId id="5600" r:id="rId194"/>
    <p:sldId id="5141" r:id="rId195"/>
    <p:sldId id="5030" r:id="rId196"/>
    <p:sldId id="4826" r:id="rId197"/>
    <p:sldId id="2473" r:id="rId198"/>
    <p:sldId id="4983" r:id="rId199"/>
    <p:sldId id="5069" r:id="rId200"/>
    <p:sldId id="5070" r:id="rId201"/>
    <p:sldId id="4986" r:id="rId202"/>
    <p:sldId id="3985" r:id="rId203"/>
    <p:sldId id="5041" r:id="rId204"/>
    <p:sldId id="5058" r:id="rId205"/>
    <p:sldId id="5059" r:id="rId206"/>
    <p:sldId id="5060" r:id="rId207"/>
    <p:sldId id="5215" r:id="rId208"/>
    <p:sldId id="5039" r:id="rId209"/>
    <p:sldId id="5207" r:id="rId210"/>
    <p:sldId id="5208" r:id="rId211"/>
    <p:sldId id="461" r:id="rId212"/>
    <p:sldId id="464" r:id="rId213"/>
    <p:sldId id="5209" r:id="rId214"/>
    <p:sldId id="5210" r:id="rId215"/>
    <p:sldId id="5211" r:id="rId216"/>
    <p:sldId id="4827" r:id="rId217"/>
    <p:sldId id="5174" r:id="rId218"/>
    <p:sldId id="5216" r:id="rId219"/>
    <p:sldId id="5042" r:id="rId220"/>
    <p:sldId id="5047" r:id="rId221"/>
    <p:sldId id="5046" r:id="rId222"/>
    <p:sldId id="5061" r:id="rId223"/>
    <p:sldId id="5043" r:id="rId224"/>
    <p:sldId id="5212" r:id="rId225"/>
    <p:sldId id="5217" r:id="rId226"/>
    <p:sldId id="4424" r:id="rId227"/>
    <p:sldId id="4425" r:id="rId228"/>
    <p:sldId id="5176" r:id="rId229"/>
    <p:sldId id="5604" r:id="rId230"/>
    <p:sldId id="5214" r:id="rId231"/>
    <p:sldId id="5587" r:id="rId232"/>
    <p:sldId id="5511" r:id="rId233"/>
    <p:sldId id="5512" r:id="rId234"/>
    <p:sldId id="5589" r:id="rId235"/>
    <p:sldId id="5598" r:id="rId236"/>
    <p:sldId id="5599" r:id="rId237"/>
    <p:sldId id="680" r:id="rId238"/>
    <p:sldId id="5601" r:id="rId239"/>
    <p:sldId id="4956" r:id="rId240"/>
    <p:sldId id="4982" r:id="rId241"/>
    <p:sldId id="4987" r:id="rId242"/>
    <p:sldId id="4988" r:id="rId243"/>
    <p:sldId id="4866" r:id="rId244"/>
    <p:sldId id="4867" r:id="rId245"/>
    <p:sldId id="4868" r:id="rId246"/>
    <p:sldId id="4874" r:id="rId247"/>
    <p:sldId id="4942" r:id="rId248"/>
    <p:sldId id="4989" r:id="rId249"/>
    <p:sldId id="4876" r:id="rId250"/>
    <p:sldId id="4855" r:id="rId251"/>
    <p:sldId id="4856" r:id="rId252"/>
    <p:sldId id="4857" r:id="rId253"/>
    <p:sldId id="4880" r:id="rId254"/>
    <p:sldId id="973" r:id="rId255"/>
    <p:sldId id="4994" r:id="rId256"/>
    <p:sldId id="4995" r:id="rId257"/>
    <p:sldId id="4996" r:id="rId258"/>
    <p:sldId id="4997" r:id="rId259"/>
    <p:sldId id="4998" r:id="rId260"/>
    <p:sldId id="4999" r:id="rId261"/>
    <p:sldId id="4881" r:id="rId262"/>
    <p:sldId id="5000" r:id="rId263"/>
    <p:sldId id="5001" r:id="rId264"/>
    <p:sldId id="5002" r:id="rId265"/>
    <p:sldId id="5003" r:id="rId266"/>
    <p:sldId id="5004" r:id="rId267"/>
    <p:sldId id="5005" r:id="rId268"/>
    <p:sldId id="5006" r:id="rId269"/>
    <p:sldId id="5007" r:id="rId270"/>
    <p:sldId id="5008" r:id="rId271"/>
    <p:sldId id="5009" r:id="rId272"/>
    <p:sldId id="5010" r:id="rId273"/>
    <p:sldId id="5011" r:id="rId274"/>
    <p:sldId id="5012" r:id="rId275"/>
    <p:sldId id="5013" r:id="rId276"/>
    <p:sldId id="5014" r:id="rId277"/>
    <p:sldId id="5015" r:id="rId278"/>
    <p:sldId id="5016" r:id="rId279"/>
    <p:sldId id="5017" r:id="rId280"/>
    <p:sldId id="5018" r:id="rId281"/>
    <p:sldId id="5019" r:id="rId282"/>
    <p:sldId id="5020" r:id="rId283"/>
    <p:sldId id="5021" r:id="rId284"/>
    <p:sldId id="5022" r:id="rId285"/>
    <p:sldId id="5023" r:id="rId286"/>
    <p:sldId id="5024" r:id="rId287"/>
    <p:sldId id="5025" r:id="rId288"/>
    <p:sldId id="4884" r:id="rId289"/>
    <p:sldId id="4885" r:id="rId290"/>
    <p:sldId id="4886" r:id="rId291"/>
    <p:sldId id="4887" r:id="rId292"/>
    <p:sldId id="4888" r:id="rId293"/>
    <p:sldId id="4889" r:id="rId294"/>
    <p:sldId id="4890" r:id="rId295"/>
    <p:sldId id="4891" r:id="rId296"/>
    <p:sldId id="4892" r:id="rId297"/>
    <p:sldId id="4939" r:id="rId298"/>
    <p:sldId id="4940" r:id="rId2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A6A"/>
    <a:srgbClr val="8C0000"/>
    <a:srgbClr val="0000FF"/>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autoAdjust="0"/>
    <p:restoredTop sz="94393" autoAdjust="0"/>
  </p:normalViewPr>
  <p:slideViewPr>
    <p:cSldViewPr>
      <p:cViewPr varScale="1">
        <p:scale>
          <a:sx n="87" d="100"/>
          <a:sy n="87" d="100"/>
        </p:scale>
        <p:origin x="125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theme" Target="theme/theme1.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291" Type="http://schemas.openxmlformats.org/officeDocument/2006/relationships/slide" Target="slides/slide229.xml"/><Relationship Id="rId305" Type="http://schemas.openxmlformats.org/officeDocument/2006/relationships/tableStyles" Target="tableStyles.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92" Type="http://schemas.openxmlformats.org/officeDocument/2006/relationships/slide" Target="slides/slide23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notesMaster" Target="notesMasters/notesMaster1.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handoutMaster" Target="handoutMasters/handoutMaster1.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viewProps" Target="viewProps.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10/21/19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10/21/19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85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20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5912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8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62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1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347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7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4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2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3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8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77757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16861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3119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789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93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87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8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33997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4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1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8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95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05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9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42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157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75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86462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49340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932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61111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3652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440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93648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09517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89218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7744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25746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1265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5502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8635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77326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250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935637590"/>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2019. 10. 21.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44533561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1321717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71258641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92558548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25705411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104246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182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57285312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7065193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02407447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3838698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58259819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10/21/19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558172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10/21/19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327793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10/21/19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4519666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10/21/19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07406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10/21/19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439759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10/21/19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015338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10/21/19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400871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10/21/19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78637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10/21/19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85840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10/21/19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586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10/21/19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12436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8695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66721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06681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529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9317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48210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9333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6697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575356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5331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10/21/19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6340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10/21/19</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81251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10/21/19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26118998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10/21/19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1516277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10/21/19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3780003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10/21/19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41387889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10/21/19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59301981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10/21/19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5777703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10/21/19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10161063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10/21/19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226623423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10/21/19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122692068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10/21/19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286583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10/21/19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115224098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10/21/19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1736291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10/21/19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31648220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10/21/19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4669050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10/21/19</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20056752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10/21/19</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739977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10/21/19</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138530509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10/21/19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49354311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10/21/19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02067479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10/21/19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240103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10/21/19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9744364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57139561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5329778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408070184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027289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18780968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6895766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5865594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13431827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392318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4881293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77503499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803814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0204712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3182882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74067169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12398837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1197011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411129461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4133876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095038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7730546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09830581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33026713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447347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925361627"/>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6551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550565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33550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83847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153358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88638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87398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77122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78364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86724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8216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12471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4081819745"/>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5640227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01438338"/>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12524856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25480247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4362009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925297517"/>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145182259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20113578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96641943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2900628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80259754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76056403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08127659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195548180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0428362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97194527"/>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4083790"/>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4104563573"/>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88197158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413624217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120358118"/>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161247295"/>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39152189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2.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1.pn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3.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theme" Target="../theme/theme54.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theme" Target="../theme/theme56.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7.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theme" Target="../theme/theme58.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theme" Target="../theme/theme5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theme" Target="../theme/theme60.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image" Target="../media/image1.png"/><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1.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4.xml"/><Relationship Id="rId13" Type="http://schemas.openxmlformats.org/officeDocument/2006/relationships/theme" Target="../theme/theme62.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slideLayout" Target="../slideLayouts/slideLayout678.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2019. 10. 21.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4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589251269"/>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 id="214748836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426590"/>
      </p:ext>
    </p:extLst>
  </p:cSld>
  <p:clrMap bg1="lt1" tx1="dk1" bg2="lt2" tx2="dk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10/21/19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213547"/>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10/21/19</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12970"/>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10/21/19</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60880"/>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443523440"/>
      </p:ext>
    </p:extLst>
  </p:cSld>
  <p:clrMap bg1="lt1" tx1="dk1" bg2="lt2" tx2="dk2" accent1="accent1" accent2="accent2" accent3="accent3" accent4="accent4" accent5="accent5" accent6="accent6" hlink="hlink" folHlink="folHlink"/>
  <p:sldLayoutIdLst>
    <p:sldLayoutId id="2147488508" r:id="rId1"/>
    <p:sldLayoutId id="2147488509" r:id="rId2"/>
    <p:sldLayoutId id="2147488510" r:id="rId3"/>
    <p:sldLayoutId id="2147488511" r:id="rId4"/>
    <p:sldLayoutId id="2147488512" r:id="rId5"/>
    <p:sldLayoutId id="2147488513" r:id="rId6"/>
    <p:sldLayoutId id="2147488514" r:id="rId7"/>
    <p:sldLayoutId id="2147488515" r:id="rId8"/>
    <p:sldLayoutId id="2147488516" r:id="rId9"/>
    <p:sldLayoutId id="2147488517" r:id="rId10"/>
    <p:sldLayoutId id="2147488518" r:id="rId11"/>
    <p:sldLayoutId id="21474885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8233337"/>
      </p:ext>
    </p:extLst>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 id="2147488533"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645397"/>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 id="2147488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17239900"/>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8190349"/>
      </p:ext>
    </p:extLst>
  </p:cSld>
  <p:clrMap bg1="lt1" tx1="dk1" bg2="lt2" tx2="dk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 id="214748862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9.xml"/></Relationships>
</file>

<file path=ppt/slides/_rels/slide103.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94.jpg"/><Relationship Id="rId1" Type="http://schemas.openxmlformats.org/officeDocument/2006/relationships/slideLayout" Target="../slideLayouts/slideLayout249.xml"/></Relationships>
</file>

<file path=ppt/slides/_rels/slide10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9.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0.xml"/></Relationships>
</file>

<file path=ppt/slides/_rels/slide10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0.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4.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9.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4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2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12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49.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7.xml"/></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537.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46.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49.xml"/><Relationship Id="rId6" Type="http://schemas.openxmlformats.org/officeDocument/2006/relationships/image" Target="../media/image4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4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9.png"/><Relationship Id="rId1" Type="http://schemas.openxmlformats.org/officeDocument/2006/relationships/slideLayout" Target="../slideLayouts/slideLayout24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609.xml"/><Relationship Id="rId5" Type="http://schemas.openxmlformats.org/officeDocument/2006/relationships/image" Target="../media/image50.png"/><Relationship Id="rId4" Type="http://schemas.openxmlformats.org/officeDocument/2006/relationships/hyperlink" Target="https://github.com/CMU-SAFARI/EINSim"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0.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547.xml"/><Relationship Id="rId5" Type="http://schemas.openxmlformats.org/officeDocument/2006/relationships/image" Target="../media/image108.png"/><Relationship Id="rId4" Type="http://schemas.openxmlformats.org/officeDocument/2006/relationships/image" Target="../media/image107.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547.xml"/><Relationship Id="rId5" Type="http://schemas.openxmlformats.org/officeDocument/2006/relationships/image" Target="../media/image108.png"/><Relationship Id="rId4" Type="http://schemas.openxmlformats.org/officeDocument/2006/relationships/image" Target="../media/image107.jpeg"/></Relationships>
</file>

<file path=ppt/slides/_rels/slide154.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109.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49.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10.png"/></Relationships>
</file>

<file path=ppt/slides/_rels/slide1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91.png"/></Relationships>
</file>

<file path=ppt/slides/_rels/slide1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hyperlink" Target="http://www.safari.ethz.ch/" TargetMode="External"/><Relationship Id="rId1" Type="http://schemas.openxmlformats.org/officeDocument/2006/relationships/slideLayout" Target="../slideLayouts/slideLayout645.xml"/></Relationships>
</file>

<file path=ppt/slides/_rels/slide16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57.xml"/></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57.xml"/><Relationship Id="rId4" Type="http://schemas.openxmlformats.org/officeDocument/2006/relationships/image" Target="../media/image118.png"/></Relationships>
</file>

<file path=ppt/slides/_rels/slide1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5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5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91.xml"/><Relationship Id="rId5" Type="http://schemas.openxmlformats.org/officeDocument/2006/relationships/hyperlink" Target="https://www.cs.princeton.edu/~appel/papers/memerr.pdf" TargetMode="External"/><Relationship Id="rId4" Type="http://schemas.openxmlformats.org/officeDocument/2006/relationships/image" Target="../media/image125.png"/></Relationships>
</file>

<file path=ppt/slides/_rels/slide1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491.xml"/><Relationship Id="rId4" Type="http://schemas.openxmlformats.org/officeDocument/2006/relationships/hyperlink" Target="https://www.cs.princeton.edu/~appel/papers/memerr.pdf"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33.xml"/></Relationships>
</file>

<file path=ppt/slides/_rels/slide177.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127.png"/><Relationship Id="rId1" Type="http://schemas.openxmlformats.org/officeDocument/2006/relationships/slideLayout" Target="../slideLayouts/slideLayout633.xml"/></Relationships>
</file>

<file path=ppt/slides/_rels/slide178.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4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30.jpg"/><Relationship Id="rId2" Type="http://schemas.openxmlformats.org/officeDocument/2006/relationships/notesSlide" Target="../notesSlides/notesSlide54.xml"/><Relationship Id="rId1" Type="http://schemas.openxmlformats.org/officeDocument/2006/relationships/slideLayout" Target="../slideLayouts/slideLayout547.xml"/><Relationship Id="rId6" Type="http://schemas.openxmlformats.org/officeDocument/2006/relationships/image" Target="../media/image129.png"/><Relationship Id="rId5" Type="http://schemas.openxmlformats.org/officeDocument/2006/relationships/image" Target="../media/image108.png"/><Relationship Id="rId4" Type="http://schemas.openxmlformats.org/officeDocument/2006/relationships/image" Target="../media/image107.jpeg"/></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1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81.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18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32.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184.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33.png"/></Relationships>
</file>

<file path=ppt/slides/_rels/slide185.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34.png"/></Relationships>
</file>

<file path=ppt/slides/_rels/slide186.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8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0.xml"/></Relationships>
</file>

<file path=ppt/slides/_rels/slide19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6.xml"/></Relationships>
</file>

<file path=ppt/slides/_rels/slide1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3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668.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hyperlink" Target="http://users.ece.cmu.edu/~omutlu/pub/cai_date12_talk.ppt"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54.xml"/><Relationship Id="rId1" Type="http://schemas.openxmlformats.org/officeDocument/2006/relationships/tags" Target="../tags/tag1.xml"/><Relationship Id="rId4" Type="http://schemas.openxmlformats.org/officeDocument/2006/relationships/image" Target="../media/image146.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54.xml"/><Relationship Id="rId1" Type="http://schemas.openxmlformats.org/officeDocument/2006/relationships/tags" Target="../tags/tag2.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54.xml"/><Relationship Id="rId1" Type="http://schemas.openxmlformats.org/officeDocument/2006/relationships/tags" Target="../tags/tag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54.xml"/><Relationship Id="rId1" Type="http://schemas.openxmlformats.org/officeDocument/2006/relationships/tags" Target="../tags/tag4.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54.xml"/><Relationship Id="rId1" Type="http://schemas.openxmlformats.org/officeDocument/2006/relationships/tags" Target="../tags/tag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54.xml"/><Relationship Id="rId1" Type="http://schemas.openxmlformats.org/officeDocument/2006/relationships/tags" Target="../tags/tag6.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50.xml"/><Relationship Id="rId1" Type="http://schemas.openxmlformats.org/officeDocument/2006/relationships/tags" Target="../tags/tag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5.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1.xml"/></Relationships>
</file>

<file path=ppt/slides/_rels/slide22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572.xml"/><Relationship Id="rId4" Type="http://schemas.openxmlformats.org/officeDocument/2006/relationships/image" Target="../media/image147.png"/></Relationships>
</file>

<file path=ppt/slides/_rels/slide22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4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224.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225.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8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22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72.xml"/></Relationships>
</file>

<file path=ppt/slides/_rels/slide229.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572.xml"/><Relationship Id="rId5" Type="http://schemas.openxmlformats.org/officeDocument/2006/relationships/image" Target="../media/image149.png"/><Relationship Id="rId4" Type="http://schemas.openxmlformats.org/officeDocument/2006/relationships/hyperlink" Target="http://users.ece.cmu.edu/~omutlu/pub/cai_date13_talk.pp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50.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572.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572.xml"/><Relationship Id="rId6" Type="http://schemas.openxmlformats.org/officeDocument/2006/relationships/image" Target="../media/image151.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572.xml"/><Relationship Id="rId6" Type="http://schemas.openxmlformats.org/officeDocument/2006/relationships/image" Target="../media/image152.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4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54.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53.png"/><Relationship Id="rId1" Type="http://schemas.openxmlformats.org/officeDocument/2006/relationships/slideLayout" Target="../slideLayouts/slideLayout572.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572.xml"/><Relationship Id="rId4" Type="http://schemas.openxmlformats.org/officeDocument/2006/relationships/image" Target="../media/image155.png"/></Relationships>
</file>

<file path=ppt/slides/_rels/slide236.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33.png"/></Relationships>
</file>

<file path=ppt/slides/_rels/slide237.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9.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97.xml"/><Relationship Id="rId5" Type="http://schemas.openxmlformats.org/officeDocument/2006/relationships/image" Target="../media/image43.png"/><Relationship Id="rId4" Type="http://schemas.openxmlformats.org/officeDocument/2006/relationships/hyperlink" Target="http://users.ece.cmu.edu/~omutlu/pub/liu_isca12_talk.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4.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46.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09.xml"/><Relationship Id="rId6" Type="http://schemas.openxmlformats.org/officeDocument/2006/relationships/image" Target="../media/image4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0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9.png"/><Relationship Id="rId1" Type="http://schemas.openxmlformats.org/officeDocument/2006/relationships/slideLayout" Target="../slideLayouts/slideLayout60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609.xml"/><Relationship Id="rId5" Type="http://schemas.openxmlformats.org/officeDocument/2006/relationships/image" Target="../media/image50.png"/><Relationship Id="rId4" Type="http://schemas.openxmlformats.org/officeDocument/2006/relationships/hyperlink" Target="https://github.com/CMU-SAFARI/EINSi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5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69.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91.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91.xml"/><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91.xml"/><Relationship Id="rId4" Type="http://schemas.openxmlformats.org/officeDocument/2006/relationships/hyperlink" Target="http://dl.acm.org/citation.cfm?doid=2872362.287239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91.xml"/></Relationships>
</file>

<file path=ppt/slides/_rels/slide61.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91.xml"/></Relationships>
</file>

<file path=ppt/slides/_rels/slide63.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91.xml"/></Relationships>
</file>

<file path=ppt/slides/_rels/slide64.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91.xml"/></Relationships>
</file>

<file path=ppt/slides/_rels/slide65.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9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3.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lab.dsst.io/32c3-slides/7197.html" TargetMode="External"/><Relationship Id="rId1" Type="http://schemas.openxmlformats.org/officeDocument/2006/relationships/slideLayout" Target="../slideLayouts/slideLayout491.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14.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4.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14.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21.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91.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9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6.xml"/></Relationships>
</file>

<file path=ppt/slides/_rels/slide8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3.xml"/><Relationship Id="rId1" Type="http://schemas.openxmlformats.org/officeDocument/2006/relationships/slideLayout" Target="../slideLayouts/slideLayout526.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526.xml"/><Relationship Id="rId4" Type="http://schemas.openxmlformats.org/officeDocument/2006/relationships/image" Target="../media/image84.jpg"/></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526.xml"/><Relationship Id="rId4" Type="http://schemas.openxmlformats.org/officeDocument/2006/relationships/image" Target="../media/image86.jpg"/></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6.xml"/><Relationship Id="rId1" Type="http://schemas.openxmlformats.org/officeDocument/2006/relationships/slideLayout" Target="../slideLayouts/slideLayout526.xml"/><Relationship Id="rId4" Type="http://schemas.openxmlformats.org/officeDocument/2006/relationships/image" Target="../media/image88.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6.xml"/></Relationships>
</file>

<file path=ppt/slides/_rels/slide9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9.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0.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6.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support.apple.com/en-gb/HT204934" TargetMode="External"/><Relationship Id="rId1" Type="http://schemas.openxmlformats.org/officeDocument/2006/relationships/slideLayout" Target="../slideLayouts/slideLayout49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October 2019</a:t>
            </a:r>
          </a:p>
          <a:p>
            <a:r>
              <a:rPr lang="en-US" sz="2200" dirty="0"/>
              <a:t>RESILIENT HPC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283075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063138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193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62411681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7445049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800" dirty="0"/>
              <a:t>Future of RowHammer &amp;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9497782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047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7105237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4759222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764527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772816"/>
            <a:ext cx="8428037" cy="822325"/>
          </a:xfrm>
        </p:spPr>
        <p:txBody>
          <a:bodyPr/>
          <a:lstStyle/>
          <a:p>
            <a:pPr algn="ctr" eaLnBrk="1" hangingPunct="1"/>
            <a:r>
              <a:rPr lang="en-US" sz="5000" dirty="0">
                <a:latin typeface="Garamond" charset="0"/>
              </a:rPr>
              <a:t>Data Retention Errors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935487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546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6512292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03313958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16892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9991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590935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278354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67739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2458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798471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2028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27248443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63085854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5447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82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89067962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1933750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92381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85785210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0401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Effect of In-DRAM ECC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376579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NAND Flash Memory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910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12090698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DRAM Is Critical for Performance &amp; Energy</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96073050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14587"/>
            <a:ext cx="8428037" cy="822325"/>
          </a:xfrm>
        </p:spPr>
        <p:txBody>
          <a:bodyPr/>
          <a:lstStyle/>
          <a:p>
            <a:pPr algn="ctr" eaLnBrk="1" hangingPunct="1"/>
            <a:r>
              <a:rPr lang="en-US" sz="5000" dirty="0">
                <a:latin typeface="Garamond" charset="0"/>
              </a:rPr>
              <a:t>Memory Is Not Only Bad</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6627747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11664090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5817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DRAM Is Critical for Performance &amp; Energy</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0469109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796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has high entropy &amp;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41764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42795559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a:t>
            </a:r>
            <a:r>
              <a:rPr lang="en-US" sz="2000" u="sng" dirty="0"/>
              <a:t>Onur Mutlu</a:t>
            </a:r>
            <a:r>
              <a:rPr lang="en-US" sz="2000" dirty="0"/>
              <a:t>,</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a:p>
            <a:pPr marL="0" indent="0">
              <a:buNone/>
            </a:pPr>
            <a:br>
              <a:rPr lang="en-US" sz="2000" dirty="0"/>
            </a:br>
            <a:endParaRPr lang="en-US" sz="20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696780"/>
            <a:ext cx="9144000" cy="2180492"/>
          </a:xfrm>
          <a:prstGeom prst="rect">
            <a:avLst/>
          </a:prstGeom>
        </p:spPr>
      </p:pic>
    </p:spTree>
    <p:extLst>
      <p:ext uri="{BB962C8B-B14F-4D97-AF65-F5344CB8AC3E}">
        <p14:creationId xmlns:p14="http://schemas.microsoft.com/office/powerpoint/2010/main" val="356805460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10312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371241709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4BAB-A5C5-EB44-944B-FE8FAFB62789}"/>
              </a:ext>
            </a:extLst>
          </p:cNvPr>
          <p:cNvSpPr>
            <a:spLocks noGrp="1"/>
          </p:cNvSpPr>
          <p:nvPr>
            <p:ph type="title"/>
          </p:nvPr>
        </p:nvSpPr>
        <p:spPr/>
        <p:txBody>
          <a:bodyPr/>
          <a:lstStyle/>
          <a:p>
            <a:r>
              <a:rPr lang="en-US" dirty="0"/>
              <a:t>For Some Other Time … </a:t>
            </a:r>
          </a:p>
        </p:txBody>
      </p:sp>
      <p:sp>
        <p:nvSpPr>
          <p:cNvPr id="4" name="Slide Number Placeholder 3">
            <a:extLst>
              <a:ext uri="{FF2B5EF4-FFF2-40B4-BE49-F238E27FC236}">
                <a16:creationId xmlns:a16="http://schemas.microsoft.com/office/drawing/2014/main" id="{40F25310-1F19-6640-A7AA-5244091B7666}"/>
              </a:ext>
            </a:extLst>
          </p:cNvPr>
          <p:cNvSpPr>
            <a:spLocks noGrp="1"/>
          </p:cNvSpPr>
          <p:nvPr>
            <p:ph type="sldNum" sz="quarter" idx="11"/>
          </p:nvPr>
        </p:nvSpPr>
        <p:spPr/>
        <p:txBody>
          <a:bodyPr/>
          <a:lstStyle/>
          <a:p>
            <a:fld id="{323594FA-E141-4234-AE05-360401972BE7}" type="slidenum">
              <a:rPr lang="en-US" altLang="en-US" smtClean="0"/>
              <a:pPr/>
              <a:t>157</a:t>
            </a:fld>
            <a:endParaRPr lang="en-US" altLang="en-US"/>
          </a:p>
        </p:txBody>
      </p:sp>
      <p:pic>
        <p:nvPicPr>
          <p:cNvPr id="3" name="Picture 2">
            <a:extLst>
              <a:ext uri="{FF2B5EF4-FFF2-40B4-BE49-F238E27FC236}">
                <a16:creationId xmlns:a16="http://schemas.microsoft.com/office/drawing/2014/main" id="{3F29E643-227E-784C-A0D8-2DA321D7223F}"/>
              </a:ext>
            </a:extLst>
          </p:cNvPr>
          <p:cNvPicPr>
            <a:picLocks noChangeAspect="1"/>
          </p:cNvPicPr>
          <p:nvPr/>
        </p:nvPicPr>
        <p:blipFill>
          <a:blip r:embed="rId2"/>
          <a:stretch>
            <a:fillRect/>
          </a:stretch>
        </p:blipFill>
        <p:spPr>
          <a:xfrm>
            <a:off x="899592" y="1096888"/>
            <a:ext cx="7190557" cy="5068416"/>
          </a:xfrm>
          <a:prstGeom prst="rect">
            <a:avLst/>
          </a:prstGeom>
        </p:spPr>
      </p:pic>
    </p:spTree>
    <p:extLst>
      <p:ext uri="{BB962C8B-B14F-4D97-AF65-F5344CB8AC3E}">
        <p14:creationId xmlns:p14="http://schemas.microsoft.com/office/powerpoint/2010/main" val="35041683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5614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30045036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2705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2494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163</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2923838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420694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400442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834927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October 2019</a:t>
            </a:r>
          </a:p>
          <a:p>
            <a:r>
              <a:rPr lang="en-US" sz="2200" dirty="0"/>
              <a:t>RESILIENT HPC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17046931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120075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99041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0048232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4660457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Aside: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323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Satyanarayanan, CMU, 15-440, Spring 2015</a:t>
            </a:r>
          </a:p>
        </p:txBody>
      </p:sp>
    </p:spTree>
    <p:extLst>
      <p:ext uri="{BB962C8B-B14F-4D97-AF65-F5344CB8AC3E}">
        <p14:creationId xmlns:p14="http://schemas.microsoft.com/office/powerpoint/2010/main" val="580549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434719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408373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168236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56737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27631579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252622004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07429428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65999911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113183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427822801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Potential NAND Flash Memory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0346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58447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17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8180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64561503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008251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87100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8731513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505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892434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96049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8089291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793341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4291876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5543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50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570160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5724335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281357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25131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413953834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915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1346171462"/>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633126253"/>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1078612901"/>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18706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3224409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06541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10158424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3072463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4018413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53428493"/>
      </p:ext>
    </p:extLst>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14880032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73837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227478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720305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195719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7129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9238027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2393296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49021797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38223293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6388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93751223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88144971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48396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104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8979531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97750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34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0943719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125650749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22968251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9901875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1432882778"/>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10065538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3692346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35859530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1405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03005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Mazlow's</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Needs.svg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/w/</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=7964065</a:t>
            </a:r>
          </a:p>
        </p:txBody>
      </p:sp>
    </p:spTree>
    <p:extLst>
      <p:ext uri="{BB962C8B-B14F-4D97-AF65-F5344CB8AC3E}">
        <p14:creationId xmlns:p14="http://schemas.microsoft.com/office/powerpoint/2010/main" val="13931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85418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272865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1294987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771844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767332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67567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813751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661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8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3101789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805625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1822229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184138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13291709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23313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641060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9075751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303062017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541826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21712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9400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34857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136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590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7812918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2752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07659068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883530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93</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10758059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03712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209428</TotalTime>
  <Words>13407</Words>
  <Application>Microsoft Macintosh PowerPoint</Application>
  <PresentationFormat>On-screen Show (4:3)</PresentationFormat>
  <Paragraphs>2239</Paragraphs>
  <Slides>237</Slides>
  <Notes>69</Notes>
  <HiddenSlides>0</HiddenSlides>
  <MMClips>0</MMClips>
  <ScaleCrop>false</ScaleCrop>
  <HeadingPairs>
    <vt:vector size="6" baseType="variant">
      <vt:variant>
        <vt:lpstr>Fonts Used</vt:lpstr>
      </vt:variant>
      <vt:variant>
        <vt:i4>23</vt:i4>
      </vt:variant>
      <vt:variant>
        <vt:lpstr>Theme</vt:lpstr>
      </vt:variant>
      <vt:variant>
        <vt:i4>62</vt:i4>
      </vt:variant>
      <vt:variant>
        <vt:lpstr>Slide Titles</vt:lpstr>
      </vt:variant>
      <vt:variant>
        <vt:i4>237</vt:i4>
      </vt:variant>
    </vt:vector>
  </HeadingPairs>
  <TitlesOfParts>
    <vt:vector size="322" baseType="lpstr">
      <vt:lpstr>Dotum</vt:lpstr>
      <vt:lpstr>굴림</vt:lpstr>
      <vt:lpstr>MS PGothic</vt:lpstr>
      <vt:lpstr>MS PGothic</vt:lpstr>
      <vt:lpstr>宋体</vt:lpstr>
      <vt:lpstr>宋体</vt:lpstr>
      <vt:lpstr>Adobe Garamond Pro</vt:lpstr>
      <vt:lpstr>Apple Chancery</vt:lpstr>
      <vt:lpstr>Arial</vt:lpstr>
      <vt:lpstr>Calibri</vt:lpstr>
      <vt:lpstr>Calibri Light</vt:lpstr>
      <vt:lpstr>Cambria</vt:lpstr>
      <vt:lpstr>Cambria Math</vt:lpstr>
      <vt:lpstr>Chalkduster</vt:lpstr>
      <vt:lpstr>Courier New</vt:lpstr>
      <vt:lpstr>Futura Medium</vt:lpstr>
      <vt:lpstr>Garamond</vt:lpstr>
      <vt:lpstr>Gill Sans MT</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19_Edge</vt:lpstr>
      <vt:lpstr>4_sesha-theme</vt:lpstr>
      <vt:lpstr>12_Office Theme</vt:lpstr>
      <vt:lpstr>15_Office Theme</vt:lpstr>
      <vt:lpstr>25_Office Theme</vt:lpstr>
      <vt:lpstr>95_Edge</vt:lpstr>
      <vt:lpstr>1_Office Theme</vt:lpstr>
      <vt:lpstr>2_Edge</vt:lpstr>
      <vt:lpstr>Office Theme</vt:lpstr>
      <vt:lpstr>7_Office Theme</vt:lpstr>
      <vt:lpstr>3_Office Theme</vt:lpstr>
      <vt:lpstr>8_Office Theme</vt:lpstr>
      <vt:lpstr>5_Office Theme</vt:lpstr>
      <vt:lpstr>42_Edge</vt:lpstr>
      <vt:lpstr>65_Edge</vt:lpstr>
      <vt:lpstr>153_Edge</vt:lpstr>
      <vt:lpstr>99_Edge</vt:lpstr>
      <vt:lpstr>16_Edge</vt:lpstr>
      <vt:lpstr>96_Edge</vt:lpstr>
      <vt:lpstr>63_Edge</vt:lpstr>
      <vt:lpstr>43_Edge</vt:lpstr>
      <vt:lpstr>97_Edge</vt:lpstr>
      <vt:lpstr>RowHammer and Beyond</vt:lpstr>
      <vt:lpstr>The Story of RowHammer </vt:lpstr>
      <vt:lpstr>Maslow’s (Human) Hierarchy of Needs</vt:lpstr>
      <vt:lpstr>How Reliable/Secure/Safe is This Bridge?</vt:lpstr>
      <vt:lpstr>Collapse of the “Galloping Gertie”</vt:lpstr>
      <vt:lpstr>How Secure Are These People?</vt:lpstr>
      <vt:lpstr>The Main Memory System</vt:lpstr>
      <vt:lpstr>The Main Memory System</vt:lpstr>
      <vt:lpstr>The Main Memory System</vt:lpstr>
      <vt:lpstr>Major Trends Affecting Main Memory (I)</vt:lpstr>
      <vt:lpstr>Major Trends Affecting Main Memory (II)</vt:lpstr>
      <vt:lpstr>DRAM Capacity, Bandwidth, Latency Trends</vt:lpstr>
      <vt:lpstr>Major Trends Affecting Main Memory (III)</vt:lpstr>
      <vt:lpstr>DRAM Is Critical for Performance &amp; Energy</vt:lpstr>
      <vt:lpstr>DRAM Is Critical for Performance &amp; Energy</vt:lpstr>
      <vt:lpstr>PowerPoint Presentation</vt:lpstr>
      <vt:lpstr>PowerPoint Presentation</vt:lpstr>
      <vt:lpstr>PowerPoint Presentation</vt:lpstr>
      <vt:lpstr>Major Trends Affecting Main Memory (IV)</vt:lpstr>
      <vt:lpstr>An “Early” Position Paper [IMW’13]</vt:lpstr>
      <vt:lpstr>Industry Is Writing Papers About It, Too</vt:lpstr>
      <vt:lpstr>Industry Is Writing Papers About It, Too</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Retrospective on RowHammer &amp; Future</vt:lpstr>
      <vt:lpstr>A More Recent RowHammer Retrospective</vt:lpstr>
      <vt:lpstr>RowHammer Solutions</vt:lpstr>
      <vt:lpstr>Two Types of RowHammer Solutions</vt:lpstr>
      <vt:lpstr>Some Potential Solutions (ISCA 2014)</vt:lpstr>
      <vt:lpstr>Naive Solutions</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Future Memory Reliability/Security Challenges</vt:lpstr>
      <vt:lpstr>Future of RowHammer &amp; Memory Reliability</vt:lpstr>
      <vt:lpstr>Future of Main Memory</vt:lpstr>
      <vt:lpstr>Large-Scale Failure Analysis of DRAM Chips</vt:lpstr>
      <vt:lpstr>PowerPoint Presentation</vt:lpstr>
      <vt:lpstr>Future of Main Memory Security</vt:lpstr>
      <vt:lpstr>Data Retention Errors</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An Example VRT Cell</vt:lpstr>
      <vt:lpstr>Variable Retention Time</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Effect of In-DRAM ECC [DSN’19]</vt:lpstr>
      <vt:lpstr>The Takeaway, Reinforced</vt:lpstr>
      <vt:lpstr>Keeping Future Memory Secure</vt:lpstr>
      <vt:lpstr>NAND Flash Memory Vulnerabilities</vt:lpstr>
      <vt:lpstr>NAND Flash Vulnerabilities [HPCA’17]</vt:lpstr>
      <vt:lpstr>How Do We Keep Memory Secure?</vt:lpstr>
      <vt:lpstr>Solution Direction: Principled Designs</vt:lpstr>
      <vt:lpstr>Architecting Future Memory for Security </vt:lpstr>
      <vt:lpstr>PowerPoint Presentation</vt:lpstr>
      <vt:lpstr>Understand and Model with Experiments (Flash)</vt:lpstr>
      <vt:lpstr>Recall: Collapse of the “Galloping Gertie”</vt:lpstr>
      <vt:lpstr>Another Example (1994)</vt:lpstr>
      <vt:lpstr>Yet Another Example (2007)</vt:lpstr>
      <vt:lpstr>A More Recent Example (2018)</vt:lpstr>
      <vt:lpstr>The Takeaway, Again</vt:lpstr>
      <vt:lpstr>Memory Is Not Only Bad</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DRAM Latency PUFs</vt:lpstr>
      <vt:lpstr>Quickly Destroying In-Memory Data</vt:lpstr>
      <vt:lpstr>For Some Other Time … </vt:lpstr>
      <vt:lpstr>Conclusion</vt:lpstr>
      <vt:lpstr>RowHammer, Revisited</vt:lpstr>
      <vt:lpstr>RowHammer: Retrospective</vt:lpstr>
      <vt:lpstr>Perhaps Most Importantly…</vt:lpstr>
      <vt:lpstr>Summary: RowHammer</vt:lpstr>
      <vt:lpstr>For More on RowHammer…</vt:lpstr>
      <vt:lpstr>PowerPoint Presentation</vt:lpstr>
      <vt:lpstr>Acknowledgments</vt:lpstr>
      <vt:lpstr>Funding Acknowledgments</vt:lpstr>
      <vt:lpstr>Acknowledgments</vt:lpstr>
      <vt:lpstr>RowHammer and Beyond</vt:lpstr>
      <vt:lpstr>Backup Slides for Further Info</vt:lpstr>
      <vt:lpstr>Initial RowHammer Reviews</vt:lpstr>
      <vt:lpstr>Missing the Point</vt:lpstr>
      <vt:lpstr>More …</vt:lpstr>
      <vt:lpstr>Final RowHammer Reviews</vt:lpstr>
      <vt:lpstr>Before RowHammer (I)</vt:lpstr>
      <vt:lpstr>Before RowHammer (II)</vt:lpstr>
      <vt:lpstr>Aside: Byzantine Failures</vt:lpstr>
      <vt:lpstr>Aside: Byzantine Generals Problem</vt:lpstr>
      <vt:lpstr>Modern DRAM Retention Time Distribution</vt:lpstr>
      <vt:lpstr>The DRAM Latency PUF:   Quickly Evaluating Physical Unclonable Functions  by Exploiting the Latency-Reliability Tradeoff  in Modern Commodity DRAM Devices</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Potential NAND Flash Memory Vulnerabilities</vt:lpstr>
      <vt:lpstr>There are Two Other Solution Directions</vt:lpstr>
      <vt:lpstr>More on Heterogeneous-Reliability Memory</vt:lpstr>
      <vt:lpstr>Major Trends Affecting Main Memory (V)</vt:lpstr>
      <vt:lpstr>Major Trends Affecting Main Memory (V)</vt:lpstr>
      <vt:lpstr>Major Trend: Hybrid Main Memory</vt:lpstr>
      <vt:lpstr>Flash Memory Reliability and Security</vt:lpstr>
      <vt:lpstr>Limits of Charge Memory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2797</cp:revision>
  <cp:lastPrinted>2017-12-05T03:30:35Z</cp:lastPrinted>
  <dcterms:created xsi:type="dcterms:W3CDTF">2010-10-08T20:41:54Z</dcterms:created>
  <dcterms:modified xsi:type="dcterms:W3CDTF">2019-10-28T00:02:31Z</dcterms:modified>
</cp:coreProperties>
</file>