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8.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9.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0.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3.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4.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5.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7.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9.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0.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1.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30" r:id="rId45"/>
    <p:sldMasterId id="2147488442" r:id="rId46"/>
    <p:sldMasterId id="2147488455" r:id="rId47"/>
    <p:sldMasterId id="2147488480" r:id="rId48"/>
    <p:sldMasterId id="2147488534" r:id="rId49"/>
    <p:sldMasterId id="2147488547" r:id="rId50"/>
    <p:sldMasterId id="2147488560" r:id="rId51"/>
    <p:sldMasterId id="2147488573" r:id="rId52"/>
    <p:sldMasterId id="2147488599" r:id="rId53"/>
    <p:sldMasterId id="2147488661" r:id="rId54"/>
    <p:sldMasterId id="2147488674" r:id="rId55"/>
    <p:sldMasterId id="2147488687" r:id="rId56"/>
    <p:sldMasterId id="2147488695" r:id="rId57"/>
    <p:sldMasterId id="2147488708" r:id="rId58"/>
    <p:sldMasterId id="2147488713" r:id="rId59"/>
    <p:sldMasterId id="2147488725" r:id="rId60"/>
    <p:sldMasterId id="2147488738" r:id="rId61"/>
    <p:sldMasterId id="2147488750" r:id="rId62"/>
  </p:sldMasterIdLst>
  <p:notesMasterIdLst>
    <p:notesMasterId r:id="rId302"/>
  </p:notesMasterIdLst>
  <p:handoutMasterIdLst>
    <p:handoutMasterId r:id="rId303"/>
  </p:handoutMasterIdLst>
  <p:sldIdLst>
    <p:sldId id="5602" r:id="rId63"/>
    <p:sldId id="4698" r:id="rId64"/>
    <p:sldId id="3929" r:id="rId65"/>
    <p:sldId id="3930" r:id="rId66"/>
    <p:sldId id="656" r:id="rId67"/>
    <p:sldId id="5603" r:id="rId68"/>
    <p:sldId id="3581" r:id="rId69"/>
    <p:sldId id="3582" r:id="rId70"/>
    <p:sldId id="3609" r:id="rId71"/>
    <p:sldId id="4145" r:id="rId72"/>
    <p:sldId id="3583" r:id="rId73"/>
    <p:sldId id="3614" r:id="rId74"/>
    <p:sldId id="3615" r:id="rId75"/>
    <p:sldId id="4146" r:id="rId76"/>
    <p:sldId id="5594" r:id="rId77"/>
    <p:sldId id="2476" r:id="rId78"/>
    <p:sldId id="4961" r:id="rId79"/>
    <p:sldId id="4930" r:id="rId80"/>
    <p:sldId id="5071" r:id="rId81"/>
    <p:sldId id="5072" r:id="rId82"/>
    <p:sldId id="5073" r:id="rId83"/>
    <p:sldId id="5592" r:id="rId84"/>
    <p:sldId id="5922" r:id="rId85"/>
    <p:sldId id="5921" r:id="rId86"/>
    <p:sldId id="3584" r:id="rId87"/>
    <p:sldId id="3585" r:id="rId88"/>
    <p:sldId id="3586" r:id="rId89"/>
    <p:sldId id="3848" r:id="rId90"/>
    <p:sldId id="3710" r:id="rId91"/>
    <p:sldId id="3711" r:id="rId92"/>
    <p:sldId id="3712" r:id="rId93"/>
    <p:sldId id="5936" r:id="rId94"/>
    <p:sldId id="5937" r:id="rId95"/>
    <p:sldId id="3943" r:id="rId96"/>
    <p:sldId id="3944" r:id="rId97"/>
    <p:sldId id="3945" r:id="rId98"/>
    <p:sldId id="3946" r:id="rId99"/>
    <p:sldId id="3947" r:id="rId100"/>
    <p:sldId id="3948" r:id="rId101"/>
    <p:sldId id="3719" r:id="rId102"/>
    <p:sldId id="3950" r:id="rId103"/>
    <p:sldId id="3720" r:id="rId104"/>
    <p:sldId id="4860" r:id="rId105"/>
    <p:sldId id="4861" r:id="rId106"/>
    <p:sldId id="4862" r:id="rId107"/>
    <p:sldId id="4863" r:id="rId108"/>
    <p:sldId id="2408" r:id="rId109"/>
    <p:sldId id="2409" r:id="rId110"/>
    <p:sldId id="4864" r:id="rId111"/>
    <p:sldId id="2406" r:id="rId112"/>
    <p:sldId id="2410" r:id="rId113"/>
    <p:sldId id="4865" r:id="rId114"/>
    <p:sldId id="4893" r:id="rId115"/>
    <p:sldId id="5066" r:id="rId116"/>
    <p:sldId id="5067" r:id="rId117"/>
    <p:sldId id="475" r:id="rId118"/>
    <p:sldId id="3721" r:id="rId119"/>
    <p:sldId id="3722" r:id="rId120"/>
    <p:sldId id="4894" r:id="rId121"/>
    <p:sldId id="4895" r:id="rId122"/>
    <p:sldId id="4699" r:id="rId123"/>
    <p:sldId id="5521" r:id="rId124"/>
    <p:sldId id="5924" r:id="rId125"/>
    <p:sldId id="5923" r:id="rId126"/>
    <p:sldId id="5036" r:id="rId127"/>
    <p:sldId id="3723" r:id="rId128"/>
    <p:sldId id="5938" r:id="rId129"/>
    <p:sldId id="5939" r:id="rId130"/>
    <p:sldId id="5940" r:id="rId131"/>
    <p:sldId id="5941" r:id="rId132"/>
    <p:sldId id="5942" r:id="rId133"/>
    <p:sldId id="5943" r:id="rId134"/>
    <p:sldId id="5944" r:id="rId135"/>
    <p:sldId id="5945" r:id="rId136"/>
    <p:sldId id="5946" r:id="rId137"/>
    <p:sldId id="5947" r:id="rId138"/>
    <p:sldId id="5948" r:id="rId139"/>
    <p:sldId id="5949" r:id="rId140"/>
    <p:sldId id="5950" r:id="rId141"/>
    <p:sldId id="1863" r:id="rId142"/>
    <p:sldId id="5045" r:id="rId143"/>
    <p:sldId id="4899" r:id="rId144"/>
    <p:sldId id="3958" r:id="rId145"/>
    <p:sldId id="3978" r:id="rId146"/>
    <p:sldId id="4901" r:id="rId147"/>
    <p:sldId id="5951" r:id="rId148"/>
    <p:sldId id="5029" r:id="rId149"/>
    <p:sldId id="5028" r:id="rId150"/>
    <p:sldId id="3602" r:id="rId151"/>
    <p:sldId id="3855" r:id="rId152"/>
    <p:sldId id="5952" r:id="rId153"/>
    <p:sldId id="5006" r:id="rId154"/>
    <p:sldId id="5963" r:id="rId155"/>
    <p:sldId id="5607" r:id="rId156"/>
    <p:sldId id="4980" r:id="rId157"/>
    <p:sldId id="5222" r:id="rId158"/>
    <p:sldId id="5606" r:id="rId159"/>
    <p:sldId id="5752" r:id="rId160"/>
    <p:sldId id="5690" r:id="rId161"/>
    <p:sldId id="5753" r:id="rId162"/>
    <p:sldId id="5908" r:id="rId163"/>
    <p:sldId id="5925" r:id="rId164"/>
    <p:sldId id="5910" r:id="rId165"/>
    <p:sldId id="5956" r:id="rId166"/>
    <p:sldId id="5912" r:id="rId167"/>
    <p:sldId id="5957" r:id="rId168"/>
    <p:sldId id="5958" r:id="rId169"/>
    <p:sldId id="5959" r:id="rId170"/>
    <p:sldId id="5913" r:id="rId171"/>
    <p:sldId id="5918" r:id="rId172"/>
    <p:sldId id="5960" r:id="rId173"/>
    <p:sldId id="5926" r:id="rId174"/>
    <p:sldId id="5916" r:id="rId175"/>
    <p:sldId id="257" r:id="rId176"/>
    <p:sldId id="544" r:id="rId177"/>
    <p:sldId id="535" r:id="rId178"/>
    <p:sldId id="517" r:id="rId179"/>
    <p:sldId id="533" r:id="rId180"/>
    <p:sldId id="587" r:id="rId181"/>
    <p:sldId id="524" r:id="rId182"/>
    <p:sldId id="589" r:id="rId183"/>
    <p:sldId id="552" r:id="rId184"/>
    <p:sldId id="569" r:id="rId185"/>
    <p:sldId id="570" r:id="rId186"/>
    <p:sldId id="571" r:id="rId187"/>
    <p:sldId id="553" r:id="rId188"/>
    <p:sldId id="511" r:id="rId189"/>
    <p:sldId id="557" r:id="rId190"/>
    <p:sldId id="5961" r:id="rId191"/>
    <p:sldId id="5754" r:id="rId192"/>
    <p:sldId id="5964" r:id="rId193"/>
    <p:sldId id="5755" r:id="rId194"/>
    <p:sldId id="5756" r:id="rId195"/>
    <p:sldId id="5757" r:id="rId196"/>
    <p:sldId id="5953" r:id="rId197"/>
    <p:sldId id="5920" r:id="rId198"/>
    <p:sldId id="4879" r:id="rId199"/>
    <p:sldId id="4948" r:id="rId200"/>
    <p:sldId id="5141" r:id="rId201"/>
    <p:sldId id="5030" r:id="rId202"/>
    <p:sldId id="4983" r:id="rId203"/>
    <p:sldId id="5069" r:id="rId204"/>
    <p:sldId id="5070" r:id="rId205"/>
    <p:sldId id="4986" r:id="rId206"/>
    <p:sldId id="3985" r:id="rId207"/>
    <p:sldId id="5041" r:id="rId208"/>
    <p:sldId id="5058" r:id="rId209"/>
    <p:sldId id="5059" r:id="rId210"/>
    <p:sldId id="5060" r:id="rId211"/>
    <p:sldId id="5215" r:id="rId212"/>
    <p:sldId id="5875" r:id="rId213"/>
    <p:sldId id="5934" r:id="rId214"/>
    <p:sldId id="5935" r:id="rId215"/>
    <p:sldId id="5877" r:id="rId216"/>
    <p:sldId id="5878" r:id="rId217"/>
    <p:sldId id="5879" r:id="rId218"/>
    <p:sldId id="5880" r:id="rId219"/>
    <p:sldId id="5881" r:id="rId220"/>
    <p:sldId id="5042" r:id="rId221"/>
    <p:sldId id="5043" r:id="rId222"/>
    <p:sldId id="5968" r:id="rId223"/>
    <p:sldId id="5777" r:id="rId224"/>
    <p:sldId id="5930" r:id="rId225"/>
    <p:sldId id="5779" r:id="rId226"/>
    <p:sldId id="5962" r:id="rId227"/>
    <p:sldId id="5217" r:id="rId228"/>
    <p:sldId id="5775" r:id="rId229"/>
    <p:sldId id="5774" r:id="rId230"/>
    <p:sldId id="5776" r:id="rId231"/>
    <p:sldId id="5927" r:id="rId232"/>
    <p:sldId id="5855" r:id="rId233"/>
    <p:sldId id="5928" r:id="rId234"/>
    <p:sldId id="5929" r:id="rId235"/>
    <p:sldId id="5214" r:id="rId236"/>
    <p:sldId id="5954" r:id="rId237"/>
    <p:sldId id="5955" r:id="rId238"/>
    <p:sldId id="5850" r:id="rId239"/>
    <p:sldId id="5782" r:id="rId240"/>
    <p:sldId id="4900" r:id="rId241"/>
    <p:sldId id="5038" r:id="rId242"/>
    <p:sldId id="3604" r:id="rId243"/>
    <p:sldId id="5783" r:id="rId244"/>
    <p:sldId id="492" r:id="rId245"/>
    <p:sldId id="555" r:id="rId246"/>
    <p:sldId id="556" r:id="rId247"/>
    <p:sldId id="583" r:id="rId248"/>
    <p:sldId id="518" r:id="rId249"/>
    <p:sldId id="536" r:id="rId250"/>
    <p:sldId id="526" r:id="rId251"/>
    <p:sldId id="501" r:id="rId252"/>
    <p:sldId id="531" r:id="rId253"/>
    <p:sldId id="505" r:id="rId254"/>
    <p:sldId id="585" r:id="rId255"/>
    <p:sldId id="522" r:id="rId256"/>
    <p:sldId id="504" r:id="rId257"/>
    <p:sldId id="507" r:id="rId258"/>
    <p:sldId id="506" r:id="rId259"/>
    <p:sldId id="500" r:id="rId260"/>
    <p:sldId id="573" r:id="rId261"/>
    <p:sldId id="510" r:id="rId262"/>
    <p:sldId id="549" r:id="rId263"/>
    <p:sldId id="548" r:id="rId264"/>
    <p:sldId id="547" r:id="rId265"/>
    <p:sldId id="546" r:id="rId266"/>
    <p:sldId id="543" r:id="rId267"/>
    <p:sldId id="534" r:id="rId268"/>
    <p:sldId id="5781" r:id="rId269"/>
    <p:sldId id="5587" r:id="rId270"/>
    <p:sldId id="5511" r:id="rId271"/>
    <p:sldId id="5512" r:id="rId272"/>
    <p:sldId id="5589" r:id="rId273"/>
    <p:sldId id="5931" r:id="rId274"/>
    <p:sldId id="5596" r:id="rId275"/>
    <p:sldId id="5891" r:id="rId276"/>
    <p:sldId id="5892" r:id="rId277"/>
    <p:sldId id="5893" r:id="rId278"/>
    <p:sldId id="5895" r:id="rId279"/>
    <p:sldId id="5894" r:id="rId280"/>
    <p:sldId id="5896" r:id="rId281"/>
    <p:sldId id="5897" r:id="rId282"/>
    <p:sldId id="5898" r:id="rId283"/>
    <p:sldId id="5899" r:id="rId284"/>
    <p:sldId id="5900" r:id="rId285"/>
    <p:sldId id="5901" r:id="rId286"/>
    <p:sldId id="5902" r:id="rId287"/>
    <p:sldId id="5903" r:id="rId288"/>
    <p:sldId id="5904" r:id="rId289"/>
    <p:sldId id="5905" r:id="rId290"/>
    <p:sldId id="5906" r:id="rId291"/>
    <p:sldId id="5965" r:id="rId292"/>
    <p:sldId id="5966" r:id="rId293"/>
    <p:sldId id="5967" r:id="rId294"/>
    <p:sldId id="5513" r:id="rId295"/>
    <p:sldId id="5932" r:id="rId296"/>
    <p:sldId id="5933" r:id="rId297"/>
    <p:sldId id="5488" r:id="rId298"/>
    <p:sldId id="5486" r:id="rId299"/>
    <p:sldId id="5487" r:id="rId300"/>
    <p:sldId id="5886" r:id="rId3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11A6A"/>
    <a:srgbClr val="8C0000"/>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3" autoAdjust="0"/>
    <p:restoredTop sz="92987" autoAdjust="0"/>
  </p:normalViewPr>
  <p:slideViewPr>
    <p:cSldViewPr>
      <p:cViewPr varScale="1">
        <p:scale>
          <a:sx n="181" d="100"/>
          <a:sy n="181" d="100"/>
        </p:scale>
        <p:origin x="152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presProps" Target="presProps.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291" Type="http://schemas.openxmlformats.org/officeDocument/2006/relationships/slide" Target="slides/slide229.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92" Type="http://schemas.openxmlformats.org/officeDocument/2006/relationships/slide" Target="slides/slide230.xml"/><Relationship Id="rId306"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307" Type="http://schemas.openxmlformats.org/officeDocument/2006/relationships/tableStyles" Target="tableStyles.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slide" Target="slides/slide238.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slide" Target="slides/slide239.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handoutMaster" Target="handoutMasters/handoutMaster1.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1/19/21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1/19/21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85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092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29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7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28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816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527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993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8046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56219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6089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424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89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5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78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95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91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699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237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873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55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28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876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814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7505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6551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550565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33550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83847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153358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88638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87398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77122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78364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86724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8216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12471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0103049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32966318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840104998"/>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59923196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05907283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19126265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666885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30273698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65761846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58346438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1684174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00615197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9858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76251486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01537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599365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theme" Target="../theme/theme4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13.xml"/><Relationship Id="rId1" Type="http://schemas.openxmlformats.org/officeDocument/2006/relationships/slideLayout" Target="../slideLayouts/slideLayout51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9.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50.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theme" Target="../theme/theme51.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pn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54.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5.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98.xml"/><Relationship Id="rId1" Type="http://schemas.openxmlformats.org/officeDocument/2006/relationships/slideLayout" Target="../slideLayouts/slideLayout59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7.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613.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5" Type="http://schemas.openxmlformats.org/officeDocument/2006/relationships/theme" Target="../theme/theme58.xml"/><Relationship Id="rId4" Type="http://schemas.openxmlformats.org/officeDocument/2006/relationships/slideLayout" Target="../slideLayouts/slideLayout61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image" Target="../media/image1.png"/><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9.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60.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image" Target="../media/image1.png"/><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1.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1.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2.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645397"/>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 id="2147488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8684480"/>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2706"/>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86.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6.xml"/></Relationships>
</file>

<file path=ppt/slides/_rels/slide102.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85.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86.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86.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86.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86.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8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1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86.xml"/></Relationships>
</file>

<file path=ppt/slides/_rels/slide112.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85.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512.xml"/><Relationship Id="rId6" Type="http://schemas.openxmlformats.org/officeDocument/2006/relationships/image" Target="../media/image97.jpeg"/><Relationship Id="rId5" Type="http://schemas.openxmlformats.org/officeDocument/2006/relationships/image" Target="../media/image96.svg"/><Relationship Id="rId4" Type="http://schemas.openxmlformats.org/officeDocument/2006/relationships/image" Target="../media/image95.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8.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598.xml"/></Relationships>
</file>

<file path=ppt/slides/_rels/slide11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6.xml"/><Relationship Id="rId1" Type="http://schemas.openxmlformats.org/officeDocument/2006/relationships/slideLayout" Target="../slideLayouts/slideLayout59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7.xml"/><Relationship Id="rId1" Type="http://schemas.openxmlformats.org/officeDocument/2006/relationships/slideLayout" Target="../slideLayouts/slideLayout59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8.xml"/><Relationship Id="rId1" Type="http://schemas.openxmlformats.org/officeDocument/2006/relationships/slideLayout" Target="../slideLayouts/slideLayout59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9.xml"/><Relationship Id="rId1" Type="http://schemas.openxmlformats.org/officeDocument/2006/relationships/slideLayout" Target="../slideLayouts/slideLayout59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0.xml"/><Relationship Id="rId1" Type="http://schemas.openxmlformats.org/officeDocument/2006/relationships/slideLayout" Target="../slideLayouts/slideLayout59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8.xml"/></Relationships>
</file>

<file path=ppt/slides/_rels/slide123.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42.xml"/><Relationship Id="rId1" Type="http://schemas.openxmlformats.org/officeDocument/2006/relationships/slideLayout" Target="../slideLayouts/slideLayout598.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124.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43.xml"/><Relationship Id="rId1" Type="http://schemas.openxmlformats.org/officeDocument/2006/relationships/slideLayout" Target="../slideLayouts/slideLayout598.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125.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44.xml"/><Relationship Id="rId1" Type="http://schemas.openxmlformats.org/officeDocument/2006/relationships/slideLayout" Target="../slideLayouts/slideLayout598.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8.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597.xml"/><Relationship Id="rId6" Type="http://schemas.openxmlformats.org/officeDocument/2006/relationships/image" Target="../media/image97.jpeg"/><Relationship Id="rId5" Type="http://schemas.openxmlformats.org/officeDocument/2006/relationships/image" Target="../media/image96.svg"/><Relationship Id="rId4" Type="http://schemas.openxmlformats.org/officeDocument/2006/relationships/image" Target="../media/image95.png"/></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8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84.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6.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8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86.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8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8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5.xml"/></Relationships>
</file>

<file path=ppt/slides/_rels/slide14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5.xml"/><Relationship Id="rId5" Type="http://schemas.openxmlformats.org/officeDocument/2006/relationships/image" Target="../media/image24.png"/><Relationship Id="rId4" Type="http://schemas.openxmlformats.org/officeDocument/2006/relationships/hyperlink" Target="http://users.ece.cmu.edu/~omutlu/pub/liu_isca12_talk.pdf"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22.png"/></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55.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124.png"/><Relationship Id="rId1" Type="http://schemas.openxmlformats.org/officeDocument/2006/relationships/slideLayout" Target="../slideLayouts/slideLayout551.xml"/></Relationships>
</file>

<file path=ppt/slides/_rels/slide1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1.xml.rels><?xml version="1.0" encoding="UTF-8" standalone="yes"?>
<Relationships xmlns="http://schemas.openxmlformats.org/package/2006/relationships"><Relationship Id="rId8" Type="http://schemas.openxmlformats.org/officeDocument/2006/relationships/hyperlink" Target="https://www.youtube.com/watch?v=B58YT9hZM4g"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people.inf.ethz.ch/omutlu/pub/onur-RowHammer-VLSI-SOC-October-9-2020.pdf" TargetMode="External"/><Relationship Id="rId2" Type="http://schemas.openxmlformats.org/officeDocument/2006/relationships/hyperlink" Target="http://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people.inf.ethz.ch/omutlu/pub/onur-RowHammer-VLSI-SOC-October-9-2020.pptx" TargetMode="External"/><Relationship Id="rId5" Type="http://schemas.openxmlformats.org/officeDocument/2006/relationships/hyperlink" Target="http://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83.png"/></Relationships>
</file>

<file path=ppt/slides/_rels/slide16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84.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85.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86.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58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4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png"/><Relationship Id="rId1" Type="http://schemas.openxmlformats.org/officeDocument/2006/relationships/slideLayout" Target="../slideLayouts/slideLayout612.xml"/><Relationship Id="rId6" Type="http://schemas.openxmlformats.org/officeDocument/2006/relationships/hyperlink" Target="https://safari.ethz.ch/safari-newsletter-january-2021/" TargetMode="External"/><Relationship Id="rId5" Type="http://schemas.openxmlformats.org/officeDocument/2006/relationships/image" Target="../media/image127.jpeg"/><Relationship Id="rId4" Type="http://schemas.openxmlformats.org/officeDocument/2006/relationships/hyperlink" Target="http://www.safari.ethz.ch/"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00.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00.xml"/></Relationships>
</file>

<file path=ppt/slides/_rels/slide17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8" Type="http://schemas.openxmlformats.org/officeDocument/2006/relationships/hyperlink" Target="https://www.youtube.com/watch?v=B58YT9hZM4g&amp;list=PL5Q2soXY2Zi8D_5MGV6EnXEJHnV2YFBJl&amp;index=25"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63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650.xml"/></Relationships>
</file>

<file path=ppt/slides/_rels/slide177.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2.xml"/></Relationships>
</file>

<file path=ppt/slides/_rels/slide18.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7.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4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4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6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9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9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9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64.xml"/><Relationship Id="rId1" Type="http://schemas.openxmlformats.org/officeDocument/2006/relationships/slideLayout" Target="../slideLayouts/slideLayout598.xml"/><Relationship Id="rId4" Type="http://schemas.openxmlformats.org/officeDocument/2006/relationships/image" Target="../media/image133.emf"/></Relationships>
</file>

<file path=ppt/slides/_rels/slide18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65.xml"/><Relationship Id="rId1" Type="http://schemas.openxmlformats.org/officeDocument/2006/relationships/slideLayout" Target="../slideLayouts/slideLayout598.xml"/><Relationship Id="rId4" Type="http://schemas.openxmlformats.org/officeDocument/2006/relationships/image" Target="../media/image133.emf"/></Relationships>
</file>

<file path=ppt/slides/_rels/slide18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66.xml"/><Relationship Id="rId1" Type="http://schemas.openxmlformats.org/officeDocument/2006/relationships/slideLayout" Target="../slideLayouts/slideLayout598.xml"/></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27.xml"/><Relationship Id="rId6" Type="http://schemas.openxmlformats.org/officeDocument/2006/relationships/image" Target="../media/image28.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98.xml"/></Relationships>
</file>

<file path=ppt/slides/_rels/slide19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68.xml"/><Relationship Id="rId1" Type="http://schemas.openxmlformats.org/officeDocument/2006/relationships/slideLayout" Target="../slideLayouts/slideLayout5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69.xml"/><Relationship Id="rId1" Type="http://schemas.openxmlformats.org/officeDocument/2006/relationships/slideLayout" Target="../slideLayouts/slideLayout598.xml"/></Relationships>
</file>

<file path=ppt/slides/_rels/slide1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0.xml"/><Relationship Id="rId1" Type="http://schemas.openxmlformats.org/officeDocument/2006/relationships/slideLayout" Target="../slideLayouts/slideLayout598.xml"/></Relationships>
</file>

<file path=ppt/slides/_rels/slide19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1.xml"/><Relationship Id="rId1" Type="http://schemas.openxmlformats.org/officeDocument/2006/relationships/slideLayout" Target="../slideLayouts/slideLayout598.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72.xml"/><Relationship Id="rId1" Type="http://schemas.openxmlformats.org/officeDocument/2006/relationships/slideLayout" Target="../slideLayouts/slideLayout598.xml"/><Relationship Id="rId4" Type="http://schemas.openxmlformats.org/officeDocument/2006/relationships/image" Target="../media/image139.emf"/></Relationships>
</file>

<file path=ppt/slides/_rels/slide196.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73.xml"/><Relationship Id="rId1" Type="http://schemas.openxmlformats.org/officeDocument/2006/relationships/slideLayout" Target="../slideLayouts/slideLayout598.xml"/></Relationships>
</file>

<file path=ppt/slides/_rels/slide19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74.xml"/><Relationship Id="rId1" Type="http://schemas.openxmlformats.org/officeDocument/2006/relationships/slideLayout" Target="../slideLayouts/slideLayout598.xml"/></Relationships>
</file>

<file path=ppt/slides/_rels/slide19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75.xml"/><Relationship Id="rId1" Type="http://schemas.openxmlformats.org/officeDocument/2006/relationships/slideLayout" Target="../slideLayouts/slideLayout59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9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27.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29.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7.xml"/><Relationship Id="rId1" Type="http://schemas.openxmlformats.org/officeDocument/2006/relationships/slideLayout" Target="../slideLayouts/slideLayout598.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4.emf"/></Relationships>
</file>

<file path=ppt/slides/_rels/slide201.xml.rels><?xml version="1.0" encoding="UTF-8" standalone="yes"?>
<Relationships xmlns="http://schemas.openxmlformats.org/package/2006/relationships"><Relationship Id="rId3" Type="http://schemas.openxmlformats.org/officeDocument/2006/relationships/image" Target="../media/image103.emf"/><Relationship Id="rId7" Type="http://schemas.openxmlformats.org/officeDocument/2006/relationships/image" Target="../media/image110.emf"/><Relationship Id="rId2" Type="http://schemas.openxmlformats.org/officeDocument/2006/relationships/notesSlide" Target="../notesSlides/notesSlide78.xml"/><Relationship Id="rId1" Type="http://schemas.openxmlformats.org/officeDocument/2006/relationships/slideLayout" Target="../slideLayouts/slideLayout598.xml"/><Relationship Id="rId6" Type="http://schemas.openxmlformats.org/officeDocument/2006/relationships/image" Target="../media/image111.emf"/><Relationship Id="rId5" Type="http://schemas.openxmlformats.org/officeDocument/2006/relationships/image" Target="../media/image105.emf"/><Relationship Id="rId4" Type="http://schemas.openxmlformats.org/officeDocument/2006/relationships/image" Target="../media/image104.emf"/></Relationships>
</file>

<file path=ppt/slides/_rels/slide202.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3.emf"/><Relationship Id="rId7" Type="http://schemas.openxmlformats.org/officeDocument/2006/relationships/image" Target="../media/image110.emf"/><Relationship Id="rId2" Type="http://schemas.openxmlformats.org/officeDocument/2006/relationships/notesSlide" Target="../notesSlides/notesSlide79.xml"/><Relationship Id="rId1" Type="http://schemas.openxmlformats.org/officeDocument/2006/relationships/slideLayout" Target="../slideLayouts/slideLayout598.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203.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80.xml"/><Relationship Id="rId1" Type="http://schemas.openxmlformats.org/officeDocument/2006/relationships/slideLayout" Target="../slideLayouts/slideLayout598.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 Id="rId9" Type="http://schemas.openxmlformats.org/officeDocument/2006/relationships/image" Target="../media/image111.emf"/></Relationships>
</file>

<file path=ppt/slides/_rels/slide204.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81.xml"/><Relationship Id="rId1" Type="http://schemas.openxmlformats.org/officeDocument/2006/relationships/slideLayout" Target="../slideLayouts/slideLayout598.xml"/><Relationship Id="rId6" Type="http://schemas.openxmlformats.org/officeDocument/2006/relationships/image" Target="../media/image106.emf"/><Relationship Id="rId5" Type="http://schemas.openxmlformats.org/officeDocument/2006/relationships/image" Target="../media/image105.emf"/><Relationship Id="rId10" Type="http://schemas.openxmlformats.org/officeDocument/2006/relationships/image" Target="../media/image111.emf"/><Relationship Id="rId4" Type="http://schemas.openxmlformats.org/officeDocument/2006/relationships/image" Target="../media/image104.emf"/><Relationship Id="rId9" Type="http://schemas.openxmlformats.org/officeDocument/2006/relationships/image" Target="../media/image110.emf"/></Relationships>
</file>

<file path=ppt/slides/_rels/slide205.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82.xml"/><Relationship Id="rId1" Type="http://schemas.openxmlformats.org/officeDocument/2006/relationships/slideLayout" Target="../slideLayouts/slideLayout598.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9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62.xml"/></Relationships>
</file>

<file path=ppt/slides/_rels/slide20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63.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63.xml"/><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0.png"/><Relationship Id="rId1" Type="http://schemas.openxmlformats.org/officeDocument/2006/relationships/slideLayout" Target="../slideLayouts/slideLayout527.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63.xml"/></Relationships>
</file>

<file path=ppt/slides/_rels/slide2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6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27.xml"/></Relationships>
</file>

<file path=ppt/slides/_rels/slide2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6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63.xml"/></Relationships>
</file>

<file path=ppt/slides/_rels/slide2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63.xml"/></Relationships>
</file>

<file path=ppt/slides/_rels/slide21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63.xml"/></Relationships>
</file>

<file path=ppt/slides/_rels/slide2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63.xml"/></Relationships>
</file>

<file path=ppt/slides/_rels/slide21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63.xml"/></Relationships>
</file>

<file path=ppt/slides/_rels/slide22.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27.xml"/><Relationship Id="rId5" Type="http://schemas.openxmlformats.org/officeDocument/2006/relationships/image" Target="../media/image31.png"/><Relationship Id="rId4" Type="http://schemas.openxmlformats.org/officeDocument/2006/relationships/hyperlink" Target="https://github.com/CMU-SAFARI/EINSim"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63.xml"/></Relationships>
</file>

<file path=ppt/slides/_rels/slide2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63.xml"/><Relationship Id="rId4" Type="http://schemas.openxmlformats.org/officeDocument/2006/relationships/image" Target="../media/image162.png"/></Relationships>
</file>

<file path=ppt/slides/_rels/slide2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63.xml"/></Relationships>
</file>

<file path=ppt/slides/_rels/slide2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63.xml"/></Relationships>
</file>

<file path=ppt/slides/_rels/slide2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63.xml"/></Relationships>
</file>

<file path=ppt/slides/_rels/slide22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63.xml"/></Relationships>
</file>

<file path=ppt/slides/_rels/slide22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63.xml"/><Relationship Id="rId4" Type="http://schemas.openxmlformats.org/officeDocument/2006/relationships/image" Target="../media/image170.png"/></Relationships>
</file>

<file path=ppt/slides/_rels/slide2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63.xml"/></Relationships>
</file>

<file path=ppt/slides/_rels/slide22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63.xml"/></Relationships>
</file>

<file path=ppt/slides/_rels/slide2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63.xml"/><Relationship Id="rId5" Type="http://schemas.openxmlformats.org/officeDocument/2006/relationships/image" Target="../media/image177.png"/><Relationship Id="rId4" Type="http://schemas.openxmlformats.org/officeDocument/2006/relationships/image" Target="../media/image176.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2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32.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3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63.xml"/></Relationships>
</file>

<file path=ppt/slides/_rels/slide2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63.xml"/></Relationships>
</file>

<file path=ppt/slides/_rels/slide23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6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234.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35.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36.xml.rels><?xml version="1.0" encoding="UTF-8" standalone="yes"?>
<Relationships xmlns="http://schemas.openxmlformats.org/package/2006/relationships"><Relationship Id="rId2" Type="http://schemas.openxmlformats.org/officeDocument/2006/relationships/image" Target="../media/image182.tiff"/><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27.xml"/></Relationships>
</file>

<file path=ppt/slides/_rels/slide238.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27.xml"/></Relationships>
</file>

<file path=ppt/slides/_rels/slide2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6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445.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445.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7.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7.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7.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7.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7.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67.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67.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49.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2.xml"/></Relationships>
</file>

<file path=ppt/slides/_rels/slide50.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51.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52.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9.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6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90.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3.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74.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90.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90.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39.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39.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39.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67.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2.xml"/></Relationships>
</file>

<file path=ppt/slides/_rels/slide69.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9.xml"/><Relationship Id="rId1" Type="http://schemas.openxmlformats.org/officeDocument/2006/relationships/slideLayout" Target="../slideLayouts/slideLayout502.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502.xml"/><Relationship Id="rId4" Type="http://schemas.openxmlformats.org/officeDocument/2006/relationships/image" Target="../media/image70.jpg"/></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502.xml"/><Relationship Id="rId4" Type="http://schemas.openxmlformats.org/officeDocument/2006/relationships/image" Target="../media/image72.jpg"/></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502.xml"/><Relationship Id="rId4" Type="http://schemas.openxmlformats.org/officeDocument/2006/relationships/image" Target="../media/image74.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2.xml"/></Relationships>
</file>

<file path=ppt/slides/_rels/slide79.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5.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7.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88.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8.jpg"/><Relationship Id="rId1" Type="http://schemas.openxmlformats.org/officeDocument/2006/relationships/slideLayout" Target="../slideLayouts/slideLayout248.xml"/></Relationships>
</file>

<file path=ppt/slides/_rels/slide89.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5.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7.xml"/></Relationships>
</file>

<file path=ppt/slides/_rels/slide9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80.jpeg"/><Relationship Id="rId1" Type="http://schemas.openxmlformats.org/officeDocument/2006/relationships/slideLayout" Target="../slideLayouts/slideLayout467.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HvswnsfG3oQ&amp;list=PL5Q2soXY2Zi9xidyIgBxUz7xRPS-wisBN&amp;index=11"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586.xml"/><Relationship Id="rId4" Type="http://schemas.openxmlformats.org/officeDocument/2006/relationships/hyperlink" Target="https://www.youtube.com/onurmutlulectures"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5.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2.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youtube.com/watch?v=B58YT9hZM4g"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people.inf.ethz.ch/omutlu/pub/onur-RowHammer-VLSI-SOC-October-9-2020.pdf" TargetMode="External"/><Relationship Id="rId2" Type="http://schemas.openxmlformats.org/officeDocument/2006/relationships/hyperlink" Target="http://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people.inf.ethz.ch/omutlu/pub/onur-RowHammer-VLSI-SOC-October-9-2020.pptx" TargetMode="External"/><Relationship Id="rId5" Type="http://schemas.openxmlformats.org/officeDocument/2006/relationships/hyperlink" Target="http://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6.xml"/></Relationships>
</file>

<file path=ppt/slides/_rels/slide9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84.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85.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January 2021</a:t>
            </a:r>
          </a:p>
          <a:p>
            <a:r>
              <a:rPr lang="en-US" sz="2200" dirty="0"/>
              <a:t>SEHAS Keynote @ HiPEAC</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The Story of RowHammer</a:t>
            </a:r>
            <a:endParaRPr lang="en-US" sz="3800" dirty="0">
              <a:solidFill>
                <a:srgbClr val="FF0000"/>
              </a:solidFill>
            </a:endParaRPr>
          </a:p>
        </p:txBody>
      </p:sp>
    </p:spTree>
    <p:extLst>
      <p:ext uri="{BB962C8B-B14F-4D97-AF65-F5344CB8AC3E}">
        <p14:creationId xmlns:p14="http://schemas.microsoft.com/office/powerpoint/2010/main" val="283075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344257269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80094089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hlinkClick r:id="rId2"/>
              </a:rPr>
              <a:t>"TRRespass: Exploiting the Many Sides of Target Row Refresh"</a:t>
            </a:r>
            <a:br>
              <a:rPr lang="en-US" sz="1600" dirty="0"/>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42761679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38490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104</a:t>
            </a:fld>
            <a:endParaRPr lang="en-US">
              <a:solidFill>
                <a:srgbClr val="000000"/>
              </a:solidFill>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36644747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27536913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106</a:t>
            </a:fld>
            <a:endParaRPr lang="en-US">
              <a:solidFill>
                <a:srgbClr val="000000"/>
              </a:solidFill>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58292194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107</a:t>
            </a:fld>
            <a:endParaRPr lang="en-US">
              <a:solidFill>
                <a:srgbClr val="000000"/>
              </a:solidFill>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414255876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108</a:t>
            </a:fld>
            <a:endParaRPr lang="en-US">
              <a:solidFill>
                <a:srgbClr val="000000"/>
              </a:solidFill>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386067445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193715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698315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626228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hlinkClick r:id="rId2"/>
              </a:rPr>
              <a:t>"TRRespass: Exploiting the Many Sides of Target Row Refresh"</a:t>
            </a:r>
            <a:br>
              <a:rPr lang="en-US" sz="1600" dirty="0"/>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53972390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9520274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9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2629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7950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184836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589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550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7435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5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138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20357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651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559824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6802387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(IV)</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(V)</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(VI)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11878DA4-4BCF-EA45-9496-764DBE2A4561}"/>
              </a:ext>
            </a:extLst>
          </p:cNvPr>
          <p:cNvPicPr>
            <a:picLocks noChangeAspect="1"/>
          </p:cNvPicPr>
          <p:nvPr/>
        </p:nvPicPr>
        <p:blipFill>
          <a:blip r:embed="rId2"/>
          <a:stretch>
            <a:fillRect/>
          </a:stretch>
        </p:blipFill>
        <p:spPr>
          <a:xfrm>
            <a:off x="38100" y="1041167"/>
            <a:ext cx="9105900" cy="1193800"/>
          </a:xfrm>
          <a:prstGeom prst="rect">
            <a:avLst/>
          </a:prstGeom>
        </p:spPr>
      </p:pic>
      <p:pic>
        <p:nvPicPr>
          <p:cNvPr id="7" name="Picture 6">
            <a:extLst>
              <a:ext uri="{FF2B5EF4-FFF2-40B4-BE49-F238E27FC236}">
                <a16:creationId xmlns:a16="http://schemas.microsoft.com/office/drawing/2014/main" id="{858314FF-9F58-3249-BCD1-BE749F89C148}"/>
              </a:ext>
            </a:extLst>
          </p:cNvPr>
          <p:cNvPicPr>
            <a:picLocks noChangeAspect="1"/>
          </p:cNvPicPr>
          <p:nvPr/>
        </p:nvPicPr>
        <p:blipFill>
          <a:blip r:embed="rId3"/>
          <a:stretch>
            <a:fillRect/>
          </a:stretch>
        </p:blipFill>
        <p:spPr>
          <a:xfrm>
            <a:off x="3059832" y="2394201"/>
            <a:ext cx="3276600" cy="3759200"/>
          </a:xfrm>
          <a:prstGeom prst="rect">
            <a:avLst/>
          </a:prstGeom>
        </p:spPr>
      </p:pic>
    </p:spTree>
    <p:extLst>
      <p:ext uri="{BB962C8B-B14F-4D97-AF65-F5344CB8AC3E}">
        <p14:creationId xmlns:p14="http://schemas.microsoft.com/office/powerpoint/2010/main" val="329260272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85418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449811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91114324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35836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For More on </a:t>
            </a:r>
            <a:r>
              <a:rPr lang="en-US" dirty="0" err="1"/>
              <a:t>RowHammer</a:t>
            </a:r>
            <a:r>
              <a:rPr lang="en-US" dirty="0"/>
              <a:t>…</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Jeremie Kim,</a:t>
            </a:r>
            <a:br>
              <a:rPr lang="en-US" sz="2000" dirty="0"/>
            </a:br>
            <a:r>
              <a:rPr lang="en-US" sz="2000" b="1" dirty="0">
                <a:hlinkClick r:id="rId2"/>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(30 minutes)]</a:t>
            </a:r>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8695107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59631963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hlinkClick r:id="rId2"/>
              </a:rPr>
              <a:t>"TRRespass: Exploiting the Many Sides of Target Row Refresh"</a:t>
            </a:r>
            <a:br>
              <a:rPr lang="en-US" sz="1600" dirty="0"/>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73604409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a:t>
            </a:r>
            <a:r>
              <a:rPr lang="en-US" sz="2000" u="sng" dirty="0"/>
              <a:t>Onur Mutlu</a:t>
            </a:r>
            <a:r>
              <a:rPr lang="en-US" sz="2000" dirty="0"/>
              <a:t>,</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350704165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r>
              <a:rPr lang="en-US" b="1" dirty="0">
                <a:solidFill>
                  <a:srgbClr val="0000FF"/>
                </a:solidFill>
                <a:hlinkClick r:id="rId6">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p:txBody>
      </p:sp>
    </p:spTree>
    <p:extLst>
      <p:ext uri="{BB962C8B-B14F-4D97-AF65-F5344CB8AC3E}">
        <p14:creationId xmlns:p14="http://schemas.microsoft.com/office/powerpoint/2010/main" val="427017369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3998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862770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682737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233354568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70970941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January 2021</a:t>
            </a:r>
          </a:p>
          <a:p>
            <a:r>
              <a:rPr lang="en-US" sz="2200" dirty="0"/>
              <a:t>SEHAS Keynote @ HiPEAC</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The Story of RowHammer</a:t>
            </a:r>
            <a:endParaRPr lang="en-US" sz="3800" dirty="0">
              <a:solidFill>
                <a:srgbClr val="FF0000"/>
              </a:solidFill>
            </a:endParaRPr>
          </a:p>
        </p:txBody>
      </p:sp>
    </p:spTree>
    <p:extLst>
      <p:ext uri="{BB962C8B-B14F-4D97-AF65-F5344CB8AC3E}">
        <p14:creationId xmlns:p14="http://schemas.microsoft.com/office/powerpoint/2010/main" val="22700272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a:p>
            <a:pPr lvl="1"/>
            <a:endParaRPr lang="en-US" sz="800" dirty="0"/>
          </a:p>
          <a:p>
            <a:r>
              <a:rPr lang="en-US" dirty="0"/>
              <a:t>Revisiting RowHammer</a:t>
            </a:r>
          </a:p>
          <a:p>
            <a:pPr lvl="1"/>
            <a:r>
              <a:rPr lang="en-US" sz="1300" dirty="0">
                <a:hlinkClick r:id="rId8"/>
              </a:rPr>
              <a:t>https://www.youtube.com/watch?v=B58YT9hZM4g&amp;list=PL5Q2soXY2Zi8D_5MGV6EnXEJHnV2YFBJl&amp;index=25</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0955085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3096164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298691052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272865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Revisiting RowHammer in 2020</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6322530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12949872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378825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7718445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767332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67567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4270727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403541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32814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42877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44396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576597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453792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582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4568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522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896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52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3280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1711237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82</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a:p>
            <a:pPr marL="0" indent="0">
              <a:buNone/>
            </a:pPr>
            <a:endParaRPr lang="en-US" sz="2000" dirty="0"/>
          </a:p>
        </p:txBody>
      </p:sp>
    </p:spTree>
    <p:extLst>
      <p:ext uri="{BB962C8B-B14F-4D97-AF65-F5344CB8AC3E}">
        <p14:creationId xmlns:p14="http://schemas.microsoft.com/office/powerpoint/2010/main" val="26241168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dirty="0">
                <a:solidFill>
                  <a:srgbClr val="FF0000"/>
                </a:solidFill>
              </a:rPr>
              <a:t>Computer Architecture, Fall 2020, Lecture 4b</a:t>
            </a:r>
          </a:p>
          <a:p>
            <a:pPr lvl="1"/>
            <a:r>
              <a:rPr lang="en-US" sz="2400" dirty="0"/>
              <a:t>RowHammer (ETH Zürich, Fall 2020)</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2400" dirty="0">
              <a:solidFill>
                <a:srgbClr val="FF0000"/>
              </a:solidFill>
            </a:endParaRPr>
          </a:p>
          <a:p>
            <a:pPr marL="0" indent="0">
              <a:buNone/>
            </a:pPr>
            <a:endParaRPr lang="en-US" sz="2800" dirty="0">
              <a:solidFill>
                <a:srgbClr val="FF0000"/>
              </a:solidFill>
            </a:endParaRPr>
          </a:p>
          <a:p>
            <a:r>
              <a:rPr lang="en-US" dirty="0">
                <a:solidFill>
                  <a:srgbClr val="FF0000"/>
                </a:solidFill>
              </a:rPr>
              <a:t>Computer Architecture, Fall 2020, Lecture 5c</a:t>
            </a:r>
          </a:p>
          <a:p>
            <a:pPr lvl="1"/>
            <a:r>
              <a:rPr lang="en-US" sz="2400" dirty="0"/>
              <a:t>Secure and Reliable Memory (ETH Zürich, Fall 2020)</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400" dirty="0"/>
          </a:p>
          <a:p>
            <a:pPr lvl="1"/>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70605191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8770504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Jeremie Kim,</a:t>
            </a:r>
            <a:br>
              <a:rPr lang="en-US" sz="2000" dirty="0"/>
            </a:br>
            <a:r>
              <a:rPr lang="en-US" sz="2000" b="1" dirty="0">
                <a:hlinkClick r:id="rId2"/>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(30 minutes)]</a:t>
            </a:r>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8850280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1426681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367226174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hlinkClick r:id="rId2"/>
              </a:rPr>
              <a:t>"TRRespass: Exploiting the Many Sides of Target Row Refresh"</a:t>
            </a:r>
            <a:br>
              <a:rPr lang="en-US" sz="1600" dirty="0"/>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990772813"/>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203391</TotalTime>
  <Words>18099</Words>
  <Application>Microsoft Macintosh PowerPoint</Application>
  <PresentationFormat>On-screen Show (4:3)</PresentationFormat>
  <Paragraphs>2191</Paragraphs>
  <Slides>239</Slides>
  <Notes>85</Notes>
  <HiddenSlides>0</HiddenSlides>
  <MMClips>0</MMClips>
  <ScaleCrop>false</ScaleCrop>
  <HeadingPairs>
    <vt:vector size="6" baseType="variant">
      <vt:variant>
        <vt:lpstr>Fonts Used</vt:lpstr>
      </vt:variant>
      <vt:variant>
        <vt:i4>15</vt:i4>
      </vt:variant>
      <vt:variant>
        <vt:lpstr>Theme</vt:lpstr>
      </vt:variant>
      <vt:variant>
        <vt:i4>62</vt:i4>
      </vt:variant>
      <vt:variant>
        <vt:lpstr>Slide Titles</vt:lpstr>
      </vt:variant>
      <vt:variant>
        <vt:i4>239</vt:i4>
      </vt:variant>
    </vt:vector>
  </HeadingPairs>
  <TitlesOfParts>
    <vt:vector size="316" baseType="lpstr">
      <vt:lpstr>Adobe Garamond Pro</vt:lpstr>
      <vt:lpstr>Arial</vt:lpstr>
      <vt:lpstr>Arial Narrow</vt:lpstr>
      <vt:lpstr>Calibri</vt:lpstr>
      <vt:lpstr>Calibri Light</vt:lpstr>
      <vt:lpstr>Cambria</vt:lpstr>
      <vt:lpstr>Cambria Math</vt:lpstr>
      <vt:lpstr>Chalkduster</vt:lpstr>
      <vt:lpstr>Courier New</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1_Office Theme</vt:lpstr>
      <vt:lpstr>2_Edge</vt:lpstr>
      <vt:lpstr>Office Theme</vt:lpstr>
      <vt:lpstr>3_Office Theme</vt:lpstr>
      <vt:lpstr>153_Edge</vt:lpstr>
      <vt:lpstr>99_Edge</vt:lpstr>
      <vt:lpstr>16_Edge</vt:lpstr>
      <vt:lpstr>96_Edge</vt:lpstr>
      <vt:lpstr>43_Edge</vt:lpstr>
      <vt:lpstr>97_Edge</vt:lpstr>
      <vt:lpstr>100_Edge</vt:lpstr>
      <vt:lpstr>4_Office Theme</vt:lpstr>
      <vt:lpstr>62_Edge</vt:lpstr>
      <vt:lpstr>5_Office Theme</vt:lpstr>
      <vt:lpstr>19_Edge</vt:lpstr>
      <vt:lpstr>44_Edge</vt:lpstr>
      <vt:lpstr>30_Edge</vt:lpstr>
      <vt:lpstr>41_Edge</vt:lpstr>
      <vt:lpstr>The Story of RowHammer</vt:lpstr>
      <vt:lpstr>How Reliable/Secure/Safe is This Bridge?</vt:lpstr>
      <vt:lpstr>Collapse of the “Galloping Gertie”</vt:lpstr>
      <vt:lpstr>How Secure Are These People?</vt:lpstr>
      <vt:lpstr>The Story of RowHammer </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RowHammer Solutions</vt:lpstr>
      <vt:lpstr>Two Types of RowHammer Solutions</vt:lpstr>
      <vt:lpstr>Some Potential Solutions (ISCA 2014)</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vt:lpstr>
      <vt:lpstr>RowHammer in 2020 (I)</vt:lpstr>
      <vt:lpstr>RowHammer in 2020 (II)</vt:lpstr>
      <vt:lpstr>RowHammer in 2020 (III)</vt:lpstr>
      <vt:lpstr>TRRespass</vt:lpstr>
      <vt:lpstr>RowHammer in 2020 (II)</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RowHammer in 2020 (II)</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More RowHammer in 2020</vt:lpstr>
      <vt:lpstr>RowHammer in 2020 (IV)</vt:lpstr>
      <vt:lpstr>RowHammer in 2020 (V)</vt:lpstr>
      <vt:lpstr>RowHammer in 2020 (VI)</vt:lpstr>
      <vt:lpstr>RowHammer in 2021 </vt:lpstr>
      <vt:lpstr>More to Come…</vt:lpstr>
      <vt:lpstr>Future Memory Reliability/Security Challenges</vt:lpstr>
      <vt:lpstr>Future of Main Memory Security</vt:lpstr>
      <vt:lpstr>The Takeaway, Reinforced</vt:lpstr>
      <vt:lpstr>Keeping Future Memory Secure</vt:lpstr>
      <vt:lpstr>How Do We Keep Memory Secure?</vt:lpstr>
      <vt:lpstr>Solution Direction: Principled Designs</vt:lpstr>
      <vt:lpstr>Architecting Future Memory for Security </vt:lpstr>
      <vt:lpstr>PowerPoint Presentation</vt:lpstr>
      <vt:lpstr>Understand and Model with Experiments (Flash)</vt:lpstr>
      <vt:lpstr>Collapse of the “Galloping Gertie” (1940)</vt:lpstr>
      <vt:lpstr>Another Example (1994)</vt:lpstr>
      <vt:lpstr>Yet Another Example (2007)</vt:lpstr>
      <vt:lpstr>A More Recent Example (2018)</vt:lpstr>
      <vt:lpstr>The Takeaway, Again</vt:lpstr>
      <vt:lpstr>Final Thoughts on RowHammer</vt:lpstr>
      <vt:lpstr>Before RowHammer (I)</vt:lpstr>
      <vt:lpstr>Before RowHammer (II)</vt:lpstr>
      <vt:lpstr>After RowHammer: Byzantine Failures</vt:lpstr>
      <vt:lpstr>Aside: Byzantine Generals Problem</vt:lpstr>
      <vt:lpstr>RowHammer, Revisited</vt:lpstr>
      <vt:lpstr>RowHammer: Retrospective</vt:lpstr>
      <vt:lpstr>Perhaps Most Importantly…</vt:lpstr>
      <vt:lpstr>Conclusion</vt:lpstr>
      <vt:lpstr>Summary: RowHammer</vt:lpstr>
      <vt:lpstr>For More on RowHammer…</vt:lpstr>
      <vt:lpstr>RowHammer in 2020 (I)</vt:lpstr>
      <vt:lpstr>RowHammer in 2020 (II)</vt:lpstr>
      <vt:lpstr>RowHammer in 2020 (III)</vt:lpstr>
      <vt:lpstr>Detailed Lectures on RowHammer</vt:lpstr>
      <vt:lpstr>PowerPoint Presentation</vt:lpstr>
      <vt:lpstr>Funding Acknowledgments</vt:lpstr>
      <vt:lpstr>Acknowledgments</vt:lpstr>
      <vt:lpstr>Acknowledgments</vt:lpstr>
      <vt:lpstr>PowerPoint Presentation</vt:lpstr>
      <vt:lpstr>SAFARI Newsletter April 2020 Edition</vt:lpstr>
      <vt:lpstr>SAFARI Newsletter January 2021 Edition</vt:lpstr>
      <vt:lpstr>The Story of RowHammer</vt:lpstr>
      <vt:lpstr>Backup Slides for Further Info</vt:lpstr>
      <vt:lpstr>Research &amp; Teaching: Some Overview Talks</vt:lpstr>
      <vt:lpstr>An Interview on Research and Education</vt:lpstr>
      <vt:lpstr>More Thoughts and Suggestions</vt:lpstr>
      <vt:lpstr>RowHammer Solutions</vt:lpstr>
      <vt:lpstr>Naive Solutions</vt:lpstr>
      <vt:lpstr>Industry Is Writing Papers About It, Too</vt:lpstr>
      <vt:lpstr>Industry Is Writing Papers About It, Too</vt:lpstr>
      <vt:lpstr>Revisiting RowHammer in 2020</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2841</cp:revision>
  <cp:lastPrinted>2017-12-05T03:30:35Z</cp:lastPrinted>
  <dcterms:created xsi:type="dcterms:W3CDTF">2010-10-08T20:41:54Z</dcterms:created>
  <dcterms:modified xsi:type="dcterms:W3CDTF">2021-01-19T10:11:13Z</dcterms:modified>
</cp:coreProperties>
</file>