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8.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9.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50.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1.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3.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4.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5.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7.xml" ContentType="application/vnd.openxmlformats-officedocument.theme+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343" r:id="rId40"/>
    <p:sldMasterId id="2147488381" r:id="rId41"/>
    <p:sldMasterId id="2147488393" r:id="rId42"/>
    <p:sldMasterId id="2147488405" r:id="rId43"/>
    <p:sldMasterId id="2147488417" r:id="rId44"/>
    <p:sldMasterId id="2147488430" r:id="rId45"/>
    <p:sldMasterId id="2147488442" r:id="rId46"/>
    <p:sldMasterId id="2147488455" r:id="rId47"/>
    <p:sldMasterId id="2147488480" r:id="rId48"/>
    <p:sldMasterId id="2147488534" r:id="rId49"/>
    <p:sldMasterId id="2147488547" r:id="rId50"/>
    <p:sldMasterId id="2147488560" r:id="rId51"/>
    <p:sldMasterId id="2147488573" r:id="rId52"/>
    <p:sldMasterId id="2147488599" r:id="rId53"/>
    <p:sldMasterId id="2147488661" r:id="rId54"/>
    <p:sldMasterId id="2147488674" r:id="rId55"/>
    <p:sldMasterId id="2147488687" r:id="rId56"/>
    <p:sldMasterId id="2147488695" r:id="rId57"/>
    <p:sldMasterId id="2147488708" r:id="rId58"/>
    <p:sldMasterId id="2147488713" r:id="rId59"/>
  </p:sldMasterIdLst>
  <p:notesMasterIdLst>
    <p:notesMasterId r:id="rId251"/>
  </p:notesMasterIdLst>
  <p:handoutMasterIdLst>
    <p:handoutMasterId r:id="rId252"/>
  </p:handoutMasterIdLst>
  <p:sldIdLst>
    <p:sldId id="5602" r:id="rId60"/>
    <p:sldId id="656" r:id="rId61"/>
    <p:sldId id="5603" r:id="rId62"/>
    <p:sldId id="3581" r:id="rId63"/>
    <p:sldId id="3582" r:id="rId64"/>
    <p:sldId id="3609" r:id="rId65"/>
    <p:sldId id="4145" r:id="rId66"/>
    <p:sldId id="3583" r:id="rId67"/>
    <p:sldId id="3614" r:id="rId68"/>
    <p:sldId id="3615" r:id="rId69"/>
    <p:sldId id="4146" r:id="rId70"/>
    <p:sldId id="5594" r:id="rId71"/>
    <p:sldId id="2476" r:id="rId72"/>
    <p:sldId id="4961" r:id="rId73"/>
    <p:sldId id="4930" r:id="rId74"/>
    <p:sldId id="5071" r:id="rId75"/>
    <p:sldId id="5072" r:id="rId76"/>
    <p:sldId id="5073" r:id="rId77"/>
    <p:sldId id="5592" r:id="rId78"/>
    <p:sldId id="5833" r:id="rId79"/>
    <p:sldId id="5921" r:id="rId80"/>
    <p:sldId id="3584" r:id="rId81"/>
    <p:sldId id="3585" r:id="rId82"/>
    <p:sldId id="3586" r:id="rId83"/>
    <p:sldId id="3848" r:id="rId84"/>
    <p:sldId id="3710" r:id="rId85"/>
    <p:sldId id="3711" r:id="rId86"/>
    <p:sldId id="3712" r:id="rId87"/>
    <p:sldId id="3943" r:id="rId88"/>
    <p:sldId id="3944" r:id="rId89"/>
    <p:sldId id="3945" r:id="rId90"/>
    <p:sldId id="3946" r:id="rId91"/>
    <p:sldId id="3947" r:id="rId92"/>
    <p:sldId id="3948" r:id="rId93"/>
    <p:sldId id="3719" r:id="rId94"/>
    <p:sldId id="3950" r:id="rId95"/>
    <p:sldId id="3720" r:id="rId96"/>
    <p:sldId id="4860" r:id="rId97"/>
    <p:sldId id="4861" r:id="rId98"/>
    <p:sldId id="4862" r:id="rId99"/>
    <p:sldId id="4863" r:id="rId100"/>
    <p:sldId id="2408" r:id="rId101"/>
    <p:sldId id="2409" r:id="rId102"/>
    <p:sldId id="4864" r:id="rId103"/>
    <p:sldId id="2406" r:id="rId104"/>
    <p:sldId id="2410" r:id="rId105"/>
    <p:sldId id="4865" r:id="rId106"/>
    <p:sldId id="4893" r:id="rId107"/>
    <p:sldId id="5066" r:id="rId108"/>
    <p:sldId id="5067" r:id="rId109"/>
    <p:sldId id="475" r:id="rId110"/>
    <p:sldId id="3721" r:id="rId111"/>
    <p:sldId id="3722" r:id="rId112"/>
    <p:sldId id="4894" r:id="rId113"/>
    <p:sldId id="4895" r:id="rId114"/>
    <p:sldId id="4699" r:id="rId115"/>
    <p:sldId id="5521" r:id="rId116"/>
    <p:sldId id="5036" r:id="rId117"/>
    <p:sldId id="3723" r:id="rId118"/>
    <p:sldId id="1863" r:id="rId119"/>
    <p:sldId id="5045" r:id="rId120"/>
    <p:sldId id="4899" r:id="rId121"/>
    <p:sldId id="3958" r:id="rId122"/>
    <p:sldId id="3978" r:id="rId123"/>
    <p:sldId id="4901" r:id="rId124"/>
    <p:sldId id="5029" r:id="rId125"/>
    <p:sldId id="5028" r:id="rId126"/>
    <p:sldId id="3602" r:id="rId127"/>
    <p:sldId id="3855" r:id="rId128"/>
    <p:sldId id="5607" r:id="rId129"/>
    <p:sldId id="4980" r:id="rId130"/>
    <p:sldId id="5222" r:id="rId131"/>
    <p:sldId id="5606" r:id="rId132"/>
    <p:sldId id="5752" r:id="rId133"/>
    <p:sldId id="5690" r:id="rId134"/>
    <p:sldId id="5753" r:id="rId135"/>
    <p:sldId id="5908" r:id="rId136"/>
    <p:sldId id="5909" r:id="rId137"/>
    <p:sldId id="5910" r:id="rId138"/>
    <p:sldId id="5912" r:id="rId139"/>
    <p:sldId id="5913" r:id="rId140"/>
    <p:sldId id="5918" r:id="rId141"/>
    <p:sldId id="5914" r:id="rId142"/>
    <p:sldId id="5916" r:id="rId143"/>
    <p:sldId id="257" r:id="rId144"/>
    <p:sldId id="544" r:id="rId145"/>
    <p:sldId id="535" r:id="rId146"/>
    <p:sldId id="517" r:id="rId147"/>
    <p:sldId id="533" r:id="rId148"/>
    <p:sldId id="587" r:id="rId149"/>
    <p:sldId id="524" r:id="rId150"/>
    <p:sldId id="589" r:id="rId151"/>
    <p:sldId id="552" r:id="rId152"/>
    <p:sldId id="569" r:id="rId153"/>
    <p:sldId id="570" r:id="rId154"/>
    <p:sldId id="571" r:id="rId155"/>
    <p:sldId id="553" r:id="rId156"/>
    <p:sldId id="511" r:id="rId157"/>
    <p:sldId id="557" r:id="rId158"/>
    <p:sldId id="5754" r:id="rId159"/>
    <p:sldId id="5755" r:id="rId160"/>
    <p:sldId id="5756" r:id="rId161"/>
    <p:sldId id="5757" r:id="rId162"/>
    <p:sldId id="5920" r:id="rId163"/>
    <p:sldId id="4879" r:id="rId164"/>
    <p:sldId id="4948" r:id="rId165"/>
    <p:sldId id="5141" r:id="rId166"/>
    <p:sldId id="5030" r:id="rId167"/>
    <p:sldId id="4983" r:id="rId168"/>
    <p:sldId id="5069" r:id="rId169"/>
    <p:sldId id="5070" r:id="rId170"/>
    <p:sldId id="4986" r:id="rId171"/>
    <p:sldId id="3985" r:id="rId172"/>
    <p:sldId id="5041" r:id="rId173"/>
    <p:sldId id="5058" r:id="rId174"/>
    <p:sldId id="5059" r:id="rId175"/>
    <p:sldId id="5060" r:id="rId176"/>
    <p:sldId id="5215" r:id="rId177"/>
    <p:sldId id="5042" r:id="rId178"/>
    <p:sldId id="5043" r:id="rId179"/>
    <p:sldId id="5212" r:id="rId180"/>
    <p:sldId id="5777" r:id="rId181"/>
    <p:sldId id="5778" r:id="rId182"/>
    <p:sldId id="5779" r:id="rId183"/>
    <p:sldId id="5217" r:id="rId184"/>
    <p:sldId id="5775" r:id="rId185"/>
    <p:sldId id="5774" r:id="rId186"/>
    <p:sldId id="5776" r:id="rId187"/>
    <p:sldId id="5700" r:id="rId188"/>
    <p:sldId id="5409" r:id="rId189"/>
    <p:sldId id="5919" r:id="rId190"/>
    <p:sldId id="5214" r:id="rId191"/>
    <p:sldId id="5815" r:id="rId192"/>
    <p:sldId id="5816" r:id="rId193"/>
    <p:sldId id="5605" r:id="rId194"/>
    <p:sldId id="4968" r:id="rId195"/>
    <p:sldId id="660" r:id="rId196"/>
    <p:sldId id="661" r:id="rId197"/>
    <p:sldId id="4969" r:id="rId198"/>
    <p:sldId id="4970" r:id="rId199"/>
    <p:sldId id="4971" r:id="rId200"/>
    <p:sldId id="5037" r:id="rId201"/>
    <p:sldId id="4972" r:id="rId202"/>
    <p:sldId id="4973" r:id="rId203"/>
    <p:sldId id="4974" r:id="rId204"/>
    <p:sldId id="4975" r:id="rId205"/>
    <p:sldId id="4976" r:id="rId206"/>
    <p:sldId id="4977" r:id="rId207"/>
    <p:sldId id="4978" r:id="rId208"/>
    <p:sldId id="4979" r:id="rId209"/>
    <p:sldId id="5782" r:id="rId210"/>
    <p:sldId id="4900" r:id="rId211"/>
    <p:sldId id="4943" r:id="rId212"/>
    <p:sldId id="5038" r:id="rId213"/>
    <p:sldId id="3604" r:id="rId214"/>
    <p:sldId id="3726" r:id="rId215"/>
    <p:sldId id="5783" r:id="rId216"/>
    <p:sldId id="492" r:id="rId217"/>
    <p:sldId id="555" r:id="rId218"/>
    <p:sldId id="556" r:id="rId219"/>
    <p:sldId id="583" r:id="rId220"/>
    <p:sldId id="518" r:id="rId221"/>
    <p:sldId id="536" r:id="rId222"/>
    <p:sldId id="526" r:id="rId223"/>
    <p:sldId id="501" r:id="rId224"/>
    <p:sldId id="531" r:id="rId225"/>
    <p:sldId id="505" r:id="rId226"/>
    <p:sldId id="585" r:id="rId227"/>
    <p:sldId id="522" r:id="rId228"/>
    <p:sldId id="504" r:id="rId229"/>
    <p:sldId id="507" r:id="rId230"/>
    <p:sldId id="506" r:id="rId231"/>
    <p:sldId id="500" r:id="rId232"/>
    <p:sldId id="573" r:id="rId233"/>
    <p:sldId id="510" r:id="rId234"/>
    <p:sldId id="549" r:id="rId235"/>
    <p:sldId id="548" r:id="rId236"/>
    <p:sldId id="547" r:id="rId237"/>
    <p:sldId id="546" r:id="rId238"/>
    <p:sldId id="543" r:id="rId239"/>
    <p:sldId id="534" r:id="rId240"/>
    <p:sldId id="5781" r:id="rId241"/>
    <p:sldId id="5587" r:id="rId242"/>
    <p:sldId id="5511" r:id="rId243"/>
    <p:sldId id="5512" r:id="rId244"/>
    <p:sldId id="5589" r:id="rId245"/>
    <p:sldId id="5598" r:id="rId246"/>
    <p:sldId id="5599" r:id="rId247"/>
    <p:sldId id="680" r:id="rId248"/>
    <p:sldId id="5601" r:id="rId249"/>
    <p:sldId id="5047" r:id="rId2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A6A"/>
    <a:srgbClr val="8C0000"/>
    <a:srgbClr val="0000FF"/>
    <a:srgbClr val="1A5712"/>
    <a:srgbClr val="CC8D2A"/>
    <a:srgbClr val="0432FF"/>
    <a:srgbClr val="FF00C4"/>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9" autoAdjust="0"/>
    <p:restoredTop sz="93041" autoAdjust="0"/>
  </p:normalViewPr>
  <p:slideViewPr>
    <p:cSldViewPr>
      <p:cViewPr varScale="1">
        <p:scale>
          <a:sx n="92" d="100"/>
          <a:sy n="92" d="100"/>
        </p:scale>
        <p:origin x="138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4.xml"/><Relationship Id="rId84" Type="http://schemas.openxmlformats.org/officeDocument/2006/relationships/slide" Target="slides/slide25.xml"/><Relationship Id="rId138" Type="http://schemas.openxmlformats.org/officeDocument/2006/relationships/slide" Target="slides/slide79.xml"/><Relationship Id="rId159" Type="http://schemas.openxmlformats.org/officeDocument/2006/relationships/slide" Target="slides/slide100.xml"/><Relationship Id="rId170" Type="http://schemas.openxmlformats.org/officeDocument/2006/relationships/slide" Target="slides/slide111.xml"/><Relationship Id="rId191" Type="http://schemas.openxmlformats.org/officeDocument/2006/relationships/slide" Target="slides/slide132.xml"/><Relationship Id="rId205" Type="http://schemas.openxmlformats.org/officeDocument/2006/relationships/slide" Target="slides/slide146.xml"/><Relationship Id="rId226" Type="http://schemas.openxmlformats.org/officeDocument/2006/relationships/slide" Target="slides/slide167.xml"/><Relationship Id="rId247" Type="http://schemas.openxmlformats.org/officeDocument/2006/relationships/slide" Target="slides/slide188.xml"/><Relationship Id="rId107" Type="http://schemas.openxmlformats.org/officeDocument/2006/relationships/slide" Target="slides/slide4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5.xml"/><Relationship Id="rId128" Type="http://schemas.openxmlformats.org/officeDocument/2006/relationships/slide" Target="slides/slide69.xml"/><Relationship Id="rId149" Type="http://schemas.openxmlformats.org/officeDocument/2006/relationships/slide" Target="slides/slide90.xml"/><Relationship Id="rId5" Type="http://schemas.openxmlformats.org/officeDocument/2006/relationships/slideMaster" Target="slideMasters/slideMaster5.xml"/><Relationship Id="rId95" Type="http://schemas.openxmlformats.org/officeDocument/2006/relationships/slide" Target="slides/slide36.xml"/><Relationship Id="rId160" Type="http://schemas.openxmlformats.org/officeDocument/2006/relationships/slide" Target="slides/slide101.xml"/><Relationship Id="rId181" Type="http://schemas.openxmlformats.org/officeDocument/2006/relationships/slide" Target="slides/slide122.xml"/><Relationship Id="rId216" Type="http://schemas.openxmlformats.org/officeDocument/2006/relationships/slide" Target="slides/slide157.xml"/><Relationship Id="rId237" Type="http://schemas.openxmlformats.org/officeDocument/2006/relationships/slide" Target="slides/slide17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5.xml"/><Relationship Id="rId118" Type="http://schemas.openxmlformats.org/officeDocument/2006/relationships/slide" Target="slides/slide59.xml"/><Relationship Id="rId139" Type="http://schemas.openxmlformats.org/officeDocument/2006/relationships/slide" Target="slides/slide80.xml"/><Relationship Id="rId85" Type="http://schemas.openxmlformats.org/officeDocument/2006/relationships/slide" Target="slides/slide26.xml"/><Relationship Id="rId150" Type="http://schemas.openxmlformats.org/officeDocument/2006/relationships/slide" Target="slides/slide91.xml"/><Relationship Id="rId171" Type="http://schemas.openxmlformats.org/officeDocument/2006/relationships/slide" Target="slides/slide112.xml"/><Relationship Id="rId192" Type="http://schemas.openxmlformats.org/officeDocument/2006/relationships/slide" Target="slides/slide133.xml"/><Relationship Id="rId206" Type="http://schemas.openxmlformats.org/officeDocument/2006/relationships/slide" Target="slides/slide147.xml"/><Relationship Id="rId227" Type="http://schemas.openxmlformats.org/officeDocument/2006/relationships/slide" Target="slides/slide168.xml"/><Relationship Id="rId248" Type="http://schemas.openxmlformats.org/officeDocument/2006/relationships/slide" Target="slides/slide18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3" Type="http://schemas.openxmlformats.org/officeDocument/2006/relationships/slideMaster" Target="slideMasters/slideMaster23.xml"/><Relationship Id="rId119" Type="http://schemas.openxmlformats.org/officeDocument/2006/relationships/slide" Target="slides/slide60.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handoutMaster" Target="handoutMasters/handoutMaster1.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theme" Target="theme/theme1.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tableStyles" Target="tableStyles.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10/9/20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10/9/20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85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00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2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we executed the code on four different processors, all four of them yielded errors. Intel </a:t>
            </a:r>
            <a:r>
              <a:rPr lang="en-US" baseline="0" dirty="0" err="1"/>
              <a:t>Haswell</a:t>
            </a:r>
            <a:r>
              <a:rPr lang="en-US" baseline="0" dirty="0"/>
              <a:t> has the most errors, at 23 thousand, because it has the highest rate of accessing DRAM.</a:t>
            </a:r>
          </a:p>
          <a:p>
            <a:endParaRPr lang="en-US" baseline="0" dirty="0"/>
          </a:p>
          <a:p>
            <a:r>
              <a:rPr lang="en-US" baseline="0" dirty="0"/>
              <a:t>Later on, I’ll show that we can induce as many as ten million disturbance errors in a more controlled environment.</a:t>
            </a:r>
          </a:p>
          <a:p>
            <a:endParaRPr lang="en-US" baseline="0" dirty="0"/>
          </a:p>
          <a:p>
            <a:r>
              <a:rPr lang="en-US" baseline="0" dirty="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59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798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25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addition, they have serious implications for security</a:t>
            </a:r>
          </a:p>
          <a:p>
            <a:endParaRPr lang="en-US" baseline="0" dirty="0"/>
          </a:p>
          <a:p>
            <a:r>
              <a:rPr lang="en-US" baseline="0" dirty="0"/>
              <a:t>When disturbance errors occur, they could breach memory protection. This is because an OS page fits inside a DRAM row. So an error in a different DRAM row means an error in a different OS page.</a:t>
            </a:r>
          </a:p>
          <a:p>
            <a:endParaRPr lang="en-US" baseline="0" dirty="0"/>
          </a:p>
          <a:p>
            <a:r>
              <a:rPr lang="en-US" baseline="0" dirty="0"/>
              <a:t>This opens up a vulnerability to disturbance attacks. Just by accessing its own page, a malicious program could corrupt pages belonging to another program.</a:t>
            </a:r>
          </a:p>
          <a:p>
            <a:endParaRPr lang="en-US" baseline="0" dirty="0"/>
          </a:p>
          <a:p>
            <a:r>
              <a:rPr lang="en-US" baseline="0" dirty="0"/>
              <a:t>And, as shown previously, we constructed a proof-of-concept using only user-level instructions.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62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475807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list of four potential solutions to disturbance errors: making better DRAM chips, refreshing more frequently, employing sophisticated ECC schemes, and using hardware counters to track the number of accesses to different rows.</a:t>
            </a:r>
          </a:p>
          <a:p>
            <a:endParaRPr lang="en-US" baseline="0" dirty="0"/>
          </a:p>
          <a:p>
            <a:r>
              <a:rPr lang="en-US" baseline="0" dirty="0"/>
              <a:t>However, all of these solutions incur a large overhead in terms cost, power, performance, and/or complexity.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109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provide a more efficient solution, called PARA,</a:t>
            </a:r>
            <a:r>
              <a:rPr lang="en-US" dirty="0"/>
              <a:t> which stands for probabilistic adjacent row activation.</a:t>
            </a:r>
          </a:p>
          <a:p>
            <a:endParaRPr lang="en-US" dirty="0"/>
          </a:p>
          <a:p>
            <a:r>
              <a:rPr lang="en-US" dirty="0"/>
              <a:t>The</a:t>
            </a:r>
            <a:r>
              <a:rPr lang="en-US" baseline="0" dirty="0"/>
              <a:t> key idea is thus: after closing a row, we activate (i.e., refresh) one of its neighbors with a low probability, for example, p equal to 0.005.</a:t>
            </a:r>
          </a:p>
          <a:p>
            <a:endParaRPr lang="en-US" baseline="0" dirty="0"/>
          </a:p>
          <a:p>
            <a:r>
              <a:rPr lang="en-US" baseline="0" dirty="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a:p>
          <a:p>
            <a:r>
              <a:rPr lang="en-US" baseline="0" dirty="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19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0489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 has many</a:t>
            </a:r>
            <a:r>
              <a:rPr lang="en-US" baseline="0" dirty="0"/>
              <a:t> advantages. Since it refreshes row infrequently, it has low power and low performance-overhead. Simulated across 29 benchmarks, we saw an average of only 0.2% slowdown and a maximum of only 0.75% slowdown.</a:t>
            </a:r>
          </a:p>
          <a:p>
            <a:endParaRPr lang="en-US" baseline="0" dirty="0"/>
          </a:p>
          <a:p>
            <a:r>
              <a:rPr lang="en-US" baseline="0" dirty="0"/>
              <a:t>In addition, due to its stateless nature, PARA has low cost and complexity.</a:t>
            </a:r>
          </a:p>
          <a:p>
            <a:endParaRPr lang="en-US" baseline="0" dirty="0"/>
          </a:p>
          <a:p>
            <a:r>
              <a:rPr lang="en-US" baseline="0" dirty="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0494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5804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56219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60891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our work revisiting </a:t>
            </a:r>
            <a:r>
              <a:rPr lang="en-US" baseline="0" dirty="0" err="1"/>
              <a:t>rowhammer</a:t>
            </a:r>
            <a:r>
              <a:rPr lang="en-US" baseline="0" dirty="0"/>
              <a:t>: an experimental analysis of modern devices and mitigation techniques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424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We characterized over 1500 DRAM chips of different DRAM types, technology nodes and manufacturers</a:t>
            </a:r>
          </a:p>
          <a:p>
            <a:r>
              <a:rPr lang="en-US" b="1" baseline="0" dirty="0"/>
              <a:t>[CLICK] we studied five state-of-the-art </a:t>
            </a:r>
            <a:r>
              <a:rPr lang="en-US" b="1" baseline="0" dirty="0" err="1"/>
              <a:t>RowHammer</a:t>
            </a:r>
            <a:r>
              <a:rPr lang="en-US" b="1" baseline="0" dirty="0"/>
              <a:t> mitigation mechanisms and an ideal refresh-based mechanism</a:t>
            </a:r>
          </a:p>
          <a:p>
            <a:endParaRPr lang="en-US" b="1" baseline="0" dirty="0"/>
          </a:p>
          <a:p>
            <a:r>
              <a:rPr lang="en-US" b="1" baseline="0" dirty="0"/>
              <a:t>[CLICK] and we made two key observations. </a:t>
            </a:r>
          </a:p>
          <a:p>
            <a:r>
              <a:rPr lang="en-US" b="1" baseline="0" dirty="0"/>
              <a:t>[CLICK] First, </a:t>
            </a:r>
            <a:r>
              <a:rPr lang="en-US" b="1" baseline="0" dirty="0" err="1"/>
              <a:t>RowHAmmer</a:t>
            </a:r>
            <a:r>
              <a:rPr lang="en-US" b="1" baseline="0" dirty="0"/>
              <a:t> is getting much worse. It takes much fewer hammers to induce </a:t>
            </a:r>
            <a:r>
              <a:rPr lang="en-US" b="1" baseline="0" dirty="0" err="1"/>
              <a:t>RowHAmmer</a:t>
            </a:r>
            <a:r>
              <a:rPr lang="en-US" b="1" baseline="0" dirty="0"/>
              <a:t> bit flips in newer chips </a:t>
            </a:r>
          </a:p>
          <a:p>
            <a:r>
              <a:rPr lang="en-US" b="1" baseline="0" dirty="0"/>
              <a:t>[CLICK] Second, existing mitigation mechanisms do not scale to DRAM chips that are more vulnerable to </a:t>
            </a:r>
            <a:r>
              <a:rPr lang="en-US" b="1" baseline="0" dirty="0" err="1"/>
              <a:t>RowHammer</a:t>
            </a:r>
            <a:endParaRPr lang="en-US" b="1" baseline="0" dirty="0"/>
          </a:p>
          <a:p>
            <a:endParaRPr lang="en-US" b="1" baseline="0" dirty="0"/>
          </a:p>
          <a:p>
            <a:r>
              <a:rPr lang="en-US" b="1" baseline="0" dirty="0"/>
              <a:t>[CLICK] we conclude that it is critical to do more research on </a:t>
            </a:r>
            <a:r>
              <a:rPr lang="en-US" b="1" baseline="0" dirty="0" err="1"/>
              <a:t>RowHammer</a:t>
            </a:r>
            <a:r>
              <a:rPr lang="en-US" b="1" baseline="0" dirty="0"/>
              <a:t> and develop scalable mitigation mechanisms to prevent </a:t>
            </a:r>
            <a:r>
              <a:rPr lang="en-US" b="1" baseline="0" dirty="0" err="1"/>
              <a:t>RowHammer</a:t>
            </a:r>
            <a:r>
              <a:rPr lang="en-US" b="1" baseline="0" dirty="0"/>
              <a:t> in future systems </a:t>
            </a:r>
          </a:p>
          <a:p>
            <a:endParaRPr lang="en-US" b="1" baseline="0" dirty="0"/>
          </a:p>
          <a:p>
            <a:endParaRPr lang="en-US" b="1" baseline="0" dirty="0"/>
          </a:p>
          <a:p>
            <a:r>
              <a:rPr lang="en-US" b="1"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189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three separate testing infrastructures for each DRAM standard or type that we characterize in this work. </a:t>
            </a:r>
          </a:p>
          <a:p>
            <a:r>
              <a:rPr lang="en-US" dirty="0"/>
              <a:t>We use one FPGA-based </a:t>
            </a:r>
            <a:r>
              <a:rPr lang="en-US" dirty="0" err="1"/>
              <a:t>SoftMC</a:t>
            </a:r>
            <a:r>
              <a:rPr lang="en-US" dirty="0"/>
              <a:t> infrastructure for DDR3 chips and another for DDR4 chips. </a:t>
            </a:r>
          </a:p>
          <a:p>
            <a:r>
              <a:rPr lang="en-US" dirty="0"/>
              <a:t>We also use an in-house testing hardware infrastructure to examine LPDDR4 chips </a:t>
            </a:r>
          </a:p>
          <a:p>
            <a:endParaRPr lang="en-US" dirty="0"/>
          </a:p>
          <a:p>
            <a:r>
              <a:rPr lang="en-US" dirty="0"/>
              <a:t>Across our infrastructures, we have fine-grained control over DRAM commands, timing parameters, and temperatures </a:t>
            </a:r>
          </a:p>
          <a:p>
            <a:r>
              <a:rPr lang="en-US" dirty="0"/>
              <a:t>Below is an example of our FPGA-based DDR4 testing infrastructure.</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217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 table that lists all the DRAM chips that we test</a:t>
            </a:r>
          </a:p>
          <a:p>
            <a:r>
              <a:rPr lang="en-US" dirty="0"/>
              <a:t>[CLICK] We characterize over 1500 DRAM chips from 300 DRAM modules </a:t>
            </a:r>
          </a:p>
          <a:p>
            <a:r>
              <a:rPr lang="en-US" dirty="0"/>
              <a:t>[CLICK] spanning the three major DRAM manufacturers which we anonymize as A, B, and C</a:t>
            </a:r>
          </a:p>
          <a:p>
            <a:r>
              <a:rPr lang="en-US" dirty="0"/>
              <a:t>[CLICK] of three DRAM types or standards DDR3, DDR4, and LPDDR4. We note that LPDDR4 chips that we test implement on-die ECC. </a:t>
            </a:r>
          </a:p>
          <a:p>
            <a:r>
              <a:rPr lang="en-US" dirty="0"/>
              <a:t>[CLICK] We identify two technology nodes per DRAM type (old/new, 1x and 1y) , which we categorize based on manufacturing date, datasheet publication date, purchase date, and characterization results</a:t>
            </a:r>
          </a:p>
          <a:p>
            <a:endParaRPr lang="en-US" dirty="0"/>
          </a:p>
          <a:p>
            <a:r>
              <a:rPr lang="en-US" dirty="0"/>
              <a:t>[CLICK] we define the term type-node which refers to the configuration describing a chip’s type and technology node generation. Across the chips we characterize, we identify the 6 DRAM type-node configurations listed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326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53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the different DRAM types on the x-axis: DDR3, DDR4, and LPDDR4, and subdivide the plots with vertical lines.</a:t>
            </a:r>
          </a:p>
          <a:p>
            <a:endParaRPr lang="en-US" b="0" dirty="0"/>
          </a:p>
          <a:p>
            <a:r>
              <a:rPr lang="en-US" b="0" dirty="0"/>
              <a:t>We focus on trends across chips of the same DRAM type but different technology node generations to draw conclusions. </a:t>
            </a:r>
          </a:p>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1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2385812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95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plot these distributions across each DRAM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[CLICK] We find that newer chips from a given DRAM manufacturer are more vulnerable to </a:t>
            </a:r>
            <a:r>
              <a:rPr lang="en-US" dirty="0" err="1">
                <a:latin typeface="LinLibertineTI"/>
              </a:rPr>
              <a:t>RowHammer</a:t>
            </a:r>
            <a:r>
              <a:rPr lang="en-US" dirty="0">
                <a:latin typeface="LinLibertineTI"/>
              </a:rPr>
              <a:t>, which is demonstrated by the clear reduction in </a:t>
            </a:r>
            <a:r>
              <a:rPr lang="en-US" dirty="0" err="1">
                <a:latin typeface="LinLibertineTI"/>
              </a:rPr>
              <a:t>HC</a:t>
            </a:r>
            <a:r>
              <a:rPr lang="en-US" sz="500" dirty="0" err="1">
                <a:latin typeface="LinLibertineTI"/>
              </a:rPr>
              <a:t>first</a:t>
            </a:r>
            <a:r>
              <a:rPr lang="en-US" sz="500" dirty="0">
                <a:latin typeface="LinLibertineTI"/>
              </a:rPr>
              <a:t> </a:t>
            </a:r>
            <a:r>
              <a:rPr lang="en-US" dirty="0">
                <a:latin typeface="LinLibertineTI"/>
              </a:rPr>
              <a:t>values from older to newer DRAM generations across most DRAM types</a:t>
            </a:r>
            <a:endParaRPr lang="en-US" dirty="0"/>
          </a:p>
          <a:p>
            <a:endParaRPr lang="en-US" dirty="0"/>
          </a:p>
          <a:p>
            <a:endParaRPr lang="en-US" dirty="0"/>
          </a:p>
          <a:p>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51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91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next overlay the lowest </a:t>
            </a:r>
            <a:r>
              <a:rPr lang="en-US" dirty="0" err="1"/>
              <a:t>HCfirst</a:t>
            </a:r>
            <a:r>
              <a:rPr lang="en-US" dirty="0"/>
              <a:t> values observed across all chips of a given DRAM type-node configuration, to show exactly how each mechanism would affect a system's performance when used on a system using a particular DRAM type-node configuration  </a:t>
            </a:r>
          </a:p>
          <a:p>
            <a:endParaRPr lang="en-US" dirty="0"/>
          </a:p>
          <a:p>
            <a:r>
              <a:rPr lang="en-US" dirty="0"/>
              <a:t>[CLICK] We find that PARA, </a:t>
            </a:r>
            <a:r>
              <a:rPr lang="en-US" dirty="0" err="1"/>
              <a:t>ProHIT</a:t>
            </a:r>
            <a:r>
              <a:rPr lang="en-US" dirty="0"/>
              <a:t> and </a:t>
            </a:r>
            <a:r>
              <a:rPr lang="en-US" dirty="0" err="1"/>
              <a:t>MRLoc</a:t>
            </a:r>
            <a:r>
              <a:rPr lang="en-US" dirty="0"/>
              <a:t> are viable options for mitigating </a:t>
            </a:r>
            <a:r>
              <a:rPr lang="en-US" dirty="0" err="1"/>
              <a:t>RowHammer</a:t>
            </a:r>
            <a:r>
              <a:rPr lang="en-US" dirty="0"/>
              <a:t> bit flips in the worst chips that we tested today with reasonable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699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only PARA’s design scales to low </a:t>
            </a:r>
            <a:r>
              <a:rPr lang="en-US" dirty="0" err="1"/>
              <a:t>HCfirst</a:t>
            </a:r>
            <a:r>
              <a:rPr lang="en-US" dirty="0"/>
              <a:t> values that we are likely to see in future DRAM chips but has very low normalized system performance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237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873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evaluation of mitigation mechanisms</a:t>
            </a:r>
          </a:p>
          <a:p>
            <a:r>
              <a:rPr lang="en-US" dirty="0"/>
              <a:t>[CLICK] we find that existing </a:t>
            </a:r>
            <a:r>
              <a:rPr lang="en-US" dirty="0" err="1"/>
              <a:t>RowHammer</a:t>
            </a:r>
            <a:r>
              <a:rPr lang="en-US" dirty="0"/>
              <a:t> mitigation mechanisms can prevent </a:t>
            </a:r>
            <a:r>
              <a:rPr lang="en-US" dirty="0" err="1"/>
              <a:t>RowHammer</a:t>
            </a:r>
            <a:r>
              <a:rPr lang="en-US" dirty="0"/>
              <a:t> attacks with reasonable system performance overhead in DRAM chips today</a:t>
            </a:r>
          </a:p>
          <a:p>
            <a:endParaRPr lang="en-US" dirty="0"/>
          </a:p>
          <a:p>
            <a:r>
              <a:rPr lang="en-US" dirty="0"/>
              <a:t>[CLICK] However, existing mitigation mechanisms do not scale well to DRAM chips that are more vulnerable to </a:t>
            </a:r>
            <a:r>
              <a:rPr lang="en-US" dirty="0" err="1"/>
              <a:t>RowHammer</a:t>
            </a:r>
            <a:r>
              <a:rPr lang="en-US" dirty="0"/>
              <a:t> </a:t>
            </a:r>
          </a:p>
          <a:p>
            <a:endParaRPr lang="en-US" dirty="0"/>
          </a:p>
          <a:p>
            <a:r>
              <a:rPr lang="en-US" dirty="0"/>
              <a:t>[CLICK] and there is still significant opportunity for developing a mechanism that is scalable with low overhead</a:t>
            </a:r>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255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 identify two promising directions for new </a:t>
            </a:r>
            <a:r>
              <a:rPr lang="en-US" dirty="0" err="1"/>
              <a:t>RowHammer</a:t>
            </a:r>
            <a:r>
              <a:rPr lang="en-US" dirty="0"/>
              <a:t> solutions</a:t>
            </a:r>
          </a:p>
          <a:p>
            <a:r>
              <a:rPr lang="en-US" dirty="0"/>
              <a:t>[CLICK] First, we believe that the [CLICK] DRAM and system should cooperate more to provide a holistic approach that can prevent </a:t>
            </a:r>
            <a:r>
              <a:rPr lang="en-US" dirty="0" err="1"/>
              <a:t>RowHammer</a:t>
            </a:r>
            <a:r>
              <a:rPr lang="en-US" dirty="0"/>
              <a:t> at low cost </a:t>
            </a:r>
          </a:p>
          <a:p>
            <a:endParaRPr lang="en-US" dirty="0"/>
          </a:p>
          <a:p>
            <a:r>
              <a:rPr lang="en-US" dirty="0"/>
              <a:t>[CLICK] Second, we believe that a profile-guided approach can provide significant benefits. </a:t>
            </a:r>
          </a:p>
          <a:p>
            <a:r>
              <a:rPr lang="en-US" dirty="0"/>
              <a:t>[CLICK] Accurately profiling </a:t>
            </a:r>
            <a:r>
              <a:rPr lang="en-US" dirty="0" err="1"/>
              <a:t>RowHammer</a:t>
            </a:r>
            <a:r>
              <a:rPr lang="en-US" dirty="0"/>
              <a:t>-susceptible cells in DRAM provides a powerful substrate for building target </a:t>
            </a:r>
            <a:r>
              <a:rPr lang="en-US" dirty="0" err="1"/>
              <a:t>RowHammer</a:t>
            </a:r>
            <a:r>
              <a:rPr lang="en-US" dirty="0"/>
              <a:t> solutions. For Example:</a:t>
            </a:r>
          </a:p>
          <a:p>
            <a:r>
              <a:rPr lang="en-US" dirty="0"/>
              <a:t>[CLICK] in the Increasing refresh rate mechanism, the DRAM bandwidth overhead could be reduced by only increasing the refresh rate for rows containing </a:t>
            </a:r>
            <a:r>
              <a:rPr lang="en-US" dirty="0" err="1"/>
              <a:t>RowHammer</a:t>
            </a:r>
            <a:r>
              <a:rPr lang="en-US" dirty="0"/>
              <a:t>-susceptible cells </a:t>
            </a:r>
          </a:p>
          <a:p>
            <a:r>
              <a:rPr lang="en-US" dirty="0"/>
              <a:t>[CLICK] We believe that a fast and accurate profiling mechanism is a key research challenge for developing low-overhead and scalable </a:t>
            </a:r>
            <a:r>
              <a:rPr lang="en-US" dirty="0" err="1"/>
              <a:t>RowHammer</a:t>
            </a:r>
            <a:r>
              <a:rPr lang="en-US" dirty="0"/>
              <a:t> solutions </a:t>
            </a:r>
          </a:p>
          <a:p>
            <a:endParaRPr lang="en-US" dirty="0"/>
          </a:p>
          <a:p>
            <a:endParaRPr lang="en-US" dirty="0"/>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 mechanisms that use DRAM access counters, we could lower the area overhead by only counting accesses to rows containing </a:t>
            </a:r>
            <a:r>
              <a:rPr lang="en-US" dirty="0" err="1"/>
              <a:t>RowHammer</a:t>
            </a:r>
            <a:r>
              <a:rPr lang="en-US" dirty="0"/>
              <a:t>-susceptible cells. </a:t>
            </a:r>
          </a:p>
          <a:p>
            <a:endParaRPr lang="en-US" dirty="0"/>
          </a:p>
          <a:p>
            <a:endParaRPr lang="en-US" dirty="0"/>
          </a:p>
          <a:p>
            <a:endParaRPr lang="en-US" dirty="0"/>
          </a:p>
          <a:p>
            <a:r>
              <a:rPr lang="en-US" dirty="0"/>
              <a:t>beautify. Maybe reduce and save time. DRAM system should cooperate more. Details in the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28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concludes my talk . Thank you for your time and attention. For many more details, I invite you to read our ISCA 2020 paper.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876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364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997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314685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01616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892057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the article:</a:t>
            </a:r>
          </a:p>
          <a:p>
            <a:r>
              <a:rPr lang="en-US" dirty="0"/>
              <a:t>http://</a:t>
            </a:r>
            <a:r>
              <a:rPr lang="en-US" dirty="0" err="1"/>
              <a:t>thehackernews.com</a:t>
            </a:r>
            <a:r>
              <a:rPr lang="en-US" dirty="0"/>
              <a:t>/2015/03/dram-</a:t>
            </a:r>
            <a:r>
              <a:rPr lang="en-US" dirty="0" err="1"/>
              <a:t>rowhammer</a:t>
            </a:r>
            <a:r>
              <a:rPr lang="en-US" dirty="0"/>
              <a:t>-</a:t>
            </a:r>
            <a:r>
              <a:rPr lang="en-US" dirty="0" err="1"/>
              <a:t>vulnerability.html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170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5476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280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857441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the errors occur? We see three possible causes.</a:t>
            </a:r>
          </a:p>
          <a:p>
            <a:endParaRPr lang="en-US" dirty="0"/>
          </a:p>
          <a:p>
            <a:r>
              <a:rPr lang="en-US" dirty="0"/>
              <a:t>First, there could electromagnetic</a:t>
            </a:r>
            <a:r>
              <a:rPr lang="en-US" baseline="0" dirty="0"/>
              <a:t> coupling between adjacent </a:t>
            </a:r>
            <a:r>
              <a:rPr lang="en-US" baseline="0" dirty="0" err="1"/>
              <a:t>wordlines</a:t>
            </a:r>
            <a:r>
              <a:rPr lang="en-US" baseline="0" dirty="0"/>
              <a:t>. When the voltage of one is toggled, it could briefly increase the voltage of the other and facilitate the leakage of charge.</a:t>
            </a:r>
          </a:p>
          <a:p>
            <a:endParaRPr lang="en-US" baseline="0" dirty="0"/>
          </a:p>
          <a:p>
            <a:r>
              <a:rPr lang="en-US" baseline="0" dirty="0"/>
              <a:t>Two other possibilities are conductive bridges and hot-carrier injection.</a:t>
            </a:r>
          </a:p>
          <a:p>
            <a:endParaRPr lang="en-US" baseline="0" dirty="0"/>
          </a:p>
          <a:p>
            <a:r>
              <a:rPr lang="en-US" baseline="0" dirty="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604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the characterization</a:t>
            </a:r>
            <a:r>
              <a:rPr lang="en-US" baseline="0" dirty="0"/>
              <a:t> results, one-by-one.</a:t>
            </a:r>
          </a:p>
          <a:p>
            <a:endParaRPr lang="en-US" baseline="0" dirty="0"/>
          </a:p>
          <a:p>
            <a:r>
              <a:rPr lang="en-US" baseline="0" dirty="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2453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a:t>
            </a:r>
            <a:r>
              <a:rPr lang="en-US" dirty="0"/>
              <a:t> row-address difference</a:t>
            </a:r>
            <a:r>
              <a:rPr lang="en-US" baseline="0" dirty="0"/>
              <a:t> between an aggressor and its victims. And the y-axis is the number of victim-aggressor pairs that correspond to the row-address difference. For all three modules, we see strong peaks at plus/minus 1. This implies that aggressors and victims have consecutive row-addresses, in other words, they are adjacent.</a:t>
            </a:r>
          </a:p>
          <a:p>
            <a:endParaRPr lang="en-US" baseline="0" dirty="0"/>
          </a:p>
          <a:p>
            <a:r>
              <a:rPr lang="en-US" baseline="0" dirty="0"/>
              <a:t>However, the figure also shows some victims that are not adjacent to the aggressor. We believe this could be caused by two reasons. First, depending on the mapping, two rows that are physically adjacent within the DRAM chip may not have consecutive row-addresses. Second, fault rows are often re-mapped to spare rows that may reside on a different portion of the DRAM chip.</a:t>
            </a:r>
          </a:p>
          <a:p>
            <a:endParaRPr lang="en-US" baseline="0" dirty="0"/>
          </a:p>
          <a:p>
            <a:r>
              <a:rPr lang="en-US" baseline="0" dirty="0"/>
              <a:t>Nevertheless, we conclude that the vast majority of aggressors &amp; victims are adjacent.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45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76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a:p>
          <a:p>
            <a:r>
              <a:rPr lang="en-US" baseline="0" dirty="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130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a:t>
            </a:r>
            <a:r>
              <a:rPr lang="en-US" baseline="0" dirty="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a:p>
          <a:p>
            <a:r>
              <a:rPr lang="en-US" baseline="0" dirty="0"/>
              <a:t>From this, we conclude that more frequent accesses induce fewer errors.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080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tested the modules with four different data-patterns:</a:t>
            </a:r>
            <a:r>
              <a:rPr lang="en-US" baseline="0" dirty="0"/>
              <a:t> Solid, inverse Solid, </a:t>
            </a:r>
            <a:r>
              <a:rPr lang="en-US" baseline="0" dirty="0" err="1"/>
              <a:t>RowStripe</a:t>
            </a:r>
            <a:r>
              <a:rPr lang="en-US" baseline="0" dirty="0"/>
              <a:t>, and inverse </a:t>
            </a:r>
            <a:r>
              <a:rPr lang="en-US" baseline="0" dirty="0" err="1"/>
              <a:t>RowStripe</a:t>
            </a:r>
            <a:r>
              <a:rPr lang="en-US" baseline="0" dirty="0"/>
              <a:t>. Solid and inverse Solid give us full coverage since each cell is tested with both 1s and 0s. And the same applies to </a:t>
            </a:r>
            <a:r>
              <a:rPr lang="en-US" baseline="0" dirty="0" err="1"/>
              <a:t>RowStripe</a:t>
            </a:r>
            <a:r>
              <a:rPr lang="en-US" baseline="0" dirty="0"/>
              <a:t> and its inverse.</a:t>
            </a:r>
          </a:p>
          <a:p>
            <a:endParaRPr lang="en-US" baseline="0" dirty="0"/>
          </a:p>
          <a:p>
            <a:r>
              <a:rPr lang="en-US" baseline="0" dirty="0"/>
              <a:t>However, we found that the </a:t>
            </a:r>
            <a:r>
              <a:rPr lang="en-US" baseline="0" dirty="0" err="1"/>
              <a:t>rowstripe</a:t>
            </a:r>
            <a:r>
              <a:rPr lang="en-US" baseline="0" dirty="0"/>
              <a:t> pattern had 10 times as more errors than the solid pattern. We also tested many other data-patterns, including random, but found </a:t>
            </a:r>
            <a:r>
              <a:rPr lang="en-US" baseline="0" dirty="0" err="1"/>
              <a:t>RowStripe</a:t>
            </a:r>
            <a:r>
              <a:rPr lang="en-US" baseline="0" dirty="0"/>
              <a:t> to induce the most errors.</a:t>
            </a:r>
          </a:p>
          <a:p>
            <a:endParaRPr lang="en-US" baseline="0" dirty="0"/>
          </a:p>
          <a:p>
            <a:r>
              <a:rPr lang="en-US" baseline="0" dirty="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598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show that victim cells are not weak cells, which are cells that are inherently leaky. According to our experiments, we saw almost no overlap between them.</a:t>
            </a:r>
          </a:p>
          <a:p>
            <a:endParaRPr lang="en-US" baseline="0" dirty="0"/>
          </a:p>
          <a:p>
            <a:r>
              <a:rPr lang="en-US" baseline="0" dirty="0"/>
              <a:t>Second, we show that errors are not strongly affected by temperature. In all of the tests so far, we set the temperature to 50 degrees Celsius. But even when we changed the temperature by 20 degrees, the number of errors changed by less than 15 percent.</a:t>
            </a:r>
          </a:p>
          <a:p>
            <a:endParaRPr lang="en-US" baseline="0" dirty="0"/>
          </a:p>
          <a:p>
            <a:r>
              <a:rPr lang="en-US" baseline="0" dirty="0"/>
              <a:t>Third, we show that errors are repeatable. Across ten iterations of testing, more than 70% of victim cells had errors in every iteration.</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720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Fourth, we show that there</a:t>
            </a:r>
            <a:r>
              <a:rPr lang="en-US" baseline="0" dirty="0"/>
              <a:t> are as many as four errors per </a:t>
            </a:r>
            <a:r>
              <a:rPr lang="en-US" baseline="0" dirty="0" err="1"/>
              <a:t>cacheline</a:t>
            </a:r>
            <a:r>
              <a:rPr lang="en-US" baseline="0" dirty="0"/>
              <a:t>. From this, we conclude that simple ECC schemes (for example, SECDED) cannot prevent all errors.</a:t>
            </a:r>
          </a:p>
          <a:p>
            <a:endParaRPr lang="en-US" baseline="0" dirty="0"/>
          </a:p>
          <a:p>
            <a:r>
              <a:rPr lang="en-US" baseline="0" dirty="0"/>
              <a:t>Fifth, we show that the number of cells &amp; rows affected by an aggressor can be as high as 110 or 9, respectively.</a:t>
            </a:r>
          </a:p>
          <a:p>
            <a:endParaRPr lang="en-US" baseline="0" dirty="0"/>
          </a:p>
          <a:p>
            <a:r>
              <a:rPr lang="en-US" baseline="0" dirty="0"/>
              <a:t>Lastly, we show that a very small fraction of victim cells experience an error when either one of the aggressors is toggled.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887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662740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from the sensitivity studies,</a:t>
            </a:r>
            <a:r>
              <a:rPr lang="en-US" baseline="0" dirty="0"/>
              <a:t> there are two naive solutions that immediately present themselves.</a:t>
            </a:r>
          </a:p>
          <a:p>
            <a:endParaRPr lang="en-US" baseline="0" dirty="0"/>
          </a:p>
          <a:p>
            <a:r>
              <a:rPr lang="en-US" baseline="0" dirty="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a:p>
          <a:p>
            <a:r>
              <a:rPr lang="en-US" baseline="0" dirty="0"/>
              <a:t>Second, we can refresh the module more frequently. If the refresh-interval is shortened by 7x, I showed how errors can be prevented.</a:t>
            </a:r>
          </a:p>
          <a:p>
            <a:endParaRPr lang="en-US" baseline="0" dirty="0"/>
          </a:p>
          <a:p>
            <a:r>
              <a:rPr lang="en-US" baseline="0" dirty="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9620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7505629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baseline="0" dirty="0"/>
              <a:t> I will first begin with an executive summary</a:t>
            </a:r>
          </a:p>
          <a:p>
            <a:endParaRPr lang="en-US" b="1" baseline="0" dirty="0"/>
          </a:p>
          <a:p>
            <a:r>
              <a:rPr lang="en-US" b="1" baseline="0" dirty="0"/>
              <a:t>[CLICK] Denser DRAM chips are more vulnerable to </a:t>
            </a:r>
            <a:r>
              <a:rPr lang="en-US" b="1" baseline="0" dirty="0" err="1"/>
              <a:t>RowHammer</a:t>
            </a:r>
            <a:r>
              <a:rPr lang="en-US" b="1" baseline="0" dirty="0"/>
              <a:t> but there is no characterization-based study that demonstrates how exactly the vulnerability scales</a:t>
            </a:r>
          </a:p>
          <a:p>
            <a:endParaRPr lang="en-US" b="1" baseline="0" dirty="0"/>
          </a:p>
          <a:p>
            <a:r>
              <a:rPr lang="en-US" b="1" baseline="0" dirty="0"/>
              <a:t>[CLICK] The problem is that it is unclear whether current mitigation mechanisms will remain viable for future DRAM chips that are likely to be more vulnerable to </a:t>
            </a:r>
            <a:r>
              <a:rPr lang="en-US" b="1" baseline="0" dirty="0" err="1"/>
              <a:t>RowHammer</a:t>
            </a:r>
            <a:endParaRPr lang="en-US" b="1" baseline="0" dirty="0"/>
          </a:p>
          <a:p>
            <a:endParaRPr lang="en-US" b="1" baseline="0" dirty="0"/>
          </a:p>
          <a:p>
            <a:r>
              <a:rPr lang="en-US" b="1" baseline="0" dirty="0"/>
              <a:t>[CLICK] The goal of this work is to [CLICK] first experimentally demonstrate how vulnerable modern DRAM chips are to </a:t>
            </a:r>
            <a:r>
              <a:rPr lang="en-US" b="1" baseline="0" dirty="0" err="1"/>
              <a:t>RowHammer</a:t>
            </a:r>
            <a:r>
              <a:rPr lang="en-US" b="1" baseline="0" dirty="0"/>
              <a:t> and study how this vulnerability will scale going forward</a:t>
            </a:r>
          </a:p>
          <a:p>
            <a:endParaRPr lang="en-US" b="1" baseline="0" dirty="0"/>
          </a:p>
          <a:p>
            <a:r>
              <a:rPr lang="en-US" b="1" baseline="0" dirty="0"/>
              <a:t>[CLICK] Secondly, we want to study the viability of current mitigation mechanisms on more vulnerable chips</a:t>
            </a:r>
          </a:p>
          <a:p>
            <a:endParaRPr lang="en-US" b="1" baseline="0" dirty="0"/>
          </a:p>
          <a:p>
            <a:r>
              <a:rPr lang="en-US" b="1" baseline="0" dirty="0"/>
              <a:t>[CLICK] We are the first experimental study to present a rigorous </a:t>
            </a:r>
            <a:r>
              <a:rPr lang="en-US" b="1" baseline="0" dirty="0" err="1"/>
              <a:t>RowHammer</a:t>
            </a:r>
            <a:r>
              <a:rPr lang="en-US" b="1" baseline="0" dirty="0"/>
              <a:t> failure characterization study across a broad range of DRAM chips </a:t>
            </a:r>
          </a:p>
          <a:p>
            <a:endParaRPr lang="en-US" b="1" baseline="0" dirty="0"/>
          </a:p>
          <a:p>
            <a:r>
              <a:rPr lang="en-US" b="1" baseline="0" dirty="0"/>
              <a:t>[CLICK] We characterize 1580 DRAM chips across different DRAM types and technology node generations, across the three major DRAM manufacturers</a:t>
            </a:r>
          </a:p>
          <a:p>
            <a:endParaRPr lang="en-US" b="1" baseline="0" dirty="0"/>
          </a:p>
          <a:p>
            <a:r>
              <a:rPr lang="en-US" b="1" baseline="0" dirty="0"/>
              <a:t>[CLICK] And we demonstrate that the </a:t>
            </a:r>
            <a:r>
              <a:rPr lang="en-US" b="1" baseline="0" dirty="0" err="1"/>
              <a:t>RowHammer</a:t>
            </a:r>
            <a:r>
              <a:rPr lang="en-US" b="1" baseline="0" dirty="0"/>
              <a:t> vulnerability worsens in newer chips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also study </a:t>
            </a:r>
            <a:r>
              <a:rPr lang="en-US" b="1" baseline="0" dirty="0" err="1"/>
              <a:t>RowHammer</a:t>
            </a:r>
            <a:r>
              <a:rPr lang="en-US" b="1" baseline="0" dirty="0"/>
              <a:t> mitigation mechanisms in simulation and show how 5 state-of-the-art mechanisms are affected by a worsening </a:t>
            </a:r>
            <a:r>
              <a:rPr lang="en-US" b="1" baseline="0" dirty="0" err="1"/>
              <a:t>RowHammer</a:t>
            </a:r>
            <a:r>
              <a:rPr lang="en-US" b="1" baseline="0" dirty="0"/>
              <a:t> vulnerability</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find that these mitigation mechanisms have reasonable performance loss on modern DRAM chips, but [CLICK] scale poorly to more vulnerable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We conclude that it is critical to research more effective solutions to </a:t>
            </a:r>
            <a:r>
              <a:rPr lang="en-US" b="1" baseline="0" dirty="0" err="1"/>
              <a:t>RowHammer</a:t>
            </a:r>
            <a:r>
              <a:rPr lang="en-US" b="1" baseline="0" dirty="0"/>
              <a:t> for future DRAM chips that will likely be even more vulnerable to </a:t>
            </a:r>
            <a:r>
              <a:rPr lang="en-US" b="1" baseline="0" dirty="0" err="1"/>
              <a:t>RowHammer</a:t>
            </a:r>
            <a:endParaRPr lang="en-US" b="1" baseline="0" dirty="0"/>
          </a:p>
          <a:p>
            <a:endParaRPr lang="en-US" b="1" baseline="0" dirty="0"/>
          </a:p>
          <a:p>
            <a:r>
              <a:rPr lang="en-US" b="1" baseline="0" dirty="0"/>
              <a:t>=============</a:t>
            </a:r>
          </a:p>
          <a:p>
            <a:r>
              <a:rPr lang="en-US" b="1" baseline="0" dirty="0"/>
              <a:t>reduce text on this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84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motivation for this study is that </a:t>
            </a:r>
          </a:p>
          <a:p>
            <a:r>
              <a:rPr lang="en-US" dirty="0"/>
              <a:t>[CLICK] denser DRAM chips are more vulnerable to </a:t>
            </a:r>
            <a:r>
              <a:rPr lang="en-US" dirty="0" err="1"/>
              <a:t>RowHammer</a:t>
            </a:r>
            <a:endParaRPr lang="en-US" dirty="0"/>
          </a:p>
          <a:p>
            <a:r>
              <a:rPr lang="en-US" dirty="0"/>
              <a:t>[CLICK] Three prior works provide </a:t>
            </a:r>
            <a:r>
              <a:rPr lang="en-US" dirty="0" err="1"/>
              <a:t>RowHammer</a:t>
            </a:r>
            <a:r>
              <a:rPr lang="en-US" dirty="0"/>
              <a:t> characterization data on real DRAM chips. </a:t>
            </a:r>
          </a:p>
          <a:p>
            <a:r>
              <a:rPr lang="en-US" dirty="0"/>
              <a:t>[CLICK] However, there is no comprehensive experimental study that demonstrates how the </a:t>
            </a:r>
            <a:r>
              <a:rPr lang="en-US" dirty="0" err="1"/>
              <a:t>RowHammer</a:t>
            </a:r>
            <a:r>
              <a:rPr lang="en-US" dirty="0"/>
              <a:t> vulnerability scales across DRAM types and technology node generations and as DRAM chips become more dense </a:t>
            </a:r>
          </a:p>
          <a:p>
            <a:r>
              <a:rPr lang="en-US" dirty="0"/>
              <a:t>[CLICK] Therefore it is hard to identify whether current mitigation mechanisms will remain viable for future DRAM chips that are likely to be more vulnerable to </a:t>
            </a:r>
            <a:r>
              <a:rPr lang="en-US" dirty="0" err="1"/>
              <a:t>RowHammer</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67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70042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work is to </a:t>
            </a:r>
          </a:p>
          <a:p>
            <a:r>
              <a:rPr lang="en-US" dirty="0"/>
              <a:t>[CLICK] First, experimentally demonstrate how vulnerable modern DRAM chips are to </a:t>
            </a:r>
            <a:r>
              <a:rPr lang="en-US" dirty="0" err="1"/>
              <a:t>RowHammer</a:t>
            </a:r>
            <a:r>
              <a:rPr lang="en-US" dirty="0"/>
              <a:t> and predict how this vulnerability will scale going forward and</a:t>
            </a:r>
          </a:p>
          <a:p>
            <a:r>
              <a:rPr lang="en-US" dirty="0"/>
              <a:t>[CLICK] Second, we want to study the viability of current mitigation mechanisms on more vulnerable chips.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5651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[CLICK] To characterize our DRAM chips at worst-case conditions we take two measures: </a:t>
            </a:r>
          </a:p>
          <a:p>
            <a:r>
              <a:rPr lang="en-US" dirty="0"/>
              <a:t>[CLICK] First, we prevent external sources of interference such that the core loop of testing (or the code sequence that repeatedly activates rows) can run consistently as desired and without interruptions </a:t>
            </a:r>
          </a:p>
          <a:p>
            <a:r>
              <a:rPr lang="en-US" dirty="0"/>
              <a:t>[CLICK] During the core loop of testing, we disable </a:t>
            </a:r>
          </a:p>
          <a:p>
            <a:r>
              <a:rPr lang="en-US" dirty="0"/>
              <a:t>[CLICK] DRAM refresh so the victim rows are not refreshed during a </a:t>
            </a:r>
            <a:r>
              <a:rPr lang="en-US" dirty="0" err="1"/>
              <a:t>RowHammer</a:t>
            </a:r>
            <a:r>
              <a:rPr lang="en-US" dirty="0"/>
              <a:t> test, </a:t>
            </a:r>
          </a:p>
          <a:p>
            <a:r>
              <a:rPr lang="en-US" dirty="0"/>
              <a:t>[CLICK] DRAM calibration events to minimize variation in test timings</a:t>
            </a:r>
          </a:p>
          <a:p>
            <a:r>
              <a:rPr lang="en-US" dirty="0"/>
              <a:t>[CLICK] and </a:t>
            </a:r>
            <a:r>
              <a:rPr lang="en-US" dirty="0" err="1"/>
              <a:t>RowHammer</a:t>
            </a:r>
            <a:r>
              <a:rPr lang="en-US" dirty="0"/>
              <a:t> mitigation mechanisms to ensure that we can directly observe circuit-level bit flips such that we can make conclusions about DRAM vulnerability to </a:t>
            </a:r>
            <a:r>
              <a:rPr lang="en-US" dirty="0" err="1"/>
              <a:t>RowHammer</a:t>
            </a:r>
            <a:r>
              <a:rPr lang="en-US" dirty="0"/>
              <a:t> at the circuit technology level rather than the system level. </a:t>
            </a:r>
          </a:p>
          <a:p>
            <a:r>
              <a:rPr lang="en-US" dirty="0"/>
              <a:t>[CLICK] we also ensure that the core loop of our test runs for shorter than the refresh window to prevent retention failures from interfering with our results</a:t>
            </a:r>
          </a:p>
          <a:p>
            <a:r>
              <a:rPr lang="en-US" dirty="0"/>
              <a:t>[CLICK] Second, we try to issue the worst-case access sequence for inducing </a:t>
            </a:r>
            <a:r>
              <a:rPr lang="en-US" dirty="0" err="1"/>
              <a:t>RowHammer</a:t>
            </a:r>
            <a:r>
              <a:rPr lang="en-US" dirty="0"/>
              <a:t> bit flips</a:t>
            </a:r>
          </a:p>
          <a:p>
            <a:r>
              <a:rPr lang="en-US" dirty="0"/>
              <a:t>[CLICK] we construct the worst-case access sequence based on observations from prior work</a:t>
            </a:r>
          </a:p>
          <a:p>
            <a:r>
              <a:rPr lang="en-US" dirty="0"/>
              <a:t>[CLICK] Using these observations, we test each row’s worst-case vulnerability to </a:t>
            </a:r>
            <a:r>
              <a:rPr lang="en-US" dirty="0" err="1"/>
              <a:t>RowHammer</a:t>
            </a:r>
            <a:r>
              <a:rPr lang="en-US" dirty="0"/>
              <a:t> by repeatedly accessing the two directly physically-adjacent rows as fast as possible</a:t>
            </a:r>
          </a:p>
          <a:p>
            <a:r>
              <a:rPr lang="en-US" dirty="0"/>
              <a:t>[CLICK] We refer to our paper for more details on the worst-case access sequence </a:t>
            </a:r>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727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our </a:t>
            </a:r>
            <a:r>
              <a:rPr lang="en-US" dirty="0" err="1"/>
              <a:t>RowHammer</a:t>
            </a:r>
            <a:r>
              <a:rPr lang="en-US" dirty="0"/>
              <a:t> characterization test using a DRAM diagram and a snippet of pseudocode.</a:t>
            </a:r>
          </a:p>
          <a:p>
            <a:r>
              <a:rPr lang="en-US" dirty="0"/>
              <a:t>To test each row in DRAM, we run the following sequence</a:t>
            </a:r>
          </a:p>
          <a:p>
            <a:r>
              <a:rPr lang="en-US" dirty="0"/>
              <a:t>[CLICK] first we set that row as the victim row in which we will induce </a:t>
            </a:r>
            <a:r>
              <a:rPr lang="en-US" dirty="0" err="1"/>
              <a:t>RowHammer</a:t>
            </a:r>
            <a:r>
              <a:rPr lang="en-US" dirty="0"/>
              <a:t> bit flips</a:t>
            </a:r>
          </a:p>
          <a:p>
            <a:r>
              <a:rPr lang="en-US" dirty="0"/>
              <a:t>[CLICK] we then select the two physically-adjacent rows as aggressor rows which we will repeatedly access </a:t>
            </a:r>
          </a:p>
          <a:p>
            <a:r>
              <a:rPr lang="en-US" dirty="0"/>
              <a:t>[CLICK] we then disable refresh to prevent interruptions in the core loop of our test from refresh operations</a:t>
            </a:r>
          </a:p>
          <a:p>
            <a:r>
              <a:rPr lang="en-US" dirty="0"/>
              <a:t>[CLICK] We then refresh the victim row so that we are inducing </a:t>
            </a:r>
            <a:r>
              <a:rPr lang="en-US" dirty="0" err="1"/>
              <a:t>RowHammer</a:t>
            </a:r>
            <a:r>
              <a:rPr lang="en-US" dirty="0"/>
              <a:t> bit flips on a fully charged row and minimizing interference from charge variation in the cells</a:t>
            </a:r>
          </a:p>
          <a:p>
            <a:r>
              <a:rPr lang="en-US" dirty="0"/>
              <a:t>[CLICK] </a:t>
            </a:r>
          </a:p>
          <a:p>
            <a:endParaRPr lang="en-US" dirty="0"/>
          </a:p>
          <a:p>
            <a:endParaRPr lang="en-US" dirty="0"/>
          </a:p>
          <a:p>
            <a:endParaRPr lang="en-US" dirty="0"/>
          </a:p>
          <a:p>
            <a:r>
              <a:rPr lang="en-US" dirty="0"/>
              <a:t>=======</a:t>
            </a:r>
          </a:p>
          <a:p>
            <a:r>
              <a:rPr lang="en-US" dirty="0"/>
              <a:t>HC defined more clearly somewhere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00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[FORTH&amp;BACK] then induce </a:t>
            </a:r>
            <a:r>
              <a:rPr lang="en-US" dirty="0" err="1"/>
              <a:t>RowHammer</a:t>
            </a:r>
            <a:r>
              <a:rPr lang="en-US" dirty="0"/>
              <a:t> bit flips in our core test loop by alternating accesses to the aggressor rows </a:t>
            </a:r>
          </a:p>
          <a:p>
            <a:r>
              <a:rPr lang="en-US" dirty="0"/>
              <a:t>[CLICK]  note that 1 hammer, which we call HC, refers to two accesses. One to each of the aggressors</a:t>
            </a:r>
          </a:p>
          <a:p>
            <a:r>
              <a:rPr lang="en-US" dirty="0"/>
              <a:t>[CLICK] After hammering a prescribed number of times. We then enable DRAM refresh to prevent further retention failures</a:t>
            </a:r>
          </a:p>
          <a:p>
            <a:r>
              <a:rPr lang="en-US" dirty="0"/>
              <a:t>[CLICK] and record the resulting </a:t>
            </a:r>
            <a:r>
              <a:rPr lang="en-US" dirty="0" err="1"/>
              <a:t>RowHammer</a:t>
            </a:r>
            <a:r>
              <a:rPr lang="en-US" dirty="0"/>
              <a:t> bit flips for analysis</a:t>
            </a:r>
          </a:p>
          <a:p>
            <a:r>
              <a:rPr lang="en-US" dirty="0"/>
              <a:t>[CLICK] Finally, we restore the bit flips to their original values</a:t>
            </a:r>
          </a:p>
          <a:p>
            <a:r>
              <a:rPr lang="en-US" dirty="0"/>
              <a:t>[CLICK]</a:t>
            </a:r>
          </a:p>
          <a:p>
            <a:r>
              <a:rPr lang="en-US" dirty="0"/>
              <a:t>[CLICK] We repeat this sequence for all rows in the DRAM chip</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2196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The first question we want to answer is "Can we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of our DRAM chips?"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we are able to induce </a:t>
            </a:r>
            <a:r>
              <a:rPr lang="en-US" sz="1200" b="1" dirty="0" err="1">
                <a:latin typeface="Cambria" panose="02040503050406030204" pitchFamily="18" charset="0"/>
              </a:rPr>
              <a:t>RowHammer</a:t>
            </a:r>
            <a:r>
              <a:rPr lang="en-US" sz="1200" b="1" dirty="0">
                <a:latin typeface="Cambria" panose="02040503050406030204" pitchFamily="18" charset="0"/>
              </a:rPr>
              <a:t> bit flips in all chips we test except many DDR3 DRAM chips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find that of the total set of chips, 84% are vulnerable. The remaining 16% are of DDR3 DRAM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a:t>
            </a:r>
            <a:r>
              <a:rPr lang="en-US" sz="1200" b="1" dirty="0" err="1">
                <a:latin typeface="Cambria" panose="02040503050406030204" pitchFamily="18" charset="0"/>
              </a:rPr>
              <a:t>Wtihin</a:t>
            </a:r>
            <a:r>
              <a:rPr lang="en-US" sz="1200" b="1" dirty="0">
                <a:latin typeface="Cambria" panose="02040503050406030204" pitchFamily="18" charset="0"/>
              </a:rPr>
              <a:t> DDR3-old chips, we find only 12%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Within DDR3-new chips, we find 65% of chips to be vulnerable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rPr>
              <a:t>[CLICK] we conclude that Newer DRAM chips are more vulnerable to </a:t>
            </a:r>
            <a:r>
              <a:rPr lang="en-US" sz="1200" b="1" dirty="0" err="1">
                <a:latin typeface="Cambria" panose="02040503050406030204" pitchFamily="18" charset="0"/>
              </a:rPr>
              <a:t>RowHammer</a:t>
            </a:r>
            <a:r>
              <a:rPr lang="en-US" sz="1200" b="1" dirty="0">
                <a:latin typeface="Cambria" panose="02040503050406030204" pitchFamily="18" charset="0"/>
              </a:rPr>
              <a:t> </a:t>
            </a:r>
            <a:r>
              <a:rPr lang="en-US" sz="1200" b="0" i="0" kern="1200" dirty="0">
                <a:solidFill>
                  <a:schemeClr val="tx1"/>
                </a:solidFill>
                <a:effectLst/>
                <a:latin typeface="+mn-lt"/>
                <a:ea typeface="+mn-ea"/>
                <a:cs typeface="+mn-cs"/>
              </a:rPr>
              <a:t>based on the increasing percentage from DDR3-old to DDR3-new, the fact that all other newer chips are vulnerable</a:t>
            </a:r>
            <a:r>
              <a:rPr lang="en-US" sz="1200" dirty="0">
                <a:latin typeface="Cambria" panose="02040503050406030204" pitchFamily="18" charset="0"/>
              </a:rPr>
              <a:t>, and also as we will show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mbria" charset="0"/>
              <a:ea typeface="Cambria" charset="0"/>
              <a:cs typeface="Cambria"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mbria" charset="0"/>
                <a:ea typeface="Cambria" charset="0"/>
                <a:cs typeface="Cambria" charset="0"/>
              </a:rPr>
              <a:t>In the remaining characterization results, we </a:t>
            </a:r>
            <a:r>
              <a:rPr lang="en-US" sz="1200" b="1" dirty="0">
                <a:solidFill>
                  <a:schemeClr val="accent5">
                    <a:lumMod val="75000"/>
                  </a:schemeClr>
                </a:solidFill>
                <a:latin typeface="Cambria" charset="0"/>
                <a:ea typeface="Cambria" charset="0"/>
                <a:cs typeface="Cambria" charset="0"/>
              </a:rPr>
              <a:t>only</a:t>
            </a:r>
            <a:r>
              <a:rPr lang="en-US" sz="1200" b="1" dirty="0">
                <a:latin typeface="Cambria" charset="0"/>
                <a:ea typeface="Cambria" charset="0"/>
                <a:cs typeface="Cambria" charset="0"/>
              </a:rPr>
              <a:t> show results for chips that we can induce </a:t>
            </a:r>
            <a:r>
              <a:rPr lang="en-US" sz="1200" b="1" dirty="0">
                <a:solidFill>
                  <a:schemeClr val="accent5">
                    <a:lumMod val="75000"/>
                  </a:schemeClr>
                </a:solidFill>
                <a:latin typeface="Cambria" charset="0"/>
                <a:ea typeface="Cambria" charset="0"/>
                <a:cs typeface="Cambria" charset="0"/>
              </a:rPr>
              <a:t>enough</a:t>
            </a:r>
            <a:r>
              <a:rPr lang="en-US" sz="1200" b="1" dirty="0">
                <a:latin typeface="Cambria" charset="0"/>
                <a:ea typeface="Cambria" charset="0"/>
                <a:cs typeface="Cambria" charset="0"/>
              </a:rPr>
              <a:t> </a:t>
            </a:r>
            <a:r>
              <a:rPr lang="en-US" sz="1200" b="1" dirty="0" err="1">
                <a:latin typeface="Cambria" charset="0"/>
                <a:ea typeface="Cambria" charset="0"/>
                <a:cs typeface="Cambria" charset="0"/>
              </a:rPr>
              <a:t>RowHammer</a:t>
            </a:r>
            <a:r>
              <a:rPr lang="en-US" sz="1200" b="1" dirty="0">
                <a:latin typeface="Cambria" charset="0"/>
                <a:ea typeface="Cambria" charset="0"/>
                <a:cs typeface="Cambria" charset="0"/>
              </a:rPr>
              <a:t> bit flips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Potentially describe the outlier </a:t>
            </a:r>
            <a:r>
              <a:rPr lang="en-US" dirty="0" err="1"/>
              <a:t>mfr</a:t>
            </a:r>
            <a:r>
              <a:rPr lang="en-US" dirty="0"/>
              <a:t> 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4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inLibertineTI"/>
              </a:rPr>
              <a:t>The second question we want to answer is "Are some data patterns more effective in inducing </a:t>
            </a:r>
            <a:r>
              <a:rPr lang="en-US" sz="1200" dirty="0" err="1">
                <a:latin typeface="LinLibertineTI"/>
              </a:rPr>
              <a:t>RowHammer</a:t>
            </a:r>
            <a:r>
              <a:rPr lang="en-US" sz="1200" dirty="0">
                <a:latin typeface="LinLibertineTI"/>
              </a:rPr>
              <a:t> bit flips than others?"</a:t>
            </a:r>
          </a:p>
          <a:p>
            <a:endParaRPr lang="en-US" sz="1200" dirty="0">
              <a:latin typeface="LinLibertineTI"/>
            </a:endParaRPr>
          </a:p>
          <a:p>
            <a:r>
              <a:rPr lang="en-US" sz="1200" dirty="0">
                <a:latin typeface="LinLibertineTI"/>
              </a:rPr>
              <a:t>[CLICK] We test several data patterns that are typically examined in prior work to identify the worst-case data pattern for inducing </a:t>
            </a:r>
            <a:r>
              <a:rPr lang="en-US" sz="1200" dirty="0" err="1">
                <a:latin typeface="LinLibertineTI"/>
              </a:rPr>
              <a:t>RowHammer</a:t>
            </a:r>
            <a:r>
              <a:rPr lang="en-US" sz="1200" dirty="0">
                <a:latin typeface="LinLibertineTI"/>
              </a:rPr>
              <a:t> bit flips</a:t>
            </a:r>
          </a:p>
          <a:p>
            <a:endParaRPr lang="en-US" sz="1200" dirty="0">
              <a:latin typeface="LinLibertineTI"/>
            </a:endParaRPr>
          </a:p>
          <a:p>
            <a:r>
              <a:rPr lang="en-US" sz="1200" dirty="0">
                <a:latin typeface="LinLibertineTI"/>
              </a:rPr>
              <a:t>[CLICK] We find that the worst-case data pattern is consistent across chips of the same manufacturer and DRAM type-node configuration</a:t>
            </a:r>
          </a:p>
          <a:p>
            <a:endParaRPr lang="en-US" sz="1200" dirty="0">
              <a:latin typeface="LinLibertineTI"/>
            </a:endParaRPr>
          </a:p>
          <a:p>
            <a:r>
              <a:rPr lang="en-US" sz="1200" dirty="0">
                <a:latin typeface="LinLibertineTI"/>
              </a:rPr>
              <a:t>[CLICK] and we use the worst-case data pattern per DRAM chip to characterize each chip at worst-case conditions and minimize the extensive testing time </a:t>
            </a:r>
          </a:p>
          <a:p>
            <a:endParaRPr lang="en-US" sz="1200" dirty="0">
              <a:latin typeface="LinLibertineTI"/>
            </a:endParaRPr>
          </a:p>
          <a:p>
            <a:r>
              <a:rPr lang="en-US" sz="1200" dirty="0">
                <a:latin typeface="LinLibertineTI"/>
              </a:rPr>
              <a:t>[CLICK] We refer to our paper for more detail </a:t>
            </a:r>
          </a:p>
          <a:p>
            <a:endParaRPr lang="en-US" sz="1200" dirty="0">
              <a:latin typeface="LinLibertineTI"/>
            </a:endParaRPr>
          </a:p>
          <a:p>
            <a:endParaRPr lang="en-US" sz="1200" dirty="0">
              <a:latin typeface="LinLibertineT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9181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question we want to answer is "How does the Hammer Count affect the number of bit flips induced?"</a:t>
            </a:r>
          </a:p>
          <a:p>
            <a:endParaRPr lang="en-US" dirty="0"/>
          </a:p>
          <a:p>
            <a:r>
              <a:rPr lang="en-US" dirty="0"/>
              <a:t>[CLICK] We plot the </a:t>
            </a:r>
            <a:r>
              <a:rPr lang="en-US" dirty="0" err="1"/>
              <a:t>RowHammer</a:t>
            </a:r>
            <a:r>
              <a:rPr lang="en-US" dirty="0"/>
              <a:t> bit flip rate (or the number of observed </a:t>
            </a:r>
            <a:r>
              <a:rPr lang="en-US" dirty="0" err="1"/>
              <a:t>RowHammer</a:t>
            </a:r>
            <a:r>
              <a:rPr lang="en-US" dirty="0"/>
              <a:t> bit flips to the total number of bits in the tested DRAM rows) on the y-axis as a function of the hammer count on the x-axis for DDR4-new chips of </a:t>
            </a:r>
            <a:r>
              <a:rPr lang="en-US" dirty="0" err="1"/>
              <a:t>Mfr</a:t>
            </a:r>
            <a:r>
              <a:rPr lang="en-US" dirty="0"/>
              <a:t> A as an example.</a:t>
            </a:r>
          </a:p>
          <a:p>
            <a:endParaRPr lang="en-US" dirty="0"/>
          </a:p>
          <a:p>
            <a:r>
              <a:rPr lang="en-US" dirty="0"/>
              <a:t>[CLICK] Remember that Hammer Count is defined as two accesses. One access to each of the two adjacent rows.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999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we want to answer is "Where do </a:t>
            </a:r>
            <a:r>
              <a:rPr lang="en-US" dirty="0" err="1"/>
              <a:t>RowHammer</a:t>
            </a:r>
            <a:r>
              <a:rPr lang="en-US" dirty="0"/>
              <a:t> bit flips occur relative to aggressor rows?"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plot the fraction of </a:t>
            </a:r>
            <a:r>
              <a:rPr lang="en-US" dirty="0" err="1"/>
              <a:t>RowHammer</a:t>
            </a:r>
            <a:r>
              <a:rPr lang="en-US" dirty="0"/>
              <a:t> bit flips that occur in a given row offset from the victim row out of all observed </a:t>
            </a:r>
            <a:r>
              <a:rPr lang="en-US" dirty="0" err="1"/>
              <a:t>RowHammer</a:t>
            </a:r>
            <a:r>
              <a:rPr lang="en-US" dirty="0"/>
              <a:t> bit flips for DDR4-old chips of </a:t>
            </a:r>
            <a:r>
              <a:rPr lang="en-US" dirty="0" err="1"/>
              <a:t>Mfr</a:t>
            </a:r>
            <a:r>
              <a:rPr lang="en-US" dirty="0"/>
              <a:t> A as an example.</a:t>
            </a:r>
          </a:p>
          <a:p>
            <a:r>
              <a:rPr lang="en-US" dirty="0"/>
              <a:t>[CLICK] The aggressor rows at offsets 1 and -1 are marked and the error bars show the standard deviation of the distribution across our tested chips. </a:t>
            </a:r>
          </a:p>
          <a:p>
            <a:endParaRPr lang="en-US" dirty="0"/>
          </a:p>
          <a:p>
            <a:r>
              <a:rPr lang="en-US" dirty="0"/>
              <a:t>[CLICK] We find that the number of </a:t>
            </a:r>
            <a:r>
              <a:rPr lang="en-US" dirty="0" err="1"/>
              <a:t>RowHammer</a:t>
            </a:r>
            <a:r>
              <a:rPr lang="en-US" dirty="0"/>
              <a:t> bit flips that occur in a given row decreases as the distance from the victim row (or row 0) increases. This is because row 0 is being hammered from both sides with a double-sided hammer, while rows 2 and -2 are only being "hammered" from a single side each.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310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normalize the data we get across our different chips by inducing a </a:t>
            </a:r>
            <a:r>
              <a:rPr lang="en-US" dirty="0" err="1"/>
              <a:t>RowHammer</a:t>
            </a:r>
            <a:r>
              <a:rPr lang="en-US" dirty="0"/>
              <a:t> bit flip rate of 10-6 in each chip and studying the resulting bit flips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plot representative distributions for different DRAM type-node configurations ordered from top to bottom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find that DRAM chips of newer DRAM technology nodes can exhibit </a:t>
            </a:r>
            <a:r>
              <a:rPr lang="en-US" dirty="0" err="1"/>
              <a:t>RowHammer</a:t>
            </a:r>
            <a:r>
              <a:rPr lang="en-US" dirty="0"/>
              <a:t> bit flips in more rows and also farther away from the victim 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6627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results for each group of chips from each DRAM type-node configuration per manufacturer in the paper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results in the paper </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974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140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next question we want to answer is ”How are </a:t>
            </a:r>
            <a:r>
              <a:rPr lang="en-US" dirty="0" err="1"/>
              <a:t>RowHammer</a:t>
            </a:r>
            <a:r>
              <a:rPr lang="en-US" dirty="0"/>
              <a:t> bit flips spatially distributed across a chip?" </a:t>
            </a:r>
          </a:p>
          <a:p>
            <a:endParaRPr lang="en-US" dirty="0"/>
          </a:p>
          <a:p>
            <a:endParaRPr lang="en-US" dirty="0"/>
          </a:p>
          <a:p>
            <a:r>
              <a:rPr lang="en-US" dirty="0"/>
              <a:t>[CLICK] we first normalize the data we get across our different chips by inducing a </a:t>
            </a:r>
            <a:r>
              <a:rPr lang="en-US" dirty="0" err="1"/>
              <a:t>RowHammer</a:t>
            </a:r>
            <a:r>
              <a:rPr lang="en-US" dirty="0"/>
              <a:t> bit flip rate of 10-6 in each chip and studying the resulting bit flips</a:t>
            </a:r>
          </a:p>
          <a:p>
            <a:endParaRPr lang="en-US" dirty="0"/>
          </a:p>
          <a:p>
            <a:r>
              <a:rPr lang="en-US" dirty="0"/>
              <a:t>[CLICK] We plot the distribution of 64-bit words containing x </a:t>
            </a:r>
            <a:r>
              <a:rPr lang="en-US" dirty="0" err="1"/>
              <a:t>RowHammer</a:t>
            </a:r>
            <a:r>
              <a:rPr lang="en-US" dirty="0"/>
              <a:t> bit flips across our tested DRAM chips. We find the proportion of 64-bit words containing x </a:t>
            </a:r>
            <a:r>
              <a:rPr lang="en-US" dirty="0" err="1"/>
              <a:t>RowHammer</a:t>
            </a:r>
            <a:r>
              <a:rPr lang="en-US" dirty="0"/>
              <a:t> bit flips out of all 64-bit words in each chip containing any </a:t>
            </a:r>
            <a:r>
              <a:rPr lang="en-US" dirty="0" err="1"/>
              <a:t>RowHammer</a:t>
            </a:r>
            <a:r>
              <a:rPr lang="en-US" dirty="0"/>
              <a:t> bit flip and plot the distribution as a bar chart with error bars for each x value </a:t>
            </a:r>
          </a:p>
          <a:p>
            <a:endParaRPr lang="en-US" dirty="0"/>
          </a:p>
          <a:p>
            <a:r>
              <a:rPr lang="en-US" dirty="0"/>
              <a:t>[CLICK] we find that this plot is representative of the results from our DDR3 and DDR4 chips. </a:t>
            </a:r>
          </a:p>
          <a:p>
            <a:endParaRPr lang="en-US" dirty="0"/>
          </a:p>
          <a:p>
            <a:r>
              <a:rPr lang="en-US" dirty="0"/>
              <a:t>[CLICK] we next plot data that is representative of our LPDDR4 chips.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the distribution of </a:t>
            </a:r>
            <a:r>
              <a:rPr lang="en-US" dirty="0" err="1">
                <a:latin typeface="LinLibertineTI"/>
              </a:rPr>
              <a:t>RowHammer</a:t>
            </a:r>
            <a:r>
              <a:rPr lang="en-US" dirty="0">
                <a:latin typeface="LinLibertineTI"/>
              </a:rPr>
              <a:t> bit flip density per word changes significantly in LPDDR4 chips compared to other DRAM types.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believe this is due to the interaction of </a:t>
            </a:r>
            <a:r>
              <a:rPr lang="en-US" dirty="0" err="1">
                <a:latin typeface="LinLibertineTI"/>
              </a:rPr>
              <a:t>RowHammer</a:t>
            </a:r>
            <a:r>
              <a:rPr lang="en-US" dirty="0">
                <a:latin typeface="LinLibertineTI"/>
              </a:rPr>
              <a:t> bit flips and the on-die ECC that is implemented in the LPDDR4 chips we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[CLICK] We find that at a bit flip rate of 10^-6, a 64-bit word can contain up to 4 bit flips. This indicates that even at this relatively low bit flip rate, </a:t>
            </a:r>
            <a:r>
              <a:rPr lang="en-US" sz="1200" kern="1200" dirty="0">
                <a:solidFill>
                  <a:schemeClr val="tx1"/>
                </a:solidFill>
                <a:effectLst/>
                <a:latin typeface="+mn-lt"/>
                <a:ea typeface="+mn-ea"/>
                <a:cs typeface="+mn-cs"/>
              </a:rPr>
              <a:t>a DRAM chip can only be protected from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flips with a very strong ECC code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 </a:t>
            </a:r>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913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We show the results for each DRAM type-node configuration per manufacturer as is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inLibertineTI"/>
              </a:rPr>
              <a:t>And we provide more analysis on these plots in the paper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947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want to answer the question "What is the minimum hammer count required to cause </a:t>
            </a:r>
            <a:r>
              <a:rPr lang="en-US" dirty="0" err="1"/>
              <a:t>RowHammer</a:t>
            </a:r>
            <a:r>
              <a:rPr lang="en-US" dirty="0"/>
              <a:t> bit flips in a chip?" We refer to this value as HC first</a:t>
            </a:r>
          </a:p>
          <a:p>
            <a:endParaRPr lang="en-US" dirty="0"/>
          </a:p>
          <a:p>
            <a:r>
              <a:rPr lang="en-US" dirty="0"/>
              <a:t>[CLICK] For each DRAM chip we find the lowest number of hammers required to induce a </a:t>
            </a:r>
            <a:r>
              <a:rPr lang="en-US" dirty="0" err="1"/>
              <a:t>RowHammer</a:t>
            </a:r>
            <a:r>
              <a:rPr lang="en-US" dirty="0"/>
              <a:t> bit flip in that chip, and we plot the distribution of those values across each chip in a given DRAM type-node configuration (on the x-axis). We use results from Manufacturer C as an example. </a:t>
            </a:r>
          </a:p>
          <a:p>
            <a:endParaRPr lang="en-US" dirty="0"/>
          </a:p>
          <a:p>
            <a:r>
              <a:rPr lang="en-US" dirty="0"/>
              <a:t>We plot these distribution as box-and-whisker plots, where</a:t>
            </a:r>
          </a:p>
          <a:p>
            <a:r>
              <a:rPr lang="en-US" dirty="0"/>
              <a:t>[CLICK] the center line indicates the median, </a:t>
            </a:r>
          </a:p>
          <a:p>
            <a:r>
              <a:rPr lang="en-US" dirty="0"/>
              <a:t>[CLICK] the box edges represent the Q1 and Q3 points,</a:t>
            </a:r>
          </a:p>
          <a:p>
            <a:r>
              <a:rPr lang="en-US" dirty="0"/>
              <a:t>[CLICK] </a:t>
            </a:r>
            <a:r>
              <a:rPr lang="en-US" b="0" dirty="0"/>
              <a:t>the whiskers extend 1.5 times the difference between Q3 and Q1 beyond Q3 and Q1 and </a:t>
            </a:r>
          </a:p>
          <a:p>
            <a:r>
              <a:rPr lang="en-US" b="1" dirty="0"/>
              <a:t>[CLICK] </a:t>
            </a:r>
            <a:r>
              <a:rPr lang="en-US" b="0" dirty="0"/>
              <a:t>Any point outside of the whiskers are  outliers and are shown with plus signs. </a:t>
            </a:r>
          </a:p>
          <a:p>
            <a:endParaRPr lang="en-US" b="0" dirty="0"/>
          </a:p>
          <a:p>
            <a:endParaRPr lang="en-US" b="0" dirty="0"/>
          </a:p>
          <a:p>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29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use </a:t>
            </a:r>
            <a:r>
              <a:rPr lang="en-US" dirty="0" err="1"/>
              <a:t>ramulator</a:t>
            </a:r>
            <a:r>
              <a:rPr lang="en-US" dirty="0"/>
              <a:t>, a cycle-level DRAM simulator with a simple core model to examine 48 8-core workload mixes drawn from SPEC CPU2006 with last level cache misses per kilo-instruction or MPKI values ranging between 10 and 740. We note that there could be other workloads with which mitigation mechanisms exhibit higher performance overheads, but we did not try to maximize the overhead experienced by workloads by biasing the workload construction in any way. </a:t>
            </a:r>
          </a:p>
          <a:p>
            <a:endParaRPr lang="en-US" dirty="0"/>
          </a:p>
          <a:p>
            <a:r>
              <a:rPr lang="en-US" dirty="0"/>
              <a:t>[CLICK] We use two metrics to evaluate our mechanisms</a:t>
            </a:r>
          </a:p>
          <a:p>
            <a:r>
              <a:rPr lang="en-US" dirty="0"/>
              <a:t>[CLICK] First, we use DRAM Bandwidth overhead, which is the fraction of the total system DRAM bandwidth consumption coming from the </a:t>
            </a:r>
            <a:r>
              <a:rPr lang="en-US" dirty="0" err="1"/>
              <a:t>RowHammer</a:t>
            </a:r>
            <a:r>
              <a:rPr lang="en-US" dirty="0"/>
              <a:t>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 we use Normalized System Performance, </a:t>
            </a:r>
            <a:r>
              <a:rPr lang="en-US" sz="1200" kern="1200" dirty="0">
                <a:solidFill>
                  <a:schemeClr val="tx1"/>
                </a:solidFill>
                <a:effectLst/>
                <a:latin typeface="+mn-lt"/>
                <a:ea typeface="+mn-ea"/>
                <a:cs typeface="+mn-cs"/>
              </a:rPr>
              <a:t>which is the weighted speedup metric normalized to the baseline value, which we denote as 100%. We find that when using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mitigation mechanisms, most values appear below the baseline. Therefore, for clarity, we refer to normalized weighted speedup as normalized system performance in our evaluations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While we present the results of both metrics in the paper, we focus on our Normalized system performance results in this talk as they are highly correlated </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1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evaluate five state-of-the-art mitigation mechanisms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 one ideal refresh-based mitigation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Please refer to our paper and the respective original publications for more detailed descriptions of each mechanism, and how we scale each mechanism to DRAM chips that are more vulnerable to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or that require a lower hammer count to induce the first </a:t>
            </a:r>
            <a:r>
              <a:rPr lang="en-US" sz="1200" kern="1200" dirty="0" err="1">
                <a:solidFill>
                  <a:schemeClr val="tx1"/>
                </a:solidFill>
                <a:effectLst/>
                <a:latin typeface="+mn-lt"/>
                <a:ea typeface="+mn-ea"/>
                <a:cs typeface="+mn-cs"/>
              </a:rPr>
              <a:t>RowHammer</a:t>
            </a:r>
            <a:r>
              <a:rPr lang="en-US" sz="1200" kern="1200" dirty="0">
                <a:solidFill>
                  <a:schemeClr val="tx1"/>
                </a:solidFill>
                <a:effectLst/>
                <a:latin typeface="+mn-lt"/>
                <a:ea typeface="+mn-ea"/>
                <a:cs typeface="+mn-cs"/>
              </a:rPr>
              <a:t> bit flip in the chip. As a reminder, we refer to this value as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358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plot normalized system performance as a function of </a:t>
            </a:r>
            <a:r>
              <a:rPr lang="en-US" dirty="0" err="1"/>
              <a:t>HCfirst</a:t>
            </a:r>
            <a:r>
              <a:rPr lang="en-US" dirty="0"/>
              <a:t>, or the number of hammers required to induce the first </a:t>
            </a:r>
            <a:r>
              <a:rPr lang="en-US" dirty="0" err="1"/>
              <a:t>RowHammer</a:t>
            </a:r>
            <a:r>
              <a:rPr lang="en-US" dirty="0"/>
              <a:t> bit flip in a chip. A Lower y value corresponds to worse system performance and we sweep </a:t>
            </a:r>
            <a:r>
              <a:rPr lang="en-US" dirty="0" err="1"/>
              <a:t>HCfirst</a:t>
            </a:r>
            <a:r>
              <a:rPr lang="en-US" dirty="0"/>
              <a:t> between 200k and 64. </a:t>
            </a:r>
          </a:p>
          <a:p>
            <a:endParaRPr lang="en-US" dirty="0"/>
          </a:p>
          <a:p>
            <a:r>
              <a:rPr lang="en-US" dirty="0"/>
              <a:t>[CLICK] We first plot the results for the increased refresh rate mechanism.</a:t>
            </a:r>
          </a:p>
          <a:p>
            <a:r>
              <a:rPr lang="en-US" dirty="0"/>
              <a:t>[CLICK] we note that there is substantial overhead even at high </a:t>
            </a:r>
            <a:r>
              <a:rPr lang="en-US" dirty="0" err="1"/>
              <a:t>HCfirst</a:t>
            </a:r>
            <a:r>
              <a:rPr lang="en-US" dirty="0"/>
              <a:t> values and that it does not scale under </a:t>
            </a:r>
            <a:r>
              <a:rPr lang="en-US" dirty="0" err="1"/>
              <a:t>HCfirst</a:t>
            </a:r>
            <a:r>
              <a:rPr lang="en-US" dirty="0"/>
              <a:t> values of 32k due to prohibitively high refresh rates required for mitigating </a:t>
            </a:r>
            <a:r>
              <a:rPr lang="en-US" dirty="0" err="1"/>
              <a:t>RowHammer</a:t>
            </a:r>
            <a:r>
              <a:rPr lang="en-US" dirty="0"/>
              <a:t> bit flips. </a:t>
            </a:r>
          </a:p>
          <a:p>
            <a:endParaRPr lang="en-US" dirty="0"/>
          </a:p>
          <a:p>
            <a:endParaRPr lang="en-US" dirty="0"/>
          </a:p>
          <a:p>
            <a:endParaRPr lang="en-US" dirty="0"/>
          </a:p>
          <a:p>
            <a:r>
              <a:rPr lang="en-US" dirty="0"/>
              <a:t>========</a:t>
            </a:r>
          </a:p>
          <a:p>
            <a:r>
              <a:rPr lang="en-US" dirty="0"/>
              <a:t>Title mention the mechanism evaluated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669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PARA and find that it [CLICK] results in reasonable normalized system performance until around the point where </a:t>
            </a:r>
            <a:r>
              <a:rPr lang="en-US" dirty="0" err="1"/>
              <a:t>HCfirst</a:t>
            </a:r>
            <a:r>
              <a:rPr lang="en-US" dirty="0"/>
              <a:t> is 4000, at which point the system performance quickly reduces. </a:t>
            </a:r>
          </a:p>
          <a:p>
            <a:r>
              <a:rPr lang="en-US" dirty="0"/>
              <a:t>[CLICK] When </a:t>
            </a:r>
            <a:r>
              <a:rPr lang="en-US" dirty="0" err="1"/>
              <a:t>HCfirst</a:t>
            </a:r>
            <a:r>
              <a:rPr lang="en-US" dirty="0"/>
              <a:t> is 128, the system suffers 80% performance loss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4623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a:t>
            </a:r>
            <a:r>
              <a:rPr lang="en-US" dirty="0" err="1"/>
              <a:t>ProHIT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8062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MRLoc</a:t>
            </a:r>
            <a:r>
              <a:rPr lang="en-US" dirty="0"/>
              <a:t> for a single data point of </a:t>
            </a:r>
            <a:r>
              <a:rPr lang="en-US" dirty="0" err="1"/>
              <a:t>HCfirst</a:t>
            </a:r>
            <a:r>
              <a:rPr lang="en-US" dirty="0"/>
              <a:t> = 2000.[CLICK] We only plot a single data point, since both of </a:t>
            </a:r>
            <a:r>
              <a:rPr lang="en-US" sz="1200" kern="1200" dirty="0">
                <a:solidFill>
                  <a:schemeClr val="tx1"/>
                </a:solidFill>
                <a:effectLst/>
                <a:latin typeface="+mn-lt"/>
                <a:ea typeface="+mn-ea"/>
                <a:cs typeface="+mn-cs"/>
              </a:rPr>
              <a:t>these works do not provide models for scaling their mechanisms to lower </a:t>
            </a:r>
            <a:r>
              <a:rPr lang="en-US" sz="1200" kern="1200" dirty="0" err="1">
                <a:solidFill>
                  <a:schemeClr val="tx1"/>
                </a:solidFill>
                <a:effectLst/>
                <a:latin typeface="+mn-lt"/>
                <a:ea typeface="+mn-ea"/>
                <a:cs typeface="+mn-cs"/>
              </a:rPr>
              <a:t>HCfirst</a:t>
            </a:r>
            <a:r>
              <a:rPr lang="en-US" sz="1200" kern="1200" dirty="0">
                <a:solidFill>
                  <a:schemeClr val="tx1"/>
                </a:solidFill>
                <a:effectLst/>
                <a:latin typeface="+mn-lt"/>
                <a:ea typeface="+mn-ea"/>
                <a:cs typeface="+mn-cs"/>
              </a:rPr>
              <a:t> values and how to do so is not intuitive.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3625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results for </a:t>
            </a:r>
            <a:r>
              <a:rPr lang="en-US" dirty="0" err="1"/>
              <a:t>TWiCe</a:t>
            </a:r>
            <a:r>
              <a:rPr lang="en-US" dirty="0"/>
              <a:t> with a solid line, which has high normalized system performance for </a:t>
            </a:r>
            <a:r>
              <a:rPr lang="en-US" dirty="0" err="1"/>
              <a:t>HCfirst</a:t>
            </a:r>
            <a:r>
              <a:rPr lang="en-US" dirty="0"/>
              <a:t> values that it supports. </a:t>
            </a:r>
          </a:p>
          <a:p>
            <a:r>
              <a:rPr lang="en-US" dirty="0"/>
              <a:t>[CLICK] In its current form, </a:t>
            </a:r>
            <a:r>
              <a:rPr lang="en-US" dirty="0" err="1"/>
              <a:t>TWiCe</a:t>
            </a:r>
            <a:r>
              <a:rPr lang="en-US" dirty="0"/>
              <a:t> does not support </a:t>
            </a:r>
            <a:r>
              <a:rPr lang="en-US" dirty="0" err="1"/>
              <a:t>HCfirst</a:t>
            </a:r>
            <a:r>
              <a:rPr lang="en-US" dirty="0"/>
              <a:t> values under 32k, but we evaluate an ideal version that we refer to as </a:t>
            </a:r>
            <a:r>
              <a:rPr lang="en-US" dirty="0" err="1"/>
              <a:t>TWiCe</a:t>
            </a:r>
            <a:r>
              <a:rPr lang="en-US" dirty="0"/>
              <a:t>-ideal assuming that it solves two critical design issues in scaling. </a:t>
            </a:r>
            <a:r>
              <a:rPr lang="en-US" dirty="0" err="1"/>
              <a:t>TWiCe</a:t>
            </a:r>
            <a:r>
              <a:rPr lang="en-US" dirty="0"/>
              <a:t>-ideal is drawn with a dashed line. We note that </a:t>
            </a:r>
            <a:r>
              <a:rPr lang="en-US" dirty="0" err="1"/>
              <a:t>TWiCe</a:t>
            </a:r>
            <a:r>
              <a:rPr lang="en-US" dirty="0"/>
              <a:t>-ideal has the potential to provide a higher normalized system performance compared to PARA for all </a:t>
            </a:r>
            <a:r>
              <a:rPr lang="en-US" dirty="0" err="1"/>
              <a:t>HCfirst</a:t>
            </a:r>
            <a:r>
              <a:rPr lang="en-US" dirty="0"/>
              <a:t> values, but only if it is able to overcome the critical design issues. We discuss these issues in more detail in the paper </a:t>
            </a:r>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974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6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next plot the ideal refresh-based mitigation mechanism in green. </a:t>
            </a:r>
          </a:p>
          <a:p>
            <a:endParaRPr lang="en-US" dirty="0"/>
          </a:p>
          <a:p>
            <a:r>
              <a:rPr lang="en-US" dirty="0"/>
              <a:t>[CLICK] The ideal mechanism works by tracking every single activation and issuing a refresh command to a row only right before it can potentially experience a </a:t>
            </a:r>
            <a:r>
              <a:rPr lang="en-US" dirty="0" err="1"/>
              <a:t>RowHammer</a:t>
            </a:r>
            <a:r>
              <a:rPr lang="en-US" dirty="0"/>
              <a:t> bit flip. </a:t>
            </a:r>
          </a:p>
          <a:p>
            <a:endParaRPr lang="en-US" dirty="0"/>
          </a:p>
          <a:p>
            <a:r>
              <a:rPr lang="en-US" dirty="0"/>
              <a:t>We find that the ideal mechanism provides reasonably high normalized system performance across all tested </a:t>
            </a:r>
            <a:r>
              <a:rPr lang="en-US" dirty="0" err="1"/>
              <a:t>HCfirst</a:t>
            </a:r>
            <a:r>
              <a:rPr lang="en-US" dirty="0"/>
              <a:t> values. However, there is still opportunity for exceeding the scalability of the ideal refresh-based mechanism, which [CLICK] results in 6% performance loss when </a:t>
            </a:r>
            <a:r>
              <a:rPr lang="en-US" dirty="0" err="1"/>
              <a:t>HCfirst</a:t>
            </a:r>
            <a:r>
              <a:rPr lang="en-US" dirty="0"/>
              <a:t> is 128. </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937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additional details in the paper including:</a:t>
            </a:r>
          </a:p>
          <a:p>
            <a:r>
              <a:rPr lang="en-US" dirty="0"/>
              <a:t>[CLICK] a study on the single-cell </a:t>
            </a:r>
            <a:r>
              <a:rPr lang="en-US" dirty="0" err="1"/>
              <a:t>RowHammer</a:t>
            </a:r>
            <a:r>
              <a:rPr lang="en-US" dirty="0"/>
              <a:t> bit flip probability </a:t>
            </a:r>
          </a:p>
          <a:p>
            <a:r>
              <a:rPr lang="en-US" dirty="0"/>
              <a:t>[CLICK] more details on our data pattern dependence study</a:t>
            </a:r>
          </a:p>
          <a:p>
            <a:r>
              <a:rPr lang="en-US" dirty="0"/>
              <a:t>[CLICK] an analysis of Error Correcting Codes (ECC) in mitigating </a:t>
            </a:r>
            <a:r>
              <a:rPr lang="en-US" dirty="0" err="1"/>
              <a:t>RowHammer</a:t>
            </a:r>
            <a:r>
              <a:rPr lang="en-US" dirty="0"/>
              <a:t> bit flips </a:t>
            </a:r>
          </a:p>
          <a:p>
            <a:r>
              <a:rPr lang="en-US" dirty="0"/>
              <a:t>[CLICK] additional observations on our data</a:t>
            </a:r>
          </a:p>
          <a:p>
            <a:r>
              <a:rPr lang="en-US" dirty="0"/>
              <a:t>[CLICK] methodology details for characterizing DRAM </a:t>
            </a:r>
          </a:p>
          <a:p>
            <a:r>
              <a:rPr lang="en-US" dirty="0"/>
              <a:t>[CLICK] further discussion on comparing data across different infrastructures and a</a:t>
            </a:r>
          </a:p>
          <a:p>
            <a:r>
              <a:rPr lang="en-US" dirty="0"/>
              <a:t>[CLICK] discussion on scaling each mitigation mechanism </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173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2521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the</a:t>
            </a:r>
            <a:r>
              <a:rPr lang="en-US" baseline="0" dirty="0"/>
              <a:t> errors on multiple x86 systems. </a:t>
            </a:r>
            <a:r>
              <a:rPr lang="en-US" dirty="0"/>
              <a:t>Shown to the bottom-left is a</a:t>
            </a:r>
            <a:r>
              <a:rPr lang="en-US" baseline="0" dirty="0"/>
              <a:t> “disturbance kernel”. When executed, it forces two rows to be opened and closed one after the other – over and over again. Consequently</a:t>
            </a:r>
            <a:r>
              <a:rPr lang="en-US" dirty="0"/>
              <a:t>, it induces many errors in the module.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84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10/9/20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2020. 10. 9.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10/9/20</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00818213"/>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5881752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69235046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21017032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735569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251634437"/>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1421923686"/>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364058450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370738557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59623493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23357790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182771991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4875402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106870145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12509662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36105621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84973887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730105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9924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4192156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35828003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10118620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750947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0856339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934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1955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6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81019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170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472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8692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39708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147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260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10814845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50491970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Tree>
    <p:extLst>
      <p:ext uri="{BB962C8B-B14F-4D97-AF65-F5344CB8AC3E}">
        <p14:creationId xmlns:p14="http://schemas.microsoft.com/office/powerpoint/2010/main" val="29382297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6026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945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46430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66752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8257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775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32087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26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52102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pPr/>
              <a:t>‹#›</a:t>
            </a:fld>
            <a:endParaRPr lang="en-US"/>
          </a:p>
        </p:txBody>
      </p:sp>
    </p:spTree>
    <p:extLst>
      <p:ext uri="{BB962C8B-B14F-4D97-AF65-F5344CB8AC3E}">
        <p14:creationId xmlns:p14="http://schemas.microsoft.com/office/powerpoint/2010/main" val="3736377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5995731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63172453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2750086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63741580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2211664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85099226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685363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95386836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9885990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5267537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375559004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275584671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394877645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271701387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637623411"/>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3909021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72902950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23092486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2168816961"/>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2789099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3903000976"/>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27347239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10744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284348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352466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83946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732926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632868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244080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495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05176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06235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7552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28972300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16551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3550565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3355038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283847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153358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2886382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873989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377122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78364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867246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282167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112471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14B2CC6-BCAC-1643-AB78-C2ADF490D950}"/>
              </a:ext>
            </a:extLst>
          </p:cNvPr>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0751B17A-BF36-4842-B734-E23F1865B0C4}"/>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8F08601-02AD-6D40-B66A-AFD9E5D60950}"/>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8055B2BB-4A1A-D34E-80ED-672CDAF1ADB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a:defRPr/>
            </a:pPr>
            <a:endParaRPr lang="en-US"/>
          </a:p>
        </p:txBody>
      </p:sp>
      <p:sp>
        <p:nvSpPr>
          <p:cNvPr id="8" name="Rectangle 5">
            <a:extLst>
              <a:ext uri="{FF2B5EF4-FFF2-40B4-BE49-F238E27FC236}">
                <a16:creationId xmlns:a16="http://schemas.microsoft.com/office/drawing/2014/main" id="{6F15F5C2-BAE1-1849-939C-51DA7DCD9ABF}"/>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013B461-D351-8C4C-8D06-99189598BB72}"/>
              </a:ext>
            </a:extLst>
          </p:cNvPr>
          <p:cNvSpPr>
            <a:spLocks noGrp="1" noChangeArrowheads="1"/>
          </p:cNvSpPr>
          <p:nvPr>
            <p:ph type="sldNum" sz="quarter" idx="12"/>
          </p:nvPr>
        </p:nvSpPr>
        <p:spPr/>
        <p:txBody>
          <a:bodyPr/>
          <a:lstStyle>
            <a:lvl1pPr>
              <a:defRPr sz="1200"/>
            </a:lvl1pPr>
          </a:lstStyle>
          <a:p>
            <a:fld id="{DE858C0F-DBE4-7F41-93EF-EEDB90BFFB25}" type="slidenum">
              <a:rPr lang="en-US" altLang="en-US"/>
              <a:pPr/>
              <a:t>‹#›</a:t>
            </a:fld>
            <a:endParaRPr lang="en-US" altLang="en-US"/>
          </a:p>
        </p:txBody>
      </p:sp>
    </p:spTree>
    <p:extLst>
      <p:ext uri="{BB962C8B-B14F-4D97-AF65-F5344CB8AC3E}">
        <p14:creationId xmlns:p14="http://schemas.microsoft.com/office/powerpoint/2010/main" val="17106389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320C456-BAB2-674B-9279-F74D1E6BAEB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7C3D555-B1CA-AC40-8B14-51B307E08C9C}"/>
              </a:ext>
            </a:extLst>
          </p:cNvPr>
          <p:cNvSpPr>
            <a:spLocks noGrp="1" noChangeArrowheads="1"/>
          </p:cNvSpPr>
          <p:nvPr>
            <p:ph type="sldNum" sz="quarter" idx="11"/>
          </p:nvPr>
        </p:nvSpPr>
        <p:spPr>
          <a:ln/>
        </p:spPr>
        <p:txBody>
          <a:bodyPr/>
          <a:lstStyle>
            <a:lvl1pPr>
              <a:defRPr/>
            </a:lvl1pPr>
          </a:lstStyle>
          <a:p>
            <a:fld id="{1BBEC082-DB60-894D-A65F-EC5CC660E7FA}" type="slidenum">
              <a:rPr lang="en-US" altLang="en-US"/>
              <a:pPr/>
              <a:t>‹#›</a:t>
            </a:fld>
            <a:endParaRPr lang="en-US" altLang="en-US"/>
          </a:p>
        </p:txBody>
      </p:sp>
    </p:spTree>
    <p:extLst>
      <p:ext uri="{BB962C8B-B14F-4D97-AF65-F5344CB8AC3E}">
        <p14:creationId xmlns:p14="http://schemas.microsoft.com/office/powerpoint/2010/main" val="9059152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5D8824E4-CBD0-324D-B203-16810E3CD2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83843B-4311-F64D-ABF4-8C528A440053}"/>
              </a:ext>
            </a:extLst>
          </p:cNvPr>
          <p:cNvSpPr>
            <a:spLocks noGrp="1" noChangeArrowheads="1"/>
          </p:cNvSpPr>
          <p:nvPr>
            <p:ph type="sldNum" sz="quarter" idx="11"/>
          </p:nvPr>
        </p:nvSpPr>
        <p:spPr>
          <a:ln/>
        </p:spPr>
        <p:txBody>
          <a:bodyPr/>
          <a:lstStyle>
            <a:lvl1pPr>
              <a:defRPr/>
            </a:lvl1pPr>
          </a:lstStyle>
          <a:p>
            <a:fld id="{9BFABF82-8CD4-944F-9794-F4BB55EAA671}" type="slidenum">
              <a:rPr lang="en-US" altLang="en-US"/>
              <a:pPr/>
              <a:t>‹#›</a:t>
            </a:fld>
            <a:endParaRPr lang="en-US" altLang="en-US"/>
          </a:p>
        </p:txBody>
      </p:sp>
    </p:spTree>
    <p:extLst>
      <p:ext uri="{BB962C8B-B14F-4D97-AF65-F5344CB8AC3E}">
        <p14:creationId xmlns:p14="http://schemas.microsoft.com/office/powerpoint/2010/main" val="131867219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BFDEB397-DCF4-E046-9CEF-3C1373D51A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E8B1ECD-5EF8-C347-8080-250C48299511}"/>
              </a:ext>
            </a:extLst>
          </p:cNvPr>
          <p:cNvSpPr>
            <a:spLocks noGrp="1" noChangeArrowheads="1"/>
          </p:cNvSpPr>
          <p:nvPr>
            <p:ph type="sldNum" sz="quarter" idx="11"/>
          </p:nvPr>
        </p:nvSpPr>
        <p:spPr>
          <a:ln/>
        </p:spPr>
        <p:txBody>
          <a:bodyPr/>
          <a:lstStyle>
            <a:lvl1pPr>
              <a:defRPr/>
            </a:lvl1pPr>
          </a:lstStyle>
          <a:p>
            <a:fld id="{BB7531F1-CE42-F44C-9E97-BCF6159B0BFB}" type="slidenum">
              <a:rPr lang="en-US" altLang="en-US"/>
              <a:pPr/>
              <a:t>‹#›</a:t>
            </a:fld>
            <a:endParaRPr lang="en-US" altLang="en-US"/>
          </a:p>
        </p:txBody>
      </p:sp>
    </p:spTree>
    <p:extLst>
      <p:ext uri="{BB962C8B-B14F-4D97-AF65-F5344CB8AC3E}">
        <p14:creationId xmlns:p14="http://schemas.microsoft.com/office/powerpoint/2010/main" val="42864893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A77F40A4-3E89-1B45-BEBF-0AA9EDBC37F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B6CB434-7272-F144-B3EB-748B298E8A16}"/>
              </a:ext>
            </a:extLst>
          </p:cNvPr>
          <p:cNvSpPr>
            <a:spLocks noGrp="1" noChangeArrowheads="1"/>
          </p:cNvSpPr>
          <p:nvPr>
            <p:ph type="sldNum" sz="quarter" idx="11"/>
          </p:nvPr>
        </p:nvSpPr>
        <p:spPr>
          <a:ln/>
        </p:spPr>
        <p:txBody>
          <a:bodyPr/>
          <a:lstStyle>
            <a:lvl1pPr>
              <a:defRPr/>
            </a:lvl1pPr>
          </a:lstStyle>
          <a:p>
            <a:fld id="{4BF0034D-4554-BD42-802B-E49E3DC77C97}" type="slidenum">
              <a:rPr lang="en-US" altLang="en-US"/>
              <a:pPr/>
              <a:t>‹#›</a:t>
            </a:fld>
            <a:endParaRPr lang="en-US" altLang="en-US"/>
          </a:p>
        </p:txBody>
      </p:sp>
    </p:spTree>
    <p:extLst>
      <p:ext uri="{BB962C8B-B14F-4D97-AF65-F5344CB8AC3E}">
        <p14:creationId xmlns:p14="http://schemas.microsoft.com/office/powerpoint/2010/main" val="183321502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33EA543-58EC-1145-A87A-818F11E2CB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17CD2823-E242-7D44-9F36-68BECE5A08D6}"/>
              </a:ext>
            </a:extLst>
          </p:cNvPr>
          <p:cNvSpPr>
            <a:spLocks noGrp="1" noChangeArrowheads="1"/>
          </p:cNvSpPr>
          <p:nvPr>
            <p:ph type="sldNum" sz="quarter" idx="11"/>
          </p:nvPr>
        </p:nvSpPr>
        <p:spPr>
          <a:ln/>
        </p:spPr>
        <p:txBody>
          <a:bodyPr/>
          <a:lstStyle>
            <a:lvl1pPr>
              <a:defRPr/>
            </a:lvl1pPr>
          </a:lstStyle>
          <a:p>
            <a:fld id="{28AF0954-8371-A644-8944-406A45A852A9}" type="slidenum">
              <a:rPr lang="en-US" altLang="en-US"/>
              <a:pPr/>
              <a:t>‹#›</a:t>
            </a:fld>
            <a:endParaRPr lang="en-US" altLang="en-US"/>
          </a:p>
        </p:txBody>
      </p:sp>
    </p:spTree>
    <p:extLst>
      <p:ext uri="{BB962C8B-B14F-4D97-AF65-F5344CB8AC3E}">
        <p14:creationId xmlns:p14="http://schemas.microsoft.com/office/powerpoint/2010/main" val="329430254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D401DBD6-0D40-914C-A4A9-0E1A056209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8D2885C7-A8DE-944D-A733-91FB1D23A917}"/>
              </a:ext>
            </a:extLst>
          </p:cNvPr>
          <p:cNvSpPr>
            <a:spLocks noGrp="1" noChangeArrowheads="1"/>
          </p:cNvSpPr>
          <p:nvPr>
            <p:ph type="sldNum" sz="quarter" idx="11"/>
          </p:nvPr>
        </p:nvSpPr>
        <p:spPr>
          <a:ln/>
        </p:spPr>
        <p:txBody>
          <a:bodyPr/>
          <a:lstStyle>
            <a:lvl1pPr>
              <a:defRPr/>
            </a:lvl1pPr>
          </a:lstStyle>
          <a:p>
            <a:fld id="{1BBB2226-A9FA-DB47-9CF0-2E287A38960E}" type="slidenum">
              <a:rPr lang="en-US" altLang="en-US"/>
              <a:pPr/>
              <a:t>‹#›</a:t>
            </a:fld>
            <a:endParaRPr lang="en-US" altLang="en-US"/>
          </a:p>
        </p:txBody>
      </p:sp>
    </p:spTree>
    <p:extLst>
      <p:ext uri="{BB962C8B-B14F-4D97-AF65-F5344CB8AC3E}">
        <p14:creationId xmlns:p14="http://schemas.microsoft.com/office/powerpoint/2010/main" val="3706370895"/>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F3099B0-B9D2-8449-B33E-AE3FA8363D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D5B7DF8-5103-1B42-996C-8AA394272AE5}"/>
              </a:ext>
            </a:extLst>
          </p:cNvPr>
          <p:cNvSpPr>
            <a:spLocks noGrp="1" noChangeArrowheads="1"/>
          </p:cNvSpPr>
          <p:nvPr>
            <p:ph type="sldNum" sz="quarter" idx="11"/>
          </p:nvPr>
        </p:nvSpPr>
        <p:spPr>
          <a:ln/>
        </p:spPr>
        <p:txBody>
          <a:bodyPr/>
          <a:lstStyle>
            <a:lvl1pPr>
              <a:defRPr/>
            </a:lvl1pPr>
          </a:lstStyle>
          <a:p>
            <a:fld id="{FF674C63-9CEC-E640-98D8-DC688D3DD9E4}" type="slidenum">
              <a:rPr lang="en-US" altLang="en-US"/>
              <a:pPr/>
              <a:t>‹#›</a:t>
            </a:fld>
            <a:endParaRPr lang="en-US" altLang="en-US"/>
          </a:p>
        </p:txBody>
      </p:sp>
    </p:spTree>
    <p:extLst>
      <p:ext uri="{BB962C8B-B14F-4D97-AF65-F5344CB8AC3E}">
        <p14:creationId xmlns:p14="http://schemas.microsoft.com/office/powerpoint/2010/main" val="3485875374"/>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500CE77-FA0E-B448-AA17-55A6703F6BA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B609F3A-95A7-5841-8128-4F348A5B515C}"/>
              </a:ext>
            </a:extLst>
          </p:cNvPr>
          <p:cNvSpPr>
            <a:spLocks noGrp="1" noChangeArrowheads="1"/>
          </p:cNvSpPr>
          <p:nvPr>
            <p:ph type="sldNum" sz="quarter" idx="11"/>
          </p:nvPr>
        </p:nvSpPr>
        <p:spPr>
          <a:ln/>
        </p:spPr>
        <p:txBody>
          <a:bodyPr/>
          <a:lstStyle>
            <a:lvl1pPr>
              <a:defRPr/>
            </a:lvl1pPr>
          </a:lstStyle>
          <a:p>
            <a:fld id="{1DB733DC-D3FD-4841-8A7A-4F4AB73A1310}" type="slidenum">
              <a:rPr lang="en-US" altLang="en-US"/>
              <a:pPr/>
              <a:t>‹#›</a:t>
            </a:fld>
            <a:endParaRPr lang="en-US" altLang="en-US"/>
          </a:p>
        </p:txBody>
      </p:sp>
    </p:spTree>
    <p:extLst>
      <p:ext uri="{BB962C8B-B14F-4D97-AF65-F5344CB8AC3E}">
        <p14:creationId xmlns:p14="http://schemas.microsoft.com/office/powerpoint/2010/main" val="356911365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DCD27D1-ECFD-F447-88C4-5B5CD7C644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FB4D705-4483-1248-A730-79BF1918ACC8}"/>
              </a:ext>
            </a:extLst>
          </p:cNvPr>
          <p:cNvSpPr>
            <a:spLocks noGrp="1" noChangeArrowheads="1"/>
          </p:cNvSpPr>
          <p:nvPr>
            <p:ph type="sldNum" sz="quarter" idx="11"/>
          </p:nvPr>
        </p:nvSpPr>
        <p:spPr>
          <a:ln/>
        </p:spPr>
        <p:txBody>
          <a:bodyPr/>
          <a:lstStyle>
            <a:lvl1pPr>
              <a:defRPr/>
            </a:lvl1pPr>
          </a:lstStyle>
          <a:p>
            <a:fld id="{F3317078-9EBE-8343-B263-FE4EDA0B86E1}" type="slidenum">
              <a:rPr lang="en-US" altLang="en-US"/>
              <a:pPr/>
              <a:t>‹#›</a:t>
            </a:fld>
            <a:endParaRPr lang="en-US" altLang="en-US"/>
          </a:p>
        </p:txBody>
      </p:sp>
    </p:spTree>
    <p:extLst>
      <p:ext uri="{BB962C8B-B14F-4D97-AF65-F5344CB8AC3E}">
        <p14:creationId xmlns:p14="http://schemas.microsoft.com/office/powerpoint/2010/main" val="420166176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67F7E7C7-D54C-7E42-B902-18631D0E50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0C1EF86-4B10-0E4B-87A4-4C31410E3E8A}"/>
              </a:ext>
            </a:extLst>
          </p:cNvPr>
          <p:cNvSpPr>
            <a:spLocks noGrp="1" noChangeArrowheads="1"/>
          </p:cNvSpPr>
          <p:nvPr>
            <p:ph type="sldNum" sz="quarter" idx="11"/>
          </p:nvPr>
        </p:nvSpPr>
        <p:spPr>
          <a:ln/>
        </p:spPr>
        <p:txBody>
          <a:bodyPr/>
          <a:lstStyle>
            <a:lvl1pPr>
              <a:defRPr/>
            </a:lvl1pPr>
          </a:lstStyle>
          <a:p>
            <a:fld id="{DAEEAFA2-6AF3-564D-8551-0ACDAB9DDF09}" type="slidenum">
              <a:rPr lang="en-US" altLang="en-US"/>
              <a:pPr/>
              <a:t>‹#›</a:t>
            </a:fld>
            <a:endParaRPr lang="en-US" altLang="en-US"/>
          </a:p>
        </p:txBody>
      </p:sp>
    </p:spTree>
    <p:extLst>
      <p:ext uri="{BB962C8B-B14F-4D97-AF65-F5344CB8AC3E}">
        <p14:creationId xmlns:p14="http://schemas.microsoft.com/office/powerpoint/2010/main" val="150825434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C90C948-2B96-0640-82B2-1E954D9CB72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E2E6134-7558-6D42-88BC-6E9B9E7448A4}"/>
              </a:ext>
            </a:extLst>
          </p:cNvPr>
          <p:cNvSpPr>
            <a:spLocks noGrp="1" noChangeArrowheads="1"/>
          </p:cNvSpPr>
          <p:nvPr>
            <p:ph type="sldNum" sz="quarter" idx="11"/>
          </p:nvPr>
        </p:nvSpPr>
        <p:spPr>
          <a:ln/>
        </p:spPr>
        <p:txBody>
          <a:bodyPr/>
          <a:lstStyle>
            <a:lvl1pPr>
              <a:defRPr/>
            </a:lvl1pPr>
          </a:lstStyle>
          <a:p>
            <a:fld id="{F0A436F3-25BF-5246-8097-CFB6BF81F56B}" type="slidenum">
              <a:rPr lang="en-US" altLang="en-US"/>
              <a:pPr/>
              <a:t>‹#›</a:t>
            </a:fld>
            <a:endParaRPr lang="en-US" altLang="en-US"/>
          </a:p>
        </p:txBody>
      </p:sp>
    </p:spTree>
    <p:extLst>
      <p:ext uri="{BB962C8B-B14F-4D97-AF65-F5344CB8AC3E}">
        <p14:creationId xmlns:p14="http://schemas.microsoft.com/office/powerpoint/2010/main" val="108243551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720B3560-CF21-8947-8133-FDB047FA167F}"/>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1B592F0-643C-E746-9C6B-02C884DC2C5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960D7440-FB56-4446-ADC5-3A9F6A1ADAB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C7E03E5-6D65-C34C-BA2B-971F087AC2A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791E84BB-5A68-8C42-8D80-1D2E9B8E5500}"/>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1F71244-1093-8044-BAE9-60278058B4B8}"/>
              </a:ext>
            </a:extLst>
          </p:cNvPr>
          <p:cNvSpPr>
            <a:spLocks noGrp="1" noChangeArrowheads="1"/>
          </p:cNvSpPr>
          <p:nvPr>
            <p:ph type="sldNum" sz="quarter" idx="12"/>
          </p:nvPr>
        </p:nvSpPr>
        <p:spPr/>
        <p:txBody>
          <a:bodyPr/>
          <a:lstStyle>
            <a:lvl1pPr>
              <a:defRPr sz="1200"/>
            </a:lvl1pPr>
          </a:lstStyle>
          <a:p>
            <a:pPr>
              <a:defRPr/>
            </a:pPr>
            <a:fld id="{14FCC962-4257-6142-A569-9AA89093BC26}" type="slidenum">
              <a:rPr lang="en-US" altLang="en-US"/>
              <a:pPr>
                <a:defRPr/>
              </a:pPr>
              <a:t>‹#›</a:t>
            </a:fld>
            <a:endParaRPr lang="en-US" altLang="en-US"/>
          </a:p>
        </p:txBody>
      </p:sp>
    </p:spTree>
    <p:extLst>
      <p:ext uri="{BB962C8B-B14F-4D97-AF65-F5344CB8AC3E}">
        <p14:creationId xmlns:p14="http://schemas.microsoft.com/office/powerpoint/2010/main" val="106227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1D280C7-68E3-6442-A561-EB561DEC7C2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EDD1F31-CE79-E34C-A457-FCC3E513E843}"/>
              </a:ext>
            </a:extLst>
          </p:cNvPr>
          <p:cNvSpPr>
            <a:spLocks noGrp="1" noChangeArrowheads="1"/>
          </p:cNvSpPr>
          <p:nvPr>
            <p:ph type="sldNum" sz="quarter" idx="11"/>
          </p:nvPr>
        </p:nvSpPr>
        <p:spPr>
          <a:ln/>
        </p:spPr>
        <p:txBody>
          <a:bodyPr/>
          <a:lstStyle>
            <a:lvl1pPr>
              <a:defRPr/>
            </a:lvl1pPr>
          </a:lstStyle>
          <a:p>
            <a:pPr>
              <a:defRPr/>
            </a:pPr>
            <a:fld id="{8414F10F-450F-4D42-AE87-B50754B38A67}" type="slidenum">
              <a:rPr lang="en-US" altLang="en-US"/>
              <a:pPr>
                <a:defRPr/>
              </a:pPr>
              <a:t>‹#›</a:t>
            </a:fld>
            <a:endParaRPr lang="en-US" altLang="en-US"/>
          </a:p>
        </p:txBody>
      </p:sp>
    </p:spTree>
    <p:extLst>
      <p:ext uri="{BB962C8B-B14F-4D97-AF65-F5344CB8AC3E}">
        <p14:creationId xmlns:p14="http://schemas.microsoft.com/office/powerpoint/2010/main" val="359201611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7A903F41-FE37-DC48-AC7B-2EF6E77896E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8B15C67-71B5-B440-9877-46CD1CECC9CA}"/>
              </a:ext>
            </a:extLst>
          </p:cNvPr>
          <p:cNvSpPr>
            <a:spLocks noGrp="1" noChangeArrowheads="1"/>
          </p:cNvSpPr>
          <p:nvPr>
            <p:ph type="sldNum" sz="quarter" idx="11"/>
          </p:nvPr>
        </p:nvSpPr>
        <p:spPr>
          <a:ln/>
        </p:spPr>
        <p:txBody>
          <a:bodyPr/>
          <a:lstStyle>
            <a:lvl1pPr>
              <a:defRPr/>
            </a:lvl1pPr>
          </a:lstStyle>
          <a:p>
            <a:pPr>
              <a:defRPr/>
            </a:pPr>
            <a:fld id="{525BB441-19B0-EB42-A367-3270C8B89085}" type="slidenum">
              <a:rPr lang="en-US" altLang="en-US"/>
              <a:pPr>
                <a:defRPr/>
              </a:pPr>
              <a:t>‹#›</a:t>
            </a:fld>
            <a:endParaRPr lang="en-US" altLang="en-US"/>
          </a:p>
        </p:txBody>
      </p:sp>
    </p:spTree>
    <p:extLst>
      <p:ext uri="{BB962C8B-B14F-4D97-AF65-F5344CB8AC3E}">
        <p14:creationId xmlns:p14="http://schemas.microsoft.com/office/powerpoint/2010/main" val="396546654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2BFD052-92FF-F543-9137-39E35DAA9D4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85C752-27E3-5144-8894-393C521E7B12}"/>
              </a:ext>
            </a:extLst>
          </p:cNvPr>
          <p:cNvSpPr>
            <a:spLocks noGrp="1" noChangeArrowheads="1"/>
          </p:cNvSpPr>
          <p:nvPr>
            <p:ph type="sldNum" sz="quarter" idx="11"/>
          </p:nvPr>
        </p:nvSpPr>
        <p:spPr>
          <a:ln/>
        </p:spPr>
        <p:txBody>
          <a:bodyPr/>
          <a:lstStyle>
            <a:lvl1pPr>
              <a:defRPr/>
            </a:lvl1pPr>
          </a:lstStyle>
          <a:p>
            <a:pPr>
              <a:defRPr/>
            </a:pPr>
            <a:fld id="{56AEF749-97F2-2549-AC24-4DC4FEF73A35}" type="slidenum">
              <a:rPr lang="en-US" altLang="en-US"/>
              <a:pPr>
                <a:defRPr/>
              </a:pPr>
              <a:t>‹#›</a:t>
            </a:fld>
            <a:endParaRPr lang="en-US" altLang="en-US"/>
          </a:p>
        </p:txBody>
      </p:sp>
    </p:spTree>
    <p:extLst>
      <p:ext uri="{BB962C8B-B14F-4D97-AF65-F5344CB8AC3E}">
        <p14:creationId xmlns:p14="http://schemas.microsoft.com/office/powerpoint/2010/main" val="2152969502"/>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18A0A9A-89C1-2441-B78A-0239AA17EF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79155714-34D3-DA4A-BEFF-65BECB09AE96}"/>
              </a:ext>
            </a:extLst>
          </p:cNvPr>
          <p:cNvSpPr>
            <a:spLocks noGrp="1" noChangeArrowheads="1"/>
          </p:cNvSpPr>
          <p:nvPr>
            <p:ph type="sldNum" sz="quarter" idx="11"/>
          </p:nvPr>
        </p:nvSpPr>
        <p:spPr>
          <a:ln/>
        </p:spPr>
        <p:txBody>
          <a:bodyPr/>
          <a:lstStyle>
            <a:lvl1pPr>
              <a:defRPr/>
            </a:lvl1pPr>
          </a:lstStyle>
          <a:p>
            <a:pPr>
              <a:defRPr/>
            </a:pPr>
            <a:fld id="{C082634B-D4D6-0B45-9BEF-5C821DA8C470}" type="slidenum">
              <a:rPr lang="en-US" altLang="en-US"/>
              <a:pPr>
                <a:defRPr/>
              </a:pPr>
              <a:t>‹#›</a:t>
            </a:fld>
            <a:endParaRPr lang="en-US" altLang="en-US"/>
          </a:p>
        </p:txBody>
      </p:sp>
    </p:spTree>
    <p:extLst>
      <p:ext uri="{BB962C8B-B14F-4D97-AF65-F5344CB8AC3E}">
        <p14:creationId xmlns:p14="http://schemas.microsoft.com/office/powerpoint/2010/main" val="4220860928"/>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3BDF51A0-B85E-BC4F-BD9D-835EFAFBED1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DD42FE46-697A-B84C-BAC2-BA0E396A77F1}"/>
              </a:ext>
            </a:extLst>
          </p:cNvPr>
          <p:cNvSpPr>
            <a:spLocks noGrp="1" noChangeArrowheads="1"/>
          </p:cNvSpPr>
          <p:nvPr>
            <p:ph type="sldNum" sz="quarter" idx="11"/>
          </p:nvPr>
        </p:nvSpPr>
        <p:spPr>
          <a:ln/>
        </p:spPr>
        <p:txBody>
          <a:bodyPr/>
          <a:lstStyle>
            <a:lvl1pPr>
              <a:defRPr/>
            </a:lvl1pPr>
          </a:lstStyle>
          <a:p>
            <a:pPr>
              <a:defRPr/>
            </a:pPr>
            <a:fld id="{F2638C93-DDC8-324B-8909-FA14536BF70B}" type="slidenum">
              <a:rPr lang="en-US" altLang="en-US"/>
              <a:pPr>
                <a:defRPr/>
              </a:pPr>
              <a:t>‹#›</a:t>
            </a:fld>
            <a:endParaRPr lang="en-US" altLang="en-US"/>
          </a:p>
        </p:txBody>
      </p:sp>
    </p:spTree>
    <p:extLst>
      <p:ext uri="{BB962C8B-B14F-4D97-AF65-F5344CB8AC3E}">
        <p14:creationId xmlns:p14="http://schemas.microsoft.com/office/powerpoint/2010/main" val="235508870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26798E86-C759-A64B-A5C6-F7CA0B2A37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76EA255-1582-3248-912A-DD0818719D2C}"/>
              </a:ext>
            </a:extLst>
          </p:cNvPr>
          <p:cNvSpPr>
            <a:spLocks noGrp="1" noChangeArrowheads="1"/>
          </p:cNvSpPr>
          <p:nvPr>
            <p:ph type="sldNum" sz="quarter" idx="11"/>
          </p:nvPr>
        </p:nvSpPr>
        <p:spPr>
          <a:ln/>
        </p:spPr>
        <p:txBody>
          <a:bodyPr/>
          <a:lstStyle>
            <a:lvl1pPr>
              <a:defRPr/>
            </a:lvl1pPr>
          </a:lstStyle>
          <a:p>
            <a:pPr>
              <a:defRPr/>
            </a:pPr>
            <a:fld id="{09B1F434-1C1C-7A4A-B3CB-C1B2BBB9A818}" type="slidenum">
              <a:rPr lang="en-US" altLang="en-US"/>
              <a:pPr>
                <a:defRPr/>
              </a:pPr>
              <a:t>‹#›</a:t>
            </a:fld>
            <a:endParaRPr lang="en-US" altLang="en-US"/>
          </a:p>
        </p:txBody>
      </p:sp>
    </p:spTree>
    <p:extLst>
      <p:ext uri="{BB962C8B-B14F-4D97-AF65-F5344CB8AC3E}">
        <p14:creationId xmlns:p14="http://schemas.microsoft.com/office/powerpoint/2010/main" val="3309841681"/>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6F777E1-95D1-B64D-860C-B36DCA2932E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27BEA45-658A-FF4B-8C02-3C2191782C7B}"/>
              </a:ext>
            </a:extLst>
          </p:cNvPr>
          <p:cNvSpPr>
            <a:spLocks noGrp="1" noChangeArrowheads="1"/>
          </p:cNvSpPr>
          <p:nvPr>
            <p:ph type="sldNum" sz="quarter" idx="11"/>
          </p:nvPr>
        </p:nvSpPr>
        <p:spPr>
          <a:ln/>
        </p:spPr>
        <p:txBody>
          <a:bodyPr/>
          <a:lstStyle>
            <a:lvl1pPr>
              <a:defRPr/>
            </a:lvl1pPr>
          </a:lstStyle>
          <a:p>
            <a:pPr>
              <a:defRPr/>
            </a:pPr>
            <a:fld id="{3080B99E-26C8-A54A-B4B8-57D0E71B4426}" type="slidenum">
              <a:rPr lang="en-US" altLang="en-US"/>
              <a:pPr>
                <a:defRPr/>
              </a:pPr>
              <a:t>‹#›</a:t>
            </a:fld>
            <a:endParaRPr lang="en-US" altLang="en-US"/>
          </a:p>
        </p:txBody>
      </p:sp>
    </p:spTree>
    <p:extLst>
      <p:ext uri="{BB962C8B-B14F-4D97-AF65-F5344CB8AC3E}">
        <p14:creationId xmlns:p14="http://schemas.microsoft.com/office/powerpoint/2010/main" val="91009117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F0CC16D-4E85-904A-84DC-A76A7BB44BC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92B96B3-1576-9B4C-BA9F-49EFE210E9B1}"/>
              </a:ext>
            </a:extLst>
          </p:cNvPr>
          <p:cNvSpPr>
            <a:spLocks noGrp="1" noChangeArrowheads="1"/>
          </p:cNvSpPr>
          <p:nvPr>
            <p:ph type="sldNum" sz="quarter" idx="11"/>
          </p:nvPr>
        </p:nvSpPr>
        <p:spPr>
          <a:ln/>
        </p:spPr>
        <p:txBody>
          <a:bodyPr/>
          <a:lstStyle>
            <a:lvl1pPr>
              <a:defRPr/>
            </a:lvl1pPr>
          </a:lstStyle>
          <a:p>
            <a:pPr>
              <a:defRPr/>
            </a:pPr>
            <a:fld id="{54AF3157-837A-FE49-B4CF-FBE9A56481DC}" type="slidenum">
              <a:rPr lang="en-US" altLang="en-US"/>
              <a:pPr>
                <a:defRPr/>
              </a:pPr>
              <a:t>‹#›</a:t>
            </a:fld>
            <a:endParaRPr lang="en-US" altLang="en-US"/>
          </a:p>
        </p:txBody>
      </p:sp>
    </p:spTree>
    <p:extLst>
      <p:ext uri="{BB962C8B-B14F-4D97-AF65-F5344CB8AC3E}">
        <p14:creationId xmlns:p14="http://schemas.microsoft.com/office/powerpoint/2010/main" val="152563056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C7EDAAD-FB09-BE44-9DFA-7569CBA296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8FF3B55E-D9B5-6D44-A77F-C37586151793}"/>
              </a:ext>
            </a:extLst>
          </p:cNvPr>
          <p:cNvSpPr>
            <a:spLocks noGrp="1" noChangeArrowheads="1"/>
          </p:cNvSpPr>
          <p:nvPr>
            <p:ph type="sldNum" sz="quarter" idx="11"/>
          </p:nvPr>
        </p:nvSpPr>
        <p:spPr>
          <a:ln/>
        </p:spPr>
        <p:txBody>
          <a:bodyPr/>
          <a:lstStyle>
            <a:lvl1pPr>
              <a:defRPr/>
            </a:lvl1pPr>
          </a:lstStyle>
          <a:p>
            <a:pPr>
              <a:defRPr/>
            </a:pPr>
            <a:fld id="{292E0B19-EF9C-CD4B-9975-80E3C8554623}" type="slidenum">
              <a:rPr lang="en-US" altLang="en-US"/>
              <a:pPr>
                <a:defRPr/>
              </a:pPr>
              <a:t>‹#›</a:t>
            </a:fld>
            <a:endParaRPr lang="en-US" altLang="en-US"/>
          </a:p>
        </p:txBody>
      </p:sp>
    </p:spTree>
    <p:extLst>
      <p:ext uri="{BB962C8B-B14F-4D97-AF65-F5344CB8AC3E}">
        <p14:creationId xmlns:p14="http://schemas.microsoft.com/office/powerpoint/2010/main" val="79701455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269343C-14F3-A647-83B8-695624A452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30D5E00-5512-B54F-AC20-76C22603A109}"/>
              </a:ext>
            </a:extLst>
          </p:cNvPr>
          <p:cNvSpPr>
            <a:spLocks noGrp="1" noChangeArrowheads="1"/>
          </p:cNvSpPr>
          <p:nvPr>
            <p:ph type="sldNum" sz="quarter" idx="11"/>
          </p:nvPr>
        </p:nvSpPr>
        <p:spPr>
          <a:ln/>
        </p:spPr>
        <p:txBody>
          <a:bodyPr/>
          <a:lstStyle>
            <a:lvl1pPr>
              <a:defRPr/>
            </a:lvl1pPr>
          </a:lstStyle>
          <a:p>
            <a:pPr>
              <a:defRPr/>
            </a:pPr>
            <a:fld id="{6C17DC18-27FF-C841-A741-FB375DAE5133}" type="slidenum">
              <a:rPr lang="en-US" altLang="en-US"/>
              <a:pPr>
                <a:defRPr/>
              </a:pPr>
              <a:t>‹#›</a:t>
            </a:fld>
            <a:endParaRPr lang="en-US" altLang="en-US"/>
          </a:p>
        </p:txBody>
      </p:sp>
    </p:spTree>
    <p:extLst>
      <p:ext uri="{BB962C8B-B14F-4D97-AF65-F5344CB8AC3E}">
        <p14:creationId xmlns:p14="http://schemas.microsoft.com/office/powerpoint/2010/main" val="3159041161"/>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F86903FA-8A3E-2745-9AD6-3E41E4071F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001DD57-9D82-9F4B-BF82-42E911921B23}"/>
              </a:ext>
            </a:extLst>
          </p:cNvPr>
          <p:cNvSpPr>
            <a:spLocks noGrp="1" noChangeArrowheads="1"/>
          </p:cNvSpPr>
          <p:nvPr>
            <p:ph type="sldNum" sz="quarter" idx="11"/>
          </p:nvPr>
        </p:nvSpPr>
        <p:spPr>
          <a:ln/>
        </p:spPr>
        <p:txBody>
          <a:bodyPr/>
          <a:lstStyle>
            <a:lvl1pPr>
              <a:defRPr/>
            </a:lvl1pPr>
          </a:lstStyle>
          <a:p>
            <a:pPr>
              <a:defRPr/>
            </a:pPr>
            <a:fld id="{3F84B218-4F08-C548-8041-2CC38A2C2F0A}" type="slidenum">
              <a:rPr lang="en-US" altLang="en-US"/>
              <a:pPr>
                <a:defRPr/>
              </a:pPr>
              <a:t>‹#›</a:t>
            </a:fld>
            <a:endParaRPr lang="en-US" altLang="en-US"/>
          </a:p>
        </p:txBody>
      </p:sp>
    </p:spTree>
    <p:extLst>
      <p:ext uri="{BB962C8B-B14F-4D97-AF65-F5344CB8AC3E}">
        <p14:creationId xmlns:p14="http://schemas.microsoft.com/office/powerpoint/2010/main" val="2197513977"/>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947209896"/>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60250108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8043799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608281"/>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49619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085850892"/>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79078003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7081854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3285934770"/>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241154109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60658459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120546842"/>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559102"/>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18096055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0103049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32966318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2840104998"/>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599231964"/>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05907283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419126265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66668856"/>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30273698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65761846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58346438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16841742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00615197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9858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76251486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01537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599365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4.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theme" Target="../theme/theme4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13.xml"/><Relationship Id="rId1" Type="http://schemas.openxmlformats.org/officeDocument/2006/relationships/slideLayout" Target="../slideLayouts/slideLayout51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1.xml"/><Relationship Id="rId13" Type="http://schemas.openxmlformats.org/officeDocument/2006/relationships/theme" Target="../theme/theme49.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slideLayout" Target="../slideLayouts/slideLayout52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theme" Target="../theme/theme50.xml"/><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slideLayout" Target="../slideLayouts/slideLayout53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5.xml"/><Relationship Id="rId13" Type="http://schemas.openxmlformats.org/officeDocument/2006/relationships/theme" Target="../theme/theme51.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slideLayout" Target="../slideLayouts/slideLayout5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theme" Target="../theme/theme5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pn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theme" Target="../theme/theme54.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2.xml"/><Relationship Id="rId13" Type="http://schemas.openxmlformats.org/officeDocument/2006/relationships/theme" Target="../theme/theme55.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slideLayout" Target="../slideLayouts/slideLayout596.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98.xml"/><Relationship Id="rId1" Type="http://schemas.openxmlformats.org/officeDocument/2006/relationships/slideLayout" Target="../slideLayouts/slideLayout597.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6.xml"/><Relationship Id="rId13" Type="http://schemas.openxmlformats.org/officeDocument/2006/relationships/theme" Target="../theme/theme57.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slideLayout" Target="../slideLayouts/slideLayout61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613.xml"/><Relationship Id="rId2" Type="http://schemas.openxmlformats.org/officeDocument/2006/relationships/slideLayout" Target="../slideLayouts/slideLayout612.xml"/><Relationship Id="rId1" Type="http://schemas.openxmlformats.org/officeDocument/2006/relationships/slideLayout" Target="../slideLayouts/slideLayout611.xml"/><Relationship Id="rId5" Type="http://schemas.openxmlformats.org/officeDocument/2006/relationships/theme" Target="../theme/theme58.xml"/><Relationship Id="rId4" Type="http://schemas.openxmlformats.org/officeDocument/2006/relationships/slideLayout" Target="../slideLayouts/slideLayout61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image" Target="../media/image1.png"/><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9.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2020. 10. 9.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10/9/20</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25509241"/>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4128317929"/>
      </p:ext>
    </p:extLst>
  </p:cSld>
  <p:clrMap bg1="lt1" tx1="dk1" bg2="lt2" tx2="dk2" accent1="accent1" accent2="accent2" accent3="accent3" accent4="accent4" accent5="accent5" accent6="accent6" hlink="hlink" folHlink="folHlink"/>
  <p:sldLayoutIdLst>
    <p:sldLayoutId id="2147488382" r:id="rId1"/>
    <p:sldLayoutId id="2147488383" r:id="rId2"/>
    <p:sldLayoutId id="2147488384" r:id="rId3"/>
    <p:sldLayoutId id="2147488385" r:id="rId4"/>
    <p:sldLayoutId id="2147488386" r:id="rId5"/>
    <p:sldLayoutId id="2147488387" r:id="rId6"/>
    <p:sldLayoutId id="2147488388" r:id="rId7"/>
    <p:sldLayoutId id="2147488389" r:id="rId8"/>
    <p:sldLayoutId id="2147488390" r:id="rId9"/>
    <p:sldLayoutId id="2147488391" r:id="rId10"/>
    <p:sldLayoutId id="2147488392"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711367"/>
      </p:ext>
    </p:extLst>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rPr>
              <a:pPr/>
              <a:t>‹#›</a:t>
            </a:fld>
            <a:r>
              <a:rPr lang="en-US">
                <a:solidFill>
                  <a:prstClr val="black">
                    <a:tint val="75000"/>
                  </a:prstClr>
                </a:solidFill>
              </a:rPr>
              <a:t>/4</a:t>
            </a:r>
          </a:p>
        </p:txBody>
      </p:sp>
    </p:spTree>
    <p:extLst>
      <p:ext uri="{BB962C8B-B14F-4D97-AF65-F5344CB8AC3E}">
        <p14:creationId xmlns:p14="http://schemas.microsoft.com/office/powerpoint/2010/main" val="2276264484"/>
      </p:ext>
    </p:extLst>
  </p:cSld>
  <p:clrMap bg1="lt1" tx1="dk1" bg2="lt2" tx2="dk2" accent1="accent1" accent2="accent2" accent3="accent3" accent4="accent4" accent5="accent5" accent6="accent6" hlink="hlink" folHlink="folHlink"/>
  <p:sldLayoutIdLst>
    <p:sldLayoutId id="2147488406" r:id="rId1"/>
    <p:sldLayoutId id="2147488407" r:id="rId2"/>
    <p:sldLayoutId id="2147488408" r:id="rId3"/>
    <p:sldLayoutId id="2147488409" r:id="rId4"/>
    <p:sldLayoutId id="2147488410" r:id="rId5"/>
    <p:sldLayoutId id="2147488411" r:id="rId6"/>
    <p:sldLayoutId id="2147488412" r:id="rId7"/>
    <p:sldLayoutId id="2147488413" r:id="rId8"/>
    <p:sldLayoutId id="2147488414" r:id="rId9"/>
    <p:sldLayoutId id="2147488415" r:id="rId10"/>
    <p:sldLayoutId id="21474884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t>‹#›</a:t>
            </a:fld>
            <a:endParaRPr lang="en-US"/>
          </a:p>
        </p:txBody>
      </p:sp>
    </p:spTree>
    <p:extLst>
      <p:ext uri="{BB962C8B-B14F-4D97-AF65-F5344CB8AC3E}">
        <p14:creationId xmlns:p14="http://schemas.microsoft.com/office/powerpoint/2010/main" val="2898299689"/>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84256907"/>
      </p:ext>
    </p:extLst>
  </p:cSld>
  <p:clrMap bg1="lt1" tx1="dk1" bg2="lt2" tx2="dk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 id="214748845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2944092"/>
      </p:ext>
    </p:extLst>
  </p:cSld>
  <p:clrMap bg1="lt1" tx1="dk1" bg2="lt2" tx2="dk2" accent1="accent1" accent2="accent2" accent3="accent3" accent4="accent4" accent5="accent5" accent6="accent6" hlink="hlink" folHlink="folHlink"/>
  <p:sldLayoutIdLst>
    <p:sldLayoutId id="2147488456" r:id="rId1"/>
    <p:sldLayoutId id="2147488457" r:id="rId2"/>
    <p:sldLayoutId id="2147488458" r:id="rId3"/>
    <p:sldLayoutId id="2147488459" r:id="rId4"/>
    <p:sldLayoutId id="2147488460" r:id="rId5"/>
    <p:sldLayoutId id="2147488461" r:id="rId6"/>
    <p:sldLayoutId id="2147488462" r:id="rId7"/>
    <p:sldLayoutId id="2147488463" r:id="rId8"/>
    <p:sldLayoutId id="2147488464" r:id="rId9"/>
    <p:sldLayoutId id="2147488465" r:id="rId10"/>
    <p:sldLayoutId id="214748846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692851"/>
      </p:ext>
    </p:extLst>
  </p:cSld>
  <p:clrMap bg1="lt1" tx1="dk1" bg2="lt2" tx2="dk2" accent1="accent1" accent2="accent2" accent3="accent3" accent4="accent4" accent5="accent5" accent6="accent6" hlink="hlink" folHlink="folHlink"/>
  <p:sldLayoutIdLst>
    <p:sldLayoutId id="2147488481" r:id="rId1"/>
    <p:sldLayoutId id="2147488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645397"/>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 id="214748854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E6597FE0-60A1-034A-A636-36595A800F00}"/>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D0B67E57-9F41-B942-81B9-9C49558CA57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BE90E2-0FA9-C945-9333-68CC9FE4F5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191BEC63-1DEA-0847-B8BC-002CCC743F2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panose="02020404030301010803" pitchFamily="18" charset="0"/>
                <a:cs typeface="Arial" panose="020B0604020202020204" pitchFamily="34" charset="0"/>
              </a:defRPr>
            </a:lvl1pPr>
          </a:lstStyle>
          <a:p>
            <a:fld id="{764B09B3-2352-4B45-BFD9-B15BF150B2F8}" type="slidenum">
              <a:rPr lang="en-US" altLang="en-US"/>
              <a:pPr/>
              <a:t>‹#›</a:t>
            </a:fld>
            <a:endParaRPr lang="en-US" altLang="en-US"/>
          </a:p>
        </p:txBody>
      </p:sp>
      <p:sp>
        <p:nvSpPr>
          <p:cNvPr id="1030" name="Line 1032">
            <a:extLst>
              <a:ext uri="{FF2B5EF4-FFF2-40B4-BE49-F238E27FC236}">
                <a16:creationId xmlns:a16="http://schemas.microsoft.com/office/drawing/2014/main" id="{3B64EC2B-D863-2044-B2D5-E738C6E47F6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A5047C56-8C24-0345-894A-0C4BCF3C536F}"/>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06138603"/>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 id="2147488572"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E68F537F-60B4-7C4E-B0D5-8C87ED76217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0291" name="Rectangle 1027">
            <a:extLst>
              <a:ext uri="{FF2B5EF4-FFF2-40B4-BE49-F238E27FC236}">
                <a16:creationId xmlns:a16="http://schemas.microsoft.com/office/drawing/2014/main" id="{F68577C2-BAB2-3F4A-A792-AD66BD27CC1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031AE77D-7523-3647-BFC1-FFE05EDC34A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95EBF494-BEE8-5946-9939-58EECA4F69D2}"/>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AACB492C-3D2D-784F-B6EC-FD22D43971C5}" type="slidenum">
              <a:rPr lang="en-US" altLang="en-US"/>
              <a:pPr>
                <a:defRPr/>
              </a:pPr>
              <a:t>‹#›</a:t>
            </a:fld>
            <a:endParaRPr lang="en-US" altLang="en-US"/>
          </a:p>
        </p:txBody>
      </p:sp>
      <p:sp>
        <p:nvSpPr>
          <p:cNvPr id="140294" name="Line 1032">
            <a:extLst>
              <a:ext uri="{FF2B5EF4-FFF2-40B4-BE49-F238E27FC236}">
                <a16:creationId xmlns:a16="http://schemas.microsoft.com/office/drawing/2014/main" id="{09856ECD-5B7F-1242-AB8B-ACD96E5DA60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5" name="Line 1033">
            <a:extLst>
              <a:ext uri="{FF2B5EF4-FFF2-40B4-BE49-F238E27FC236}">
                <a16:creationId xmlns:a16="http://schemas.microsoft.com/office/drawing/2014/main" id="{EAFACED0-FFDD-5342-B1A4-F860A77E71E0}"/>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81505813"/>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 id="214748858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09360"/>
      </p:ext>
    </p:extLst>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 id="2147488673"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659102"/>
      </p:ext>
    </p:extLst>
  </p:cSld>
  <p:clrMap bg1="lt1" tx1="dk1" bg2="lt2" tx2="dk2" accent1="accent1" accent2="accent2" accent3="accent3" accent4="accent4" accent5="accent5" accent6="accent6" hlink="hlink" folHlink="folHlink"/>
  <p:sldLayoutIdLst>
    <p:sldLayoutId id="2147488688" r:id="rId1"/>
    <p:sldLayoutId id="2147488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8684480"/>
      </p:ext>
    </p:extLst>
  </p:cSld>
  <p:clrMap bg1="lt1" tx1="dk1" bg2="lt2" tx2="dk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 id="21474887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2706"/>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86.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86.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86.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8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67.xml"/></Relationships>
</file>

<file path=ppt/slides/_rels/slide11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5.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25.xml"/></Relationships>
</file>

<file path=ppt/slides/_rels/slide11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25.xml"/></Relationships>
</file>

<file path=ppt/slides/_rels/slide11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5.xml"/><Relationship Id="rId5" Type="http://schemas.openxmlformats.org/officeDocument/2006/relationships/image" Target="../media/image21.png"/><Relationship Id="rId4" Type="http://schemas.openxmlformats.org/officeDocument/2006/relationships/hyperlink" Target="http://users.ece.cmu.edu/~omutlu/pub/liu_isca12_talk.pd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21.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8.xml"/><Relationship Id="rId4" Type="http://schemas.openxmlformats.org/officeDocument/2006/relationships/image" Target="../media/image66.png"/></Relationships>
</file>

<file path=ppt/slides/_rels/slide122.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86.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124.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4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safari.ethz.ch/" TargetMode="External"/><Relationship Id="rId1" Type="http://schemas.openxmlformats.org/officeDocument/2006/relationships/slideLayout" Target="../slideLayouts/slideLayout467.xml"/></Relationships>
</file>

<file path=ppt/slides/_rels/slide1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0.png"/><Relationship Id="rId1" Type="http://schemas.openxmlformats.org/officeDocument/2006/relationships/slideLayout" Target="../slideLayouts/slideLayout612.xml"/><Relationship Id="rId6" Type="http://schemas.openxmlformats.org/officeDocument/2006/relationships/hyperlink" Target="https://safari.ethz.ch/safari-newsletter-april-2020/" TargetMode="External"/><Relationship Id="rId5" Type="http://schemas.openxmlformats.org/officeDocument/2006/relationships/image" Target="../media/image101.jpeg"/><Relationship Id="rId4" Type="http://schemas.openxmlformats.org/officeDocument/2006/relationships/hyperlink" Target="http://www.safari.ethz.ch/"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48.xml"/><Relationship Id="rId6" Type="http://schemas.openxmlformats.org/officeDocument/2006/relationships/image" Target="../media/image2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600.xml"/></Relationships>
</file>

<file path=ppt/slides/_rels/slide13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411.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135.xml.rels><?xml version="1.0" encoding="UTF-8" standalone="yes"?>
<Relationships xmlns="http://schemas.openxmlformats.org/package/2006/relationships"><Relationship Id="rId8" Type="http://schemas.openxmlformats.org/officeDocument/2006/relationships/hyperlink" Target="https://v.youku.com/v_show/id_XNDI3MjU3MTM0OA" TargetMode="External"/><Relationship Id="rId3" Type="http://schemas.openxmlformats.org/officeDocument/2006/relationships/hyperlink" Target="https://www.sigarch.org/benefit/awards/acm-sigarch-maurice-wilkes-award/" TargetMode="External"/><Relationship Id="rId7" Type="http://schemas.openxmlformats.org/officeDocument/2006/relationships/hyperlink" Target="https://www.youtube.com/watch?v=8ffSEKZhmvo" TargetMode="External"/><Relationship Id="rId12" Type="http://schemas.openxmlformats.org/officeDocument/2006/relationships/hyperlink" Target="https://people.inf.ethz.ch/omutlu/pub/onur-DAC-EarlyCareerWorkshopPanel-ImpactfulResearch-July-19-2020-withbackup-FINAL.pdf" TargetMode="External"/><Relationship Id="rId2" Type="http://schemas.openxmlformats.org/officeDocument/2006/relationships/hyperlink" Target="https://people.inf.ethz.ch/omutlu/pub/onur-MauriceWilkesAward-June-25-2019-FINAL-public.pptx" TargetMode="External"/><Relationship Id="rId1" Type="http://schemas.openxmlformats.org/officeDocument/2006/relationships/slideLayout" Target="../slideLayouts/slideLayout616.xml"/><Relationship Id="rId6" Type="http://schemas.openxmlformats.org/officeDocument/2006/relationships/hyperlink" Target="https://v.youku.com/v_show/id_XNDI3MjU2ODIwNA" TargetMode="External"/><Relationship Id="rId11" Type="http://schemas.openxmlformats.org/officeDocument/2006/relationships/hyperlink" Target="https://sites.google.com/gapp.nthu.edu.tw/dac-ecw20/" TargetMode="External"/><Relationship Id="rId5" Type="http://schemas.openxmlformats.org/officeDocument/2006/relationships/hyperlink" Target="https://www.youtube.com/watch?v=tcQ3zZ3JpuA" TargetMode="External"/><Relationship Id="rId10" Type="http://schemas.openxmlformats.org/officeDocument/2006/relationships/hyperlink" Target="https://people.inf.ethz.ch/omutlu/pub/onur-DAC-EarlyCareerWorkshopPanel-ImpactfulResearch-July-19-2020-withbackup-FINAL.pptx" TargetMode="External"/><Relationship Id="rId4" Type="http://schemas.openxmlformats.org/officeDocument/2006/relationships/hyperlink" Target="https://people.inf.ethz.ch/omutlu/pub/onur-MauriceWilkesAward-June-25-2019-FINAL-public.pdf" TargetMode="External"/><Relationship Id="rId9" Type="http://schemas.openxmlformats.org/officeDocument/2006/relationships/hyperlink" Target="https://inf.ethz.ch/news-and-events/spotlights/2019/06/mutlu-ACM-SIGARCH-award.html"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2.xml"/></Relationships>
</file>

<file path=ppt/slides/_rels/slide14.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248.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23.png"/></Relationships>
</file>

<file path=ppt/slides/_rels/slide140.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5.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48.xml"/><Relationship Id="rId1" Type="http://schemas.openxmlformats.org/officeDocument/2006/relationships/slideLayout" Target="../slideLayouts/slideLayout50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9.xml"/><Relationship Id="rId1" Type="http://schemas.openxmlformats.org/officeDocument/2006/relationships/slideLayout" Target="../slideLayouts/slideLayout502.xml"/><Relationship Id="rId4" Type="http://schemas.openxmlformats.org/officeDocument/2006/relationships/image" Target="../media/image105.jpg"/></Relationships>
</file>

<file path=ppt/slides/_rels/slide14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0.xml"/><Relationship Id="rId1" Type="http://schemas.openxmlformats.org/officeDocument/2006/relationships/slideLayout" Target="../slideLayouts/slideLayout502.xml"/><Relationship Id="rId4" Type="http://schemas.openxmlformats.org/officeDocument/2006/relationships/image" Target="../media/image107.jpg"/></Relationships>
</file>

<file path=ppt/slides/_rels/slide14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1.xml"/><Relationship Id="rId1" Type="http://schemas.openxmlformats.org/officeDocument/2006/relationships/slideLayout" Target="../slideLayouts/slideLayout502.xml"/><Relationship Id="rId4" Type="http://schemas.openxmlformats.org/officeDocument/2006/relationships/image" Target="../media/image109.jp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02.xml"/></Relationships>
</file>

<file path=ppt/slides/_rels/slide15.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users.ece.cmu.edu/~omutlu/pub/avatar-dram-refresh_dsn15.pdf" TargetMode="External"/><Relationship Id="rId1" Type="http://schemas.openxmlformats.org/officeDocument/2006/relationships/slideLayout" Target="../slideLayouts/slideLayout248.xml"/><Relationship Id="rId6" Type="http://schemas.openxmlformats.org/officeDocument/2006/relationships/image" Target="../media/image24.png"/><Relationship Id="rId5" Type="http://schemas.openxmlformats.org/officeDocument/2006/relationships/hyperlink" Target="http://users.ece.cmu.edu/~omutlu/pub/avatar-dram-refresh_dsn15-talk.pdf" TargetMode="External"/><Relationship Id="rId4" Type="http://schemas.openxmlformats.org/officeDocument/2006/relationships/hyperlink" Target="http://users.ece.cmu.edu/~omutlu/pub/avatar-dram-refresh_dsn15-talk.pptx" TargetMode="External"/></Relationships>
</file>

<file path=ppt/slides/_rels/slide15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4.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8.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48.xml"/></Relationships>
</file>

<file path=ppt/slides/_rels/slide1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6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98.xml"/></Relationships>
</file>

<file path=ppt/slides/_rels/slide16.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527.xml"/><Relationship Id="rId6" Type="http://schemas.openxmlformats.org/officeDocument/2006/relationships/image" Target="../media/image2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9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98.xml"/></Relationships>
</file>

<file path=ppt/slides/_rels/slide16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62.xml"/><Relationship Id="rId1" Type="http://schemas.openxmlformats.org/officeDocument/2006/relationships/slideLayout" Target="../slideLayouts/slideLayout598.xml"/><Relationship Id="rId4" Type="http://schemas.openxmlformats.org/officeDocument/2006/relationships/image" Target="../media/image113.emf"/></Relationships>
</file>

<file path=ppt/slides/_rels/slide16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63.xml"/><Relationship Id="rId1" Type="http://schemas.openxmlformats.org/officeDocument/2006/relationships/slideLayout" Target="../slideLayouts/slideLayout598.xml"/><Relationship Id="rId4" Type="http://schemas.openxmlformats.org/officeDocument/2006/relationships/image" Target="../media/image113.emf"/></Relationships>
</file>

<file path=ppt/slides/_rels/slide16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64.xml"/><Relationship Id="rId1" Type="http://schemas.openxmlformats.org/officeDocument/2006/relationships/slideLayout" Target="../slideLayouts/slideLayout59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98.xml"/></Relationships>
</file>

<file path=ppt/slides/_rels/slide16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66.xml"/><Relationship Id="rId1" Type="http://schemas.openxmlformats.org/officeDocument/2006/relationships/slideLayout" Target="../slideLayouts/slideLayout598.xml"/></Relationships>
</file>

<file path=ppt/slides/_rels/slide167.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7.xml"/><Relationship Id="rId1" Type="http://schemas.openxmlformats.org/officeDocument/2006/relationships/slideLayout" Target="../slideLayouts/slideLayout598.xml"/></Relationships>
</file>

<file path=ppt/slides/_rels/slide16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8.xml"/><Relationship Id="rId1" Type="http://schemas.openxmlformats.org/officeDocument/2006/relationships/slideLayout" Target="../slideLayouts/slideLayout598.xml"/></Relationships>
</file>

<file path=ppt/slides/_rels/slide16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9.xml"/><Relationship Id="rId1" Type="http://schemas.openxmlformats.org/officeDocument/2006/relationships/slideLayout" Target="../slideLayouts/slideLayout598.xml"/></Relationships>
</file>

<file path=ppt/slides/_rels/slide17.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527.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2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70.xml"/><Relationship Id="rId1" Type="http://schemas.openxmlformats.org/officeDocument/2006/relationships/slideLayout" Target="../slideLayouts/slideLayout598.xml"/><Relationship Id="rId4" Type="http://schemas.openxmlformats.org/officeDocument/2006/relationships/image" Target="../media/image119.emf"/></Relationships>
</file>

<file path=ppt/slides/_rels/slide17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71.xml"/><Relationship Id="rId1" Type="http://schemas.openxmlformats.org/officeDocument/2006/relationships/slideLayout" Target="../slideLayouts/slideLayout598.xml"/></Relationships>
</file>

<file path=ppt/slides/_rels/slide17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2.xml"/><Relationship Id="rId1" Type="http://schemas.openxmlformats.org/officeDocument/2006/relationships/slideLayout" Target="../slideLayouts/slideLayout598.xml"/></Relationships>
</file>

<file path=ppt/slides/_rels/slide17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73.xml"/><Relationship Id="rId1" Type="http://schemas.openxmlformats.org/officeDocument/2006/relationships/slideLayout" Target="../slideLayouts/slideLayout59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98.xml"/></Relationships>
</file>

<file path=ppt/slides/_rels/slide17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75.xml"/><Relationship Id="rId1" Type="http://schemas.openxmlformats.org/officeDocument/2006/relationships/slideLayout" Target="../slideLayouts/slideLayout598.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3.emf"/></Relationships>
</file>

<file path=ppt/slides/_rels/slide176.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9.emf"/><Relationship Id="rId2" Type="http://schemas.openxmlformats.org/officeDocument/2006/relationships/notesSlide" Target="../notesSlides/notesSlide76.xml"/><Relationship Id="rId1" Type="http://schemas.openxmlformats.org/officeDocument/2006/relationships/slideLayout" Target="../slideLayouts/slideLayout598.xml"/><Relationship Id="rId6" Type="http://schemas.openxmlformats.org/officeDocument/2006/relationships/image" Target="../media/image90.emf"/><Relationship Id="rId5" Type="http://schemas.openxmlformats.org/officeDocument/2006/relationships/image" Target="../media/image84.emf"/><Relationship Id="rId4" Type="http://schemas.openxmlformats.org/officeDocument/2006/relationships/image" Target="../media/image83.emf"/></Relationships>
</file>

<file path=ppt/slides/_rels/slide177.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2.emf"/><Relationship Id="rId7" Type="http://schemas.openxmlformats.org/officeDocument/2006/relationships/image" Target="../media/image89.emf"/><Relationship Id="rId2" Type="http://schemas.openxmlformats.org/officeDocument/2006/relationships/notesSlide" Target="../notesSlides/notesSlide77.xml"/><Relationship Id="rId1" Type="http://schemas.openxmlformats.org/officeDocument/2006/relationships/slideLayout" Target="../slideLayouts/slideLayout598.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178.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78.xml"/><Relationship Id="rId1" Type="http://schemas.openxmlformats.org/officeDocument/2006/relationships/slideLayout" Target="../slideLayouts/slideLayout598.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 Id="rId9" Type="http://schemas.openxmlformats.org/officeDocument/2006/relationships/image" Target="../media/image90.emf"/></Relationships>
</file>

<file path=ppt/slides/_rels/slide179.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79.xml"/><Relationship Id="rId1" Type="http://schemas.openxmlformats.org/officeDocument/2006/relationships/slideLayout" Target="../slideLayouts/slideLayout598.xml"/><Relationship Id="rId6" Type="http://schemas.openxmlformats.org/officeDocument/2006/relationships/image" Target="../media/image85.emf"/><Relationship Id="rId5" Type="http://schemas.openxmlformats.org/officeDocument/2006/relationships/image" Target="../media/image84.emf"/><Relationship Id="rId10" Type="http://schemas.openxmlformats.org/officeDocument/2006/relationships/image" Target="../media/image90.emf"/><Relationship Id="rId4" Type="http://schemas.openxmlformats.org/officeDocument/2006/relationships/image" Target="../media/image83.emf"/><Relationship Id="rId9" Type="http://schemas.openxmlformats.org/officeDocument/2006/relationships/image" Target="../media/image89.emf"/></Relationships>
</file>

<file path=ppt/slides/_rels/slide18.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27.png"/><Relationship Id="rId1" Type="http://schemas.openxmlformats.org/officeDocument/2006/relationships/slideLayout" Target="../slideLayouts/slideLayout527.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180.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80.xml"/><Relationship Id="rId1" Type="http://schemas.openxmlformats.org/officeDocument/2006/relationships/slideLayout" Target="../slideLayouts/slideLayout598.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9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6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63.xml"/></Relationships>
</file>

<file path=ppt/slides/_rels/slide1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63.xml"/><Relationship Id="rId4" Type="http://schemas.openxmlformats.org/officeDocument/2006/relationships/image" Target="../media/image124.png"/></Relationships>
</file>

<file path=ppt/slides/_rels/slide1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63.xml"/></Relationships>
</file>

<file path=ppt/slides/_rels/slide1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63.xml"/></Relationships>
</file>

<file path=ppt/slides/_rels/slide1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467.xml"/><Relationship Id="rId5" Type="http://schemas.openxmlformats.org/officeDocument/2006/relationships/hyperlink" Target="https://www.cs.princeton.edu/~appel/papers/memerr.pdf" TargetMode="External"/><Relationship Id="rId4" Type="http://schemas.openxmlformats.org/officeDocument/2006/relationships/image" Target="../media/image131.png"/></Relationships>
</file>

<file path=ppt/slides/_rels/slide1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467.xml"/><Relationship Id="rId4" Type="http://schemas.openxmlformats.org/officeDocument/2006/relationships/hyperlink" Target="https://www.cs.princeton.edu/~appel/papers/memerr.pdf"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51.xml"/></Relationships>
</file>

<file path=ppt/slides/_rels/slide19.xml.rels><?xml version="1.0" encoding="UTF-8" standalone="yes"?>
<Relationships xmlns="http://schemas.openxmlformats.org/package/2006/relationships"><Relationship Id="rId3" Type="http://schemas.openxmlformats.org/officeDocument/2006/relationships/hyperlink" Target="http://2019.dsn.org/" TargetMode="External"/><Relationship Id="rId2" Type="http://schemas.openxmlformats.org/officeDocument/2006/relationships/hyperlink" Target="https://people.inf.ethz.ch/omutlu/pub/understanding-and-modeling-in-DRAM-ECC_dsn19.pdf" TargetMode="External"/><Relationship Id="rId1" Type="http://schemas.openxmlformats.org/officeDocument/2006/relationships/slideLayout" Target="../slideLayouts/slideLayout527.xml"/><Relationship Id="rId5" Type="http://schemas.openxmlformats.org/officeDocument/2006/relationships/image" Target="../media/image28.png"/><Relationship Id="rId4" Type="http://schemas.openxmlformats.org/officeDocument/2006/relationships/hyperlink" Target="https://github.com/CMU-SAFARI/EINSim" TargetMode="External"/></Relationships>
</file>

<file path=ppt/slides/_rels/slide190.xml.rels><?xml version="1.0" encoding="UTF-8" standalone="yes"?>
<Relationships xmlns="http://schemas.openxmlformats.org/package/2006/relationships"><Relationship Id="rId3" Type="http://schemas.openxmlformats.org/officeDocument/2006/relationships/hyperlink" Target="https://dl.acm.org/citation.cfm?id=357176" TargetMode="External"/><Relationship Id="rId2" Type="http://schemas.openxmlformats.org/officeDocument/2006/relationships/image" Target="../media/image133.png"/><Relationship Id="rId1" Type="http://schemas.openxmlformats.org/officeDocument/2006/relationships/slideLayout" Target="../slideLayouts/slideLayout551.xml"/></Relationships>
</file>

<file path=ppt/slides/_rels/slide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52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2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3.xml"/><Relationship Id="rId1" Type="http://schemas.openxmlformats.org/officeDocument/2006/relationships/slideLayout" Target="../slideLayouts/slideLayout43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45.xml"/><Relationship Id="rId5" Type="http://schemas.openxmlformats.org/officeDocument/2006/relationships/hyperlink" Target="http://users.ece.cmu.edu/~omutlu/pub/dram-row-hammer_isca14.pdf" TargetMode="Externa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445.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45.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45.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4.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10.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574.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4.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4.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4.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56.xml"/><Relationship Id="rId6" Type="http://schemas.openxmlformats.org/officeDocument/2006/relationships/hyperlink" Target="https://github.com/CMU-SAFARI/rowhammer" TargetMode="External"/><Relationship Id="rId5" Type="http://schemas.openxmlformats.org/officeDocument/2006/relationships/image" Target="../media/image34.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67.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googleprojectzero.blogspot.com/2015/03/exploiting-dram-rowhammer-bug-to-gain.html"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6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67.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hyperlink" Target="https://github.com/CMU-SAFARI/rowhammer" TargetMode="External"/><Relationship Id="rId3" Type="http://schemas.openxmlformats.org/officeDocument/2006/relationships/hyperlink" Target="http://cag.engr.uconn.edu/isca2014/" TargetMode="External"/><Relationship Id="rId7" Type="http://schemas.openxmlformats.org/officeDocument/2006/relationships/hyperlink" Target="http://users.ece.cmu.edu/~omutlu/pub/dram-row-hammer_kim_lightning-talk_isca14.pdf" TargetMode="External"/><Relationship Id="rId2" Type="http://schemas.openxmlformats.org/officeDocument/2006/relationships/hyperlink" Target="http://users.ece.cmu.edu/~omutlu/pub/dram-row-hammer_isca14.pdf" TargetMode="External"/><Relationship Id="rId1" Type="http://schemas.openxmlformats.org/officeDocument/2006/relationships/slideLayout" Target="../slideLayouts/slideLayout467.xml"/><Relationship Id="rId6" Type="http://schemas.openxmlformats.org/officeDocument/2006/relationships/hyperlink" Target="http://users.ece.cmu.edu/~omutlu/pub/dram-row-hammer_kim_lightning-talk_isca14.pptx" TargetMode="External"/><Relationship Id="rId5" Type="http://schemas.openxmlformats.org/officeDocument/2006/relationships/hyperlink" Target="http://users.ece.cmu.edu/~omutlu/pub/dram-row-hammer_kim_talk_isca14.pdf" TargetMode="External"/><Relationship Id="rId10" Type="http://schemas.openxmlformats.org/officeDocument/2006/relationships/hyperlink" Target="https://github.com/google/rowhammer-test" TargetMode="External"/><Relationship Id="rId4" Type="http://schemas.openxmlformats.org/officeDocument/2006/relationships/hyperlink" Target="http://users.ece.cmu.edu/~omutlu/pub/dram-row-hammer_kim_talk_isca14.pptx" TargetMode="External"/><Relationship Id="rId9" Type="http://schemas.openxmlformats.org/officeDocument/2006/relationships/hyperlink" Target="http://googleprojectzero.blogspot.com/2015/03/exploiting-dram-rowhammer-bug-to-gain.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IAIK/rowhammerjs" TargetMode="External"/><Relationship Id="rId2" Type="http://schemas.openxmlformats.org/officeDocument/2006/relationships/hyperlink" Target="http://arxiv.org/abs/1507.06955" TargetMode="External"/><Relationship Id="rId1" Type="http://schemas.openxmlformats.org/officeDocument/2006/relationships/slideLayout" Target="../slideLayouts/slideLayout467.xml"/><Relationship Id="rId4" Type="http://schemas.openxmlformats.org/officeDocument/2006/relationships/hyperlink" Target="http://dl.acm.org/citation.cfm?doid=2872362.2872390"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senix.org/system/files/conference/usenixsecurity17/sec17-brasser.pdf" TargetMode="External"/><Relationship Id="rId2" Type="http://schemas.openxmlformats.org/officeDocument/2006/relationships/hyperlink" Target="https://www.ieee-security.org/TC/SP2016/papers/0824a987.pdf" TargetMode="External"/><Relationship Id="rId1" Type="http://schemas.openxmlformats.org/officeDocument/2006/relationships/slideLayout" Target="../slideLayouts/slideLayout467.xml"/></Relationships>
</file>

<file path=ppt/slides/_rels/slide42.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xiao.pdf" TargetMode="External"/><Relationship Id="rId2" Type="http://schemas.openxmlformats.org/officeDocument/2006/relationships/hyperlink" Target="https://ieeexplore.ieee.org/document/7495576" TargetMode="External"/><Relationship Id="rId1" Type="http://schemas.openxmlformats.org/officeDocument/2006/relationships/slideLayout" Target="../slideLayouts/slideLayout467.xml"/></Relationships>
</file>

<file path=ppt/slides/_rels/slide43.xml.rels><?xml version="1.0" encoding="UTF-8" standalone="yes"?>
<Relationships xmlns="http://schemas.openxmlformats.org/package/2006/relationships"><Relationship Id="rId3" Type="http://schemas.openxmlformats.org/officeDocument/2006/relationships/hyperlink" Target="https://www.usenix.org/system/files/conference/usenixsecurity16/sec16_paper_pessl.pdf" TargetMode="External"/><Relationship Id="rId2" Type="http://schemas.openxmlformats.org/officeDocument/2006/relationships/hyperlink" Target="https://link.springer.com/content/pdf/10.1007/978-3-662-53140-2_29.pdf" TargetMode="External"/><Relationship Id="rId1" Type="http://schemas.openxmlformats.org/officeDocument/2006/relationships/slideLayout" Target="../slideLayouts/slideLayout467.xml"/></Relationships>
</file>

<file path=ppt/slides/_rels/slide44.xml.rels><?xml version="1.0" encoding="UTF-8" standalone="yes"?>
<Relationships xmlns="http://schemas.openxmlformats.org/package/2006/relationships"><Relationship Id="rId3" Type="http://schemas.openxmlformats.org/officeDocument/2006/relationships/hyperlink" Target="http://dl.acm.org/citation.cfm?id=2976749.2978406" TargetMode="External"/><Relationship Id="rId2" Type="http://schemas.openxmlformats.org/officeDocument/2006/relationships/hyperlink" Target="https://www.usenix.org/system/files/conference/usenixsecurity16/sec16_paper_razavi.pdf" TargetMode="External"/><Relationship Id="rId1" Type="http://schemas.openxmlformats.org/officeDocument/2006/relationships/slideLayout" Target="../slideLayouts/slideLayout467.xml"/></Relationships>
</file>

<file path=ppt/slides/_rels/slide45.xml.rels><?xml version="1.0" encoding="UTF-8" standalone="yes"?>
<Relationships xmlns="http://schemas.openxmlformats.org/package/2006/relationships"><Relationship Id="rId3" Type="http://schemas.openxmlformats.org/officeDocument/2006/relationships/hyperlink" Target="https://dl.acm.org/citation.cfm?id=3152709" TargetMode="External"/><Relationship Id="rId2" Type="http://schemas.openxmlformats.org/officeDocument/2006/relationships/hyperlink" Target="https://web.eecs.umich.edu/~misiker/resources/HOST-2017-Misiker.pdf" TargetMode="External"/><Relationship Id="rId1" Type="http://schemas.openxmlformats.org/officeDocument/2006/relationships/slideLayout" Target="../slideLayouts/slideLayout467.xml"/></Relationships>
</file>

<file path=ppt/slides/_rels/slide46.xml.rels><?xml version="1.0" encoding="UTF-8" standalone="yes"?>
<Relationships xmlns="http://schemas.openxmlformats.org/package/2006/relationships"><Relationship Id="rId3" Type="http://schemas.openxmlformats.org/officeDocument/2006/relationships/hyperlink" Target="https://link.springer.com/chapter/10.1007/978-3-319-93411-2_5" TargetMode="External"/><Relationship Id="rId2" Type="http://schemas.openxmlformats.org/officeDocument/2006/relationships/hyperlink" Target="https://arxiv.org/pdf/1710.00551.pdf" TargetMode="External"/><Relationship Id="rId1" Type="http://schemas.openxmlformats.org/officeDocument/2006/relationships/slideLayout" Target="../slideLayouts/slideLayout46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s.vu.nl/~herbertb/download/papers/throwhammer_atc18.pdf" TargetMode="External"/><Relationship Id="rId2" Type="http://schemas.openxmlformats.org/officeDocument/2006/relationships/hyperlink" Target="https://www.vusec.net/wp-content/uploads/2018/05/glitch.pdf" TargetMode="External"/><Relationship Id="rId1" Type="http://schemas.openxmlformats.org/officeDocument/2006/relationships/slideLayout" Target="../slideLayouts/slideLayout467.xml"/></Relationships>
</file>

<file path=ppt/slides/_rels/slide48.xml.rels><?xml version="1.0" encoding="UTF-8" standalone="yes"?>
<Relationships xmlns="http://schemas.openxmlformats.org/package/2006/relationships"><Relationship Id="rId3" Type="http://schemas.openxmlformats.org/officeDocument/2006/relationships/hyperlink" Target="https://www.usenix.org/system/files/osdi18-konoth.pdf" TargetMode="External"/><Relationship Id="rId2" Type="http://schemas.openxmlformats.org/officeDocument/2006/relationships/hyperlink" Target="https://arxiv.org/pdf/1805.04956.pdf" TargetMode="External"/><Relationship Id="rId1" Type="http://schemas.openxmlformats.org/officeDocument/2006/relationships/slideLayout" Target="../slideLayouts/slideLayout46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memtest86.com/troubleshooting.htm#hammer" TargetMode="External"/><Relationship Id="rId1" Type="http://schemas.openxmlformats.org/officeDocument/2006/relationships/slideLayout" Target="../slideLayouts/slideLayout467.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9.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lab.dsst.io/32c3-slides/7197.html" TargetMode="External"/><Relationship Id="rId1" Type="http://schemas.openxmlformats.org/officeDocument/2006/relationships/slideLayout" Target="../slideLayouts/slideLayout46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6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0.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90.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90.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39.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67.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67.xml"/></Relationships>
</file>

<file path=ppt/slides/_rels/slide6.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13.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248.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7.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upport.apple.com/en-gb/HT204934" TargetMode="External"/><Relationship Id="rId1" Type="http://schemas.openxmlformats.org/officeDocument/2006/relationships/slideLayout" Target="../slideLayouts/slideLayout46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twitter.com/isislovecruft/status/1021939922754723841" TargetMode="External"/><Relationship Id="rId1" Type="http://schemas.openxmlformats.org/officeDocument/2006/relationships/slideLayout" Target="../slideLayouts/slideLayout248.xml"/></Relationships>
</file>

<file path=ppt/slides/_rels/slide67.xml.rels><?xml version="1.0" encoding="UTF-8" standalone="yes"?>
<Relationships xmlns="http://schemas.openxmlformats.org/package/2006/relationships"><Relationship Id="rId3" Type="http://schemas.openxmlformats.org/officeDocument/2006/relationships/hyperlink" Target="https://twitter.com/isislovecruft/status/1021939922754723841" TargetMode="External"/><Relationship Id="rId2" Type="http://schemas.openxmlformats.org/officeDocument/2006/relationships/image" Target="../media/image63.jpg"/><Relationship Id="rId1" Type="http://schemas.openxmlformats.org/officeDocument/2006/relationships/slideLayout" Target="../slideLayouts/slideLayout248.xml"/></Relationships>
</file>

<file path=ppt/slides/_rels/slide68.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4.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15.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4.png"/><Relationship Id="rId1" Type="http://schemas.openxmlformats.org/officeDocument/2006/relationships/slideLayout" Target="../slideLayouts/slideLayout248.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65.png"/><Relationship Id="rId1" Type="http://schemas.openxmlformats.org/officeDocument/2006/relationships/slideLayout" Target="../slideLayouts/slideLayout24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48.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6.xml"/></Relationships>
</file>

<file path=ppt/slides/_rels/slide7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586.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6.xml"/></Relationships>
</file>

<file path=ppt/slides/_rels/slide78.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86.xml"/><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83.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586.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6.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512.xml"/><Relationship Id="rId6" Type="http://schemas.openxmlformats.org/officeDocument/2006/relationships/image" Target="../media/image76.jpeg"/><Relationship Id="rId5" Type="http://schemas.openxmlformats.org/officeDocument/2006/relationships/image" Target="../media/image75.svg"/><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8.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598.xml"/></Relationships>
</file>

<file path=ppt/slides/_rels/slide8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598.xml"/></Relationships>
</file>

<file path=ppt/slides/_rels/slide8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8.xml"/><Relationship Id="rId1" Type="http://schemas.openxmlformats.org/officeDocument/2006/relationships/slideLayout" Target="../slideLayouts/slideLayout59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9.xml"/><Relationship Id="rId1" Type="http://schemas.openxmlformats.org/officeDocument/2006/relationships/slideLayout" Target="../slideLayouts/slideLayout598.xml"/></Relationships>
</file>

<file path=ppt/slides/_rels/slide9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0.xml"/><Relationship Id="rId1" Type="http://schemas.openxmlformats.org/officeDocument/2006/relationships/slideLayout" Target="../slideLayouts/slideLayout598.xml"/></Relationships>
</file>

<file path=ppt/slides/_rels/slide9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31.xml"/><Relationship Id="rId1" Type="http://schemas.openxmlformats.org/officeDocument/2006/relationships/slideLayout" Target="../slideLayouts/slideLayout59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8.xml"/></Relationships>
</file>

<file path=ppt/slides/_rels/slide94.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33.xml"/><Relationship Id="rId1" Type="http://schemas.openxmlformats.org/officeDocument/2006/relationships/slideLayout" Target="../slideLayouts/slideLayout598.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95.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34.xml"/><Relationship Id="rId1" Type="http://schemas.openxmlformats.org/officeDocument/2006/relationships/slideLayout" Target="../slideLayouts/slideLayout598.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96.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35.xml"/><Relationship Id="rId1" Type="http://schemas.openxmlformats.org/officeDocument/2006/relationships/slideLayout" Target="../slideLayouts/slideLayout598.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8.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597.xml"/><Relationship Id="rId6" Type="http://schemas.openxmlformats.org/officeDocument/2006/relationships/image" Target="../media/image76.jpeg"/><Relationship Id="rId5" Type="http://schemas.openxmlformats.org/officeDocument/2006/relationships/image" Target="../media/image75.svg"/><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 October 2020</a:t>
            </a:r>
          </a:p>
          <a:p>
            <a:r>
              <a:rPr lang="en-US" sz="2200" dirty="0"/>
              <a:t>VLSI-SoC</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Revisiting RowHammer</a:t>
            </a:r>
            <a:endParaRPr lang="en-US" sz="3800" dirty="0">
              <a:solidFill>
                <a:srgbClr val="FF0000"/>
              </a:solidFill>
            </a:endParaRPr>
          </a:p>
        </p:txBody>
      </p:sp>
    </p:spTree>
    <p:extLst>
      <p:ext uri="{BB962C8B-B14F-4D97-AF65-F5344CB8AC3E}">
        <p14:creationId xmlns:p14="http://schemas.microsoft.com/office/powerpoint/2010/main" val="283075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solidFill>
                  <a:srgbClr val="006633"/>
                </a:solidFill>
              </a:rPr>
              <a:t>SoftMC: Open Source DRAM Infrastructure</a:t>
            </a:r>
            <a:endParaRPr lang="en-US" dirty="0"/>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621094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Revisiting 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46802387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(IV)</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BBB47075-AF62-3545-BCC7-510859245FA8}"/>
              </a:ext>
            </a:extLst>
          </p:cNvPr>
          <p:cNvPicPr>
            <a:picLocks noChangeAspect="1"/>
          </p:cNvPicPr>
          <p:nvPr/>
        </p:nvPicPr>
        <p:blipFill>
          <a:blip r:embed="rId2"/>
          <a:stretch>
            <a:fillRect/>
          </a:stretch>
        </p:blipFill>
        <p:spPr>
          <a:xfrm>
            <a:off x="2411760" y="989013"/>
            <a:ext cx="3937000" cy="5842000"/>
          </a:xfrm>
          <a:prstGeom prst="rect">
            <a:avLst/>
          </a:prstGeom>
        </p:spPr>
      </p:pic>
    </p:spTree>
    <p:extLst>
      <p:ext uri="{BB962C8B-B14F-4D97-AF65-F5344CB8AC3E}">
        <p14:creationId xmlns:p14="http://schemas.microsoft.com/office/powerpoint/2010/main" val="71126039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E4E3-C15C-864B-9E1A-6716AA1F1A8A}"/>
              </a:ext>
            </a:extLst>
          </p:cNvPr>
          <p:cNvSpPr>
            <a:spLocks noGrp="1"/>
          </p:cNvSpPr>
          <p:nvPr>
            <p:ph type="title"/>
          </p:nvPr>
        </p:nvSpPr>
        <p:spPr/>
        <p:txBody>
          <a:bodyPr/>
          <a:lstStyle/>
          <a:p>
            <a:r>
              <a:rPr lang="en-US" dirty="0"/>
              <a:t>RowHammer in 2020 (V)</a:t>
            </a:r>
          </a:p>
        </p:txBody>
      </p:sp>
      <p:sp>
        <p:nvSpPr>
          <p:cNvPr id="3" name="Content Placeholder 2">
            <a:extLst>
              <a:ext uri="{FF2B5EF4-FFF2-40B4-BE49-F238E27FC236}">
                <a16:creationId xmlns:a16="http://schemas.microsoft.com/office/drawing/2014/main" id="{D8EDB4AF-DFDE-5D48-976D-EB40732D108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D53BA60-84CD-3349-A9D2-8A598348939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4DC7D789-E5A4-B34D-9B6E-4A1683A6FC48}"/>
              </a:ext>
            </a:extLst>
          </p:cNvPr>
          <p:cNvPicPr>
            <a:picLocks noChangeAspect="1"/>
          </p:cNvPicPr>
          <p:nvPr/>
        </p:nvPicPr>
        <p:blipFill>
          <a:blip r:embed="rId2"/>
          <a:stretch>
            <a:fillRect/>
          </a:stretch>
        </p:blipFill>
        <p:spPr>
          <a:xfrm>
            <a:off x="628808" y="983892"/>
            <a:ext cx="7416824" cy="5404163"/>
          </a:xfrm>
          <a:prstGeom prst="rect">
            <a:avLst/>
          </a:prstGeom>
        </p:spPr>
      </p:pic>
    </p:spTree>
    <p:extLst>
      <p:ext uri="{BB962C8B-B14F-4D97-AF65-F5344CB8AC3E}">
        <p14:creationId xmlns:p14="http://schemas.microsoft.com/office/powerpoint/2010/main" val="357585922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6543-8715-A148-A5B6-4FBE557A9522}"/>
              </a:ext>
            </a:extLst>
          </p:cNvPr>
          <p:cNvSpPr>
            <a:spLocks noGrp="1"/>
          </p:cNvSpPr>
          <p:nvPr>
            <p:ph type="title"/>
          </p:nvPr>
        </p:nvSpPr>
        <p:spPr/>
        <p:txBody>
          <a:bodyPr/>
          <a:lstStyle/>
          <a:p>
            <a:r>
              <a:rPr lang="en-US" dirty="0"/>
              <a:t>RowHammer in 2020 (VI)</a:t>
            </a:r>
          </a:p>
        </p:txBody>
      </p:sp>
      <p:sp>
        <p:nvSpPr>
          <p:cNvPr id="3" name="Content Placeholder 2">
            <a:extLst>
              <a:ext uri="{FF2B5EF4-FFF2-40B4-BE49-F238E27FC236}">
                <a16:creationId xmlns:a16="http://schemas.microsoft.com/office/drawing/2014/main" id="{265FC740-F3CE-6746-BB98-1A3F140462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940EDCF-FD5A-854B-9D62-DC14C929A78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74DA2F2-8C44-EB41-8550-236EB137C0AA}"/>
              </a:ext>
            </a:extLst>
          </p:cNvPr>
          <p:cNvPicPr>
            <a:picLocks noChangeAspect="1"/>
          </p:cNvPicPr>
          <p:nvPr/>
        </p:nvPicPr>
        <p:blipFill>
          <a:blip r:embed="rId2"/>
          <a:stretch>
            <a:fillRect/>
          </a:stretch>
        </p:blipFill>
        <p:spPr>
          <a:xfrm>
            <a:off x="0" y="2360881"/>
            <a:ext cx="9144000" cy="2136237"/>
          </a:xfrm>
          <a:prstGeom prst="rect">
            <a:avLst/>
          </a:prstGeom>
        </p:spPr>
      </p:pic>
    </p:spTree>
    <p:extLst>
      <p:ext uri="{BB962C8B-B14F-4D97-AF65-F5344CB8AC3E}">
        <p14:creationId xmlns:p14="http://schemas.microsoft.com/office/powerpoint/2010/main" val="238761120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667489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Future Memory Reliability/Security Challenges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2832440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of Main Memory Security</a:t>
            </a:r>
          </a:p>
        </p:txBody>
      </p:sp>
      <p:sp>
        <p:nvSpPr>
          <p:cNvPr id="3" name="Content Placeholder 2"/>
          <p:cNvSpPr>
            <a:spLocks noGrp="1"/>
          </p:cNvSpPr>
          <p:nvPr>
            <p:ph idx="1"/>
          </p:nvPr>
        </p:nvSpPr>
        <p:spPr>
          <a:xfrm>
            <a:off x="228600" y="1052736"/>
            <a:ext cx="8610600" cy="5195664"/>
          </a:xfrm>
        </p:spPr>
        <p:txBody>
          <a:bodyPr/>
          <a:lstStyle/>
          <a:p>
            <a:r>
              <a:rPr lang="en-US" dirty="0"/>
              <a:t>DRAM is becoming less reliable </a:t>
            </a:r>
            <a:r>
              <a:rPr lang="en-US" dirty="0">
                <a:sym typeface="Wingdings"/>
              </a:rPr>
              <a:t> more vulnerable</a:t>
            </a:r>
          </a:p>
          <a:p>
            <a:endParaRPr lang="en-US" dirty="0">
              <a:sym typeface="Wingdings"/>
            </a:endParaRPr>
          </a:p>
          <a:p>
            <a:r>
              <a:rPr lang="en-US" dirty="0">
                <a:sym typeface="Wingdings"/>
              </a:rPr>
              <a:t>Due to difficulties in DRAM scaling, other problems may also appear (or they may be going unnoticed)</a:t>
            </a:r>
          </a:p>
          <a:p>
            <a:endParaRPr lang="en-US" dirty="0">
              <a:sym typeface="Wingdings"/>
            </a:endParaRPr>
          </a:p>
          <a:p>
            <a:r>
              <a:rPr lang="en-US" dirty="0">
                <a:sym typeface="Wingdings"/>
              </a:rPr>
              <a:t>Some errors may already be slipping into the field</a:t>
            </a:r>
          </a:p>
          <a:p>
            <a:pPr lvl="1"/>
            <a:r>
              <a:rPr lang="en-US" dirty="0">
                <a:sym typeface="Wingdings"/>
              </a:rPr>
              <a:t>Read disturb errors (</a:t>
            </a:r>
            <a:r>
              <a:rPr lang="en-US" dirty="0" err="1">
                <a:sym typeface="Wingdings"/>
              </a:rPr>
              <a:t>Rowhammer</a:t>
            </a:r>
            <a:r>
              <a:rPr lang="en-US" dirty="0">
                <a:sym typeface="Wingdings"/>
              </a:rPr>
              <a:t>)</a:t>
            </a:r>
          </a:p>
          <a:p>
            <a:pPr lvl="1"/>
            <a:r>
              <a:rPr lang="en-US" dirty="0">
                <a:sym typeface="Wingdings"/>
              </a:rPr>
              <a:t>Retention errors</a:t>
            </a:r>
          </a:p>
          <a:p>
            <a:pPr lvl="1"/>
            <a:r>
              <a:rPr lang="en-US" dirty="0">
                <a:sym typeface="Wingdings"/>
              </a:rPr>
              <a:t>Read errors, write errors</a:t>
            </a:r>
          </a:p>
          <a:p>
            <a:pPr lvl="1"/>
            <a:r>
              <a:rPr lang="en-US" dirty="0">
                <a:sym typeface="Wingdings"/>
              </a:rPr>
              <a:t>…</a:t>
            </a:r>
          </a:p>
          <a:p>
            <a:endParaRPr lang="en-US" dirty="0">
              <a:sym typeface="Wingdings"/>
            </a:endParaRPr>
          </a:p>
          <a:p>
            <a:r>
              <a:rPr lang="en-US" dirty="0">
                <a:solidFill>
                  <a:srgbClr val="FF0000"/>
                </a:solidFill>
                <a:sym typeface="Wingdings"/>
              </a:rPr>
              <a:t>These errors can also pose security vulnerabilities</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a:spLocks noChangeArrowheads="1"/>
          </p:cNvSpPr>
          <p:nvPr/>
        </p:nvSpPr>
        <p:spPr bwMode="auto">
          <a:xfrm>
            <a:off x="899593" y="4005064"/>
            <a:ext cx="223224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6" name="Rectangle 5">
            <a:extLst>
              <a:ext uri="{FF2B5EF4-FFF2-40B4-BE49-F238E27FC236}">
                <a16:creationId xmlns:a16="http://schemas.microsoft.com/office/drawing/2014/main" id="{7C741822-AB13-9B43-BC1F-DA4A6E2286F2}"/>
              </a:ext>
            </a:extLst>
          </p:cNvPr>
          <p:cNvSpPr>
            <a:spLocks noChangeArrowheads="1"/>
          </p:cNvSpPr>
          <p:nvPr/>
        </p:nvSpPr>
        <p:spPr bwMode="auto">
          <a:xfrm>
            <a:off x="899592" y="3573016"/>
            <a:ext cx="4392488" cy="432049"/>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327458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Reinforced</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5789334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44824"/>
            <a:ext cx="8428037" cy="822325"/>
          </a:xfrm>
        </p:spPr>
        <p:txBody>
          <a:bodyPr/>
          <a:lstStyle/>
          <a:p>
            <a:pPr algn="ctr" eaLnBrk="1" hangingPunct="1"/>
            <a:r>
              <a:rPr lang="en-US" sz="5000" dirty="0">
                <a:latin typeface="Garamond" charset="0"/>
              </a:rPr>
              <a:t>Keeping Future Memory Secure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31596503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Keep Memory Secure?</a:t>
            </a:r>
          </a:p>
        </p:txBody>
      </p:sp>
      <p:sp>
        <p:nvSpPr>
          <p:cNvPr id="3" name="Content Placeholder 2"/>
          <p:cNvSpPr>
            <a:spLocks noGrp="1"/>
          </p:cNvSpPr>
          <p:nvPr>
            <p:ph idx="1"/>
          </p:nvPr>
        </p:nvSpPr>
        <p:spPr>
          <a:xfrm>
            <a:off x="228600" y="1268760"/>
            <a:ext cx="8610600" cy="4979640"/>
          </a:xfrm>
        </p:spPr>
        <p:txBody>
          <a:bodyPr/>
          <a:lstStyle/>
          <a:p>
            <a:r>
              <a:rPr lang="en-US" dirty="0"/>
              <a:t>DRAM</a:t>
            </a:r>
          </a:p>
          <a:p>
            <a:endParaRPr lang="en-US" dirty="0"/>
          </a:p>
          <a:p>
            <a:r>
              <a:rPr lang="en-US" dirty="0"/>
              <a:t>Flash memory</a:t>
            </a:r>
          </a:p>
          <a:p>
            <a:endParaRPr lang="en-US" dirty="0"/>
          </a:p>
          <a:p>
            <a:r>
              <a:rPr lang="en-US" dirty="0"/>
              <a:t>Emerging Technologies</a:t>
            </a:r>
          </a:p>
          <a:p>
            <a:pPr lvl="1"/>
            <a:r>
              <a:rPr lang="en-US" dirty="0"/>
              <a:t>Phase Change Memory</a:t>
            </a:r>
          </a:p>
          <a:p>
            <a:pPr lvl="1"/>
            <a:r>
              <a:rPr lang="en-US" dirty="0"/>
              <a:t>STT-MRAM</a:t>
            </a:r>
          </a:p>
          <a:p>
            <a:pPr lvl="1"/>
            <a:r>
              <a:rPr lang="en-US" dirty="0"/>
              <a:t>RRAM, memristors</a:t>
            </a:r>
          </a:p>
          <a:p>
            <a:pPr lvl="1"/>
            <a:r>
              <a:rPr lang="en-US" dirty="0"/>
              <a:t>… </a:t>
            </a:r>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97498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
        <p:nvSpPr>
          <p:cNvPr id="7" name="TextBox 6">
            <a:extLst>
              <a:ext uri="{FF2B5EF4-FFF2-40B4-BE49-F238E27FC236}">
                <a16:creationId xmlns:a16="http://schemas.microsoft.com/office/drawing/2014/main" id="{2F4F12FB-D90A-CC4D-8B33-814C4D344719}"/>
              </a:ext>
            </a:extLst>
          </p:cNvPr>
          <p:cNvSpPr txBox="1"/>
          <p:nvPr/>
        </p:nvSpPr>
        <p:spPr>
          <a:xfrm>
            <a:off x="1505118" y="6453336"/>
            <a:ext cx="6163226" cy="323165"/>
          </a:xfrm>
          <a:prstGeom prst="rect">
            <a:avLst/>
          </a:prstGeom>
          <a:noFill/>
        </p:spPr>
        <p:txBody>
          <a:bodyPr wrap="none" rtlCol="0">
            <a:spAutoFit/>
          </a:bodyPr>
          <a:lstStyle/>
          <a:p>
            <a:r>
              <a:rPr lang="en-US" sz="1500" dirty="0"/>
              <a:t>Liu+, “</a:t>
            </a:r>
            <a:r>
              <a:rPr lang="en-US" sz="1500" dirty="0">
                <a:solidFill>
                  <a:srgbClr val="0000FF"/>
                </a:solidFill>
              </a:rPr>
              <a:t>RAIDR: Retention-Aware Intelligent DRAM Refresh</a:t>
            </a:r>
            <a:r>
              <a:rPr lang="en-US" sz="1500" dirty="0"/>
              <a:t>,” ISCA 2012.</a:t>
            </a:r>
          </a:p>
        </p:txBody>
      </p:sp>
    </p:spTree>
    <p:extLst>
      <p:ext uri="{BB962C8B-B14F-4D97-AF65-F5344CB8AC3E}">
        <p14:creationId xmlns:p14="http://schemas.microsoft.com/office/powerpoint/2010/main" val="174444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Solution Direction: Principled Designs</a:t>
            </a:r>
          </a:p>
        </p:txBody>
      </p:sp>
      <p:sp>
        <p:nvSpPr>
          <p:cNvPr id="3" name="Content Placeholder 2"/>
          <p:cNvSpPr>
            <a:spLocks noGrp="1"/>
          </p:cNvSpPr>
          <p:nvPr>
            <p:ph idx="1"/>
          </p:nvPr>
        </p:nvSpPr>
        <p:spPr>
          <a:xfrm>
            <a:off x="179512" y="548680"/>
            <a:ext cx="8784976" cy="5193723"/>
          </a:xfrm>
        </p:spPr>
        <p:txBody>
          <a:bodyPr/>
          <a:lstStyle/>
          <a:p>
            <a:pPr marL="0" indent="0" algn="ctr">
              <a:buNone/>
            </a:pPr>
            <a:endParaRPr lang="en-US" sz="5200" dirty="0"/>
          </a:p>
          <a:p>
            <a:pPr marL="0" indent="0" algn="ctr">
              <a:buNone/>
            </a:pPr>
            <a:r>
              <a:rPr lang="en-US" sz="5200" dirty="0">
                <a:solidFill>
                  <a:srgbClr val="0000FF"/>
                </a:solidFill>
              </a:rPr>
              <a:t>Design fundamentally secure</a:t>
            </a:r>
          </a:p>
          <a:p>
            <a:pPr marL="0" indent="0" algn="ctr">
              <a:buNone/>
            </a:pPr>
            <a:r>
              <a:rPr lang="en-US" sz="5200" dirty="0">
                <a:solidFill>
                  <a:srgbClr val="0000FF"/>
                </a:solidFill>
              </a:rPr>
              <a:t>computing architectures </a:t>
            </a:r>
          </a:p>
          <a:p>
            <a:pPr marL="0" indent="0" algn="ctr">
              <a:buNone/>
            </a:pPr>
            <a:endParaRPr lang="en-US" sz="5200" dirty="0">
              <a:solidFill>
                <a:srgbClr val="0000FF"/>
              </a:solidFill>
            </a:endParaRPr>
          </a:p>
          <a:p>
            <a:pPr marL="0" indent="0" algn="ctr">
              <a:buNone/>
            </a:pPr>
            <a:r>
              <a:rPr lang="en-US" sz="5200" dirty="0">
                <a:solidFill>
                  <a:srgbClr val="FF0000"/>
                </a:solidFill>
              </a:rPr>
              <a:t>Predict and prevent </a:t>
            </a:r>
          </a:p>
          <a:p>
            <a:pPr marL="0" indent="0" algn="ctr">
              <a:buNone/>
            </a:pPr>
            <a:r>
              <a:rPr lang="en-US" sz="5200" dirty="0">
                <a:solidFill>
                  <a:srgbClr val="FF0000"/>
                </a:solidFill>
              </a:rPr>
              <a:t>such safety issues</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8591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Architecting Future Memory for Security </a:t>
            </a:r>
          </a:p>
        </p:txBody>
      </p:sp>
      <p:sp>
        <p:nvSpPr>
          <p:cNvPr id="3" name="Content Placeholder 2"/>
          <p:cNvSpPr>
            <a:spLocks noGrp="1"/>
          </p:cNvSpPr>
          <p:nvPr>
            <p:ph idx="1"/>
          </p:nvPr>
        </p:nvSpPr>
        <p:spPr>
          <a:xfrm>
            <a:off x="0" y="980728"/>
            <a:ext cx="9144000" cy="5112568"/>
          </a:xfrm>
        </p:spPr>
        <p:txBody>
          <a:bodyPr/>
          <a:lstStyle/>
          <a:p>
            <a:r>
              <a:rPr lang="en-US" b="1" dirty="0">
                <a:solidFill>
                  <a:srgbClr val="FF0000"/>
                </a:solidFill>
              </a:rPr>
              <a:t>Understand</a:t>
            </a:r>
            <a:r>
              <a:rPr lang="en-US" dirty="0">
                <a:solidFill>
                  <a:srgbClr val="FF0000"/>
                </a:solidFill>
              </a:rPr>
              <a:t>:</a:t>
            </a:r>
            <a:r>
              <a:rPr lang="en-US" dirty="0">
                <a:solidFill>
                  <a:srgbClr val="0000FF"/>
                </a:solidFill>
              </a:rPr>
              <a:t> Methods for vulnerability modeling &amp; discovery</a:t>
            </a:r>
          </a:p>
          <a:p>
            <a:pPr lvl="1"/>
            <a:r>
              <a:rPr lang="en-US" dirty="0"/>
              <a:t>Modeling and prediction based on real (device) data and analysis</a:t>
            </a:r>
          </a:p>
          <a:p>
            <a:pPr lvl="1"/>
            <a:r>
              <a:rPr lang="en-US" dirty="0"/>
              <a:t>Understanding vulnerabilities</a:t>
            </a:r>
          </a:p>
          <a:p>
            <a:pPr lvl="1"/>
            <a:r>
              <a:rPr lang="en-US" dirty="0"/>
              <a:t>Developing reliable metrics</a:t>
            </a:r>
          </a:p>
          <a:p>
            <a:pPr marL="0" indent="0">
              <a:buNone/>
            </a:pPr>
            <a:endParaRPr lang="en-US" sz="1800" dirty="0"/>
          </a:p>
          <a:p>
            <a:r>
              <a:rPr lang="en-US" b="1" dirty="0">
                <a:solidFill>
                  <a:srgbClr val="FF0000"/>
                </a:solidFill>
              </a:rPr>
              <a:t>Architect</a:t>
            </a:r>
            <a:r>
              <a:rPr lang="en-US" dirty="0">
                <a:solidFill>
                  <a:srgbClr val="FF0000"/>
                </a:solidFill>
              </a:rPr>
              <a:t>:</a:t>
            </a:r>
            <a:r>
              <a:rPr lang="en-US" dirty="0">
                <a:solidFill>
                  <a:srgbClr val="0000FF"/>
                </a:solidFill>
              </a:rPr>
              <a:t> Principled architectures with security as key concern</a:t>
            </a:r>
          </a:p>
          <a:p>
            <a:pPr lvl="1"/>
            <a:r>
              <a:rPr lang="en-US" dirty="0"/>
              <a:t>Good partitioning of duties across the stack</a:t>
            </a:r>
          </a:p>
          <a:p>
            <a:pPr lvl="1"/>
            <a:r>
              <a:rPr lang="en-US" dirty="0"/>
              <a:t>Cannot give up performance and efficiency</a:t>
            </a:r>
          </a:p>
          <a:p>
            <a:pPr lvl="1"/>
            <a:r>
              <a:rPr lang="en-US" dirty="0"/>
              <a:t>Patch-ability in the field</a:t>
            </a:r>
          </a:p>
          <a:p>
            <a:endParaRPr lang="en-US" sz="1800" dirty="0"/>
          </a:p>
          <a:p>
            <a:r>
              <a:rPr lang="en-US" b="1" dirty="0">
                <a:solidFill>
                  <a:srgbClr val="FF0000"/>
                </a:solidFill>
              </a:rPr>
              <a:t>Design &amp; Test</a:t>
            </a:r>
            <a:r>
              <a:rPr lang="en-US" dirty="0">
                <a:solidFill>
                  <a:srgbClr val="FF0000"/>
                </a:solidFill>
              </a:rPr>
              <a:t>:</a:t>
            </a:r>
            <a:r>
              <a:rPr lang="en-US" dirty="0">
                <a:solidFill>
                  <a:srgbClr val="0000FF"/>
                </a:solidFill>
              </a:rPr>
              <a:t> Principled design, automation, (online) testing</a:t>
            </a:r>
          </a:p>
          <a:p>
            <a:pPr lvl="1"/>
            <a:r>
              <a:rPr lang="en-US" dirty="0"/>
              <a:t>Design for security</a:t>
            </a:r>
          </a:p>
          <a:p>
            <a:pPr lvl="1"/>
            <a:r>
              <a:rPr lang="en-US" dirty="0"/>
              <a:t>High coverage and good interaction with system reliability methods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2471578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2" name="Title 1"/>
          <p:cNvSpPr txBox="1">
            <a:spLocks/>
          </p:cNvSpPr>
          <p:nvPr/>
        </p:nvSpPr>
        <p:spPr bwMode="auto">
          <a:xfrm>
            <a:off x="107504" y="152400"/>
            <a:ext cx="9036496"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006633"/>
                </a:solidFill>
                <a:effectLst/>
                <a:uLnTx/>
                <a:uFillTx/>
                <a:latin typeface="Garamond"/>
                <a:ea typeface="+mj-ea"/>
                <a:cs typeface="+mj-cs"/>
              </a:rPr>
              <a:t>Understand and Model with Experiments (DRAM)</a:t>
            </a:r>
          </a:p>
        </p:txBody>
      </p:sp>
    </p:spTree>
    <p:extLst>
      <p:ext uri="{BB962C8B-B14F-4D97-AF65-F5344CB8AC3E}">
        <p14:creationId xmlns:p14="http://schemas.microsoft.com/office/powerpoint/2010/main" val="212483890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Understand and Model with Experiments (Flash)</a:t>
            </a:r>
            <a:endParaRPr lang="en-US" sz="3800" dirty="0"/>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61" name="Rectangle 60"/>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Tree>
    <p:extLst>
      <p:ext uri="{BB962C8B-B14F-4D97-AF65-F5344CB8AC3E}">
        <p14:creationId xmlns:p14="http://schemas.microsoft.com/office/powerpoint/2010/main" val="69397102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Collapse of the “Galloping Gertie” (1940)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descr="tacoma-narrows-good-pnmyvzwviiamiq5ash0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1124744"/>
            <a:ext cx="7874000" cy="5080000"/>
          </a:xfrm>
          <a:prstGeom prst="rect">
            <a:avLst/>
          </a:prstGeom>
        </p:spPr>
      </p:pic>
      <p:sp>
        <p:nvSpPr>
          <p:cNvPr id="5" name="TextBox 4"/>
          <p:cNvSpPr txBox="1"/>
          <p:nvPr/>
        </p:nvSpPr>
        <p:spPr>
          <a:xfrm>
            <a:off x="1590829" y="6495147"/>
            <a:ext cx="74892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AP</a:t>
            </a:r>
          </a:p>
        </p:txBody>
      </p:sp>
      <p:sp>
        <p:nvSpPr>
          <p:cNvPr id="6" name="TextBox 5">
            <a:extLst>
              <a:ext uri="{FF2B5EF4-FFF2-40B4-BE49-F238E27FC236}">
                <a16:creationId xmlns:a16="http://schemas.microsoft.com/office/drawing/2014/main" id="{7BCC3142-DA86-4548-9F28-38A48D1778CE}"/>
              </a:ext>
            </a:extLst>
          </p:cNvPr>
          <p:cNvSpPr txBox="1"/>
          <p:nvPr/>
        </p:nvSpPr>
        <p:spPr>
          <a:xfrm>
            <a:off x="1579967" y="6657907"/>
            <a:ext cx="328006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http://</a:t>
            </a:r>
            <a:r>
              <a:rPr kumimoji="0" lang="en-US" sz="800" b="0" i="0" u="none" strike="noStrike" kern="1200" cap="none" spc="0" normalizeH="0" baseline="0" noProof="0" dirty="0" err="1">
                <a:ln>
                  <a:noFill/>
                </a:ln>
                <a:solidFill>
                  <a:srgbClr val="000000"/>
                </a:solidFill>
                <a:effectLst/>
                <a:uLnTx/>
                <a:uFillTx/>
                <a:latin typeface="Tahoma"/>
                <a:ea typeface="+mn-ea"/>
                <a:cs typeface="+mn-cs"/>
              </a:rPr>
              <a:t>www.wsdot.wa.gov</a:t>
            </a:r>
            <a:r>
              <a:rPr kumimoji="0" lang="en-US" sz="800" b="0" i="0" u="none" strike="noStrike" kern="1200" cap="none" spc="0" normalizeH="0" baseline="0" noProof="0" dirty="0">
                <a:ln>
                  <a:noFill/>
                </a:ln>
                <a:solidFill>
                  <a:srgbClr val="000000"/>
                </a:solidFill>
                <a:effectLst/>
                <a:uLnTx/>
                <a:uFillTx/>
                <a:latin typeface="Tahoma"/>
                <a:ea typeface="+mn-ea"/>
                <a:cs typeface="+mn-cs"/>
              </a:rPr>
              <a:t>/</a:t>
            </a:r>
            <a:r>
              <a:rPr kumimoji="0" lang="en-US" sz="800" b="0" i="0" u="none" strike="noStrike" kern="1200" cap="none" spc="0" normalizeH="0" baseline="0" noProof="0" dirty="0" err="1">
                <a:ln>
                  <a:noFill/>
                </a:ln>
                <a:solidFill>
                  <a:srgbClr val="000000"/>
                </a:solidFill>
                <a:effectLst/>
                <a:uLnTx/>
                <a:uFillTx/>
                <a:latin typeface="Tahoma"/>
                <a:ea typeface="+mn-ea"/>
                <a:cs typeface="+mn-cs"/>
              </a:rPr>
              <a:t>tnbhistory</a:t>
            </a:r>
            <a:r>
              <a:rPr kumimoji="0" lang="en-US" sz="800" b="0" i="0" u="none" strike="noStrike" kern="1200" cap="none" spc="0" normalizeH="0" baseline="0" noProof="0" dirty="0">
                <a:ln>
                  <a:noFill/>
                </a:ln>
                <a:solidFill>
                  <a:srgbClr val="000000"/>
                </a:solidFill>
                <a:effectLst/>
                <a:uLnTx/>
                <a:uFillTx/>
                <a:latin typeface="Tahoma"/>
                <a:ea typeface="+mn-ea"/>
                <a:cs typeface="+mn-cs"/>
              </a:rPr>
              <a:t>/connections/connections3.htm</a:t>
            </a:r>
          </a:p>
        </p:txBody>
      </p:sp>
    </p:spTree>
    <p:extLst>
      <p:ext uri="{BB962C8B-B14F-4D97-AF65-F5344CB8AC3E}">
        <p14:creationId xmlns:p14="http://schemas.microsoft.com/office/powerpoint/2010/main" val="258582584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(1994)</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5894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By </a:t>
            </a:r>
            <a:r>
              <a:rPr kumimoji="0" lang="ko-KR" altLang="en-US" sz="1000" b="0" i="0" u="none" strike="noStrike" kern="1200" cap="none" spc="0" normalizeH="0" baseline="0" noProof="0" dirty="0" err="1">
                <a:ln>
                  <a:noFill/>
                </a:ln>
                <a:solidFill>
                  <a:srgbClr val="000000"/>
                </a:solidFill>
                <a:effectLst/>
                <a:uLnTx/>
                <a:uFillTx/>
                <a:latin typeface="Calibri"/>
                <a:ea typeface="+mn-ea"/>
                <a:cs typeface="Calibri"/>
              </a:rPr>
              <a:t>최광모</a:t>
            </a:r>
            <a:r>
              <a:rPr kumimoji="0" lang="ko-KR" altLang="en-US" sz="1000" b="0" i="0" u="none" strike="noStrike" kern="1200" cap="none" spc="0" normalizeH="0" baseline="0" noProof="0" dirty="0">
                <a:ln>
                  <a:noFill/>
                </a:ln>
                <a:solidFill>
                  <a:srgbClr val="000000"/>
                </a:solidFill>
                <a:effectLst/>
                <a:uLnTx/>
                <a:uFillTx/>
                <a:latin typeface="Calibri"/>
                <a:ea typeface="+mn-ea"/>
                <a:cs typeface="Calibri"/>
              </a:rPr>
              <a:t> </a:t>
            </a:r>
            <a:r>
              <a:rPr kumimoji="0" lang="en-US" altLang="ko-KR"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Own work, CC BY-SA 4.0,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commons.wikimedia.org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/w/</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index.php?curid</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=35197984</a:t>
            </a:r>
          </a:p>
        </p:txBody>
      </p:sp>
      <p:pic>
        <p:nvPicPr>
          <p:cNvPr id="8" name="Picture 7">
            <a:extLst>
              <a:ext uri="{FF2B5EF4-FFF2-40B4-BE49-F238E27FC236}">
                <a16:creationId xmlns:a16="http://schemas.microsoft.com/office/drawing/2014/main" id="{472123AD-AEFB-4E4D-93DA-A25F100E0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125036"/>
            <a:ext cx="8011255" cy="5238128"/>
          </a:xfrm>
          <a:prstGeom prst="rect">
            <a:avLst/>
          </a:prstGeom>
        </p:spPr>
      </p:pic>
    </p:spTree>
    <p:extLst>
      <p:ext uri="{BB962C8B-B14F-4D97-AF65-F5344CB8AC3E}">
        <p14:creationId xmlns:p14="http://schemas.microsoft.com/office/powerpoint/2010/main" val="52700486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1DA8-913A-3045-9F66-87C6E1F3CD95}"/>
              </a:ext>
            </a:extLst>
          </p:cNvPr>
          <p:cNvSpPr>
            <a:spLocks noGrp="1"/>
          </p:cNvSpPr>
          <p:nvPr>
            <p:ph type="title"/>
          </p:nvPr>
        </p:nvSpPr>
        <p:spPr/>
        <p:txBody>
          <a:bodyPr/>
          <a:lstStyle/>
          <a:p>
            <a:r>
              <a:rPr lang="en-US" dirty="0"/>
              <a:t>Yet Another Example (2007)</a:t>
            </a:r>
          </a:p>
        </p:txBody>
      </p:sp>
      <p:sp>
        <p:nvSpPr>
          <p:cNvPr id="4" name="Slide Number Placeholder 3">
            <a:extLst>
              <a:ext uri="{FF2B5EF4-FFF2-40B4-BE49-F238E27FC236}">
                <a16:creationId xmlns:a16="http://schemas.microsoft.com/office/drawing/2014/main" id="{28948C3B-F3B0-BE49-8119-B72955907EF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10" name="Content Placeholder 9">
            <a:extLst>
              <a:ext uri="{FF2B5EF4-FFF2-40B4-BE49-F238E27FC236}">
                <a16:creationId xmlns:a16="http://schemas.microsoft.com/office/drawing/2014/main" id="{829E0BDC-6CCF-764A-A63F-5C9456C2FF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504" y="1052736"/>
            <a:ext cx="7128792" cy="5326792"/>
          </a:xfrm>
        </p:spPr>
      </p:pic>
      <p:sp>
        <p:nvSpPr>
          <p:cNvPr id="12" name="TextBox 11">
            <a:extLst>
              <a:ext uri="{FF2B5EF4-FFF2-40B4-BE49-F238E27FC236}">
                <a16:creationId xmlns:a16="http://schemas.microsoft.com/office/drawing/2014/main" id="{A00832F1-8E7E-3C47-B5BD-1DCEE2A58036}"/>
              </a:ext>
            </a:extLst>
          </p:cNvPr>
          <p:cNvSpPr txBox="1"/>
          <p:nvPr/>
        </p:nvSpPr>
        <p:spPr>
          <a:xfrm>
            <a:off x="1590829" y="6453336"/>
            <a:ext cx="661591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Morry</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Gash/AP,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www.npr.org</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/2017/08/01/540669701/10-years-after-bridge-collapse-america-is-still-crumbling?t=1535427165809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br>
            <a:endPar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endParaRPr>
          </a:p>
        </p:txBody>
      </p:sp>
    </p:spTree>
    <p:extLst>
      <p:ext uri="{BB962C8B-B14F-4D97-AF65-F5344CB8AC3E}">
        <p14:creationId xmlns:p14="http://schemas.microsoft.com/office/powerpoint/2010/main" val="193724974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More Recent Example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p:cNvSpPr txBox="1"/>
          <p:nvPr/>
        </p:nvSpPr>
        <p:spPr>
          <a:xfrm>
            <a:off x="1590829" y="6525344"/>
            <a:ext cx="608371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Source: AFP / Valery HACHE, https://</a:t>
            </a:r>
            <a:r>
              <a:rPr kumimoji="0" lang="en-US" sz="1000" b="0" i="0" u="none" strike="noStrike" kern="1200" cap="none" spc="0" normalizeH="0" baseline="0" noProof="0" dirty="0" err="1">
                <a:ln>
                  <a:noFill/>
                </a:ln>
                <a:solidFill>
                  <a:srgbClr val="000000"/>
                </a:solidFill>
                <a:effectLst/>
                <a:uLnTx/>
                <a:uFillTx/>
                <a:latin typeface="Calibri"/>
                <a:ea typeface="ＭＳ Ｐゴシック" panose="020B0600070205080204" pitchFamily="34" charset="-128"/>
                <a:cs typeface="Calibri"/>
              </a:rPr>
              <a:t>www.capitalfm.co.ke</a:t>
            </a:r>
            <a:r>
              <a:rPr kumimoji="0" lang="en-US" sz="10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Calibri"/>
              </a:rPr>
              <a:t>/news/2018/08/genoa-bridge-collapse-what-we-know/</a:t>
            </a:r>
          </a:p>
        </p:txBody>
      </p:sp>
      <p:pic>
        <p:nvPicPr>
          <p:cNvPr id="6" name="Picture 5">
            <a:extLst>
              <a:ext uri="{FF2B5EF4-FFF2-40B4-BE49-F238E27FC236}">
                <a16:creationId xmlns:a16="http://schemas.microsoft.com/office/drawing/2014/main" id="{6DACB559-AEF1-2644-9258-F852B452C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27" y="1507232"/>
            <a:ext cx="8507445" cy="4298032"/>
          </a:xfrm>
          <a:prstGeom prst="rect">
            <a:avLst/>
          </a:prstGeom>
        </p:spPr>
      </p:pic>
    </p:spTree>
    <p:extLst>
      <p:ext uri="{BB962C8B-B14F-4D97-AF65-F5344CB8AC3E}">
        <p14:creationId xmlns:p14="http://schemas.microsoft.com/office/powerpoint/2010/main" val="25418730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Takeaway, Again</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In-Field Patch-ability</a:t>
            </a:r>
          </a:p>
          <a:p>
            <a:pPr marL="0" indent="0" algn="ctr">
              <a:buNone/>
            </a:pPr>
            <a:r>
              <a:rPr lang="en-US" sz="6400" dirty="0">
                <a:solidFill>
                  <a:srgbClr val="0000FF"/>
                </a:solidFill>
              </a:rPr>
              <a:t>(Intelligent Memory)</a:t>
            </a:r>
          </a:p>
          <a:p>
            <a:pPr marL="0" indent="0" algn="ctr">
              <a:buNone/>
            </a:pPr>
            <a:r>
              <a:rPr lang="en-US" sz="6400" dirty="0">
                <a:solidFill>
                  <a:srgbClr val="FF0000"/>
                </a:solidFill>
              </a:rPr>
              <a:t>Can Avoid Such Failures</a:t>
            </a:r>
          </a:p>
          <a:p>
            <a:pPr marL="0" indent="0" algn="ctr">
              <a:buNone/>
            </a:pPr>
            <a:endParaRPr lang="en-US" sz="6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3260249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Conclusion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003126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RAIDR: Heterogeneous Refresh </a:t>
            </a:r>
            <a:r>
              <a:rPr lang="en-US" sz="2600" b="1" dirty="0">
                <a:solidFill>
                  <a:srgbClr val="006633"/>
                </a:solidFill>
                <a:ea typeface="ＭＳ Ｐゴシック" pitchFamily="-106" charset="-128"/>
              </a:rPr>
              <a:t>[ISCA’12]</a:t>
            </a:r>
            <a:endParaRPr lang="en-US" dirty="0"/>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854188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RowHammer</a:t>
            </a:r>
          </a:p>
        </p:txBody>
      </p:sp>
      <p:sp>
        <p:nvSpPr>
          <p:cNvPr id="3" name="Content Placeholder 2"/>
          <p:cNvSpPr>
            <a:spLocks noGrp="1"/>
          </p:cNvSpPr>
          <p:nvPr>
            <p:ph idx="1"/>
          </p:nvPr>
        </p:nvSpPr>
        <p:spPr>
          <a:xfrm>
            <a:off x="251520" y="1052736"/>
            <a:ext cx="8892480" cy="5256584"/>
          </a:xfrm>
        </p:spPr>
        <p:txBody>
          <a:bodyPr/>
          <a:lstStyle/>
          <a:p>
            <a:r>
              <a:rPr lang="en-US" sz="2200" dirty="0">
                <a:solidFill>
                  <a:srgbClr val="FF0000"/>
                </a:solidFill>
              </a:rPr>
              <a:t>Memory reliability is reducing</a:t>
            </a:r>
          </a:p>
          <a:p>
            <a:r>
              <a:rPr lang="en-US" sz="2200" dirty="0"/>
              <a:t>Reliability issues open up security vulnerabilities</a:t>
            </a:r>
          </a:p>
          <a:p>
            <a:pPr lvl="1"/>
            <a:r>
              <a:rPr lang="en-US" sz="2000" dirty="0"/>
              <a:t>Very hard to defend against</a:t>
            </a:r>
          </a:p>
          <a:p>
            <a:r>
              <a:rPr lang="en-US" sz="2200" b="1" dirty="0" err="1">
                <a:solidFill>
                  <a:srgbClr val="C00000"/>
                </a:solidFill>
              </a:rPr>
              <a:t>Rowhammer</a:t>
            </a:r>
            <a:r>
              <a:rPr lang="en-US" sz="2200" b="1" dirty="0">
                <a:solidFill>
                  <a:srgbClr val="C00000"/>
                </a:solidFill>
              </a:rPr>
              <a:t> is a prime example </a:t>
            </a:r>
          </a:p>
          <a:p>
            <a:pPr lvl="1"/>
            <a:r>
              <a:rPr lang="en-US" altLang="en-US" sz="2000" dirty="0">
                <a:solidFill>
                  <a:srgbClr val="0000FF"/>
                </a:solidFill>
                <a:ea typeface="ＭＳ Ｐゴシック" panose="020B0600070205080204" pitchFamily="34" charset="-128"/>
              </a:rPr>
              <a:t>First example of how a </a:t>
            </a:r>
            <a:r>
              <a:rPr lang="en-US" altLang="en-US" sz="2000" dirty="0">
                <a:solidFill>
                  <a:srgbClr val="FF0000"/>
                </a:solidFill>
                <a:ea typeface="ＭＳ Ｐゴシック" panose="020B0600070205080204" pitchFamily="34" charset="-128"/>
              </a:rPr>
              <a:t>simple hardware failure mechanism </a:t>
            </a:r>
            <a:r>
              <a:rPr lang="en-US" altLang="en-US" sz="2000" dirty="0">
                <a:solidFill>
                  <a:srgbClr val="0000FF"/>
                </a:solidFill>
                <a:ea typeface="ＭＳ Ｐゴシック" panose="020B0600070205080204" pitchFamily="34" charset="-128"/>
              </a:rPr>
              <a:t>can create a </a:t>
            </a:r>
            <a:r>
              <a:rPr lang="en-US" altLang="en-US" sz="2000" dirty="0">
                <a:solidFill>
                  <a:srgbClr val="FF0000"/>
                </a:solidFill>
                <a:ea typeface="ＭＳ Ｐゴシック" panose="020B0600070205080204" pitchFamily="34" charset="-128"/>
              </a:rPr>
              <a:t>widespread system security vulnerability</a:t>
            </a:r>
            <a:endParaRPr lang="en-US" sz="2000" dirty="0"/>
          </a:p>
          <a:p>
            <a:pPr lvl="1"/>
            <a:r>
              <a:rPr lang="en-US" sz="2000" dirty="0"/>
              <a:t>Its implications on system security research are tremendous &amp; exciting</a:t>
            </a:r>
          </a:p>
          <a:p>
            <a:endParaRPr lang="en-US" sz="1800" dirty="0">
              <a:solidFill>
                <a:srgbClr val="0000FF"/>
              </a:solidFill>
            </a:endParaRPr>
          </a:p>
          <a:p>
            <a:r>
              <a:rPr lang="en-US" sz="2200" dirty="0">
                <a:solidFill>
                  <a:srgbClr val="FF0000"/>
                </a:solidFill>
              </a:rPr>
              <a:t>Bad news: RowHammer is getting worse.</a:t>
            </a:r>
          </a:p>
          <a:p>
            <a:endParaRPr lang="en-US" sz="2200" b="1" dirty="0">
              <a:solidFill>
                <a:schemeClr val="accent6">
                  <a:lumMod val="75000"/>
                </a:schemeClr>
              </a:solidFill>
            </a:endParaRPr>
          </a:p>
          <a:p>
            <a:r>
              <a:rPr lang="en-US" sz="2200" b="1" dirty="0">
                <a:solidFill>
                  <a:schemeClr val="accent6">
                    <a:lumMod val="75000"/>
                  </a:schemeClr>
                </a:solidFill>
              </a:rPr>
              <a:t>Good news: We have a lot more to do. </a:t>
            </a:r>
          </a:p>
          <a:p>
            <a:pPr lvl="1"/>
            <a:r>
              <a:rPr lang="en-US" sz="2000" dirty="0">
                <a:solidFill>
                  <a:schemeClr val="accent6">
                    <a:lumMod val="75000"/>
                  </a:schemeClr>
                </a:solidFill>
              </a:rPr>
              <a:t>We are now fully aware hardware is easily fallible.</a:t>
            </a:r>
          </a:p>
          <a:p>
            <a:pPr lvl="1"/>
            <a:r>
              <a:rPr lang="en-US" sz="2000" dirty="0">
                <a:solidFill>
                  <a:schemeClr val="accent6">
                    <a:lumMod val="75000"/>
                  </a:schemeClr>
                </a:solidFill>
              </a:rPr>
              <a:t>We are developing both attacks and solutions.</a:t>
            </a:r>
          </a:p>
          <a:p>
            <a:pPr lvl="1"/>
            <a:r>
              <a:rPr lang="en-US" sz="2000" dirty="0">
                <a:solidFill>
                  <a:schemeClr val="accent6">
                    <a:lumMod val="75000"/>
                  </a:schemeClr>
                </a:solidFill>
              </a:rPr>
              <a:t>We are developing principled models, methodologies, solutions.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B4180-6920-9C42-9DA1-4829E0437063}"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92480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For More on RowHammer…</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a:defRPr/>
            </a:pPr>
            <a:fld id="{7292004D-7284-C244-B275-AB956C66515A}" type="slidenum">
              <a:rPr lang="en-US" smtClean="0">
                <a:solidFill>
                  <a:srgbClr val="000000"/>
                </a:solidFill>
              </a:rPr>
              <a:pPr>
                <a:defRPr/>
              </a:pPr>
              <a:t>121</a:t>
            </a:fld>
            <a:endParaRPr lang="en-US">
              <a:solidFill>
                <a:srgbClr val="000000"/>
              </a:solidFill>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29238384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5963196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58692253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a:t>
            </a:r>
            <a:r>
              <a:rPr lang="en-US" sz="2000" u="sng" dirty="0"/>
              <a:t>Onur Mutlu</a:t>
            </a:r>
            <a:r>
              <a:rPr lang="en-US" sz="2000" dirty="0"/>
              <a:t>,</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350704165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404664"/>
            <a:ext cx="9144000" cy="6057900"/>
          </a:xfrm>
          <a:prstGeom prst="rect">
            <a:avLst/>
          </a:prstGeom>
        </p:spPr>
      </p:pic>
    </p:spTree>
    <p:extLst>
      <p:ext uri="{BB962C8B-B14F-4D97-AF65-F5344CB8AC3E}">
        <p14:creationId xmlns:p14="http://schemas.microsoft.com/office/powerpoint/2010/main" val="118739761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23998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862770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4049161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0450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Analysis of Data Retention Failures </a:t>
            </a:r>
            <a:r>
              <a:rPr lang="en-US" sz="3000" b="1" dirty="0"/>
              <a:t>[ISCA’13]</a:t>
            </a:r>
          </a:p>
        </p:txBody>
      </p:sp>
    </p:spTree>
    <p:extLst>
      <p:ext uri="{BB962C8B-B14F-4D97-AF65-F5344CB8AC3E}">
        <p14:creationId xmlns:p14="http://schemas.microsoft.com/office/powerpoint/2010/main" val="112252047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1960582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 October 2020</a:t>
            </a:r>
          </a:p>
          <a:p>
            <a:r>
              <a:rPr lang="en-US" sz="2200" dirty="0"/>
              <a:t>VLSI-SoC</a:t>
            </a:r>
          </a:p>
          <a:p>
            <a:endParaRPr lang="en-US" sz="2200" dirty="0"/>
          </a:p>
          <a:p>
            <a:pPr algn="l"/>
            <a:endParaRPr lang="en-US" sz="2200" dirty="0"/>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117609"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
        <p:nvSpPr>
          <p:cNvPr id="11" name="Title 1">
            <a:extLst>
              <a:ext uri="{FF2B5EF4-FFF2-40B4-BE49-F238E27FC236}">
                <a16:creationId xmlns:a16="http://schemas.microsoft.com/office/drawing/2014/main" id="{EEE75140-2FF7-1A4C-B291-B5B05AC39356}"/>
              </a:ext>
            </a:extLst>
          </p:cNvPr>
          <p:cNvSpPr>
            <a:spLocks noGrp="1"/>
          </p:cNvSpPr>
          <p:nvPr>
            <p:ph type="ctrTitle"/>
          </p:nvPr>
        </p:nvSpPr>
        <p:spPr>
          <a:xfrm>
            <a:off x="395536" y="1731640"/>
            <a:ext cx="8382000" cy="2201416"/>
          </a:xfrm>
        </p:spPr>
        <p:txBody>
          <a:bodyPr>
            <a:normAutofit/>
          </a:bodyPr>
          <a:lstStyle/>
          <a:p>
            <a:pPr algn="ctr"/>
            <a:r>
              <a:rPr lang="en-US" sz="5300" dirty="0"/>
              <a:t>Revisiting RowHammer</a:t>
            </a:r>
            <a:endParaRPr lang="en-US" sz="3800" dirty="0">
              <a:solidFill>
                <a:srgbClr val="FF0000"/>
              </a:solidFill>
            </a:endParaRPr>
          </a:p>
        </p:txBody>
      </p:sp>
    </p:spTree>
    <p:extLst>
      <p:ext uri="{BB962C8B-B14F-4D97-AF65-F5344CB8AC3E}">
        <p14:creationId xmlns:p14="http://schemas.microsoft.com/office/powerpoint/2010/main" val="36465526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92235311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35415394"/>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875127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5B70-88E5-4A45-8F0F-98E8802735F5}"/>
              </a:ext>
            </a:extLst>
          </p:cNvPr>
          <p:cNvSpPr>
            <a:spLocks noGrp="1"/>
          </p:cNvSpPr>
          <p:nvPr>
            <p:ph type="title"/>
          </p:nvPr>
        </p:nvSpPr>
        <p:spPr/>
        <p:txBody>
          <a:bodyPr/>
          <a:lstStyle/>
          <a:p>
            <a:r>
              <a:rPr lang="en-US" dirty="0"/>
              <a:t>More Thoughts and Suggestions</a:t>
            </a:r>
          </a:p>
        </p:txBody>
      </p:sp>
      <p:sp>
        <p:nvSpPr>
          <p:cNvPr id="3" name="Content Placeholder 2">
            <a:extLst>
              <a:ext uri="{FF2B5EF4-FFF2-40B4-BE49-F238E27FC236}">
                <a16:creationId xmlns:a16="http://schemas.microsoft.com/office/drawing/2014/main" id="{163D66C4-277F-5645-8E15-23E56F3B54BA}"/>
              </a:ext>
            </a:extLst>
          </p:cNvPr>
          <p:cNvSpPr>
            <a:spLocks noGrp="1"/>
          </p:cNvSpPr>
          <p:nvPr>
            <p:ph idx="1"/>
          </p:nvPr>
        </p:nvSpPr>
        <p:spPr>
          <a:xfrm>
            <a:off x="228600" y="1052736"/>
            <a:ext cx="8915400" cy="5195664"/>
          </a:xfrm>
        </p:spPr>
        <p:txBody>
          <a:bodyPr/>
          <a:lstStyle/>
          <a:p>
            <a:r>
              <a:rPr lang="en-US" sz="1800" dirty="0"/>
              <a:t>Onur Mutlu,</a:t>
            </a:r>
            <a:br>
              <a:rPr lang="en-US" sz="1800" dirty="0"/>
            </a:br>
            <a:r>
              <a:rPr lang="en-US" sz="1800" b="1" dirty="0">
                <a:hlinkClick r:id="rId2"/>
              </a:rPr>
              <a:t>"Some Reflections (on DRAM)"</a:t>
            </a:r>
            <a:br>
              <a:rPr lang="en-US" sz="1800" dirty="0"/>
            </a:br>
            <a:r>
              <a:rPr lang="en-US" sz="1800" i="1" dirty="0"/>
              <a:t>Award Speech for </a:t>
            </a:r>
            <a:r>
              <a:rPr lang="en-US" sz="1800" i="1" dirty="0">
                <a:hlinkClick r:id="rId3"/>
              </a:rPr>
              <a:t>ACM SIGARCH Maurice Wilkes Award</a:t>
            </a:r>
            <a:r>
              <a:rPr lang="en-US" sz="1800" i="1" dirty="0"/>
              <a:t>, at the </a:t>
            </a:r>
            <a:r>
              <a:rPr lang="en-US" sz="1800" b="1" i="1" dirty="0"/>
              <a:t>ISCA</a:t>
            </a:r>
            <a:r>
              <a:rPr lang="en-US" sz="1800" i="1" dirty="0"/>
              <a:t> Awards Ceremony</a:t>
            </a:r>
            <a:r>
              <a:rPr lang="en-US" sz="1800" dirty="0"/>
              <a:t>, Phoenix, AZ, USA, 25 June 2019.</a:t>
            </a:r>
            <a:br>
              <a:rPr lang="en-US" sz="1800" dirty="0"/>
            </a:br>
            <a:r>
              <a:rPr lang="en-US" sz="1800" dirty="0"/>
              <a:t>[</a:t>
            </a:r>
            <a:r>
              <a:rPr lang="en-US" sz="1800" dirty="0">
                <a:hlinkClick r:id="rId2"/>
              </a:rPr>
              <a:t>Slides (pptx)</a:t>
            </a:r>
            <a:r>
              <a:rPr lang="en-US" sz="1800" dirty="0"/>
              <a:t> </a:t>
            </a:r>
            <a:r>
              <a:rPr lang="en-US" sz="1800" dirty="0">
                <a:hlinkClick r:id="rId4"/>
              </a:rPr>
              <a:t>(pdf)</a:t>
            </a:r>
            <a:r>
              <a:rPr lang="en-US" sz="1800" dirty="0"/>
              <a:t>]</a:t>
            </a:r>
            <a:br>
              <a:rPr lang="en-US" sz="1800" dirty="0"/>
            </a:br>
            <a:r>
              <a:rPr lang="en-US" sz="1800" dirty="0"/>
              <a:t>[</a:t>
            </a:r>
            <a:r>
              <a:rPr lang="en-US" sz="1800" dirty="0">
                <a:hlinkClick r:id="rId5"/>
              </a:rPr>
              <a:t>Video of Award Acceptance Speech (Youtube; 10 minutes)</a:t>
            </a:r>
            <a:r>
              <a:rPr lang="en-US" sz="1800" dirty="0"/>
              <a:t> </a:t>
            </a:r>
            <a:r>
              <a:rPr lang="en-US" sz="1800" dirty="0">
                <a:hlinkClick r:id="rId6"/>
              </a:rPr>
              <a:t>(Youku; 13 minutes)</a:t>
            </a:r>
            <a:r>
              <a:rPr lang="en-US" sz="1800" dirty="0"/>
              <a:t>]</a:t>
            </a:r>
            <a:br>
              <a:rPr lang="en-US" sz="1800" dirty="0"/>
            </a:br>
            <a:r>
              <a:rPr lang="en-US" sz="1800" dirty="0"/>
              <a:t>[</a:t>
            </a:r>
            <a:r>
              <a:rPr lang="en-US" sz="1800" dirty="0">
                <a:hlinkClick r:id="rId7"/>
              </a:rPr>
              <a:t>Video of Interview after Award Acceptance (Youtube; 1 hour 6 minutes)</a:t>
            </a:r>
            <a:r>
              <a:rPr lang="en-US" sz="1800" dirty="0"/>
              <a:t> </a:t>
            </a:r>
            <a:r>
              <a:rPr lang="en-US" sz="1800" dirty="0">
                <a:hlinkClick r:id="rId8"/>
              </a:rPr>
              <a:t>(Youku; 1 hour 6 minutes)</a:t>
            </a:r>
            <a:r>
              <a:rPr lang="en-US" sz="1800" dirty="0"/>
              <a:t>]</a:t>
            </a:r>
            <a:br>
              <a:rPr lang="en-US" sz="1800" dirty="0"/>
            </a:br>
            <a:r>
              <a:rPr lang="en-US" sz="1800" dirty="0"/>
              <a:t>[</a:t>
            </a:r>
            <a:r>
              <a:rPr lang="en-US" sz="1800" dirty="0">
                <a:hlinkClick r:id="rId9"/>
              </a:rPr>
              <a:t>News Article on "ACM SIGARCH Maurice Wilkes Award goes to Prof. Onur Mutlu"</a:t>
            </a:r>
            <a:r>
              <a:rPr lang="en-US" sz="1800" dirty="0"/>
              <a:t>]</a:t>
            </a:r>
          </a:p>
          <a:p>
            <a:pPr marL="0" indent="0">
              <a:buNone/>
            </a:pPr>
            <a:br>
              <a:rPr lang="en-US" sz="2000" dirty="0"/>
            </a:br>
            <a:endParaRPr lang="en-US" sz="1900" dirty="0"/>
          </a:p>
          <a:p>
            <a:r>
              <a:rPr lang="en-US" sz="1900" dirty="0"/>
              <a:t>Onur Mutlu,</a:t>
            </a:r>
            <a:br>
              <a:rPr lang="en-US" sz="1900" dirty="0"/>
            </a:br>
            <a:r>
              <a:rPr lang="en-US" sz="1900" b="1" dirty="0">
                <a:hlinkClick r:id="rId10"/>
              </a:rPr>
              <a:t>"How to Build an Impactful Research Group"</a:t>
            </a:r>
            <a:br>
              <a:rPr lang="en-US" sz="1900" dirty="0"/>
            </a:br>
            <a:r>
              <a:rPr lang="en-US" sz="1900" i="1" dirty="0">
                <a:hlinkClick r:id="rId11"/>
              </a:rPr>
              <a:t>57th Design Automation Conference Early Career Workshop (</a:t>
            </a:r>
            <a:r>
              <a:rPr lang="en-US" sz="1900" b="1" i="1" dirty="0">
                <a:hlinkClick r:id="rId11"/>
              </a:rPr>
              <a:t>DAC</a:t>
            </a:r>
            <a:r>
              <a:rPr lang="en-US" sz="1900" i="1" dirty="0">
                <a:hlinkClick r:id="rId11"/>
              </a:rPr>
              <a:t>)</a:t>
            </a:r>
            <a:r>
              <a:rPr lang="en-US" sz="1900" dirty="0"/>
              <a:t>, Virtual, 19 July 2020.</a:t>
            </a:r>
            <a:br>
              <a:rPr lang="en-US" sz="1900" dirty="0"/>
            </a:br>
            <a:r>
              <a:rPr lang="en-US" sz="1900" dirty="0"/>
              <a:t>[</a:t>
            </a:r>
            <a:r>
              <a:rPr lang="en-US" sz="1900" dirty="0">
                <a:hlinkClick r:id="rId10"/>
              </a:rPr>
              <a:t>Slides (pptx)</a:t>
            </a:r>
            <a:r>
              <a:rPr lang="en-US" sz="1900" dirty="0"/>
              <a:t> </a:t>
            </a:r>
            <a:r>
              <a:rPr lang="en-US" sz="1900" dirty="0">
                <a:hlinkClick r:id="rId12"/>
              </a:rPr>
              <a:t>(pdf)</a:t>
            </a:r>
            <a:r>
              <a:rPr lang="en-US" sz="1900" dirty="0"/>
              <a:t>]</a:t>
            </a:r>
            <a:br>
              <a:rPr lang="en-US" sz="2000" dirty="0"/>
            </a:br>
            <a:endParaRPr lang="en-US" sz="1900" dirty="0"/>
          </a:p>
          <a:p>
            <a:pPr marL="0" indent="0">
              <a:buNone/>
            </a:pPr>
            <a:br>
              <a:rPr lang="en-US" dirty="0"/>
            </a:br>
            <a:endParaRPr lang="en-US" dirty="0"/>
          </a:p>
        </p:txBody>
      </p:sp>
    </p:spTree>
    <p:extLst>
      <p:ext uri="{BB962C8B-B14F-4D97-AF65-F5344CB8AC3E}">
        <p14:creationId xmlns:p14="http://schemas.microsoft.com/office/powerpoint/2010/main" val="256667951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Understanding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4888092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B72039F2-7908-7747-AC71-C35E3F8B6312}"/>
              </a:ext>
            </a:extLst>
          </p:cNvPr>
          <p:cNvSpPr>
            <a:spLocks noGrp="1"/>
          </p:cNvSpPr>
          <p:nvPr>
            <p:ph type="title"/>
          </p:nvPr>
        </p:nvSpPr>
        <p:spPr/>
        <p:txBody>
          <a:bodyPr/>
          <a:lstStyle/>
          <a:p>
            <a:r>
              <a:rPr lang="en-US" altLang="en-US">
                <a:ea typeface="ＭＳ Ｐゴシック" panose="020B0600070205080204" pitchFamily="34" charset="-128"/>
              </a:rPr>
              <a:t>Why Is This Happening?</a:t>
            </a:r>
          </a:p>
        </p:txBody>
      </p:sp>
      <p:sp>
        <p:nvSpPr>
          <p:cNvPr id="157698" name="Content Placeholder 2">
            <a:extLst>
              <a:ext uri="{FF2B5EF4-FFF2-40B4-BE49-F238E27FC236}">
                <a16:creationId xmlns:a16="http://schemas.microsoft.com/office/drawing/2014/main" id="{F2FE70F8-C08D-784A-B5D2-4A128CA51247}"/>
              </a:ext>
            </a:extLst>
          </p:cNvPr>
          <p:cNvSpPr>
            <a:spLocks noGrp="1"/>
          </p:cNvSpPr>
          <p:nvPr>
            <p:ph idx="1"/>
          </p:nvPr>
        </p:nvSpPr>
        <p:spPr>
          <a:xfrm>
            <a:off x="228600" y="996950"/>
            <a:ext cx="8763000" cy="5194300"/>
          </a:xfrm>
        </p:spPr>
        <p:txBody>
          <a:bodyPr/>
          <a:lstStyle/>
          <a:p>
            <a:r>
              <a:rPr lang="en-US" altLang="en-US" dirty="0">
                <a:ea typeface="ＭＳ Ｐゴシック" panose="020B0600070205080204" pitchFamily="34" charset="-128"/>
              </a:rPr>
              <a:t>DRAM cells are too close to each other!</a:t>
            </a:r>
          </a:p>
          <a:p>
            <a:pPr lvl="1"/>
            <a:r>
              <a:rPr lang="en-US" altLang="en-US" dirty="0">
                <a:ea typeface="ＭＳ Ｐゴシック" panose="020B0600070205080204" pitchFamily="34" charset="-128"/>
              </a:rPr>
              <a:t>They are not electrically isolated from each other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 to one cell affects the value in nearby cells </a:t>
            </a:r>
          </a:p>
          <a:p>
            <a:pPr lvl="1"/>
            <a:r>
              <a:rPr lang="en-US" altLang="en-US" dirty="0">
                <a:ea typeface="ＭＳ Ｐゴシック" panose="020B0600070205080204" pitchFamily="34" charset="-128"/>
              </a:rPr>
              <a:t>due to </a:t>
            </a:r>
            <a:r>
              <a:rPr lang="en-US" altLang="en-US" dirty="0">
                <a:solidFill>
                  <a:srgbClr val="0000FF"/>
                </a:solidFill>
                <a:ea typeface="ＭＳ Ｐゴシック" panose="020B0600070205080204" pitchFamily="34" charset="-128"/>
              </a:rPr>
              <a:t>electrical interference </a:t>
            </a:r>
            <a:r>
              <a:rPr lang="en-US" altLang="en-US" dirty="0">
                <a:ea typeface="ＭＳ Ｐゴシック" panose="020B0600070205080204" pitchFamily="34" charset="-128"/>
              </a:rPr>
              <a:t>between </a:t>
            </a:r>
          </a:p>
          <a:p>
            <a:pPr lvl="2"/>
            <a:r>
              <a:rPr lang="en-US" altLang="en-US" dirty="0">
                <a:ea typeface="ＭＳ Ｐゴシック" panose="020B0600070205080204" pitchFamily="34" charset="-128"/>
              </a:rPr>
              <a:t>the cells </a:t>
            </a:r>
          </a:p>
          <a:p>
            <a:pPr lvl="2"/>
            <a:r>
              <a:rPr lang="en-US" altLang="en-US" dirty="0">
                <a:ea typeface="ＭＳ Ｐゴシック" panose="020B0600070205080204" pitchFamily="34" charset="-128"/>
              </a:rPr>
              <a:t>wires used for accessing the cells</a:t>
            </a:r>
          </a:p>
          <a:p>
            <a:pPr lvl="1"/>
            <a:r>
              <a:rPr lang="en-US" altLang="en-US" dirty="0">
                <a:ea typeface="ＭＳ Ｐゴシック" panose="020B0600070205080204" pitchFamily="34" charset="-128"/>
              </a:rPr>
              <a:t>Also called cell-to-cell coupling/interference</a:t>
            </a:r>
          </a:p>
          <a:p>
            <a:pPr lvl="1"/>
            <a:endParaRPr lang="en-US" altLang="en-US" dirty="0">
              <a:ea typeface="ＭＳ Ｐゴシック" panose="020B0600070205080204" pitchFamily="34" charset="-128"/>
            </a:endParaRPr>
          </a:p>
          <a:p>
            <a:r>
              <a:rPr lang="en-US" altLang="en-US" dirty="0">
                <a:ea typeface="ＭＳ Ｐゴシック" panose="020B0600070205080204" pitchFamily="34" charset="-128"/>
              </a:rPr>
              <a:t>Example: When we activate (apply high voltage) to a row, an adjacent row gets slightly activated as well</a:t>
            </a:r>
          </a:p>
          <a:p>
            <a:pPr lvl="1"/>
            <a:r>
              <a:rPr lang="en-US" altLang="en-US" sz="1800" dirty="0">
                <a:ea typeface="ＭＳ Ｐゴシック" panose="020B0600070205080204" pitchFamily="34" charset="-128"/>
              </a:rPr>
              <a:t>Vulnerable cells in that slightly-activated row lose a little bit of charge</a:t>
            </a:r>
          </a:p>
          <a:p>
            <a:pPr lvl="1"/>
            <a:r>
              <a:rPr lang="en-US" altLang="en-US" sz="1800" dirty="0">
                <a:ea typeface="ＭＳ Ｐゴシック" panose="020B0600070205080204" pitchFamily="34" charset="-128"/>
              </a:rPr>
              <a:t>If row hammer happens enough times, charge in such cells gets drained</a:t>
            </a:r>
          </a:p>
          <a:p>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21539" name="Slide Number Placeholder 3">
            <a:extLst>
              <a:ext uri="{FF2B5EF4-FFF2-40B4-BE49-F238E27FC236}">
                <a16:creationId xmlns:a16="http://schemas.microsoft.com/office/drawing/2014/main" id="{91718BE2-B7A3-DF4E-AD38-8666BBA98BF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0A9256-885A-1840-A1BF-B76352C699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787300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76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76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69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7698">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7698">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698">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698">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769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939DC719-2992-8246-9B72-5EBD4930CEBB}"/>
              </a:ext>
            </a:extLst>
          </p:cNvPr>
          <p:cNvSpPr>
            <a:spLocks noGrp="1"/>
          </p:cNvSpPr>
          <p:nvPr>
            <p:ph type="title"/>
          </p:nvPr>
        </p:nvSpPr>
        <p:spPr/>
        <p:txBody>
          <a:bodyPr/>
          <a:lstStyle/>
          <a:p>
            <a:r>
              <a:rPr lang="en-US" altLang="en-US">
                <a:ea typeface="ＭＳ Ｐゴシック" panose="020B0600070205080204" pitchFamily="34" charset="-128"/>
              </a:rPr>
              <a:t>Higher-Level Implications</a:t>
            </a:r>
          </a:p>
        </p:txBody>
      </p:sp>
      <p:sp>
        <p:nvSpPr>
          <p:cNvPr id="322562" name="Content Placeholder 2">
            <a:extLst>
              <a:ext uri="{FF2B5EF4-FFF2-40B4-BE49-F238E27FC236}">
                <a16:creationId xmlns:a16="http://schemas.microsoft.com/office/drawing/2014/main" id="{EFEA4084-CCDB-344F-9530-9BC68F1E103C}"/>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simple circuit level failure mechanism has enormous implications on upper layers of the transformation hierarchy</a:t>
            </a:r>
          </a:p>
        </p:txBody>
      </p:sp>
      <p:sp>
        <p:nvSpPr>
          <p:cNvPr id="322563" name="Slide Number Placeholder 3">
            <a:extLst>
              <a:ext uri="{FF2B5EF4-FFF2-40B4-BE49-F238E27FC236}">
                <a16:creationId xmlns:a16="http://schemas.microsoft.com/office/drawing/2014/main" id="{BE330963-EF73-884F-AF3C-398C818681B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A91AE-CEFF-C843-9DE7-9FF006A1848B}"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7D056A71-063E-4D4B-80BB-22E29D548C31}"/>
              </a:ext>
            </a:extLst>
          </p:cNvPr>
          <p:cNvSpPr txBox="1">
            <a:spLocks noChangeArrowheads="1"/>
          </p:cNvSpPr>
          <p:nvPr/>
        </p:nvSpPr>
        <p:spPr bwMode="auto">
          <a:xfrm>
            <a:off x="1006475" y="45926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8AF32648-19B2-2A4D-B8E6-50D61CEF5D90}"/>
              </a:ext>
            </a:extLst>
          </p:cNvPr>
          <p:cNvSpPr txBox="1">
            <a:spLocks noChangeAspect="1" noChangeArrowheads="1"/>
          </p:cNvSpPr>
          <p:nvPr/>
        </p:nvSpPr>
        <p:spPr bwMode="auto">
          <a:xfrm>
            <a:off x="1006475" y="42211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 (Architecture)</a:t>
            </a:r>
          </a:p>
        </p:txBody>
      </p:sp>
      <p:sp>
        <p:nvSpPr>
          <p:cNvPr id="7" name="Text Box 19">
            <a:extLst>
              <a:ext uri="{FF2B5EF4-FFF2-40B4-BE49-F238E27FC236}">
                <a16:creationId xmlns:a16="http://schemas.microsoft.com/office/drawing/2014/main" id="{19A2AC01-FD72-0B4F-823F-6CCF2CB71333}"/>
              </a:ext>
            </a:extLst>
          </p:cNvPr>
          <p:cNvSpPr txBox="1">
            <a:spLocks noChangeAspect="1" noChangeArrowheads="1"/>
          </p:cNvSpPr>
          <p:nvPr/>
        </p:nvSpPr>
        <p:spPr bwMode="auto">
          <a:xfrm>
            <a:off x="1003300" y="3176588"/>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A2F67F7B-BE5A-B748-A22E-B6BEAC21C8AF}"/>
              </a:ext>
            </a:extLst>
          </p:cNvPr>
          <p:cNvSpPr txBox="1">
            <a:spLocks noChangeAspect="1" noChangeArrowheads="1"/>
          </p:cNvSpPr>
          <p:nvPr/>
        </p:nvSpPr>
        <p:spPr bwMode="auto">
          <a:xfrm>
            <a:off x="1003300" y="2805113"/>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BC21F721-EF81-5D47-957C-E1BD545B0811}"/>
              </a:ext>
            </a:extLst>
          </p:cNvPr>
          <p:cNvSpPr txBox="1">
            <a:spLocks noChangeAspect="1" noChangeArrowheads="1"/>
          </p:cNvSpPr>
          <p:nvPr/>
        </p:nvSpPr>
        <p:spPr bwMode="auto">
          <a:xfrm>
            <a:off x="1003300" y="2438400"/>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8C3A81A8-2462-6541-A99A-AC5E0099BFB6}"/>
              </a:ext>
            </a:extLst>
          </p:cNvPr>
          <p:cNvSpPr txBox="1">
            <a:spLocks noChangeAspect="1" noChangeArrowheads="1"/>
          </p:cNvSpPr>
          <p:nvPr/>
        </p:nvSpPr>
        <p:spPr bwMode="auto">
          <a:xfrm>
            <a:off x="1006475" y="49657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11" name="Text Box 23">
            <a:extLst>
              <a:ext uri="{FF2B5EF4-FFF2-40B4-BE49-F238E27FC236}">
                <a16:creationId xmlns:a16="http://schemas.microsoft.com/office/drawing/2014/main" id="{EB4B1B7D-41BA-4A49-80A2-3FA2102E8245}"/>
              </a:ext>
            </a:extLst>
          </p:cNvPr>
          <p:cNvSpPr txBox="1">
            <a:spLocks noChangeAspect="1" noChangeArrowheads="1"/>
          </p:cNvSpPr>
          <p:nvPr/>
        </p:nvSpPr>
        <p:spPr bwMode="auto">
          <a:xfrm>
            <a:off x="1006475" y="53371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1C7AFB91-738A-054D-AF80-620F14339858}"/>
              </a:ext>
            </a:extLst>
          </p:cNvPr>
          <p:cNvSpPr txBox="1">
            <a:spLocks noChangeAspect="1" noChangeArrowheads="1"/>
          </p:cNvSpPr>
          <p:nvPr/>
        </p:nvSpPr>
        <p:spPr bwMode="auto">
          <a:xfrm>
            <a:off x="1006475" y="3551238"/>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13" name="Text Box 23">
            <a:extLst>
              <a:ext uri="{FF2B5EF4-FFF2-40B4-BE49-F238E27FC236}">
                <a16:creationId xmlns:a16="http://schemas.microsoft.com/office/drawing/2014/main" id="{36AF30F7-3E87-354F-A033-C04C3857AF7A}"/>
              </a:ext>
            </a:extLst>
          </p:cNvPr>
          <p:cNvSpPr txBox="1">
            <a:spLocks noChangeAspect="1" noChangeArrowheads="1"/>
          </p:cNvSpPr>
          <p:nvPr/>
        </p:nvSpPr>
        <p:spPr bwMode="auto">
          <a:xfrm>
            <a:off x="1008063" y="56927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5" name="Text Box 17">
            <a:extLst>
              <a:ext uri="{FF2B5EF4-FFF2-40B4-BE49-F238E27FC236}">
                <a16:creationId xmlns:a16="http://schemas.microsoft.com/office/drawing/2014/main" id="{1711ABF1-1D11-3742-A555-DCA10CC6A196}"/>
              </a:ext>
            </a:extLst>
          </p:cNvPr>
          <p:cNvSpPr txBox="1">
            <a:spLocks noChangeArrowheads="1"/>
          </p:cNvSpPr>
          <p:nvPr/>
        </p:nvSpPr>
        <p:spPr bwMode="auto">
          <a:xfrm>
            <a:off x="5159375" y="4713288"/>
            <a:ext cx="2041525" cy="366712"/>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16" name="Text Box 18">
            <a:extLst>
              <a:ext uri="{FF2B5EF4-FFF2-40B4-BE49-F238E27FC236}">
                <a16:creationId xmlns:a16="http://schemas.microsoft.com/office/drawing/2014/main" id="{A9D59211-3F64-6C46-9627-EBC41D779FE3}"/>
              </a:ext>
            </a:extLst>
          </p:cNvPr>
          <p:cNvSpPr txBox="1">
            <a:spLocks noChangeAspect="1" noChangeArrowheads="1"/>
          </p:cNvSpPr>
          <p:nvPr/>
        </p:nvSpPr>
        <p:spPr bwMode="auto">
          <a:xfrm>
            <a:off x="5159375" y="4340225"/>
            <a:ext cx="2041525" cy="368300"/>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ISA</a:t>
            </a:r>
          </a:p>
        </p:txBody>
      </p:sp>
      <p:sp>
        <p:nvSpPr>
          <p:cNvPr id="17" name="Text Box 19">
            <a:extLst>
              <a:ext uri="{FF2B5EF4-FFF2-40B4-BE49-F238E27FC236}">
                <a16:creationId xmlns:a16="http://schemas.microsoft.com/office/drawing/2014/main" id="{9663B4F8-5DD5-364A-8D21-FD0EBFF1AC26}"/>
              </a:ext>
            </a:extLst>
          </p:cNvPr>
          <p:cNvSpPr txBox="1">
            <a:spLocks noChangeAspect="1" noChangeArrowheads="1"/>
          </p:cNvSpPr>
          <p:nvPr/>
        </p:nvSpPr>
        <p:spPr bwMode="auto">
          <a:xfrm>
            <a:off x="4419600" y="27559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18" name="Text Box 20">
            <a:extLst>
              <a:ext uri="{FF2B5EF4-FFF2-40B4-BE49-F238E27FC236}">
                <a16:creationId xmlns:a16="http://schemas.microsoft.com/office/drawing/2014/main" id="{2D21C675-3F3A-6349-B5E2-3B2DC0C80F6B}"/>
              </a:ext>
            </a:extLst>
          </p:cNvPr>
          <p:cNvSpPr txBox="1">
            <a:spLocks noChangeAspect="1" noChangeArrowheads="1"/>
          </p:cNvSpPr>
          <p:nvPr/>
        </p:nvSpPr>
        <p:spPr bwMode="auto">
          <a:xfrm>
            <a:off x="4419600" y="2384425"/>
            <a:ext cx="2043113" cy="366713"/>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19" name="Text Box 21">
            <a:extLst>
              <a:ext uri="{FF2B5EF4-FFF2-40B4-BE49-F238E27FC236}">
                <a16:creationId xmlns:a16="http://schemas.microsoft.com/office/drawing/2014/main" id="{14FBEED5-A7A3-6D4C-9EB2-57507612B0FE}"/>
              </a:ext>
            </a:extLst>
          </p:cNvPr>
          <p:cNvSpPr txBox="1">
            <a:spLocks noChangeAspect="1" noChangeArrowheads="1"/>
          </p:cNvSpPr>
          <p:nvPr/>
        </p:nvSpPr>
        <p:spPr bwMode="auto">
          <a:xfrm>
            <a:off x="4419600" y="20161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20" name="Text Box 24">
            <a:extLst>
              <a:ext uri="{FF2B5EF4-FFF2-40B4-BE49-F238E27FC236}">
                <a16:creationId xmlns:a16="http://schemas.microsoft.com/office/drawing/2014/main" id="{75B0DBB4-B97C-8747-A31B-D4188E167469}"/>
              </a:ext>
            </a:extLst>
          </p:cNvPr>
          <p:cNvSpPr txBox="1">
            <a:spLocks noChangeAspect="1" noChangeArrowheads="1"/>
          </p:cNvSpPr>
          <p:nvPr/>
        </p:nvSpPr>
        <p:spPr bwMode="auto">
          <a:xfrm>
            <a:off x="5159375" y="3670300"/>
            <a:ext cx="2041525" cy="6699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Runtime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(VM, OS, MM)</a:t>
            </a:r>
          </a:p>
        </p:txBody>
      </p:sp>
      <p:sp>
        <p:nvSpPr>
          <p:cNvPr id="21" name="Text Box 25">
            <a:extLst>
              <a:ext uri="{FF2B5EF4-FFF2-40B4-BE49-F238E27FC236}">
                <a16:creationId xmlns:a16="http://schemas.microsoft.com/office/drawing/2014/main" id="{8C900FFE-92DA-2248-997D-6F0B1DA1022C}"/>
              </a:ext>
            </a:extLst>
          </p:cNvPr>
          <p:cNvSpPr txBox="1">
            <a:spLocks noChangeAspect="1" noChangeArrowheads="1"/>
          </p:cNvSpPr>
          <p:nvPr/>
        </p:nvSpPr>
        <p:spPr bwMode="auto">
          <a:xfrm>
            <a:off x="8001000" y="2744788"/>
            <a:ext cx="727075" cy="338137"/>
          </a:xfrm>
          <a:prstGeom prst="rect">
            <a:avLst/>
          </a:prstGeom>
          <a:solidFill>
            <a:srgbClr val="FF00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User</a:t>
            </a:r>
          </a:p>
        </p:txBody>
      </p:sp>
      <p:sp>
        <p:nvSpPr>
          <p:cNvPr id="22" name="Line 26">
            <a:extLst>
              <a:ext uri="{FF2B5EF4-FFF2-40B4-BE49-F238E27FC236}">
                <a16:creationId xmlns:a16="http://schemas.microsoft.com/office/drawing/2014/main" id="{EBEAD8D3-8045-E24E-BF13-FB4606EEBAA8}"/>
              </a:ext>
            </a:extLst>
          </p:cNvPr>
          <p:cNvSpPr>
            <a:spLocks noChangeShapeType="1"/>
          </p:cNvSpPr>
          <p:nvPr/>
        </p:nvSpPr>
        <p:spPr bwMode="auto">
          <a:xfrm>
            <a:off x="5387975" y="3124200"/>
            <a:ext cx="361950" cy="5619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 name="Line 27">
            <a:extLst>
              <a:ext uri="{FF2B5EF4-FFF2-40B4-BE49-F238E27FC236}">
                <a16:creationId xmlns:a16="http://schemas.microsoft.com/office/drawing/2014/main" id="{4388A095-6340-2448-A182-EFC9D8C41E62}"/>
              </a:ext>
            </a:extLst>
          </p:cNvPr>
          <p:cNvSpPr>
            <a:spLocks noChangeShapeType="1"/>
          </p:cNvSpPr>
          <p:nvPr/>
        </p:nvSpPr>
        <p:spPr bwMode="auto">
          <a:xfrm flipH="1" flipV="1">
            <a:off x="6475413" y="2922588"/>
            <a:ext cx="1525587" cy="7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47E84CDF-1EB9-4246-B37E-A36B5426EC46}"/>
              </a:ext>
            </a:extLst>
          </p:cNvPr>
          <p:cNvSpPr>
            <a:spLocks noChangeShapeType="1"/>
          </p:cNvSpPr>
          <p:nvPr/>
        </p:nvSpPr>
        <p:spPr bwMode="auto">
          <a:xfrm flipH="1">
            <a:off x="6716713" y="3082925"/>
            <a:ext cx="1284287"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25" name="Straight Arrow Connector 25">
            <a:extLst>
              <a:ext uri="{FF2B5EF4-FFF2-40B4-BE49-F238E27FC236}">
                <a16:creationId xmlns:a16="http://schemas.microsoft.com/office/drawing/2014/main" id="{684822DE-E380-E142-9041-0CC9E629972E}"/>
              </a:ext>
            </a:extLst>
          </p:cNvPr>
          <p:cNvCxnSpPr>
            <a:cxnSpLocks noChangeShapeType="1"/>
          </p:cNvCxnSpPr>
          <p:nvPr/>
        </p:nvCxnSpPr>
        <p:spPr bwMode="auto">
          <a:xfrm flipH="1" flipV="1">
            <a:off x="6461125" y="2200275"/>
            <a:ext cx="1539875" cy="5778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2">
            <a:extLst>
              <a:ext uri="{FF2B5EF4-FFF2-40B4-BE49-F238E27FC236}">
                <a16:creationId xmlns:a16="http://schemas.microsoft.com/office/drawing/2014/main" id="{62744FD7-C2EE-D94D-9D2A-4BF3BD1AC4B5}"/>
              </a:ext>
            </a:extLst>
          </p:cNvPr>
          <p:cNvSpPr txBox="1">
            <a:spLocks noChangeAspect="1" noChangeArrowheads="1"/>
          </p:cNvSpPr>
          <p:nvPr/>
        </p:nvSpPr>
        <p:spPr bwMode="auto">
          <a:xfrm>
            <a:off x="5159375" y="5078413"/>
            <a:ext cx="2039938" cy="373062"/>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rPr>
              <a:t>Logic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
              <a:cs typeface="Arial" charset="0"/>
            </a:endParaRPr>
          </a:p>
        </p:txBody>
      </p:sp>
      <p:sp>
        <p:nvSpPr>
          <p:cNvPr id="27" name="Text Box 23">
            <a:extLst>
              <a:ext uri="{FF2B5EF4-FFF2-40B4-BE49-F238E27FC236}">
                <a16:creationId xmlns:a16="http://schemas.microsoft.com/office/drawing/2014/main" id="{AAA3C846-1A14-D741-8BE0-C9AB239F3A2E}"/>
              </a:ext>
            </a:extLst>
          </p:cNvPr>
          <p:cNvSpPr txBox="1">
            <a:spLocks noChangeAspect="1" noChangeArrowheads="1"/>
          </p:cNvSpPr>
          <p:nvPr/>
        </p:nvSpPr>
        <p:spPr bwMode="auto">
          <a:xfrm>
            <a:off x="5159375" y="5449888"/>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28" name="Text Box 23">
            <a:extLst>
              <a:ext uri="{FF2B5EF4-FFF2-40B4-BE49-F238E27FC236}">
                <a16:creationId xmlns:a16="http://schemas.microsoft.com/office/drawing/2014/main" id="{293C389C-06DD-B849-8B14-F268A9D4CB02}"/>
              </a:ext>
            </a:extLst>
          </p:cNvPr>
          <p:cNvSpPr txBox="1">
            <a:spLocks noChangeAspect="1" noChangeArrowheads="1"/>
          </p:cNvSpPr>
          <p:nvPr/>
        </p:nvSpPr>
        <p:spPr bwMode="auto">
          <a:xfrm>
            <a:off x="5160963" y="5805488"/>
            <a:ext cx="2043112" cy="366712"/>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30" name="Line 28">
            <a:extLst>
              <a:ext uri="{FF2B5EF4-FFF2-40B4-BE49-F238E27FC236}">
                <a16:creationId xmlns:a16="http://schemas.microsoft.com/office/drawing/2014/main" id="{AE0E559A-2CA7-584C-8D97-5485C7570E78}"/>
              </a:ext>
            </a:extLst>
          </p:cNvPr>
          <p:cNvSpPr>
            <a:spLocks noChangeShapeType="1"/>
          </p:cNvSpPr>
          <p:nvPr/>
        </p:nvSpPr>
        <p:spPr bwMode="auto">
          <a:xfrm flipH="1">
            <a:off x="7239000" y="3082925"/>
            <a:ext cx="1208088" cy="1447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Line 28">
            <a:extLst>
              <a:ext uri="{FF2B5EF4-FFF2-40B4-BE49-F238E27FC236}">
                <a16:creationId xmlns:a16="http://schemas.microsoft.com/office/drawing/2014/main" id="{41829141-4FB3-0847-AD26-BC7FB64EB7DA}"/>
              </a:ext>
            </a:extLst>
          </p:cNvPr>
          <p:cNvSpPr>
            <a:spLocks noChangeShapeType="1"/>
          </p:cNvSpPr>
          <p:nvPr/>
        </p:nvSpPr>
        <p:spPr bwMode="auto">
          <a:xfrm flipH="1">
            <a:off x="7239000" y="3082925"/>
            <a:ext cx="1219200" cy="182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 name="Line 27">
            <a:extLst>
              <a:ext uri="{FF2B5EF4-FFF2-40B4-BE49-F238E27FC236}">
                <a16:creationId xmlns:a16="http://schemas.microsoft.com/office/drawing/2014/main" id="{830D0188-DB81-EE4D-A7DC-6221858E4EEC}"/>
              </a:ext>
            </a:extLst>
          </p:cNvPr>
          <p:cNvSpPr>
            <a:spLocks noChangeShapeType="1"/>
          </p:cNvSpPr>
          <p:nvPr/>
        </p:nvSpPr>
        <p:spPr bwMode="auto">
          <a:xfrm flipH="1" flipV="1">
            <a:off x="6477000" y="2625725"/>
            <a:ext cx="1524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306103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P spid="26" grpId="0" animBg="1"/>
      <p:bldP spid="27" grpId="0" animBg="1"/>
      <p:bldP spid="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Root Causes of Disturbance Errors</a:t>
            </a:r>
          </a:p>
        </p:txBody>
      </p:sp>
      <p:sp>
        <p:nvSpPr>
          <p:cNvPr id="3" name="Content Placeholder 2"/>
          <p:cNvSpPr>
            <a:spLocks noGrp="1"/>
          </p:cNvSpPr>
          <p:nvPr>
            <p:ph idx="1"/>
          </p:nvPr>
        </p:nvSpPr>
        <p:spPr/>
        <p:txBody>
          <a:bodyPr/>
          <a:lstStyle/>
          <a:p>
            <a:pPr>
              <a:lnSpc>
                <a:spcPct val="100000"/>
              </a:lnSpc>
            </a:pPr>
            <a:r>
              <a:rPr lang="en-US" i="1" dirty="0">
                <a:solidFill>
                  <a:schemeClr val="tx2"/>
                </a:solidFill>
              </a:rPr>
              <a:t>Cause 1: Electromagnetic coupling</a:t>
            </a:r>
          </a:p>
          <a:p>
            <a:pPr lvl="1">
              <a:lnSpc>
                <a:spcPct val="100000"/>
              </a:lnSpc>
            </a:pPr>
            <a:r>
              <a:rPr lang="en-US" sz="2800" dirty="0"/>
              <a:t>Toggling the </a:t>
            </a:r>
            <a:r>
              <a:rPr lang="en-US" sz="2800" dirty="0" err="1"/>
              <a:t>wordline</a:t>
            </a:r>
            <a:r>
              <a:rPr lang="en-US" sz="2800" dirty="0"/>
              <a:t> voltage briefly increases the voltage of adjacent </a:t>
            </a:r>
            <a:r>
              <a:rPr lang="en-US" sz="2800" dirty="0" err="1"/>
              <a:t>wordlines</a:t>
            </a:r>
            <a:endParaRPr lang="en-US" sz="2800" dirty="0"/>
          </a:p>
          <a:p>
            <a:pPr lvl="1">
              <a:lnSpc>
                <a:spcPct val="100000"/>
              </a:lnSpc>
            </a:pPr>
            <a:r>
              <a:rPr lang="en-US" sz="2800" dirty="0"/>
              <a:t>Slightly opens adjacent rows </a:t>
            </a:r>
            <a:r>
              <a:rPr lang="en-US" sz="2400" dirty="0">
                <a:sym typeface="Wingdings" panose="05000000000000000000" pitchFamily="2" charset="2"/>
              </a:rPr>
              <a:t></a:t>
            </a:r>
            <a:r>
              <a:rPr lang="en-US" sz="2800" dirty="0">
                <a:sym typeface="Wingdings" panose="05000000000000000000" pitchFamily="2" charset="2"/>
              </a:rPr>
              <a:t> Charge </a:t>
            </a:r>
            <a:r>
              <a:rPr lang="en-US" sz="2800" dirty="0"/>
              <a:t>leakage</a:t>
            </a:r>
          </a:p>
          <a:p>
            <a:pPr>
              <a:lnSpc>
                <a:spcPct val="100000"/>
              </a:lnSpc>
            </a:pPr>
            <a:r>
              <a:rPr lang="en-US" i="1" dirty="0">
                <a:solidFill>
                  <a:schemeClr val="tx2"/>
                </a:solidFill>
              </a:rPr>
              <a:t>Cause 2: Conductive bridges</a:t>
            </a:r>
          </a:p>
          <a:p>
            <a:pPr>
              <a:lnSpc>
                <a:spcPct val="100000"/>
              </a:lnSpc>
            </a:pPr>
            <a:r>
              <a:rPr lang="en-US" i="1" dirty="0">
                <a:solidFill>
                  <a:schemeClr val="tx2"/>
                </a:solidFill>
              </a:rPr>
              <a:t>Cause 3: Hot-carrier injection</a:t>
            </a:r>
            <a:endParaRPr lang="en-US" sz="1000" i="1" dirty="0">
              <a:solidFill>
                <a:schemeClr val="tx2"/>
              </a:solidFill>
            </a:endParaRPr>
          </a:p>
          <a:p>
            <a:pPr marL="0" indent="0">
              <a:lnSpc>
                <a:spcPct val="100000"/>
              </a:lnSpc>
              <a:buNone/>
            </a:pPr>
            <a:endParaRPr lang="en-US" sz="1600" i="1" dirty="0">
              <a:solidFill>
                <a:srgbClr val="FF0000"/>
              </a:solidFill>
            </a:endParaRPr>
          </a:p>
          <a:p>
            <a:pPr marL="0" indent="0">
              <a:lnSpc>
                <a:spcPct val="100000"/>
              </a:lnSpc>
              <a:buNone/>
            </a:pPr>
            <a:endParaRPr lang="en-US" sz="2800" i="1" dirty="0">
              <a:solidFill>
                <a:srgbClr val="FF0000"/>
              </a:solidFill>
            </a:endParaRPr>
          </a:p>
          <a:p>
            <a:pPr marL="0" indent="0">
              <a:lnSpc>
                <a:spcPct val="100000"/>
              </a:lnSpc>
              <a:buNone/>
            </a:pPr>
            <a:r>
              <a:rPr lang="en-US" i="1" dirty="0">
                <a:solidFill>
                  <a:srgbClr val="FF0000"/>
                </a:solidFill>
              </a:rPr>
              <a:t>Confirmed by at least one manufacturer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39197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Mitigation of Retention Issues </a:t>
            </a:r>
            <a:r>
              <a:rPr lang="en-US" sz="2600" b="1" dirty="0"/>
              <a:t>[SIGMETRICS’14]</a:t>
            </a:r>
          </a:p>
        </p:txBody>
      </p:sp>
    </p:spTree>
    <p:extLst>
      <p:ext uri="{BB962C8B-B14F-4D97-AF65-F5344CB8AC3E}">
        <p14:creationId xmlns:p14="http://schemas.microsoft.com/office/powerpoint/2010/main" val="2242959599"/>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Experimental DRAM Testing Infrastructure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80505262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Where RowHammer Was Discovered</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84626813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7428E5-201C-D54B-988A-13A30FB26D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857E9C7C-05D6-4A40-B2DF-900CD8541351}"/>
              </a:ext>
            </a:extLst>
          </p:cNvPr>
          <p:cNvPicPr>
            <a:picLocks noChangeAspect="1"/>
          </p:cNvPicPr>
          <p:nvPr/>
        </p:nvPicPr>
        <p:blipFill>
          <a:blip r:embed="rId2"/>
          <a:stretch>
            <a:fillRect/>
          </a:stretch>
        </p:blipFill>
        <p:spPr>
          <a:xfrm>
            <a:off x="3599229" y="0"/>
            <a:ext cx="5293251" cy="6858000"/>
          </a:xfrm>
          <a:prstGeom prst="rect">
            <a:avLst/>
          </a:prstGeom>
        </p:spPr>
      </p:pic>
      <p:sp>
        <p:nvSpPr>
          <p:cNvPr id="7" name="Title 1">
            <a:extLst>
              <a:ext uri="{FF2B5EF4-FFF2-40B4-BE49-F238E27FC236}">
                <a16:creationId xmlns:a16="http://schemas.microsoft.com/office/drawing/2014/main" id="{87A819B2-93D8-9E49-BE5E-21E3F21651A3}"/>
              </a:ext>
            </a:extLst>
          </p:cNvPr>
          <p:cNvSpPr txBox="1">
            <a:spLocks/>
          </p:cNvSpPr>
          <p:nvPr/>
        </p:nvSpPr>
        <p:spPr bwMode="auto">
          <a:xfrm>
            <a:off x="228600" y="1592560"/>
            <a:ext cx="2903240" cy="5652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Tested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DRAM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6633"/>
                </a:solidFill>
                <a:effectLst/>
                <a:uLnTx/>
                <a:uFillTx/>
                <a:latin typeface="Garamond"/>
                <a:ea typeface="+mj-ea"/>
                <a:cs typeface="+mj-cs"/>
              </a:rPr>
              <a:t>(129 total)</a:t>
            </a:r>
          </a:p>
        </p:txBody>
      </p:sp>
    </p:spTree>
    <p:extLst>
      <p:ext uri="{BB962C8B-B14F-4D97-AF65-F5344CB8AC3E}">
        <p14:creationId xmlns:p14="http://schemas.microsoft.com/office/powerpoint/2010/main" val="11088775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a:t>Most Modules Are at Risk</a:t>
            </a:r>
          </a:p>
          <a:p>
            <a:pPr marL="517525" indent="-517525">
              <a:buFont typeface="+mj-lt"/>
              <a:buAutoNum type="arabicPeriod"/>
            </a:pPr>
            <a:r>
              <a:rPr lang="en-US" sz="4000" dirty="0"/>
              <a:t>Errors vs. Vintage</a:t>
            </a:r>
          </a:p>
          <a:p>
            <a:pPr marL="517525" indent="-517525">
              <a:buFont typeface="+mj-lt"/>
              <a:buAutoNum type="arabicPeriod"/>
            </a:pPr>
            <a:r>
              <a:rPr lang="en-US" sz="4000" dirty="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a:t>Sensitivity Studies</a:t>
            </a:r>
            <a:endParaRPr lang="en-US" sz="2400" dirty="0"/>
          </a:p>
          <a:p>
            <a:pPr marL="517525" indent="-517525">
              <a:buFont typeface="+mj-lt"/>
              <a:buAutoNum type="arabicPeriod"/>
            </a:pPr>
            <a:r>
              <a:rPr lang="en-US" sz="4000" dirty="0"/>
              <a:t>Other Results in Paper</a:t>
            </a:r>
          </a:p>
          <a:p>
            <a:pPr marL="517525" indent="-517525">
              <a:buFont typeface="+mj-lt"/>
              <a:buAutoNum type="arabicPeriod"/>
            </a:pPr>
            <a:r>
              <a:rPr lang="en-US" sz="4000" dirty="0"/>
              <a:t>Solution Space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6" name="Title 1"/>
          <p:cNvSpPr>
            <a:spLocks noGrp="1"/>
          </p:cNvSpPr>
          <p:nvPr>
            <p:ph type="title"/>
          </p:nvPr>
        </p:nvSpPr>
        <p:spPr>
          <a:xfrm>
            <a:off x="228600" y="-14064"/>
            <a:ext cx="8610600" cy="1066800"/>
          </a:xfrm>
        </p:spPr>
        <p:txBody>
          <a:bodyPr/>
          <a:lstStyle/>
          <a:p>
            <a:r>
              <a:rPr lang="en-US" sz="4400" b="0" dirty="0" err="1">
                <a:solidFill>
                  <a:srgbClr val="1A5712"/>
                </a:solidFill>
                <a:latin typeface="Garamond" charset="0"/>
                <a:ea typeface="ＭＳ Ｐゴシック" charset="0"/>
                <a:cs typeface="ＭＳ Ｐゴシック" charset="0"/>
              </a:rPr>
              <a:t>RowHammer</a:t>
            </a:r>
            <a:r>
              <a:rPr lang="en-US" sz="4400" b="0" dirty="0">
                <a:solidFill>
                  <a:srgbClr val="1A5712"/>
                </a:solidFill>
                <a:latin typeface="Garamond" charset="0"/>
                <a:ea typeface="ＭＳ Ｐゴシック" charset="0"/>
                <a:cs typeface="ＭＳ Ｐゴシック" charset="0"/>
              </a:rPr>
              <a:t> Characterization Results</a:t>
            </a:r>
          </a:p>
        </p:txBody>
      </p:sp>
      <p:sp>
        <p:nvSpPr>
          <p:cNvPr id="7" name="Rectangle 6"/>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9022311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Adjacency: Aggressor &amp; Victim</a:t>
            </a:r>
          </a:p>
        </p:txBody>
      </p:sp>
      <p:pic>
        <p:nvPicPr>
          <p:cNvPr id="6" name="Blan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488" y="990600"/>
            <a:ext cx="7810972" cy="4164240"/>
          </a:xfrm>
        </p:spPr>
      </p:pic>
      <p:pic>
        <p:nvPicPr>
          <p:cNvPr id="14"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88" y="990600"/>
            <a:ext cx="7810972" cy="4164240"/>
          </a:xfrm>
          <a:prstGeom prst="rect">
            <a:avLst/>
          </a:prstGeom>
        </p:spPr>
      </p:pic>
      <p:sp>
        <p:nvSpPr>
          <p:cNvPr id="13" name="Punchline"/>
          <p:cNvSpPr txBox="1"/>
          <p:nvPr/>
        </p:nvSpPr>
        <p:spPr>
          <a:xfrm>
            <a:off x="530003" y="57186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Most aggressors &amp; victims are adjacent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Disclaimer"/>
          <p:cNvSpPr txBox="1"/>
          <p:nvPr/>
        </p:nvSpPr>
        <p:spPr>
          <a:xfrm>
            <a:off x="685800" y="51054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8" name="Adjacent"/>
          <p:cNvSpPr/>
          <p:nvPr/>
        </p:nvSpPr>
        <p:spPr>
          <a:xfrm>
            <a:off x="45180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9" name="Adjacent"/>
          <p:cNvSpPr/>
          <p:nvPr/>
        </p:nvSpPr>
        <p:spPr>
          <a:xfrm>
            <a:off x="5318125" y="1752600"/>
            <a:ext cx="396875" cy="27336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0" name="Adjacent"/>
          <p:cNvSpPr/>
          <p:nvPr/>
        </p:nvSpPr>
        <p:spPr>
          <a:xfrm>
            <a:off x="4914900" y="1390650"/>
            <a:ext cx="403225" cy="309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Adjacent</a:t>
            </a:r>
          </a:p>
        </p:txBody>
      </p:sp>
      <p:sp>
        <p:nvSpPr>
          <p:cNvPr id="11" name="Non-Adjacent"/>
          <p:cNvSpPr/>
          <p:nvPr/>
        </p:nvSpPr>
        <p:spPr>
          <a:xfrm>
            <a:off x="6118224"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
        <p:nvSpPr>
          <p:cNvPr id="12" name="Non-Adjacent"/>
          <p:cNvSpPr/>
          <p:nvPr/>
        </p:nvSpPr>
        <p:spPr>
          <a:xfrm>
            <a:off x="1756773" y="4038600"/>
            <a:ext cx="2374235" cy="44767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Non-Adjacent</a:t>
            </a:r>
          </a:p>
        </p:txBody>
      </p:sp>
    </p:spTree>
    <p:extLst>
      <p:ext uri="{BB962C8B-B14F-4D97-AF65-F5344CB8AC3E}">
        <p14:creationId xmlns:p14="http://schemas.microsoft.com/office/powerpoint/2010/main" val="345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9" grpId="0" animBg="1"/>
      <p:bldP spid="11" grpId="0" animBg="1"/>
      <p:bldP spid="1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a:ea typeface="+mn-ea"/>
                <a:cs typeface="+mn-cs"/>
              </a:rPr>
              <a:t>Not Allowed</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Less frequent accesses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endParaRPr kumimoji="0" lang="en-US" sz="3600" b="0" i="1" u="none" strike="noStrike" kern="1200" cap="none" spc="0" normalizeH="0" baseline="0" noProof="0" dirty="0">
              <a:ln>
                <a:noFill/>
              </a:ln>
              <a:solidFill>
                <a:srgbClr val="FF0000"/>
              </a:solidFill>
              <a:effectLst/>
              <a:uLnTx/>
              <a:uFillTx/>
              <a:latin typeface="Calibri Light"/>
              <a:ea typeface="+mn-ea"/>
              <a:cs typeface="+mn-cs"/>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❶ </a:t>
            </a:r>
            <a:r>
              <a:rPr lang="en-US" dirty="0"/>
              <a:t>Access Interval (Aggressor)</a:t>
            </a:r>
          </a:p>
        </p:txBody>
      </p:sp>
    </p:spTree>
    <p:extLst>
      <p:ext uri="{BB962C8B-B14F-4D97-AF65-F5344CB8AC3E}">
        <p14:creationId xmlns:p14="http://schemas.microsoft.com/office/powerpoint/2010/main" val="27656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E7E6E6">
                    <a:lumMod val="50000"/>
                  </a:srgbClr>
                </a:solidFill>
                <a:effectLst/>
                <a:uLnTx/>
                <a:uFillTx/>
                <a:latin typeface="Calibri Light"/>
                <a:ea typeface="+mn-ea"/>
                <a:cs typeface="+mn-cs"/>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More frequent refreshes </a:t>
            </a:r>
            <a:r>
              <a:rPr kumimoji="0" lang="en-US" sz="32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a:t>
            </a:r>
            <a:r>
              <a:rPr kumimoji="0" lang="en-US" sz="3600" b="0" i="1" u="none" strike="noStrike" kern="1200" cap="none" spc="0" normalizeH="0" baseline="0" noProof="0" dirty="0">
                <a:ln>
                  <a:noFill/>
                </a:ln>
                <a:solidFill>
                  <a:srgbClr val="FF0000"/>
                </a:solidFill>
                <a:effectLst/>
                <a:uLnTx/>
                <a:uFillTx/>
                <a:latin typeface="Calibri Light"/>
                <a:ea typeface="+mn-ea"/>
                <a:cs typeface="+mn-cs"/>
                <a:sym typeface="Wingdings" panose="05000000000000000000" pitchFamily="2" charset="2"/>
              </a:rPr>
              <a:t> Fewer errors</a:t>
            </a: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~7x</a:t>
            </a:r>
            <a:r>
              <a:rPr kumimoji="0" lang="en-US" sz="24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 frequent</a:t>
            </a: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2" name="Title 1"/>
          <p:cNvSpPr>
            <a:spLocks noGrp="1"/>
          </p:cNvSpPr>
          <p:nvPr>
            <p:ph type="title"/>
          </p:nvPr>
        </p:nvSpPr>
        <p:spPr/>
        <p:txBody>
          <a:bodyPr/>
          <a:lstStyle/>
          <a:p>
            <a:r>
              <a:rPr lang="en-US" sz="4000" dirty="0"/>
              <a:t>❷</a:t>
            </a:r>
            <a:r>
              <a:rPr lang="en-US" dirty="0"/>
              <a:t> Refresh Interval</a:t>
            </a:r>
          </a:p>
        </p:txBody>
      </p:sp>
    </p:spTree>
    <p:extLst>
      <p:ext uri="{BB962C8B-B14F-4D97-AF65-F5344CB8AC3E}">
        <p14:creationId xmlns:p14="http://schemas.microsoft.com/office/powerpoint/2010/main" val="340822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mbria Math" panose="02040503050406030204" pitchFamily="18" charset="0"/>
                <a:ea typeface="Cambria Math" panose="02040503050406030204" pitchFamily="18" charset="0"/>
                <a:cs typeface="+mn-cs"/>
              </a:rPr>
              <a:t>RowStripe</a:t>
            </a:r>
            <a:endPar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sz="4000" dirty="0"/>
              <a:t>❸</a:t>
            </a:r>
            <a:r>
              <a:rPr lang="en-US" dirty="0"/>
              <a:t> Data Pattern</a:t>
            </a:r>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111111</a:t>
              </a: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000000</a:t>
              </a: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a:ea typeface="+mn-ea"/>
                <a:cs typeface="+mn-cs"/>
              </a:rPr>
              <a:t>10x Errors</a:t>
            </a: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Errors affected by data stored in other cells </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6474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a:t>
            </a:r>
          </a:p>
        </p:txBody>
      </p:sp>
      <p:sp>
        <p:nvSpPr>
          <p:cNvPr id="3" name="Content Placeholder 2"/>
          <p:cNvSpPr>
            <a:spLocks noGrp="1"/>
          </p:cNvSpPr>
          <p:nvPr>
            <p:ph idx="1"/>
          </p:nvPr>
        </p:nvSpPr>
        <p:spPr/>
        <p:txBody>
          <a:bodyPr/>
          <a:lstStyle/>
          <a:p>
            <a:r>
              <a:rPr lang="en-US" sz="3200" i="1" dirty="0">
                <a:solidFill>
                  <a:schemeClr val="tx2"/>
                </a:solidFill>
              </a:rPr>
              <a:t>Victim Cells </a:t>
            </a:r>
            <a:r>
              <a:rPr lang="en-US" sz="3200" i="1" dirty="0">
                <a:solidFill>
                  <a:schemeClr val="tx2"/>
                </a:solidFill>
                <a:latin typeface="Cambria Math" panose="02040503050406030204" pitchFamily="18" charset="0"/>
                <a:ea typeface="Cambria Math" panose="02040503050406030204" pitchFamily="18" charset="0"/>
              </a:rPr>
              <a:t>≠</a:t>
            </a:r>
            <a:r>
              <a:rPr lang="en-US" sz="3200" i="1" dirty="0">
                <a:solidFill>
                  <a:schemeClr val="tx2"/>
                </a:solidFill>
                <a:ea typeface="Cambria Math" panose="02040503050406030204" pitchFamily="18" charset="0"/>
              </a:rPr>
              <a:t> Weak Cells (i.e., leaky cells)</a:t>
            </a:r>
          </a:p>
          <a:p>
            <a:pPr lvl="1"/>
            <a:r>
              <a:rPr lang="en-US" sz="2800" dirty="0">
                <a:ea typeface="Cambria Math" panose="02040503050406030204" pitchFamily="18" charset="0"/>
              </a:rPr>
              <a:t>Almost no overlap between them</a:t>
            </a:r>
          </a:p>
          <a:p>
            <a:pPr lvl="1"/>
            <a:endParaRPr lang="en-US" dirty="0"/>
          </a:p>
          <a:p>
            <a:r>
              <a:rPr lang="en-US" sz="3200" i="1" dirty="0">
                <a:solidFill>
                  <a:schemeClr val="tx2"/>
                </a:solidFill>
              </a:rPr>
              <a:t>Errors not strongly affected by temperature</a:t>
            </a:r>
          </a:p>
          <a:p>
            <a:pPr lvl="1"/>
            <a:r>
              <a:rPr lang="en-US" sz="2800" dirty="0"/>
              <a:t>Default temperature: </a:t>
            </a:r>
            <a:r>
              <a:rPr lang="en-US" sz="2600" dirty="0">
                <a:latin typeface="Cambria Math" panose="02040503050406030204" pitchFamily="18" charset="0"/>
                <a:ea typeface="Cambria Math" panose="02040503050406030204" pitchFamily="18" charset="0"/>
              </a:rPr>
              <a:t>50°C</a:t>
            </a:r>
          </a:p>
          <a:p>
            <a:pPr lvl="1"/>
            <a:r>
              <a:rPr lang="en-US" sz="2800" dirty="0"/>
              <a:t>At </a:t>
            </a:r>
            <a:r>
              <a:rPr lang="en-US" sz="2600" dirty="0">
                <a:latin typeface="Cambria Math" panose="02040503050406030204" pitchFamily="18" charset="0"/>
                <a:ea typeface="Cambria Math" panose="02040503050406030204" pitchFamily="18" charset="0"/>
              </a:rPr>
              <a:t>30°C</a:t>
            </a:r>
            <a:r>
              <a:rPr lang="en-US" sz="2800" dirty="0"/>
              <a:t> and </a:t>
            </a:r>
            <a:r>
              <a:rPr lang="en-US" sz="2600" dirty="0">
                <a:latin typeface="Cambria Math" panose="02040503050406030204" pitchFamily="18" charset="0"/>
                <a:ea typeface="Cambria Math" panose="02040503050406030204" pitchFamily="18" charset="0"/>
              </a:rPr>
              <a:t>70°C</a:t>
            </a:r>
            <a:r>
              <a:rPr lang="en-US" sz="2800" dirty="0"/>
              <a:t>, number of errors changes </a:t>
            </a:r>
            <a:r>
              <a:rPr lang="en-US" sz="2600" dirty="0">
                <a:latin typeface="Cambria Math" panose="02040503050406030204" pitchFamily="18" charset="0"/>
                <a:ea typeface="Cambria Math" panose="02040503050406030204" pitchFamily="18" charset="0"/>
              </a:rPr>
              <a:t>&lt;15%</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Errors are repeatable</a:t>
            </a:r>
          </a:p>
          <a:p>
            <a:pPr lvl="1"/>
            <a:r>
              <a:rPr lang="en-US" sz="2800" dirty="0">
                <a:ea typeface="Cambria Math" panose="02040503050406030204" pitchFamily="18" charset="0"/>
              </a:rPr>
              <a:t>Across ten iterations of testing, &gt;</a:t>
            </a:r>
            <a:r>
              <a:rPr lang="en-US" sz="2600" dirty="0">
                <a:latin typeface="Cambria Math" panose="02040503050406030204" pitchFamily="18" charset="0"/>
                <a:ea typeface="Cambria Math" panose="02040503050406030204" pitchFamily="18" charset="0"/>
              </a:rPr>
              <a:t>70%</a:t>
            </a:r>
            <a:r>
              <a:rPr lang="en-US" sz="2800" dirty="0">
                <a:ea typeface="Cambria Math" panose="02040503050406030204" pitchFamily="18" charset="0"/>
              </a:rPr>
              <a:t> of victim cells had errors in every iteration</a:t>
            </a:r>
          </a:p>
          <a:p>
            <a:pPr lvl="1"/>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270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Other Results (in Paper) cont’d</a:t>
            </a:r>
          </a:p>
        </p:txBody>
      </p:sp>
      <p:sp>
        <p:nvSpPr>
          <p:cNvPr id="3" name="Content Placeholder 2"/>
          <p:cNvSpPr>
            <a:spLocks noGrp="1"/>
          </p:cNvSpPr>
          <p:nvPr>
            <p:ph idx="1"/>
          </p:nvPr>
        </p:nvSpPr>
        <p:spPr/>
        <p:txBody>
          <a:bodyPr/>
          <a:lstStyle/>
          <a:p>
            <a:r>
              <a:rPr lang="en-US" sz="3200" i="1" dirty="0">
                <a:solidFill>
                  <a:srgbClr val="FF0000"/>
                </a:solidFill>
              </a:rPr>
              <a:t>As many as </a:t>
            </a:r>
            <a:r>
              <a:rPr lang="en-US" sz="3000" dirty="0">
                <a:solidFill>
                  <a:srgbClr val="FF0000"/>
                </a:solidFill>
                <a:latin typeface="Cambria Math" panose="02040503050406030204" pitchFamily="18" charset="0"/>
                <a:ea typeface="Cambria Math" panose="02040503050406030204" pitchFamily="18" charset="0"/>
              </a:rPr>
              <a:t>4</a:t>
            </a:r>
            <a:r>
              <a:rPr lang="en-US" sz="3200" i="1" dirty="0">
                <a:solidFill>
                  <a:srgbClr val="FF0000"/>
                </a:solidFill>
              </a:rPr>
              <a:t> errors per cache-line</a:t>
            </a:r>
            <a:endParaRPr lang="en-US" sz="3200" i="1" dirty="0">
              <a:solidFill>
                <a:srgbClr val="FF0000"/>
              </a:solidFill>
              <a:ea typeface="Cambria Math" panose="02040503050406030204" pitchFamily="18" charset="0"/>
            </a:endParaRPr>
          </a:p>
          <a:p>
            <a:pPr lvl="1"/>
            <a:r>
              <a:rPr lang="en-US" sz="2800" dirty="0">
                <a:ea typeface="Cambria Math" panose="02040503050406030204" pitchFamily="18" charset="0"/>
              </a:rPr>
              <a:t>Simple ECC (e.g., SECDED) cannot prevent all errors</a:t>
            </a:r>
          </a:p>
          <a:p>
            <a:pPr lvl="1"/>
            <a:endParaRPr lang="en-US" dirty="0"/>
          </a:p>
          <a:p>
            <a:r>
              <a:rPr lang="en-US" sz="3200" i="1" dirty="0">
                <a:solidFill>
                  <a:schemeClr val="tx2"/>
                </a:solidFill>
              </a:rPr>
              <a:t>Number of cells &amp; rows affected by aggressor</a:t>
            </a:r>
          </a:p>
          <a:p>
            <a:pPr lvl="1"/>
            <a:r>
              <a:rPr lang="en-US" sz="2800" dirty="0"/>
              <a:t>Victims cells per aggressor:  </a:t>
            </a:r>
            <a:r>
              <a:rPr lang="en-US" sz="2600" dirty="0">
                <a:latin typeface="Cambria Math" panose="02040503050406030204" pitchFamily="18" charset="0"/>
                <a:ea typeface="Cambria Math" panose="02040503050406030204" pitchFamily="18" charset="0"/>
              </a:rPr>
              <a:t>≤110</a:t>
            </a:r>
          </a:p>
          <a:p>
            <a:pPr lvl="1"/>
            <a:r>
              <a:rPr lang="en-US" sz="2800" dirty="0"/>
              <a:t>Victims rows per aggressor:  </a:t>
            </a:r>
            <a:r>
              <a:rPr lang="en-US" sz="2600" dirty="0">
                <a:latin typeface="Cambria Math" panose="02040503050406030204" pitchFamily="18" charset="0"/>
                <a:ea typeface="Cambria Math" panose="02040503050406030204" pitchFamily="18" charset="0"/>
              </a:rPr>
              <a:t>≤9</a:t>
            </a:r>
          </a:p>
          <a:p>
            <a:pPr lvl="1"/>
            <a:endParaRPr lang="en-US" dirty="0">
              <a:ea typeface="Cambria Math" panose="02040503050406030204" pitchFamily="18" charset="0"/>
            </a:endParaRPr>
          </a:p>
          <a:p>
            <a:r>
              <a:rPr lang="en-US" sz="3200" i="1" dirty="0">
                <a:solidFill>
                  <a:srgbClr val="FF0000"/>
                </a:solidFill>
                <a:ea typeface="Cambria Math" panose="02040503050406030204" pitchFamily="18" charset="0"/>
              </a:rPr>
              <a:t>Cells affected by two aggressors on either side</a:t>
            </a:r>
          </a:p>
          <a:p>
            <a:pPr lvl="1"/>
            <a:r>
              <a:rPr lang="en-US" sz="2800" dirty="0">
                <a:ea typeface="Cambria Math" panose="02040503050406030204" pitchFamily="18" charset="0"/>
              </a:rPr>
              <a:t>Very small fraction of victim cells (</a:t>
            </a:r>
            <a:r>
              <a:rPr lang="en-US" sz="2600" dirty="0">
                <a:latin typeface="Cambria Math" panose="02040503050406030204" pitchFamily="18" charset="0"/>
                <a:ea typeface="Cambria Math" panose="02040503050406030204" pitchFamily="18" charset="0"/>
              </a:rPr>
              <a:t>&lt;100</a:t>
            </a:r>
            <a:r>
              <a:rPr lang="en-US" sz="2800" dirty="0">
                <a:ea typeface="Cambria Math" panose="02040503050406030204" pitchFamily="18" charset="0"/>
              </a:rPr>
              <a:t>) have an error when either one of the aggressors is toggled</a:t>
            </a:r>
            <a:endParaRPr lang="en-US" dirty="0"/>
          </a:p>
          <a:p>
            <a:pPr lvl="1"/>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11258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0"/>
            <a:ext cx="9036496" cy="884238"/>
          </a:xfrm>
        </p:spPr>
        <p:txBody>
          <a:bodyPr/>
          <a:lstStyle/>
          <a:p>
            <a:r>
              <a:rPr lang="en-US" dirty="0">
                <a:solidFill>
                  <a:srgbClr val="006633"/>
                </a:solidFill>
              </a:rPr>
              <a:t>Mitigation of Retention Issues </a:t>
            </a:r>
            <a:r>
              <a:rPr lang="en-US" sz="2600" b="1" dirty="0">
                <a:solidFill>
                  <a:srgbClr val="006633"/>
                </a:solidFill>
              </a:rPr>
              <a:t>[DSN’15]</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272865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311247860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46402705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Naive Solutions</a:t>
            </a:r>
          </a:p>
        </p:txBody>
      </p:sp>
      <p:sp>
        <p:nvSpPr>
          <p:cNvPr id="3" name="Content Placeholder 2"/>
          <p:cNvSpPr>
            <a:spLocks noGrp="1"/>
          </p:cNvSpPr>
          <p:nvPr>
            <p:ph idx="1"/>
          </p:nvPr>
        </p:nvSpPr>
        <p:spPr/>
        <p:txBody>
          <a:bodyPr/>
          <a:lstStyle/>
          <a:p>
            <a:pPr marL="0" indent="0">
              <a:buNone/>
            </a:pPr>
            <a:r>
              <a:rPr lang="en-US" sz="3200" i="1" dirty="0">
                <a:solidFill>
                  <a:schemeClr val="tx2"/>
                </a:solidFill>
              </a:rPr>
              <a:t>❶</a:t>
            </a:r>
            <a:r>
              <a:rPr lang="en-US" dirty="0"/>
              <a:t> </a:t>
            </a:r>
            <a:r>
              <a:rPr lang="en-US" i="1" dirty="0">
                <a:solidFill>
                  <a:schemeClr val="tx2"/>
                </a:solidFill>
              </a:rPr>
              <a:t>Throttle accesses to same row</a:t>
            </a:r>
          </a:p>
          <a:p>
            <a:pPr lvl="1"/>
            <a:r>
              <a:rPr lang="en-US" sz="2800" dirty="0"/>
              <a:t>Limit access-interval: </a:t>
            </a:r>
            <a:r>
              <a:rPr lang="en-US" sz="2600" dirty="0">
                <a:solidFill>
                  <a:srgbClr val="FF0000"/>
                </a:solidFill>
                <a:latin typeface="Cambria Math" panose="02040503050406030204" pitchFamily="18" charset="0"/>
                <a:ea typeface="Cambria Math" panose="02040503050406030204" pitchFamily="18" charset="0"/>
              </a:rPr>
              <a:t>≥500ns</a:t>
            </a:r>
          </a:p>
          <a:p>
            <a:pPr lvl="1"/>
            <a:r>
              <a:rPr lang="en-US" sz="2800" dirty="0">
                <a:ea typeface="Cambria Math" panose="02040503050406030204" pitchFamily="18" charset="0"/>
              </a:rPr>
              <a:t>Limit number of accesses: </a:t>
            </a:r>
            <a:r>
              <a:rPr lang="en-US" sz="2600" dirty="0">
                <a:solidFill>
                  <a:srgbClr val="FF0000"/>
                </a:solidFill>
                <a:latin typeface="Cambria Math" panose="02040503050406030204" pitchFamily="18" charset="0"/>
                <a:ea typeface="Cambria Math" panose="02040503050406030204" pitchFamily="18" charset="0"/>
              </a:rPr>
              <a:t>≤128K</a:t>
            </a:r>
            <a:r>
              <a:rPr lang="en-US" sz="2600" dirty="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a:p>
          <a:p>
            <a:pPr marL="0" indent="0">
              <a:buNone/>
            </a:pPr>
            <a:r>
              <a:rPr lang="en-US" sz="3200" i="1" dirty="0">
                <a:solidFill>
                  <a:schemeClr val="tx2"/>
                </a:solidFill>
              </a:rPr>
              <a:t>❷ </a:t>
            </a:r>
            <a:r>
              <a:rPr lang="en-US" i="1" dirty="0">
                <a:solidFill>
                  <a:schemeClr val="tx2"/>
                </a:solidFill>
              </a:rPr>
              <a:t>Refresh more frequently</a:t>
            </a:r>
          </a:p>
          <a:p>
            <a:pPr lvl="1"/>
            <a:r>
              <a:rPr lang="en-US" sz="2800" dirty="0"/>
              <a:t>Shorten refresh-interval by </a:t>
            </a:r>
            <a:r>
              <a:rPr lang="en-US" sz="2600" dirty="0">
                <a:solidFill>
                  <a:srgbClr val="FF0000"/>
                </a:solidFill>
                <a:latin typeface="Cambria Math" panose="02040503050406030204" pitchFamily="18" charset="0"/>
                <a:ea typeface="Cambria Math" panose="02040503050406030204" pitchFamily="18" charset="0"/>
              </a:rPr>
              <a:t>~7x</a:t>
            </a:r>
          </a:p>
          <a:p>
            <a:endParaRPr lang="en-US" dirty="0">
              <a:ea typeface="Cambria Math" panose="02040503050406030204" pitchFamily="18" charset="0"/>
            </a:endParaRPr>
          </a:p>
          <a:p>
            <a:pPr marL="0" indent="0">
              <a:buNone/>
            </a:pPr>
            <a:r>
              <a:rPr lang="en-US" i="1" dirty="0">
                <a:solidFill>
                  <a:srgbClr val="FF0000"/>
                </a:solidFill>
                <a:ea typeface="Cambria Math" panose="02040503050406030204" pitchFamily="18" charset="0"/>
              </a:rPr>
              <a:t>Both naive solutions introduce significant overhead in performance and power</a:t>
            </a: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31355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PARA</a:t>
            </a:r>
          </a:p>
        </p:txBody>
      </p:sp>
      <p:sp>
        <p:nvSpPr>
          <p:cNvPr id="3" name="Content Placeholder 2"/>
          <p:cNvSpPr>
            <a:spLocks noGrp="1"/>
          </p:cNvSpPr>
          <p:nvPr>
            <p:ph idx="1"/>
          </p:nvPr>
        </p:nvSpPr>
        <p:spPr>
          <a:xfrm>
            <a:off x="107504" y="1066800"/>
            <a:ext cx="8928992" cy="5638800"/>
          </a:xfrm>
        </p:spPr>
        <p:txBody>
          <a:bodyPr/>
          <a:lstStyle/>
          <a:p>
            <a:r>
              <a:rPr lang="en-US" sz="3200" dirty="0"/>
              <a:t>If implemented in </a:t>
            </a:r>
            <a:r>
              <a:rPr lang="en-US" sz="3200" dirty="0">
                <a:solidFill>
                  <a:srgbClr val="0000FF"/>
                </a:solidFill>
              </a:rPr>
              <a:t>DRAM chip </a:t>
            </a:r>
            <a:r>
              <a:rPr lang="en-US" sz="3200" dirty="0"/>
              <a:t>(done today)</a:t>
            </a:r>
          </a:p>
          <a:p>
            <a:pPr lvl="1"/>
            <a:r>
              <a:rPr lang="en-US" sz="2800" dirty="0"/>
              <a:t>Enough slack in timing and refresh parameters</a:t>
            </a:r>
          </a:p>
          <a:p>
            <a:pPr lvl="1"/>
            <a:r>
              <a:rPr lang="en-US" sz="2800" dirty="0"/>
              <a:t>Plenty of slack today: </a:t>
            </a:r>
          </a:p>
          <a:p>
            <a:pPr lvl="2"/>
            <a:r>
              <a:rPr lang="en-US" sz="1400" dirty="0"/>
              <a:t>Lee et al., “</a:t>
            </a:r>
            <a:r>
              <a:rPr lang="en-US" sz="1400" b="1" dirty="0">
                <a:solidFill>
                  <a:srgbClr val="660066"/>
                </a:solidFill>
              </a:rPr>
              <a:t>Adaptive-Latency DRAM: Optimizing DRAM Timing for the Common Case</a:t>
            </a:r>
            <a:r>
              <a:rPr lang="en-US" sz="1400" dirty="0"/>
              <a:t>,” HPCA 2015.</a:t>
            </a:r>
          </a:p>
          <a:p>
            <a:pPr lvl="2"/>
            <a:r>
              <a:rPr lang="en-US" sz="1400" dirty="0"/>
              <a:t>Chang et al., “</a:t>
            </a:r>
            <a:r>
              <a:rPr lang="en-US" sz="1400" b="1" dirty="0">
                <a:solidFill>
                  <a:srgbClr val="660066"/>
                </a:solidFill>
              </a:rPr>
              <a:t>Understanding Latency Variation in Modern DRAM Chips</a:t>
            </a:r>
            <a:r>
              <a:rPr lang="en-US" sz="1400" dirty="0"/>
              <a:t>,” SIGMETRICS 2016.</a:t>
            </a:r>
          </a:p>
          <a:p>
            <a:pPr lvl="2"/>
            <a:r>
              <a:rPr lang="en-US" sz="1400" dirty="0"/>
              <a:t>Lee et al., “</a:t>
            </a:r>
            <a:r>
              <a:rPr lang="en-US" sz="1400" b="1" dirty="0">
                <a:solidFill>
                  <a:srgbClr val="660066"/>
                </a:solidFill>
              </a:rPr>
              <a:t>Design-Induced Latency Variation in Modern DRAM Chips</a:t>
            </a:r>
            <a:r>
              <a:rPr lang="en-US" sz="1400" dirty="0"/>
              <a:t>,” SIGMETRICS 2017.</a:t>
            </a:r>
          </a:p>
          <a:p>
            <a:pPr lvl="2"/>
            <a:r>
              <a:rPr lang="en-US" sz="1400" dirty="0"/>
              <a:t>Chang et al., “</a:t>
            </a:r>
            <a:r>
              <a:rPr lang="en-US" sz="1400" b="1" dirty="0">
                <a:solidFill>
                  <a:srgbClr val="711A6A"/>
                </a:solidFill>
              </a:rPr>
              <a:t>Understanding</a:t>
            </a:r>
            <a:r>
              <a:rPr lang="en-US" sz="1400" b="1" dirty="0">
                <a:solidFill>
                  <a:srgbClr val="660066"/>
                </a:solidFill>
              </a:rPr>
              <a:t> </a:t>
            </a:r>
            <a:r>
              <a:rPr lang="en-US" sz="1400" b="1" dirty="0">
                <a:solidFill>
                  <a:srgbClr val="711A6A"/>
                </a:solidFill>
              </a:rPr>
              <a:t>Reduced-Voltage</a:t>
            </a:r>
            <a:r>
              <a:rPr lang="en-US" sz="1400" b="1" dirty="0">
                <a:solidFill>
                  <a:srgbClr val="660066"/>
                </a:solidFill>
              </a:rPr>
              <a:t> Operation in Modern DRAM Devices</a:t>
            </a:r>
            <a:r>
              <a:rPr lang="en-US" sz="1400" dirty="0"/>
              <a:t>,” SIGMETRICS 2017.</a:t>
            </a:r>
          </a:p>
          <a:p>
            <a:pPr lvl="2"/>
            <a:r>
              <a:rPr lang="en-US" sz="1400" dirty="0"/>
              <a:t>Ghose et al., “</a:t>
            </a:r>
            <a:r>
              <a:rPr lang="en-US" sz="1400" b="1" dirty="0">
                <a:solidFill>
                  <a:srgbClr val="711A6A"/>
                </a:solidFill>
              </a:rPr>
              <a:t>What Your DRAM Power Models Are Not Telling You: Lessons from a Detailed Experimental Study</a:t>
            </a:r>
            <a:r>
              <a:rPr lang="en-US" sz="1400" dirty="0"/>
              <a:t>,” SIGMETRICS 2018.</a:t>
            </a:r>
          </a:p>
          <a:p>
            <a:pPr lvl="2"/>
            <a:r>
              <a:rPr lang="en-US" sz="1400" dirty="0"/>
              <a:t>Kim et al., “</a:t>
            </a:r>
            <a:r>
              <a:rPr lang="en-US" sz="1400" b="1" dirty="0">
                <a:solidFill>
                  <a:srgbClr val="711A6A"/>
                </a:solidFill>
              </a:rPr>
              <a:t>Solar-DRAM: Reducing DRAM Access Latency by Exploiting the Variation in Local </a:t>
            </a:r>
            <a:r>
              <a:rPr lang="en-US" sz="1400" b="1" dirty="0" err="1">
                <a:solidFill>
                  <a:srgbClr val="711A6A"/>
                </a:solidFill>
              </a:rPr>
              <a:t>Bitlines</a:t>
            </a:r>
            <a:r>
              <a:rPr lang="en-US" sz="1400" dirty="0"/>
              <a:t>,” ICCD 2018.</a:t>
            </a:r>
          </a:p>
          <a:p>
            <a:pPr lvl="2"/>
            <a:endParaRPr lang="en-US" sz="1400" dirty="0"/>
          </a:p>
          <a:p>
            <a:r>
              <a:rPr lang="en-US" sz="3200" dirty="0"/>
              <a:t>If implemented in </a:t>
            </a:r>
            <a:r>
              <a:rPr lang="en-US" sz="3200" dirty="0">
                <a:solidFill>
                  <a:srgbClr val="0000FF"/>
                </a:solidFill>
              </a:rPr>
              <a:t>memory controller</a:t>
            </a:r>
          </a:p>
          <a:p>
            <a:pPr lvl="1"/>
            <a:r>
              <a:rPr lang="en-US" sz="2800" dirty="0"/>
              <a:t>Better coordination between memory controller and DRAM</a:t>
            </a:r>
          </a:p>
          <a:p>
            <a:pPr lvl="1"/>
            <a:r>
              <a:rPr lang="en-US" sz="2800" dirty="0"/>
              <a:t>Memory controller should know which rows are physically adjacent</a:t>
            </a:r>
          </a:p>
          <a:p>
            <a:pPr lvl="1"/>
            <a:endParaRPr lang="en-US" sz="2800" dirty="0"/>
          </a:p>
          <a:p>
            <a:endParaRPr lang="en-US" dirty="0"/>
          </a:p>
          <a:p>
            <a:pPr lvl="1"/>
            <a:endParaRPr lang="en-US" sz="2800"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0505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426324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17490309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Aside: Intelligent Controller for NAND Flash</a:t>
            </a:r>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Virtex-II Pro</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latin typeface="Arial" charset="0"/>
                  <a:ea typeface="MS PGothic" charset="0"/>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00"/>
              </a:solidFill>
              <a:effectLst/>
              <a:uLnTx/>
              <a:uFillTx/>
              <a:latin typeface="Tahoma"/>
              <a:ea typeface="+mn-ea"/>
              <a:cs typeface="+mn-cs"/>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00"/>
                </a:solidFill>
                <a:effectLst/>
                <a:uLnTx/>
                <a:uFillTx/>
                <a:latin typeface="Arial" charset="0"/>
                <a:ea typeface="MS PGothic" charset="0"/>
              </a:rPr>
              <a:t>Virtex</a:t>
            </a:r>
            <a:r>
              <a:rPr kumimoji="0" lang="en-US" sz="1800" b="0" i="0" u="none" strike="noStrike" kern="0" cap="none" spc="0" normalizeH="0" baseline="0" noProof="0" dirty="0">
                <a:ln>
                  <a:noFill/>
                </a:ln>
                <a:solidFill>
                  <a:srgbClr val="FFFF00"/>
                </a:solidFill>
                <a:effectLst/>
                <a:uLnTx/>
                <a:uFillTx/>
                <a:latin typeface="Arial" charset="0"/>
                <a:ea typeface="MS PGothic" charset="0"/>
              </a:rPr>
              <a:t>-V FPGA</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CC"/>
                </a:solidFill>
                <a:effectLst/>
                <a:uLnTx/>
                <a:uFillTx/>
                <a:latin typeface="Tahoma"/>
                <a:ea typeface="+mn-ea"/>
                <a:cs typeface="+mn-cs"/>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FF"/>
                  </a:solidFill>
                  <a:effectLst/>
                  <a:uLnTx/>
                  <a:uFillTx/>
                  <a:latin typeface="Arial" charset="0"/>
                  <a:ea typeface="MS PGothic" charset="0"/>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grpSp>
        <p:nvGrpSpPr>
          <p:cNvPr id="55" name="Group 45"/>
          <p:cNvGrpSpPr>
            <a:grpSpLocks/>
          </p:cNvGrpSpPr>
          <p:nvPr/>
        </p:nvGrpSpPr>
        <p:grpSpPr bwMode="auto">
          <a:xfrm>
            <a:off x="6172201" y="4433889"/>
            <a:ext cx="2852738" cy="1809750"/>
            <a:chOff x="3888" y="3072"/>
            <a:chExt cx="1797" cy="1140"/>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57" name="Text Box 43"/>
            <p:cNvSpPr txBox="1">
              <a:spLocks noChangeArrowheads="1"/>
            </p:cNvSpPr>
            <p:nvPr/>
          </p:nvSpPr>
          <p:spPr bwMode="auto">
            <a:xfrm>
              <a:off x="4105" y="3981"/>
              <a:ext cx="158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Arial" charset="0"/>
                  <a:ea typeface="MS PGothic" charset="0"/>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1x-nm</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charset="0"/>
                <a:ea typeface="MS PGothic" charset="0"/>
              </a:rPr>
              <a:t>NAND Flash</a:t>
            </a:r>
          </a:p>
        </p:txBody>
      </p:sp>
      <p:sp>
        <p:nvSpPr>
          <p:cNvPr id="5" name="TextBox 4"/>
          <p:cNvSpPr txBox="1"/>
          <p:nvPr/>
        </p:nvSpPr>
        <p:spPr>
          <a:xfrm>
            <a:off x="-19422" y="6496146"/>
            <a:ext cx="93326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Cai+, “</a:t>
            </a:r>
            <a:r>
              <a:rPr kumimoji="0" lang="en-US" sz="1400" b="0" i="0" u="none" strike="noStrike" kern="1200" cap="none" spc="0" normalizeH="0" baseline="0" noProof="0" dirty="0">
                <a:ln>
                  <a:noFill/>
                </a:ln>
                <a:solidFill>
                  <a:srgbClr val="0000FF"/>
                </a:solidFill>
                <a:effectLst/>
                <a:uLnTx/>
                <a:uFillTx/>
                <a:latin typeface="Tahoma"/>
                <a:ea typeface="+mn-ea"/>
                <a:cs typeface="+mn-cs"/>
              </a:rPr>
              <a:t>Error Characterization, Mitigation, and Recovery in Flash Memory Based Solid State Drives</a:t>
            </a:r>
            <a:r>
              <a:rPr kumimoji="0" lang="en-US" sz="1400" b="0" i="0" u="none" strike="noStrike" kern="1200" cap="none" spc="0" normalizeH="0" baseline="0" noProof="0" dirty="0">
                <a:ln>
                  <a:noFill/>
                </a:ln>
                <a:solidFill>
                  <a:srgbClr val="000000"/>
                </a:solidFill>
                <a:effectLst/>
                <a:uLnTx/>
                <a:uFillTx/>
                <a:latin typeface="Tahoma"/>
                <a:ea typeface="+mn-ea"/>
                <a:cs typeface="+mn-cs"/>
              </a:rPr>
              <a:t>,” Proc. IEEE 2017.</a:t>
            </a:r>
          </a:p>
        </p:txBody>
      </p:sp>
      <p:sp>
        <p:nvSpPr>
          <p:cNvPr id="62" name="Rectangle 61">
            <a:extLst>
              <a:ext uri="{FF2B5EF4-FFF2-40B4-BE49-F238E27FC236}">
                <a16:creationId xmlns:a16="http://schemas.microsoft.com/office/drawing/2014/main" id="{48E3225E-FE9D-A044-B795-E45371FDCB71}"/>
              </a:ext>
            </a:extLst>
          </p:cNvPr>
          <p:cNvSpPr/>
          <p:nvPr/>
        </p:nvSpPr>
        <p:spPr>
          <a:xfrm>
            <a:off x="-36512" y="5805264"/>
            <a:ext cx="685800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[DATE 2012, ICCD 2012, DATE 2013, ITJ 2013, ICCD 2013, SIGMETRICS 2014, HPCA 2015, DSN 2015, MSST 2015, JSAC 2016, HPCA 2017, DFRWS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633"/>
                </a:solidFill>
                <a:effectLst/>
                <a:uLnTx/>
                <a:uFillTx/>
                <a:latin typeface="Tahoma"/>
                <a:ea typeface="+mn-ea"/>
                <a:cs typeface="+mn-cs"/>
              </a:rPr>
              <a:t>PIEEE 2017, HPCA 2018, SIGMETRICS 2018]</a:t>
            </a:r>
            <a:endParaRPr kumimoji="0" lang="en-US" sz="14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80160645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Revisiting RowHammer in 2020</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96322530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0" y="807706"/>
            <a:ext cx="9143999" cy="5565385"/>
          </a:xfrm>
        </p:spPr>
        <p:txBody>
          <a:bodyPr/>
          <a:lstStyle/>
          <a:p>
            <a:pPr marL="274320" indent="-274320">
              <a:spcBef>
                <a:spcPts val="400"/>
              </a:spcBef>
            </a:pPr>
            <a:r>
              <a:rPr lang="en-US" sz="2000" b="1" u="sng" dirty="0"/>
              <a:t>Motivation</a:t>
            </a:r>
            <a:r>
              <a:rPr lang="en-US" sz="2000" dirty="0"/>
              <a:t>: Denser DRAM chips are more vulnerable to </a:t>
            </a:r>
            <a:r>
              <a:rPr lang="en-US" sz="2000" dirty="0" err="1"/>
              <a:t>RowHammer</a:t>
            </a:r>
            <a:r>
              <a:rPr lang="en-US" sz="2000" dirty="0"/>
              <a:t> but no characterization-based study demonstrates how vulnerability scales</a:t>
            </a:r>
          </a:p>
          <a:p>
            <a:pPr marL="274320" indent="-274320">
              <a:spcBef>
                <a:spcPts val="400"/>
              </a:spcBef>
            </a:pPr>
            <a:r>
              <a:rPr lang="en-US" sz="2000" b="1" u="sng" dirty="0">
                <a:solidFill>
                  <a:schemeClr val="accent2">
                    <a:lumMod val="75000"/>
                  </a:schemeClr>
                </a:solidFill>
              </a:rPr>
              <a:t>Problem</a:t>
            </a:r>
            <a:r>
              <a:rPr lang="en-US" sz="2000" dirty="0">
                <a:solidFill>
                  <a:schemeClr val="accent2">
                    <a:lumMod val="75000"/>
                  </a:schemeClr>
                </a:solidFill>
              </a:rPr>
              <a:t>: Unclear if existing mitigation mechanisms will remain viable for future DRAM chips that are likely to be more vulnerable to </a:t>
            </a:r>
            <a:r>
              <a:rPr lang="en-US" sz="2000" dirty="0" err="1">
                <a:solidFill>
                  <a:schemeClr val="accent2">
                    <a:lumMod val="75000"/>
                  </a:schemeClr>
                </a:solidFill>
              </a:rPr>
              <a:t>RowHammer</a:t>
            </a:r>
            <a:endParaRPr lang="en-US" sz="2000" b="1" u="sng" dirty="0">
              <a:solidFill>
                <a:schemeClr val="accent2">
                  <a:lumMod val="75000"/>
                </a:schemeClr>
              </a:solidFill>
            </a:endParaRPr>
          </a:p>
          <a:p>
            <a:pPr marL="274320" indent="-274320">
              <a:spcBef>
                <a:spcPts val="400"/>
              </a:spcBef>
            </a:pPr>
            <a:r>
              <a:rPr lang="en-US" sz="2000" b="1" u="sng" dirty="0">
                <a:solidFill>
                  <a:schemeClr val="accent1">
                    <a:lumMod val="75000"/>
                  </a:schemeClr>
                </a:solidFill>
              </a:rPr>
              <a:t>Goal</a:t>
            </a:r>
            <a:r>
              <a:rPr lang="en-US" sz="2000" dirty="0">
                <a:solidFill>
                  <a:schemeClr val="accent1">
                    <a:lumMod val="75000"/>
                  </a:schemeClr>
                </a:solidFill>
              </a:rPr>
              <a:t>: </a:t>
            </a:r>
          </a:p>
          <a:p>
            <a:pPr marL="800100" lvl="1" indent="-342900">
              <a:spcBef>
                <a:spcPts val="400"/>
              </a:spcBef>
              <a:buFont typeface="+mj-lt"/>
              <a:buAutoNum type="arabicPeriod"/>
            </a:pPr>
            <a:r>
              <a:rPr lang="en-US" sz="2000" dirty="0">
                <a:solidFill>
                  <a:schemeClr val="accent1">
                    <a:lumMod val="75000"/>
                  </a:schemeClr>
                </a:solidFill>
              </a:rPr>
              <a:t>Experimentally demonstrate how vulnerable modern DRAM chips are to </a:t>
            </a:r>
            <a:r>
              <a:rPr lang="en-US" sz="2000" dirty="0" err="1">
                <a:solidFill>
                  <a:schemeClr val="accent1">
                    <a:lumMod val="75000"/>
                  </a:schemeClr>
                </a:solidFill>
              </a:rPr>
              <a:t>RowHammer</a:t>
            </a:r>
            <a:r>
              <a:rPr lang="en-US" sz="2000" dirty="0">
                <a:solidFill>
                  <a:schemeClr val="accent1">
                    <a:lumMod val="75000"/>
                  </a:schemeClr>
                </a:solidFill>
              </a:rPr>
              <a:t> and study how this vulnerability will scale going forward</a:t>
            </a:r>
          </a:p>
          <a:p>
            <a:pPr marL="800100" lvl="1" indent="-342900">
              <a:spcBef>
                <a:spcPts val="400"/>
              </a:spcBef>
              <a:buFont typeface="+mj-lt"/>
              <a:buAutoNum type="arabicPeriod"/>
            </a:pPr>
            <a:r>
              <a:rPr lang="en-US" sz="2000" dirty="0">
                <a:solidFill>
                  <a:schemeClr val="accent1">
                    <a:lumMod val="75000"/>
                  </a:schemeClr>
                </a:solidFill>
              </a:rPr>
              <a:t>Study viability of existing mitigation mechanisms on more vulnerable chips</a:t>
            </a:r>
          </a:p>
          <a:p>
            <a:pPr marL="274320" indent="-274320">
              <a:spcBef>
                <a:spcPts val="400"/>
              </a:spcBef>
            </a:pPr>
            <a:r>
              <a:rPr lang="en-US" sz="2000" b="1" u="sng" dirty="0">
                <a:solidFill>
                  <a:schemeClr val="accent6">
                    <a:lumMod val="75000"/>
                  </a:schemeClr>
                </a:solidFill>
              </a:rPr>
              <a:t>Experimental Study</a:t>
            </a:r>
            <a:r>
              <a:rPr lang="en-US" sz="2000" u="sng" dirty="0">
                <a:solidFill>
                  <a:schemeClr val="accent6">
                    <a:lumMod val="75000"/>
                  </a:schemeClr>
                </a:solidFill>
              </a:rPr>
              <a:t>:</a:t>
            </a:r>
            <a:r>
              <a:rPr lang="en-US" sz="2000" dirty="0">
                <a:solidFill>
                  <a:schemeClr val="accent6">
                    <a:lumMod val="75000"/>
                  </a:schemeClr>
                </a:solidFill>
              </a:rPr>
              <a:t> First rigorous </a:t>
            </a:r>
            <a:r>
              <a:rPr lang="en-US" sz="2000" dirty="0" err="1">
                <a:solidFill>
                  <a:schemeClr val="accent6">
                    <a:lumMod val="75000"/>
                  </a:schemeClr>
                </a:solidFill>
              </a:rPr>
              <a:t>RowHammer</a:t>
            </a:r>
            <a:r>
              <a:rPr lang="en-US" sz="2000" dirty="0">
                <a:solidFill>
                  <a:schemeClr val="accent6">
                    <a:lumMod val="75000"/>
                  </a:schemeClr>
                </a:solidFill>
              </a:rPr>
              <a:t> characterization study across a broad range of DRAM chips </a:t>
            </a:r>
          </a:p>
          <a:p>
            <a:pPr marL="457200" lvl="1" indent="-274320">
              <a:spcBef>
                <a:spcPts val="400"/>
              </a:spcBef>
            </a:pPr>
            <a:r>
              <a:rPr lang="en-US" sz="1800" dirty="0">
                <a:solidFill>
                  <a:schemeClr val="accent6">
                    <a:lumMod val="75000"/>
                  </a:schemeClr>
                </a:solidFill>
              </a:rPr>
              <a:t>1580 chips of different DRAM {types, technology node generations, manufacturers}</a:t>
            </a:r>
          </a:p>
          <a:p>
            <a:pPr marL="457200" lvl="1" indent="-274320">
              <a:spcBef>
                <a:spcPts val="400"/>
              </a:spcBef>
            </a:pPr>
            <a:r>
              <a:rPr lang="en-US" sz="1800" dirty="0">
                <a:solidFill>
                  <a:schemeClr val="accent6">
                    <a:lumMod val="75000"/>
                  </a:schemeClr>
                </a:solidFill>
              </a:rPr>
              <a:t>We find that </a:t>
            </a:r>
            <a:r>
              <a:rPr lang="en-US" sz="1800" dirty="0" err="1">
                <a:solidFill>
                  <a:schemeClr val="accent6">
                    <a:lumMod val="75000"/>
                  </a:schemeClr>
                </a:solidFill>
              </a:rPr>
              <a:t>RowHammer</a:t>
            </a:r>
            <a:r>
              <a:rPr lang="en-US" sz="1800" dirty="0">
                <a:solidFill>
                  <a:schemeClr val="accent6">
                    <a:lumMod val="75000"/>
                  </a:schemeClr>
                </a:solidFill>
              </a:rPr>
              <a:t> vulnerability worsens in newer chips</a:t>
            </a:r>
            <a:endParaRPr lang="en-US" sz="1800" u="sng" dirty="0">
              <a:solidFill>
                <a:schemeClr val="accent6">
                  <a:lumMod val="75000"/>
                </a:schemeClr>
              </a:solidFill>
            </a:endParaRPr>
          </a:p>
          <a:p>
            <a:pPr marL="274320" indent="-274320">
              <a:spcBef>
                <a:spcPts val="400"/>
              </a:spcBef>
            </a:pPr>
            <a:r>
              <a:rPr lang="en-US" sz="2000" b="1" u="sng" dirty="0" err="1">
                <a:solidFill>
                  <a:srgbClr val="7030A0"/>
                </a:solidFill>
              </a:rPr>
              <a:t>RowHammer</a:t>
            </a:r>
            <a:r>
              <a:rPr lang="en-US" sz="2000" b="1" u="sng" dirty="0">
                <a:solidFill>
                  <a:srgbClr val="7030A0"/>
                </a:solidFill>
              </a:rPr>
              <a:t> Mitigation Mechanism Study</a:t>
            </a:r>
            <a:r>
              <a:rPr lang="en-US" sz="2000" u="sng" dirty="0">
                <a:solidFill>
                  <a:srgbClr val="7030A0"/>
                </a:solidFill>
              </a:rPr>
              <a:t>:</a:t>
            </a:r>
            <a:r>
              <a:rPr lang="en-US" sz="2000" dirty="0">
                <a:solidFill>
                  <a:srgbClr val="7030A0"/>
                </a:solidFill>
              </a:rPr>
              <a:t> How five state-of-the-art mechanisms are affected by worsening </a:t>
            </a:r>
            <a:r>
              <a:rPr lang="en-US" sz="2000" dirty="0" err="1">
                <a:solidFill>
                  <a:srgbClr val="7030A0"/>
                </a:solidFill>
              </a:rPr>
              <a:t>RowHammer</a:t>
            </a:r>
            <a:r>
              <a:rPr lang="en-US" sz="2000" dirty="0">
                <a:solidFill>
                  <a:srgbClr val="7030A0"/>
                </a:solidFill>
              </a:rPr>
              <a:t> vulnerability</a:t>
            </a:r>
          </a:p>
          <a:p>
            <a:pPr marL="457200" lvl="1" indent="-274320">
              <a:spcBef>
                <a:spcPts val="400"/>
              </a:spcBef>
            </a:pPr>
            <a:r>
              <a:rPr lang="en-US" sz="1800" dirty="0">
                <a:solidFill>
                  <a:srgbClr val="7030A0"/>
                </a:solidFill>
              </a:rPr>
              <a:t>Reasonable performance loss (8% on average) on modern DRAM chips</a:t>
            </a:r>
          </a:p>
          <a:p>
            <a:pPr marL="457200" lvl="1" indent="-274320">
              <a:spcBef>
                <a:spcPts val="400"/>
              </a:spcBef>
            </a:pPr>
            <a:r>
              <a:rPr lang="en-US" sz="1800" dirty="0">
                <a:solidFill>
                  <a:srgbClr val="7030A0"/>
                </a:solidFill>
              </a:rPr>
              <a:t>Scale poorly to more vulnerable DRAM chips (e.g., 80% performance loss)</a:t>
            </a:r>
          </a:p>
          <a:p>
            <a:pPr>
              <a:spcBef>
                <a:spcPts val="400"/>
              </a:spcBef>
            </a:pPr>
            <a:r>
              <a:rPr lang="en-US" sz="2000" b="1" u="sng" dirty="0">
                <a:solidFill>
                  <a:srgbClr val="C00000"/>
                </a:solidFill>
              </a:rPr>
              <a:t>Conclusion:</a:t>
            </a:r>
            <a:r>
              <a:rPr lang="en-US" sz="2000" dirty="0">
                <a:solidFill>
                  <a:srgbClr val="C00000"/>
                </a:solidFill>
              </a:rPr>
              <a:t> it is critical to research more effective solutions to </a:t>
            </a:r>
            <a:r>
              <a:rPr lang="en-US" sz="2000" dirty="0" err="1">
                <a:solidFill>
                  <a:srgbClr val="C00000"/>
                </a:solidFill>
              </a:rPr>
              <a:t>RowHammer</a:t>
            </a:r>
            <a:r>
              <a:rPr lang="en-US" sz="2000" dirty="0">
                <a:solidFill>
                  <a:srgbClr val="C00000"/>
                </a:solidFill>
              </a:rPr>
              <a:t> for future DRAM chips that will likely be even more vulnerable to </a:t>
            </a:r>
            <a:r>
              <a:rPr lang="en-US" sz="2000" dirty="0" err="1">
                <a:solidFill>
                  <a:srgbClr val="C00000"/>
                </a:solidFill>
              </a:rPr>
              <a:t>RowHammer</a:t>
            </a:r>
            <a:endParaRPr lang="tr-TR" sz="1800" dirty="0">
              <a:solidFill>
                <a:srgbClr val="C00000"/>
              </a:solidFill>
            </a:endParaRPr>
          </a:p>
        </p:txBody>
      </p:sp>
    </p:spTree>
    <p:extLst>
      <p:ext uri="{BB962C8B-B14F-4D97-AF65-F5344CB8AC3E}">
        <p14:creationId xmlns:p14="http://schemas.microsoft.com/office/powerpoint/2010/main" val="295807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Motivation</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239153" y="1006595"/>
            <a:ext cx="9143999" cy="5318753"/>
          </a:xfrm>
        </p:spPr>
        <p:txBody>
          <a:bodyPr/>
          <a:lstStyle/>
          <a:p>
            <a:pPr lvl="1"/>
            <a:r>
              <a:rPr lang="en-US" sz="2600" dirty="0"/>
              <a:t>Denser DRAM chips are </a:t>
            </a:r>
            <a:r>
              <a:rPr lang="en-US" sz="2600" b="1" dirty="0">
                <a:solidFill>
                  <a:schemeClr val="accent2">
                    <a:lumMod val="75000"/>
                  </a:schemeClr>
                </a:solidFill>
              </a:rPr>
              <a:t>more vulnerable </a:t>
            </a:r>
            <a:r>
              <a:rPr lang="en-US" sz="2600" dirty="0"/>
              <a:t>to </a:t>
            </a:r>
            <a:r>
              <a:rPr lang="en-US" sz="2600" dirty="0" err="1"/>
              <a:t>RowHammer</a:t>
            </a:r>
            <a:r>
              <a:rPr lang="en-US" sz="2600" dirty="0"/>
              <a:t> </a:t>
            </a:r>
          </a:p>
          <a:p>
            <a:pPr marL="457200" lvl="1" indent="0">
              <a:buNone/>
            </a:pPr>
            <a:endParaRPr lang="en-US" sz="2600" dirty="0"/>
          </a:p>
          <a:p>
            <a:pPr lvl="1"/>
            <a:r>
              <a:rPr lang="en-US" sz="2600" dirty="0"/>
              <a:t>Three prior works </a:t>
            </a:r>
            <a:r>
              <a:rPr lang="en-US" sz="1800" b="1" dirty="0">
                <a:solidFill>
                  <a:srgbClr val="538234"/>
                </a:solidFill>
              </a:rPr>
              <a:t>[Kim+, ISCA’14], [Park+, MR’16], [Park+, MR’16]</a:t>
            </a:r>
            <a:r>
              <a:rPr lang="en-US" sz="2600" dirty="0"/>
              <a:t>, </a:t>
            </a:r>
            <a:r>
              <a:rPr lang="en-US" sz="2600" b="1" dirty="0"/>
              <a:t>over the last six years</a:t>
            </a:r>
            <a:r>
              <a:rPr lang="en-US" sz="2600" dirty="0"/>
              <a:t> provide </a:t>
            </a:r>
            <a:r>
              <a:rPr lang="en-US" sz="2600" dirty="0" err="1"/>
              <a:t>RowHammer</a:t>
            </a:r>
            <a:r>
              <a:rPr lang="en-US" sz="2600" dirty="0"/>
              <a:t> characterization data on real DRAM</a:t>
            </a:r>
          </a:p>
          <a:p>
            <a:pPr lvl="1"/>
            <a:endParaRPr lang="en-US" sz="2600" dirty="0"/>
          </a:p>
          <a:p>
            <a:pPr lvl="1"/>
            <a:r>
              <a:rPr lang="en-US" sz="2600" dirty="0"/>
              <a:t>However, there is </a:t>
            </a:r>
            <a:r>
              <a:rPr lang="en-US" sz="2600" b="1" dirty="0">
                <a:solidFill>
                  <a:srgbClr val="C00000"/>
                </a:solidFill>
              </a:rPr>
              <a:t>no comprehensive experimental study</a:t>
            </a:r>
            <a:r>
              <a:rPr lang="en-US" sz="2600" b="1" dirty="0"/>
              <a:t> </a:t>
            </a:r>
            <a:r>
              <a:rPr lang="en-US" sz="2600" dirty="0"/>
              <a:t>that demonstrates </a:t>
            </a:r>
            <a:r>
              <a:rPr lang="en-US" sz="2600" b="1" dirty="0">
                <a:solidFill>
                  <a:srgbClr val="C00000"/>
                </a:solidFill>
              </a:rPr>
              <a:t>how vulnerability scales </a:t>
            </a:r>
            <a:r>
              <a:rPr lang="en-US" sz="2600" dirty="0"/>
              <a:t>across DRAM types and technology node generations </a:t>
            </a:r>
          </a:p>
          <a:p>
            <a:pPr lvl="1"/>
            <a:endParaRPr lang="en-US" sz="2600" dirty="0"/>
          </a:p>
          <a:p>
            <a:pPr lvl="1"/>
            <a:r>
              <a:rPr lang="en-US" sz="2600" dirty="0"/>
              <a:t>It is </a:t>
            </a:r>
            <a:r>
              <a:rPr lang="en-US" sz="2600" b="1" dirty="0">
                <a:solidFill>
                  <a:srgbClr val="7030A0"/>
                </a:solidFill>
              </a:rPr>
              <a:t>unclear whether current mitigation mechanisms will remain viable</a:t>
            </a:r>
            <a:r>
              <a:rPr lang="en-US" sz="2600" b="1" dirty="0"/>
              <a:t> </a:t>
            </a:r>
            <a:r>
              <a:rPr lang="en-US" sz="2600" dirty="0"/>
              <a:t>for future DRAM chips that are likely to be more vulnerable to </a:t>
            </a:r>
            <a:r>
              <a:rPr lang="en-US" sz="2600" dirty="0" err="1"/>
              <a:t>RowHammer</a:t>
            </a:r>
            <a:endParaRPr lang="en-US" sz="2600" dirty="0"/>
          </a:p>
          <a:p>
            <a:pPr marL="0" indent="0">
              <a:buNone/>
            </a:pPr>
            <a:endParaRPr lang="en-US" dirty="0"/>
          </a:p>
        </p:txBody>
      </p:sp>
    </p:spTree>
    <p:extLst>
      <p:ext uri="{BB962C8B-B14F-4D97-AF65-F5344CB8AC3E}">
        <p14:creationId xmlns:p14="http://schemas.microsoft.com/office/powerpoint/2010/main" val="69256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solidFill>
                  <a:srgbClr val="006633"/>
                </a:solidFill>
              </a:rPr>
              <a:t>Mitigation of Retention Issues </a:t>
            </a:r>
            <a:r>
              <a:rPr lang="en-US" sz="2600" b="1" dirty="0">
                <a:solidFill>
                  <a:srgbClr val="006633"/>
                </a:solidFill>
              </a:rPr>
              <a:t>[DSN’16]</a:t>
            </a:r>
            <a:r>
              <a:rPr lang="en-US" sz="2600" dirty="0"/>
              <a:t> </a:t>
            </a:r>
            <a:r>
              <a:rPr lang="en-US" dirty="0"/>
              <a:t> </a:t>
            </a:r>
          </a:p>
        </p:txBody>
      </p:sp>
      <p:pic>
        <p:nvPicPr>
          <p:cNvPr id="8" name="Picture 7"/>
          <p:cNvPicPr>
            <a:picLocks noChangeAspect="1"/>
          </p:cNvPicPr>
          <p:nvPr/>
        </p:nvPicPr>
        <p:blipFill>
          <a:blip r:embed="rId6"/>
          <a:stretch>
            <a:fillRect/>
          </a:stretch>
        </p:blipFill>
        <p:spPr>
          <a:xfrm>
            <a:off x="0" y="3893823"/>
            <a:ext cx="9144000" cy="1839433"/>
          </a:xfrm>
          <a:prstGeom prst="rect">
            <a:avLst/>
          </a:prstGeom>
        </p:spPr>
      </p:pic>
    </p:spTree>
    <p:extLst>
      <p:ext uri="{BB962C8B-B14F-4D97-AF65-F5344CB8AC3E}">
        <p14:creationId xmlns:p14="http://schemas.microsoft.com/office/powerpoint/2010/main" val="312949872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59FB-8DDF-6F41-A510-F3A8357912C8}"/>
              </a:ext>
            </a:extLst>
          </p:cNvPr>
          <p:cNvSpPr>
            <a:spLocks noGrp="1"/>
          </p:cNvSpPr>
          <p:nvPr>
            <p:ph type="title"/>
          </p:nvPr>
        </p:nvSpPr>
        <p:spPr/>
        <p:txBody>
          <a:bodyPr/>
          <a:lstStyle/>
          <a:p>
            <a:r>
              <a:rPr lang="en-US" b="1" dirty="0"/>
              <a:t>Goal</a:t>
            </a:r>
          </a:p>
        </p:txBody>
      </p:sp>
      <p:sp>
        <p:nvSpPr>
          <p:cNvPr id="3" name="Content Placeholder 2">
            <a:extLst>
              <a:ext uri="{FF2B5EF4-FFF2-40B4-BE49-F238E27FC236}">
                <a16:creationId xmlns:a16="http://schemas.microsoft.com/office/drawing/2014/main" id="{7451985C-9664-394D-94AF-354C677B601E}"/>
              </a:ext>
            </a:extLst>
          </p:cNvPr>
          <p:cNvSpPr>
            <a:spLocks noGrp="1"/>
          </p:cNvSpPr>
          <p:nvPr>
            <p:ph idx="1"/>
          </p:nvPr>
        </p:nvSpPr>
        <p:spPr>
          <a:xfrm>
            <a:off x="-120958" y="1589650"/>
            <a:ext cx="9264957" cy="4654395"/>
          </a:xfrm>
        </p:spPr>
        <p:txBody>
          <a:bodyPr/>
          <a:lstStyle/>
          <a:p>
            <a:pPr marL="800100" lvl="1" indent="-342900">
              <a:spcBef>
                <a:spcPts val="400"/>
              </a:spcBef>
              <a:buFont typeface="+mj-lt"/>
              <a:buAutoNum type="arabicPeriod"/>
            </a:pPr>
            <a:r>
              <a:rPr lang="en-US" sz="2700" b="1" dirty="0"/>
              <a:t> </a:t>
            </a:r>
            <a:r>
              <a:rPr lang="en-US" sz="2700" b="1" dirty="0">
                <a:solidFill>
                  <a:srgbClr val="538234"/>
                </a:solidFill>
              </a:rPr>
              <a:t>Experimentally demonstrate </a:t>
            </a:r>
            <a:r>
              <a:rPr lang="en-US" sz="2700" dirty="0">
                <a:solidFill>
                  <a:srgbClr val="538234"/>
                </a:solidFill>
              </a:rPr>
              <a:t>how vulnerable modern DRAM chips are to </a:t>
            </a:r>
            <a:r>
              <a:rPr lang="en-US" sz="2700" dirty="0" err="1">
                <a:solidFill>
                  <a:srgbClr val="538234"/>
                </a:solidFill>
              </a:rPr>
              <a:t>RowHammer</a:t>
            </a:r>
            <a:r>
              <a:rPr lang="en-US" sz="2700" dirty="0">
                <a:solidFill>
                  <a:srgbClr val="538234"/>
                </a:solidFill>
              </a:rPr>
              <a:t> and </a:t>
            </a:r>
            <a:r>
              <a:rPr lang="en-US" sz="2700" b="1" dirty="0">
                <a:solidFill>
                  <a:srgbClr val="538234"/>
                </a:solidFill>
              </a:rPr>
              <a:t>predict how this vulnerability will scale</a:t>
            </a:r>
            <a:r>
              <a:rPr lang="en-US" sz="2700" dirty="0">
                <a:solidFill>
                  <a:srgbClr val="538234"/>
                </a:solidFill>
              </a:rPr>
              <a:t> going forward</a:t>
            </a:r>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endParaRPr lang="en-US" sz="2700" dirty="0"/>
          </a:p>
          <a:p>
            <a:pPr marL="800100" lvl="1" indent="-342900">
              <a:spcBef>
                <a:spcPts val="400"/>
              </a:spcBef>
              <a:buFont typeface="+mj-lt"/>
              <a:buAutoNum type="arabicPeriod"/>
            </a:pPr>
            <a:r>
              <a:rPr lang="en-US" sz="2700" b="1" dirty="0"/>
              <a:t> </a:t>
            </a:r>
            <a:r>
              <a:rPr lang="en-US" sz="2700" dirty="0">
                <a:solidFill>
                  <a:schemeClr val="accent5">
                    <a:lumMod val="75000"/>
                  </a:schemeClr>
                </a:solidFill>
              </a:rPr>
              <a:t>Examine the viability of current mitigation mechanisms on </a:t>
            </a:r>
            <a:r>
              <a:rPr lang="en-US" sz="2700" b="1" dirty="0">
                <a:solidFill>
                  <a:schemeClr val="accent5">
                    <a:lumMod val="75000"/>
                  </a:schemeClr>
                </a:solidFill>
              </a:rPr>
              <a:t>more vulnerable chips</a:t>
            </a:r>
          </a:p>
          <a:p>
            <a:pPr marL="0" indent="0">
              <a:buNone/>
            </a:pPr>
            <a:endParaRPr lang="en-US" sz="2700" dirty="0"/>
          </a:p>
        </p:txBody>
      </p:sp>
    </p:spTree>
    <p:extLst>
      <p:ext uri="{BB962C8B-B14F-4D97-AF65-F5344CB8AC3E}">
        <p14:creationId xmlns:p14="http://schemas.microsoft.com/office/powerpoint/2010/main" val="15475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a:t>Effective </a:t>
            </a:r>
            <a:r>
              <a:rPr lang="en-US" sz="3800" b="1" dirty="0" err="1"/>
              <a:t>RowHammer</a:t>
            </a:r>
            <a:r>
              <a:rPr lang="en-US" sz="3800" b="1" dirty="0"/>
              <a:t> Characterization </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20570" y="1042516"/>
            <a:ext cx="9123430" cy="5984931"/>
          </a:xfrm>
        </p:spPr>
        <p:txBody>
          <a:bodyPr/>
          <a:lstStyle/>
          <a:p>
            <a:pPr marL="0" indent="0">
              <a:buNone/>
            </a:pPr>
            <a:r>
              <a:rPr lang="en-US" sz="2600" dirty="0"/>
              <a:t>To characterize our DRAM chips at </a:t>
            </a:r>
            <a:r>
              <a:rPr lang="en-US" sz="2600" b="1" dirty="0"/>
              <a:t>worst-case</a:t>
            </a:r>
            <a:r>
              <a:rPr lang="en-US" sz="2600" dirty="0"/>
              <a:t> conditions, we:</a:t>
            </a:r>
          </a:p>
          <a:p>
            <a:pPr marL="0" indent="0">
              <a:buNone/>
            </a:pPr>
            <a:endParaRPr lang="en-US" sz="700" dirty="0"/>
          </a:p>
          <a:p>
            <a:pPr marL="457200" indent="-457200">
              <a:buFont typeface="+mj-lt"/>
              <a:buAutoNum type="arabicPeriod"/>
            </a:pPr>
            <a:r>
              <a:rPr lang="en-US" sz="2600" b="1" dirty="0">
                <a:solidFill>
                  <a:schemeClr val="accent6">
                    <a:lumMod val="75000"/>
                  </a:schemeClr>
                </a:solidFill>
              </a:rPr>
              <a:t>Prevent sources of interference during core test loop</a:t>
            </a:r>
          </a:p>
          <a:p>
            <a:pPr marL="365760" lvl="1"/>
            <a:r>
              <a:rPr lang="en-US" sz="2200" dirty="0"/>
              <a:t>We disable: </a:t>
            </a:r>
          </a:p>
          <a:p>
            <a:pPr marL="548640" lvl="2"/>
            <a:r>
              <a:rPr lang="en-US" sz="2000" b="1" dirty="0"/>
              <a:t>DRAM refresh</a:t>
            </a:r>
            <a:r>
              <a:rPr lang="en-US" sz="2000" dirty="0"/>
              <a:t>: to avoid refreshing victim row</a:t>
            </a:r>
          </a:p>
          <a:p>
            <a:pPr marL="548640" lvl="2"/>
            <a:r>
              <a:rPr lang="en-US" sz="2000" b="1" dirty="0"/>
              <a:t>DRAM calibration events</a:t>
            </a:r>
            <a:r>
              <a:rPr lang="en-US" sz="2000" dirty="0"/>
              <a:t>: to minimize variation in test timing</a:t>
            </a:r>
          </a:p>
          <a:p>
            <a:pPr marL="548640" lvl="2"/>
            <a:r>
              <a:rPr lang="en-US" sz="2000" b="1" dirty="0" err="1"/>
              <a:t>RowHammer</a:t>
            </a:r>
            <a:r>
              <a:rPr lang="en-US" sz="2000" b="1" dirty="0"/>
              <a:t> mitigation mechanisms</a:t>
            </a:r>
            <a:r>
              <a:rPr lang="en-US" sz="2000" dirty="0"/>
              <a:t>: to observe circuit-level effects </a:t>
            </a:r>
          </a:p>
          <a:p>
            <a:pPr marL="365760" lvl="1"/>
            <a:r>
              <a:rPr lang="en-US" sz="2200" dirty="0"/>
              <a:t>Test for </a:t>
            </a:r>
            <a:r>
              <a:rPr lang="en-US" sz="2200" b="1" dirty="0">
                <a:solidFill>
                  <a:srgbClr val="538234"/>
                </a:solidFill>
              </a:rPr>
              <a:t>less than refresh window (32ms) </a:t>
            </a:r>
            <a:r>
              <a:rPr lang="en-US" sz="2200" dirty="0"/>
              <a:t>to avoid retention failures</a:t>
            </a:r>
          </a:p>
          <a:p>
            <a:pPr marL="457200" lvl="1" indent="0">
              <a:buNone/>
            </a:pPr>
            <a:endParaRPr lang="en-US" sz="1400" dirty="0"/>
          </a:p>
          <a:p>
            <a:pPr marL="457200" indent="-457200">
              <a:buFont typeface="+mj-lt"/>
              <a:buAutoNum type="arabicPeriod"/>
            </a:pPr>
            <a:r>
              <a:rPr lang="en-US" sz="2600" b="1" dirty="0">
                <a:solidFill>
                  <a:schemeClr val="accent5">
                    <a:lumMod val="75000"/>
                  </a:schemeClr>
                </a:solidFill>
              </a:rPr>
              <a:t>Worst-case access sequence</a:t>
            </a:r>
          </a:p>
          <a:p>
            <a:pPr marL="91440" indent="0">
              <a:buNone/>
            </a:pPr>
            <a:r>
              <a:rPr lang="en-US" sz="2200" dirty="0"/>
              <a:t>- We use </a:t>
            </a:r>
            <a:r>
              <a:rPr lang="en-US" sz="2200" b="1" dirty="0">
                <a:solidFill>
                  <a:srgbClr val="C00000"/>
                </a:solidFill>
              </a:rPr>
              <a:t>worst-case</a:t>
            </a:r>
            <a:r>
              <a:rPr lang="en-US" sz="2200" b="1" dirty="0"/>
              <a:t> </a:t>
            </a:r>
            <a:r>
              <a:rPr lang="en-US" sz="2200" dirty="0"/>
              <a:t>access sequence based on prior works’ observations</a:t>
            </a:r>
          </a:p>
          <a:p>
            <a:pPr marL="91440" indent="0">
              <a:buNone/>
            </a:pPr>
            <a:r>
              <a:rPr lang="en-US" sz="2200" dirty="0"/>
              <a:t>- For each row, </a:t>
            </a:r>
            <a:r>
              <a:rPr lang="en-US" sz="2200" b="1" dirty="0">
                <a:solidFill>
                  <a:schemeClr val="accent5">
                    <a:lumMod val="75000"/>
                  </a:schemeClr>
                </a:solidFill>
              </a:rPr>
              <a:t>repeatedly access the two directly physically-adjacent rows as fast as possible </a:t>
            </a:r>
          </a:p>
          <a:p>
            <a:pPr marL="274320" indent="0">
              <a:buNone/>
            </a:pPr>
            <a:endParaRPr lang="en-US" sz="2100" b="1" dirty="0">
              <a:solidFill>
                <a:schemeClr val="accent5">
                  <a:lumMod val="75000"/>
                </a:schemeClr>
              </a:solidFill>
            </a:endParaRPr>
          </a:p>
          <a:p>
            <a:pPr marL="274320" indent="0" algn="ctr">
              <a:buNone/>
            </a:pPr>
            <a:r>
              <a:rPr lang="en-US" sz="2400" b="1" dirty="0">
                <a:solidFill>
                  <a:srgbClr val="7030A0"/>
                </a:solidFill>
              </a:rPr>
              <a:t>[More details in the paper]</a:t>
            </a:r>
            <a:endParaRPr lang="en-US" sz="2000" dirty="0">
              <a:solidFill>
                <a:srgbClr val="7030A0"/>
              </a:solidFill>
            </a:endParaRPr>
          </a:p>
          <a:p>
            <a:pPr marL="274320" indent="0">
              <a:buNone/>
            </a:pPr>
            <a:endParaRPr lang="en-US" sz="2400" dirty="0"/>
          </a:p>
          <a:p>
            <a:pPr marL="457200" lvl="1" indent="0">
              <a:buNone/>
            </a:pPr>
            <a:endParaRPr lang="en-US" sz="2000" dirty="0"/>
          </a:p>
        </p:txBody>
      </p:sp>
    </p:spTree>
    <p:extLst>
      <p:ext uri="{BB962C8B-B14F-4D97-AF65-F5344CB8AC3E}">
        <p14:creationId xmlns:p14="http://schemas.microsoft.com/office/powerpoint/2010/main" val="16982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3" name="Group 72">
            <a:extLst>
              <a:ext uri="{FF2B5EF4-FFF2-40B4-BE49-F238E27FC236}">
                <a16:creationId xmlns:a16="http://schemas.microsoft.com/office/drawing/2014/main" id="{5B1C33F2-95B1-CD41-8AEE-843FCDD0B87C}"/>
              </a:ext>
            </a:extLst>
          </p:cNvPr>
          <p:cNvGrpSpPr/>
          <p:nvPr/>
        </p:nvGrpSpPr>
        <p:grpSpPr>
          <a:xfrm>
            <a:off x="1333669" y="995665"/>
            <a:ext cx="6487433" cy="390381"/>
            <a:chOff x="2579675" y="4236288"/>
            <a:chExt cx="6487433" cy="390381"/>
          </a:xfrm>
        </p:grpSpPr>
        <p:sp>
          <p:nvSpPr>
            <p:cNvPr id="32" name="Rectangle 31">
              <a:extLst>
                <a:ext uri="{FF2B5EF4-FFF2-40B4-BE49-F238E27FC236}">
                  <a16:creationId xmlns:a16="http://schemas.microsoft.com/office/drawing/2014/main" id="{637BDC37-B33C-7248-A651-0C1924D7C1B4}"/>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44" name="Rectangle 43">
              <a:extLst>
                <a:ext uri="{FF2B5EF4-FFF2-40B4-BE49-F238E27FC236}">
                  <a16:creationId xmlns:a16="http://schemas.microsoft.com/office/drawing/2014/main" id="{0A47B134-181E-F74C-8AFF-30D11752EDC4}"/>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1" name="Group 70">
            <a:extLst>
              <a:ext uri="{FF2B5EF4-FFF2-40B4-BE49-F238E27FC236}">
                <a16:creationId xmlns:a16="http://schemas.microsoft.com/office/drawing/2014/main" id="{4ABC459C-9756-414F-8F48-0008864BA931}"/>
              </a:ext>
            </a:extLst>
          </p:cNvPr>
          <p:cNvGrpSpPr/>
          <p:nvPr/>
        </p:nvGrpSpPr>
        <p:grpSpPr>
          <a:xfrm>
            <a:off x="1330174" y="1770146"/>
            <a:ext cx="6487433" cy="393061"/>
            <a:chOff x="2576180" y="5010769"/>
            <a:chExt cx="6487433" cy="393061"/>
          </a:xfrm>
        </p:grpSpPr>
        <p:sp>
          <p:nvSpPr>
            <p:cNvPr id="35" name="Rectangle 34">
              <a:extLst>
                <a:ext uri="{FF2B5EF4-FFF2-40B4-BE49-F238E27FC236}">
                  <a16:creationId xmlns:a16="http://schemas.microsoft.com/office/drawing/2014/main" id="{06DE5322-12E0-A94B-B600-AA4AEBFDC5E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3" name="Rectangle 62">
              <a:extLst>
                <a:ext uri="{FF2B5EF4-FFF2-40B4-BE49-F238E27FC236}">
                  <a16:creationId xmlns:a16="http://schemas.microsoft.com/office/drawing/2014/main" id="{C6910900-0F59-6946-A274-151F5EF4A1DE}"/>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2" name="Group 71">
            <a:extLst>
              <a:ext uri="{FF2B5EF4-FFF2-40B4-BE49-F238E27FC236}">
                <a16:creationId xmlns:a16="http://schemas.microsoft.com/office/drawing/2014/main" id="{0F653A50-A84B-CF40-9FA1-6C1910B2BC74}"/>
              </a:ext>
            </a:extLst>
          </p:cNvPr>
          <p:cNvGrpSpPr/>
          <p:nvPr/>
        </p:nvGrpSpPr>
        <p:grpSpPr>
          <a:xfrm>
            <a:off x="1333669" y="1384908"/>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sp>
        <p:nvSpPr>
          <p:cNvPr id="83" name="TextBox 82">
            <a:extLst>
              <a:ext uri="{FF2B5EF4-FFF2-40B4-BE49-F238E27FC236}">
                <a16:creationId xmlns:a16="http://schemas.microsoft.com/office/drawing/2014/main" id="{446FD2E6-177F-E449-875C-38F3F75E3DA8}"/>
              </a:ext>
            </a:extLst>
          </p:cNvPr>
          <p:cNvSpPr txBox="1"/>
          <p:nvPr/>
        </p:nvSpPr>
        <p:spPr>
          <a:xfrm>
            <a:off x="1332331" y="1337214"/>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REFRESH</a:t>
            </a:r>
          </a:p>
        </p:txBody>
      </p:sp>
      <p:sp>
        <p:nvSpPr>
          <p:cNvPr id="84" name="Rectangle 83">
            <a:extLst>
              <a:ext uri="{FF2B5EF4-FFF2-40B4-BE49-F238E27FC236}">
                <a16:creationId xmlns:a16="http://schemas.microsoft.com/office/drawing/2014/main" id="{F22DC205-6317-274C-9AE0-D53DE5ADA1D8}"/>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48165F56-504F-314F-B828-100A52D33A9F}"/>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E1316C79-CED4-CF4A-97EA-FDD15B2F8A54}"/>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7055612B-8F4C-EA4D-BDAC-E7CDF4750722}"/>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092AFC92-8B52-3A4B-80CB-93448CA31A44}"/>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9" name="Group 118">
            <a:extLst>
              <a:ext uri="{FF2B5EF4-FFF2-40B4-BE49-F238E27FC236}">
                <a16:creationId xmlns:a16="http://schemas.microsoft.com/office/drawing/2014/main" id="{F08FA1E8-FE35-474E-B9C0-F55FC98B3DF2}"/>
              </a:ext>
            </a:extLst>
          </p:cNvPr>
          <p:cNvGrpSpPr/>
          <p:nvPr/>
        </p:nvGrpSpPr>
        <p:grpSpPr>
          <a:xfrm>
            <a:off x="5191965" y="3557726"/>
            <a:ext cx="3659231" cy="1235281"/>
            <a:chOff x="5191965" y="3557726"/>
            <a:chExt cx="3659231" cy="1235281"/>
          </a:xfrm>
        </p:grpSpPr>
        <p:sp>
          <p:nvSpPr>
            <p:cNvPr id="106" name="TextBox 105">
              <a:extLst>
                <a:ext uri="{FF2B5EF4-FFF2-40B4-BE49-F238E27FC236}">
                  <a16:creationId xmlns:a16="http://schemas.microsoft.com/office/drawing/2014/main" id="{B0CB2E3D-1835-2F43-BE80-B4E9DE30C61C}"/>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108" name="Straight Connector 107">
              <a:extLst>
                <a:ext uri="{FF2B5EF4-FFF2-40B4-BE49-F238E27FC236}">
                  <a16:creationId xmlns:a16="http://schemas.microsoft.com/office/drawing/2014/main" id="{555852D2-776F-E445-88AC-E89102D6D6F3}"/>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614F3D-4250-9847-8C97-139C68F70C25}"/>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D5A9498E-3C86-4A4F-880E-0FD3BD99DC54}"/>
              </a:ext>
            </a:extLst>
          </p:cNvPr>
          <p:cNvGrpSpPr/>
          <p:nvPr/>
        </p:nvGrpSpPr>
        <p:grpSpPr>
          <a:xfrm>
            <a:off x="5191965" y="4459490"/>
            <a:ext cx="3659231" cy="584775"/>
            <a:chOff x="5191965" y="4459490"/>
            <a:chExt cx="3659231" cy="584775"/>
          </a:xfrm>
        </p:grpSpPr>
        <p:sp>
          <p:nvSpPr>
            <p:cNvPr id="112" name="TextBox 111">
              <a:extLst>
                <a:ext uri="{FF2B5EF4-FFF2-40B4-BE49-F238E27FC236}">
                  <a16:creationId xmlns:a16="http://schemas.microsoft.com/office/drawing/2014/main" id="{3B0F324A-9022-1743-82F1-F3D5D8AE26C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113" name="Straight Connector 112">
              <a:extLst>
                <a:ext uri="{FF2B5EF4-FFF2-40B4-BE49-F238E27FC236}">
                  <a16:creationId xmlns:a16="http://schemas.microsoft.com/office/drawing/2014/main" id="{71373DEB-8EAB-784A-956C-C69493051804}"/>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113CF7C-1DC6-804C-80F0-3740B426379B}"/>
                </a:ext>
              </a:extLst>
            </p:cNvPr>
            <p:cNvCxnSpPr>
              <a:cxnSpLocks/>
              <a:stCxn id="11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2BE9A790-F817-5C4A-841F-F40B60F9B9C6}"/>
              </a:ext>
            </a:extLst>
          </p:cNvPr>
          <p:cNvSpPr/>
          <p:nvPr/>
        </p:nvSpPr>
        <p:spPr>
          <a:xfrm>
            <a:off x="461178" y="4050547"/>
            <a:ext cx="4734306" cy="222973"/>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41391EE7-C262-CF47-9CB2-75AC3FED7872}"/>
              </a:ext>
            </a:extLst>
          </p:cNvPr>
          <p:cNvSpPr/>
          <p:nvPr/>
        </p:nvSpPr>
        <p:spPr>
          <a:xfrm>
            <a:off x="461178" y="4275834"/>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8A26C90E-D85C-D44C-8235-49ACC7135232}"/>
              </a:ext>
            </a:extLst>
          </p:cNvPr>
          <p:cNvSpPr/>
          <p:nvPr/>
        </p:nvSpPr>
        <p:spPr>
          <a:xfrm>
            <a:off x="461178" y="4481552"/>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583C7D96-9F45-F64E-954E-67A08E17EF74}"/>
              </a:ext>
            </a:extLst>
          </p:cNvPr>
          <p:cNvSpPr/>
          <p:nvPr/>
        </p:nvSpPr>
        <p:spPr>
          <a:xfrm>
            <a:off x="461178" y="4687269"/>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160AD7F-D4A6-FF43-813D-5FF29D84EC61}"/>
              </a:ext>
            </a:extLst>
          </p:cNvPr>
          <p:cNvSpPr/>
          <p:nvPr/>
        </p:nvSpPr>
        <p:spPr>
          <a:xfrm>
            <a:off x="461178" y="4892988"/>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3" name="Group 102">
            <a:extLst>
              <a:ext uri="{FF2B5EF4-FFF2-40B4-BE49-F238E27FC236}">
                <a16:creationId xmlns:a16="http://schemas.microsoft.com/office/drawing/2014/main" id="{ECCF8460-B476-3B48-B8F6-0C66831B1BF2}"/>
              </a:ext>
            </a:extLst>
          </p:cNvPr>
          <p:cNvGrpSpPr/>
          <p:nvPr/>
        </p:nvGrpSpPr>
        <p:grpSpPr>
          <a:xfrm>
            <a:off x="272721" y="3569590"/>
            <a:ext cx="4735266" cy="2908835"/>
            <a:chOff x="272721" y="3569590"/>
            <a:chExt cx="4735266" cy="2908835"/>
          </a:xfrm>
        </p:grpSpPr>
        <p:pic>
          <p:nvPicPr>
            <p:cNvPr id="3" name="Picture 2">
              <a:extLst>
                <a:ext uri="{FF2B5EF4-FFF2-40B4-BE49-F238E27FC236}">
                  <a16:creationId xmlns:a16="http://schemas.microsoft.com/office/drawing/2014/main" id="{3D414886-F330-6F40-AA82-36B73F990AC5}"/>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4" name="Picture 3">
              <a:extLst>
                <a:ext uri="{FF2B5EF4-FFF2-40B4-BE49-F238E27FC236}">
                  <a16:creationId xmlns:a16="http://schemas.microsoft.com/office/drawing/2014/main" id="{28C99194-788A-0B45-BC88-5636982A2B14}"/>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101" name="Picture 100">
              <a:extLst>
                <a:ext uri="{FF2B5EF4-FFF2-40B4-BE49-F238E27FC236}">
                  <a16:creationId xmlns:a16="http://schemas.microsoft.com/office/drawing/2014/main" id="{CA060ADB-013D-8745-93F3-A131EC9D9921}"/>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9398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animBg="1"/>
      <p:bldP spid="85" grpId="0" animBg="1"/>
      <p:bldP spid="86" grpId="0" animBg="1"/>
      <p:bldP spid="104" grpId="0" animBg="1"/>
      <p:bldP spid="105" grpId="0" animBg="1"/>
      <p:bldP spid="78" grpId="0" animBg="1"/>
      <p:bldP spid="78" grpId="1" animBg="1"/>
      <p:bldP spid="79" grpId="0" animBg="1"/>
      <p:bldP spid="79" grpId="1" animBg="1"/>
      <p:bldP spid="80" grpId="0" animBg="1"/>
      <p:bldP spid="80" grpId="1" animBg="1"/>
      <p:bldP spid="81" grpId="0" animBg="1"/>
      <p:bldP spid="81" grpId="1" animBg="1"/>
      <p:bldP spid="8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 Methodology</a:t>
            </a:r>
          </a:p>
        </p:txBody>
      </p:sp>
      <p:sp>
        <p:nvSpPr>
          <p:cNvPr id="7" name="Rounded Rectangle 6">
            <a:extLst>
              <a:ext uri="{FF2B5EF4-FFF2-40B4-BE49-F238E27FC236}">
                <a16:creationId xmlns:a16="http://schemas.microsoft.com/office/drawing/2014/main" id="{EAE80CDF-A5BA-094C-B8A1-210F05444677}"/>
              </a:ext>
            </a:extLst>
          </p:cNvPr>
          <p:cNvSpPr/>
          <p:nvPr/>
        </p:nvSpPr>
        <p:spPr>
          <a:xfrm>
            <a:off x="447294" y="819854"/>
            <a:ext cx="8281070" cy="26536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A2F25FD-5DB1-4D4B-A4CF-1937459F1417}"/>
              </a:ext>
            </a:extLst>
          </p:cNvPr>
          <p:cNvCxnSpPr>
            <a:cxnSpLocks/>
          </p:cNvCxnSpPr>
          <p:nvPr/>
        </p:nvCxnSpPr>
        <p:spPr>
          <a:xfrm>
            <a:off x="907183" y="1182809"/>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8715A8-4EEE-1C48-B80B-2B3082C99889}"/>
              </a:ext>
            </a:extLst>
          </p:cNvPr>
          <p:cNvCxnSpPr>
            <a:cxnSpLocks/>
          </p:cNvCxnSpPr>
          <p:nvPr/>
        </p:nvCxnSpPr>
        <p:spPr>
          <a:xfrm>
            <a:off x="907183" y="1577316"/>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17EAC-25E5-4045-8813-333A7C25E7E6}"/>
              </a:ext>
            </a:extLst>
          </p:cNvPr>
          <p:cNvCxnSpPr>
            <a:cxnSpLocks/>
          </p:cNvCxnSpPr>
          <p:nvPr/>
        </p:nvCxnSpPr>
        <p:spPr>
          <a:xfrm>
            <a:off x="907183" y="196964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F41139-BCCD-8842-9577-8E5536E326F7}"/>
              </a:ext>
            </a:extLst>
          </p:cNvPr>
          <p:cNvCxnSpPr>
            <a:cxnSpLocks/>
          </p:cNvCxnSpPr>
          <p:nvPr/>
        </p:nvCxnSpPr>
        <p:spPr>
          <a:xfrm>
            <a:off x="907183" y="2357561"/>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3BD06B-AE41-7C4A-9222-2D78ED7E9B94}"/>
              </a:ext>
            </a:extLst>
          </p:cNvPr>
          <p:cNvCxnSpPr>
            <a:cxnSpLocks/>
          </p:cNvCxnSpPr>
          <p:nvPr/>
        </p:nvCxnSpPr>
        <p:spPr>
          <a:xfrm>
            <a:off x="907183" y="2726037"/>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4C1F0E-8A0B-2B49-8256-9982F6D7EF9A}"/>
              </a:ext>
            </a:extLst>
          </p:cNvPr>
          <p:cNvSpPr/>
          <p:nvPr/>
        </p:nvSpPr>
        <p:spPr>
          <a:xfrm>
            <a:off x="1332331" y="2549008"/>
            <a:ext cx="6487433" cy="37370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6C69FCB-2831-E84F-8956-CD54E45F4CD1}"/>
              </a:ext>
            </a:extLst>
          </p:cNvPr>
          <p:cNvSpPr/>
          <p:nvPr/>
        </p:nvSpPr>
        <p:spPr>
          <a:xfrm>
            <a:off x="1332331" y="2149214"/>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 name="Rectangle 17">
            <a:extLst>
              <a:ext uri="{FF2B5EF4-FFF2-40B4-BE49-F238E27FC236}">
                <a16:creationId xmlns:a16="http://schemas.microsoft.com/office/drawing/2014/main" id="{04FB0C35-FFB0-9E4C-AFF8-860742CB916A}"/>
              </a:ext>
            </a:extLst>
          </p:cNvPr>
          <p:cNvSpPr/>
          <p:nvPr/>
        </p:nvSpPr>
        <p:spPr>
          <a:xfrm>
            <a:off x="1332331" y="2539187"/>
            <a:ext cx="6487433" cy="373701"/>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31" name="Rectangle 30">
            <a:extLst>
              <a:ext uri="{FF2B5EF4-FFF2-40B4-BE49-F238E27FC236}">
                <a16:creationId xmlns:a16="http://schemas.microsoft.com/office/drawing/2014/main" id="{0DAA7145-8C09-4D4E-9D5A-03F269888DE7}"/>
              </a:ext>
            </a:extLst>
          </p:cNvPr>
          <p:cNvSpPr/>
          <p:nvPr/>
        </p:nvSpPr>
        <p:spPr>
          <a:xfrm>
            <a:off x="1334077" y="2149054"/>
            <a:ext cx="6487433" cy="373701"/>
          </a:xfrm>
          <a:prstGeom prst="rect">
            <a:avLst/>
          </a:prstGeom>
          <a:solidFill>
            <a:srgbClr val="FFF3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33" name="Rectangle 32">
            <a:extLst>
              <a:ext uri="{FF2B5EF4-FFF2-40B4-BE49-F238E27FC236}">
                <a16:creationId xmlns:a16="http://schemas.microsoft.com/office/drawing/2014/main" id="{26D555CF-E789-F44A-AF20-C46A8CC7D726}"/>
              </a:ext>
            </a:extLst>
          </p:cNvPr>
          <p:cNvSpPr/>
          <p:nvPr/>
        </p:nvSpPr>
        <p:spPr>
          <a:xfrm>
            <a:off x="1334077" y="253861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grpSp>
        <p:nvGrpSpPr>
          <p:cNvPr id="37" name="Group 36">
            <a:extLst>
              <a:ext uri="{FF2B5EF4-FFF2-40B4-BE49-F238E27FC236}">
                <a16:creationId xmlns:a16="http://schemas.microsoft.com/office/drawing/2014/main" id="{9BF09F48-3B89-7040-9AF1-627281AE44B5}"/>
              </a:ext>
            </a:extLst>
          </p:cNvPr>
          <p:cNvGrpSpPr/>
          <p:nvPr/>
        </p:nvGrpSpPr>
        <p:grpSpPr>
          <a:xfrm>
            <a:off x="5911363" y="1418622"/>
            <a:ext cx="1728357" cy="1522407"/>
            <a:chOff x="5868306" y="2008207"/>
            <a:chExt cx="1672795" cy="2646515"/>
          </a:xfrm>
        </p:grpSpPr>
        <p:sp>
          <p:nvSpPr>
            <p:cNvPr id="38" name="Rectangle 37">
              <a:extLst>
                <a:ext uri="{FF2B5EF4-FFF2-40B4-BE49-F238E27FC236}">
                  <a16:creationId xmlns:a16="http://schemas.microsoft.com/office/drawing/2014/main" id="{22D19971-1F39-9347-8395-B8ACF1090269}"/>
                </a:ext>
              </a:extLst>
            </p:cNvPr>
            <p:cNvSpPr/>
            <p:nvPr/>
          </p:nvSpPr>
          <p:spPr>
            <a:xfrm>
              <a:off x="5868306" y="2654188"/>
              <a:ext cx="1672795"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sp>
          <p:nvSpPr>
            <p:cNvPr id="40" name="Rectangle 39">
              <a:extLst>
                <a:ext uri="{FF2B5EF4-FFF2-40B4-BE49-F238E27FC236}">
                  <a16:creationId xmlns:a16="http://schemas.microsoft.com/office/drawing/2014/main" id="{AB680162-C53A-E94D-ABBD-38244A97BC10}"/>
                </a:ext>
              </a:extLst>
            </p:cNvPr>
            <p:cNvSpPr/>
            <p:nvPr/>
          </p:nvSpPr>
          <p:spPr>
            <a:xfrm>
              <a:off x="6229633" y="2008207"/>
              <a:ext cx="130162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Victim Row</a:t>
              </a:r>
            </a:p>
          </p:txBody>
        </p:sp>
        <p:sp>
          <p:nvSpPr>
            <p:cNvPr id="41" name="Rectangle 40">
              <a:extLst>
                <a:ext uri="{FF2B5EF4-FFF2-40B4-BE49-F238E27FC236}">
                  <a16:creationId xmlns:a16="http://schemas.microsoft.com/office/drawing/2014/main" id="{FCDB1259-9F12-CF4B-AB08-B6ED2662540A}"/>
                </a:ext>
              </a:extLst>
            </p:cNvPr>
            <p:cNvSpPr/>
            <p:nvPr/>
          </p:nvSpPr>
          <p:spPr>
            <a:xfrm>
              <a:off x="6577159" y="3341348"/>
              <a:ext cx="606563"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42" name="Rectangle 41">
              <a:extLst>
                <a:ext uri="{FF2B5EF4-FFF2-40B4-BE49-F238E27FC236}">
                  <a16:creationId xmlns:a16="http://schemas.microsoft.com/office/drawing/2014/main" id="{28144555-BAA7-7A42-9010-93B64A5568DE}"/>
                </a:ext>
              </a:extLst>
            </p:cNvPr>
            <p:cNvSpPr/>
            <p:nvPr/>
          </p:nvSpPr>
          <p:spPr>
            <a:xfrm>
              <a:off x="6576973" y="4012684"/>
              <a:ext cx="606936" cy="64203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47" name="Rectangle 46">
            <a:extLst>
              <a:ext uri="{FF2B5EF4-FFF2-40B4-BE49-F238E27FC236}">
                <a16:creationId xmlns:a16="http://schemas.microsoft.com/office/drawing/2014/main" id="{F010192A-4D21-264D-A2AA-3B84849DF981}"/>
              </a:ext>
            </a:extLst>
          </p:cNvPr>
          <p:cNvSpPr/>
          <p:nvPr/>
        </p:nvSpPr>
        <p:spPr>
          <a:xfrm>
            <a:off x="6643376" y="2963035"/>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cxnSp>
        <p:nvCxnSpPr>
          <p:cNvPr id="56" name="Straight Connector 55">
            <a:extLst>
              <a:ext uri="{FF2B5EF4-FFF2-40B4-BE49-F238E27FC236}">
                <a16:creationId xmlns:a16="http://schemas.microsoft.com/office/drawing/2014/main" id="{70219E55-C102-A349-85B9-9E5D57B83B10}"/>
              </a:ext>
            </a:extLst>
          </p:cNvPr>
          <p:cNvCxnSpPr>
            <a:cxnSpLocks/>
          </p:cNvCxnSpPr>
          <p:nvPr/>
        </p:nvCxnSpPr>
        <p:spPr>
          <a:xfrm>
            <a:off x="907183" y="3110005"/>
            <a:ext cx="7337728"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4341289-020D-2140-908D-26EEC7747BAA}"/>
              </a:ext>
            </a:extLst>
          </p:cNvPr>
          <p:cNvSpPr/>
          <p:nvPr/>
        </p:nvSpPr>
        <p:spPr>
          <a:xfrm>
            <a:off x="1330174" y="2928022"/>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61" name="Rectangle 60">
            <a:extLst>
              <a:ext uri="{FF2B5EF4-FFF2-40B4-BE49-F238E27FC236}">
                <a16:creationId xmlns:a16="http://schemas.microsoft.com/office/drawing/2014/main" id="{4FAE9F5F-BAA5-5B40-9288-5ABD9EB4231D}"/>
              </a:ext>
            </a:extLst>
          </p:cNvPr>
          <p:cNvSpPr/>
          <p:nvPr/>
        </p:nvSpPr>
        <p:spPr>
          <a:xfrm>
            <a:off x="6641219" y="2962857"/>
            <a:ext cx="62709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5" name="Rectangle 64">
            <a:extLst>
              <a:ext uri="{FF2B5EF4-FFF2-40B4-BE49-F238E27FC236}">
                <a16:creationId xmlns:a16="http://schemas.microsoft.com/office/drawing/2014/main" id="{E9634514-7090-7D4E-A006-17A8F0FC84E9}"/>
              </a:ext>
            </a:extLst>
          </p:cNvPr>
          <p:cNvSpPr/>
          <p:nvPr/>
        </p:nvSpPr>
        <p:spPr>
          <a:xfrm>
            <a:off x="1330175" y="989871"/>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66" name="Rectangle 65">
            <a:extLst>
              <a:ext uri="{FF2B5EF4-FFF2-40B4-BE49-F238E27FC236}">
                <a16:creationId xmlns:a16="http://schemas.microsoft.com/office/drawing/2014/main" id="{A8E9013F-9263-8D4D-9301-F168911ECA9A}"/>
              </a:ext>
            </a:extLst>
          </p:cNvPr>
          <p:cNvSpPr/>
          <p:nvPr/>
        </p:nvSpPr>
        <p:spPr>
          <a:xfrm>
            <a:off x="1328138" y="1379605"/>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7" name="Rectangle 66">
            <a:extLst>
              <a:ext uri="{FF2B5EF4-FFF2-40B4-BE49-F238E27FC236}">
                <a16:creationId xmlns:a16="http://schemas.microsoft.com/office/drawing/2014/main" id="{28CA58E6-C076-9B4F-AFF0-63539951169A}"/>
              </a:ext>
            </a:extLst>
          </p:cNvPr>
          <p:cNvSpPr/>
          <p:nvPr/>
        </p:nvSpPr>
        <p:spPr>
          <a:xfrm>
            <a:off x="1328138" y="175747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68" name="Rectangle 67">
            <a:extLst>
              <a:ext uri="{FF2B5EF4-FFF2-40B4-BE49-F238E27FC236}">
                <a16:creationId xmlns:a16="http://schemas.microsoft.com/office/drawing/2014/main" id="{B60844AB-B63F-8E46-B3D1-8FB25E5B131C}"/>
              </a:ext>
            </a:extLst>
          </p:cNvPr>
          <p:cNvSpPr/>
          <p:nvPr/>
        </p:nvSpPr>
        <p:spPr>
          <a:xfrm>
            <a:off x="6641604" y="1803279"/>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69" name="Rectangle 68">
            <a:extLst>
              <a:ext uri="{FF2B5EF4-FFF2-40B4-BE49-F238E27FC236}">
                <a16:creationId xmlns:a16="http://schemas.microsoft.com/office/drawing/2014/main" id="{F5000257-E0E4-9340-8CBC-3D0102ACB0D3}"/>
              </a:ext>
            </a:extLst>
          </p:cNvPr>
          <p:cNvSpPr/>
          <p:nvPr/>
        </p:nvSpPr>
        <p:spPr>
          <a:xfrm>
            <a:off x="6648157" y="1409610"/>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sp>
        <p:nvSpPr>
          <p:cNvPr id="70" name="Rectangle 69">
            <a:extLst>
              <a:ext uri="{FF2B5EF4-FFF2-40B4-BE49-F238E27FC236}">
                <a16:creationId xmlns:a16="http://schemas.microsoft.com/office/drawing/2014/main" id="{2DCB78BC-A242-1C42-BF3E-40D53356F41A}"/>
              </a:ext>
            </a:extLst>
          </p:cNvPr>
          <p:cNvSpPr/>
          <p:nvPr/>
        </p:nvSpPr>
        <p:spPr>
          <a:xfrm>
            <a:off x="6648157" y="102218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nvGrpSpPr>
          <p:cNvPr id="72" name="Group 71">
            <a:extLst>
              <a:ext uri="{FF2B5EF4-FFF2-40B4-BE49-F238E27FC236}">
                <a16:creationId xmlns:a16="http://schemas.microsoft.com/office/drawing/2014/main" id="{0F653A50-A84B-CF40-9FA1-6C1910B2BC74}"/>
              </a:ext>
            </a:extLst>
          </p:cNvPr>
          <p:cNvGrpSpPr/>
          <p:nvPr/>
        </p:nvGrpSpPr>
        <p:grpSpPr>
          <a:xfrm>
            <a:off x="1340295" y="1378282"/>
            <a:ext cx="6487433" cy="413433"/>
            <a:chOff x="2579675" y="4625531"/>
            <a:chExt cx="6487433" cy="413433"/>
          </a:xfrm>
        </p:grpSpPr>
        <p:sp>
          <p:nvSpPr>
            <p:cNvPr id="30" name="Rectangle 29">
              <a:extLst>
                <a:ext uri="{FF2B5EF4-FFF2-40B4-BE49-F238E27FC236}">
                  <a16:creationId xmlns:a16="http://schemas.microsoft.com/office/drawing/2014/main" id="{1E911FD8-9BF9-7147-8788-B390C166AE8E}"/>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64" name="Rectangle 63">
              <a:extLst>
                <a:ext uri="{FF2B5EF4-FFF2-40B4-BE49-F238E27FC236}">
                  <a16:creationId xmlns:a16="http://schemas.microsoft.com/office/drawing/2014/main" id="{84E6769B-B162-894F-9A7B-22D11A849826}"/>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37" name="Group 136">
            <a:extLst>
              <a:ext uri="{FF2B5EF4-FFF2-40B4-BE49-F238E27FC236}">
                <a16:creationId xmlns:a16="http://schemas.microsoft.com/office/drawing/2014/main" id="{C2B18E10-026A-F143-AF4F-727E400D80EC}"/>
              </a:ext>
            </a:extLst>
          </p:cNvPr>
          <p:cNvGrpSpPr/>
          <p:nvPr/>
        </p:nvGrpSpPr>
        <p:grpSpPr>
          <a:xfrm>
            <a:off x="1275731" y="1688791"/>
            <a:ext cx="6543055" cy="591494"/>
            <a:chOff x="1274552" y="1698288"/>
            <a:chExt cx="6543055" cy="591494"/>
          </a:xfrm>
        </p:grpSpPr>
        <p:grpSp>
          <p:nvGrpSpPr>
            <p:cNvPr id="138" name="Group 137">
              <a:extLst>
                <a:ext uri="{FF2B5EF4-FFF2-40B4-BE49-F238E27FC236}">
                  <a16:creationId xmlns:a16="http://schemas.microsoft.com/office/drawing/2014/main" id="{565DE66F-A46D-494E-A866-B346B115A539}"/>
                </a:ext>
              </a:extLst>
            </p:cNvPr>
            <p:cNvGrpSpPr/>
            <p:nvPr/>
          </p:nvGrpSpPr>
          <p:grpSpPr>
            <a:xfrm>
              <a:off x="1330174" y="1770146"/>
              <a:ext cx="6487433" cy="393061"/>
              <a:chOff x="2576180" y="5010769"/>
              <a:chExt cx="6487433" cy="393061"/>
            </a:xfrm>
          </p:grpSpPr>
          <p:sp>
            <p:nvSpPr>
              <p:cNvPr id="140" name="Rectangle 139">
                <a:extLst>
                  <a:ext uri="{FF2B5EF4-FFF2-40B4-BE49-F238E27FC236}">
                    <a16:creationId xmlns:a16="http://schemas.microsoft.com/office/drawing/2014/main" id="{C979B3F2-96C6-2340-BBEE-2834801CC4EB}"/>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41" name="Rectangle 140">
                <a:extLst>
                  <a:ext uri="{FF2B5EF4-FFF2-40B4-BE49-F238E27FC236}">
                    <a16:creationId xmlns:a16="http://schemas.microsoft.com/office/drawing/2014/main" id="{97642F84-A486-8447-BF1D-26522BB6C29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39" name="Content Placeholder 2">
              <a:extLst>
                <a:ext uri="{FF2B5EF4-FFF2-40B4-BE49-F238E27FC236}">
                  <a16:creationId xmlns:a16="http://schemas.microsoft.com/office/drawing/2014/main" id="{8E87126D-AF28-634F-9CC1-F2982D086398}"/>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42" name="Group 141">
            <a:extLst>
              <a:ext uri="{FF2B5EF4-FFF2-40B4-BE49-F238E27FC236}">
                <a16:creationId xmlns:a16="http://schemas.microsoft.com/office/drawing/2014/main" id="{B409E843-35F3-AF44-9C84-94F1FCD8EB4A}"/>
              </a:ext>
            </a:extLst>
          </p:cNvPr>
          <p:cNvGrpSpPr/>
          <p:nvPr/>
        </p:nvGrpSpPr>
        <p:grpSpPr>
          <a:xfrm>
            <a:off x="1150549" y="908843"/>
            <a:ext cx="6671732" cy="591494"/>
            <a:chOff x="1149370" y="918340"/>
            <a:chExt cx="6671732" cy="591494"/>
          </a:xfrm>
        </p:grpSpPr>
        <p:grpSp>
          <p:nvGrpSpPr>
            <p:cNvPr id="143" name="Group 142">
              <a:extLst>
                <a:ext uri="{FF2B5EF4-FFF2-40B4-BE49-F238E27FC236}">
                  <a16:creationId xmlns:a16="http://schemas.microsoft.com/office/drawing/2014/main" id="{FCB765EC-122B-6545-BEA9-E2BC0F4AE9C6}"/>
                </a:ext>
              </a:extLst>
            </p:cNvPr>
            <p:cNvGrpSpPr/>
            <p:nvPr/>
          </p:nvGrpSpPr>
          <p:grpSpPr>
            <a:xfrm>
              <a:off x="1333669" y="995665"/>
              <a:ext cx="6487433" cy="390381"/>
              <a:chOff x="2579675" y="4236288"/>
              <a:chExt cx="6487433" cy="390381"/>
            </a:xfrm>
          </p:grpSpPr>
          <p:sp>
            <p:nvSpPr>
              <p:cNvPr id="145" name="Rectangle 144">
                <a:extLst>
                  <a:ext uri="{FF2B5EF4-FFF2-40B4-BE49-F238E27FC236}">
                    <a16:creationId xmlns:a16="http://schemas.microsoft.com/office/drawing/2014/main" id="{DC869B13-8690-5347-8E9E-BC543AECD3E9}"/>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46" name="Rectangle 145">
                <a:extLst>
                  <a:ext uri="{FF2B5EF4-FFF2-40B4-BE49-F238E27FC236}">
                    <a16:creationId xmlns:a16="http://schemas.microsoft.com/office/drawing/2014/main" id="{F182E062-397A-3344-9039-E6261CA99420}"/>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44" name="Content Placeholder 2">
              <a:extLst>
                <a:ext uri="{FF2B5EF4-FFF2-40B4-BE49-F238E27FC236}">
                  <a16:creationId xmlns:a16="http://schemas.microsoft.com/office/drawing/2014/main" id="{84351D9C-3E6B-3C46-B7D8-1F90B964132E}"/>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57" name="Group 156">
            <a:extLst>
              <a:ext uri="{FF2B5EF4-FFF2-40B4-BE49-F238E27FC236}">
                <a16:creationId xmlns:a16="http://schemas.microsoft.com/office/drawing/2014/main" id="{DE6A9BC0-6B96-064A-B445-B90E19BB2227}"/>
              </a:ext>
            </a:extLst>
          </p:cNvPr>
          <p:cNvGrpSpPr/>
          <p:nvPr/>
        </p:nvGrpSpPr>
        <p:grpSpPr>
          <a:xfrm>
            <a:off x="1275731" y="914574"/>
            <a:ext cx="6543055" cy="591494"/>
            <a:chOff x="1274552" y="1698288"/>
            <a:chExt cx="6543055" cy="591494"/>
          </a:xfrm>
        </p:grpSpPr>
        <p:grpSp>
          <p:nvGrpSpPr>
            <p:cNvPr id="158" name="Group 157">
              <a:extLst>
                <a:ext uri="{FF2B5EF4-FFF2-40B4-BE49-F238E27FC236}">
                  <a16:creationId xmlns:a16="http://schemas.microsoft.com/office/drawing/2014/main" id="{C54CA999-0948-D941-9D38-F8C7F0482903}"/>
                </a:ext>
              </a:extLst>
            </p:cNvPr>
            <p:cNvGrpSpPr/>
            <p:nvPr/>
          </p:nvGrpSpPr>
          <p:grpSpPr>
            <a:xfrm>
              <a:off x="1330174" y="1770146"/>
              <a:ext cx="6487433" cy="393061"/>
              <a:chOff x="2576180" y="5010769"/>
              <a:chExt cx="6487433" cy="393061"/>
            </a:xfrm>
          </p:grpSpPr>
          <p:sp>
            <p:nvSpPr>
              <p:cNvPr id="160" name="Rectangle 159">
                <a:extLst>
                  <a:ext uri="{FF2B5EF4-FFF2-40B4-BE49-F238E27FC236}">
                    <a16:creationId xmlns:a16="http://schemas.microsoft.com/office/drawing/2014/main" id="{957F4AA4-DC27-3B4D-BA31-E1F50D7BEBC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0</a:t>
                </a:r>
              </a:p>
            </p:txBody>
          </p:sp>
          <p:sp>
            <p:nvSpPr>
              <p:cNvPr id="161" name="Rectangle 160">
                <a:extLst>
                  <a:ext uri="{FF2B5EF4-FFF2-40B4-BE49-F238E27FC236}">
                    <a16:creationId xmlns:a16="http://schemas.microsoft.com/office/drawing/2014/main" id="{772D8EB8-805C-0143-8490-E15387494C23}"/>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59" name="Content Placeholder 2">
              <a:extLst>
                <a:ext uri="{FF2B5EF4-FFF2-40B4-BE49-F238E27FC236}">
                  <a16:creationId xmlns:a16="http://schemas.microsoft.com/office/drawing/2014/main" id="{9CE8034A-0C91-064D-8BBF-956202115742}"/>
                </a:ext>
              </a:extLst>
            </p:cNvPr>
            <p:cNvSpPr txBox="1">
              <a:spLocks/>
            </p:cNvSpPr>
            <p:nvPr/>
          </p:nvSpPr>
          <p:spPr>
            <a:xfrm>
              <a:off x="1274552" y="169828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closed</a:t>
              </a:r>
            </a:p>
          </p:txBody>
        </p:sp>
      </p:grpSp>
      <p:grpSp>
        <p:nvGrpSpPr>
          <p:cNvPr id="162" name="Group 161">
            <a:extLst>
              <a:ext uri="{FF2B5EF4-FFF2-40B4-BE49-F238E27FC236}">
                <a16:creationId xmlns:a16="http://schemas.microsoft.com/office/drawing/2014/main" id="{947E54B3-6860-544F-8AE1-1CD6655F6969}"/>
              </a:ext>
            </a:extLst>
          </p:cNvPr>
          <p:cNvGrpSpPr/>
          <p:nvPr/>
        </p:nvGrpSpPr>
        <p:grpSpPr>
          <a:xfrm>
            <a:off x="1147053" y="1678661"/>
            <a:ext cx="6671732" cy="591494"/>
            <a:chOff x="1149370" y="918340"/>
            <a:chExt cx="6671732" cy="591494"/>
          </a:xfrm>
        </p:grpSpPr>
        <p:grpSp>
          <p:nvGrpSpPr>
            <p:cNvPr id="163" name="Group 162">
              <a:extLst>
                <a:ext uri="{FF2B5EF4-FFF2-40B4-BE49-F238E27FC236}">
                  <a16:creationId xmlns:a16="http://schemas.microsoft.com/office/drawing/2014/main" id="{B8F7C9C8-9274-2147-9490-194C10D5BF82}"/>
                </a:ext>
              </a:extLst>
            </p:cNvPr>
            <p:cNvGrpSpPr/>
            <p:nvPr/>
          </p:nvGrpSpPr>
          <p:grpSpPr>
            <a:xfrm>
              <a:off x="1333669" y="995665"/>
              <a:ext cx="6487433" cy="390381"/>
              <a:chOff x="2579675" y="4236288"/>
              <a:chExt cx="6487433" cy="390381"/>
            </a:xfrm>
          </p:grpSpPr>
          <p:sp>
            <p:nvSpPr>
              <p:cNvPr id="165" name="Rectangle 164">
                <a:extLst>
                  <a:ext uri="{FF2B5EF4-FFF2-40B4-BE49-F238E27FC236}">
                    <a16:creationId xmlns:a16="http://schemas.microsoft.com/office/drawing/2014/main" id="{8F6DEA72-E58E-1B48-8F3E-1AA703E3EAEA}"/>
                  </a:ext>
                </a:extLst>
              </p:cNvPr>
              <p:cNvSpPr/>
              <p:nvPr/>
            </p:nvSpPr>
            <p:spPr>
              <a:xfrm>
                <a:off x="2579675" y="4236288"/>
                <a:ext cx="6487433" cy="373701"/>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66" name="Rectangle 165">
                <a:extLst>
                  <a:ext uri="{FF2B5EF4-FFF2-40B4-BE49-F238E27FC236}">
                    <a16:creationId xmlns:a16="http://schemas.microsoft.com/office/drawing/2014/main" id="{28FBDF18-FDCB-904C-92EB-1035804E5E65}"/>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sp>
          <p:nvSpPr>
            <p:cNvPr id="164" name="Content Placeholder 2">
              <a:extLst>
                <a:ext uri="{FF2B5EF4-FFF2-40B4-BE49-F238E27FC236}">
                  <a16:creationId xmlns:a16="http://schemas.microsoft.com/office/drawing/2014/main" id="{D08167E0-E12A-B24F-9AED-99F1B8BF64B2}"/>
                </a:ext>
              </a:extLst>
            </p:cNvPr>
            <p:cNvSpPr txBox="1">
              <a:spLocks/>
            </p:cNvSpPr>
            <p:nvPr/>
          </p:nvSpPr>
          <p:spPr>
            <a:xfrm>
              <a:off x="1149370" y="91834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open</a:t>
              </a:r>
            </a:p>
          </p:txBody>
        </p:sp>
      </p:grpSp>
      <p:grpSp>
        <p:nvGrpSpPr>
          <p:cNvPr id="167" name="Group 166">
            <a:extLst>
              <a:ext uri="{FF2B5EF4-FFF2-40B4-BE49-F238E27FC236}">
                <a16:creationId xmlns:a16="http://schemas.microsoft.com/office/drawing/2014/main" id="{F3C0E0D4-ABCB-7549-B388-88ED6BB8190A}"/>
              </a:ext>
            </a:extLst>
          </p:cNvPr>
          <p:cNvGrpSpPr/>
          <p:nvPr/>
        </p:nvGrpSpPr>
        <p:grpSpPr>
          <a:xfrm>
            <a:off x="1327043" y="1371919"/>
            <a:ext cx="6487433" cy="390381"/>
            <a:chOff x="2579675" y="4236288"/>
            <a:chExt cx="6487433" cy="390381"/>
          </a:xfrm>
        </p:grpSpPr>
        <p:sp>
          <p:nvSpPr>
            <p:cNvPr id="168" name="Rectangle 167">
              <a:extLst>
                <a:ext uri="{FF2B5EF4-FFF2-40B4-BE49-F238E27FC236}">
                  <a16:creationId xmlns:a16="http://schemas.microsoft.com/office/drawing/2014/main" id="{B883E02C-B483-8A4A-B0CE-59EBB3AA32B5}"/>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1</a:t>
              </a:r>
            </a:p>
          </p:txBody>
        </p:sp>
        <p:sp>
          <p:nvSpPr>
            <p:cNvPr id="169" name="Rectangle 168">
              <a:extLst>
                <a:ext uri="{FF2B5EF4-FFF2-40B4-BE49-F238E27FC236}">
                  <a16:creationId xmlns:a16="http://schemas.microsoft.com/office/drawing/2014/main" id="{E56A4E7B-B668-BE49-ACCA-DE7BA96C6218}"/>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0" name="Group 169">
            <a:extLst>
              <a:ext uri="{FF2B5EF4-FFF2-40B4-BE49-F238E27FC236}">
                <a16:creationId xmlns:a16="http://schemas.microsoft.com/office/drawing/2014/main" id="{68C0ED66-45F6-804A-9F48-5127A5F543E6}"/>
              </a:ext>
            </a:extLst>
          </p:cNvPr>
          <p:cNvGrpSpPr/>
          <p:nvPr/>
        </p:nvGrpSpPr>
        <p:grpSpPr>
          <a:xfrm>
            <a:off x="1323548" y="2146400"/>
            <a:ext cx="6487433" cy="393061"/>
            <a:chOff x="2576180" y="5010769"/>
            <a:chExt cx="6487433" cy="393061"/>
          </a:xfrm>
        </p:grpSpPr>
        <p:sp>
          <p:nvSpPr>
            <p:cNvPr id="171" name="Rectangle 170">
              <a:extLst>
                <a:ext uri="{FF2B5EF4-FFF2-40B4-BE49-F238E27FC236}">
                  <a16:creationId xmlns:a16="http://schemas.microsoft.com/office/drawing/2014/main" id="{BBE357B6-0731-FF43-82C9-7892605B30B8}"/>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72" name="Rectangle 171">
              <a:extLst>
                <a:ext uri="{FF2B5EF4-FFF2-40B4-BE49-F238E27FC236}">
                  <a16:creationId xmlns:a16="http://schemas.microsoft.com/office/drawing/2014/main" id="{7908386C-000D-DD41-876F-D85FB70B00C6}"/>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3" name="Group 172">
            <a:extLst>
              <a:ext uri="{FF2B5EF4-FFF2-40B4-BE49-F238E27FC236}">
                <a16:creationId xmlns:a16="http://schemas.microsoft.com/office/drawing/2014/main" id="{1B497FD0-E8A9-BD4E-B15C-027BEA987798}"/>
              </a:ext>
            </a:extLst>
          </p:cNvPr>
          <p:cNvGrpSpPr/>
          <p:nvPr/>
        </p:nvGrpSpPr>
        <p:grpSpPr>
          <a:xfrm>
            <a:off x="1327043" y="1761162"/>
            <a:ext cx="6487433" cy="413433"/>
            <a:chOff x="2579675" y="4625531"/>
            <a:chExt cx="6487433" cy="413433"/>
          </a:xfrm>
        </p:grpSpPr>
        <p:sp>
          <p:nvSpPr>
            <p:cNvPr id="174" name="Rectangle 173">
              <a:extLst>
                <a:ext uri="{FF2B5EF4-FFF2-40B4-BE49-F238E27FC236}">
                  <a16:creationId xmlns:a16="http://schemas.microsoft.com/office/drawing/2014/main" id="{18237B0F-C3BC-6C4A-AA75-89A69EA16539}"/>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5" name="Rectangle 174">
              <a:extLst>
                <a:ext uri="{FF2B5EF4-FFF2-40B4-BE49-F238E27FC236}">
                  <a16:creationId xmlns:a16="http://schemas.microsoft.com/office/drawing/2014/main" id="{AE4301BB-B0CD-6B48-B5D0-8A556F7A824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76" name="Group 175">
            <a:extLst>
              <a:ext uri="{FF2B5EF4-FFF2-40B4-BE49-F238E27FC236}">
                <a16:creationId xmlns:a16="http://schemas.microsoft.com/office/drawing/2014/main" id="{F4521EB7-C32C-584A-ABF8-B03A24D1D2D0}"/>
              </a:ext>
            </a:extLst>
          </p:cNvPr>
          <p:cNvGrpSpPr/>
          <p:nvPr/>
        </p:nvGrpSpPr>
        <p:grpSpPr>
          <a:xfrm>
            <a:off x="1336150" y="1760872"/>
            <a:ext cx="6487433" cy="390381"/>
            <a:chOff x="2579675" y="4236288"/>
            <a:chExt cx="6487433" cy="390381"/>
          </a:xfrm>
        </p:grpSpPr>
        <p:sp>
          <p:nvSpPr>
            <p:cNvPr id="177" name="Rectangle 176">
              <a:extLst>
                <a:ext uri="{FF2B5EF4-FFF2-40B4-BE49-F238E27FC236}">
                  <a16:creationId xmlns:a16="http://schemas.microsoft.com/office/drawing/2014/main" id="{D0858276-4A50-7A4F-B2AF-77E9D53A6616}"/>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78" name="Rectangle 177">
              <a:extLst>
                <a:ext uri="{FF2B5EF4-FFF2-40B4-BE49-F238E27FC236}">
                  <a16:creationId xmlns:a16="http://schemas.microsoft.com/office/drawing/2014/main" id="{E8FDF240-F6DB-164C-862B-E0616A5386DC}"/>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79" name="Group 178">
            <a:extLst>
              <a:ext uri="{FF2B5EF4-FFF2-40B4-BE49-F238E27FC236}">
                <a16:creationId xmlns:a16="http://schemas.microsoft.com/office/drawing/2014/main" id="{91D4F9A7-D9D4-CC4D-87BE-01F1C0AA5E9B}"/>
              </a:ext>
            </a:extLst>
          </p:cNvPr>
          <p:cNvGrpSpPr/>
          <p:nvPr/>
        </p:nvGrpSpPr>
        <p:grpSpPr>
          <a:xfrm>
            <a:off x="1332655" y="2535353"/>
            <a:ext cx="6487433" cy="393061"/>
            <a:chOff x="2576180" y="5010769"/>
            <a:chExt cx="6487433" cy="393061"/>
          </a:xfrm>
        </p:grpSpPr>
        <p:sp>
          <p:nvSpPr>
            <p:cNvPr id="180" name="Rectangle 179">
              <a:extLst>
                <a:ext uri="{FF2B5EF4-FFF2-40B4-BE49-F238E27FC236}">
                  <a16:creationId xmlns:a16="http://schemas.microsoft.com/office/drawing/2014/main" id="{68328838-FB16-6F49-9C3B-8D53E66A609A}"/>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181" name="Rectangle 180">
              <a:extLst>
                <a:ext uri="{FF2B5EF4-FFF2-40B4-BE49-F238E27FC236}">
                  <a16:creationId xmlns:a16="http://schemas.microsoft.com/office/drawing/2014/main" id="{3BAACABF-1B37-A547-A3C6-0FA561E6D68B}"/>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182" name="Group 181">
            <a:extLst>
              <a:ext uri="{FF2B5EF4-FFF2-40B4-BE49-F238E27FC236}">
                <a16:creationId xmlns:a16="http://schemas.microsoft.com/office/drawing/2014/main" id="{94409BF6-2AAA-5043-B057-CBAED708225E}"/>
              </a:ext>
            </a:extLst>
          </p:cNvPr>
          <p:cNvGrpSpPr/>
          <p:nvPr/>
        </p:nvGrpSpPr>
        <p:grpSpPr>
          <a:xfrm>
            <a:off x="1336150" y="2150115"/>
            <a:ext cx="6487433" cy="413433"/>
            <a:chOff x="2579675" y="4625531"/>
            <a:chExt cx="6487433" cy="413433"/>
          </a:xfrm>
        </p:grpSpPr>
        <p:sp>
          <p:nvSpPr>
            <p:cNvPr id="183" name="Rectangle 182">
              <a:extLst>
                <a:ext uri="{FF2B5EF4-FFF2-40B4-BE49-F238E27FC236}">
                  <a16:creationId xmlns:a16="http://schemas.microsoft.com/office/drawing/2014/main" id="{170622B1-FBFB-FF4A-8AD2-683878AF7910}"/>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184" name="Rectangle 183">
              <a:extLst>
                <a:ext uri="{FF2B5EF4-FFF2-40B4-BE49-F238E27FC236}">
                  <a16:creationId xmlns:a16="http://schemas.microsoft.com/office/drawing/2014/main" id="{D0F6CEDA-05A8-FE4D-B3DB-C24BF6C71CC2}"/>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74" name="Group 73">
            <a:extLst>
              <a:ext uri="{FF2B5EF4-FFF2-40B4-BE49-F238E27FC236}">
                <a16:creationId xmlns:a16="http://schemas.microsoft.com/office/drawing/2014/main" id="{FD1E7D32-95F2-074E-8D39-B21CD7D28673}"/>
              </a:ext>
            </a:extLst>
          </p:cNvPr>
          <p:cNvGrpSpPr/>
          <p:nvPr/>
        </p:nvGrpSpPr>
        <p:grpSpPr>
          <a:xfrm>
            <a:off x="1339607" y="2154264"/>
            <a:ext cx="6487433" cy="390381"/>
            <a:chOff x="2579675" y="4236288"/>
            <a:chExt cx="6487433" cy="390381"/>
          </a:xfrm>
        </p:grpSpPr>
        <p:sp>
          <p:nvSpPr>
            <p:cNvPr id="75" name="Rectangle 74">
              <a:extLst>
                <a:ext uri="{FF2B5EF4-FFF2-40B4-BE49-F238E27FC236}">
                  <a16:creationId xmlns:a16="http://schemas.microsoft.com/office/drawing/2014/main" id="{AEF8CD28-0526-D94F-AD3D-25D84459C368}"/>
                </a:ext>
              </a:extLst>
            </p:cNvPr>
            <p:cNvSpPr/>
            <p:nvPr/>
          </p:nvSpPr>
          <p:spPr>
            <a:xfrm>
              <a:off x="2579675" y="4236288"/>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3</a:t>
              </a:r>
            </a:p>
          </p:txBody>
        </p:sp>
        <p:sp>
          <p:nvSpPr>
            <p:cNvPr id="76" name="Rectangle 75">
              <a:extLst>
                <a:ext uri="{FF2B5EF4-FFF2-40B4-BE49-F238E27FC236}">
                  <a16:creationId xmlns:a16="http://schemas.microsoft.com/office/drawing/2014/main" id="{D3719F36-C793-EA42-B1D1-156C4E838A1B}"/>
                </a:ext>
              </a:extLst>
            </p:cNvPr>
            <p:cNvSpPr/>
            <p:nvPr/>
          </p:nvSpPr>
          <p:spPr>
            <a:xfrm>
              <a:off x="7156960" y="4257337"/>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77" name="Group 76">
            <a:extLst>
              <a:ext uri="{FF2B5EF4-FFF2-40B4-BE49-F238E27FC236}">
                <a16:creationId xmlns:a16="http://schemas.microsoft.com/office/drawing/2014/main" id="{FB8AA9CE-B6C2-4342-A5C0-6B99D0FABB42}"/>
              </a:ext>
            </a:extLst>
          </p:cNvPr>
          <p:cNvGrpSpPr/>
          <p:nvPr/>
        </p:nvGrpSpPr>
        <p:grpSpPr>
          <a:xfrm>
            <a:off x="1336112" y="2928745"/>
            <a:ext cx="6487433" cy="393061"/>
            <a:chOff x="2576180" y="5010769"/>
            <a:chExt cx="6487433" cy="393061"/>
          </a:xfrm>
        </p:grpSpPr>
        <p:sp>
          <p:nvSpPr>
            <p:cNvPr id="78" name="Rectangle 77">
              <a:extLst>
                <a:ext uri="{FF2B5EF4-FFF2-40B4-BE49-F238E27FC236}">
                  <a16:creationId xmlns:a16="http://schemas.microsoft.com/office/drawing/2014/main" id="{D7A423ED-AAA7-6544-B959-2317B7B098FF}"/>
                </a:ext>
              </a:extLst>
            </p:cNvPr>
            <p:cNvSpPr/>
            <p:nvPr/>
          </p:nvSpPr>
          <p:spPr>
            <a:xfrm>
              <a:off x="2576180" y="5010769"/>
              <a:ext cx="6487433" cy="373701"/>
            </a:xfrm>
            <a:prstGeom prst="rect">
              <a:avLst/>
            </a:prstGeom>
            <a:solidFill>
              <a:srgbClr val="F5B183"/>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5</a:t>
              </a:r>
            </a:p>
          </p:txBody>
        </p:sp>
        <p:sp>
          <p:nvSpPr>
            <p:cNvPr id="79" name="Rectangle 78">
              <a:extLst>
                <a:ext uri="{FF2B5EF4-FFF2-40B4-BE49-F238E27FC236}">
                  <a16:creationId xmlns:a16="http://schemas.microsoft.com/office/drawing/2014/main" id="{A5FD4872-79C7-6A4B-A4E2-50FF5EC6FA21}"/>
                </a:ext>
              </a:extLst>
            </p:cNvPr>
            <p:cNvSpPr/>
            <p:nvPr/>
          </p:nvSpPr>
          <p:spPr>
            <a:xfrm>
              <a:off x="7156960" y="5034498"/>
              <a:ext cx="172835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Aggressor Row</a:t>
              </a:r>
            </a:p>
          </p:txBody>
        </p:sp>
      </p:grpSp>
      <p:grpSp>
        <p:nvGrpSpPr>
          <p:cNvPr id="80" name="Group 79">
            <a:extLst>
              <a:ext uri="{FF2B5EF4-FFF2-40B4-BE49-F238E27FC236}">
                <a16:creationId xmlns:a16="http://schemas.microsoft.com/office/drawing/2014/main" id="{B7F263C8-BE18-8E44-8A0E-E72408075800}"/>
              </a:ext>
            </a:extLst>
          </p:cNvPr>
          <p:cNvGrpSpPr/>
          <p:nvPr/>
        </p:nvGrpSpPr>
        <p:grpSpPr>
          <a:xfrm>
            <a:off x="1339607" y="2543507"/>
            <a:ext cx="6487433" cy="413433"/>
            <a:chOff x="2579675" y="4625531"/>
            <a:chExt cx="6487433" cy="413433"/>
          </a:xfrm>
        </p:grpSpPr>
        <p:sp>
          <p:nvSpPr>
            <p:cNvPr id="81" name="Rectangle 80">
              <a:extLst>
                <a:ext uri="{FF2B5EF4-FFF2-40B4-BE49-F238E27FC236}">
                  <a16:creationId xmlns:a16="http://schemas.microsoft.com/office/drawing/2014/main" id="{AE191D3C-79E4-2840-AAB9-47851B6F8412}"/>
                </a:ext>
              </a:extLst>
            </p:cNvPr>
            <p:cNvSpPr/>
            <p:nvPr/>
          </p:nvSpPr>
          <p:spPr>
            <a:xfrm>
              <a:off x="2579675" y="4625531"/>
              <a:ext cx="6487433" cy="373701"/>
            </a:xfrm>
            <a:prstGeom prst="rect">
              <a:avLst/>
            </a:prstGeom>
            <a:solidFill>
              <a:srgbClr val="FFD9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4</a:t>
              </a:r>
            </a:p>
          </p:txBody>
        </p:sp>
        <p:sp>
          <p:nvSpPr>
            <p:cNvPr id="82" name="Rectangle 81">
              <a:extLst>
                <a:ext uri="{FF2B5EF4-FFF2-40B4-BE49-F238E27FC236}">
                  <a16:creationId xmlns:a16="http://schemas.microsoft.com/office/drawing/2014/main" id="{B1D1668A-349D-8A4C-AA18-5A04B9E55969}"/>
                </a:ext>
              </a:extLst>
            </p:cNvPr>
            <p:cNvSpPr/>
            <p:nvPr/>
          </p:nvSpPr>
          <p:spPr>
            <a:xfrm>
              <a:off x="7540076" y="4669632"/>
              <a:ext cx="134524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Victim Row</a:t>
              </a:r>
            </a:p>
          </p:txBody>
        </p:sp>
      </p:grpSp>
      <p:grpSp>
        <p:nvGrpSpPr>
          <p:cNvPr id="16" name="Group 15">
            <a:extLst>
              <a:ext uri="{FF2B5EF4-FFF2-40B4-BE49-F238E27FC236}">
                <a16:creationId xmlns:a16="http://schemas.microsoft.com/office/drawing/2014/main" id="{9A559664-20C6-CA40-8F44-A396DCB5732C}"/>
              </a:ext>
            </a:extLst>
          </p:cNvPr>
          <p:cNvGrpSpPr/>
          <p:nvPr/>
        </p:nvGrpSpPr>
        <p:grpSpPr>
          <a:xfrm>
            <a:off x="1334077" y="1755148"/>
            <a:ext cx="6487433" cy="402298"/>
            <a:chOff x="1334077" y="1755148"/>
            <a:chExt cx="6487433" cy="402298"/>
          </a:xfrm>
        </p:grpSpPr>
        <p:sp>
          <p:nvSpPr>
            <p:cNvPr id="188" name="Rectangle 187">
              <a:extLst>
                <a:ext uri="{FF2B5EF4-FFF2-40B4-BE49-F238E27FC236}">
                  <a16:creationId xmlns:a16="http://schemas.microsoft.com/office/drawing/2014/main" id="{2A8058DA-80AB-9541-9E85-5D677F030F93}"/>
                </a:ext>
              </a:extLst>
            </p:cNvPr>
            <p:cNvSpPr/>
            <p:nvPr/>
          </p:nvSpPr>
          <p:spPr>
            <a:xfrm>
              <a:off x="1334077" y="1755148"/>
              <a:ext cx="6487433" cy="373701"/>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2</a:t>
              </a:r>
            </a:p>
          </p:txBody>
        </p:sp>
        <p:sp>
          <p:nvSpPr>
            <p:cNvPr id="189" name="Rectangle 188">
              <a:extLst>
                <a:ext uri="{FF2B5EF4-FFF2-40B4-BE49-F238E27FC236}">
                  <a16:creationId xmlns:a16="http://schemas.microsoft.com/office/drawing/2014/main" id="{00172123-1789-E549-A81C-5CCB76F5EBEE}"/>
                </a:ext>
              </a:extLst>
            </p:cNvPr>
            <p:cNvSpPr/>
            <p:nvPr/>
          </p:nvSpPr>
          <p:spPr>
            <a:xfrm>
              <a:off x="6656291" y="1788114"/>
              <a:ext cx="626710"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Row</a:t>
              </a:r>
            </a:p>
          </p:txBody>
        </p:sp>
      </p:grpSp>
      <p:sp>
        <p:nvSpPr>
          <p:cNvPr id="190" name="Rectangle 189">
            <a:extLst>
              <a:ext uri="{FF2B5EF4-FFF2-40B4-BE49-F238E27FC236}">
                <a16:creationId xmlns:a16="http://schemas.microsoft.com/office/drawing/2014/main" id="{5263BCC6-57D8-B144-AC74-44BE1039C733}"/>
              </a:ext>
            </a:extLst>
          </p:cNvPr>
          <p:cNvSpPr/>
          <p:nvPr/>
        </p:nvSpPr>
        <p:spPr>
          <a:xfrm>
            <a:off x="447294" y="4041912"/>
            <a:ext cx="4734306" cy="222973"/>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FCE80871-50A8-7A45-9EAA-0207BFAAD124}"/>
              </a:ext>
            </a:extLst>
          </p:cNvPr>
          <p:cNvSpPr/>
          <p:nvPr/>
        </p:nvSpPr>
        <p:spPr>
          <a:xfrm>
            <a:off x="447294" y="4267199"/>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B2125673-DF7A-4646-A8C6-CFDD34F3AD75}"/>
              </a:ext>
            </a:extLst>
          </p:cNvPr>
          <p:cNvSpPr/>
          <p:nvPr/>
        </p:nvSpPr>
        <p:spPr>
          <a:xfrm>
            <a:off x="447294" y="447291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4CB188D7-A9E0-FA47-A521-A084797A4631}"/>
              </a:ext>
            </a:extLst>
          </p:cNvPr>
          <p:cNvSpPr/>
          <p:nvPr/>
        </p:nvSpPr>
        <p:spPr>
          <a:xfrm>
            <a:off x="447294" y="5352521"/>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2EFC369D-945E-AC45-9179-CFDD82B56DB6}"/>
              </a:ext>
            </a:extLst>
          </p:cNvPr>
          <p:cNvSpPr/>
          <p:nvPr/>
        </p:nvSpPr>
        <p:spPr>
          <a:xfrm>
            <a:off x="447294" y="5589547"/>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ectangle 194">
            <a:extLst>
              <a:ext uri="{FF2B5EF4-FFF2-40B4-BE49-F238E27FC236}">
                <a16:creationId xmlns:a16="http://schemas.microsoft.com/office/drawing/2014/main" id="{C265B4EF-3B3C-D04F-AFDE-17955DAC32E5}"/>
              </a:ext>
            </a:extLst>
          </p:cNvPr>
          <p:cNvSpPr/>
          <p:nvPr/>
        </p:nvSpPr>
        <p:spPr>
          <a:xfrm>
            <a:off x="447294" y="5121378"/>
            <a:ext cx="4734306" cy="228830"/>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BAF6EB9-9919-7D46-80B2-3E4C5A11B0A3}"/>
              </a:ext>
            </a:extLst>
          </p:cNvPr>
          <p:cNvSpPr/>
          <p:nvPr/>
        </p:nvSpPr>
        <p:spPr>
          <a:xfrm>
            <a:off x="447294" y="4884353"/>
            <a:ext cx="4734306" cy="237025"/>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284DE54D-B0E6-EA40-97E1-A02A081A8163}"/>
              </a:ext>
            </a:extLst>
          </p:cNvPr>
          <p:cNvSpPr/>
          <p:nvPr/>
        </p:nvSpPr>
        <p:spPr>
          <a:xfrm>
            <a:off x="447294" y="4678634"/>
            <a:ext cx="4734306" cy="20571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321CDE0D-5060-0C42-AFAB-931C3A9323E8}"/>
              </a:ext>
            </a:extLst>
          </p:cNvPr>
          <p:cNvSpPr/>
          <p:nvPr/>
        </p:nvSpPr>
        <p:spPr>
          <a:xfrm>
            <a:off x="447294" y="6224697"/>
            <a:ext cx="4734306" cy="253728"/>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TextBox 214">
            <a:extLst>
              <a:ext uri="{FF2B5EF4-FFF2-40B4-BE49-F238E27FC236}">
                <a16:creationId xmlns:a16="http://schemas.microsoft.com/office/drawing/2014/main" id="{B6B4F424-6BA0-D741-9360-60A8C418FB78}"/>
              </a:ext>
            </a:extLst>
          </p:cNvPr>
          <p:cNvSpPr txBox="1"/>
          <p:nvPr/>
        </p:nvSpPr>
        <p:spPr>
          <a:xfrm>
            <a:off x="5706671" y="5078546"/>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Core test loop where we alternate accesses to adjacent rows</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16" name="Straight Connector 215">
            <a:extLst>
              <a:ext uri="{FF2B5EF4-FFF2-40B4-BE49-F238E27FC236}">
                <a16:creationId xmlns:a16="http://schemas.microsoft.com/office/drawing/2014/main" id="{849DACB4-651F-1E45-AB06-620F54FAF2B9}"/>
              </a:ext>
            </a:extLst>
          </p:cNvPr>
          <p:cNvCxnSpPr>
            <a:cxnSpLocks/>
          </p:cNvCxnSpPr>
          <p:nvPr/>
        </p:nvCxnSpPr>
        <p:spPr>
          <a:xfrm>
            <a:off x="5727837" y="512390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67799D7C-DE1E-EB4E-9094-1805A42D13C4}"/>
              </a:ext>
            </a:extLst>
          </p:cNvPr>
          <p:cNvCxnSpPr>
            <a:cxnSpLocks/>
          </p:cNvCxnSpPr>
          <p:nvPr/>
        </p:nvCxnSpPr>
        <p:spPr>
          <a:xfrm flipH="1" flipV="1">
            <a:off x="5181601" y="5247796"/>
            <a:ext cx="550916" cy="79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D55FBA9-2DAE-7B46-BFFC-8055961F93F3}"/>
              </a:ext>
            </a:extLst>
          </p:cNvPr>
          <p:cNvGrpSpPr/>
          <p:nvPr/>
        </p:nvGrpSpPr>
        <p:grpSpPr>
          <a:xfrm>
            <a:off x="447294" y="5795265"/>
            <a:ext cx="8397349" cy="590005"/>
            <a:chOff x="447294" y="5795265"/>
            <a:chExt cx="8397349" cy="590005"/>
          </a:xfrm>
        </p:grpSpPr>
        <p:sp>
          <p:nvSpPr>
            <p:cNvPr id="198" name="Rectangle 197">
              <a:extLst>
                <a:ext uri="{FF2B5EF4-FFF2-40B4-BE49-F238E27FC236}">
                  <a16:creationId xmlns:a16="http://schemas.microsoft.com/office/drawing/2014/main" id="{E331BCB8-ACFD-5140-A7D1-929EE520E0A2}"/>
                </a:ext>
              </a:extLst>
            </p:cNvPr>
            <p:cNvSpPr/>
            <p:nvPr/>
          </p:nvSpPr>
          <p:spPr>
            <a:xfrm>
              <a:off x="447294" y="5795265"/>
              <a:ext cx="4734306" cy="2138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 name="TextBox 217">
              <a:extLst>
                <a:ext uri="{FF2B5EF4-FFF2-40B4-BE49-F238E27FC236}">
                  <a16:creationId xmlns:a16="http://schemas.microsoft.com/office/drawing/2014/main" id="{A1346CBD-093B-954C-B5E3-39009457C93B}"/>
                </a:ext>
              </a:extLst>
            </p:cNvPr>
            <p:cNvSpPr txBox="1"/>
            <p:nvPr/>
          </p:nvSpPr>
          <p:spPr>
            <a:xfrm>
              <a:off x="5691984" y="6046716"/>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Prevent further retention failures</a:t>
              </a:r>
            </a:p>
          </p:txBody>
        </p:sp>
        <p:cxnSp>
          <p:nvCxnSpPr>
            <p:cNvPr id="219" name="Straight Connector 218">
              <a:extLst>
                <a:ext uri="{FF2B5EF4-FFF2-40B4-BE49-F238E27FC236}">
                  <a16:creationId xmlns:a16="http://schemas.microsoft.com/office/drawing/2014/main" id="{C7F15F1F-A234-D54D-B44C-D03ACF70EA38}"/>
                </a:ext>
              </a:extLst>
            </p:cNvPr>
            <p:cNvCxnSpPr>
              <a:cxnSpLocks/>
            </p:cNvCxnSpPr>
            <p:nvPr/>
          </p:nvCxnSpPr>
          <p:spPr>
            <a:xfrm>
              <a:off x="5724601" y="6082638"/>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B3E17A7-B1E7-4041-9926-F32C1E62C1E3}"/>
                </a:ext>
              </a:extLst>
            </p:cNvPr>
            <p:cNvCxnSpPr>
              <a:cxnSpLocks/>
              <a:stCxn id="218" idx="1"/>
              <a:endCxn id="198" idx="3"/>
            </p:cNvCxnSpPr>
            <p:nvPr/>
          </p:nvCxnSpPr>
          <p:spPr>
            <a:xfrm flipH="1" flipV="1">
              <a:off x="5181600" y="5902173"/>
              <a:ext cx="510384" cy="313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497327-61D9-DA44-8882-6C0D84CB7FE5}"/>
              </a:ext>
            </a:extLst>
          </p:cNvPr>
          <p:cNvGrpSpPr/>
          <p:nvPr/>
        </p:nvGrpSpPr>
        <p:grpSpPr>
          <a:xfrm>
            <a:off x="447294" y="6009081"/>
            <a:ext cx="8412036" cy="695746"/>
            <a:chOff x="447294" y="6009081"/>
            <a:chExt cx="8412036" cy="695746"/>
          </a:xfrm>
        </p:grpSpPr>
        <p:sp>
          <p:nvSpPr>
            <p:cNvPr id="199" name="Rectangle 198">
              <a:extLst>
                <a:ext uri="{FF2B5EF4-FFF2-40B4-BE49-F238E27FC236}">
                  <a16:creationId xmlns:a16="http://schemas.microsoft.com/office/drawing/2014/main" id="{686C3243-ED20-394A-97DE-EC468CE17713}"/>
                </a:ext>
              </a:extLst>
            </p:cNvPr>
            <p:cNvSpPr/>
            <p:nvPr/>
          </p:nvSpPr>
          <p:spPr>
            <a:xfrm>
              <a:off x="447294" y="6009081"/>
              <a:ext cx="4734306" cy="215616"/>
            </a:xfrm>
            <a:prstGeom prst="rect">
              <a:avLst/>
            </a:prstGeom>
            <a:solidFill>
              <a:schemeClr val="accent6">
                <a:lumMod val="40000"/>
                <a:lumOff val="60000"/>
                <a:alpha val="31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TextBox 223">
              <a:extLst>
                <a:ext uri="{FF2B5EF4-FFF2-40B4-BE49-F238E27FC236}">
                  <a16:creationId xmlns:a16="http://schemas.microsoft.com/office/drawing/2014/main" id="{947DB7CB-91A7-274A-8C66-3B0C0704406E}"/>
                </a:ext>
              </a:extLst>
            </p:cNvPr>
            <p:cNvSpPr txBox="1"/>
            <p:nvPr/>
          </p:nvSpPr>
          <p:spPr>
            <a:xfrm>
              <a:off x="5706671" y="6366273"/>
              <a:ext cx="31526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Record bit flips for analysis</a:t>
              </a:r>
            </a:p>
          </p:txBody>
        </p:sp>
        <p:cxnSp>
          <p:nvCxnSpPr>
            <p:cNvPr id="225" name="Straight Connector 224">
              <a:extLst>
                <a:ext uri="{FF2B5EF4-FFF2-40B4-BE49-F238E27FC236}">
                  <a16:creationId xmlns:a16="http://schemas.microsoft.com/office/drawing/2014/main" id="{59CA7F84-9AE7-C94E-8624-F7DB8154381C}"/>
                </a:ext>
              </a:extLst>
            </p:cNvPr>
            <p:cNvCxnSpPr>
              <a:cxnSpLocks/>
            </p:cNvCxnSpPr>
            <p:nvPr/>
          </p:nvCxnSpPr>
          <p:spPr>
            <a:xfrm>
              <a:off x="5724601" y="6409816"/>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0C764F-6CA5-044B-9F3A-F1015E9003E0}"/>
                </a:ext>
              </a:extLst>
            </p:cNvPr>
            <p:cNvCxnSpPr>
              <a:cxnSpLocks/>
              <a:stCxn id="224" idx="1"/>
              <a:endCxn id="199" idx="3"/>
            </p:cNvCxnSpPr>
            <p:nvPr/>
          </p:nvCxnSpPr>
          <p:spPr>
            <a:xfrm flipH="1" flipV="1">
              <a:off x="5181600" y="6116889"/>
              <a:ext cx="525071" cy="418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A07E0961-9121-9746-BE07-1AA352831454}"/>
              </a:ext>
            </a:extLst>
          </p:cNvPr>
          <p:cNvGrpSpPr/>
          <p:nvPr/>
        </p:nvGrpSpPr>
        <p:grpSpPr>
          <a:xfrm>
            <a:off x="5191965" y="3557726"/>
            <a:ext cx="3659231" cy="1235281"/>
            <a:chOff x="5191965" y="3557726"/>
            <a:chExt cx="3659231" cy="1235281"/>
          </a:xfrm>
        </p:grpSpPr>
        <p:sp>
          <p:nvSpPr>
            <p:cNvPr id="228" name="TextBox 227">
              <a:extLst>
                <a:ext uri="{FF2B5EF4-FFF2-40B4-BE49-F238E27FC236}">
                  <a16:creationId xmlns:a16="http://schemas.microsoft.com/office/drawing/2014/main" id="{E9F0B4C5-45E9-884B-8E8D-DB09BA350846}"/>
                </a:ext>
              </a:extLst>
            </p:cNvPr>
            <p:cNvSpPr txBox="1"/>
            <p:nvPr/>
          </p:nvSpPr>
          <p:spPr>
            <a:xfrm>
              <a:off x="5698537" y="3557726"/>
              <a:ext cx="3152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Disable refresh to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prevent interruptions</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the core loop of our test </a:t>
              </a:r>
              <a:r>
                <a:rPr kumimoji="0" lang="en-US" sz="1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from refresh operations</a:t>
              </a:r>
            </a:p>
          </p:txBody>
        </p:sp>
        <p:cxnSp>
          <p:nvCxnSpPr>
            <p:cNvPr id="229" name="Straight Connector 228">
              <a:extLst>
                <a:ext uri="{FF2B5EF4-FFF2-40B4-BE49-F238E27FC236}">
                  <a16:creationId xmlns:a16="http://schemas.microsoft.com/office/drawing/2014/main" id="{B5EAFB39-DDB8-884C-8BB7-E2243B7D9948}"/>
                </a:ext>
              </a:extLst>
            </p:cNvPr>
            <p:cNvCxnSpPr>
              <a:cxnSpLocks/>
            </p:cNvCxnSpPr>
            <p:nvPr/>
          </p:nvCxnSpPr>
          <p:spPr>
            <a:xfrm>
              <a:off x="5737171" y="3606085"/>
              <a:ext cx="0" cy="75109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CC47B7BD-E0D6-6B44-A030-7943B8D49317}"/>
                </a:ext>
              </a:extLst>
            </p:cNvPr>
            <p:cNvCxnSpPr>
              <a:cxnSpLocks/>
            </p:cNvCxnSpPr>
            <p:nvPr/>
          </p:nvCxnSpPr>
          <p:spPr>
            <a:xfrm flipH="1">
              <a:off x="5191965" y="4153398"/>
              <a:ext cx="545206" cy="6396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22BA4EA7-A930-4C46-94E4-59B7340FB318}"/>
              </a:ext>
            </a:extLst>
          </p:cNvPr>
          <p:cNvGrpSpPr/>
          <p:nvPr/>
        </p:nvGrpSpPr>
        <p:grpSpPr>
          <a:xfrm>
            <a:off x="5191965" y="4459490"/>
            <a:ext cx="3659231" cy="584775"/>
            <a:chOff x="5191965" y="4459490"/>
            <a:chExt cx="3659231" cy="584775"/>
          </a:xfrm>
        </p:grpSpPr>
        <p:sp>
          <p:nvSpPr>
            <p:cNvPr id="232" name="TextBox 231">
              <a:extLst>
                <a:ext uri="{FF2B5EF4-FFF2-40B4-BE49-F238E27FC236}">
                  <a16:creationId xmlns:a16="http://schemas.microsoft.com/office/drawing/2014/main" id="{3EE7E4E2-FFC7-9A49-BE4E-699410E8A7E1}"/>
                </a:ext>
              </a:extLst>
            </p:cNvPr>
            <p:cNvSpPr txBox="1"/>
            <p:nvPr/>
          </p:nvSpPr>
          <p:spPr>
            <a:xfrm>
              <a:off x="5698537" y="4459490"/>
              <a:ext cx="31526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Induce </a:t>
              </a:r>
              <a:r>
                <a:rPr kumimoji="0" lang="en-U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on a </a:t>
              </a:r>
              <a:r>
                <a:rPr kumimoji="0" lang="en-US" sz="16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fully charged row </a:t>
              </a:r>
            </a:p>
          </p:txBody>
        </p:sp>
        <p:cxnSp>
          <p:nvCxnSpPr>
            <p:cNvPr id="233" name="Straight Connector 232">
              <a:extLst>
                <a:ext uri="{FF2B5EF4-FFF2-40B4-BE49-F238E27FC236}">
                  <a16:creationId xmlns:a16="http://schemas.microsoft.com/office/drawing/2014/main" id="{0C9EC77C-F145-CF40-A0B8-3F98AF0C2803}"/>
                </a:ext>
              </a:extLst>
            </p:cNvPr>
            <p:cNvCxnSpPr>
              <a:cxnSpLocks/>
            </p:cNvCxnSpPr>
            <p:nvPr/>
          </p:nvCxnSpPr>
          <p:spPr>
            <a:xfrm>
              <a:off x="5737171" y="4521682"/>
              <a:ext cx="0" cy="49406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4E6F02A-3CA1-CE4D-98F3-19B067CF5178}"/>
                </a:ext>
              </a:extLst>
            </p:cNvPr>
            <p:cNvCxnSpPr>
              <a:cxnSpLocks/>
              <a:stCxn id="232" idx="1"/>
            </p:cNvCxnSpPr>
            <p:nvPr/>
          </p:nvCxnSpPr>
          <p:spPr>
            <a:xfrm flipH="1">
              <a:off x="5191965" y="4751878"/>
              <a:ext cx="506572" cy="273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1263314-D56C-6D4A-90C6-6401B521CBDF}"/>
              </a:ext>
            </a:extLst>
          </p:cNvPr>
          <p:cNvGrpSpPr/>
          <p:nvPr/>
        </p:nvGrpSpPr>
        <p:grpSpPr>
          <a:xfrm>
            <a:off x="5181600" y="5584291"/>
            <a:ext cx="3962399" cy="436183"/>
            <a:chOff x="5181600" y="5584291"/>
            <a:chExt cx="3962399" cy="436183"/>
          </a:xfrm>
        </p:grpSpPr>
        <p:cxnSp>
          <p:nvCxnSpPr>
            <p:cNvPr id="118" name="Straight Connector 117">
              <a:extLst>
                <a:ext uri="{FF2B5EF4-FFF2-40B4-BE49-F238E27FC236}">
                  <a16:creationId xmlns:a16="http://schemas.microsoft.com/office/drawing/2014/main" id="{8339CE87-EF38-1548-9D2C-EFE10D76AE60}"/>
                </a:ext>
              </a:extLst>
            </p:cNvPr>
            <p:cNvCxnSpPr>
              <a:cxnSpLocks/>
            </p:cNvCxnSpPr>
            <p:nvPr/>
          </p:nvCxnSpPr>
          <p:spPr>
            <a:xfrm>
              <a:off x="5724601" y="5734919"/>
              <a:ext cx="0" cy="2478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D946EF0-702C-914A-8079-31006A4927DD}"/>
                </a:ext>
              </a:extLst>
            </p:cNvPr>
            <p:cNvCxnSpPr>
              <a:cxnSpLocks/>
            </p:cNvCxnSpPr>
            <p:nvPr/>
          </p:nvCxnSpPr>
          <p:spPr>
            <a:xfrm flipH="1" flipV="1">
              <a:off x="5181600" y="5584291"/>
              <a:ext cx="525071" cy="2521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243CA69-27E3-2A49-A045-A4B1A5022520}"/>
                </a:ext>
              </a:extLst>
            </p:cNvPr>
            <p:cNvSpPr txBox="1"/>
            <p:nvPr/>
          </p:nvSpPr>
          <p:spPr>
            <a:xfrm>
              <a:off x="5706671" y="5681920"/>
              <a:ext cx="34373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Hammer (HC) = two accesses</a:t>
              </a:r>
            </a:p>
          </p:txBody>
        </p:sp>
      </p:grpSp>
      <p:sp>
        <p:nvSpPr>
          <p:cNvPr id="131" name="Rectangle 130">
            <a:extLst>
              <a:ext uri="{FF2B5EF4-FFF2-40B4-BE49-F238E27FC236}">
                <a16:creationId xmlns:a16="http://schemas.microsoft.com/office/drawing/2014/main" id="{66B8F318-87FD-C242-AB18-5884FBCD38EA}"/>
              </a:ext>
            </a:extLst>
          </p:cNvPr>
          <p:cNvSpPr/>
          <p:nvPr/>
        </p:nvSpPr>
        <p:spPr>
          <a:xfrm>
            <a:off x="447294" y="5352521"/>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97B97F9-CBED-DE48-8DA7-6DD09EA27FF5}"/>
              </a:ext>
            </a:extLst>
          </p:cNvPr>
          <p:cNvSpPr/>
          <p:nvPr/>
        </p:nvSpPr>
        <p:spPr>
          <a:xfrm>
            <a:off x="447294" y="5589547"/>
            <a:ext cx="4734306" cy="205718"/>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E4728ADE-5533-1F4F-935B-BCDF9D3D4750}"/>
              </a:ext>
            </a:extLst>
          </p:cNvPr>
          <p:cNvSpPr/>
          <p:nvPr/>
        </p:nvSpPr>
        <p:spPr>
          <a:xfrm>
            <a:off x="447294" y="5121378"/>
            <a:ext cx="4734306" cy="22883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CE7BF34-021B-8D46-9366-A8BFF512E2E2}"/>
              </a:ext>
            </a:extLst>
          </p:cNvPr>
          <p:cNvSpPr/>
          <p:nvPr/>
        </p:nvSpPr>
        <p:spPr>
          <a:xfrm>
            <a:off x="447294" y="5986596"/>
            <a:ext cx="4734306" cy="237025"/>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1684F3CE-D487-964A-A125-A8D6CED7D0FF}"/>
              </a:ext>
            </a:extLst>
          </p:cNvPr>
          <p:cNvSpPr/>
          <p:nvPr/>
        </p:nvSpPr>
        <p:spPr>
          <a:xfrm>
            <a:off x="447294" y="6223622"/>
            <a:ext cx="4734306" cy="237960"/>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3E8034F2-B166-B74A-83EA-27D6B58450DB}"/>
              </a:ext>
            </a:extLst>
          </p:cNvPr>
          <p:cNvSpPr/>
          <p:nvPr/>
        </p:nvSpPr>
        <p:spPr>
          <a:xfrm>
            <a:off x="447294" y="5786561"/>
            <a:ext cx="4734306" cy="197722"/>
          </a:xfrm>
          <a:prstGeom prst="rect">
            <a:avLst/>
          </a:prstGeom>
          <a:solidFill>
            <a:srgbClr val="FF0000">
              <a:alpha val="31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2" name="Group 201">
            <a:extLst>
              <a:ext uri="{FF2B5EF4-FFF2-40B4-BE49-F238E27FC236}">
                <a16:creationId xmlns:a16="http://schemas.microsoft.com/office/drawing/2014/main" id="{18222425-246F-DE4E-A8AC-71481EE98E7E}"/>
              </a:ext>
            </a:extLst>
          </p:cNvPr>
          <p:cNvGrpSpPr/>
          <p:nvPr/>
        </p:nvGrpSpPr>
        <p:grpSpPr>
          <a:xfrm>
            <a:off x="272721" y="3569590"/>
            <a:ext cx="4735266" cy="2908835"/>
            <a:chOff x="272721" y="3569590"/>
            <a:chExt cx="4735266" cy="2908835"/>
          </a:xfrm>
        </p:grpSpPr>
        <p:pic>
          <p:nvPicPr>
            <p:cNvPr id="203" name="Picture 202">
              <a:extLst>
                <a:ext uri="{FF2B5EF4-FFF2-40B4-BE49-F238E27FC236}">
                  <a16:creationId xmlns:a16="http://schemas.microsoft.com/office/drawing/2014/main" id="{2687DEBE-EC7C-724D-AF76-F710AFC0F802}"/>
                </a:ext>
              </a:extLst>
            </p:cNvPr>
            <p:cNvPicPr>
              <a:picLocks noChangeAspect="1"/>
            </p:cNvPicPr>
            <p:nvPr/>
          </p:nvPicPr>
          <p:blipFill rotWithShape="1">
            <a:blip r:embed="rId3"/>
            <a:srcRect b="69291"/>
            <a:stretch/>
          </p:blipFill>
          <p:spPr>
            <a:xfrm>
              <a:off x="679530" y="3789813"/>
              <a:ext cx="4328457" cy="888822"/>
            </a:xfrm>
            <a:prstGeom prst="rect">
              <a:avLst/>
            </a:prstGeom>
          </p:spPr>
        </p:pic>
        <p:pic>
          <p:nvPicPr>
            <p:cNvPr id="204" name="Picture 203">
              <a:extLst>
                <a:ext uri="{FF2B5EF4-FFF2-40B4-BE49-F238E27FC236}">
                  <a16:creationId xmlns:a16="http://schemas.microsoft.com/office/drawing/2014/main" id="{DB66C2E4-B183-294B-BF3F-33F1D5AD99D8}"/>
                </a:ext>
              </a:extLst>
            </p:cNvPr>
            <p:cNvPicPr>
              <a:picLocks noChangeAspect="1"/>
            </p:cNvPicPr>
            <p:nvPr/>
          </p:nvPicPr>
          <p:blipFill>
            <a:blip r:embed="rId4"/>
            <a:stretch>
              <a:fillRect/>
            </a:stretch>
          </p:blipFill>
          <p:spPr>
            <a:xfrm>
              <a:off x="514176" y="3569590"/>
              <a:ext cx="3690464" cy="214285"/>
            </a:xfrm>
            <a:prstGeom prst="rect">
              <a:avLst/>
            </a:prstGeom>
          </p:spPr>
        </p:pic>
        <p:pic>
          <p:nvPicPr>
            <p:cNvPr id="205" name="Picture 204">
              <a:extLst>
                <a:ext uri="{FF2B5EF4-FFF2-40B4-BE49-F238E27FC236}">
                  <a16:creationId xmlns:a16="http://schemas.microsoft.com/office/drawing/2014/main" id="{763A5620-726F-7F45-B75A-E697553EF717}"/>
                </a:ext>
              </a:extLst>
            </p:cNvPr>
            <p:cNvPicPr>
              <a:picLocks noChangeAspect="1"/>
            </p:cNvPicPr>
            <p:nvPr/>
          </p:nvPicPr>
          <p:blipFill rotWithShape="1">
            <a:blip r:embed="rId3"/>
            <a:srcRect t="38505" b="-689"/>
            <a:stretch/>
          </p:blipFill>
          <p:spPr>
            <a:xfrm>
              <a:off x="272721" y="4678635"/>
              <a:ext cx="4328457" cy="1799790"/>
            </a:xfrm>
            <a:prstGeom prst="rect">
              <a:avLst/>
            </a:prstGeom>
          </p:spPr>
        </p:pic>
      </p:grpSp>
    </p:spTree>
    <p:extLst>
      <p:ext uri="{BB962C8B-B14F-4D97-AF65-F5344CB8AC3E}">
        <p14:creationId xmlns:p14="http://schemas.microsoft.com/office/powerpoint/2010/main" val="280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3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4"/>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6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5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7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4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3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6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7"/>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7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31" grpId="0" animBg="1"/>
      <p:bldP spid="132" grpId="0" animBg="1"/>
      <p:bldP spid="133" grpId="0" animBg="1"/>
      <p:bldP spid="134" grpId="0" animBg="1"/>
      <p:bldP spid="134" grpId="1" animBg="1"/>
      <p:bldP spid="135" grpId="0" animBg="1"/>
      <p:bldP spid="135" grpId="1" animBg="1"/>
      <p:bldP spid="136" grpId="0" animBg="1"/>
      <p:bldP spid="136"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40178-1C0F-FC4B-BBE6-F1D08B320385}"/>
              </a:ext>
            </a:extLst>
          </p:cNvPr>
          <p:cNvSpPr>
            <a:spLocks noGrp="1"/>
          </p:cNvSpPr>
          <p:nvPr>
            <p:ph type="title"/>
          </p:nvPr>
        </p:nvSpPr>
        <p:spPr/>
        <p:txBody>
          <a:bodyPr/>
          <a:lstStyle/>
          <a:p>
            <a:r>
              <a:rPr lang="en-US" b="1" dirty="0"/>
              <a:t>1. </a:t>
            </a:r>
            <a:r>
              <a:rPr lang="en-US" b="1" dirty="0" err="1"/>
              <a:t>RowHammer</a:t>
            </a:r>
            <a:r>
              <a:rPr lang="en-US" b="1" dirty="0"/>
              <a:t> Vulnerability</a:t>
            </a:r>
          </a:p>
        </p:txBody>
      </p:sp>
      <p:pic>
        <p:nvPicPr>
          <p:cNvPr id="4" name="Picture 3">
            <a:extLst>
              <a:ext uri="{FF2B5EF4-FFF2-40B4-BE49-F238E27FC236}">
                <a16:creationId xmlns:a16="http://schemas.microsoft.com/office/drawing/2014/main" id="{C941A5E6-372A-B848-A23C-872EB6F6D1A2}"/>
              </a:ext>
            </a:extLst>
          </p:cNvPr>
          <p:cNvPicPr>
            <a:picLocks noChangeAspect="1"/>
          </p:cNvPicPr>
          <p:nvPr/>
        </p:nvPicPr>
        <p:blipFill>
          <a:blip r:embed="rId3"/>
          <a:stretch>
            <a:fillRect/>
          </a:stretch>
        </p:blipFill>
        <p:spPr>
          <a:xfrm>
            <a:off x="1889162" y="7353946"/>
            <a:ext cx="5644307" cy="1845254"/>
          </a:xfrm>
          <a:prstGeom prst="rect">
            <a:avLst/>
          </a:prstGeom>
        </p:spPr>
      </p:pic>
      <p:sp>
        <p:nvSpPr>
          <p:cNvPr id="5" name="Rectangle 4">
            <a:extLst>
              <a:ext uri="{FF2B5EF4-FFF2-40B4-BE49-F238E27FC236}">
                <a16:creationId xmlns:a16="http://schemas.microsoft.com/office/drawing/2014/main" id="{232B28C5-64F3-CA48-8D0D-FFB485FA996D}"/>
              </a:ext>
            </a:extLst>
          </p:cNvPr>
          <p:cNvSpPr/>
          <p:nvPr/>
        </p:nvSpPr>
        <p:spPr>
          <a:xfrm>
            <a:off x="0" y="5083430"/>
            <a:ext cx="9144000" cy="769441"/>
          </a:xfrm>
          <a:prstGeom prst="rect">
            <a:avLst/>
          </a:prstGeom>
          <a:solidFill>
            <a:schemeClr val="accent6">
              <a:lumMod val="40000"/>
              <a:lumOff val="6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Newer DRAM chips are more vulnerable to </a:t>
            </a:r>
            <a:r>
              <a:rPr kumimoji="0" lang="en-US" sz="23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endParaRPr kumimoji="0" lang="en-US" sz="23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 name="Rectangle 5">
            <a:extLst>
              <a:ext uri="{FF2B5EF4-FFF2-40B4-BE49-F238E27FC236}">
                <a16:creationId xmlns:a16="http://schemas.microsoft.com/office/drawing/2014/main" id="{096BDEAF-CA8D-C44F-B20D-5D7797EB5909}"/>
              </a:ext>
            </a:extLst>
          </p:cNvPr>
          <p:cNvSpPr/>
          <p:nvPr/>
        </p:nvSpPr>
        <p:spPr>
          <a:xfrm>
            <a:off x="220920" y="76311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Can we induce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in all of our DRAM chips?</a:t>
            </a:r>
          </a:p>
        </p:txBody>
      </p:sp>
      <p:sp>
        <p:nvSpPr>
          <p:cNvPr id="7" name="Rectangle 6">
            <a:extLst>
              <a:ext uri="{FF2B5EF4-FFF2-40B4-BE49-F238E27FC236}">
                <a16:creationId xmlns:a16="http://schemas.microsoft.com/office/drawing/2014/main" id="{46F97381-C3F1-784A-8083-D7240A959A21}"/>
              </a:ext>
            </a:extLst>
          </p:cNvPr>
          <p:cNvSpPr/>
          <p:nvPr/>
        </p:nvSpPr>
        <p:spPr>
          <a:xfrm>
            <a:off x="170121" y="1761262"/>
            <a:ext cx="8973879"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All chips are vulnerable, except many DDR3 chips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total of 1320 out of all 1580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(84%) </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DDR3-old</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only 12%</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(24/204) are vulnerable</a:t>
            </a: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 marR="0" lvl="0" indent="-2514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Within </a:t>
            </a: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DDR3-new</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chips, </a:t>
            </a:r>
            <a:r>
              <a:rPr kumimoji="0" lang="en-US" sz="23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65%</a:t>
            </a: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chips (148/228) are vulnerable</a:t>
            </a:r>
          </a:p>
        </p:txBody>
      </p:sp>
      <p:sp>
        <p:nvSpPr>
          <p:cNvPr id="3" name="TextBox 2">
            <a:extLst>
              <a:ext uri="{FF2B5EF4-FFF2-40B4-BE49-F238E27FC236}">
                <a16:creationId xmlns:a16="http://schemas.microsoft.com/office/drawing/2014/main" id="{1706C31F-2A96-BD46-9506-52E5B43422B8}"/>
              </a:ext>
            </a:extLst>
          </p:cNvPr>
          <p:cNvSpPr txBox="1"/>
          <p:nvPr/>
        </p:nvSpPr>
        <p:spPr>
          <a:xfrm>
            <a:off x="4069432" y="830279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27%</a:t>
            </a:r>
          </a:p>
        </p:txBody>
      </p:sp>
      <p:sp>
        <p:nvSpPr>
          <p:cNvPr id="14" name="TextBox 13">
            <a:extLst>
              <a:ext uri="{FF2B5EF4-FFF2-40B4-BE49-F238E27FC236}">
                <a16:creationId xmlns:a16="http://schemas.microsoft.com/office/drawing/2014/main" id="{7A80908C-2883-0144-99F8-59BB2F2E65AC}"/>
              </a:ext>
            </a:extLst>
          </p:cNvPr>
          <p:cNvSpPr txBox="1"/>
          <p:nvPr/>
        </p:nvSpPr>
        <p:spPr>
          <a:xfrm>
            <a:off x="4069431" y="8632518"/>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a:t>
            </a:r>
          </a:p>
        </p:txBody>
      </p:sp>
      <p:sp>
        <p:nvSpPr>
          <p:cNvPr id="15" name="TextBox 14">
            <a:extLst>
              <a:ext uri="{FF2B5EF4-FFF2-40B4-BE49-F238E27FC236}">
                <a16:creationId xmlns:a16="http://schemas.microsoft.com/office/drawing/2014/main" id="{7B7A8282-0FE3-2445-B7E1-BD9ADA17E945}"/>
              </a:ext>
            </a:extLst>
          </p:cNvPr>
          <p:cNvSpPr txBox="1"/>
          <p:nvPr/>
        </p:nvSpPr>
        <p:spPr>
          <a:xfrm>
            <a:off x="5286218" y="8645867"/>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85%</a:t>
            </a:r>
          </a:p>
        </p:txBody>
      </p:sp>
      <p:sp>
        <p:nvSpPr>
          <p:cNvPr id="16" name="TextBox 15">
            <a:extLst>
              <a:ext uri="{FF2B5EF4-FFF2-40B4-BE49-F238E27FC236}">
                <a16:creationId xmlns:a16="http://schemas.microsoft.com/office/drawing/2014/main" id="{32379986-06EA-6543-88FB-4D1F9E0A58A2}"/>
              </a:ext>
            </a:extLst>
          </p:cNvPr>
          <p:cNvSpPr txBox="1"/>
          <p:nvPr/>
        </p:nvSpPr>
        <p:spPr>
          <a:xfrm>
            <a:off x="6322186" y="8632518"/>
            <a:ext cx="121128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92%</a:t>
            </a:r>
          </a:p>
        </p:txBody>
      </p:sp>
      <p:sp>
        <p:nvSpPr>
          <p:cNvPr id="17" name="TextBox 16">
            <a:extLst>
              <a:ext uri="{FF2B5EF4-FFF2-40B4-BE49-F238E27FC236}">
                <a16:creationId xmlns:a16="http://schemas.microsoft.com/office/drawing/2014/main" id="{04310BA9-0514-F740-BDE1-315B5AC3C55F}"/>
              </a:ext>
            </a:extLst>
          </p:cNvPr>
          <p:cNvSpPr txBox="1"/>
          <p:nvPr/>
        </p:nvSpPr>
        <p:spPr>
          <a:xfrm>
            <a:off x="5286218"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18" name="TextBox 17">
            <a:extLst>
              <a:ext uri="{FF2B5EF4-FFF2-40B4-BE49-F238E27FC236}">
                <a16:creationId xmlns:a16="http://schemas.microsoft.com/office/drawing/2014/main" id="{39B7386C-941C-A640-921A-6B9985EE82FB}"/>
              </a:ext>
            </a:extLst>
          </p:cNvPr>
          <p:cNvSpPr txBox="1"/>
          <p:nvPr/>
        </p:nvSpPr>
        <p:spPr>
          <a:xfrm>
            <a:off x="6495526" y="8301292"/>
            <a:ext cx="864601"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8" name="Rectangle 7">
            <a:extLst>
              <a:ext uri="{FF2B5EF4-FFF2-40B4-BE49-F238E27FC236}">
                <a16:creationId xmlns:a16="http://schemas.microsoft.com/office/drawing/2014/main" id="{CA29C017-E0F2-AD4D-AF7E-5A0A632EE6D4}"/>
              </a:ext>
            </a:extLst>
          </p:cNvPr>
          <p:cNvSpPr/>
          <p:nvPr/>
        </p:nvSpPr>
        <p:spPr>
          <a:xfrm>
            <a:off x="5016787"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C9B7CD-8F2F-D041-9132-8ED65E9FD741}"/>
              </a:ext>
            </a:extLst>
          </p:cNvPr>
          <p:cNvSpPr/>
          <p:nvPr/>
        </p:nvSpPr>
        <p:spPr>
          <a:xfrm>
            <a:off x="3809267" y="8674835"/>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1D762B2-AED1-5441-8E90-8984AE3CFDD3}"/>
              </a:ext>
            </a:extLst>
          </p:cNvPr>
          <p:cNvSpPr/>
          <p:nvPr/>
        </p:nvSpPr>
        <p:spPr>
          <a:xfrm>
            <a:off x="6226624" y="8362011"/>
            <a:ext cx="1211283" cy="310291"/>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42B81-1C9F-8746-A3B5-2831426F242B}"/>
              </a:ext>
            </a:extLst>
          </p:cNvPr>
          <p:cNvSpPr/>
          <p:nvPr/>
        </p:nvSpPr>
        <p:spPr>
          <a:xfrm>
            <a:off x="5016787" y="8672302"/>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4DBE4B-031F-4146-8CD1-550A3C36FA6B}"/>
              </a:ext>
            </a:extLst>
          </p:cNvPr>
          <p:cNvSpPr/>
          <p:nvPr/>
        </p:nvSpPr>
        <p:spPr>
          <a:xfrm>
            <a:off x="6225001" y="8669769"/>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8F7869-0787-154F-B9B7-070921B75DAB}"/>
              </a:ext>
            </a:extLst>
          </p:cNvPr>
          <p:cNvSpPr/>
          <p:nvPr/>
        </p:nvSpPr>
        <p:spPr>
          <a:xfrm>
            <a:off x="3811876" y="8363241"/>
            <a:ext cx="1211283" cy="310291"/>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317EC70E-9E9F-6141-B109-9536BD441559}"/>
              </a:ext>
            </a:extLst>
          </p:cNvPr>
          <p:cNvPicPr>
            <a:picLocks noChangeAspect="1"/>
          </p:cNvPicPr>
          <p:nvPr/>
        </p:nvPicPr>
        <p:blipFill>
          <a:blip r:embed="rId3"/>
          <a:stretch>
            <a:fillRect/>
          </a:stretch>
        </p:blipFill>
        <p:spPr>
          <a:xfrm>
            <a:off x="9509164" y="7353946"/>
            <a:ext cx="5644307" cy="1845254"/>
          </a:xfrm>
          <a:prstGeom prst="rect">
            <a:avLst/>
          </a:prstGeom>
        </p:spPr>
      </p:pic>
    </p:spTree>
    <p:extLst>
      <p:ext uri="{BB962C8B-B14F-4D97-AF65-F5344CB8AC3E}">
        <p14:creationId xmlns:p14="http://schemas.microsoft.com/office/powerpoint/2010/main" val="14528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2. Data Pattern Dependence</a:t>
            </a:r>
          </a:p>
        </p:txBody>
      </p:sp>
      <p:sp>
        <p:nvSpPr>
          <p:cNvPr id="6" name="Rectangle 5">
            <a:extLst>
              <a:ext uri="{FF2B5EF4-FFF2-40B4-BE49-F238E27FC236}">
                <a16:creationId xmlns:a16="http://schemas.microsoft.com/office/drawing/2014/main" id="{3DDC69C9-C4EF-0442-B810-8426034FCA38}"/>
              </a:ext>
            </a:extLst>
          </p:cNvPr>
          <p:cNvSpPr/>
          <p:nvPr/>
        </p:nvSpPr>
        <p:spPr>
          <a:xfrm>
            <a:off x="183863" y="770004"/>
            <a:ext cx="897387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Are some data patterns more effective in inducing </a:t>
            </a:r>
            <a:r>
              <a:rPr kumimoji="0" lang="en-US" sz="22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2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a:t>
            </a:r>
          </a:p>
        </p:txBody>
      </p:sp>
      <p:sp>
        <p:nvSpPr>
          <p:cNvPr id="7" name="TextBox 6">
            <a:extLst>
              <a:ext uri="{FF2B5EF4-FFF2-40B4-BE49-F238E27FC236}">
                <a16:creationId xmlns:a16="http://schemas.microsoft.com/office/drawing/2014/main" id="{1DCA5E4B-BBF9-CD44-99E9-C4437E60765F}"/>
              </a:ext>
            </a:extLst>
          </p:cNvPr>
          <p:cNvSpPr txBox="1"/>
          <p:nvPr/>
        </p:nvSpPr>
        <p:spPr>
          <a:xfrm>
            <a:off x="0" y="1563681"/>
            <a:ext cx="8760941"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test </a:t>
            </a:r>
            <a:r>
              <a:rPr kumimoji="0" lang="en-US" sz="2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several data patterns</a:t>
            </a:r>
            <a:r>
              <a:rPr kumimoji="0" lang="en-US" sz="2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typically examined in prior work to identify the worst-case data pattern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worst-case data pattern is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consistent across chips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 the same manufacturer and DRAM type-node configuration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We use the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data pattern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per DRAM chip to characterize each chip at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worst-case conditions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rPr>
              <a:t>and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charset="0"/>
                <a:cs typeface="Cambria" charset="0"/>
              </a:rPr>
              <a:t>minimize the extensive testing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F9BBFBA9-A018-3744-AB59-E197AE849163}"/>
              </a:ext>
            </a:extLst>
          </p:cNvPr>
          <p:cNvSpPr/>
          <p:nvPr/>
        </p:nvSpPr>
        <p:spPr>
          <a:xfrm>
            <a:off x="2288355" y="6087996"/>
            <a:ext cx="4764894" cy="461665"/>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[More detail and figures in paper]</a:t>
            </a:r>
            <a:endParaRPr kumimoji="0" lang="en-US" sz="2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9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E43A-134B-C348-B525-144286F21820}"/>
              </a:ext>
            </a:extLst>
          </p:cNvPr>
          <p:cNvSpPr>
            <a:spLocks noGrp="1"/>
          </p:cNvSpPr>
          <p:nvPr>
            <p:ph type="title"/>
          </p:nvPr>
        </p:nvSpPr>
        <p:spPr/>
        <p:txBody>
          <a:bodyPr/>
          <a:lstStyle/>
          <a:p>
            <a:r>
              <a:rPr lang="en-US" b="1" dirty="0"/>
              <a:t>3. Hammer Count (HC) Effects</a:t>
            </a:r>
          </a:p>
        </p:txBody>
      </p:sp>
      <p:pic>
        <p:nvPicPr>
          <p:cNvPr id="4" name="Picture 3">
            <a:extLst>
              <a:ext uri="{FF2B5EF4-FFF2-40B4-BE49-F238E27FC236}">
                <a16:creationId xmlns:a16="http://schemas.microsoft.com/office/drawing/2014/main" id="{71ADAEFF-6FB2-6A4E-9C6F-344EC4D4DFCE}"/>
              </a:ext>
            </a:extLst>
          </p:cNvPr>
          <p:cNvPicPr>
            <a:picLocks noChangeAspect="1"/>
          </p:cNvPicPr>
          <p:nvPr/>
        </p:nvPicPr>
        <p:blipFill>
          <a:blip r:embed="rId3"/>
          <a:stretch>
            <a:fillRect/>
          </a:stretch>
        </p:blipFill>
        <p:spPr>
          <a:xfrm>
            <a:off x="1454150" y="1231900"/>
            <a:ext cx="6235700" cy="4394200"/>
          </a:xfrm>
          <a:prstGeom prst="rect">
            <a:avLst/>
          </a:prstGeom>
        </p:spPr>
      </p:pic>
      <p:sp>
        <p:nvSpPr>
          <p:cNvPr id="5" name="Rectangle 4">
            <a:extLst>
              <a:ext uri="{FF2B5EF4-FFF2-40B4-BE49-F238E27FC236}">
                <a16:creationId xmlns:a16="http://schemas.microsoft.com/office/drawing/2014/main" id="{961989BE-1194-E447-8F5A-94CDDD1DD649}"/>
              </a:ext>
            </a:extLst>
          </p:cNvPr>
          <p:cNvSpPr/>
          <p:nvPr/>
        </p:nvSpPr>
        <p:spPr>
          <a:xfrm>
            <a:off x="170121" y="691996"/>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does the Hammer Count affect the number of bit flips induced?</a:t>
            </a:r>
          </a:p>
        </p:txBody>
      </p:sp>
      <p:sp>
        <p:nvSpPr>
          <p:cNvPr id="3" name="Rectangle 2">
            <a:extLst>
              <a:ext uri="{FF2B5EF4-FFF2-40B4-BE49-F238E27FC236}">
                <a16:creationId xmlns:a16="http://schemas.microsoft.com/office/drawing/2014/main" id="{17950FAB-7F7B-F942-BD40-D22C8F49160B}"/>
              </a:ext>
            </a:extLst>
          </p:cNvPr>
          <p:cNvSpPr/>
          <p:nvPr/>
        </p:nvSpPr>
        <p:spPr>
          <a:xfrm>
            <a:off x="3805382" y="1231900"/>
            <a:ext cx="2521527" cy="338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69D0E0-EE04-3A43-A3C3-AC6D1645EF77}"/>
              </a:ext>
            </a:extLst>
          </p:cNvPr>
          <p:cNvSpPr txBox="1"/>
          <p:nvPr/>
        </p:nvSpPr>
        <p:spPr>
          <a:xfrm>
            <a:off x="4039563" y="1231900"/>
            <a:ext cx="24673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Mfr. A  DDR4-new</a:t>
            </a:r>
          </a:p>
        </p:txBody>
      </p:sp>
      <p:sp>
        <p:nvSpPr>
          <p:cNvPr id="7" name="TextBox 6">
            <a:extLst>
              <a:ext uri="{FF2B5EF4-FFF2-40B4-BE49-F238E27FC236}">
                <a16:creationId xmlns:a16="http://schemas.microsoft.com/office/drawing/2014/main" id="{5A0311E7-88F6-7046-97C0-2F83DC363BF5}"/>
              </a:ext>
            </a:extLst>
          </p:cNvPr>
          <p:cNvSpPr txBox="1"/>
          <p:nvPr/>
        </p:nvSpPr>
        <p:spPr>
          <a:xfrm>
            <a:off x="1948295" y="5885819"/>
            <a:ext cx="62357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Hammer Count = 2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one to each adjacent row of victim</a:t>
            </a:r>
          </a:p>
        </p:txBody>
      </p:sp>
    </p:spTree>
    <p:extLst>
      <p:ext uri="{BB962C8B-B14F-4D97-AF65-F5344CB8AC3E}">
        <p14:creationId xmlns:p14="http://schemas.microsoft.com/office/powerpoint/2010/main" val="102589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2" name="Picture 1">
            <a:extLst>
              <a:ext uri="{FF2B5EF4-FFF2-40B4-BE49-F238E27FC236}">
                <a16:creationId xmlns:a16="http://schemas.microsoft.com/office/drawing/2014/main" id="{42ABAE48-599C-A549-AC15-3F228553D92F}"/>
              </a:ext>
            </a:extLst>
          </p:cNvPr>
          <p:cNvPicPr>
            <a:picLocks noChangeAspect="1"/>
          </p:cNvPicPr>
          <p:nvPr/>
        </p:nvPicPr>
        <p:blipFill>
          <a:blip r:embed="rId3"/>
          <a:stretch>
            <a:fillRect/>
          </a:stretch>
        </p:blipFill>
        <p:spPr>
          <a:xfrm>
            <a:off x="1043935" y="1409700"/>
            <a:ext cx="6794500" cy="4038600"/>
          </a:xfrm>
          <a:prstGeom prst="rect">
            <a:avLst/>
          </a:prstGeom>
        </p:spPr>
      </p:pic>
      <p:sp>
        <p:nvSpPr>
          <p:cNvPr id="5" name="Rectangle 4">
            <a:extLst>
              <a:ext uri="{FF2B5EF4-FFF2-40B4-BE49-F238E27FC236}">
                <a16:creationId xmlns:a16="http://schemas.microsoft.com/office/drawing/2014/main" id="{2443FFCD-D120-EC4E-A45D-24FBD1790064}"/>
              </a:ext>
            </a:extLst>
          </p:cNvPr>
          <p:cNvSpPr/>
          <p:nvPr/>
        </p:nvSpPr>
        <p:spPr>
          <a:xfrm>
            <a:off x="-2198" y="5490001"/>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number of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 that occur in a given row decreases as the distance from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victim row (row 0)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increases. </a:t>
            </a:r>
          </a:p>
        </p:txBody>
      </p:sp>
      <p:sp>
        <p:nvSpPr>
          <p:cNvPr id="6" name="Rectangle 5">
            <a:extLst>
              <a:ext uri="{FF2B5EF4-FFF2-40B4-BE49-F238E27FC236}">
                <a16:creationId xmlns:a16="http://schemas.microsoft.com/office/drawing/2014/main" id="{25188903-EF25-584A-95F6-E5750476CEAD}"/>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Where do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occur relative to aggressor rows?</a:t>
            </a:r>
          </a:p>
        </p:txBody>
      </p:sp>
      <p:cxnSp>
        <p:nvCxnSpPr>
          <p:cNvPr id="7" name="Straight Arrow Connector 6">
            <a:extLst>
              <a:ext uri="{FF2B5EF4-FFF2-40B4-BE49-F238E27FC236}">
                <a16:creationId xmlns:a16="http://schemas.microsoft.com/office/drawing/2014/main" id="{310AE7C4-E9C8-FB40-B6A1-3EC49E6BE052}"/>
              </a:ext>
            </a:extLst>
          </p:cNvPr>
          <p:cNvCxnSpPr/>
          <p:nvPr/>
        </p:nvCxnSpPr>
        <p:spPr>
          <a:xfrm>
            <a:off x="5061527" y="2551595"/>
            <a:ext cx="1099127" cy="120072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89779D-8441-8D46-B26D-E451B1F8756E}"/>
              </a:ext>
            </a:extLst>
          </p:cNvPr>
          <p:cNvCxnSpPr>
            <a:cxnSpLocks/>
          </p:cNvCxnSpPr>
          <p:nvPr/>
        </p:nvCxnSpPr>
        <p:spPr>
          <a:xfrm flipH="1">
            <a:off x="3805881" y="2551594"/>
            <a:ext cx="1103246" cy="12007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DB84B2B-3F1D-DD4D-99AF-B3F16C77BBA6}"/>
              </a:ext>
            </a:extLst>
          </p:cNvPr>
          <p:cNvSpPr txBox="1"/>
          <p:nvPr/>
        </p:nvSpPr>
        <p:spPr>
          <a:xfrm rot="16200000">
            <a:off x="3687990" y="3626407"/>
            <a:ext cx="17636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1" name="TextBox 10">
            <a:extLst>
              <a:ext uri="{FF2B5EF4-FFF2-40B4-BE49-F238E27FC236}">
                <a16:creationId xmlns:a16="http://schemas.microsoft.com/office/drawing/2014/main" id="{D2C54A29-2975-4443-8C6D-E456E80AD962}"/>
              </a:ext>
            </a:extLst>
          </p:cNvPr>
          <p:cNvSpPr txBox="1"/>
          <p:nvPr/>
        </p:nvSpPr>
        <p:spPr>
          <a:xfrm rot="16200000">
            <a:off x="4485432" y="3626407"/>
            <a:ext cx="17642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Aggressor Row</a:t>
            </a:r>
          </a:p>
        </p:txBody>
      </p:sp>
      <p:sp>
        <p:nvSpPr>
          <p:cNvPr id="14" name="TextBox 13">
            <a:extLst>
              <a:ext uri="{FF2B5EF4-FFF2-40B4-BE49-F238E27FC236}">
                <a16:creationId xmlns:a16="http://schemas.microsoft.com/office/drawing/2014/main" id="{C5C06303-CEB3-7849-90EB-4BFE0152C302}"/>
              </a:ext>
            </a:extLst>
          </p:cNvPr>
          <p:cNvSpPr txBox="1"/>
          <p:nvPr/>
        </p:nvSpPr>
        <p:spPr>
          <a:xfrm>
            <a:off x="3894113" y="1261795"/>
            <a:ext cx="25467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Mfr. A  DDR4-old</a:t>
            </a:r>
          </a:p>
        </p:txBody>
      </p:sp>
    </p:spTree>
    <p:extLst>
      <p:ext uri="{BB962C8B-B14F-4D97-AF65-F5344CB8AC3E}">
        <p14:creationId xmlns:p14="http://schemas.microsoft.com/office/powerpoint/2010/main" val="38068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92847C-70BB-D84B-91B2-5EF6317FDC62}"/>
              </a:ext>
            </a:extLst>
          </p:cNvPr>
          <p:cNvPicPr>
            <a:picLocks noChangeAspect="1"/>
          </p:cNvPicPr>
          <p:nvPr/>
        </p:nvPicPr>
        <p:blipFill rotWithShape="1">
          <a:blip r:embed="rId3"/>
          <a:srcRect l="69068" t="22041" b="43412"/>
          <a:stretch/>
        </p:blipFill>
        <p:spPr>
          <a:xfrm>
            <a:off x="3435185" y="1403185"/>
            <a:ext cx="3154627" cy="2562483"/>
          </a:xfrm>
          <a:prstGeom prst="rect">
            <a:avLst/>
          </a:prstGeom>
        </p:spPr>
      </p:pic>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13" name="Picture 12">
            <a:extLst>
              <a:ext uri="{FF2B5EF4-FFF2-40B4-BE49-F238E27FC236}">
                <a16:creationId xmlns:a16="http://schemas.microsoft.com/office/drawing/2014/main" id="{533FCE76-02F8-A845-A345-4A79CEBA3526}"/>
              </a:ext>
            </a:extLst>
          </p:cNvPr>
          <p:cNvPicPr>
            <a:picLocks noChangeAspect="1"/>
          </p:cNvPicPr>
          <p:nvPr/>
        </p:nvPicPr>
        <p:blipFill rotWithShape="1">
          <a:blip r:embed="rId3"/>
          <a:srcRect l="69068" t="73286" b="5463"/>
          <a:stretch/>
        </p:blipFill>
        <p:spPr>
          <a:xfrm>
            <a:off x="3435185" y="3916900"/>
            <a:ext cx="3158279" cy="1578079"/>
          </a:xfrm>
          <a:prstGeom prst="rect">
            <a:avLst/>
          </a:prstGeom>
        </p:spPr>
      </p:pic>
      <p:pic>
        <p:nvPicPr>
          <p:cNvPr id="14" name="Picture 13">
            <a:extLst>
              <a:ext uri="{FF2B5EF4-FFF2-40B4-BE49-F238E27FC236}">
                <a16:creationId xmlns:a16="http://schemas.microsoft.com/office/drawing/2014/main" id="{4EA7864A-FE70-B348-AE38-CAFD8EA75CF1}"/>
              </a:ext>
            </a:extLst>
          </p:cNvPr>
          <p:cNvPicPr>
            <a:picLocks noChangeAspect="1"/>
          </p:cNvPicPr>
          <p:nvPr/>
        </p:nvPicPr>
        <p:blipFill rotWithShape="1">
          <a:blip r:embed="rId3"/>
          <a:srcRect l="7966" t="39737" r="87996" b="5464"/>
          <a:stretch/>
        </p:blipFill>
        <p:spPr>
          <a:xfrm>
            <a:off x="3019221" y="1403185"/>
            <a:ext cx="412312" cy="4069357"/>
          </a:xfrm>
          <a:prstGeom prst="rect">
            <a:avLst/>
          </a:prstGeom>
        </p:spPr>
      </p:pic>
      <p:pic>
        <p:nvPicPr>
          <p:cNvPr id="15" name="Picture 14">
            <a:extLst>
              <a:ext uri="{FF2B5EF4-FFF2-40B4-BE49-F238E27FC236}">
                <a16:creationId xmlns:a16="http://schemas.microsoft.com/office/drawing/2014/main" id="{91D5F734-7051-6747-8EE6-7EE9E47B3ECF}"/>
              </a:ext>
            </a:extLst>
          </p:cNvPr>
          <p:cNvPicPr>
            <a:picLocks noChangeAspect="1"/>
          </p:cNvPicPr>
          <p:nvPr/>
        </p:nvPicPr>
        <p:blipFill rotWithShape="1">
          <a:blip r:embed="rId3"/>
          <a:srcRect l="352" t="14712" r="92483" b="20363"/>
          <a:stretch/>
        </p:blipFill>
        <p:spPr>
          <a:xfrm>
            <a:off x="2434439" y="1217580"/>
            <a:ext cx="617419" cy="4069357"/>
          </a:xfrm>
          <a:prstGeom prst="rect">
            <a:avLst/>
          </a:prstGeom>
        </p:spPr>
      </p:pic>
      <p:sp>
        <p:nvSpPr>
          <p:cNvPr id="16" name="Rectangle 15">
            <a:extLst>
              <a:ext uri="{FF2B5EF4-FFF2-40B4-BE49-F238E27FC236}">
                <a16:creationId xmlns:a16="http://schemas.microsoft.com/office/drawing/2014/main" id="{70BF7EE2-96D7-3549-B6ED-C3FA2D7ACD01}"/>
              </a:ext>
            </a:extLst>
          </p:cNvPr>
          <p:cNvSpPr/>
          <p:nvPr/>
        </p:nvSpPr>
        <p:spPr>
          <a:xfrm>
            <a:off x="-2198" y="5530148"/>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Chips of newer DRAM technology nodes can exhibit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bit flips 1) in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more rows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2)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farther away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the victim row. </a:t>
            </a:r>
          </a:p>
        </p:txBody>
      </p:sp>
      <p:sp>
        <p:nvSpPr>
          <p:cNvPr id="17" name="Rectangle 16">
            <a:extLst>
              <a:ext uri="{FF2B5EF4-FFF2-40B4-BE49-F238E27FC236}">
                <a16:creationId xmlns:a16="http://schemas.microsoft.com/office/drawing/2014/main" id="{FAE9F4A7-7889-7544-8B69-CA15C211D071}"/>
              </a:ext>
            </a:extLst>
          </p:cNvPr>
          <p:cNvSpPr/>
          <p:nvPr/>
        </p:nvSpPr>
        <p:spPr>
          <a:xfrm>
            <a:off x="244012" y="7222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10</a:t>
            </a:r>
            <a:r>
              <a:rPr kumimoji="0" lang="en-US" sz="24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cxnSp>
        <p:nvCxnSpPr>
          <p:cNvPr id="18" name="Straight Arrow Connector 17">
            <a:extLst>
              <a:ext uri="{FF2B5EF4-FFF2-40B4-BE49-F238E27FC236}">
                <a16:creationId xmlns:a16="http://schemas.microsoft.com/office/drawing/2014/main" id="{3EEA4E2D-10E2-DD4B-AFC9-DEDEFE0D2F37}"/>
              </a:ext>
            </a:extLst>
          </p:cNvPr>
          <p:cNvCxnSpPr>
            <a:cxnSpLocks/>
          </p:cNvCxnSpPr>
          <p:nvPr/>
        </p:nvCxnSpPr>
        <p:spPr>
          <a:xfrm>
            <a:off x="4460132" y="3307404"/>
            <a:ext cx="802657"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277E968-0CF0-E84F-BF85-B96738CF4DA5}"/>
              </a:ext>
            </a:extLst>
          </p:cNvPr>
          <p:cNvCxnSpPr>
            <a:cxnSpLocks/>
          </p:cNvCxnSpPr>
          <p:nvPr/>
        </p:nvCxnSpPr>
        <p:spPr>
          <a:xfrm>
            <a:off x="3674692" y="4604941"/>
            <a:ext cx="1991170"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b="1" dirty="0"/>
              <a:t>4. Spatial Effects: Row Distance</a:t>
            </a:r>
          </a:p>
        </p:txBody>
      </p:sp>
      <p:pic>
        <p:nvPicPr>
          <p:cNvPr id="3" name="Picture 2">
            <a:extLst>
              <a:ext uri="{FF2B5EF4-FFF2-40B4-BE49-F238E27FC236}">
                <a16:creationId xmlns:a16="http://schemas.microsoft.com/office/drawing/2014/main" id="{ABFFFE60-916C-6544-A978-CD901B020C50}"/>
              </a:ext>
            </a:extLst>
          </p:cNvPr>
          <p:cNvPicPr>
            <a:picLocks noChangeAspect="1"/>
          </p:cNvPicPr>
          <p:nvPr/>
        </p:nvPicPr>
        <p:blipFill>
          <a:blip r:embed="rId3"/>
          <a:stretch>
            <a:fillRect/>
          </a:stretch>
        </p:blipFill>
        <p:spPr>
          <a:xfrm>
            <a:off x="1532729" y="1443353"/>
            <a:ext cx="6074144" cy="4417559"/>
          </a:xfrm>
          <a:prstGeom prst="rect">
            <a:avLst/>
          </a:prstGeom>
        </p:spPr>
      </p:pic>
      <p:sp>
        <p:nvSpPr>
          <p:cNvPr id="7" name="Rectangle 6">
            <a:extLst>
              <a:ext uri="{FF2B5EF4-FFF2-40B4-BE49-F238E27FC236}">
                <a16:creationId xmlns:a16="http://schemas.microsoft.com/office/drawing/2014/main" id="{CEA17573-B6E5-AE4F-8A47-A17D92E044C7}"/>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E2F723B-6BCF-6742-A453-65EB8428D164}"/>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Tree>
    <p:extLst>
      <p:ext uri="{BB962C8B-B14F-4D97-AF65-F5344CB8AC3E}">
        <p14:creationId xmlns:p14="http://schemas.microsoft.com/office/powerpoint/2010/main" val="127678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solidFill>
                  <a:srgbClr val="006633"/>
                </a:solidFill>
              </a:rPr>
              <a:t>Mitigation of Retention Issues </a:t>
            </a:r>
            <a:r>
              <a:rPr lang="en-US" sz="2600" b="1" dirty="0">
                <a:solidFill>
                  <a:srgbClr val="006633"/>
                </a:solidFill>
              </a:rPr>
              <a:t>[MICRO’17]</a:t>
            </a:r>
            <a:r>
              <a:rPr lang="en-US" sz="2600" dirty="0"/>
              <a:t> </a:t>
            </a:r>
            <a:r>
              <a:rPr lang="en-US" dirty="0"/>
              <a:t> </a:t>
            </a:r>
          </a:p>
        </p:txBody>
      </p:sp>
    </p:spTree>
    <p:extLst>
      <p:ext uri="{BB962C8B-B14F-4D97-AF65-F5344CB8AC3E}">
        <p14:creationId xmlns:p14="http://schemas.microsoft.com/office/powerpoint/2010/main" val="307718445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6F50853D-1610-504D-9F95-8F6BB38E2077}"/>
              </a:ext>
            </a:extLst>
          </p:cNvPr>
          <p:cNvPicPr>
            <a:picLocks noChangeAspect="1"/>
          </p:cNvPicPr>
          <p:nvPr/>
        </p:nvPicPr>
        <p:blipFill>
          <a:blip r:embed="rId3"/>
          <a:stretch>
            <a:fillRect/>
          </a:stretch>
        </p:blipFill>
        <p:spPr>
          <a:xfrm>
            <a:off x="587273" y="1816956"/>
            <a:ext cx="4055398" cy="3087068"/>
          </a:xfrm>
          <a:prstGeom prst="rect">
            <a:avLst/>
          </a:prstGeom>
        </p:spPr>
      </p:pic>
      <p:sp>
        <p:nvSpPr>
          <p:cNvPr id="7" name="Rectangle 6">
            <a:extLst>
              <a:ext uri="{FF2B5EF4-FFF2-40B4-BE49-F238E27FC236}">
                <a16:creationId xmlns:a16="http://schemas.microsoft.com/office/drawing/2014/main" id="{6CCDD37B-2A1E-FD4C-82FE-D82E63D430B4}"/>
              </a:ext>
            </a:extLst>
          </p:cNvPr>
          <p:cNvSpPr/>
          <p:nvPr/>
        </p:nvSpPr>
        <p:spPr>
          <a:xfrm>
            <a:off x="170121" y="742796"/>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Q. How are </a:t>
            </a:r>
            <a:r>
              <a:rPr kumimoji="0" lang="en-US" sz="24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flips spatially distributed across a chip?</a:t>
            </a:r>
          </a:p>
        </p:txBody>
      </p:sp>
      <p:grpSp>
        <p:nvGrpSpPr>
          <p:cNvPr id="2" name="Group 1">
            <a:extLst>
              <a:ext uri="{FF2B5EF4-FFF2-40B4-BE49-F238E27FC236}">
                <a16:creationId xmlns:a16="http://schemas.microsoft.com/office/drawing/2014/main" id="{462DF5FE-02F7-1D42-A479-077F0C0F3D49}"/>
              </a:ext>
            </a:extLst>
          </p:cNvPr>
          <p:cNvGrpSpPr/>
          <p:nvPr/>
        </p:nvGrpSpPr>
        <p:grpSpPr>
          <a:xfrm>
            <a:off x="4669252" y="1841340"/>
            <a:ext cx="3825875" cy="3087068"/>
            <a:chOff x="4669252" y="1521508"/>
            <a:chExt cx="3825875" cy="3099260"/>
          </a:xfrm>
        </p:grpSpPr>
        <p:pic>
          <p:nvPicPr>
            <p:cNvPr id="8" name="Picture 7">
              <a:extLst>
                <a:ext uri="{FF2B5EF4-FFF2-40B4-BE49-F238E27FC236}">
                  <a16:creationId xmlns:a16="http://schemas.microsoft.com/office/drawing/2014/main" id="{BC67399A-B092-AA4D-A3CB-5CC9536C81FA}"/>
                </a:ext>
              </a:extLst>
            </p:cNvPr>
            <p:cNvPicPr>
              <a:picLocks noChangeAspect="1"/>
            </p:cNvPicPr>
            <p:nvPr/>
          </p:nvPicPr>
          <p:blipFill rotWithShape="1">
            <a:blip r:embed="rId3"/>
            <a:srcRect l="9766" r="79156"/>
            <a:stretch/>
          </p:blipFill>
          <p:spPr>
            <a:xfrm>
              <a:off x="4740207" y="1521508"/>
              <a:ext cx="449224" cy="3087068"/>
            </a:xfrm>
            <a:prstGeom prst="rect">
              <a:avLst/>
            </a:prstGeom>
          </p:spPr>
        </p:pic>
        <p:pic>
          <p:nvPicPr>
            <p:cNvPr id="9" name="Picture 8">
              <a:extLst>
                <a:ext uri="{FF2B5EF4-FFF2-40B4-BE49-F238E27FC236}">
                  <a16:creationId xmlns:a16="http://schemas.microsoft.com/office/drawing/2014/main" id="{A7860CE5-E5CF-4C49-9E7E-ADA27CE1CF8F}"/>
                </a:ext>
              </a:extLst>
            </p:cNvPr>
            <p:cNvPicPr>
              <a:picLocks noChangeAspect="1"/>
            </p:cNvPicPr>
            <p:nvPr/>
          </p:nvPicPr>
          <p:blipFill rotWithShape="1">
            <a:blip r:embed="rId3"/>
            <a:srcRect l="9769" t="78982" r="-2251"/>
            <a:stretch/>
          </p:blipFill>
          <p:spPr>
            <a:xfrm>
              <a:off x="4669252" y="3971925"/>
              <a:ext cx="3825875" cy="648843"/>
            </a:xfrm>
            <a:prstGeom prst="rect">
              <a:avLst/>
            </a:prstGeom>
          </p:spPr>
        </p:pic>
        <p:pic>
          <p:nvPicPr>
            <p:cNvPr id="5" name="Picture 4">
              <a:extLst>
                <a:ext uri="{FF2B5EF4-FFF2-40B4-BE49-F238E27FC236}">
                  <a16:creationId xmlns:a16="http://schemas.microsoft.com/office/drawing/2014/main" id="{BA253E53-56E4-5E42-952B-8CC79705E87E}"/>
                </a:ext>
              </a:extLst>
            </p:cNvPr>
            <p:cNvPicPr>
              <a:picLocks/>
            </p:cNvPicPr>
            <p:nvPr/>
          </p:nvPicPr>
          <p:blipFill rotWithShape="1">
            <a:blip r:embed="rId4"/>
            <a:srcRect l="11623" t="74501" r="59594" b="8690"/>
            <a:stretch/>
          </p:blipFill>
          <p:spPr>
            <a:xfrm>
              <a:off x="5142544" y="1873534"/>
              <a:ext cx="3322958" cy="2064101"/>
            </a:xfrm>
            <a:prstGeom prst="rect">
              <a:avLst/>
            </a:prstGeom>
          </p:spPr>
        </p:pic>
      </p:grpSp>
      <p:sp>
        <p:nvSpPr>
          <p:cNvPr id="10" name="Rectangle 9">
            <a:extLst>
              <a:ext uri="{FF2B5EF4-FFF2-40B4-BE49-F238E27FC236}">
                <a16:creationId xmlns:a16="http://schemas.microsoft.com/office/drawing/2014/main" id="{AD8E42B7-492C-1040-9FC0-4C157B23A103}"/>
              </a:ext>
            </a:extLst>
          </p:cNvPr>
          <p:cNvSpPr/>
          <p:nvPr/>
        </p:nvSpPr>
        <p:spPr>
          <a:xfrm>
            <a:off x="-2198" y="4938179"/>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distribution of </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density per word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changes significantly in LPDDR4 chips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other DRAM types</a:t>
            </a:r>
          </a:p>
        </p:txBody>
      </p:sp>
      <p:sp>
        <p:nvSpPr>
          <p:cNvPr id="3" name="TextBox 2">
            <a:extLst>
              <a:ext uri="{FF2B5EF4-FFF2-40B4-BE49-F238E27FC236}">
                <a16:creationId xmlns:a16="http://schemas.microsoft.com/office/drawing/2014/main" id="{9807C50D-DDAD-4841-BDDE-B5242147E552}"/>
              </a:ext>
            </a:extLst>
          </p:cNvPr>
          <p:cNvSpPr txBox="1"/>
          <p:nvPr/>
        </p:nvSpPr>
        <p:spPr>
          <a:xfrm>
            <a:off x="1255628" y="1926906"/>
            <a:ext cx="3554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DDR3/DDR4 chip</a:t>
            </a:r>
          </a:p>
        </p:txBody>
      </p:sp>
      <p:sp>
        <p:nvSpPr>
          <p:cNvPr id="11" name="TextBox 10">
            <a:extLst>
              <a:ext uri="{FF2B5EF4-FFF2-40B4-BE49-F238E27FC236}">
                <a16:creationId xmlns:a16="http://schemas.microsoft.com/office/drawing/2014/main" id="{479AFF85-AF29-374E-98EB-D5D8B1B12073}"/>
              </a:ext>
            </a:extLst>
          </p:cNvPr>
          <p:cNvSpPr txBox="1"/>
          <p:nvPr/>
        </p:nvSpPr>
        <p:spPr>
          <a:xfrm>
            <a:off x="5196852" y="1926906"/>
            <a:ext cx="31356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Representative of LPDDR4 chip</a:t>
            </a:r>
          </a:p>
        </p:txBody>
      </p:sp>
      <p:sp>
        <p:nvSpPr>
          <p:cNvPr id="12" name="Rectangle 11">
            <a:extLst>
              <a:ext uri="{FF2B5EF4-FFF2-40B4-BE49-F238E27FC236}">
                <a16:creationId xmlns:a16="http://schemas.microsoft.com/office/drawing/2014/main" id="{E80CDE13-E290-944C-84AC-A3BFBA978531}"/>
              </a:ext>
            </a:extLst>
          </p:cNvPr>
          <p:cNvSpPr/>
          <p:nvPr/>
        </p:nvSpPr>
        <p:spPr>
          <a:xfrm>
            <a:off x="253267" y="1380623"/>
            <a:ext cx="89738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normalize data by inducing a bit flip rate of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10</a:t>
            </a:r>
            <a:r>
              <a:rPr kumimoji="0" lang="en-US" sz="2400" b="1" i="0" u="none" strike="noStrike" kern="1200" cap="none" spc="0" normalizeH="0" baseline="30000" noProof="0" dirty="0">
                <a:ln>
                  <a:noFill/>
                </a:ln>
                <a:solidFill>
                  <a:srgbClr val="4472C4">
                    <a:lumMod val="75000"/>
                  </a:srgbClr>
                </a:solidFill>
                <a:effectLst/>
                <a:uLnTx/>
                <a:uFillTx/>
                <a:latin typeface="Cambria" panose="02040503050406030204" pitchFamily="18" charset="0"/>
                <a:ea typeface="+mn-ea"/>
                <a:cs typeface="+mn-cs"/>
              </a:rPr>
              <a:t>-6</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each chip</a:t>
            </a:r>
          </a:p>
        </p:txBody>
      </p:sp>
      <p:sp>
        <p:nvSpPr>
          <p:cNvPr id="14" name="Rectangle 13">
            <a:extLst>
              <a:ext uri="{FF2B5EF4-FFF2-40B4-BE49-F238E27FC236}">
                <a16:creationId xmlns:a16="http://schemas.microsoft.com/office/drawing/2014/main" id="{ACE7762A-4019-0C4D-A41A-2FD82EB2F77F}"/>
              </a:ext>
            </a:extLst>
          </p:cNvPr>
          <p:cNvSpPr/>
          <p:nvPr/>
        </p:nvSpPr>
        <p:spPr>
          <a:xfrm>
            <a:off x="-2199" y="5900966"/>
            <a:ext cx="9143999" cy="769441"/>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 bit flip rate of 10</a:t>
            </a:r>
            <a:r>
              <a:rPr kumimoji="0" lang="en-US" sz="2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-6</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64-bit word can contain up to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 bit flips</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Even at this very low bit flip rate, a </a:t>
            </a:r>
            <a:r>
              <a:rPr kumimoji="0" lang="en-US" sz="2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strong ECC</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required</a:t>
            </a:r>
          </a:p>
        </p:txBody>
      </p:sp>
    </p:spTree>
    <p:extLst>
      <p:ext uri="{BB962C8B-B14F-4D97-AF65-F5344CB8AC3E}">
        <p14:creationId xmlns:p14="http://schemas.microsoft.com/office/powerpoint/2010/main" val="12232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1" grpId="0"/>
      <p:bldP spid="12" grpId="0"/>
      <p:bldP spid="1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4400" b="1" dirty="0"/>
              <a:t>4. Spatial Distribution of Bit Flips</a:t>
            </a:r>
          </a:p>
        </p:txBody>
      </p:sp>
      <p:pic>
        <p:nvPicPr>
          <p:cNvPr id="6" name="Picture 5">
            <a:extLst>
              <a:ext uri="{FF2B5EF4-FFF2-40B4-BE49-F238E27FC236}">
                <a16:creationId xmlns:a16="http://schemas.microsoft.com/office/drawing/2014/main" id="{8F079D1A-A40A-BD4B-B514-FCB7C5DD26A2}"/>
              </a:ext>
            </a:extLst>
          </p:cNvPr>
          <p:cNvPicPr>
            <a:picLocks noChangeAspect="1"/>
          </p:cNvPicPr>
          <p:nvPr/>
        </p:nvPicPr>
        <p:blipFill>
          <a:blip r:embed="rId3"/>
          <a:stretch>
            <a:fillRect/>
          </a:stretch>
        </p:blipFill>
        <p:spPr>
          <a:xfrm>
            <a:off x="1595002" y="1545057"/>
            <a:ext cx="5949599" cy="4290485"/>
          </a:xfrm>
          <a:prstGeom prst="rect">
            <a:avLst/>
          </a:prstGeom>
        </p:spPr>
      </p:pic>
      <p:sp>
        <p:nvSpPr>
          <p:cNvPr id="3" name="Rectangle 2">
            <a:extLst>
              <a:ext uri="{FF2B5EF4-FFF2-40B4-BE49-F238E27FC236}">
                <a16:creationId xmlns:a16="http://schemas.microsoft.com/office/drawing/2014/main" id="{F369FA2A-3576-144C-BAB9-8047727D58A1}"/>
              </a:ext>
            </a:extLst>
          </p:cNvPr>
          <p:cNvSpPr/>
          <p:nvPr/>
        </p:nvSpPr>
        <p:spPr>
          <a:xfrm>
            <a:off x="0" y="913191"/>
            <a:ext cx="1008888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this data for each DRAM type-node configuration per manufacturer </a:t>
            </a:r>
          </a:p>
        </p:txBody>
      </p:sp>
      <p:sp>
        <p:nvSpPr>
          <p:cNvPr id="13" name="Rectangle 12">
            <a:extLst>
              <a:ext uri="{FF2B5EF4-FFF2-40B4-BE49-F238E27FC236}">
                <a16:creationId xmlns:a16="http://schemas.microsoft.com/office/drawing/2014/main" id="{7C0CAC52-A062-3045-A5D7-16F8BF833A1D}"/>
              </a:ext>
            </a:extLst>
          </p:cNvPr>
          <p:cNvSpPr/>
          <p:nvPr/>
        </p:nvSpPr>
        <p:spPr>
          <a:xfrm>
            <a:off x="2839199" y="6036521"/>
            <a:ext cx="3461204" cy="400110"/>
          </a:xfrm>
          <a:prstGeom prst="rect">
            <a:avLst/>
          </a:prstGeom>
        </p:spPr>
        <p:txBody>
          <a:bodyPr wrap="none">
            <a:spAutoFit/>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[More analysis in the paper]</a:t>
            </a:r>
            <a:endPar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830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cxnSp>
        <p:nvCxnSpPr>
          <p:cNvPr id="10" name="Straight Arrow Connector 9">
            <a:extLst>
              <a:ext uri="{FF2B5EF4-FFF2-40B4-BE49-F238E27FC236}">
                <a16:creationId xmlns:a16="http://schemas.microsoft.com/office/drawing/2014/main" id="{79C7CDBB-4174-474F-ABF4-23858356FE3F}"/>
              </a:ext>
            </a:extLst>
          </p:cNvPr>
          <p:cNvCxnSpPr>
            <a:cxnSpLocks/>
            <a:stCxn id="17" idx="1"/>
          </p:cNvCxnSpPr>
          <p:nvPr/>
        </p:nvCxnSpPr>
        <p:spPr>
          <a:xfrm flipH="1">
            <a:off x="3579827" y="1743175"/>
            <a:ext cx="2443750" cy="0"/>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CD4C36F-7322-0C43-A92E-5AFE8FF4EE56}"/>
              </a:ext>
            </a:extLst>
          </p:cNvPr>
          <p:cNvCxnSpPr>
            <a:cxnSpLocks/>
            <a:stCxn id="18" idx="1"/>
          </p:cNvCxnSpPr>
          <p:nvPr/>
        </p:nvCxnSpPr>
        <p:spPr>
          <a:xfrm flipH="1" flipV="1">
            <a:off x="3660294" y="2044800"/>
            <a:ext cx="2374856" cy="11784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15D22C2-144F-AE44-B62E-4930669FA9A5}"/>
              </a:ext>
            </a:extLst>
          </p:cNvPr>
          <p:cNvCxnSpPr>
            <a:cxnSpLocks/>
          </p:cNvCxnSpPr>
          <p:nvPr/>
        </p:nvCxnSpPr>
        <p:spPr>
          <a:xfrm flipH="1" flipV="1">
            <a:off x="3660294" y="2155445"/>
            <a:ext cx="2374856" cy="4416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437B3B-D573-F643-8130-97F9DA53370E}"/>
              </a:ext>
            </a:extLst>
          </p:cNvPr>
          <p:cNvCxnSpPr>
            <a:cxnSpLocks/>
          </p:cNvCxnSpPr>
          <p:nvPr/>
        </p:nvCxnSpPr>
        <p:spPr>
          <a:xfrm flipH="1" flipV="1">
            <a:off x="3660294" y="2296800"/>
            <a:ext cx="2386430" cy="823733"/>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BBC7BA-B431-7347-BE06-B772A199DD66}"/>
              </a:ext>
            </a:extLst>
          </p:cNvPr>
          <p:cNvCxnSpPr>
            <a:cxnSpLocks/>
          </p:cNvCxnSpPr>
          <p:nvPr/>
        </p:nvCxnSpPr>
        <p:spPr>
          <a:xfrm flipH="1" flipV="1">
            <a:off x="3579827" y="2509853"/>
            <a:ext cx="2498769" cy="104892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A801B52-7E7E-BF4C-A710-3C5293E42F94}"/>
              </a:ext>
            </a:extLst>
          </p:cNvPr>
          <p:cNvSpPr/>
          <p:nvPr/>
        </p:nvSpPr>
        <p:spPr>
          <a:xfrm>
            <a:off x="6023577" y="151234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90CCCAE-75E7-9345-AA39-6BB21F52FD05}"/>
              </a:ext>
            </a:extLst>
          </p:cNvPr>
          <p:cNvSpPr/>
          <p:nvPr/>
        </p:nvSpPr>
        <p:spPr>
          <a:xfrm>
            <a:off x="6035150" y="1931812"/>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9125C9F-AFDF-BF46-B5A4-CC6306827B61}"/>
              </a:ext>
            </a:extLst>
          </p:cNvPr>
          <p:cNvSpPr/>
          <p:nvPr/>
        </p:nvSpPr>
        <p:spPr>
          <a:xfrm>
            <a:off x="6035150" y="2373416"/>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55A4B42-5143-7747-A4E2-E6C0AED49C34}"/>
              </a:ext>
            </a:extLst>
          </p:cNvPr>
          <p:cNvSpPr/>
          <p:nvPr/>
        </p:nvSpPr>
        <p:spPr>
          <a:xfrm>
            <a:off x="6023577" y="2904340"/>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F12281B-2DC4-5B4B-B3DF-E5CC6C710940}"/>
              </a:ext>
            </a:extLst>
          </p:cNvPr>
          <p:cNvSpPr/>
          <p:nvPr/>
        </p:nvSpPr>
        <p:spPr>
          <a:xfrm>
            <a:off x="6035151" y="3345944"/>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2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1" y="1150714"/>
            <a:ext cx="8987622" cy="5549734"/>
          </a:xfrm>
        </p:spPr>
        <p:txBody>
          <a:bodyPr/>
          <a:lstStyle/>
          <a:p>
            <a:pPr lvl="1"/>
            <a:endParaRPr lang="en-US" sz="2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400" dirty="0"/>
              <a:t>4GHz, 4-wide, 128 entry instruction window </a:t>
            </a:r>
          </a:p>
          <a:p>
            <a:pPr lvl="1"/>
            <a:r>
              <a:rPr lang="en-US" sz="2400" dirty="0"/>
              <a:t>48  8-core workload mixes randomly drawn from SPEC CPU2006 </a:t>
            </a:r>
            <a:r>
              <a:rPr lang="en-US" sz="2400" b="1" dirty="0"/>
              <a:t>(10 &lt; MPKI &lt; 740)</a:t>
            </a:r>
            <a:endParaRPr lang="en-US" sz="2400" dirty="0"/>
          </a:p>
          <a:p>
            <a:pPr marL="0" indent="0">
              <a:buNone/>
            </a:pPr>
            <a:endParaRPr lang="en-US" sz="2800" dirty="0"/>
          </a:p>
          <a:p>
            <a:r>
              <a:rPr lang="en-US" sz="2800" b="1" dirty="0">
                <a:solidFill>
                  <a:srgbClr val="7030A0"/>
                </a:solidFill>
              </a:rPr>
              <a:t>Metrics to evaluate mitigation mechanisms</a:t>
            </a:r>
          </a:p>
          <a:p>
            <a:pPr marL="914400" lvl="1" indent="-457200">
              <a:buFont typeface="+mj-lt"/>
              <a:buAutoNum type="arabicPeriod"/>
            </a:pPr>
            <a:r>
              <a:rPr lang="en-US" sz="2400" b="1" i="1" dirty="0">
                <a:solidFill>
                  <a:schemeClr val="accent6">
                    <a:lumMod val="75000"/>
                  </a:schemeClr>
                </a:solidFill>
              </a:rPr>
              <a:t>DRAM Bandwidth Overhead:</a:t>
            </a:r>
            <a:r>
              <a:rPr lang="en-US" sz="2400" i="1" dirty="0"/>
              <a:t> </a:t>
            </a:r>
            <a:r>
              <a:rPr lang="en-US" sz="2400" dirty="0"/>
              <a:t>fraction of total system DRAM bandwidth consumption from mitigation mechanism </a:t>
            </a:r>
            <a:endParaRPr lang="en-US" sz="2400" i="1" dirty="0"/>
          </a:p>
          <a:p>
            <a:pPr marL="914400" lvl="1" indent="-457200">
              <a:buFont typeface="+mj-lt"/>
              <a:buAutoNum type="arabicPeriod"/>
            </a:pPr>
            <a:r>
              <a:rPr lang="en-US" sz="2400" b="1" i="1" dirty="0">
                <a:solidFill>
                  <a:schemeClr val="accent5"/>
                </a:solidFill>
              </a:rPr>
              <a:t>Normalized System Performance:</a:t>
            </a:r>
            <a:r>
              <a:rPr lang="en-US" sz="2400" b="1" dirty="0">
                <a:solidFill>
                  <a:schemeClr val="accent5"/>
                </a:solidFill>
              </a:rPr>
              <a:t> </a:t>
            </a:r>
            <a:r>
              <a:rPr lang="en-US" sz="2400" dirty="0"/>
              <a:t>normalized weighted speedup to a 100% baseline</a:t>
            </a:r>
          </a:p>
          <a:p>
            <a:pPr lvl="1"/>
            <a:endParaRPr lang="en-US" sz="200" dirty="0"/>
          </a:p>
        </p:txBody>
      </p:sp>
      <p:sp>
        <p:nvSpPr>
          <p:cNvPr id="4" name="Rectangle 3">
            <a:extLst>
              <a:ext uri="{FF2B5EF4-FFF2-40B4-BE49-F238E27FC236}">
                <a16:creationId xmlns:a16="http://schemas.microsoft.com/office/drawing/2014/main" id="{67F780DF-7C22-344D-B32A-F267417FAA6F}"/>
              </a:ext>
            </a:extLst>
          </p:cNvPr>
          <p:cNvSpPr/>
          <p:nvPr/>
        </p:nvSpPr>
        <p:spPr>
          <a:xfrm>
            <a:off x="493102" y="4887690"/>
            <a:ext cx="8153400" cy="777240"/>
          </a:xfrm>
          <a:prstGeom prst="rect">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spTree>
    <p:extLst>
      <p:ext uri="{BB962C8B-B14F-4D97-AF65-F5344CB8AC3E}">
        <p14:creationId xmlns:p14="http://schemas.microsoft.com/office/powerpoint/2010/main" val="22671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Evaluation Methodology</a:t>
            </a:r>
          </a:p>
        </p:txBody>
      </p:sp>
      <p:sp>
        <p:nvSpPr>
          <p:cNvPr id="3" name="Content Placeholder 2"/>
          <p:cNvSpPr>
            <a:spLocks noGrp="1"/>
          </p:cNvSpPr>
          <p:nvPr>
            <p:ph idx="1"/>
          </p:nvPr>
        </p:nvSpPr>
        <p:spPr>
          <a:xfrm>
            <a:off x="75990" y="785181"/>
            <a:ext cx="9068009" cy="5549734"/>
          </a:xfrm>
        </p:spPr>
        <p:txBody>
          <a:bodyPr/>
          <a:lstStyle/>
          <a:p>
            <a:pPr lvl="1"/>
            <a:endParaRPr lang="en-US" sz="200" b="1" dirty="0">
              <a:solidFill>
                <a:srgbClr val="7030A0"/>
              </a:solidFill>
            </a:endParaRPr>
          </a:p>
          <a:p>
            <a:r>
              <a:rPr lang="en-US" sz="2800" dirty="0"/>
              <a:t>We evaluate </a:t>
            </a:r>
            <a:r>
              <a:rPr lang="en-US" sz="2800" b="1" dirty="0">
                <a:solidFill>
                  <a:schemeClr val="accent2">
                    <a:lumMod val="75000"/>
                  </a:schemeClr>
                </a:solidFill>
              </a:rPr>
              <a:t>five</a:t>
            </a:r>
            <a:r>
              <a:rPr lang="en-US" sz="2800" dirty="0">
                <a:solidFill>
                  <a:schemeClr val="accent2">
                    <a:lumMod val="75000"/>
                  </a:schemeClr>
                </a:solidFill>
              </a:rPr>
              <a:t> state-of-the-art mitigation mechanisms</a:t>
            </a:r>
            <a:r>
              <a:rPr lang="en-US" sz="2800" dirty="0"/>
              <a:t>:</a:t>
            </a:r>
          </a:p>
          <a:p>
            <a:pPr marL="411480" lvl="1"/>
            <a:r>
              <a:rPr lang="en-US" sz="2400" b="1" dirty="0">
                <a:solidFill>
                  <a:schemeClr val="accent2">
                    <a:lumMod val="75000"/>
                  </a:schemeClr>
                </a:solidFill>
              </a:rPr>
              <a:t>Increased Refresh Rate </a:t>
            </a:r>
            <a:r>
              <a:rPr lang="en-US" sz="1600" b="1" dirty="0"/>
              <a:t>[Kim+, ISCA’14]</a:t>
            </a:r>
            <a:r>
              <a:rPr lang="en-US" sz="1600" dirty="0">
                <a:solidFill>
                  <a:schemeClr val="accent2">
                    <a:lumMod val="75000"/>
                  </a:schemeClr>
                </a:solidFill>
              </a:rPr>
              <a:t> </a:t>
            </a:r>
          </a:p>
          <a:p>
            <a:pPr marL="411480" lvl="1"/>
            <a:r>
              <a:rPr lang="en-US" sz="2400" b="1" dirty="0">
                <a:solidFill>
                  <a:schemeClr val="accent2">
                    <a:lumMod val="75000"/>
                  </a:schemeClr>
                </a:solidFill>
              </a:rPr>
              <a:t>PARA</a:t>
            </a:r>
            <a:r>
              <a:rPr lang="en-US" sz="2400" dirty="0">
                <a:solidFill>
                  <a:schemeClr val="accent2">
                    <a:lumMod val="75000"/>
                  </a:schemeClr>
                </a:solidFill>
              </a:rPr>
              <a:t> </a:t>
            </a:r>
            <a:r>
              <a:rPr lang="en-US" sz="1600" b="1" dirty="0"/>
              <a:t>[Kim+, ISCA’14]</a:t>
            </a:r>
          </a:p>
          <a:p>
            <a:pPr marL="411480" lvl="1"/>
            <a:r>
              <a:rPr lang="en-US" sz="2400" b="1" dirty="0" err="1">
                <a:solidFill>
                  <a:schemeClr val="accent2">
                    <a:lumMod val="75000"/>
                  </a:schemeClr>
                </a:solidFill>
              </a:rPr>
              <a:t>ProHIT</a:t>
            </a:r>
            <a:r>
              <a:rPr lang="en-US" sz="2400" dirty="0">
                <a:solidFill>
                  <a:schemeClr val="accent2">
                    <a:lumMod val="75000"/>
                  </a:schemeClr>
                </a:solidFill>
              </a:rPr>
              <a:t> </a:t>
            </a:r>
            <a:r>
              <a:rPr lang="en-US" sz="1600" b="1" dirty="0"/>
              <a:t>[Son+, DAC’17]</a:t>
            </a:r>
          </a:p>
          <a:p>
            <a:pPr marL="411480" lvl="1"/>
            <a:r>
              <a:rPr lang="en-US" sz="2400" b="1" dirty="0" err="1">
                <a:solidFill>
                  <a:schemeClr val="accent2">
                    <a:lumMod val="75000"/>
                  </a:schemeClr>
                </a:solidFill>
              </a:rPr>
              <a:t>MRLoc</a:t>
            </a:r>
            <a:r>
              <a:rPr lang="en-US" sz="2400" dirty="0">
                <a:solidFill>
                  <a:schemeClr val="accent2">
                    <a:lumMod val="75000"/>
                  </a:schemeClr>
                </a:solidFill>
              </a:rPr>
              <a:t> </a:t>
            </a:r>
            <a:r>
              <a:rPr lang="en-US" sz="1600" b="1" dirty="0"/>
              <a:t>[You+, DAC’19]</a:t>
            </a:r>
          </a:p>
          <a:p>
            <a:pPr marL="411480" lvl="1"/>
            <a:r>
              <a:rPr lang="en-US" sz="2400" b="1" dirty="0" err="1">
                <a:solidFill>
                  <a:schemeClr val="accent2">
                    <a:lumMod val="75000"/>
                  </a:schemeClr>
                </a:solidFill>
              </a:rPr>
              <a:t>TWiCe</a:t>
            </a:r>
            <a:r>
              <a:rPr lang="en-US" sz="2400" dirty="0">
                <a:solidFill>
                  <a:schemeClr val="accent2">
                    <a:lumMod val="75000"/>
                  </a:schemeClr>
                </a:solidFill>
              </a:rPr>
              <a:t> </a:t>
            </a:r>
            <a:r>
              <a:rPr lang="en-US" sz="1600" b="1" dirty="0"/>
              <a:t>[Lee+, ISCA’19]</a:t>
            </a:r>
          </a:p>
          <a:p>
            <a:pPr lvl="1"/>
            <a:endParaRPr lang="en-US" sz="1600" b="1" dirty="0"/>
          </a:p>
          <a:p>
            <a:r>
              <a:rPr lang="en-US" sz="2800" dirty="0"/>
              <a:t>and </a:t>
            </a:r>
            <a:r>
              <a:rPr lang="en-US" sz="2800" b="1" dirty="0">
                <a:solidFill>
                  <a:srgbClr val="538234"/>
                </a:solidFill>
              </a:rPr>
              <a:t>one</a:t>
            </a:r>
            <a:r>
              <a:rPr lang="en-US" sz="2800" dirty="0">
                <a:solidFill>
                  <a:srgbClr val="538234"/>
                </a:solidFill>
              </a:rPr>
              <a:t> ideal refresh-based mitigation mechanism</a:t>
            </a:r>
            <a:r>
              <a:rPr lang="en-US" sz="2800" dirty="0"/>
              <a:t>:</a:t>
            </a:r>
          </a:p>
          <a:p>
            <a:pPr marL="411480" lvl="1"/>
            <a:r>
              <a:rPr lang="en-US" sz="2400" b="1" dirty="0">
                <a:solidFill>
                  <a:srgbClr val="538234"/>
                </a:solidFill>
              </a:rPr>
              <a:t>Ideal</a:t>
            </a:r>
          </a:p>
          <a:p>
            <a:pPr lvl="1"/>
            <a:endParaRPr lang="en-US" sz="2400" b="1" dirty="0">
              <a:solidFill>
                <a:srgbClr val="538234"/>
              </a:solidFill>
            </a:endParaRPr>
          </a:p>
          <a:p>
            <a:r>
              <a:rPr lang="en-US" sz="2800" b="1" dirty="0">
                <a:solidFill>
                  <a:srgbClr val="7030A0"/>
                </a:solidFill>
              </a:rPr>
              <a:t>More detailed descriptions in the paper on:</a:t>
            </a:r>
          </a:p>
          <a:p>
            <a:pPr marL="411480" lvl="1"/>
            <a:r>
              <a:rPr lang="en-US" sz="2000" dirty="0">
                <a:solidFill>
                  <a:srgbClr val="7030A0"/>
                </a:solidFill>
              </a:rPr>
              <a:t>Descriptions of mechanisms in our paper and the original publications</a:t>
            </a:r>
          </a:p>
          <a:p>
            <a:pPr marL="411480" lvl="1"/>
            <a:r>
              <a:rPr lang="en-US" sz="2000" dirty="0">
                <a:solidFill>
                  <a:srgbClr val="7030A0"/>
                </a:solidFill>
              </a:rPr>
              <a:t>How we scale each mechanism to more vulnerable DRAM chips (lower </a:t>
            </a:r>
            <a:r>
              <a:rPr lang="en-US" sz="2000" b="1" dirty="0" err="1">
                <a:solidFill>
                  <a:srgbClr val="7030A0"/>
                </a:solidFill>
              </a:rPr>
              <a:t>HC</a:t>
            </a:r>
            <a:r>
              <a:rPr lang="en-US" sz="2000" b="1" baseline="-25000" dirty="0" err="1">
                <a:solidFill>
                  <a:srgbClr val="7030A0"/>
                </a:solidFill>
              </a:rPr>
              <a:t>first</a:t>
            </a:r>
            <a:r>
              <a:rPr lang="en-US" sz="2000" dirty="0">
                <a:solidFill>
                  <a:srgbClr val="7030A0"/>
                </a:solidFill>
              </a:rPr>
              <a:t>)</a:t>
            </a:r>
          </a:p>
          <a:p>
            <a:pPr lvl="1"/>
            <a:endParaRPr lang="en-US" sz="2000" dirty="0">
              <a:solidFill>
                <a:srgbClr val="7030A0"/>
              </a:solidFill>
            </a:endParaRPr>
          </a:p>
          <a:p>
            <a:pPr marL="457200" lvl="1" indent="0">
              <a:buNone/>
            </a:pPr>
            <a:endParaRPr lang="en-US" sz="1800" b="1" dirty="0">
              <a:solidFill>
                <a:srgbClr val="538234"/>
              </a:solidFill>
            </a:endParaRPr>
          </a:p>
          <a:p>
            <a:pPr lvl="1"/>
            <a:endParaRPr lang="en-US" sz="200" dirty="0"/>
          </a:p>
        </p:txBody>
      </p:sp>
    </p:spTree>
    <p:extLst>
      <p:ext uri="{BB962C8B-B14F-4D97-AF65-F5344CB8AC3E}">
        <p14:creationId xmlns:p14="http://schemas.microsoft.com/office/powerpoint/2010/main" val="42793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30" y="121908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296" y="1219088"/>
            <a:ext cx="7173209" cy="2184034"/>
          </a:xfrm>
          <a:prstGeom prst="rect">
            <a:avLst/>
          </a:prstGeom>
        </p:spPr>
      </p:pic>
      <p:sp>
        <p:nvSpPr>
          <p:cNvPr id="2" name="Title 1"/>
          <p:cNvSpPr>
            <a:spLocks noGrp="1"/>
          </p:cNvSpPr>
          <p:nvPr>
            <p:ph type="title"/>
          </p:nvPr>
        </p:nvSpPr>
        <p:spPr/>
        <p:txBody>
          <a:bodyPr/>
          <a:lstStyle/>
          <a:p>
            <a:r>
              <a:rPr lang="en-US" sz="3500" b="1" dirty="0"/>
              <a:t>Mitigation Mech. Eval. </a:t>
            </a:r>
            <a:r>
              <a:rPr lang="en-US" sz="3500" b="1" dirty="0">
                <a:solidFill>
                  <a:schemeClr val="tx1">
                    <a:lumMod val="50000"/>
                    <a:lumOff val="50000"/>
                  </a:schemeClr>
                </a:solidFill>
              </a:rPr>
              <a:t>(Increased Refresh)</a:t>
            </a:r>
          </a:p>
        </p:txBody>
      </p:sp>
      <p:sp>
        <p:nvSpPr>
          <p:cNvPr id="23" name="TextBox 22">
            <a:extLst>
              <a:ext uri="{FF2B5EF4-FFF2-40B4-BE49-F238E27FC236}">
                <a16:creationId xmlns:a16="http://schemas.microsoft.com/office/drawing/2014/main" id="{263F10AF-9570-034C-BC25-E921F9F04FE2}"/>
              </a:ext>
            </a:extLst>
          </p:cNvPr>
          <p:cNvSpPr txBox="1"/>
          <p:nvPr/>
        </p:nvSpPr>
        <p:spPr>
          <a:xfrm>
            <a:off x="180473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84"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888"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22" y="334778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8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35"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39"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73" y="90931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31" name="TextBox 30">
            <a:extLst>
              <a:ext uri="{FF2B5EF4-FFF2-40B4-BE49-F238E27FC236}">
                <a16:creationId xmlns:a16="http://schemas.microsoft.com/office/drawing/2014/main" id="{12C85C77-D534-A24C-AC2B-B95EAFE3DC28}"/>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5"/>
          <a:stretch>
            <a:fillRect/>
          </a:stretch>
        </p:blipFill>
        <p:spPr>
          <a:xfrm>
            <a:off x="1402288" y="900754"/>
            <a:ext cx="7173209" cy="276711"/>
          </a:xfrm>
          <a:prstGeom prst="rect">
            <a:avLst/>
          </a:prstGeom>
        </p:spPr>
      </p:pic>
      <p:sp>
        <p:nvSpPr>
          <p:cNvPr id="72" name="Rectangle 71">
            <a:extLst>
              <a:ext uri="{FF2B5EF4-FFF2-40B4-BE49-F238E27FC236}">
                <a16:creationId xmlns:a16="http://schemas.microsoft.com/office/drawing/2014/main" id="{6F6EE485-8E92-E24D-B65F-D0FB86FBFFC9}"/>
              </a:ext>
            </a:extLst>
          </p:cNvPr>
          <p:cNvSpPr/>
          <p:nvPr/>
        </p:nvSpPr>
        <p:spPr>
          <a:xfrm>
            <a:off x="1440530" y="955355"/>
            <a:ext cx="1673102"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CAE930FC-BF12-4143-A100-B44E5FEB4E56}"/>
              </a:ext>
            </a:extLst>
          </p:cNvPr>
          <p:cNvSpPr/>
          <p:nvPr/>
        </p:nvSpPr>
        <p:spPr>
          <a:xfrm>
            <a:off x="3233237"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86766A86-830B-9548-8CBA-186C3ED2573C}"/>
              </a:ext>
            </a:extLst>
          </p:cNvPr>
          <p:cNvCxnSpPr>
            <a:cxnSpLocks/>
          </p:cNvCxnSpPr>
          <p:nvPr/>
        </p:nvCxnSpPr>
        <p:spPr>
          <a:xfrm flipV="1">
            <a:off x="3051692" y="1250107"/>
            <a:ext cx="0" cy="21276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45CCF02-5EEA-4840-B097-EC1858BB88C4}"/>
              </a:ext>
            </a:extLst>
          </p:cNvPr>
          <p:cNvSpPr txBox="1"/>
          <p:nvPr/>
        </p:nvSpPr>
        <p:spPr>
          <a:xfrm>
            <a:off x="1574704" y="2180705"/>
            <a:ext cx="1246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Increased Refresh Rate</a:t>
            </a:r>
          </a:p>
        </p:txBody>
      </p:sp>
      <p:pic>
        <p:nvPicPr>
          <p:cNvPr id="85" name="Picture 84">
            <a:extLst>
              <a:ext uri="{FF2B5EF4-FFF2-40B4-BE49-F238E27FC236}">
                <a16:creationId xmlns:a16="http://schemas.microsoft.com/office/drawing/2014/main" id="{AA69C610-778A-3248-8DA8-6B3805412E92}"/>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6" name="TextBox 85">
            <a:extLst>
              <a:ext uri="{FF2B5EF4-FFF2-40B4-BE49-F238E27FC236}">
                <a16:creationId xmlns:a16="http://schemas.microsoft.com/office/drawing/2014/main" id="{2DD4FF26-F4CD-1C4E-90D6-DFAD7F498D79}"/>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Substantial</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overhead for high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values.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This mechanism does not support </a:t>
            </a:r>
            <a:r>
              <a:rPr kumimoji="0" lang="en-US" sz="2400" b="1" i="0" u="none" strike="noStrike" kern="1200" cap="none" spc="0" normalizeH="0" baseline="0" noProof="0" dirty="0" err="1">
                <a:ln>
                  <a:noFill/>
                </a:ln>
                <a:solidFill>
                  <a:srgbClr val="4472C4"/>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&lt; 32k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due to the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prohibitively high refresh rates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required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111482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7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p:bldP spid="86"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29429" y="1222664"/>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9944" y="1222664"/>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11607" r="9625" b="22639"/>
          <a:stretch/>
        </p:blipFill>
        <p:spPr>
          <a:xfrm>
            <a:off x="1431942" y="1290558"/>
            <a:ext cx="7137585" cy="2004185"/>
          </a:xfrm>
          <a:prstGeom prst="rect">
            <a:avLst/>
          </a:prstGeom>
        </p:spPr>
      </p:pic>
      <p:pic>
        <p:nvPicPr>
          <p:cNvPr id="22" name="Picture 21">
            <a:extLst>
              <a:ext uri="{FF2B5EF4-FFF2-40B4-BE49-F238E27FC236}">
                <a16:creationId xmlns:a16="http://schemas.microsoft.com/office/drawing/2014/main" id="{F68CF22C-E785-0F40-91D1-33C3637549C6}"/>
              </a:ext>
            </a:extLst>
          </p:cNvPr>
          <p:cNvPicPr>
            <a:picLocks/>
          </p:cNvPicPr>
          <p:nvPr/>
        </p:nvPicPr>
        <p:blipFill rotWithShape="1">
          <a:blip r:embed="rId6">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959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2049"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9753"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8087" y="335136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4084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43300"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61004"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9338" y="91289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2783" y="2523433"/>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3" name="Rectangle 72">
            <a:extLst>
              <a:ext uri="{FF2B5EF4-FFF2-40B4-BE49-F238E27FC236}">
                <a16:creationId xmlns:a16="http://schemas.microsoft.com/office/drawing/2014/main" id="{CAE930FC-BF12-4143-A100-B44E5FEB4E56}"/>
              </a:ext>
            </a:extLst>
          </p:cNvPr>
          <p:cNvSpPr/>
          <p:nvPr/>
        </p:nvSpPr>
        <p:spPr>
          <a:xfrm>
            <a:off x="3210935" y="96186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592CF8B-E706-AC40-B194-BE874EA96BD6}"/>
              </a:ext>
            </a:extLst>
          </p:cNvPr>
          <p:cNvSpPr/>
          <p:nvPr/>
        </p:nvSpPr>
        <p:spPr>
          <a:xfrm>
            <a:off x="4039935"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22279"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781143"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681357"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21908DA1-96B0-9A41-BF75-F8A14AF24AC7}"/>
              </a:ext>
            </a:extLst>
          </p:cNvPr>
          <p:cNvSpPr>
            <a:spLocks noGrp="1"/>
          </p:cNvSpPr>
          <p:nvPr>
            <p:ph type="title"/>
          </p:nvPr>
        </p:nvSpPr>
        <p:spPr>
          <a:xfrm>
            <a:off x="75991" y="73723"/>
            <a:ext cx="8987622" cy="740193"/>
          </a:xfrm>
        </p:spPr>
        <p:txBody>
          <a:bodyPr/>
          <a:lstStyle/>
          <a:p>
            <a:r>
              <a:rPr lang="en-US" sz="3500" b="1" dirty="0"/>
              <a:t>Mitigation Mechanism Evaluation (PARA) </a:t>
            </a:r>
          </a:p>
        </p:txBody>
      </p:sp>
      <p:sp>
        <p:nvSpPr>
          <p:cNvPr id="34" name="TextBox 33">
            <a:extLst>
              <a:ext uri="{FF2B5EF4-FFF2-40B4-BE49-F238E27FC236}">
                <a16:creationId xmlns:a16="http://schemas.microsoft.com/office/drawing/2014/main" id="{A6FCDEEF-1124-C64B-A94C-963E952D240D}"/>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7" name="Rectangle 6">
            <a:extLst>
              <a:ext uri="{FF2B5EF4-FFF2-40B4-BE49-F238E27FC236}">
                <a16:creationId xmlns:a16="http://schemas.microsoft.com/office/drawing/2014/main" id="{08289F44-F2F8-D047-A0B8-05678063EA63}"/>
              </a:ext>
            </a:extLst>
          </p:cNvPr>
          <p:cNvSpPr/>
          <p:nvPr/>
        </p:nvSpPr>
        <p:spPr>
          <a:xfrm>
            <a:off x="1452005" y="1245802"/>
            <a:ext cx="3409652"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F982F3FD-2198-F14E-9096-A29199E6300C}"/>
              </a:ext>
            </a:extLst>
          </p:cNvPr>
          <p:cNvSpPr/>
          <p:nvPr/>
        </p:nvSpPr>
        <p:spPr>
          <a:xfrm>
            <a:off x="4852513" y="1246393"/>
            <a:ext cx="3687196"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1E5AFD0-FA08-6241-806A-D4A216175441}"/>
              </a:ext>
            </a:extLst>
          </p:cNvPr>
          <p:cNvSpPr txBox="1"/>
          <p:nvPr/>
        </p:nvSpPr>
        <p:spPr>
          <a:xfrm>
            <a:off x="1559455" y="2991887"/>
            <a:ext cx="31229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Performance Overhead</a:t>
            </a:r>
          </a:p>
        </p:txBody>
      </p:sp>
      <p:sp>
        <p:nvSpPr>
          <p:cNvPr id="37" name="TextBox 36">
            <a:extLst>
              <a:ext uri="{FF2B5EF4-FFF2-40B4-BE49-F238E27FC236}">
                <a16:creationId xmlns:a16="http://schemas.microsoft.com/office/drawing/2014/main" id="{F2FFCDB7-E940-CC4E-94BB-42D493208A98}"/>
              </a:ext>
            </a:extLst>
          </p:cNvPr>
          <p:cNvSpPr txBox="1"/>
          <p:nvPr/>
        </p:nvSpPr>
        <p:spPr>
          <a:xfrm>
            <a:off x="5037372" y="2991083"/>
            <a:ext cx="31785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Performance Overhead</a:t>
            </a:r>
          </a:p>
        </p:txBody>
      </p:sp>
      <p:grpSp>
        <p:nvGrpSpPr>
          <p:cNvPr id="18" name="Group 17">
            <a:extLst>
              <a:ext uri="{FF2B5EF4-FFF2-40B4-BE49-F238E27FC236}">
                <a16:creationId xmlns:a16="http://schemas.microsoft.com/office/drawing/2014/main" id="{84E237C7-F0D6-DA47-AF6D-1C956C6B1547}"/>
              </a:ext>
            </a:extLst>
          </p:cNvPr>
          <p:cNvGrpSpPr/>
          <p:nvPr/>
        </p:nvGrpSpPr>
        <p:grpSpPr>
          <a:xfrm>
            <a:off x="5769090" y="1236048"/>
            <a:ext cx="3178562" cy="1715923"/>
            <a:chOff x="5769090" y="1236048"/>
            <a:chExt cx="3178562" cy="1715923"/>
          </a:xfrm>
        </p:grpSpPr>
        <p:cxnSp>
          <p:nvCxnSpPr>
            <p:cNvPr id="14" name="Straight Arrow Connector 13">
              <a:extLst>
                <a:ext uri="{FF2B5EF4-FFF2-40B4-BE49-F238E27FC236}">
                  <a16:creationId xmlns:a16="http://schemas.microsoft.com/office/drawing/2014/main" id="{A80E0C29-A116-2C4E-B20F-7188366888FD}"/>
                </a:ext>
              </a:extLst>
            </p:cNvPr>
            <p:cNvCxnSpPr>
              <a:cxnSpLocks/>
              <a:stCxn id="15" idx="2"/>
            </p:cNvCxnSpPr>
            <p:nvPr/>
          </p:nvCxnSpPr>
          <p:spPr>
            <a:xfrm>
              <a:off x="7358371" y="1636158"/>
              <a:ext cx="560967" cy="13158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A8FA42-158F-2647-A40D-D701B9663A0D}"/>
                </a:ext>
              </a:extLst>
            </p:cNvPr>
            <p:cNvSpPr txBox="1"/>
            <p:nvPr/>
          </p:nvSpPr>
          <p:spPr>
            <a:xfrm>
              <a:off x="5769090" y="1236048"/>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80% performance loss</a:t>
              </a:r>
            </a:p>
          </p:txBody>
        </p:sp>
      </p:grpSp>
    </p:spTree>
    <p:extLst>
      <p:ext uri="{BB962C8B-B14F-4D97-AF65-F5344CB8AC3E}">
        <p14:creationId xmlns:p14="http://schemas.microsoft.com/office/powerpoint/2010/main" val="29017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500"/>
                                        <p:tgtEl>
                                          <p:spTgt spid="12"/>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animBg="1"/>
      <p:bldP spid="35" grpId="0" animBg="1"/>
      <p:bldP spid="8" grpId="0"/>
      <p:bldP spid="3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34452" y="121512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17218" y="121512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27874" y="121512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15516" y="1201204"/>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736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9815"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7519"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5853" y="335108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2311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25568"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43272"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01606" y="881617"/>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7"/>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697806" y="251589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4" name="Rectangle 73">
            <a:extLst>
              <a:ext uri="{FF2B5EF4-FFF2-40B4-BE49-F238E27FC236}">
                <a16:creationId xmlns:a16="http://schemas.microsoft.com/office/drawing/2014/main" id="{8592CF8B-E706-AC40-B194-BE874EA96BD6}"/>
              </a:ext>
            </a:extLst>
          </p:cNvPr>
          <p:cNvSpPr/>
          <p:nvPr/>
        </p:nvSpPr>
        <p:spPr>
          <a:xfrm>
            <a:off x="4062237" y="952004"/>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C29AA687-93FA-0746-875C-34DCDC894A7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ProHIT</a:t>
            </a:r>
            <a:r>
              <a:rPr lang="en-US" sz="3500" b="1" dirty="0"/>
              <a:t>)</a:t>
            </a:r>
          </a:p>
        </p:txBody>
      </p:sp>
      <p:sp>
        <p:nvSpPr>
          <p:cNvPr id="34" name="TextBox 33">
            <a:extLst>
              <a:ext uri="{FF2B5EF4-FFF2-40B4-BE49-F238E27FC236}">
                <a16:creationId xmlns:a16="http://schemas.microsoft.com/office/drawing/2014/main" id="{0B0F32AA-6D93-A64E-9548-2C333552ACB1}"/>
              </a:ext>
            </a:extLst>
          </p:cNvPr>
          <p:cNvSpPr txBox="1"/>
          <p:nvPr/>
        </p:nvSpPr>
        <p:spPr>
          <a:xfrm>
            <a:off x="5595013" y="1257834"/>
            <a:ext cx="6767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ProHIT</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558030CB-0D4C-364B-86B6-199609D14B1D}"/>
              </a:ext>
            </a:extLst>
          </p:cNvPr>
          <p:cNvPicPr>
            <a:picLocks/>
          </p:cNvPicPr>
          <p:nvPr/>
        </p:nvPicPr>
        <p:blipFill rotWithShape="1">
          <a:blip r:embed="rId8">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36" name="TextBox 35">
            <a:extLst>
              <a:ext uri="{FF2B5EF4-FFF2-40B4-BE49-F238E27FC236}">
                <a16:creationId xmlns:a16="http://schemas.microsoft.com/office/drawing/2014/main" id="{D1B12BEA-6693-734B-BFBA-7D3256C5C38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0340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360" y="1221562"/>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126" y="1221562"/>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782" y="1221561"/>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424" y="1207638"/>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424" y="1213945"/>
            <a:ext cx="7138575" cy="2185845"/>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56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014"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718"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052" y="3349279"/>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5131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53763"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71467"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29801" y="910806"/>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8"/>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714" y="2522331"/>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75" name="Rectangle 74">
            <a:extLst>
              <a:ext uri="{FF2B5EF4-FFF2-40B4-BE49-F238E27FC236}">
                <a16:creationId xmlns:a16="http://schemas.microsoft.com/office/drawing/2014/main" id="{D3DDC675-3909-B04C-9937-22AAFAF85F6B}"/>
              </a:ext>
            </a:extLst>
          </p:cNvPr>
          <p:cNvSpPr/>
          <p:nvPr/>
        </p:nvSpPr>
        <p:spPr>
          <a:xfrm>
            <a:off x="4944581" y="948997"/>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7874A521-A23E-C74E-9323-89E3F008D91A}"/>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C00000"/>
                </a:solidFill>
              </a:rPr>
              <a:t>(</a:t>
            </a:r>
            <a:r>
              <a:rPr lang="en-US" sz="3500" b="1" dirty="0" err="1">
                <a:solidFill>
                  <a:srgbClr val="C00000"/>
                </a:solidFill>
              </a:rPr>
              <a:t>MRLoc</a:t>
            </a:r>
            <a:r>
              <a:rPr lang="en-US" sz="3500" b="1" dirty="0">
                <a:solidFill>
                  <a:srgbClr val="C00000"/>
                </a:solidFill>
              </a:rPr>
              <a:t>)</a:t>
            </a:r>
          </a:p>
        </p:txBody>
      </p:sp>
      <p:sp>
        <p:nvSpPr>
          <p:cNvPr id="38" name="TextBox 37">
            <a:extLst>
              <a:ext uri="{FF2B5EF4-FFF2-40B4-BE49-F238E27FC236}">
                <a16:creationId xmlns:a16="http://schemas.microsoft.com/office/drawing/2014/main" id="{85F9EFCB-6230-8A40-A68B-898EA94A85FA}"/>
              </a:ext>
            </a:extLst>
          </p:cNvPr>
          <p:cNvSpPr txBox="1"/>
          <p:nvPr/>
        </p:nvSpPr>
        <p:spPr>
          <a:xfrm>
            <a:off x="5539415" y="1312033"/>
            <a:ext cx="6815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prstClr val="black"/>
                  </a:solidFill>
                </a:ln>
                <a:solidFill>
                  <a:prstClr val="black"/>
                </a:solidFill>
                <a:effectLst/>
                <a:uLnTx/>
                <a:uFillTx/>
                <a:latin typeface="Calibri" panose="020F0502020204030204"/>
                <a:ea typeface="+mn-ea"/>
                <a:cs typeface="+mn-cs"/>
              </a:rPr>
              <a:t>MRLoc</a:t>
            </a:r>
            <a:endPar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02E2088-3394-4045-BB67-4FE41B4F161D}"/>
              </a:ext>
            </a:extLst>
          </p:cNvPr>
          <p:cNvPicPr>
            <a:picLocks/>
          </p:cNvPicPr>
          <p:nvPr/>
        </p:nvPicPr>
        <p:blipFill rotWithShape="1">
          <a:blip r:embed="rId9">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B86A4D8-FABB-D446-B2C6-D3B83A2F3D69}"/>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2" name="Rectangle 41">
            <a:extLst>
              <a:ext uri="{FF2B5EF4-FFF2-40B4-BE49-F238E27FC236}">
                <a16:creationId xmlns:a16="http://schemas.microsoft.com/office/drawing/2014/main" id="{E1AF32D8-63AA-AB44-B6E2-8D280F4168B6}"/>
              </a:ext>
            </a:extLst>
          </p:cNvPr>
          <p:cNvSpPr/>
          <p:nvPr/>
        </p:nvSpPr>
        <p:spPr>
          <a:xfrm>
            <a:off x="1452005" y="1245802"/>
            <a:ext cx="4058864"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74AB497-981B-2244-80D1-1A9CEFEB64FA}"/>
              </a:ext>
            </a:extLst>
          </p:cNvPr>
          <p:cNvSpPr/>
          <p:nvPr/>
        </p:nvSpPr>
        <p:spPr>
          <a:xfrm>
            <a:off x="5510869" y="1246393"/>
            <a:ext cx="3021640"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A529B55-E7AD-764C-82FE-AC1168FDBC03}"/>
              </a:ext>
            </a:extLst>
          </p:cNvPr>
          <p:cNvSpPr txBox="1"/>
          <p:nvPr/>
        </p:nvSpPr>
        <p:spPr>
          <a:xfrm>
            <a:off x="264857" y="4479918"/>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Models for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scaling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2k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provided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and how to do so is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not intuitive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46" name="TextBox 45">
            <a:extLst>
              <a:ext uri="{FF2B5EF4-FFF2-40B4-BE49-F238E27FC236}">
                <a16:creationId xmlns:a16="http://schemas.microsoft.com/office/drawing/2014/main" id="{31A49A76-62EB-8141-B17D-931FB26F6B19}"/>
              </a:ext>
            </a:extLst>
          </p:cNvPr>
          <p:cNvSpPr txBox="1"/>
          <p:nvPr/>
        </p:nvSpPr>
        <p:spPr>
          <a:xfrm>
            <a:off x="2830503" y="2990148"/>
            <a:ext cx="12956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47" name="TextBox 46">
            <a:extLst>
              <a:ext uri="{FF2B5EF4-FFF2-40B4-BE49-F238E27FC236}">
                <a16:creationId xmlns:a16="http://schemas.microsoft.com/office/drawing/2014/main" id="{0BA00C44-C880-DA4A-B2A5-E9364520BEC0}"/>
              </a:ext>
            </a:extLst>
          </p:cNvPr>
          <p:cNvSpPr txBox="1"/>
          <p:nvPr/>
        </p:nvSpPr>
        <p:spPr>
          <a:xfrm>
            <a:off x="6051677" y="2986614"/>
            <a:ext cx="17075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Tree>
    <p:extLst>
      <p:ext uri="{BB962C8B-B14F-4D97-AF65-F5344CB8AC3E}">
        <p14:creationId xmlns:p14="http://schemas.microsoft.com/office/powerpoint/2010/main" val="387140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42" grpId="0" animBg="1"/>
      <p:bldP spid="43" grpId="0" animBg="1"/>
      <p:bldP spid="44" grpId="0" animBg="1"/>
      <p:bldP spid="46" grpId="0"/>
      <p:bldP spid="4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0544" y="1225556"/>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3310" y="1225556"/>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3966" y="1225555"/>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1608" y="1211632"/>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1608" y="1217939"/>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0839" y="1195001"/>
            <a:ext cx="7138577" cy="2184034"/>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0474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07198"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24902"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83236" y="3354725"/>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599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8449"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6153"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4487"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9"/>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3898" y="2526325"/>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07834" y="1795075"/>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76" name="Rectangle 75">
            <a:extLst>
              <a:ext uri="{FF2B5EF4-FFF2-40B4-BE49-F238E27FC236}">
                <a16:creationId xmlns:a16="http://schemas.microsoft.com/office/drawing/2014/main" id="{4C716835-96FA-4947-8F3F-2A86DC0BFC3F}"/>
              </a:ext>
            </a:extLst>
          </p:cNvPr>
          <p:cNvSpPr/>
          <p:nvPr/>
        </p:nvSpPr>
        <p:spPr>
          <a:xfrm>
            <a:off x="5803445" y="955875"/>
            <a:ext cx="727957"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92E81AB1-86C5-1049-BA4C-611CD2809F46}"/>
              </a:ext>
            </a:extLst>
          </p:cNvPr>
          <p:cNvSpPr/>
          <p:nvPr/>
        </p:nvSpPr>
        <p:spPr>
          <a:xfrm>
            <a:off x="6703659" y="958590"/>
            <a:ext cx="1038053"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42" name="Title 1">
            <a:extLst>
              <a:ext uri="{FF2B5EF4-FFF2-40B4-BE49-F238E27FC236}">
                <a16:creationId xmlns:a16="http://schemas.microsoft.com/office/drawing/2014/main" id="{9F4B1B34-AAA7-534D-981E-426229599624}"/>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err="1"/>
              <a:t>TWiCe</a:t>
            </a:r>
            <a:r>
              <a:rPr lang="en-US" sz="3500" b="1" dirty="0"/>
              <a:t>)</a:t>
            </a:r>
          </a:p>
        </p:txBody>
      </p:sp>
      <p:sp>
        <p:nvSpPr>
          <p:cNvPr id="44" name="TextBox 43">
            <a:extLst>
              <a:ext uri="{FF2B5EF4-FFF2-40B4-BE49-F238E27FC236}">
                <a16:creationId xmlns:a16="http://schemas.microsoft.com/office/drawing/2014/main" id="{93C45443-5711-2B4B-A65E-9A7E3DB4E65B}"/>
              </a:ext>
            </a:extLst>
          </p:cNvPr>
          <p:cNvSpPr txBox="1"/>
          <p:nvPr/>
        </p:nvSpPr>
        <p:spPr>
          <a:xfrm>
            <a:off x="2048563" y="1389476"/>
            <a:ext cx="66075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endPar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B63865E2-83F8-4E44-9D71-63399995C29A}"/>
              </a:ext>
            </a:extLst>
          </p:cNvPr>
          <p:cNvPicPr>
            <a:picLocks/>
          </p:cNvPicPr>
          <p:nvPr/>
        </p:nvPicPr>
        <p:blipFill rotWithShape="1">
          <a:blip r:embed="rId10">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8" name="TextBox 47">
            <a:extLst>
              <a:ext uri="{FF2B5EF4-FFF2-40B4-BE49-F238E27FC236}">
                <a16:creationId xmlns:a16="http://schemas.microsoft.com/office/drawing/2014/main" id="{7347A439-E266-6445-B9B5-7B9D5D9F3E1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49" name="Rectangle 48">
            <a:extLst>
              <a:ext uri="{FF2B5EF4-FFF2-40B4-BE49-F238E27FC236}">
                <a16:creationId xmlns:a16="http://schemas.microsoft.com/office/drawing/2014/main" id="{5FF62183-83C7-914B-AC18-1009EFC13606}"/>
              </a:ext>
            </a:extLst>
          </p:cNvPr>
          <p:cNvSpPr/>
          <p:nvPr/>
        </p:nvSpPr>
        <p:spPr>
          <a:xfrm>
            <a:off x="1464680" y="1245802"/>
            <a:ext cx="1626475" cy="2117442"/>
          </a:xfrm>
          <a:prstGeom prst="rect">
            <a:avLst/>
          </a:prstGeom>
          <a:solidFill>
            <a:srgbClr val="538234">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E54C3E22-E1A8-F347-A621-91BBE6E5C60D}"/>
              </a:ext>
            </a:extLst>
          </p:cNvPr>
          <p:cNvSpPr txBox="1"/>
          <p:nvPr/>
        </p:nvSpPr>
        <p:spPr>
          <a:xfrm>
            <a:off x="1559455" y="2991887"/>
            <a:ext cx="1295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Supported</a:t>
            </a:r>
          </a:p>
        </p:txBody>
      </p:sp>
      <p:sp>
        <p:nvSpPr>
          <p:cNvPr id="52" name="TextBox 51">
            <a:extLst>
              <a:ext uri="{FF2B5EF4-FFF2-40B4-BE49-F238E27FC236}">
                <a16:creationId xmlns:a16="http://schemas.microsoft.com/office/drawing/2014/main" id="{A11EFCF6-17CC-014A-9DC0-B8454D6DDDDD}"/>
              </a:ext>
            </a:extLst>
          </p:cNvPr>
          <p:cNvSpPr txBox="1"/>
          <p:nvPr/>
        </p:nvSpPr>
        <p:spPr>
          <a:xfrm>
            <a:off x="4853314" y="2998790"/>
            <a:ext cx="170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Not supported</a:t>
            </a:r>
          </a:p>
        </p:txBody>
      </p:sp>
      <p:sp>
        <p:nvSpPr>
          <p:cNvPr id="53" name="TextBox 52">
            <a:extLst>
              <a:ext uri="{FF2B5EF4-FFF2-40B4-BE49-F238E27FC236}">
                <a16:creationId xmlns:a16="http://schemas.microsoft.com/office/drawing/2014/main" id="{C42769CB-BF2C-874B-BB25-BAA36D752E9E}"/>
              </a:ext>
            </a:extLst>
          </p:cNvPr>
          <p:cNvSpPr txBox="1"/>
          <p:nvPr/>
        </p:nvSpPr>
        <p:spPr>
          <a:xfrm>
            <a:off x="264857" y="4479918"/>
            <a:ext cx="8609889" cy="169277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does not support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32k</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evaluate an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scalable version (</a:t>
            </a:r>
            <a:r>
              <a:rPr kumimoji="0" lang="en-US" sz="24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TWiCe</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assuming it solves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two critical design issues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50" name="Rectangle 49">
            <a:extLst>
              <a:ext uri="{FF2B5EF4-FFF2-40B4-BE49-F238E27FC236}">
                <a16:creationId xmlns:a16="http://schemas.microsoft.com/office/drawing/2014/main" id="{4022DFF4-2323-2D45-A58C-6C6E7DE0E907}"/>
              </a:ext>
            </a:extLst>
          </p:cNvPr>
          <p:cNvSpPr/>
          <p:nvPr/>
        </p:nvSpPr>
        <p:spPr>
          <a:xfrm>
            <a:off x="3081463" y="1233777"/>
            <a:ext cx="5443964" cy="2134345"/>
          </a:xfrm>
          <a:prstGeom prst="rect">
            <a:avLst/>
          </a:pr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500"/>
                                        <p:tgtEl>
                                          <p:spTgt spid="15"/>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77"/>
                                        </p:tgtEl>
                                        <p:attrNameLst>
                                          <p:attrName>style.visibility</p:attrName>
                                        </p:attrNameLst>
                                      </p:cBhvr>
                                      <p:to>
                                        <p:strVal val="hidden"/>
                                      </p:to>
                                    </p:set>
                                  </p:childTnLst>
                                </p:cTn>
                              </p:par>
                              <p:par>
                                <p:cTn id="12" presetID="1" presetClass="entr" presetSubtype="0" fill="hold" grpId="0" nodeType="withEffect">
                                  <p:stCondLst>
                                    <p:cond delay="1200"/>
                                  </p:stCondLst>
                                  <p:childTnLst>
                                    <p:set>
                                      <p:cBhvr>
                                        <p:cTn id="13" dur="1" fill="hold">
                                          <p:stCondLst>
                                            <p:cond delay="0"/>
                                          </p:stCondLst>
                                        </p:cTn>
                                        <p:tgtEl>
                                          <p:spTgt spid="6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76" grpId="0" animBg="1"/>
      <p:bldP spid="77" grpId="0" animBg="1"/>
      <p:bldP spid="49" grpId="0" animBg="1"/>
      <p:bldP spid="51" grpId="0"/>
      <p:bldP spid="52" grpId="0"/>
      <p:bldP spid="53"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[ISCA’17]</a:t>
            </a: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767332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7810"/>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7810"/>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7809"/>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3886"/>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20193"/>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7255"/>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3534"/>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sp>
        <p:nvSpPr>
          <p:cNvPr id="65" name="TextBox 64">
            <a:extLst>
              <a:ext uri="{FF2B5EF4-FFF2-40B4-BE49-F238E27FC236}">
                <a16:creationId xmlns:a16="http://schemas.microsoft.com/office/drawing/2014/main" id="{8160F3B6-9A44-124A-BB93-E69EA1FB8BA2}"/>
              </a:ext>
            </a:extLst>
          </p:cNvPr>
          <p:cNvSpPr txBox="1"/>
          <p:nvPr/>
        </p:nvSpPr>
        <p:spPr>
          <a:xfrm>
            <a:off x="6707973" y="2528579"/>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7329"/>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5824"/>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 </a:t>
            </a:r>
            <a:r>
              <a:rPr lang="en-US" sz="3500" b="1" dirty="0">
                <a:solidFill>
                  <a:srgbClr val="538234"/>
                </a:solidFill>
              </a:rPr>
              <a:t>(Ideal)</a:t>
            </a:r>
          </a:p>
        </p:txBody>
      </p:sp>
      <p:pic>
        <p:nvPicPr>
          <p:cNvPr id="80" name="Picture 79">
            <a:extLst>
              <a:ext uri="{FF2B5EF4-FFF2-40B4-BE49-F238E27FC236}">
                <a16:creationId xmlns:a16="http://schemas.microsoft.com/office/drawing/2014/main" id="{1FB903D6-B274-0341-9884-EC76115C1CAF}"/>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81" name="TextBox 80">
            <a:extLst>
              <a:ext uri="{FF2B5EF4-FFF2-40B4-BE49-F238E27FC236}">
                <a16:creationId xmlns:a16="http://schemas.microsoft.com/office/drawing/2014/main" id="{E744FFF6-E8F6-A34C-8B76-41B860E833CA}"/>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82" name="TextBox 81">
            <a:extLst>
              <a:ext uri="{FF2B5EF4-FFF2-40B4-BE49-F238E27FC236}">
                <a16:creationId xmlns:a16="http://schemas.microsoft.com/office/drawing/2014/main" id="{9979C7D2-552A-2A45-8536-0B77C9A23A12}"/>
              </a:ext>
            </a:extLst>
          </p:cNvPr>
          <p:cNvSpPr txBox="1"/>
          <p:nvPr/>
        </p:nvSpPr>
        <p:spPr>
          <a:xfrm>
            <a:off x="264857" y="4479918"/>
            <a:ext cx="8609889" cy="147732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 mechanism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issues a refresh command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 a row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right before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potentially experience a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grpSp>
        <p:nvGrpSpPr>
          <p:cNvPr id="41" name="Group 40">
            <a:extLst>
              <a:ext uri="{FF2B5EF4-FFF2-40B4-BE49-F238E27FC236}">
                <a16:creationId xmlns:a16="http://schemas.microsoft.com/office/drawing/2014/main" id="{8FBAE3C6-4ADD-FB4D-A489-AE27211F01B7}"/>
              </a:ext>
            </a:extLst>
          </p:cNvPr>
          <p:cNvGrpSpPr/>
          <p:nvPr/>
        </p:nvGrpSpPr>
        <p:grpSpPr>
          <a:xfrm>
            <a:off x="5193985" y="1484466"/>
            <a:ext cx="3178562" cy="1901757"/>
            <a:chOff x="5193985" y="1484466"/>
            <a:chExt cx="3178562" cy="1901757"/>
          </a:xfrm>
        </p:grpSpPr>
        <p:cxnSp>
          <p:nvCxnSpPr>
            <p:cNvPr id="83" name="Straight Arrow Connector 82">
              <a:extLst>
                <a:ext uri="{FF2B5EF4-FFF2-40B4-BE49-F238E27FC236}">
                  <a16:creationId xmlns:a16="http://schemas.microsoft.com/office/drawing/2014/main" id="{570C6497-B30A-794B-BCB1-BA4CD2ABA115}"/>
                </a:ext>
              </a:extLst>
            </p:cNvPr>
            <p:cNvCxnSpPr>
              <a:cxnSpLocks/>
            </p:cNvCxnSpPr>
            <p:nvPr/>
          </p:nvCxnSpPr>
          <p:spPr>
            <a:xfrm flipV="1">
              <a:off x="7346671" y="1484466"/>
              <a:ext cx="566541" cy="155034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AC1F0235-C8F5-8846-81AD-2B1AE90AF201}"/>
                </a:ext>
              </a:extLst>
            </p:cNvPr>
            <p:cNvSpPr txBox="1"/>
            <p:nvPr/>
          </p:nvSpPr>
          <p:spPr>
            <a:xfrm>
              <a:off x="5193985" y="2986113"/>
              <a:ext cx="3178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6% performance loss</a:t>
              </a:r>
            </a:p>
          </p:txBody>
        </p:sp>
      </p:grpSp>
    </p:spTree>
    <p:extLst>
      <p:ext uri="{BB962C8B-B14F-4D97-AF65-F5344CB8AC3E}">
        <p14:creationId xmlns:p14="http://schemas.microsoft.com/office/powerpoint/2010/main" val="6216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500"/>
                                        <p:tgtEl>
                                          <p:spTgt spid="16"/>
                                        </p:tgtEl>
                                      </p:cBhvr>
                                    </p:animEffect>
                                  </p:childTnLst>
                                </p:cTn>
                              </p:par>
                              <p:par>
                                <p:cTn id="8" presetID="1" presetClass="exit"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2"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1237-631F-354D-9F73-BCE8C61185AD}"/>
              </a:ext>
            </a:extLst>
          </p:cNvPr>
          <p:cNvSpPr>
            <a:spLocks noGrp="1"/>
          </p:cNvSpPr>
          <p:nvPr>
            <p:ph type="title"/>
          </p:nvPr>
        </p:nvSpPr>
        <p:spPr/>
        <p:txBody>
          <a:bodyPr/>
          <a:lstStyle/>
          <a:p>
            <a:r>
              <a:rPr lang="en-US" b="1" dirty="0"/>
              <a:t>Additional Details in the Paper </a:t>
            </a:r>
          </a:p>
        </p:txBody>
      </p:sp>
      <p:sp>
        <p:nvSpPr>
          <p:cNvPr id="3" name="Content Placeholder 2">
            <a:extLst>
              <a:ext uri="{FF2B5EF4-FFF2-40B4-BE49-F238E27FC236}">
                <a16:creationId xmlns:a16="http://schemas.microsoft.com/office/drawing/2014/main" id="{88AEE175-327F-D646-A1B8-C7C435289C8E}"/>
              </a:ext>
            </a:extLst>
          </p:cNvPr>
          <p:cNvSpPr>
            <a:spLocks noGrp="1"/>
          </p:cNvSpPr>
          <p:nvPr>
            <p:ph idx="1"/>
          </p:nvPr>
        </p:nvSpPr>
        <p:spPr>
          <a:xfrm>
            <a:off x="75991" y="1031539"/>
            <a:ext cx="8987622" cy="5318753"/>
          </a:xfrm>
        </p:spPr>
        <p:txBody>
          <a:bodyPr/>
          <a:lstStyle/>
          <a:p>
            <a:pPr>
              <a:spcBef>
                <a:spcPts val="2200"/>
              </a:spcBef>
            </a:pPr>
            <a:r>
              <a:rPr lang="en-US" sz="2800" b="1" dirty="0">
                <a:solidFill>
                  <a:schemeClr val="accent5">
                    <a:lumMod val="75000"/>
                  </a:schemeClr>
                </a:solidFill>
              </a:rPr>
              <a:t>Single-cell </a:t>
            </a:r>
            <a:r>
              <a:rPr lang="en-US" sz="2800" b="1" dirty="0" err="1">
                <a:solidFill>
                  <a:schemeClr val="accent5">
                    <a:lumMod val="75000"/>
                  </a:schemeClr>
                </a:solidFill>
              </a:rPr>
              <a:t>RowHammer</a:t>
            </a:r>
            <a:r>
              <a:rPr lang="en-US" sz="2800" b="1" dirty="0">
                <a:solidFill>
                  <a:schemeClr val="accent5">
                    <a:lumMod val="75000"/>
                  </a:schemeClr>
                </a:solidFill>
              </a:rPr>
              <a:t> bit flip probability</a:t>
            </a:r>
          </a:p>
          <a:p>
            <a:pPr>
              <a:spcBef>
                <a:spcPts val="2200"/>
              </a:spcBef>
            </a:pPr>
            <a:r>
              <a:rPr lang="en-US" sz="2800" dirty="0"/>
              <a:t>More details on our </a:t>
            </a:r>
            <a:r>
              <a:rPr lang="en-US" sz="2800" b="1" dirty="0">
                <a:solidFill>
                  <a:schemeClr val="accent5">
                    <a:lumMod val="75000"/>
                  </a:schemeClr>
                </a:solidFill>
              </a:rPr>
              <a:t>data pattern dependence</a:t>
            </a:r>
            <a:r>
              <a:rPr lang="en-US" sz="2800" dirty="0"/>
              <a:t> study</a:t>
            </a:r>
          </a:p>
          <a:p>
            <a:pPr>
              <a:spcBef>
                <a:spcPts val="2200"/>
              </a:spcBef>
            </a:pPr>
            <a:r>
              <a:rPr lang="en-US" sz="2800" dirty="0"/>
              <a:t>Analysis of </a:t>
            </a:r>
            <a:r>
              <a:rPr lang="en-US" sz="2800" b="1" dirty="0">
                <a:solidFill>
                  <a:schemeClr val="accent5">
                    <a:lumMod val="75000"/>
                  </a:schemeClr>
                </a:solidFill>
              </a:rPr>
              <a:t>Error Correcting Codes (ECC)</a:t>
            </a:r>
            <a:r>
              <a:rPr lang="en-US" sz="2800" dirty="0"/>
              <a:t> in mitigating </a:t>
            </a:r>
            <a:r>
              <a:rPr lang="en-US" sz="2800" dirty="0" err="1"/>
              <a:t>RowHammer</a:t>
            </a:r>
            <a:r>
              <a:rPr lang="en-US" sz="2800" dirty="0"/>
              <a:t> bit flips</a:t>
            </a:r>
          </a:p>
          <a:p>
            <a:pPr>
              <a:spcBef>
                <a:spcPts val="2200"/>
              </a:spcBef>
            </a:pPr>
            <a:r>
              <a:rPr lang="en-US" sz="2800" dirty="0"/>
              <a:t>Additional </a:t>
            </a:r>
            <a:r>
              <a:rPr lang="en-US" sz="2800" b="1" dirty="0">
                <a:solidFill>
                  <a:schemeClr val="accent5">
                    <a:lumMod val="75000"/>
                  </a:schemeClr>
                </a:solidFill>
              </a:rPr>
              <a:t>observations</a:t>
            </a:r>
            <a:r>
              <a:rPr lang="en-US" sz="2800" dirty="0"/>
              <a:t> on our data </a:t>
            </a:r>
          </a:p>
          <a:p>
            <a:pPr>
              <a:spcBef>
                <a:spcPts val="2200"/>
              </a:spcBef>
            </a:pPr>
            <a:r>
              <a:rPr lang="en-US" sz="2800" b="1" dirty="0">
                <a:solidFill>
                  <a:schemeClr val="accent5">
                    <a:lumMod val="75000"/>
                  </a:schemeClr>
                </a:solidFill>
              </a:rPr>
              <a:t>Methodology details </a:t>
            </a:r>
            <a:r>
              <a:rPr lang="en-US" sz="2800" dirty="0"/>
              <a:t>for characterizing DRAM</a:t>
            </a:r>
          </a:p>
          <a:p>
            <a:pPr>
              <a:spcBef>
                <a:spcPts val="2200"/>
              </a:spcBef>
            </a:pPr>
            <a:r>
              <a:rPr lang="en-US" sz="2800" dirty="0"/>
              <a:t>Further discussion on comparing data across different infrastructures</a:t>
            </a:r>
          </a:p>
          <a:p>
            <a:pPr>
              <a:spcBef>
                <a:spcPts val="2200"/>
              </a:spcBef>
            </a:pPr>
            <a:r>
              <a:rPr lang="en-US" sz="2800" b="1" dirty="0">
                <a:solidFill>
                  <a:schemeClr val="accent5">
                    <a:lumMod val="75000"/>
                  </a:schemeClr>
                </a:solidFill>
              </a:rPr>
              <a:t>Discussion on scaling </a:t>
            </a:r>
            <a:r>
              <a:rPr lang="en-US" sz="2800" dirty="0"/>
              <a:t>each mitigation mechanism</a:t>
            </a:r>
          </a:p>
        </p:txBody>
      </p:sp>
    </p:spTree>
    <p:extLst>
      <p:ext uri="{BB962C8B-B14F-4D97-AF65-F5344CB8AC3E}">
        <p14:creationId xmlns:p14="http://schemas.microsoft.com/office/powerpoint/2010/main" val="20276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Reviews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1836658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056E-5E0D-1746-9AF8-8212921EE458}"/>
              </a:ext>
            </a:extLst>
          </p:cNvPr>
          <p:cNvSpPr>
            <a:spLocks noGrp="1"/>
          </p:cNvSpPr>
          <p:nvPr>
            <p:ph type="title"/>
          </p:nvPr>
        </p:nvSpPr>
        <p:spPr/>
        <p:txBody>
          <a:bodyPr/>
          <a:lstStyle/>
          <a:p>
            <a:r>
              <a:rPr lang="en-US" dirty="0"/>
              <a:t>Initial RowHammer Reviews</a:t>
            </a:r>
          </a:p>
        </p:txBody>
      </p:sp>
      <p:sp>
        <p:nvSpPr>
          <p:cNvPr id="3" name="Content Placeholder 2">
            <a:extLst>
              <a:ext uri="{FF2B5EF4-FFF2-40B4-BE49-F238E27FC236}">
                <a16:creationId xmlns:a16="http://schemas.microsoft.com/office/drawing/2014/main" id="{F91B9D8D-2C3F-8E4E-957C-4E5F3DBB7EF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665AE97-DF02-5742-869D-07C457E90A36}"/>
              </a:ext>
            </a:extLst>
          </p:cNvPr>
          <p:cNvPicPr>
            <a:picLocks noChangeAspect="1"/>
          </p:cNvPicPr>
          <p:nvPr/>
        </p:nvPicPr>
        <p:blipFill>
          <a:blip r:embed="rId2"/>
          <a:stretch>
            <a:fillRect/>
          </a:stretch>
        </p:blipFill>
        <p:spPr>
          <a:xfrm>
            <a:off x="0" y="843038"/>
            <a:ext cx="9144000" cy="3398762"/>
          </a:xfrm>
          <a:prstGeom prst="rect">
            <a:avLst/>
          </a:prstGeom>
        </p:spPr>
      </p:pic>
      <p:pic>
        <p:nvPicPr>
          <p:cNvPr id="7" name="Picture 6">
            <a:extLst>
              <a:ext uri="{FF2B5EF4-FFF2-40B4-BE49-F238E27FC236}">
                <a16:creationId xmlns:a16="http://schemas.microsoft.com/office/drawing/2014/main" id="{7155D524-DCC9-1847-83C7-854F549EAADF}"/>
              </a:ext>
            </a:extLst>
          </p:cNvPr>
          <p:cNvPicPr>
            <a:picLocks noChangeAspect="1"/>
          </p:cNvPicPr>
          <p:nvPr/>
        </p:nvPicPr>
        <p:blipFill>
          <a:blip r:embed="rId3"/>
          <a:stretch>
            <a:fillRect/>
          </a:stretch>
        </p:blipFill>
        <p:spPr>
          <a:xfrm>
            <a:off x="1475656" y="4394200"/>
            <a:ext cx="5701630" cy="2303689"/>
          </a:xfrm>
          <a:prstGeom prst="rect">
            <a:avLst/>
          </a:prstGeom>
        </p:spPr>
      </p:pic>
      <p:sp>
        <p:nvSpPr>
          <p:cNvPr id="10" name="Rectangle 9">
            <a:extLst>
              <a:ext uri="{FF2B5EF4-FFF2-40B4-BE49-F238E27FC236}">
                <a16:creationId xmlns:a16="http://schemas.microsoft.com/office/drawing/2014/main" id="{1E5BF8A9-EA5D-234F-8FBD-05D672436FBE}"/>
              </a:ext>
            </a:extLst>
          </p:cNvPr>
          <p:cNvSpPr/>
          <p:nvPr/>
        </p:nvSpPr>
        <p:spPr>
          <a:xfrm>
            <a:off x="3563888" y="4394199"/>
            <a:ext cx="1008112" cy="23036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61308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07A6-8DA1-5046-AEB0-971A934F0EB3}"/>
              </a:ext>
            </a:extLst>
          </p:cNvPr>
          <p:cNvSpPr>
            <a:spLocks noGrp="1"/>
          </p:cNvSpPr>
          <p:nvPr>
            <p:ph type="title"/>
          </p:nvPr>
        </p:nvSpPr>
        <p:spPr/>
        <p:txBody>
          <a:bodyPr/>
          <a:lstStyle/>
          <a:p>
            <a:r>
              <a:rPr lang="en-US" dirty="0"/>
              <a:t>Missing the Point</a:t>
            </a:r>
          </a:p>
        </p:txBody>
      </p:sp>
      <p:sp>
        <p:nvSpPr>
          <p:cNvPr id="3" name="Content Placeholder 2">
            <a:extLst>
              <a:ext uri="{FF2B5EF4-FFF2-40B4-BE49-F238E27FC236}">
                <a16:creationId xmlns:a16="http://schemas.microsoft.com/office/drawing/2014/main" id="{F4DE7DC0-4EFE-F141-8BB4-C777DB48BC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FFF0740-B72C-BF4C-BFC9-C5861C554513}"/>
              </a:ext>
            </a:extLst>
          </p:cNvPr>
          <p:cNvPicPr>
            <a:picLocks noChangeAspect="1"/>
          </p:cNvPicPr>
          <p:nvPr/>
        </p:nvPicPr>
        <p:blipFill>
          <a:blip r:embed="rId2"/>
          <a:stretch>
            <a:fillRect/>
          </a:stretch>
        </p:blipFill>
        <p:spPr>
          <a:xfrm>
            <a:off x="165100" y="854522"/>
            <a:ext cx="8674100" cy="1193800"/>
          </a:xfrm>
          <a:prstGeom prst="rect">
            <a:avLst/>
          </a:prstGeom>
        </p:spPr>
      </p:pic>
      <p:pic>
        <p:nvPicPr>
          <p:cNvPr id="6" name="Picture 5">
            <a:extLst>
              <a:ext uri="{FF2B5EF4-FFF2-40B4-BE49-F238E27FC236}">
                <a16:creationId xmlns:a16="http://schemas.microsoft.com/office/drawing/2014/main" id="{A40E37AE-B3FE-BC41-8FC0-1735C5B48ADA}"/>
              </a:ext>
            </a:extLst>
          </p:cNvPr>
          <p:cNvPicPr>
            <a:picLocks noChangeAspect="1"/>
          </p:cNvPicPr>
          <p:nvPr/>
        </p:nvPicPr>
        <p:blipFill>
          <a:blip r:embed="rId3"/>
          <a:stretch>
            <a:fillRect/>
          </a:stretch>
        </p:blipFill>
        <p:spPr>
          <a:xfrm>
            <a:off x="78412" y="2168604"/>
            <a:ext cx="9004300" cy="2197100"/>
          </a:xfrm>
          <a:prstGeom prst="rect">
            <a:avLst/>
          </a:prstGeom>
        </p:spPr>
      </p:pic>
      <p:pic>
        <p:nvPicPr>
          <p:cNvPr id="7" name="Picture 6">
            <a:extLst>
              <a:ext uri="{FF2B5EF4-FFF2-40B4-BE49-F238E27FC236}">
                <a16:creationId xmlns:a16="http://schemas.microsoft.com/office/drawing/2014/main" id="{2A03E50B-E652-9442-B569-A08EE1A1BD4A}"/>
              </a:ext>
            </a:extLst>
          </p:cNvPr>
          <p:cNvPicPr>
            <a:picLocks noChangeAspect="1"/>
          </p:cNvPicPr>
          <p:nvPr/>
        </p:nvPicPr>
        <p:blipFill>
          <a:blip r:embed="rId4"/>
          <a:stretch>
            <a:fillRect/>
          </a:stretch>
        </p:blipFill>
        <p:spPr>
          <a:xfrm>
            <a:off x="78412" y="4527550"/>
            <a:ext cx="9144000" cy="2397211"/>
          </a:xfrm>
          <a:prstGeom prst="rect">
            <a:avLst/>
          </a:prstGeom>
        </p:spPr>
      </p:pic>
      <p:sp>
        <p:nvSpPr>
          <p:cNvPr id="8" name="TextBox 7">
            <a:extLst>
              <a:ext uri="{FF2B5EF4-FFF2-40B4-BE49-F238E27FC236}">
                <a16:creationId xmlns:a16="http://schemas.microsoft.com/office/drawing/2014/main" id="{FEED2AFF-8D4C-5242-A5FE-05DE7C488195}"/>
              </a:ext>
            </a:extLst>
          </p:cNvPr>
          <p:cNvSpPr txBox="1"/>
          <p:nvPr/>
        </p:nvSpPr>
        <p:spPr>
          <a:xfrm>
            <a:off x="3837552" y="388323"/>
            <a:ext cx="543129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Micro 2013</a:t>
            </a:r>
          </a:p>
        </p:txBody>
      </p:sp>
      <p:sp>
        <p:nvSpPr>
          <p:cNvPr id="9" name="Rectangle 8">
            <a:extLst>
              <a:ext uri="{FF2B5EF4-FFF2-40B4-BE49-F238E27FC236}">
                <a16:creationId xmlns:a16="http://schemas.microsoft.com/office/drawing/2014/main" id="{E448DCB5-D6CD-9E4F-9BEA-32D24F58C743}"/>
              </a:ext>
            </a:extLst>
          </p:cNvPr>
          <p:cNvSpPr/>
          <p:nvPr/>
        </p:nvSpPr>
        <p:spPr>
          <a:xfrm>
            <a:off x="1259631" y="2845326"/>
            <a:ext cx="7729757" cy="511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Rectangle 9">
            <a:extLst>
              <a:ext uri="{FF2B5EF4-FFF2-40B4-BE49-F238E27FC236}">
                <a16:creationId xmlns:a16="http://schemas.microsoft.com/office/drawing/2014/main" id="{658A6464-A6B4-9249-9F6A-71EF8C6AFEA8}"/>
              </a:ext>
            </a:extLst>
          </p:cNvPr>
          <p:cNvSpPr/>
          <p:nvPr/>
        </p:nvSpPr>
        <p:spPr>
          <a:xfrm>
            <a:off x="230812" y="1296124"/>
            <a:ext cx="6933476" cy="3892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1759DDD6-DFA7-A949-9874-C5BE057A2C47}"/>
              </a:ext>
            </a:extLst>
          </p:cNvPr>
          <p:cNvSpPr/>
          <p:nvPr/>
        </p:nvSpPr>
        <p:spPr>
          <a:xfrm>
            <a:off x="148162" y="4882694"/>
            <a:ext cx="9065588" cy="7200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51914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834-43DA-7549-B0D1-0445F66C1981}"/>
              </a:ext>
            </a:extLst>
          </p:cNvPr>
          <p:cNvSpPr>
            <a:spLocks noGrp="1"/>
          </p:cNvSpPr>
          <p:nvPr>
            <p:ph type="title"/>
          </p:nvPr>
        </p:nvSpPr>
        <p:spPr/>
        <p:txBody>
          <a:bodyPr/>
          <a:lstStyle/>
          <a:p>
            <a:r>
              <a:rPr lang="en-US" dirty="0"/>
              <a:t>More …</a:t>
            </a:r>
          </a:p>
        </p:txBody>
      </p:sp>
      <p:sp>
        <p:nvSpPr>
          <p:cNvPr id="3" name="Content Placeholder 2">
            <a:extLst>
              <a:ext uri="{FF2B5EF4-FFF2-40B4-BE49-F238E27FC236}">
                <a16:creationId xmlns:a16="http://schemas.microsoft.com/office/drawing/2014/main" id="{A08716AD-1B0D-8D45-970D-B55602C3F81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8BBDA8-2719-C84F-B2C7-794F5BFB1F5C}"/>
              </a:ext>
            </a:extLst>
          </p:cNvPr>
          <p:cNvPicPr>
            <a:picLocks noChangeAspect="1"/>
          </p:cNvPicPr>
          <p:nvPr/>
        </p:nvPicPr>
        <p:blipFill>
          <a:blip r:embed="rId2"/>
          <a:stretch>
            <a:fillRect/>
          </a:stretch>
        </p:blipFill>
        <p:spPr>
          <a:xfrm>
            <a:off x="899592" y="928579"/>
            <a:ext cx="6747470" cy="3133154"/>
          </a:xfrm>
          <a:prstGeom prst="rect">
            <a:avLst/>
          </a:prstGeom>
        </p:spPr>
      </p:pic>
      <p:pic>
        <p:nvPicPr>
          <p:cNvPr id="6" name="Picture 5">
            <a:extLst>
              <a:ext uri="{FF2B5EF4-FFF2-40B4-BE49-F238E27FC236}">
                <a16:creationId xmlns:a16="http://schemas.microsoft.com/office/drawing/2014/main" id="{6CC8B2D6-5AC2-7241-8709-1D72836C183A}"/>
              </a:ext>
            </a:extLst>
          </p:cNvPr>
          <p:cNvPicPr>
            <a:picLocks noChangeAspect="1"/>
          </p:cNvPicPr>
          <p:nvPr/>
        </p:nvPicPr>
        <p:blipFill>
          <a:blip r:embed="rId3"/>
          <a:stretch>
            <a:fillRect/>
          </a:stretch>
        </p:blipFill>
        <p:spPr>
          <a:xfrm>
            <a:off x="899592" y="4205675"/>
            <a:ext cx="6891412" cy="2652325"/>
          </a:xfrm>
          <a:prstGeom prst="rect">
            <a:avLst/>
          </a:prstGeom>
        </p:spPr>
      </p:pic>
      <p:sp>
        <p:nvSpPr>
          <p:cNvPr id="7" name="TextBox 6">
            <a:extLst>
              <a:ext uri="{FF2B5EF4-FFF2-40B4-BE49-F238E27FC236}">
                <a16:creationId xmlns:a16="http://schemas.microsoft.com/office/drawing/2014/main" id="{AEC57BD5-EE5F-8E47-BCDF-E5B7FF786204}"/>
              </a:ext>
            </a:extLst>
          </p:cNvPr>
          <p:cNvSpPr txBox="1"/>
          <p:nvPr/>
        </p:nvSpPr>
        <p:spPr>
          <a:xfrm>
            <a:off x="3837552" y="388323"/>
            <a:ext cx="530626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Reviews from ISCA 2014</a:t>
            </a:r>
          </a:p>
        </p:txBody>
      </p:sp>
      <p:sp>
        <p:nvSpPr>
          <p:cNvPr id="8" name="Rectangle 7">
            <a:extLst>
              <a:ext uri="{FF2B5EF4-FFF2-40B4-BE49-F238E27FC236}">
                <a16:creationId xmlns:a16="http://schemas.microsoft.com/office/drawing/2014/main" id="{F8A74C61-7692-3244-BE16-34067D9C26DA}"/>
              </a:ext>
            </a:extLst>
          </p:cNvPr>
          <p:cNvSpPr/>
          <p:nvPr/>
        </p:nvSpPr>
        <p:spPr>
          <a:xfrm>
            <a:off x="755577" y="2204824"/>
            <a:ext cx="6891486" cy="12961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9" name="Rectangle 8">
            <a:extLst>
              <a:ext uri="{FF2B5EF4-FFF2-40B4-BE49-F238E27FC236}">
                <a16:creationId xmlns:a16="http://schemas.microsoft.com/office/drawing/2014/main" id="{E86A8F27-195E-AC45-9A37-D6159E21BDE8}"/>
              </a:ext>
            </a:extLst>
          </p:cNvPr>
          <p:cNvSpPr/>
          <p:nvPr/>
        </p:nvSpPr>
        <p:spPr>
          <a:xfrm>
            <a:off x="899518" y="4509120"/>
            <a:ext cx="6480794" cy="1008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64869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D71-5EDE-774A-972C-38A243C5A663}"/>
              </a:ext>
            </a:extLst>
          </p:cNvPr>
          <p:cNvSpPr>
            <a:spLocks noGrp="1"/>
          </p:cNvSpPr>
          <p:nvPr>
            <p:ph type="title"/>
          </p:nvPr>
        </p:nvSpPr>
        <p:spPr/>
        <p:txBody>
          <a:bodyPr/>
          <a:lstStyle/>
          <a:p>
            <a:r>
              <a:rPr lang="en-US" dirty="0"/>
              <a:t>Final RowHammer Reviews</a:t>
            </a:r>
          </a:p>
        </p:txBody>
      </p:sp>
      <p:pic>
        <p:nvPicPr>
          <p:cNvPr id="4" name="Picture 3">
            <a:extLst>
              <a:ext uri="{FF2B5EF4-FFF2-40B4-BE49-F238E27FC236}">
                <a16:creationId xmlns:a16="http://schemas.microsoft.com/office/drawing/2014/main" id="{EB53B1F3-02C9-6144-9BC1-DFE1EB1659E9}"/>
              </a:ext>
            </a:extLst>
          </p:cNvPr>
          <p:cNvPicPr>
            <a:picLocks noChangeAspect="1"/>
          </p:cNvPicPr>
          <p:nvPr/>
        </p:nvPicPr>
        <p:blipFill>
          <a:blip r:embed="rId2"/>
          <a:stretch>
            <a:fillRect/>
          </a:stretch>
        </p:blipFill>
        <p:spPr>
          <a:xfrm>
            <a:off x="467544" y="980728"/>
            <a:ext cx="7912100" cy="3009900"/>
          </a:xfrm>
          <a:prstGeom prst="rect">
            <a:avLst/>
          </a:prstGeom>
        </p:spPr>
      </p:pic>
      <p:pic>
        <p:nvPicPr>
          <p:cNvPr id="5" name="Picture 4">
            <a:extLst>
              <a:ext uri="{FF2B5EF4-FFF2-40B4-BE49-F238E27FC236}">
                <a16:creationId xmlns:a16="http://schemas.microsoft.com/office/drawing/2014/main" id="{BE9D1BD4-C427-7E4F-B61B-83F9A7567553}"/>
              </a:ext>
            </a:extLst>
          </p:cNvPr>
          <p:cNvPicPr>
            <a:picLocks noChangeAspect="1"/>
          </p:cNvPicPr>
          <p:nvPr/>
        </p:nvPicPr>
        <p:blipFill>
          <a:blip r:embed="rId3"/>
          <a:stretch>
            <a:fillRect/>
          </a:stretch>
        </p:blipFill>
        <p:spPr>
          <a:xfrm>
            <a:off x="1435100" y="4149080"/>
            <a:ext cx="6197600" cy="2552700"/>
          </a:xfrm>
          <a:prstGeom prst="rect">
            <a:avLst/>
          </a:prstGeom>
        </p:spPr>
      </p:pic>
    </p:spTree>
    <p:extLst>
      <p:ext uri="{BB962C8B-B14F-4D97-AF65-F5344CB8AC3E}">
        <p14:creationId xmlns:p14="http://schemas.microsoft.com/office/powerpoint/2010/main" val="141410593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6" name="Picture 5">
            <a:extLst>
              <a:ext uri="{FF2B5EF4-FFF2-40B4-BE49-F238E27FC236}">
                <a16:creationId xmlns:a16="http://schemas.microsoft.com/office/drawing/2014/main" id="{25C5D479-1842-B049-94EA-54812AE7A07B}"/>
              </a:ext>
            </a:extLst>
          </p:cNvPr>
          <p:cNvPicPr>
            <a:picLocks noChangeAspect="1"/>
          </p:cNvPicPr>
          <p:nvPr/>
        </p:nvPicPr>
        <p:blipFill>
          <a:blip r:embed="rId3"/>
          <a:stretch>
            <a:fillRect/>
          </a:stretch>
        </p:blipFill>
        <p:spPr>
          <a:xfrm>
            <a:off x="245903" y="2819608"/>
            <a:ext cx="3158837" cy="3777744"/>
          </a:xfrm>
          <a:prstGeom prst="rect">
            <a:avLst/>
          </a:prstGeom>
        </p:spPr>
      </p:pic>
      <p:pic>
        <p:nvPicPr>
          <p:cNvPr id="7" name="Picture 6">
            <a:extLst>
              <a:ext uri="{FF2B5EF4-FFF2-40B4-BE49-F238E27FC236}">
                <a16:creationId xmlns:a16="http://schemas.microsoft.com/office/drawing/2014/main" id="{0C0F2829-2247-AE47-BAB5-1EC3CDADB49D}"/>
              </a:ext>
            </a:extLst>
          </p:cNvPr>
          <p:cNvPicPr>
            <a:picLocks noChangeAspect="1"/>
          </p:cNvPicPr>
          <p:nvPr/>
        </p:nvPicPr>
        <p:blipFill>
          <a:blip r:embed="rId4"/>
          <a:stretch>
            <a:fillRect/>
          </a:stretch>
        </p:blipFill>
        <p:spPr>
          <a:xfrm>
            <a:off x="4139952" y="3421441"/>
            <a:ext cx="4445748" cy="2133512"/>
          </a:xfrm>
          <a:prstGeom prst="rect">
            <a:avLst/>
          </a:prstGeom>
        </p:spPr>
      </p:pic>
      <p:sp>
        <p:nvSpPr>
          <p:cNvPr id="9" name="TextBox 8">
            <a:extLst>
              <a:ext uri="{FF2B5EF4-FFF2-40B4-BE49-F238E27FC236}">
                <a16:creationId xmlns:a16="http://schemas.microsoft.com/office/drawing/2014/main" id="{ED4577D5-2BA1-4F40-83A1-EFB3D38DF1DA}"/>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700482329"/>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D1CF9-92E9-2648-890D-0D8D23F97F70}"/>
              </a:ext>
            </a:extLst>
          </p:cNvPr>
          <p:cNvSpPr>
            <a:spLocks noGrp="1"/>
          </p:cNvSpPr>
          <p:nvPr>
            <p:ph type="title"/>
          </p:nvPr>
        </p:nvSpPr>
        <p:spPr/>
        <p:txBody>
          <a:bodyPr/>
          <a:lstStyle/>
          <a:p>
            <a:r>
              <a:rPr lang="en-US" dirty="0"/>
              <a:t>Before RowHammer (II)</a:t>
            </a:r>
          </a:p>
        </p:txBody>
      </p:sp>
      <p:sp>
        <p:nvSpPr>
          <p:cNvPr id="3" name="Content Placeholder 2">
            <a:extLst>
              <a:ext uri="{FF2B5EF4-FFF2-40B4-BE49-F238E27FC236}">
                <a16:creationId xmlns:a16="http://schemas.microsoft.com/office/drawing/2014/main" id="{00FB3CA6-7A90-D846-B2D5-76ED36CDB4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3CF69E-5AAC-3042-8DC2-F0FC7A0F99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D74867B1-34A0-0747-8F7E-F0B4A7BDAFD0}"/>
              </a:ext>
            </a:extLst>
          </p:cNvPr>
          <p:cNvPicPr>
            <a:picLocks noChangeAspect="1"/>
          </p:cNvPicPr>
          <p:nvPr/>
        </p:nvPicPr>
        <p:blipFill>
          <a:blip r:embed="rId2"/>
          <a:stretch>
            <a:fillRect/>
          </a:stretch>
        </p:blipFill>
        <p:spPr>
          <a:xfrm>
            <a:off x="1187624" y="944983"/>
            <a:ext cx="6417270" cy="1840161"/>
          </a:xfrm>
          <a:prstGeom prst="rect">
            <a:avLst/>
          </a:prstGeom>
        </p:spPr>
      </p:pic>
      <p:pic>
        <p:nvPicPr>
          <p:cNvPr id="8" name="Picture 7">
            <a:extLst>
              <a:ext uri="{FF2B5EF4-FFF2-40B4-BE49-F238E27FC236}">
                <a16:creationId xmlns:a16="http://schemas.microsoft.com/office/drawing/2014/main" id="{CDB480F9-5B44-BD46-9837-F3510488C9CA}"/>
              </a:ext>
            </a:extLst>
          </p:cNvPr>
          <p:cNvPicPr>
            <a:picLocks noChangeAspect="1"/>
          </p:cNvPicPr>
          <p:nvPr/>
        </p:nvPicPr>
        <p:blipFill>
          <a:blip r:embed="rId3"/>
          <a:stretch>
            <a:fillRect/>
          </a:stretch>
        </p:blipFill>
        <p:spPr>
          <a:xfrm>
            <a:off x="2883133" y="2932094"/>
            <a:ext cx="3026251" cy="3379968"/>
          </a:xfrm>
          <a:prstGeom prst="rect">
            <a:avLst/>
          </a:prstGeom>
        </p:spPr>
      </p:pic>
      <p:sp>
        <p:nvSpPr>
          <p:cNvPr id="9" name="TextBox 8">
            <a:extLst>
              <a:ext uri="{FF2B5EF4-FFF2-40B4-BE49-F238E27FC236}">
                <a16:creationId xmlns:a16="http://schemas.microsoft.com/office/drawing/2014/main" id="{B13BEF62-71EA-3A41-B1DD-EE979FF0A833}"/>
              </a:ext>
            </a:extLst>
          </p:cNvPr>
          <p:cNvSpPr txBox="1"/>
          <p:nvPr/>
        </p:nvSpPr>
        <p:spPr>
          <a:xfrm>
            <a:off x="1618803" y="6489623"/>
            <a:ext cx="6049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https://www.cs.princeton.edu/~appel/papers/memerr.pdf</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4660457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a:extLst>
              <a:ext uri="{FF2B5EF4-FFF2-40B4-BE49-F238E27FC236}">
                <a16:creationId xmlns:a16="http://schemas.microsoft.com/office/drawing/2014/main" id="{B8DF7422-7B74-0E44-B6E6-88DEBA958AE8}"/>
              </a:ext>
            </a:extLst>
          </p:cNvPr>
          <p:cNvSpPr>
            <a:spLocks noGrp="1"/>
          </p:cNvSpPr>
          <p:nvPr>
            <p:ph type="title"/>
          </p:nvPr>
        </p:nvSpPr>
        <p:spPr/>
        <p:txBody>
          <a:bodyPr/>
          <a:lstStyle/>
          <a:p>
            <a:r>
              <a:rPr lang="en-US" altLang="en-US" dirty="0">
                <a:ea typeface="ＭＳ Ｐゴシック" panose="020B0600070205080204" pitchFamily="34" charset="-128"/>
              </a:rPr>
              <a:t>Aside: Byzantine Failures</a:t>
            </a:r>
          </a:p>
        </p:txBody>
      </p:sp>
      <p:sp>
        <p:nvSpPr>
          <p:cNvPr id="3" name="Content Placeholder 2">
            <a:extLst>
              <a:ext uri="{FF2B5EF4-FFF2-40B4-BE49-F238E27FC236}">
                <a16:creationId xmlns:a16="http://schemas.microsoft.com/office/drawing/2014/main" id="{3F72505E-2772-7A44-86EB-DC54E6F70ADA}"/>
              </a:ext>
            </a:extLst>
          </p:cNvPr>
          <p:cNvSpPr>
            <a:spLocks noGrp="1"/>
          </p:cNvSpPr>
          <p:nvPr>
            <p:ph idx="1"/>
          </p:nvPr>
        </p:nvSpPr>
        <p:spPr>
          <a:xfrm>
            <a:off x="228600" y="996950"/>
            <a:ext cx="8610600" cy="5194300"/>
          </a:xfrm>
        </p:spPr>
        <p:txBody>
          <a:bodyPr/>
          <a:lstStyle/>
          <a:p>
            <a:r>
              <a:rPr lang="en-US" altLang="en-US">
                <a:ea typeface="ＭＳ Ｐゴシック" panose="020B0600070205080204" pitchFamily="34" charset="-128"/>
              </a:rPr>
              <a:t>This class of failures is known as </a:t>
            </a:r>
            <a:r>
              <a:rPr lang="en-US" altLang="en-US">
                <a:solidFill>
                  <a:srgbClr val="0000FF"/>
                </a:solidFill>
                <a:ea typeface="ＭＳ Ｐゴシック" panose="020B0600070205080204" pitchFamily="34" charset="-128"/>
              </a:rPr>
              <a:t>Byzantine failures</a:t>
            </a:r>
          </a:p>
          <a:p>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Characterized by</a:t>
            </a:r>
          </a:p>
          <a:p>
            <a:pPr lvl="1"/>
            <a:r>
              <a:rPr lang="en-US" altLang="en-US">
                <a:solidFill>
                  <a:srgbClr val="0000FF"/>
                </a:solidFill>
                <a:ea typeface="ＭＳ Ｐゴシック" panose="020B0600070205080204" pitchFamily="34" charset="-128"/>
              </a:rPr>
              <a:t>Undetected erroneous computation</a:t>
            </a:r>
          </a:p>
          <a:p>
            <a:pPr lvl="1"/>
            <a:r>
              <a:rPr lang="en-US" altLang="en-US">
                <a:solidFill>
                  <a:srgbClr val="000000"/>
                </a:solidFill>
                <a:ea typeface="ＭＳ Ｐゴシック" panose="020B0600070205080204" pitchFamily="34" charset="-128"/>
              </a:rPr>
              <a:t>Opposite of “fail fast (with an error or no result)”</a:t>
            </a:r>
          </a:p>
          <a:p>
            <a:pPr lvl="1"/>
            <a:endParaRPr lang="en-US" altLang="en-US">
              <a:solidFill>
                <a:srgbClr val="0000FF"/>
              </a:solidFill>
              <a:ea typeface="ＭＳ Ｐゴシック" panose="020B0600070205080204" pitchFamily="34" charset="-128"/>
            </a:endParaRPr>
          </a:p>
          <a:p>
            <a:r>
              <a:rPr lang="en-US" altLang="en-US">
                <a:ea typeface="ＭＳ Ｐゴシック" panose="020B0600070205080204" pitchFamily="34" charset="-128"/>
              </a:rPr>
              <a:t>“erroneous” can be “malicious” (intent is the only distinction)</a:t>
            </a:r>
          </a:p>
          <a:p>
            <a:r>
              <a:rPr lang="en-US" altLang="en-US">
                <a:ea typeface="ＭＳ Ｐゴシック" panose="020B0600070205080204" pitchFamily="34" charset="-128"/>
              </a:rPr>
              <a:t>Very difficult to detect and confine Byzantine failures</a:t>
            </a:r>
          </a:p>
          <a:p>
            <a:r>
              <a:rPr lang="en-US" altLang="en-US">
                <a:solidFill>
                  <a:srgbClr val="0000FF"/>
                </a:solidFill>
                <a:ea typeface="ＭＳ Ｐゴシック" panose="020B0600070205080204" pitchFamily="34" charset="-128"/>
              </a:rPr>
              <a:t>Do all you can to avoid them</a:t>
            </a:r>
          </a:p>
          <a:p>
            <a:endParaRPr lang="en-US" altLang="en-US">
              <a:solidFill>
                <a:srgbClr val="0000FF"/>
              </a:solidFill>
              <a:ea typeface="ＭＳ Ｐゴシック" panose="020B0600070205080204" pitchFamily="34" charset="-128"/>
            </a:endParaRPr>
          </a:p>
          <a:p>
            <a:r>
              <a:rPr lang="en-US" altLang="en-US" sz="2000">
                <a:ea typeface="ＭＳ Ｐゴシック" panose="020B0600070205080204" pitchFamily="34" charset="-128"/>
              </a:rPr>
              <a:t>Lamport et al., “The Byzantine Generals Problem,” ACM TOPLAS 1982.</a:t>
            </a:r>
          </a:p>
          <a:p>
            <a:endParaRPr lang="en-US" altLang="en-US">
              <a:solidFill>
                <a:srgbClr val="0000FF"/>
              </a:solidFill>
              <a:ea typeface="ＭＳ Ｐゴシック" panose="020B0600070205080204" pitchFamily="34" charset="-128"/>
            </a:endParaRPr>
          </a:p>
        </p:txBody>
      </p:sp>
      <p:sp>
        <p:nvSpPr>
          <p:cNvPr id="351235" name="Slide Number Placeholder 3">
            <a:extLst>
              <a:ext uri="{FF2B5EF4-FFF2-40B4-BE49-F238E27FC236}">
                <a16:creationId xmlns:a16="http://schemas.microsoft.com/office/drawing/2014/main" id="{D6F018AA-7533-1347-B2EE-627D32618F7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0A6329-887A-CC44-A67C-5E8989F1C549}"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sp>
        <p:nvSpPr>
          <p:cNvPr id="351236" name="TextBox 4">
            <a:extLst>
              <a:ext uri="{FF2B5EF4-FFF2-40B4-BE49-F238E27FC236}">
                <a16:creationId xmlns:a16="http://schemas.microsoft.com/office/drawing/2014/main" id="{884704F7-2591-3444-A33C-F07EEA97EC72}"/>
              </a:ext>
            </a:extLst>
          </p:cNvPr>
          <p:cNvSpPr txBox="1">
            <a:spLocks noChangeArrowheads="1"/>
          </p:cNvSpPr>
          <p:nvPr/>
        </p:nvSpPr>
        <p:spPr bwMode="auto">
          <a:xfrm>
            <a:off x="193675" y="6565900"/>
            <a:ext cx="3236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Slide credit: Mahadev Satyanarayanan, CMU, 15-440, Spring 2015</a:t>
            </a:r>
          </a:p>
        </p:txBody>
      </p:sp>
    </p:spTree>
    <p:extLst>
      <p:ext uri="{BB962C8B-B14F-4D97-AF65-F5344CB8AC3E}">
        <p14:creationId xmlns:p14="http://schemas.microsoft.com/office/powerpoint/2010/main" val="580549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6633"/>
                </a:solidFill>
              </a:rPr>
              <a:t>Mitigation of Retention Issues </a:t>
            </a:r>
            <a:r>
              <a:rPr lang="en-US" sz="2600" b="1" dirty="0"/>
              <a:t>[DSN’19]</a:t>
            </a:r>
          </a:p>
        </p:txBody>
      </p:sp>
      <p:sp>
        <p:nvSpPr>
          <p:cNvPr id="6" name="Content Placeholder 2"/>
          <p:cNvSpPr>
            <a:spLocks noGrp="1"/>
          </p:cNvSpPr>
          <p:nvPr>
            <p:ph idx="1"/>
          </p:nvPr>
        </p:nvSpPr>
        <p:spPr>
          <a:xfrm>
            <a:off x="228600" y="980728"/>
            <a:ext cx="8610600" cy="5153025"/>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r>
              <a:rPr lang="en-US" sz="2000" dirty="0"/>
              <a:t> </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 </a:t>
            </a:r>
            <a:br>
              <a:rPr lang="en-US" sz="2000" dirty="0"/>
            </a:br>
            <a:r>
              <a:rPr lang="en-US" sz="2000" dirty="0"/>
              <a:t>[</a:t>
            </a:r>
            <a:r>
              <a:rPr lang="en-US" sz="2000" dirty="0">
                <a:hlinkClick r:id="rId4"/>
              </a:rPr>
              <a:t>Source Code for EINSim, the Error Inference Simulator</a:t>
            </a:r>
            <a:r>
              <a:rPr lang="en-US" sz="2000" dirty="0"/>
              <a:t>] </a:t>
            </a:r>
            <a:br>
              <a:rPr lang="en-US" sz="2000" dirty="0"/>
            </a:br>
            <a:r>
              <a:rPr lang="en-US" sz="2000" b="1" i="1" dirty="0">
                <a:solidFill>
                  <a:srgbClr val="FF0000"/>
                </a:solidFill>
              </a:rPr>
              <a:t>Best paper award.</a:t>
            </a:r>
            <a:endParaRPr lang="en-US" sz="2000" dirty="0">
              <a:solidFill>
                <a:srgbClr val="FF0000"/>
              </a:solidFill>
            </a:endParaRPr>
          </a:p>
          <a:p>
            <a:endParaRPr lang="en-US" sz="2000" dirty="0">
              <a:solidFill>
                <a:srgbClr val="FF0000"/>
              </a:solidFill>
            </a:endParaRPr>
          </a:p>
        </p:txBody>
      </p:sp>
      <p:pic>
        <p:nvPicPr>
          <p:cNvPr id="3" name="Picture 2">
            <a:extLst>
              <a:ext uri="{FF2B5EF4-FFF2-40B4-BE49-F238E27FC236}">
                <a16:creationId xmlns:a16="http://schemas.microsoft.com/office/drawing/2014/main" id="{851A208B-E7A6-6A4F-A0DA-C47A4FECD8F6}"/>
              </a:ext>
            </a:extLst>
          </p:cNvPr>
          <p:cNvPicPr>
            <a:picLocks noChangeAspect="1"/>
          </p:cNvPicPr>
          <p:nvPr/>
        </p:nvPicPr>
        <p:blipFill>
          <a:blip r:embed="rId5"/>
          <a:stretch>
            <a:fillRect/>
          </a:stretch>
        </p:blipFill>
        <p:spPr>
          <a:xfrm>
            <a:off x="9809" y="4435249"/>
            <a:ext cx="9144000" cy="1688841"/>
          </a:xfrm>
          <a:prstGeom prst="rect">
            <a:avLst/>
          </a:prstGeom>
        </p:spPr>
      </p:pic>
    </p:spTree>
    <p:extLst>
      <p:ext uri="{BB962C8B-B14F-4D97-AF65-F5344CB8AC3E}">
        <p14:creationId xmlns:p14="http://schemas.microsoft.com/office/powerpoint/2010/main" val="167567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EBE8-65B6-9341-B93E-2B6912D090C6}"/>
              </a:ext>
            </a:extLst>
          </p:cNvPr>
          <p:cNvSpPr>
            <a:spLocks noGrp="1"/>
          </p:cNvSpPr>
          <p:nvPr>
            <p:ph type="title"/>
          </p:nvPr>
        </p:nvSpPr>
        <p:spPr/>
        <p:txBody>
          <a:bodyPr/>
          <a:lstStyle/>
          <a:p>
            <a:r>
              <a:rPr lang="en-US" dirty="0"/>
              <a:t>Aside: Byzantine Generals Problem</a:t>
            </a:r>
          </a:p>
        </p:txBody>
      </p:sp>
      <p:sp>
        <p:nvSpPr>
          <p:cNvPr id="3" name="Content Placeholder 2">
            <a:extLst>
              <a:ext uri="{FF2B5EF4-FFF2-40B4-BE49-F238E27FC236}">
                <a16:creationId xmlns:a16="http://schemas.microsoft.com/office/drawing/2014/main" id="{0947E523-D261-6547-945D-1AD21B6A4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E4ABD3-67D2-C94E-88BA-26E78385C9A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4F10F-450F-4D42-AE87-B50754B38A6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FB2213B6-AEBC-194A-8C66-ACAE32DC8517}"/>
              </a:ext>
            </a:extLst>
          </p:cNvPr>
          <p:cNvPicPr>
            <a:picLocks noChangeAspect="1"/>
          </p:cNvPicPr>
          <p:nvPr/>
        </p:nvPicPr>
        <p:blipFill>
          <a:blip r:embed="rId2"/>
          <a:stretch>
            <a:fillRect/>
          </a:stretch>
        </p:blipFill>
        <p:spPr>
          <a:xfrm>
            <a:off x="488950" y="964980"/>
            <a:ext cx="8089900" cy="5422900"/>
          </a:xfrm>
          <a:prstGeom prst="rect">
            <a:avLst/>
          </a:prstGeom>
        </p:spPr>
      </p:pic>
      <p:sp>
        <p:nvSpPr>
          <p:cNvPr id="6" name="TextBox 5">
            <a:extLst>
              <a:ext uri="{FF2B5EF4-FFF2-40B4-BE49-F238E27FC236}">
                <a16:creationId xmlns:a16="http://schemas.microsoft.com/office/drawing/2014/main" id="{0586F00E-B00A-394C-994B-29CDFD89C009}"/>
              </a:ext>
            </a:extLst>
          </p:cNvPr>
          <p:cNvSpPr txBox="1"/>
          <p:nvPr/>
        </p:nvSpPr>
        <p:spPr>
          <a:xfrm>
            <a:off x="2272127" y="6457509"/>
            <a:ext cx="45235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https://dl.acm.org/citation.cfm?id=357176</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4347196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RowHammer, Revisited</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2585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87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solidFill>
                  <a:srgbClr val="006633"/>
                </a:solidFill>
              </a:rPr>
              <a:t>Mitigation of Retention Issues </a:t>
            </a:r>
            <a:r>
              <a:rPr lang="en-US" sz="2600" b="1" dirty="0"/>
              <a:t>[MICRO’20]</a:t>
            </a:r>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1580244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A Curious Phenomenon</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156136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104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dirty="0">
                <a:latin typeface="Garamond" charset="0"/>
              </a:rPr>
              <a:t>DRAM RowHammer</a:t>
            </a:r>
          </a:p>
        </p:txBody>
      </p:sp>
      <p:sp>
        <p:nvSpPr>
          <p:cNvPr id="231426" name="Content Placeholder 2"/>
          <p:cNvSpPr>
            <a:spLocks noGrp="1"/>
          </p:cNvSpPr>
          <p:nvPr>
            <p:ph idx="1"/>
          </p:nvPr>
        </p:nvSpPr>
        <p:spPr>
          <a:xfrm>
            <a:off x="228600" y="1115020"/>
            <a:ext cx="8610600" cy="5194300"/>
          </a:xfrm>
        </p:spPr>
        <p:txBody>
          <a:bodyPr/>
          <a:lstStyle/>
          <a:p>
            <a:pPr marL="0" indent="0" algn="ctr">
              <a:buNone/>
            </a:pPr>
            <a:r>
              <a:rPr lang="en-US" sz="3200" dirty="0">
                <a:solidFill>
                  <a:srgbClr val="0000FF"/>
                </a:solidFill>
                <a:latin typeface="Tahoma" charset="0"/>
              </a:rPr>
              <a:t>A simple hardware failure mechanism </a:t>
            </a:r>
          </a:p>
          <a:p>
            <a:pPr marL="0" indent="0" algn="ctr">
              <a:buNone/>
            </a:pPr>
            <a:r>
              <a:rPr lang="en-US" sz="3200" dirty="0">
                <a:solidFill>
                  <a:srgbClr val="0000FF"/>
                </a:solidFill>
                <a:latin typeface="Tahoma" charset="0"/>
              </a:rPr>
              <a:t>can create a widespread </a:t>
            </a:r>
          </a:p>
          <a:p>
            <a:pPr marL="0" indent="0" algn="ctr">
              <a:buNone/>
            </a:pPr>
            <a:r>
              <a:rPr lang="en-US" sz="3200" dirty="0">
                <a:solidFill>
                  <a:srgbClr val="FF0000"/>
                </a:solidFill>
                <a:latin typeface="Tahoma" charset="0"/>
              </a:rPr>
              <a:t>system security vulnerability</a:t>
            </a:r>
          </a:p>
        </p:txBody>
      </p:sp>
      <p:sp>
        <p:nvSpPr>
          <p:cNvPr id="2304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2E3B1D-8F75-8B42-8367-02A3C0FD41CB}"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93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142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287499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315467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50017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3149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1500"/>
                                        <p:tgtEl>
                                          <p:spTgt spid="15"/>
                                        </p:tgtEl>
                                      </p:cBhvr>
                                    </p:animEffect>
                                    <p:set>
                                      <p:cBhvr>
                                        <p:cTn id="13"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37533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42920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“Early” Position Paper </a:t>
            </a:r>
            <a:r>
              <a:rPr lang="en-US" sz="3200" b="1" dirty="0"/>
              <a:t>[IMW’13]</a:t>
            </a:r>
          </a:p>
        </p:txBody>
      </p:sp>
      <p:sp>
        <p:nvSpPr>
          <p:cNvPr id="3" name="Content Placeholder 2"/>
          <p:cNvSpPr>
            <a:spLocks noGrp="1"/>
          </p:cNvSpPr>
          <p:nvPr>
            <p:ph idx="1"/>
          </p:nvPr>
        </p:nvSpPr>
        <p:spPr>
          <a:xfrm>
            <a:off x="228600" y="997527"/>
            <a:ext cx="8915400" cy="5193723"/>
          </a:xfrm>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a:p>
            <a:pPr marL="0" indent="0">
              <a:buNone/>
            </a:pPr>
            <a:br>
              <a:rPr lang="en-US" dirty="0"/>
            </a:b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6495513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YArrow"/>
          <p:cNvCxnSpPr>
            <a:stCxn id="57" idx="3"/>
            <a:endCxn id="61"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8" name="XArrow"/>
          <p:cNvCxnSpPr>
            <a:stCxn id="59"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9"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60"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1"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2"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3"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4"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endParaRPr>
          </a:p>
        </p:txBody>
      </p:sp>
      <p:sp>
        <p:nvSpPr>
          <p:cNvPr id="65"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2" name="CPU"/>
          <p:cNvSpPr/>
          <p:nvPr/>
        </p:nvSpPr>
        <p:spPr>
          <a:xfrm>
            <a:off x="419100" y="3352800"/>
            <a:ext cx="4152900" cy="3048001"/>
          </a:xfrm>
          <a:prstGeom prst="rect">
            <a:avLst/>
          </a:prstGeom>
          <a:no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cache hits</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Flush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from cache</a:t>
            </a: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endParaRPr>
          </a:p>
          <a:p>
            <a:pPr marL="400050" marR="0" lvl="0" indent="-40005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Avoid </a:t>
            </a:r>
            <a:r>
              <a:rPr kumimoji="0" lang="en-US" sz="3200" b="1" i="1"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row hits</a:t>
            </a:r>
            <a:r>
              <a:rPr kumimoji="0" lang="en-US" sz="32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to </a:t>
            </a:r>
            <a:r>
              <a:rPr kumimoji="0" lang="en-US" sz="32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X</a:t>
            </a:r>
          </a:p>
          <a:p>
            <a:pPr marL="742950" marR="0" lvl="1" indent="-285750" algn="l" defTabSz="914400" rtl="0" eaLnBrk="1" fontAlgn="auto" latinLnBrk="0" hangingPunct="1">
              <a:lnSpc>
                <a:spcPct val="90000"/>
              </a:lnSpc>
              <a:spcBef>
                <a:spcPts val="0"/>
              </a:spcBef>
              <a:spcAft>
                <a:spcPts val="0"/>
              </a:spcAft>
              <a:buClrTx/>
              <a:buSzTx/>
              <a:buFont typeface="Calibri Light" panose="020F030202020403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Read </a:t>
            </a:r>
            <a:r>
              <a:rPr kumimoji="0" lang="en-US" sz="2800" b="1" i="0" u="none" strike="noStrike" kern="1200" cap="none" spc="0" normalizeH="0" baseline="0" noProof="0" dirty="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dirty="0">
                <a:ln>
                  <a:noFill/>
                </a:ln>
                <a:solidFill>
                  <a:prstClr val="black"/>
                </a:solidFill>
                <a:effectLst/>
                <a:uLnTx/>
                <a:uFillTx/>
                <a:latin typeface="Calibri Light"/>
                <a:ea typeface="+mn-ea"/>
                <a:cs typeface="Courier New" panose="02070309020205020404" pitchFamily="49" charset="0"/>
              </a:rPr>
              <a:t> in another row</a:t>
            </a:r>
          </a:p>
        </p:txBody>
      </p:sp>
    </p:spTree>
    <p:extLst>
      <p:ext uri="{BB962C8B-B14F-4D97-AF65-F5344CB8AC3E}">
        <p14:creationId xmlns:p14="http://schemas.microsoft.com/office/powerpoint/2010/main" val="23646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146423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
        <p:nvSpPr>
          <p:cNvPr id="54"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7"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58"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59"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60"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61"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cxnSp>
        <p:nvCxnSpPr>
          <p:cNvPr id="62" name="YArrow"/>
          <p:cNvCxnSpPr>
            <a:stCxn id="63"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3"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64" name="XArrow"/>
          <p:cNvCxnSpPr>
            <a:stCxn id="6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6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052066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Download from: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56" name="Title 1"/>
          <p:cNvSpPr>
            <a:spLocks noGrp="1"/>
          </p:cNvSpPr>
          <p:nvPr>
            <p:ph type="title"/>
          </p:nvPr>
        </p:nvSpPr>
        <p:spPr>
          <a:xfrm>
            <a:off x="228600" y="44624"/>
            <a:ext cx="8915400" cy="1066800"/>
          </a:xfrm>
        </p:spPr>
        <p:txBody>
          <a:bodyPr/>
          <a:lstStyle/>
          <a:p>
            <a:r>
              <a:rPr lang="en-US" sz="4000" b="0" dirty="0">
                <a:solidFill>
                  <a:srgbClr val="1A5712"/>
                </a:solidFill>
                <a:latin typeface="Garamond"/>
                <a:cs typeface="Garamond"/>
              </a:rPr>
              <a:t>A Simple Program Can Induce Many Errors</a:t>
            </a:r>
          </a:p>
        </p:txBody>
      </p:sp>
    </p:spTree>
    <p:extLst>
      <p:ext uri="{BB962C8B-B14F-4D97-AF65-F5344CB8AC3E}">
        <p14:creationId xmlns:p14="http://schemas.microsoft.com/office/powerpoint/2010/main" val="4209619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i="1" dirty="0"/>
          </a:p>
          <a:p>
            <a:pPr marL="0" indent="0">
              <a:buNone/>
            </a:pPr>
            <a:endParaRPr lang="en-US" sz="2400" i="1" dirty="0">
              <a:solidFill>
                <a:srgbClr val="FF0000"/>
              </a:solidFill>
            </a:endParaRPr>
          </a:p>
          <a:p>
            <a:endParaRPr lang="en-US" sz="3200" b="1" i="1" dirty="0">
              <a:solidFill>
                <a:srgbClr val="FF0000"/>
              </a:solidFill>
            </a:endParaRPr>
          </a:p>
          <a:p>
            <a:pPr marL="0" indent="0" algn="ctr">
              <a:buNone/>
            </a:pPr>
            <a:r>
              <a:rPr lang="en-US" sz="3200" b="1" dirty="0">
                <a:solidFill>
                  <a:srgbClr val="FF0000"/>
                </a:solidFill>
              </a:rPr>
              <a:t>A real reliability &amp; security issue </a:t>
            </a:r>
          </a:p>
        </p:txBody>
      </p:sp>
      <p:graphicFrame>
        <p:nvGraphicFramePr>
          <p:cNvPr id="4" name="Content Placeholder 4"/>
          <p:cNvGraphicFramePr>
            <a:graphicFrameLocks/>
          </p:cNvGraphicFramePr>
          <p:nvPr>
            <p:extLst/>
          </p:nvPr>
        </p:nvGraphicFramePr>
        <p:xfrm>
          <a:off x="761999" y="1143000"/>
          <a:ext cx="7620002" cy="3200400"/>
        </p:xfrm>
        <a:graphic>
          <a:graphicData uri="http://schemas.openxmlformats.org/drawingml/2006/table">
            <a:tbl>
              <a:tblPr>
                <a:tableStyleId>{9D7B26C5-4107-4FEC-AEDC-1716B250A1EF}</a:tableStyleId>
              </a:tblPr>
              <a:tblGrid>
                <a:gridCol w="3736732">
                  <a:extLst>
                    <a:ext uri="{9D8B030D-6E8A-4147-A177-3AD203B41FA5}">
                      <a16:colId xmlns:a16="http://schemas.microsoft.com/office/drawing/2014/main" val="20000"/>
                    </a:ext>
                  </a:extLst>
                </a:gridCol>
                <a:gridCol w="1597269">
                  <a:extLst>
                    <a:ext uri="{9D8B030D-6E8A-4147-A177-3AD203B41FA5}">
                      <a16:colId xmlns:a16="http://schemas.microsoft.com/office/drawing/2014/main" val="20001"/>
                    </a:ext>
                  </a:extLst>
                </a:gridCol>
                <a:gridCol w="2286001">
                  <a:extLst>
                    <a:ext uri="{9D8B030D-6E8A-4147-A177-3AD203B41FA5}">
                      <a16:colId xmlns:a16="http://schemas.microsoft.com/office/drawing/2014/main" val="20002"/>
                    </a:ext>
                  </a:extLst>
                </a:gridCol>
              </a:tblGrid>
              <a:tr h="640080">
                <a:tc>
                  <a:txBody>
                    <a:bodyPr/>
                    <a:lstStyle/>
                    <a:p>
                      <a:pPr algn="ctr"/>
                      <a:r>
                        <a:rPr lang="en-US" sz="3200" b="1" dirty="0">
                          <a:solidFill>
                            <a:schemeClr val="bg1"/>
                          </a:solidFill>
                          <a:latin typeface="+mj-lt"/>
                        </a:rPr>
                        <a:t>CPU Architecture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a:solidFill>
                            <a:schemeClr val="bg1"/>
                          </a:solidFill>
                          <a:latin typeface="+mj-lt"/>
                        </a:rPr>
                        <a:t>Access-Rate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00"/>
                  </a:ext>
                </a:extLst>
              </a:tr>
              <a:tr h="640080">
                <a:tc>
                  <a:txBody>
                    <a:bodyPr/>
                    <a:lstStyle/>
                    <a:p>
                      <a:r>
                        <a:rPr lang="en-US" sz="2800" b="0">
                          <a:solidFill>
                            <a:schemeClr val="tx1"/>
                          </a:solidFill>
                          <a:latin typeface="+mj-lt"/>
                        </a:rPr>
                        <a:t>Intel Haswell (2013)</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12.3M/sec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r>
                        <a:rPr lang="en-US" sz="2800" b="0">
                          <a:solidFill>
                            <a:schemeClr val="tx1"/>
                          </a:solidFill>
                          <a:latin typeface="+mj-lt"/>
                        </a:rPr>
                        <a:t>Intel Ivy</a:t>
                      </a:r>
                      <a:r>
                        <a:rPr lang="en-US" sz="2800" b="0" baseline="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11.7M/sec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r>
                        <a:rPr lang="en-US" sz="2800" b="0">
                          <a:solidFill>
                            <a:schemeClr val="tx1"/>
                          </a:solidFill>
                          <a:latin typeface="+mj-lt"/>
                        </a:rPr>
                        <a:t>Intel Sandy Bridge (2011)</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Cambria" panose="02040503050406030204" pitchFamily="18" charset="0"/>
                        </a:rPr>
                        <a:t>11.6M/sec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r>
                        <a:rPr lang="en-US" sz="2800" b="0">
                          <a:solidFill>
                            <a:schemeClr val="tx1"/>
                          </a:solidFill>
                          <a:latin typeface="+mj-lt"/>
                        </a:rPr>
                        <a:t>AMD</a:t>
                      </a:r>
                      <a:r>
                        <a:rPr lang="en-US" sz="2800" b="0" baseline="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Cambria" panose="02040503050406030204" pitchFamily="18" charset="0"/>
                        </a:rPr>
                        <a:t>6.1M/sec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7" name="Rectangle 6"/>
          <p:cNvSpPr/>
          <p:nvPr/>
        </p:nvSpPr>
        <p:spPr>
          <a:xfrm>
            <a:off x="107504" y="6239053"/>
            <a:ext cx="824227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Kim+, “</a:t>
            </a:r>
            <a:r>
              <a:rPr kumimoji="0" lang="en-US" sz="1800" b="0" i="0" u="none" strike="noStrike" kern="1200" cap="none" spc="0" normalizeH="0" baseline="0" noProof="0" dirty="0">
                <a:ln>
                  <a:noFill/>
                </a:ln>
                <a:solidFill>
                  <a:srgbClr val="0000FF"/>
                </a:solidFill>
                <a:effectLst/>
                <a:uLnTx/>
                <a:uFillTx/>
                <a:latin typeface="Calibri"/>
                <a:ea typeface="+mn-ea"/>
                <a:cs typeface="+mn-cs"/>
              </a:rPr>
              <a:t>Flipping Bits in Memory Without Accessing Them: An Experimental Study of DRAM Disturbance Errors</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Observed Errors in Real Systems</a:t>
            </a:r>
          </a:p>
        </p:txBody>
      </p:sp>
    </p:spTree>
    <p:extLst>
      <p:ext uri="{BB962C8B-B14F-4D97-AF65-F5344CB8AC3E}">
        <p14:creationId xmlns:p14="http://schemas.microsoft.com/office/powerpoint/2010/main" val="26589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34950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RowHammer</a:t>
            </a:r>
            <a:r>
              <a:rPr lang="en-US" dirty="0"/>
              <a:t> Security Attack Example</a:t>
            </a:r>
          </a:p>
        </p:txBody>
      </p:sp>
      <p:sp>
        <p:nvSpPr>
          <p:cNvPr id="3" name="Content Placeholder 2"/>
          <p:cNvSpPr>
            <a:spLocks noGrp="1"/>
          </p:cNvSpPr>
          <p:nvPr>
            <p:ph idx="1"/>
          </p:nvPr>
        </p:nvSpPr>
        <p:spPr>
          <a:xfrm>
            <a:off x="228600" y="908720"/>
            <a:ext cx="8915400" cy="5193723"/>
          </a:xfrm>
        </p:spPr>
        <p:txBody>
          <a:bodyPr/>
          <a:lstStyle/>
          <a:p>
            <a:r>
              <a:rPr lang="en-US" sz="2000" dirty="0">
                <a:solidFill>
                  <a:srgbClr val="FF0000"/>
                </a:solidFill>
              </a:rPr>
              <a:t>“</a:t>
            </a:r>
            <a:r>
              <a:rPr lang="en-US" sz="2000" dirty="0" err="1">
                <a:solidFill>
                  <a:srgbClr val="FF0000"/>
                </a:solidFill>
              </a:rPr>
              <a:t>Rowhammer</a:t>
            </a:r>
            <a:r>
              <a:rPr lang="en-US" sz="2000" dirty="0">
                <a:solidFill>
                  <a:srgbClr val="FF0000"/>
                </a:solidFill>
              </a:rPr>
              <a:t>” is a problem with some recent DRAM devices in which repeatedly accessing a row of memory can cause bit flips in adjacent rows </a:t>
            </a:r>
            <a:r>
              <a:rPr lang="en-US" sz="2000" dirty="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a:p>
          <a:p>
            <a:r>
              <a:rPr lang="en-US" sz="2000" dirty="0"/>
              <a:t>We tested a selection of laptops and found that a subset of them exhibited the problem. </a:t>
            </a:r>
          </a:p>
          <a:p>
            <a:r>
              <a:rPr lang="en-US" sz="2000" dirty="0"/>
              <a:t>We built two working privilege escalation exploits that use this effect. </a:t>
            </a:r>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600" dirty="0">
                <a:solidFill>
                  <a:srgbClr val="0000FF"/>
                </a:solidFill>
              </a:rPr>
              <a:t>(</a:t>
            </a:r>
            <a:r>
              <a:rPr lang="en-US" sz="1600" dirty="0" err="1">
                <a:solidFill>
                  <a:srgbClr val="0000FF"/>
                </a:solidFill>
              </a:rPr>
              <a:t>Seaborn</a:t>
            </a:r>
            <a:r>
              <a:rPr lang="en-US" sz="1600" dirty="0">
                <a:solidFill>
                  <a:srgbClr val="0000FF"/>
                </a:solidFill>
              </a:rPr>
              <a:t>+, 2015)</a:t>
            </a:r>
          </a:p>
          <a:p>
            <a:pPr lvl="1"/>
            <a:endParaRPr lang="en-US" sz="1400" dirty="0"/>
          </a:p>
          <a:p>
            <a:r>
              <a:rPr lang="en-US" sz="2000" dirty="0"/>
              <a:t>One 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p>
          <a:p>
            <a:r>
              <a:rPr lang="en-US" sz="2000" dirty="0">
                <a:solidFill>
                  <a:srgbClr val="FF0000"/>
                </a:solidFill>
              </a:rPr>
              <a:t>When 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p>
          <a:p>
            <a:r>
              <a:rPr lang="en-US" sz="2000" dirty="0">
                <a:solidFill>
                  <a:srgbClr val="0000FF"/>
                </a:solidFill>
              </a:rPr>
              <a:t>It 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p:cNvSpPr/>
          <p:nvPr/>
        </p:nvSpPr>
        <p:spPr>
          <a:xfrm>
            <a:off x="107504" y="6545534"/>
            <a:ext cx="8496944"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3"/>
              </a:rPr>
              <a:t>Exploiting the DRAM rowhammer bug to gain kernel privileges </a:t>
            </a:r>
            <a:r>
              <a:rPr kumimoji="0" lang="en-US" sz="1600" b="0" i="0" u="none" strike="noStrike" kern="1200" cap="none" spc="0" normalizeH="0" baseline="0" noProof="0" dirty="0">
                <a:ln>
                  <a:noFill/>
                </a:ln>
                <a:solidFill>
                  <a:srgbClr val="0000FF"/>
                </a:solidFill>
                <a:effectLst/>
                <a:uLnTx/>
                <a:uFillTx/>
                <a:latin typeface="Tahoma"/>
                <a:ea typeface="+mn-ea"/>
                <a:cs typeface="+mn-cs"/>
              </a:rPr>
              <a:t>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600" b="0" i="0" u="none" strike="noStrike" kern="1200" cap="none" spc="0" normalizeH="0" baseline="0" noProof="0" dirty="0">
                <a:ln>
                  <a:noFill/>
                </a:ln>
                <a:solidFill>
                  <a:srgbClr val="0000FF"/>
                </a:solidFill>
                <a:effectLst/>
                <a:uLnTx/>
                <a:uFillTx/>
                <a:latin typeface="Tahoma"/>
                <a:ea typeface="+mn-ea"/>
                <a:cs typeface="+mn-cs"/>
              </a:rPr>
              <a:t> &amp; </a:t>
            </a:r>
            <a:r>
              <a:rPr kumimoji="0" lang="en-US" sz="1600" b="0" i="0" u="none" strike="noStrike" kern="1200" cap="none" spc="0" normalizeH="0" baseline="0" noProof="0" dirty="0" err="1">
                <a:ln>
                  <a:noFill/>
                </a:ln>
                <a:solidFill>
                  <a:srgbClr val="0000FF"/>
                </a:solidFill>
                <a:effectLst/>
                <a:uLnTx/>
                <a:uFillTx/>
                <a:latin typeface="Tahoma"/>
                <a:ea typeface="+mn-ea"/>
                <a:cs typeface="+mn-cs"/>
              </a:rPr>
              <a:t>Dullien</a:t>
            </a:r>
            <a:r>
              <a:rPr kumimoji="0" lang="en-US" sz="1600" b="0" i="0" u="none" strike="noStrike" kern="1200" cap="none" spc="0" normalizeH="0" baseline="0" noProof="0" dirty="0">
                <a:ln>
                  <a:noFill/>
                </a:ln>
                <a:solidFill>
                  <a:srgbClr val="0000FF"/>
                </a:solidFill>
                <a:effectLst/>
                <a:uLnTx/>
                <a:uFillTx/>
                <a:latin typeface="Tahoma"/>
                <a:ea typeface="+mn-ea"/>
                <a:cs typeface="+mn-cs"/>
              </a:rPr>
              <a:t>,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48821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spTree>
    <p:extLst>
      <p:ext uri="{BB962C8B-B14F-4D97-AF65-F5344CB8AC3E}">
        <p14:creationId xmlns:p14="http://schemas.microsoft.com/office/powerpoint/2010/main" val="493379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36512"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19707551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a:t>
            </a: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a:solidFill>
                  <a:srgbClr val="0000FF"/>
                </a:solidFill>
              </a:rPr>
              <a:t>Our first detailed study: </a:t>
            </a:r>
            <a:r>
              <a:rPr lang="en-US" sz="2000" dirty="0" err="1">
                <a:solidFill>
                  <a:srgbClr val="0000FF"/>
                </a:solidFill>
              </a:rPr>
              <a:t>Rowhammer</a:t>
            </a:r>
            <a:r>
              <a:rPr lang="en-US" sz="2000" dirty="0">
                <a:solidFill>
                  <a:srgbClr val="0000FF"/>
                </a:solidFill>
              </a:rPr>
              <a:t> analysis and solutions </a:t>
            </a:r>
            <a:r>
              <a:rPr lang="en-US" sz="2000" dirty="0">
                <a:solidFill>
                  <a:srgbClr val="000000"/>
                </a:solidFill>
              </a:rPr>
              <a:t>(June 2014)</a:t>
            </a:r>
          </a:p>
          <a:p>
            <a:pPr lvl="1">
              <a:buFont typeface="Wingdings" pitchFamily="2" charset="2"/>
              <a:buChar char="n"/>
              <a:defRPr/>
            </a:pPr>
            <a:r>
              <a:rPr lang="en-US" sz="1800" dirty="0"/>
              <a:t>Yoongu Kim, Ross Daly, </a:t>
            </a:r>
            <a:r>
              <a:rPr lang="en-US" sz="1800" dirty="0" err="1"/>
              <a:t>Jeremie</a:t>
            </a:r>
            <a:r>
              <a:rPr lang="en-US" sz="1800" dirty="0"/>
              <a:t> Kim, Chris Fallin, </a:t>
            </a:r>
            <a:r>
              <a:rPr lang="en-US" sz="1800" dirty="0" err="1"/>
              <a:t>Ji</a:t>
            </a:r>
            <a:r>
              <a:rPr lang="en-US" sz="1800" dirty="0"/>
              <a:t> </a:t>
            </a:r>
            <a:r>
              <a:rPr lang="en-US" sz="1800" dirty="0" err="1"/>
              <a:t>Hye</a:t>
            </a:r>
            <a:r>
              <a:rPr lang="en-US" sz="1800" dirty="0"/>
              <a:t> Lee, Donghyuk Lee, Chris Wilkerson, </a:t>
            </a:r>
            <a:r>
              <a:rPr lang="en-US" sz="1800" dirty="0" err="1"/>
              <a:t>Konrad</a:t>
            </a:r>
            <a:r>
              <a:rPr lang="en-US" sz="1800" dirty="0"/>
              <a:t> Lai, and Onur Mutlu,</a:t>
            </a:r>
            <a:br>
              <a:rPr lang="en-US" sz="1800" dirty="0"/>
            </a:br>
            <a:r>
              <a:rPr lang="en-US" sz="1800" b="1" dirty="0">
                <a:hlinkClick r:id="rId2"/>
              </a:rPr>
              <a:t>"Flipping Bits in Memory Without Accessing Them: An Experimental Study of DRAM Disturbance Errors"</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p>
          <a:p>
            <a:pPr marL="0" indent="0">
              <a:buFont typeface="Wingdings" pitchFamily="2" charset="2"/>
              <a:buNone/>
              <a:defRPr/>
            </a:pPr>
            <a:endParaRPr lang="en-US" sz="300" dirty="0">
              <a:ea typeface="+mn-ea"/>
              <a:cs typeface="+mn-cs"/>
              <a:hlinkClick r:id="rId8"/>
            </a:endParaRPr>
          </a:p>
          <a:p>
            <a:pPr>
              <a:buFont typeface="Wingdings" pitchFamily="2" charset="2"/>
              <a:buChar char="n"/>
              <a:defRPr/>
            </a:pPr>
            <a:endParaRPr lang="en-US" sz="2000" dirty="0">
              <a:ea typeface="+mn-ea"/>
              <a:cs typeface="+mn-cs"/>
            </a:endParaRPr>
          </a:p>
          <a:p>
            <a:pPr>
              <a:buFont typeface="Wingdings" pitchFamily="2" charset="2"/>
              <a:buChar char="n"/>
              <a:defRPr/>
            </a:pPr>
            <a:r>
              <a:rPr lang="en-US" sz="2000" dirty="0">
                <a:solidFill>
                  <a:srgbClr val="0000FF"/>
                </a:solidFill>
                <a:ea typeface="+mn-ea"/>
                <a:cs typeface="+mn-cs"/>
              </a:rPr>
              <a:t>Our Source Code to Induce Errors in Modern DRAM Chips </a:t>
            </a:r>
            <a:r>
              <a:rPr lang="en-US" sz="2000" dirty="0">
                <a:solidFill>
                  <a:srgbClr val="000000"/>
                </a:solidFill>
                <a:ea typeface="+mn-ea"/>
                <a:cs typeface="+mn-cs"/>
              </a:rPr>
              <a:t>(June 2014)</a:t>
            </a:r>
          </a:p>
          <a:p>
            <a:pPr lvl="1">
              <a:buFont typeface="Wingdings" pitchFamily="2" charset="2"/>
              <a:buChar char="n"/>
              <a:defRPr/>
            </a:pPr>
            <a:r>
              <a:rPr lang="en-US" sz="1800" dirty="0">
                <a:hlinkClick r:id="rId8"/>
              </a:rPr>
              <a:t>https://github.com/CMU-SAFARI/rowhammer</a:t>
            </a:r>
            <a:endParaRPr lang="en-US" sz="1800" dirty="0"/>
          </a:p>
          <a:p>
            <a:pPr>
              <a:buFont typeface="Wingdings" pitchFamily="2" charset="2"/>
              <a:buChar char="n"/>
              <a:defRPr/>
            </a:pPr>
            <a:endParaRPr lang="en-US" sz="1000" dirty="0">
              <a:ea typeface="+mn-ea"/>
              <a:cs typeface="+mn-cs"/>
            </a:endParaRPr>
          </a:p>
          <a:p>
            <a:pPr>
              <a:buFont typeface="Wingdings" pitchFamily="2" charset="2"/>
              <a:buChar char="n"/>
              <a:defRPr/>
            </a:pPr>
            <a:endParaRPr lang="en-US" sz="1000" dirty="0">
              <a:ea typeface="+mn-ea"/>
              <a:cs typeface="+mn-cs"/>
            </a:endParaRPr>
          </a:p>
          <a:p>
            <a:pPr>
              <a:buFont typeface="Wingdings" pitchFamily="2" charset="2"/>
              <a:buChar char="n"/>
              <a:defRPr/>
            </a:pPr>
            <a:r>
              <a:rPr lang="en-US" sz="2000" dirty="0">
                <a:solidFill>
                  <a:srgbClr val="0000FF"/>
                </a:solidFill>
                <a:ea typeface="+mn-ea"/>
                <a:cs typeface="+mn-cs"/>
              </a:rPr>
              <a:t>Google Project Zero’s Attack to Take Over a System </a:t>
            </a:r>
            <a:r>
              <a:rPr lang="en-US" sz="2000" dirty="0">
                <a:ea typeface="+mn-ea"/>
                <a:cs typeface="+mn-cs"/>
              </a:rPr>
              <a:t>(March 2015)</a:t>
            </a:r>
          </a:p>
          <a:p>
            <a:pPr lvl="1">
              <a:buFont typeface="Wingdings" pitchFamily="2" charset="2"/>
              <a:buChar char="n"/>
              <a:defRPr/>
            </a:pPr>
            <a:r>
              <a:rPr lang="en-US" sz="1700" dirty="0">
                <a:solidFill>
                  <a:srgbClr val="0000FF"/>
                </a:solidFill>
                <a:hlinkClick r:id="rId9"/>
              </a:rPr>
              <a:t>Exploiting the DRAM rowhammer bug to gain kernel privileges </a:t>
            </a:r>
            <a:r>
              <a:rPr lang="en-US" sz="1700" dirty="0">
                <a:solidFill>
                  <a:srgbClr val="0000FF"/>
                </a:solidFill>
              </a:rPr>
              <a:t> </a:t>
            </a:r>
            <a:r>
              <a:rPr lang="en-US" sz="1700" dirty="0"/>
              <a:t>(</a:t>
            </a:r>
            <a:r>
              <a:rPr lang="en-US" sz="1700" dirty="0" err="1"/>
              <a:t>Seaborn</a:t>
            </a:r>
            <a:r>
              <a:rPr lang="en-US" sz="1700" dirty="0"/>
              <a:t>+, 2015)</a:t>
            </a:r>
          </a:p>
          <a:p>
            <a:pPr lvl="1">
              <a:buFont typeface="Wingdings" pitchFamily="2" charset="2"/>
              <a:buChar char="n"/>
              <a:defRPr/>
            </a:pPr>
            <a:r>
              <a:rPr lang="en-US" sz="1800" dirty="0">
                <a:ea typeface="+mn-ea"/>
                <a:cs typeface="+mn-cs"/>
                <a:hlinkClick r:id="rId10"/>
              </a:rPr>
              <a:t>https://github.com/google/rowhammer-test</a:t>
            </a:r>
            <a:r>
              <a:rPr lang="en-US" sz="1800" dirty="0">
                <a:ea typeface="+mn-ea"/>
                <a:cs typeface="+mn-cs"/>
              </a:rPr>
              <a:t> </a:t>
            </a:r>
          </a:p>
          <a:p>
            <a:pPr lvl="1">
              <a:buFont typeface="Wingdings" pitchFamily="2" charset="2"/>
              <a:buChar char="n"/>
              <a:defRPr/>
            </a:pPr>
            <a:r>
              <a:rPr lang="en-US" sz="1800" b="1" dirty="0">
                <a:ea typeface="+mn-ea"/>
                <a:cs typeface="+mn-cs"/>
              </a:rPr>
              <a:t>Double-sided </a:t>
            </a:r>
            <a:r>
              <a:rPr lang="en-US" sz="1800" b="1" dirty="0" err="1">
                <a:ea typeface="+mn-ea"/>
                <a:cs typeface="+mn-cs"/>
              </a:rPr>
              <a:t>Rowhammer</a:t>
            </a:r>
            <a:endParaRPr lang="en-US" sz="1800" b="1" dirty="0">
              <a:ea typeface="+mn-ea"/>
              <a:cs typeface="+mn-cs"/>
            </a:endParaRPr>
          </a:p>
          <a:p>
            <a:pPr lvl="1">
              <a:buFont typeface="Wingdings" pitchFamily="2" charset="2"/>
              <a:buChar char="n"/>
              <a:defRPr/>
            </a:pPr>
            <a:endParaRPr lang="en-US" sz="10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4CA1AC-9B89-0F47-9BBA-E71BD7C7994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554897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5EC618-0165-BC45-84E6-E864E9DC06EC}"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805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a:t>
            </a:r>
            <a:r>
              <a:rPr lang="en-US" dirty="0" err="1">
                <a:latin typeface="Garamond" charset="0"/>
              </a:rPr>
              <a:t>RowHammer</a:t>
            </a:r>
            <a:r>
              <a:rPr lang="en-US" dirty="0">
                <a:latin typeface="Garamond" charset="0"/>
              </a:rPr>
              <a:t> (II)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a:solidFill>
                  <a:srgbClr val="0000FF"/>
                </a:solidFill>
              </a:rPr>
              <a:t>Remote </a:t>
            </a:r>
            <a:r>
              <a:rPr lang="en-US" sz="2000" dirty="0" err="1">
                <a:solidFill>
                  <a:srgbClr val="0000FF"/>
                </a:solidFill>
              </a:rPr>
              <a:t>RowHammer</a:t>
            </a:r>
            <a:r>
              <a:rPr lang="en-US" sz="2000" dirty="0">
                <a:solidFill>
                  <a:srgbClr val="0000FF"/>
                </a:solidFill>
              </a:rPr>
              <a:t> Attacks via JavaScript </a:t>
            </a:r>
            <a:r>
              <a:rPr lang="en-US" sz="2000" dirty="0"/>
              <a:t>(July 2015)</a:t>
            </a:r>
          </a:p>
          <a:p>
            <a:pPr lvl="1">
              <a:buFont typeface="Wingdings" pitchFamily="2" charset="2"/>
              <a:buChar char="n"/>
              <a:defRPr/>
            </a:pPr>
            <a:r>
              <a:rPr lang="en-US" sz="1800" dirty="0">
                <a:hlinkClick r:id="rId2"/>
              </a:rPr>
              <a:t>http://arxiv.org/abs/1507.06955</a:t>
            </a:r>
            <a:r>
              <a:rPr lang="en-US" sz="1800" dirty="0"/>
              <a:t> </a:t>
            </a:r>
          </a:p>
          <a:p>
            <a:pPr lvl="1">
              <a:buFont typeface="Wingdings" pitchFamily="2" charset="2"/>
              <a:buChar char="n"/>
              <a:defRPr/>
            </a:pPr>
            <a:r>
              <a:rPr lang="en-US" sz="1800" dirty="0">
                <a:hlinkClick r:id="rId3"/>
              </a:rPr>
              <a:t>https://github.com/IAIK/rowhammerjs</a:t>
            </a:r>
            <a:r>
              <a:rPr lang="en-US" sz="1800" dirty="0"/>
              <a:t> </a:t>
            </a:r>
          </a:p>
          <a:p>
            <a:pPr lvl="1">
              <a:buFont typeface="Wingdings" pitchFamily="2" charset="2"/>
              <a:buChar char="n"/>
              <a:defRPr/>
            </a:pPr>
            <a:r>
              <a:rPr lang="en-US" sz="1800" dirty="0" err="1"/>
              <a:t>Gruss</a:t>
            </a:r>
            <a:r>
              <a:rPr lang="en-US" sz="1800" dirty="0"/>
              <a:t> et al., DIMVA 2016.</a:t>
            </a:r>
          </a:p>
          <a:p>
            <a:pPr lvl="1">
              <a:buFont typeface="Wingdings" pitchFamily="2" charset="2"/>
              <a:buChar char="n"/>
              <a:defRPr/>
            </a:pPr>
            <a:r>
              <a:rPr lang="en-US" sz="1800" b="1" dirty="0"/>
              <a:t>CLFLUSH-free </a:t>
            </a:r>
            <a:r>
              <a:rPr lang="en-US" sz="1800" b="1" dirty="0" err="1"/>
              <a:t>Rowhammer</a:t>
            </a:r>
            <a:endParaRPr lang="en-US" sz="1800" b="1" dirty="0"/>
          </a:p>
          <a:p>
            <a:pPr lvl="1">
              <a:buFont typeface="Wingdings" pitchFamily="2" charset="2"/>
              <a:buChar char="n"/>
              <a:defRPr/>
            </a:pPr>
            <a:r>
              <a:rPr lang="en-US" sz="1800" dirty="0"/>
              <a:t>“A fully automated attack that requires nothing but a website with JavaScript to </a:t>
            </a:r>
            <a:r>
              <a:rPr lang="en-US" sz="1800" b="1" dirty="0"/>
              <a:t>trigger faults on remote hardware</a:t>
            </a:r>
            <a:r>
              <a:rPr lang="en-US" sz="1800" dirty="0"/>
              <a:t>.” </a:t>
            </a:r>
          </a:p>
          <a:p>
            <a:pPr lvl="1">
              <a:buFont typeface="Wingdings" pitchFamily="2" charset="2"/>
              <a:buChar char="n"/>
              <a:defRPr/>
            </a:pPr>
            <a:r>
              <a:rPr lang="en-US" sz="1800" dirty="0"/>
              <a:t>“We can gain unrestricted access to systems of website visitors.”</a:t>
            </a:r>
          </a:p>
          <a:p>
            <a:endParaRPr lang="en-US" sz="2000" dirty="0"/>
          </a:p>
          <a:p>
            <a:r>
              <a:rPr lang="en-US" sz="2000" dirty="0">
                <a:solidFill>
                  <a:srgbClr val="0000FF"/>
                </a:solidFill>
              </a:rPr>
              <a:t>ANVIL: Software-Based Protection Against Next-Generation </a:t>
            </a:r>
            <a:r>
              <a:rPr lang="en-US" sz="2000" dirty="0" err="1">
                <a:solidFill>
                  <a:srgbClr val="0000FF"/>
                </a:solidFill>
              </a:rPr>
              <a:t>Rowhammer</a:t>
            </a:r>
            <a:r>
              <a:rPr lang="en-US" sz="2000" dirty="0">
                <a:solidFill>
                  <a:srgbClr val="0000FF"/>
                </a:solidFill>
              </a:rPr>
              <a:t> Attacks </a:t>
            </a:r>
            <a:r>
              <a:rPr lang="en-US" sz="2000" dirty="0"/>
              <a:t>(March 2016)</a:t>
            </a:r>
          </a:p>
          <a:p>
            <a:pPr lvl="1"/>
            <a:r>
              <a:rPr lang="en-US" sz="1800" dirty="0">
                <a:hlinkClick r:id="rId4"/>
              </a:rPr>
              <a:t>http://dl.acm.org/citation.cfm?doid=2872362.2872390</a:t>
            </a:r>
            <a:r>
              <a:rPr lang="en-US" sz="1800" dirty="0"/>
              <a:t> </a:t>
            </a:r>
          </a:p>
          <a:p>
            <a:pPr lvl="1"/>
            <a:r>
              <a:rPr lang="en-US" sz="1800" dirty="0" err="1"/>
              <a:t>Aweke</a:t>
            </a:r>
            <a:r>
              <a:rPr lang="en-US" sz="1800" dirty="0"/>
              <a:t> et al., ASPLOS 2016</a:t>
            </a:r>
          </a:p>
          <a:p>
            <a:pPr lvl="1"/>
            <a:r>
              <a:rPr lang="en-US" sz="1800" b="1" dirty="0"/>
              <a:t>CLFLUSH-free </a:t>
            </a:r>
            <a:r>
              <a:rPr lang="en-US" sz="1800" b="1" dirty="0" err="1"/>
              <a:t>Rowhammer</a:t>
            </a:r>
            <a:endParaRPr lang="en-US" sz="1800" b="1" dirty="0"/>
          </a:p>
          <a:p>
            <a:pPr lvl="1"/>
            <a:r>
              <a:rPr lang="en-US" sz="1800" dirty="0"/>
              <a:t>Software based monitoring for </a:t>
            </a:r>
            <a:r>
              <a:rPr lang="en-US" sz="1800" dirty="0" err="1"/>
              <a:t>rowhammer</a:t>
            </a:r>
            <a:r>
              <a:rPr lang="en-US" sz="1800" dirty="0"/>
              <a:t> detection</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09667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(III)</a:t>
            </a:r>
            <a:endParaRPr lang="en-US" dirty="0"/>
          </a:p>
        </p:txBody>
      </p:sp>
      <p:sp>
        <p:nvSpPr>
          <p:cNvPr id="3" name="Content Placeholder 2"/>
          <p:cNvSpPr>
            <a:spLocks noGrp="1"/>
          </p:cNvSpPr>
          <p:nvPr>
            <p:ph idx="1"/>
          </p:nvPr>
        </p:nvSpPr>
        <p:spPr/>
        <p:txBody>
          <a:bodyPr/>
          <a:lstStyle/>
          <a:p>
            <a:pPr>
              <a:buFont typeface="Wingdings" pitchFamily="2" charset="2"/>
              <a:buChar char="n"/>
              <a:defRPr/>
            </a:pPr>
            <a:r>
              <a:rPr lang="en-US" sz="2000" dirty="0" err="1">
                <a:solidFill>
                  <a:srgbClr val="0000FF"/>
                </a:solidFill>
              </a:rPr>
              <a:t>Dedup</a:t>
            </a:r>
            <a:r>
              <a:rPr lang="en-US" sz="2000" dirty="0">
                <a:solidFill>
                  <a:srgbClr val="0000FF"/>
                </a:solidFill>
              </a:rPr>
              <a:t> Est Machina: Memory Deduplication as an Advanced Exploitation Vector </a:t>
            </a:r>
            <a:r>
              <a:rPr lang="en-US" sz="2000" dirty="0"/>
              <a:t>(May 2016)</a:t>
            </a:r>
          </a:p>
          <a:p>
            <a:pPr lvl="1">
              <a:buFont typeface="Wingdings" pitchFamily="2" charset="2"/>
              <a:buChar char="n"/>
              <a:defRPr/>
            </a:pPr>
            <a:r>
              <a:rPr lang="en-US" sz="1800" dirty="0">
                <a:hlinkClick r:id="rId2"/>
              </a:rPr>
              <a:t>https://www.ieee-security.org/TC/SP2016/papers/0824a987.pdf</a:t>
            </a:r>
            <a:r>
              <a:rPr lang="en-US" sz="1800" dirty="0"/>
              <a:t> </a:t>
            </a:r>
          </a:p>
          <a:p>
            <a:pPr lvl="1">
              <a:buFont typeface="Wingdings" pitchFamily="2" charset="2"/>
              <a:buChar char="n"/>
              <a:defRPr/>
            </a:pPr>
            <a:r>
              <a:rPr lang="en-US" sz="1800" dirty="0"/>
              <a:t>Bosman et al., IEEE S&amp;P 2016.</a:t>
            </a:r>
          </a:p>
          <a:p>
            <a:pPr lvl="1">
              <a:buFont typeface="Wingdings" pitchFamily="2" charset="2"/>
              <a:buChar char="n"/>
              <a:defRPr/>
            </a:pPr>
            <a:r>
              <a:rPr lang="en-US" sz="1800" dirty="0"/>
              <a:t>Exploits </a:t>
            </a:r>
            <a:r>
              <a:rPr lang="en-US" sz="1800" dirty="0" err="1"/>
              <a:t>Rowhammer</a:t>
            </a:r>
            <a:r>
              <a:rPr lang="en-US" sz="1800" dirty="0"/>
              <a:t> and Memory Deduplication to overtake a browser </a:t>
            </a:r>
          </a:p>
          <a:p>
            <a:pPr lvl="1">
              <a:buFont typeface="Wingdings" pitchFamily="2" charset="2"/>
              <a:buChar char="n"/>
              <a:defRPr/>
            </a:pPr>
            <a:r>
              <a:rPr lang="en-US" sz="1800" dirty="0"/>
              <a:t>“We report on the </a:t>
            </a:r>
            <a:r>
              <a:rPr lang="en-US" sz="1800" b="1" dirty="0"/>
              <a:t>first reliable remote exploit for the </a:t>
            </a:r>
            <a:r>
              <a:rPr lang="en-US" sz="1800" b="1" dirty="0" err="1"/>
              <a:t>Rowhammer</a:t>
            </a:r>
            <a:r>
              <a:rPr lang="en-US" sz="1800" b="1" dirty="0"/>
              <a:t> vulnerability</a:t>
            </a:r>
            <a:r>
              <a:rPr lang="en-US" sz="1800" dirty="0"/>
              <a:t> running entirely in Microsoft Edge.” </a:t>
            </a:r>
          </a:p>
          <a:p>
            <a:pPr lvl="1">
              <a:buFont typeface="Wingdings" pitchFamily="2" charset="2"/>
              <a:buChar char="n"/>
              <a:defRPr/>
            </a:pPr>
            <a:r>
              <a:rPr lang="en-US" sz="1800" dirty="0"/>
              <a:t>“[an attacker] </a:t>
            </a:r>
            <a:r>
              <a:rPr lang="is-IS" sz="1800" dirty="0"/>
              <a:t>… </a:t>
            </a:r>
            <a:r>
              <a:rPr lang="en-US" sz="1800" dirty="0"/>
              <a:t>can reliably “own” a system with all defenses up, even if the software is entirely free of bugs.”</a:t>
            </a:r>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CAn’t</a:t>
            </a:r>
            <a:r>
              <a:rPr lang="en-US" sz="2000" dirty="0">
                <a:solidFill>
                  <a:srgbClr val="0000FF"/>
                </a:solidFill>
              </a:rPr>
              <a:t> Touch This: Software-only Mitigation against </a:t>
            </a:r>
            <a:r>
              <a:rPr lang="en-US" sz="2000" dirty="0" err="1">
                <a:solidFill>
                  <a:srgbClr val="0000FF"/>
                </a:solidFill>
              </a:rPr>
              <a:t>Rowhammer</a:t>
            </a:r>
            <a:r>
              <a:rPr lang="en-US" sz="2000" dirty="0">
                <a:solidFill>
                  <a:srgbClr val="0000FF"/>
                </a:solidFill>
              </a:rPr>
              <a:t> Attacks targeting Kernel Memory </a:t>
            </a:r>
            <a:r>
              <a:rPr lang="en-US" sz="2000" dirty="0"/>
              <a:t>(August 2017)</a:t>
            </a:r>
          </a:p>
          <a:p>
            <a:pPr lvl="1">
              <a:buFont typeface="Wingdings" pitchFamily="2" charset="2"/>
              <a:buChar char="n"/>
              <a:defRPr/>
            </a:pPr>
            <a:r>
              <a:rPr lang="en-US" sz="1800" dirty="0">
                <a:solidFill>
                  <a:srgbClr val="0000FF"/>
                </a:solidFill>
                <a:hlinkClick r:id="rId3"/>
              </a:rPr>
              <a:t>https://www.usenix.org/system/files/conference/usenixsecurity17/sec17-brasser.pdf</a:t>
            </a:r>
            <a:r>
              <a:rPr lang="en-US" sz="1800" dirty="0">
                <a:solidFill>
                  <a:srgbClr val="0000FF"/>
                </a:solidFill>
              </a:rPr>
              <a:t> </a:t>
            </a:r>
          </a:p>
          <a:p>
            <a:pPr lvl="1">
              <a:buFont typeface="Wingdings" pitchFamily="2" charset="2"/>
              <a:buChar char="n"/>
              <a:defRPr/>
            </a:pPr>
            <a:r>
              <a:rPr lang="en-US" sz="1800" dirty="0" err="1"/>
              <a:t>Brasser</a:t>
            </a:r>
            <a:r>
              <a:rPr lang="en-US" sz="1800" dirty="0"/>
              <a:t> et al., USENIX Security 2017.</a:t>
            </a:r>
          </a:p>
          <a:p>
            <a:pPr lvl="1">
              <a:buFont typeface="Wingdings" pitchFamily="2" charset="2"/>
              <a:buChar char="n"/>
              <a:defRPr/>
            </a:pPr>
            <a:r>
              <a:rPr lang="en-US" sz="1800" dirty="0"/>
              <a:t>Partitions physical memory into security domains, user vs. kernel; limits </a:t>
            </a:r>
            <a:r>
              <a:rPr lang="en-US" sz="1800" dirty="0" err="1"/>
              <a:t>rowhammer</a:t>
            </a:r>
            <a:r>
              <a:rPr lang="en-US" sz="1800" dirty="0"/>
              <a:t>-induced bit flips to the user domain.</a:t>
            </a:r>
          </a:p>
          <a:p>
            <a:endParaRPr lang="en-US" sz="2000" dirty="0"/>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562746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7CD5-76F2-4643-AE4E-480AEA85533D}"/>
              </a:ext>
            </a:extLst>
          </p:cNvPr>
          <p:cNvSpPr>
            <a:spLocks noGrp="1"/>
          </p:cNvSpPr>
          <p:nvPr>
            <p:ph type="title"/>
          </p:nvPr>
        </p:nvSpPr>
        <p:spPr/>
        <p:txBody>
          <a:bodyPr/>
          <a:lstStyle/>
          <a:p>
            <a:r>
              <a:rPr lang="en-US" dirty="0">
                <a:latin typeface="Garamond" charset="0"/>
              </a:rPr>
              <a:t>Selected Readings on RowHammer (IV)</a:t>
            </a:r>
            <a:endParaRPr lang="en-US" dirty="0"/>
          </a:p>
        </p:txBody>
      </p:sp>
      <p:sp>
        <p:nvSpPr>
          <p:cNvPr id="3" name="Content Placeholder 2">
            <a:extLst>
              <a:ext uri="{FF2B5EF4-FFF2-40B4-BE49-F238E27FC236}">
                <a16:creationId xmlns:a16="http://schemas.microsoft.com/office/drawing/2014/main" id="{F2175247-0161-0942-B7C7-31A1965F6145}"/>
              </a:ext>
            </a:extLst>
          </p:cNvPr>
          <p:cNvSpPr>
            <a:spLocks noGrp="1"/>
          </p:cNvSpPr>
          <p:nvPr>
            <p:ph idx="1"/>
          </p:nvPr>
        </p:nvSpPr>
        <p:spPr/>
        <p:txBody>
          <a:bodyPr/>
          <a:lstStyle/>
          <a:p>
            <a:r>
              <a:rPr lang="en-US" sz="2000" dirty="0">
                <a:solidFill>
                  <a:srgbClr val="0000FF"/>
                </a:solidFill>
              </a:rPr>
              <a:t>A New Approach for </a:t>
            </a:r>
            <a:r>
              <a:rPr lang="en-US" sz="2000" dirty="0" err="1">
                <a:solidFill>
                  <a:srgbClr val="0000FF"/>
                </a:solidFill>
              </a:rPr>
              <a:t>Rowhammer</a:t>
            </a:r>
            <a:r>
              <a:rPr lang="en-US" sz="2000" dirty="0">
                <a:solidFill>
                  <a:srgbClr val="0000FF"/>
                </a:solidFill>
              </a:rPr>
              <a:t> Attacks </a:t>
            </a:r>
            <a:r>
              <a:rPr lang="en-US" sz="2000" dirty="0"/>
              <a:t>(May 2016)</a:t>
            </a:r>
          </a:p>
          <a:p>
            <a:pPr lvl="1"/>
            <a:r>
              <a:rPr lang="en-US" sz="1800" dirty="0">
                <a:hlinkClick r:id="rId2"/>
              </a:rPr>
              <a:t>https://ieeexplore.ieee.org/document/7495576</a:t>
            </a:r>
            <a:r>
              <a:rPr lang="en-US" sz="1800" dirty="0"/>
              <a:t> </a:t>
            </a:r>
          </a:p>
          <a:p>
            <a:pPr lvl="1"/>
            <a:r>
              <a:rPr lang="en-US" sz="1800" dirty="0" err="1"/>
              <a:t>Qiao</a:t>
            </a:r>
            <a:r>
              <a:rPr lang="en-US" sz="1800" dirty="0"/>
              <a:t> et al., HOST 2016</a:t>
            </a:r>
          </a:p>
          <a:p>
            <a:pPr lvl="1"/>
            <a:r>
              <a:rPr lang="en-US" sz="1800" b="1" dirty="0"/>
              <a:t>CLFLUSH-free </a:t>
            </a:r>
            <a:r>
              <a:rPr lang="en-US" sz="1800" b="1" dirty="0" err="1"/>
              <a:t>RowHammer</a:t>
            </a:r>
            <a:endParaRPr lang="en-US" sz="1800" dirty="0"/>
          </a:p>
          <a:p>
            <a:pPr lvl="1"/>
            <a:r>
              <a:rPr lang="en-US" sz="1800" dirty="0"/>
              <a:t>“</a:t>
            </a:r>
            <a:r>
              <a:rPr lang="en-US" sz="1800" dirty="0" err="1"/>
              <a:t>Libc</a:t>
            </a:r>
            <a:r>
              <a:rPr lang="en-US" sz="1800" dirty="0"/>
              <a:t> functions </a:t>
            </a:r>
            <a:r>
              <a:rPr lang="en-US" sz="1800" dirty="0" err="1"/>
              <a:t>memset</a:t>
            </a:r>
            <a:r>
              <a:rPr lang="en-US" sz="1800" dirty="0"/>
              <a:t> and </a:t>
            </a:r>
            <a:r>
              <a:rPr lang="en-US" sz="1800" dirty="0" err="1"/>
              <a:t>memcpy</a:t>
            </a:r>
            <a:r>
              <a:rPr lang="en-US" sz="1800" dirty="0"/>
              <a:t> are found capable of </a:t>
            </a:r>
            <a:r>
              <a:rPr lang="en-US" sz="1800" dirty="0" err="1"/>
              <a:t>rowhammer</a:t>
            </a:r>
            <a:r>
              <a:rPr lang="en-US" sz="1800" dirty="0"/>
              <a:t>.”</a:t>
            </a:r>
          </a:p>
          <a:p>
            <a:pPr lvl="1"/>
            <a:r>
              <a:rPr lang="en-US" sz="1800" dirty="0"/>
              <a:t>Triggers </a:t>
            </a:r>
            <a:r>
              <a:rPr lang="en-US" sz="1800" dirty="0" err="1"/>
              <a:t>RowHammer</a:t>
            </a:r>
            <a:r>
              <a:rPr lang="en-US" sz="1800" dirty="0"/>
              <a:t> with malicious inputs but benign code </a:t>
            </a:r>
            <a:br>
              <a:rPr lang="en-US" sz="1800" dirty="0"/>
            </a:br>
            <a:endParaRPr lang="en-US" sz="1800" dirty="0"/>
          </a:p>
          <a:p>
            <a:r>
              <a:rPr lang="en-US" sz="2000" dirty="0">
                <a:solidFill>
                  <a:srgbClr val="0000FF"/>
                </a:solidFill>
              </a:rPr>
              <a:t>One Bit Flips, One Cloud Flops: Cross-VM Row Hammer Attacks and Privilege Escalation</a:t>
            </a:r>
            <a:r>
              <a:rPr lang="en-US" sz="2000" dirty="0"/>
              <a:t> (August 2016)</a:t>
            </a:r>
          </a:p>
          <a:p>
            <a:pPr lvl="1"/>
            <a:r>
              <a:rPr lang="en-US" sz="1800" dirty="0">
                <a:hlinkClick r:id="rId3"/>
              </a:rPr>
              <a:t>https://www.usenix.org/system/files/conference/usenixsecurity16/sec16_paper_xiao.pdf</a:t>
            </a:r>
            <a:r>
              <a:rPr lang="en-US" sz="1800" dirty="0"/>
              <a:t> </a:t>
            </a:r>
          </a:p>
          <a:p>
            <a:pPr lvl="1"/>
            <a:r>
              <a:rPr lang="en-US" sz="1800" dirty="0"/>
              <a:t>Xiao et al., USENIX Security 2016.</a:t>
            </a:r>
          </a:p>
          <a:p>
            <a:pPr lvl="1"/>
            <a:r>
              <a:rPr lang="en-US" sz="1800" b="1" dirty="0"/>
              <a:t>“Technique that allows a malicious guest VM to have read and write accesses to arbitrary physical pages on a shared machine.”</a:t>
            </a:r>
            <a:endParaRPr lang="en-US" sz="1800" dirty="0"/>
          </a:p>
          <a:p>
            <a:pPr lvl="1"/>
            <a:r>
              <a:rPr lang="en-US" sz="1800" dirty="0"/>
              <a:t>Graph-based algorithm to reverse engineer mapping of physical addresses in DRAM </a:t>
            </a:r>
          </a:p>
          <a:p>
            <a:endParaRPr lang="en-US" sz="2000" dirty="0"/>
          </a:p>
        </p:txBody>
      </p:sp>
      <p:sp>
        <p:nvSpPr>
          <p:cNvPr id="4" name="Slide Number Placeholder 3">
            <a:extLst>
              <a:ext uri="{FF2B5EF4-FFF2-40B4-BE49-F238E27FC236}">
                <a16:creationId xmlns:a16="http://schemas.microsoft.com/office/drawing/2014/main" id="{38233521-6653-454C-9B75-AE70BA23D8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95570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8727-ACF3-B74B-B9C3-A5F300E6577C}"/>
              </a:ext>
            </a:extLst>
          </p:cNvPr>
          <p:cNvSpPr>
            <a:spLocks noGrp="1"/>
          </p:cNvSpPr>
          <p:nvPr>
            <p:ph type="title"/>
          </p:nvPr>
        </p:nvSpPr>
        <p:spPr/>
        <p:txBody>
          <a:bodyPr/>
          <a:lstStyle/>
          <a:p>
            <a:r>
              <a:rPr lang="en-US" dirty="0">
                <a:latin typeface="Garamond" charset="0"/>
              </a:rPr>
              <a:t>Selected Readings on RowHammer (V)</a:t>
            </a:r>
            <a:endParaRPr lang="en-US" dirty="0"/>
          </a:p>
        </p:txBody>
      </p:sp>
      <p:sp>
        <p:nvSpPr>
          <p:cNvPr id="3" name="Content Placeholder 2">
            <a:extLst>
              <a:ext uri="{FF2B5EF4-FFF2-40B4-BE49-F238E27FC236}">
                <a16:creationId xmlns:a16="http://schemas.microsoft.com/office/drawing/2014/main" id="{B3E29C63-9A8C-714D-A16E-D602D345D924}"/>
              </a:ext>
            </a:extLst>
          </p:cNvPr>
          <p:cNvSpPr>
            <a:spLocks noGrp="1"/>
          </p:cNvSpPr>
          <p:nvPr>
            <p:ph idx="1"/>
          </p:nvPr>
        </p:nvSpPr>
        <p:spPr/>
        <p:txBody>
          <a:bodyPr/>
          <a:lstStyle/>
          <a:p>
            <a:r>
              <a:rPr lang="en-US" sz="2000" dirty="0">
                <a:solidFill>
                  <a:srgbClr val="0000FF"/>
                </a:solidFill>
              </a:rPr>
              <a:t>Curious Case of </a:t>
            </a:r>
            <a:r>
              <a:rPr lang="en-US" sz="2000" dirty="0" err="1">
                <a:solidFill>
                  <a:srgbClr val="0000FF"/>
                </a:solidFill>
              </a:rPr>
              <a:t>RowHammer</a:t>
            </a:r>
            <a:r>
              <a:rPr lang="en-US" sz="2000" dirty="0">
                <a:solidFill>
                  <a:srgbClr val="0000FF"/>
                </a:solidFill>
              </a:rPr>
              <a:t>: Flipping Secret Exponent Bits using Timing Analysis </a:t>
            </a:r>
            <a:r>
              <a:rPr lang="en-US" sz="2000" dirty="0"/>
              <a:t>(August 2016)</a:t>
            </a:r>
            <a:r>
              <a:rPr lang="en-US" sz="2000" dirty="0">
                <a:solidFill>
                  <a:srgbClr val="0000FF"/>
                </a:solidFill>
              </a:rPr>
              <a:t> </a:t>
            </a:r>
          </a:p>
          <a:p>
            <a:pPr lvl="1"/>
            <a:r>
              <a:rPr lang="en-US" sz="1800" dirty="0">
                <a:hlinkClick r:id="rId2"/>
              </a:rPr>
              <a:t>https://link.springer.com/content/pdf/10.1007%2F978-3-662-53140-2_29.pdf</a:t>
            </a:r>
            <a:r>
              <a:rPr lang="en-US" sz="1800" dirty="0"/>
              <a:t> </a:t>
            </a:r>
          </a:p>
          <a:p>
            <a:pPr lvl="1"/>
            <a:r>
              <a:rPr lang="en-US" sz="1800" dirty="0"/>
              <a:t>Bhattacharya et al., CHES 2016</a:t>
            </a:r>
          </a:p>
          <a:p>
            <a:pPr lvl="1"/>
            <a:r>
              <a:rPr lang="en-US" sz="1800" dirty="0"/>
              <a:t>Combines timing analysis to perform </a:t>
            </a:r>
            <a:r>
              <a:rPr lang="en-US" sz="1800" b="1" dirty="0" err="1"/>
              <a:t>rowhammer</a:t>
            </a:r>
            <a:r>
              <a:rPr lang="en-US" sz="1800" b="1" dirty="0"/>
              <a:t> on cryptographic keys</a:t>
            </a:r>
            <a:r>
              <a:rPr lang="en-US" sz="1800" dirty="0"/>
              <a:t> stored in memory</a:t>
            </a:r>
            <a:br>
              <a:rPr lang="en-US" sz="2000" dirty="0"/>
            </a:br>
            <a:endParaRPr lang="en-US" sz="2000" dirty="0"/>
          </a:p>
          <a:p>
            <a:r>
              <a:rPr lang="en-US" sz="2000" dirty="0">
                <a:solidFill>
                  <a:srgbClr val="0000FF"/>
                </a:solidFill>
              </a:rPr>
              <a:t>DRAMA: Exploiting DRAM Addressing for Cross-CPU Attacks </a:t>
            </a:r>
            <a:r>
              <a:rPr lang="en-US" sz="2000" dirty="0"/>
              <a:t>(August 2016)</a:t>
            </a:r>
          </a:p>
          <a:p>
            <a:pPr lvl="1"/>
            <a:r>
              <a:rPr lang="en-US" sz="1800" dirty="0">
                <a:hlinkClick r:id="rId3"/>
              </a:rPr>
              <a:t>https://www.usenix.org/system/files/conference/usenixsecurity16/sec16_paper_pessl.pdf</a:t>
            </a:r>
            <a:r>
              <a:rPr lang="en-US" sz="1800" dirty="0"/>
              <a:t> </a:t>
            </a:r>
          </a:p>
          <a:p>
            <a:pPr lvl="1"/>
            <a:r>
              <a:rPr lang="en-US" sz="1800" dirty="0" err="1"/>
              <a:t>Pessl</a:t>
            </a:r>
            <a:r>
              <a:rPr lang="en-US" sz="1800" dirty="0"/>
              <a:t> et al., USENIX Security 2016</a:t>
            </a:r>
          </a:p>
          <a:p>
            <a:pPr lvl="1"/>
            <a:r>
              <a:rPr lang="en-US" sz="1800" b="1" dirty="0"/>
              <a:t>Shows RowHammer failures on DDR4 devices despite TRR solution </a:t>
            </a:r>
            <a:endParaRPr lang="en-US" sz="1800" dirty="0"/>
          </a:p>
          <a:p>
            <a:pPr lvl="1"/>
            <a:r>
              <a:rPr lang="en-US" sz="1800" dirty="0"/>
              <a:t>Reverse engineers address mapping functions to improve existing </a:t>
            </a:r>
            <a:r>
              <a:rPr lang="en-US" sz="1800" dirty="0" err="1"/>
              <a:t>RowHammer</a:t>
            </a:r>
            <a:r>
              <a:rPr lang="en-US" sz="1800" dirty="0"/>
              <a:t> attacks</a:t>
            </a:r>
          </a:p>
          <a:p>
            <a:endParaRPr lang="en-US" sz="2000" dirty="0"/>
          </a:p>
        </p:txBody>
      </p:sp>
      <p:sp>
        <p:nvSpPr>
          <p:cNvPr id="4" name="Slide Number Placeholder 3">
            <a:extLst>
              <a:ext uri="{FF2B5EF4-FFF2-40B4-BE49-F238E27FC236}">
                <a16:creationId xmlns:a16="http://schemas.microsoft.com/office/drawing/2014/main" id="{17FD8858-9FF4-0D41-A28E-35E93F4F91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364632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a:t>
            </a:r>
            <a:endParaRPr lang="en-US" dirty="0"/>
          </a:p>
        </p:txBody>
      </p:sp>
      <p:sp>
        <p:nvSpPr>
          <p:cNvPr id="3" name="Content Placeholder 2"/>
          <p:cNvSpPr>
            <a:spLocks noGrp="1"/>
          </p:cNvSpPr>
          <p:nvPr>
            <p:ph idx="1"/>
          </p:nvPr>
        </p:nvSpPr>
        <p:spPr>
          <a:xfrm>
            <a:off x="228600" y="997527"/>
            <a:ext cx="8915400" cy="5193723"/>
          </a:xfrm>
        </p:spPr>
        <p:txBody>
          <a:bodyPr/>
          <a:lstStyle/>
          <a:p>
            <a:pPr>
              <a:buFont typeface="Wingdings" pitchFamily="2" charset="2"/>
              <a:buChar char="n"/>
              <a:defRPr/>
            </a:pPr>
            <a:r>
              <a:rPr lang="en-US" sz="2000" dirty="0">
                <a:solidFill>
                  <a:srgbClr val="0000FF"/>
                </a:solidFill>
              </a:rPr>
              <a:t>Flip </a:t>
            </a:r>
            <a:r>
              <a:rPr lang="en-US" sz="2000" dirty="0" err="1">
                <a:solidFill>
                  <a:srgbClr val="0000FF"/>
                </a:solidFill>
              </a:rPr>
              <a:t>Feng</a:t>
            </a:r>
            <a:r>
              <a:rPr lang="en-US" sz="2000" dirty="0">
                <a:solidFill>
                  <a:srgbClr val="0000FF"/>
                </a:solidFill>
              </a:rPr>
              <a:t> </a:t>
            </a:r>
            <a:r>
              <a:rPr lang="en-US" sz="2000" dirty="0" err="1">
                <a:solidFill>
                  <a:srgbClr val="0000FF"/>
                </a:solidFill>
              </a:rPr>
              <a:t>Shui</a:t>
            </a:r>
            <a:r>
              <a:rPr lang="en-US" sz="2000" dirty="0">
                <a:solidFill>
                  <a:srgbClr val="0000FF"/>
                </a:solidFill>
              </a:rPr>
              <a:t>: Hammering a Needle in the Software Stack </a:t>
            </a:r>
            <a:r>
              <a:rPr lang="en-US" sz="2000" dirty="0"/>
              <a:t>(August 2016)</a:t>
            </a:r>
          </a:p>
          <a:p>
            <a:pPr lvl="1">
              <a:buFont typeface="Wingdings" pitchFamily="2" charset="2"/>
              <a:buChar char="n"/>
              <a:defRPr/>
            </a:pPr>
            <a:r>
              <a:rPr lang="en-US" sz="1800" dirty="0">
                <a:hlinkClick r:id="rId2"/>
              </a:rPr>
              <a:t>https://www.usenix.org/system/files/conference/usenixsecurity16/sec16_paper_razavi.pdf</a:t>
            </a:r>
            <a:r>
              <a:rPr lang="en-US" sz="1800" dirty="0"/>
              <a:t> </a:t>
            </a:r>
          </a:p>
          <a:p>
            <a:pPr lvl="1">
              <a:buFont typeface="Wingdings" pitchFamily="2" charset="2"/>
              <a:buChar char="n"/>
              <a:defRPr/>
            </a:pPr>
            <a:r>
              <a:rPr lang="en-US" sz="1800" dirty="0" err="1"/>
              <a:t>Razavi</a:t>
            </a:r>
            <a:r>
              <a:rPr lang="en-US" sz="1800" dirty="0"/>
              <a:t> et al., USENIX Security 2016.</a:t>
            </a:r>
          </a:p>
          <a:p>
            <a:pPr lvl="1">
              <a:buFont typeface="Wingdings" pitchFamily="2" charset="2"/>
              <a:buChar char="n"/>
              <a:defRPr/>
            </a:pPr>
            <a:r>
              <a:rPr lang="en-US" sz="1800" dirty="0"/>
              <a:t>Combines memory </a:t>
            </a:r>
            <a:r>
              <a:rPr lang="en-US" sz="1800" dirty="0" err="1"/>
              <a:t>deduplication</a:t>
            </a:r>
            <a:r>
              <a:rPr lang="en-US" sz="1800" dirty="0"/>
              <a:t> and RowHammer</a:t>
            </a:r>
          </a:p>
          <a:p>
            <a:pPr lvl="1">
              <a:buFont typeface="Wingdings" pitchFamily="2" charset="2"/>
              <a:buChar char="n"/>
              <a:defRPr/>
            </a:pPr>
            <a:r>
              <a:rPr lang="en-US" sz="1800" dirty="0"/>
              <a:t>“</a:t>
            </a:r>
            <a:r>
              <a:rPr lang="en-US" sz="1800" b="1" dirty="0"/>
              <a:t>A malicious VM can gain unauthorized access to a co-hosted VM running </a:t>
            </a:r>
            <a:r>
              <a:rPr lang="en-US" sz="1800" b="1" dirty="0" err="1"/>
              <a:t>OpenSSH</a:t>
            </a:r>
            <a:r>
              <a:rPr lang="en-US" sz="1800" dirty="0"/>
              <a:t>.”</a:t>
            </a:r>
          </a:p>
          <a:p>
            <a:pPr lvl="1">
              <a:buFont typeface="Wingdings" pitchFamily="2" charset="2"/>
              <a:buChar char="n"/>
              <a:defRPr/>
            </a:pPr>
            <a:r>
              <a:rPr lang="en-US" sz="1800" dirty="0"/>
              <a:t>Breaks </a:t>
            </a:r>
            <a:r>
              <a:rPr lang="en-US" sz="1800" dirty="0" err="1"/>
              <a:t>OpenSSH</a:t>
            </a:r>
            <a:r>
              <a:rPr lang="en-US" sz="1800" dirty="0"/>
              <a:t> public key authentication </a:t>
            </a:r>
          </a:p>
          <a:p>
            <a:endParaRPr lang="en-US" sz="2000" dirty="0"/>
          </a:p>
          <a:p>
            <a:r>
              <a:rPr lang="en-US" sz="2000" dirty="0" err="1">
                <a:solidFill>
                  <a:srgbClr val="0000FF"/>
                </a:solidFill>
              </a:rPr>
              <a:t>Drammer</a:t>
            </a:r>
            <a:r>
              <a:rPr lang="en-US" sz="2000" dirty="0">
                <a:solidFill>
                  <a:srgbClr val="0000FF"/>
                </a:solidFill>
              </a:rPr>
              <a:t>: Deterministic </a:t>
            </a:r>
            <a:r>
              <a:rPr lang="en-US" sz="2000" dirty="0" err="1">
                <a:solidFill>
                  <a:srgbClr val="0000FF"/>
                </a:solidFill>
              </a:rPr>
              <a:t>Rowhammer</a:t>
            </a:r>
            <a:r>
              <a:rPr lang="en-US" sz="2000" dirty="0">
                <a:solidFill>
                  <a:srgbClr val="0000FF"/>
                </a:solidFill>
              </a:rPr>
              <a:t> Attacks on Mobile Platforms </a:t>
            </a:r>
            <a:r>
              <a:rPr lang="en-US" sz="2000" dirty="0"/>
              <a:t>(October 2016)</a:t>
            </a:r>
          </a:p>
          <a:p>
            <a:pPr lvl="1"/>
            <a:r>
              <a:rPr lang="en-US" sz="1800" dirty="0">
                <a:hlinkClick r:id="rId3"/>
              </a:rPr>
              <a:t>http://dl.acm.org/citation.cfm?id=2976749.2978406</a:t>
            </a:r>
            <a:r>
              <a:rPr lang="en-US" sz="1800" dirty="0"/>
              <a:t> </a:t>
            </a:r>
          </a:p>
          <a:p>
            <a:pPr lvl="1"/>
            <a:r>
              <a:rPr lang="en-US" sz="1800" dirty="0"/>
              <a:t>Van Der Veen et al., ACM CCS 2016</a:t>
            </a:r>
          </a:p>
          <a:p>
            <a:pPr lvl="1"/>
            <a:r>
              <a:rPr lang="en-US" sz="1800" b="1" dirty="0"/>
              <a:t>Can take over an ARM-based Android system </a:t>
            </a:r>
            <a:r>
              <a:rPr lang="en-US" sz="1800" b="1" dirty="0">
                <a:solidFill>
                  <a:srgbClr val="FF0000"/>
                </a:solidFill>
              </a:rPr>
              <a:t>deterministically</a:t>
            </a:r>
          </a:p>
          <a:p>
            <a:pPr lvl="1"/>
            <a:r>
              <a:rPr lang="en-US" sz="1800" dirty="0"/>
              <a:t>Exploits predictable physical memory allocator behavior</a:t>
            </a:r>
          </a:p>
          <a:p>
            <a:pPr lvl="2"/>
            <a:r>
              <a:rPr lang="en-US" sz="1600" dirty="0"/>
              <a:t>Can deterministically place security-sensitive data (e.g., page table) in an attacker-chosen, vulnerable location in memory</a:t>
            </a:r>
          </a:p>
          <a:p>
            <a:pPr lvl="1"/>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89040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rPr>
              <a:t>Selected Readings on RowHammer (VII)</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000" dirty="0">
                <a:solidFill>
                  <a:srgbClr val="0000FF"/>
                </a:solidFill>
              </a:rPr>
              <a:t>When Good Protections go Bad: Exploiting anti-</a:t>
            </a:r>
            <a:r>
              <a:rPr lang="en-US" sz="2000" dirty="0" err="1">
                <a:solidFill>
                  <a:srgbClr val="0000FF"/>
                </a:solidFill>
              </a:rPr>
              <a:t>DoS</a:t>
            </a:r>
            <a:r>
              <a:rPr lang="en-US" sz="2000" dirty="0">
                <a:solidFill>
                  <a:srgbClr val="0000FF"/>
                </a:solidFill>
              </a:rPr>
              <a:t> Measures to Accelerate </a:t>
            </a:r>
            <a:r>
              <a:rPr lang="en-US" sz="2000" dirty="0" err="1">
                <a:solidFill>
                  <a:srgbClr val="0000FF"/>
                </a:solidFill>
              </a:rPr>
              <a:t>Rowhammer</a:t>
            </a:r>
            <a:r>
              <a:rPr lang="en-US" sz="2000" dirty="0">
                <a:solidFill>
                  <a:srgbClr val="0000FF"/>
                </a:solidFill>
              </a:rPr>
              <a:t> Attacks </a:t>
            </a:r>
            <a:r>
              <a:rPr lang="en-US" sz="2000" dirty="0"/>
              <a:t>(May 2017)</a:t>
            </a:r>
          </a:p>
          <a:p>
            <a:pPr lvl="1"/>
            <a:r>
              <a:rPr lang="en-US" sz="1800" dirty="0">
                <a:hlinkClick r:id="rId2"/>
              </a:rPr>
              <a:t>https://web.eecs.umich.edu/~misiker/resources/HOST-2017-Misiker.pdf</a:t>
            </a:r>
            <a:r>
              <a:rPr lang="en-US" sz="1800" dirty="0"/>
              <a:t> </a:t>
            </a:r>
          </a:p>
          <a:p>
            <a:pPr lvl="1"/>
            <a:r>
              <a:rPr lang="en-US" sz="1800" dirty="0"/>
              <a:t>Aga et al., HOST 2017</a:t>
            </a:r>
          </a:p>
          <a:p>
            <a:pPr lvl="1"/>
            <a:r>
              <a:rPr lang="en-US" sz="1800" dirty="0"/>
              <a:t>“A virtual-memory based cache-flush free attack that is sufficiently fast to </a:t>
            </a:r>
            <a:r>
              <a:rPr lang="en-US" sz="1800" b="1" dirty="0" err="1"/>
              <a:t>rowhammer</a:t>
            </a:r>
            <a:r>
              <a:rPr lang="en-US" sz="1800" b="1" dirty="0"/>
              <a:t> with double rate refresh.</a:t>
            </a:r>
            <a:r>
              <a:rPr lang="en-US" sz="1800" dirty="0"/>
              <a:t>”</a:t>
            </a:r>
          </a:p>
          <a:p>
            <a:pPr lvl="1"/>
            <a:r>
              <a:rPr lang="en-US" sz="1800" dirty="0"/>
              <a:t>Enabled by Cache Allocation Technology </a:t>
            </a:r>
            <a:br>
              <a:rPr lang="en-US" sz="1800" dirty="0"/>
            </a:br>
            <a:endParaRPr lang="en-US" sz="1800" dirty="0"/>
          </a:p>
          <a:p>
            <a:r>
              <a:rPr lang="en-US" sz="2000" dirty="0">
                <a:solidFill>
                  <a:srgbClr val="0000FF"/>
                </a:solidFill>
              </a:rPr>
              <a:t>SGX-Bomb: Locking Down the Processor via </a:t>
            </a:r>
            <a:r>
              <a:rPr lang="en-US" sz="2000" dirty="0" err="1">
                <a:solidFill>
                  <a:srgbClr val="0000FF"/>
                </a:solidFill>
              </a:rPr>
              <a:t>Rowhammer</a:t>
            </a:r>
            <a:r>
              <a:rPr lang="en-US" sz="2000" dirty="0">
                <a:solidFill>
                  <a:srgbClr val="0000FF"/>
                </a:solidFill>
              </a:rPr>
              <a:t> Attack </a:t>
            </a:r>
            <a:r>
              <a:rPr lang="en-US" sz="2000" dirty="0"/>
              <a:t>(October 2017)</a:t>
            </a:r>
          </a:p>
          <a:p>
            <a:pPr lvl="1"/>
            <a:r>
              <a:rPr lang="en-US" sz="1800" dirty="0">
                <a:hlinkClick r:id="rId3"/>
              </a:rPr>
              <a:t>https://dl.acm.org/citation.cfm?id=3152709</a:t>
            </a:r>
            <a:r>
              <a:rPr lang="en-US" sz="1800" dirty="0"/>
              <a:t> </a:t>
            </a:r>
          </a:p>
          <a:p>
            <a:pPr lvl="1"/>
            <a:r>
              <a:rPr lang="en-US" sz="1800" dirty="0"/>
              <a:t>Jang et al., </a:t>
            </a:r>
            <a:r>
              <a:rPr lang="en-US" sz="1800" dirty="0" err="1"/>
              <a:t>SysTEX</a:t>
            </a:r>
            <a:r>
              <a:rPr lang="en-US" sz="1800" dirty="0"/>
              <a:t> 2017</a:t>
            </a:r>
          </a:p>
          <a:p>
            <a:pPr lvl="1"/>
            <a:r>
              <a:rPr lang="en-US" sz="1800" dirty="0"/>
              <a:t>“Launches the </a:t>
            </a:r>
            <a:r>
              <a:rPr lang="en-US" sz="1800" dirty="0" err="1"/>
              <a:t>Rowhammer</a:t>
            </a:r>
            <a:r>
              <a:rPr lang="en-US" sz="1800" dirty="0"/>
              <a:t> attack against enclave memory to trigger the processor lockdown.”</a:t>
            </a:r>
          </a:p>
          <a:p>
            <a:pPr lvl="1"/>
            <a:r>
              <a:rPr lang="en-US" sz="1800" b="1" dirty="0"/>
              <a:t>Running unknown enclave programs on the cloud can shut down servers shared with other clients. </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543951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60E-77D7-2F46-BE98-5DA906CF46B0}"/>
              </a:ext>
            </a:extLst>
          </p:cNvPr>
          <p:cNvSpPr>
            <a:spLocks noGrp="1"/>
          </p:cNvSpPr>
          <p:nvPr>
            <p:ph type="title"/>
          </p:nvPr>
        </p:nvSpPr>
        <p:spPr/>
        <p:txBody>
          <a:bodyPr/>
          <a:lstStyle/>
          <a:p>
            <a:r>
              <a:rPr lang="en-US" dirty="0">
                <a:latin typeface="Garamond" charset="0"/>
              </a:rPr>
              <a:t>Selected Readings on RowHammer (VIII)</a:t>
            </a:r>
            <a:endParaRPr lang="en-US" dirty="0"/>
          </a:p>
        </p:txBody>
      </p:sp>
      <p:sp>
        <p:nvSpPr>
          <p:cNvPr id="3" name="Content Placeholder 2">
            <a:extLst>
              <a:ext uri="{FF2B5EF4-FFF2-40B4-BE49-F238E27FC236}">
                <a16:creationId xmlns:a16="http://schemas.microsoft.com/office/drawing/2014/main" id="{5720AB8F-BFF8-BA43-BAE2-1A10AE5B5ABB}"/>
              </a:ext>
            </a:extLst>
          </p:cNvPr>
          <p:cNvSpPr>
            <a:spLocks noGrp="1"/>
          </p:cNvSpPr>
          <p:nvPr>
            <p:ph idx="1"/>
          </p:nvPr>
        </p:nvSpPr>
        <p:spPr/>
        <p:txBody>
          <a:bodyPr/>
          <a:lstStyle/>
          <a:p>
            <a:r>
              <a:rPr lang="en-US" sz="2000" dirty="0">
                <a:solidFill>
                  <a:srgbClr val="0000FF"/>
                </a:solidFill>
              </a:rPr>
              <a:t>Another Flip in the Wall of </a:t>
            </a:r>
            <a:r>
              <a:rPr lang="en-US" sz="2000" dirty="0" err="1">
                <a:solidFill>
                  <a:srgbClr val="0000FF"/>
                </a:solidFill>
              </a:rPr>
              <a:t>Rowhammer</a:t>
            </a:r>
            <a:r>
              <a:rPr lang="en-US" sz="2000" dirty="0">
                <a:solidFill>
                  <a:srgbClr val="0000FF"/>
                </a:solidFill>
              </a:rPr>
              <a:t> Defenses </a:t>
            </a:r>
            <a:r>
              <a:rPr lang="en-US" sz="2000" dirty="0"/>
              <a:t>(May 2018) </a:t>
            </a:r>
          </a:p>
          <a:p>
            <a:pPr lvl="1"/>
            <a:r>
              <a:rPr lang="en-US" sz="1800" dirty="0">
                <a:hlinkClick r:id="rId2"/>
              </a:rPr>
              <a:t>https://arxiv.org/pdf/1710.00551.pdf</a:t>
            </a:r>
            <a:endParaRPr lang="en-US" sz="1800" dirty="0"/>
          </a:p>
          <a:p>
            <a:pPr lvl="1"/>
            <a:r>
              <a:rPr lang="en-US" sz="1800" dirty="0" err="1"/>
              <a:t>Gruss</a:t>
            </a:r>
            <a:r>
              <a:rPr lang="en-US" sz="1800" dirty="0"/>
              <a:t> et al., IEEE S&amp;P 2018</a:t>
            </a:r>
          </a:p>
          <a:p>
            <a:pPr lvl="1"/>
            <a:r>
              <a:rPr lang="en-US" sz="1800" b="1" dirty="0"/>
              <a:t>A new type of </a:t>
            </a:r>
            <a:r>
              <a:rPr lang="en-US" sz="1800" b="1" dirty="0" err="1"/>
              <a:t>Rowhammer</a:t>
            </a:r>
            <a:r>
              <a:rPr lang="en-US" sz="1800" b="1" dirty="0"/>
              <a:t> attack which only hammers one single address</a:t>
            </a:r>
            <a:r>
              <a:rPr lang="en-US" sz="1800" dirty="0"/>
              <a:t>, which can be done without knowledge of physical addresses and DRAM mappings</a:t>
            </a:r>
          </a:p>
          <a:p>
            <a:pPr lvl="1"/>
            <a:r>
              <a:rPr lang="en-US" sz="1800" dirty="0"/>
              <a:t>Defeats static analysis and performance counter analysis defenses by running inside an SGX enclave </a:t>
            </a:r>
          </a:p>
          <a:p>
            <a:endParaRPr lang="en-US" sz="2000" dirty="0"/>
          </a:p>
          <a:p>
            <a:r>
              <a:rPr lang="en-US" sz="2000" dirty="0" err="1">
                <a:solidFill>
                  <a:srgbClr val="0000FF"/>
                </a:solidFill>
              </a:rPr>
              <a:t>GuardION</a:t>
            </a:r>
            <a:r>
              <a:rPr lang="en-US" sz="2000" dirty="0">
                <a:solidFill>
                  <a:srgbClr val="0000FF"/>
                </a:solidFill>
              </a:rPr>
              <a:t>: Practical Mitigation of DMA-Based </a:t>
            </a:r>
            <a:r>
              <a:rPr lang="en-US" sz="2000" dirty="0" err="1">
                <a:solidFill>
                  <a:srgbClr val="0000FF"/>
                </a:solidFill>
              </a:rPr>
              <a:t>Rowhammer</a:t>
            </a:r>
            <a:r>
              <a:rPr lang="en-US" sz="2000" dirty="0">
                <a:solidFill>
                  <a:srgbClr val="0000FF"/>
                </a:solidFill>
              </a:rPr>
              <a:t> Attacks on ARM </a:t>
            </a:r>
            <a:r>
              <a:rPr lang="en-US" sz="2000" dirty="0"/>
              <a:t>(June 2018)</a:t>
            </a:r>
          </a:p>
          <a:p>
            <a:pPr lvl="1"/>
            <a:r>
              <a:rPr lang="en-US" sz="1800" dirty="0">
                <a:hlinkClick r:id="rId3"/>
              </a:rPr>
              <a:t>https://link.springer.com/chapter/10.1007/978-3-319-93411-2_5</a:t>
            </a:r>
            <a:endParaRPr lang="en-US" sz="1800" dirty="0"/>
          </a:p>
          <a:p>
            <a:pPr lvl="1"/>
            <a:r>
              <a:rPr lang="en-US" sz="1800" dirty="0"/>
              <a:t>Van Der Veen et al., DIMVA 2018</a:t>
            </a:r>
          </a:p>
          <a:p>
            <a:pPr lvl="1"/>
            <a:r>
              <a:rPr lang="en-US" sz="1800" dirty="0"/>
              <a:t>Presents RAMPAGE, a DMA-based </a:t>
            </a:r>
            <a:r>
              <a:rPr lang="en-US" sz="1800" dirty="0" err="1"/>
              <a:t>RowHammer</a:t>
            </a:r>
            <a:r>
              <a:rPr lang="en-US" sz="1800" dirty="0"/>
              <a:t> attack against the latest Android OS</a:t>
            </a:r>
          </a:p>
        </p:txBody>
      </p:sp>
      <p:sp>
        <p:nvSpPr>
          <p:cNvPr id="4" name="Slide Number Placeholder 3">
            <a:extLst>
              <a:ext uri="{FF2B5EF4-FFF2-40B4-BE49-F238E27FC236}">
                <a16:creationId xmlns:a16="http://schemas.microsoft.com/office/drawing/2014/main" id="{F2D8B422-6204-6847-8622-92AEDD6CFF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Tree>
    <p:extLst>
      <p:ext uri="{BB962C8B-B14F-4D97-AF65-F5344CB8AC3E}">
        <p14:creationId xmlns:p14="http://schemas.microsoft.com/office/powerpoint/2010/main" val="151474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(IX)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a:solidFill>
                  <a:srgbClr val="0000FF"/>
                </a:solidFill>
              </a:rPr>
              <a:t>Grand </a:t>
            </a:r>
            <a:r>
              <a:rPr lang="en-US" sz="2000" dirty="0" err="1">
                <a:solidFill>
                  <a:srgbClr val="0000FF"/>
                </a:solidFill>
              </a:rPr>
              <a:t>Pwning</a:t>
            </a:r>
            <a:r>
              <a:rPr lang="en-US" sz="2000" dirty="0">
                <a:solidFill>
                  <a:srgbClr val="0000FF"/>
                </a:solidFill>
              </a:rPr>
              <a:t> Unit: Accelerating Microarchitectural Attacks with the GPU </a:t>
            </a:r>
            <a:r>
              <a:rPr lang="en-US" sz="2000" dirty="0"/>
              <a:t>(May 2018)</a:t>
            </a:r>
          </a:p>
          <a:p>
            <a:pPr lvl="1">
              <a:buFont typeface="Wingdings" pitchFamily="2" charset="2"/>
              <a:buChar char="n"/>
              <a:defRPr/>
            </a:pPr>
            <a:r>
              <a:rPr lang="en-US" sz="1800" dirty="0">
                <a:hlinkClick r:id="rId2"/>
              </a:rPr>
              <a:t>https://www.vusec.net/wp-content/uploads/2018/05/glitch.pdf</a:t>
            </a:r>
            <a:r>
              <a:rPr lang="en-US" sz="1800" dirty="0"/>
              <a:t> </a:t>
            </a:r>
          </a:p>
          <a:p>
            <a:pPr lvl="1">
              <a:buFont typeface="Wingdings" pitchFamily="2" charset="2"/>
              <a:buChar char="n"/>
              <a:defRPr/>
            </a:pPr>
            <a:r>
              <a:rPr lang="en-US" sz="1800" dirty="0" err="1"/>
              <a:t>Frigo</a:t>
            </a:r>
            <a:r>
              <a:rPr lang="en-US" sz="1800" dirty="0"/>
              <a:t> et al., IEEE S&amp;P 2018.</a:t>
            </a:r>
          </a:p>
          <a:p>
            <a:pPr lvl="1">
              <a:buFont typeface="Wingdings" pitchFamily="2" charset="2"/>
              <a:buChar char="n"/>
              <a:defRPr/>
            </a:pPr>
            <a:r>
              <a:rPr lang="en-US" sz="1800" dirty="0"/>
              <a:t>The first end-to-end remote </a:t>
            </a:r>
            <a:r>
              <a:rPr lang="en-US" sz="1800" dirty="0" err="1"/>
              <a:t>Rowhammer</a:t>
            </a:r>
            <a:r>
              <a:rPr lang="en-US" sz="1800" dirty="0"/>
              <a:t> exploit on mobile platforms that use our GPU-based primitives in orchestration to </a:t>
            </a:r>
            <a:r>
              <a:rPr lang="en-US" sz="1800" b="1" dirty="0"/>
              <a:t>compromise browsers on mobile devices in under two minutes</a:t>
            </a:r>
            <a:r>
              <a:rPr lang="en-US" sz="1800" dirty="0"/>
              <a:t>.</a:t>
            </a:r>
          </a:p>
          <a:p>
            <a:endParaRPr lang="en-US" dirty="0"/>
          </a:p>
          <a:p>
            <a:pPr>
              <a:buFont typeface="Wingdings" pitchFamily="2" charset="2"/>
              <a:buChar char="n"/>
              <a:defRPr/>
            </a:pPr>
            <a:r>
              <a:rPr lang="en-US" sz="2000" dirty="0" err="1">
                <a:solidFill>
                  <a:srgbClr val="0000FF"/>
                </a:solidFill>
              </a:rPr>
              <a:t>Throwhammer</a:t>
            </a:r>
            <a:r>
              <a:rPr lang="en-US" sz="2000" dirty="0">
                <a:solidFill>
                  <a:srgbClr val="0000FF"/>
                </a:solidFill>
              </a:rPr>
              <a:t>: </a:t>
            </a:r>
            <a:r>
              <a:rPr lang="en-US" sz="2000" dirty="0" err="1">
                <a:solidFill>
                  <a:srgbClr val="0000FF"/>
                </a:solidFill>
              </a:rPr>
              <a:t>Rowhammer</a:t>
            </a:r>
            <a:r>
              <a:rPr lang="en-US" sz="2000" dirty="0">
                <a:solidFill>
                  <a:srgbClr val="0000FF"/>
                </a:solidFill>
              </a:rPr>
              <a:t> Attacks over the Network and Defenses </a:t>
            </a:r>
            <a:r>
              <a:rPr lang="en-US" sz="2000" dirty="0"/>
              <a:t>(July 2018)</a:t>
            </a:r>
          </a:p>
          <a:p>
            <a:pPr lvl="1">
              <a:buFont typeface="Wingdings" pitchFamily="2" charset="2"/>
              <a:buChar char="n"/>
              <a:defRPr/>
            </a:pPr>
            <a:r>
              <a:rPr lang="en-US" sz="1800" dirty="0">
                <a:hlinkClick r:id="rId3"/>
              </a:rPr>
              <a:t>https://www.cs.vu.nl/~herbertb/download/papers/throwhammer_atc18.pdf</a:t>
            </a:r>
            <a:endParaRPr lang="en-US" sz="1800" dirty="0"/>
          </a:p>
          <a:p>
            <a:pPr lvl="1">
              <a:buFont typeface="Wingdings" pitchFamily="2" charset="2"/>
              <a:buChar char="n"/>
              <a:defRPr/>
            </a:pPr>
            <a:r>
              <a:rPr lang="en-US" sz="1800" dirty="0"/>
              <a:t>Tatar et al., USENIX ATC 2018.</a:t>
            </a:r>
          </a:p>
          <a:p>
            <a:pPr lvl="1">
              <a:buFont typeface="Wingdings" pitchFamily="2" charset="2"/>
              <a:buChar char="n"/>
              <a:defRPr/>
            </a:pPr>
            <a:r>
              <a:rPr lang="en-US" sz="1800" dirty="0"/>
              <a:t>“[We] show that </a:t>
            </a:r>
            <a:r>
              <a:rPr lang="en-US" sz="1800" b="1" dirty="0"/>
              <a:t>an attacker can trigger and exploit </a:t>
            </a:r>
            <a:r>
              <a:rPr lang="en-US" sz="1800" b="1" dirty="0" err="1"/>
              <a:t>Rowhammer</a:t>
            </a:r>
            <a:r>
              <a:rPr lang="en-US" sz="1800" b="1" dirty="0"/>
              <a:t> bit flips directly from a remote machine by only sending network packets</a:t>
            </a:r>
            <a:r>
              <a:rPr lang="en-US" sz="1800" dirty="0"/>
              <a:t>.”</a:t>
            </a: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618127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6F41-7363-A545-92A4-7C5AECFFAD37}"/>
              </a:ext>
            </a:extLst>
          </p:cNvPr>
          <p:cNvSpPr>
            <a:spLocks noGrp="1"/>
          </p:cNvSpPr>
          <p:nvPr>
            <p:ph type="title"/>
          </p:nvPr>
        </p:nvSpPr>
        <p:spPr/>
        <p:txBody>
          <a:bodyPr/>
          <a:lstStyle/>
          <a:p>
            <a:r>
              <a:rPr lang="en-US" dirty="0">
                <a:latin typeface="Garamond" charset="0"/>
              </a:rPr>
              <a:t>Selected Readings on RowHammer (X)</a:t>
            </a:r>
            <a:endParaRPr lang="en-US" dirty="0"/>
          </a:p>
        </p:txBody>
      </p:sp>
      <p:sp>
        <p:nvSpPr>
          <p:cNvPr id="3" name="Content Placeholder 2">
            <a:extLst>
              <a:ext uri="{FF2B5EF4-FFF2-40B4-BE49-F238E27FC236}">
                <a16:creationId xmlns:a16="http://schemas.microsoft.com/office/drawing/2014/main" id="{B215032C-5D67-884B-A859-121B18CB5F16}"/>
              </a:ext>
            </a:extLst>
          </p:cNvPr>
          <p:cNvSpPr>
            <a:spLocks noGrp="1"/>
          </p:cNvSpPr>
          <p:nvPr>
            <p:ph idx="1"/>
          </p:nvPr>
        </p:nvSpPr>
        <p:spPr/>
        <p:txBody>
          <a:bodyPr/>
          <a:lstStyle/>
          <a:p>
            <a:pPr>
              <a:buFont typeface="Wingdings" pitchFamily="2" charset="2"/>
              <a:buChar char="n"/>
              <a:defRPr/>
            </a:pPr>
            <a:r>
              <a:rPr lang="en-US" sz="2000" dirty="0" err="1">
                <a:solidFill>
                  <a:srgbClr val="0000FF"/>
                </a:solidFill>
              </a:rPr>
              <a:t>Nethammer</a:t>
            </a:r>
            <a:r>
              <a:rPr lang="en-US" sz="2000" dirty="0">
                <a:solidFill>
                  <a:srgbClr val="0000FF"/>
                </a:solidFill>
              </a:rPr>
              <a:t>: Inducing </a:t>
            </a:r>
            <a:r>
              <a:rPr lang="en-US" sz="2000" dirty="0" err="1">
                <a:solidFill>
                  <a:srgbClr val="0000FF"/>
                </a:solidFill>
              </a:rPr>
              <a:t>Rowhammer</a:t>
            </a:r>
            <a:r>
              <a:rPr lang="en-US" sz="2000" dirty="0">
                <a:solidFill>
                  <a:srgbClr val="0000FF"/>
                </a:solidFill>
              </a:rPr>
              <a:t> Faults through Network Requests </a:t>
            </a:r>
            <a:r>
              <a:rPr lang="en-US" sz="2000" dirty="0"/>
              <a:t>(July 2018)</a:t>
            </a:r>
          </a:p>
          <a:p>
            <a:pPr lvl="1">
              <a:buFont typeface="Wingdings" pitchFamily="2" charset="2"/>
              <a:buChar char="n"/>
              <a:defRPr/>
            </a:pPr>
            <a:r>
              <a:rPr lang="en-US" sz="1800" dirty="0">
                <a:hlinkClick r:id="rId2"/>
              </a:rPr>
              <a:t>https://arxiv.org/pdf/1805.04956.pdf</a:t>
            </a:r>
            <a:r>
              <a:rPr lang="en-US" sz="1800" dirty="0"/>
              <a:t>   </a:t>
            </a:r>
          </a:p>
          <a:p>
            <a:pPr lvl="1">
              <a:buFont typeface="Wingdings" pitchFamily="2" charset="2"/>
              <a:buChar char="n"/>
              <a:defRPr/>
            </a:pPr>
            <a:r>
              <a:rPr lang="en-US" sz="1800" dirty="0" err="1"/>
              <a:t>Lipp</a:t>
            </a:r>
            <a:r>
              <a:rPr lang="en-US" sz="1800" dirty="0"/>
              <a:t> et al., </a:t>
            </a:r>
            <a:r>
              <a:rPr lang="en-US" sz="1800" dirty="0" err="1"/>
              <a:t>arxiv.org</a:t>
            </a:r>
            <a:r>
              <a:rPr lang="en-US" sz="1800" dirty="0"/>
              <a:t> 2018.</a:t>
            </a:r>
          </a:p>
          <a:p>
            <a:pPr lvl="1">
              <a:buFont typeface="Wingdings" pitchFamily="2" charset="2"/>
              <a:buChar char="n"/>
              <a:defRPr/>
            </a:pPr>
            <a:r>
              <a:rPr lang="en-US" sz="1800" dirty="0"/>
              <a:t>“</a:t>
            </a:r>
            <a:r>
              <a:rPr lang="en-US" sz="1800" dirty="0" err="1"/>
              <a:t>Nethammer</a:t>
            </a:r>
            <a:r>
              <a:rPr lang="en-US" sz="1800" dirty="0"/>
              <a:t> is the first truly </a:t>
            </a:r>
            <a:r>
              <a:rPr lang="en-US" sz="1800" b="1" dirty="0"/>
              <a:t>remote </a:t>
            </a:r>
            <a:r>
              <a:rPr lang="en-US" sz="1800" b="1" dirty="0" err="1"/>
              <a:t>Rowhammer</a:t>
            </a:r>
            <a:r>
              <a:rPr lang="en-US" sz="1800" b="1" dirty="0"/>
              <a:t> attack</a:t>
            </a:r>
            <a:r>
              <a:rPr lang="en-US" sz="1800" dirty="0"/>
              <a:t>, without a single attacker-controlled line of code on the targeted system.”</a:t>
            </a:r>
          </a:p>
          <a:p>
            <a:pPr lvl="1">
              <a:buFont typeface="Wingdings" pitchFamily="2" charset="2"/>
              <a:buChar char="n"/>
              <a:defRPr/>
            </a:pPr>
            <a:endParaRPr lang="en-US" sz="1800" dirty="0"/>
          </a:p>
          <a:p>
            <a:pPr lvl="1">
              <a:buFont typeface="Wingdings" pitchFamily="2" charset="2"/>
              <a:buChar char="n"/>
              <a:defRPr/>
            </a:pPr>
            <a:endParaRPr lang="en-US" sz="1800" dirty="0"/>
          </a:p>
          <a:p>
            <a:pPr>
              <a:buFont typeface="Wingdings" pitchFamily="2" charset="2"/>
              <a:buChar char="n"/>
              <a:defRPr/>
            </a:pPr>
            <a:r>
              <a:rPr lang="en-US" sz="2000" dirty="0" err="1">
                <a:solidFill>
                  <a:srgbClr val="0000FF"/>
                </a:solidFill>
              </a:rPr>
              <a:t>ZebRAM</a:t>
            </a:r>
            <a:r>
              <a:rPr lang="en-US" sz="2000" dirty="0">
                <a:solidFill>
                  <a:srgbClr val="0000FF"/>
                </a:solidFill>
              </a:rPr>
              <a:t>: Comprehensive and Compatible Software Protection Against </a:t>
            </a:r>
            <a:r>
              <a:rPr lang="en-US" sz="2000" dirty="0" err="1">
                <a:solidFill>
                  <a:srgbClr val="0000FF"/>
                </a:solidFill>
              </a:rPr>
              <a:t>Rowhammer</a:t>
            </a:r>
            <a:r>
              <a:rPr lang="en-US" sz="2000" dirty="0">
                <a:solidFill>
                  <a:srgbClr val="0000FF"/>
                </a:solidFill>
              </a:rPr>
              <a:t> Attacks </a:t>
            </a:r>
            <a:r>
              <a:rPr lang="en-US" sz="2000" dirty="0"/>
              <a:t>(October 2018)</a:t>
            </a:r>
          </a:p>
          <a:p>
            <a:pPr lvl="1">
              <a:buFont typeface="Wingdings" pitchFamily="2" charset="2"/>
              <a:buChar char="n"/>
              <a:defRPr/>
            </a:pPr>
            <a:r>
              <a:rPr lang="en-US" sz="1800" dirty="0">
                <a:hlinkClick r:id="rId3"/>
              </a:rPr>
              <a:t>https://www.usenix.org/system/files/osdi18-konoth.pdf</a:t>
            </a:r>
            <a:r>
              <a:rPr lang="en-US" sz="1800" dirty="0"/>
              <a:t> </a:t>
            </a:r>
          </a:p>
          <a:p>
            <a:pPr lvl="1">
              <a:buFont typeface="Wingdings" pitchFamily="2" charset="2"/>
              <a:buChar char="n"/>
              <a:defRPr/>
            </a:pPr>
            <a:r>
              <a:rPr lang="en-US" sz="1800" dirty="0" err="1"/>
              <a:t>Konoth</a:t>
            </a:r>
            <a:r>
              <a:rPr lang="en-US" sz="1800" dirty="0"/>
              <a:t> et al., OSDI 2018</a:t>
            </a:r>
          </a:p>
          <a:p>
            <a:pPr lvl="1">
              <a:buFont typeface="Wingdings" pitchFamily="2" charset="2"/>
              <a:buChar char="n"/>
              <a:defRPr/>
            </a:pPr>
            <a:r>
              <a:rPr lang="en-US" sz="1800" dirty="0"/>
              <a:t>A new pure-software protection mechanism against RowHammer.</a:t>
            </a:r>
          </a:p>
          <a:p>
            <a:pPr>
              <a:buFont typeface="Wingdings" pitchFamily="2" charset="2"/>
              <a:buChar char="n"/>
              <a:defRPr/>
            </a:pPr>
            <a:endParaRPr lang="en-US" dirty="0"/>
          </a:p>
        </p:txBody>
      </p:sp>
      <p:sp>
        <p:nvSpPr>
          <p:cNvPr id="4" name="Slide Number Placeholder 3">
            <a:extLst>
              <a:ext uri="{FF2B5EF4-FFF2-40B4-BE49-F238E27FC236}">
                <a16:creationId xmlns:a16="http://schemas.microsoft.com/office/drawing/2014/main" id="{99F1B27C-D865-4049-AB36-FBCD20027A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3916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(XI.A)</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a:extLst>
              <a:ext uri="{FF2B5EF4-FFF2-40B4-BE49-F238E27FC236}">
                <a16:creationId xmlns:a16="http://schemas.microsoft.com/office/drawing/2014/main" id="{5D2A24A2-A297-FB4D-B11F-3EADDE152875}"/>
              </a:ext>
            </a:extLst>
          </p:cNvPr>
          <p:cNvPicPr>
            <a:picLocks noChangeAspect="1"/>
          </p:cNvPicPr>
          <p:nvPr/>
        </p:nvPicPr>
        <p:blipFill>
          <a:blip r:embed="rId3"/>
          <a:stretch>
            <a:fillRect/>
          </a:stretch>
        </p:blipFill>
        <p:spPr>
          <a:xfrm>
            <a:off x="197866" y="1916832"/>
            <a:ext cx="8910638" cy="1617899"/>
          </a:xfrm>
          <a:prstGeom prst="rect">
            <a:avLst/>
          </a:prstGeom>
        </p:spPr>
      </p:pic>
      <p:pic>
        <p:nvPicPr>
          <p:cNvPr id="6" name="Picture 5">
            <a:extLst>
              <a:ext uri="{FF2B5EF4-FFF2-40B4-BE49-F238E27FC236}">
                <a16:creationId xmlns:a16="http://schemas.microsoft.com/office/drawing/2014/main" id="{1F679323-3845-6046-856F-648446FAAC26}"/>
              </a:ext>
            </a:extLst>
          </p:cNvPr>
          <p:cNvPicPr>
            <a:picLocks noChangeAspect="1"/>
          </p:cNvPicPr>
          <p:nvPr/>
        </p:nvPicPr>
        <p:blipFill>
          <a:blip r:embed="rId4"/>
          <a:stretch>
            <a:fillRect/>
          </a:stretch>
        </p:blipFill>
        <p:spPr>
          <a:xfrm>
            <a:off x="228599" y="3751688"/>
            <a:ext cx="8847777" cy="1189480"/>
          </a:xfrm>
          <a:prstGeom prst="rect">
            <a:avLst/>
          </a:prstGeom>
        </p:spPr>
      </p:pic>
      <p:pic>
        <p:nvPicPr>
          <p:cNvPr id="9" name="Picture 8">
            <a:extLst>
              <a:ext uri="{FF2B5EF4-FFF2-40B4-BE49-F238E27FC236}">
                <a16:creationId xmlns:a16="http://schemas.microsoft.com/office/drawing/2014/main" id="{9C8E9420-31F9-574E-977B-65DCF85E2A8F}"/>
              </a:ext>
            </a:extLst>
          </p:cNvPr>
          <p:cNvPicPr>
            <a:picLocks noChangeAspect="1"/>
          </p:cNvPicPr>
          <p:nvPr/>
        </p:nvPicPr>
        <p:blipFill>
          <a:blip r:embed="rId5"/>
          <a:stretch>
            <a:fillRect/>
          </a:stretch>
        </p:blipFill>
        <p:spPr>
          <a:xfrm>
            <a:off x="197866" y="5108904"/>
            <a:ext cx="8946134" cy="1385790"/>
          </a:xfrm>
          <a:prstGeom prst="rect">
            <a:avLst/>
          </a:prstGeom>
        </p:spPr>
      </p:pic>
      <p:sp>
        <p:nvSpPr>
          <p:cNvPr id="10" name="Rectangle 9">
            <a:extLst>
              <a:ext uri="{FF2B5EF4-FFF2-40B4-BE49-F238E27FC236}">
                <a16:creationId xmlns:a16="http://schemas.microsoft.com/office/drawing/2014/main" id="{AFC04B51-A79A-FE42-9990-7EBF21B3FC3B}"/>
              </a:ext>
            </a:extLst>
          </p:cNvPr>
          <p:cNvSpPr>
            <a:spLocks noChangeArrowheads="1"/>
          </p:cNvSpPr>
          <p:nvPr/>
        </p:nvSpPr>
        <p:spPr bwMode="auto">
          <a:xfrm>
            <a:off x="228598" y="2276872"/>
            <a:ext cx="8847777" cy="6312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
        <p:nvSpPr>
          <p:cNvPr id="11" name="Rectangle 10">
            <a:extLst>
              <a:ext uri="{FF2B5EF4-FFF2-40B4-BE49-F238E27FC236}">
                <a16:creationId xmlns:a16="http://schemas.microsoft.com/office/drawing/2014/main" id="{B1776868-6E2F-A749-B222-81A7096E3B0E}"/>
              </a:ext>
            </a:extLst>
          </p:cNvPr>
          <p:cNvSpPr>
            <a:spLocks noChangeArrowheads="1"/>
          </p:cNvSpPr>
          <p:nvPr/>
        </p:nvSpPr>
        <p:spPr bwMode="auto">
          <a:xfrm>
            <a:off x="185561" y="5108904"/>
            <a:ext cx="7914831" cy="264312"/>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ＭＳ Ｐゴシック" charset="0"/>
              <a:cs typeface="ＭＳ Ｐゴシック" charset="0"/>
            </a:endParaRPr>
          </a:p>
        </p:txBody>
      </p:sp>
    </p:spTree>
    <p:extLst>
      <p:ext uri="{BB962C8B-B14F-4D97-AF65-F5344CB8AC3E}">
        <p14:creationId xmlns:p14="http://schemas.microsoft.com/office/powerpoint/2010/main" val="1642689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21899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8C6C-F04F-3F47-8B72-60A532EEE6E9}"/>
              </a:ext>
            </a:extLst>
          </p:cNvPr>
          <p:cNvSpPr>
            <a:spLocks noGrp="1"/>
          </p:cNvSpPr>
          <p:nvPr>
            <p:ph type="title"/>
          </p:nvPr>
        </p:nvSpPr>
        <p:spPr/>
        <p:txBody>
          <a:bodyPr/>
          <a:lstStyle/>
          <a:p>
            <a:r>
              <a:rPr lang="en-US" dirty="0">
                <a:latin typeface="Garamond" charset="0"/>
              </a:rPr>
              <a:t>Selected Readings on RowHammer (XI.B)</a:t>
            </a:r>
            <a:endParaRPr lang="en-US" dirty="0"/>
          </a:p>
        </p:txBody>
      </p:sp>
      <p:sp>
        <p:nvSpPr>
          <p:cNvPr id="3" name="Content Placeholder 2">
            <a:extLst>
              <a:ext uri="{FF2B5EF4-FFF2-40B4-BE49-F238E27FC236}">
                <a16:creationId xmlns:a16="http://schemas.microsoft.com/office/drawing/2014/main" id="{D2AEE690-97B4-5340-BA06-868C0A09317A}"/>
              </a:ext>
            </a:extLst>
          </p:cNvPr>
          <p:cNvSpPr>
            <a:spLocks noGrp="1"/>
          </p:cNvSpPr>
          <p:nvPr>
            <p:ph idx="1"/>
          </p:nvPr>
        </p:nvSpPr>
        <p:spPr>
          <a:xfrm>
            <a:off x="228600" y="908720"/>
            <a:ext cx="8610600" cy="5193723"/>
          </a:xfrm>
        </p:spPr>
        <p:txBody>
          <a:bodyPr/>
          <a:lstStyle/>
          <a:p>
            <a:r>
              <a:rPr lang="en-US" dirty="0" err="1"/>
              <a:t>PassMark</a:t>
            </a:r>
            <a:r>
              <a:rPr lang="en-US" dirty="0"/>
              <a:t> Software, memtest86, since 2014</a:t>
            </a:r>
          </a:p>
          <a:p>
            <a:pPr lvl="1"/>
            <a:r>
              <a:rPr lang="en-US" dirty="0">
                <a:hlinkClick r:id="rId2"/>
              </a:rPr>
              <a:t>https://www.memtest86.com/troubleshooting.htm#hammer</a:t>
            </a:r>
            <a:r>
              <a:rPr lang="en-US" dirty="0"/>
              <a:t> </a:t>
            </a:r>
          </a:p>
        </p:txBody>
      </p:sp>
      <p:sp>
        <p:nvSpPr>
          <p:cNvPr id="4" name="Slide Number Placeholder 3">
            <a:extLst>
              <a:ext uri="{FF2B5EF4-FFF2-40B4-BE49-F238E27FC236}">
                <a16:creationId xmlns:a16="http://schemas.microsoft.com/office/drawing/2014/main" id="{22922E32-9037-9340-B117-04CB3A0B94B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7" name="Picture 6">
            <a:extLst>
              <a:ext uri="{FF2B5EF4-FFF2-40B4-BE49-F238E27FC236}">
                <a16:creationId xmlns:a16="http://schemas.microsoft.com/office/drawing/2014/main" id="{67F7F3F0-B833-3049-9CB1-A5175DD7F4F1}"/>
              </a:ext>
            </a:extLst>
          </p:cNvPr>
          <p:cNvPicPr>
            <a:picLocks noChangeAspect="1"/>
          </p:cNvPicPr>
          <p:nvPr/>
        </p:nvPicPr>
        <p:blipFill>
          <a:blip r:embed="rId3"/>
          <a:stretch>
            <a:fillRect/>
          </a:stretch>
        </p:blipFill>
        <p:spPr>
          <a:xfrm>
            <a:off x="197970" y="1862336"/>
            <a:ext cx="8795617" cy="2718792"/>
          </a:xfrm>
          <a:prstGeom prst="rect">
            <a:avLst/>
          </a:prstGeom>
        </p:spPr>
      </p:pic>
      <p:pic>
        <p:nvPicPr>
          <p:cNvPr id="8" name="Picture 7">
            <a:extLst>
              <a:ext uri="{FF2B5EF4-FFF2-40B4-BE49-F238E27FC236}">
                <a16:creationId xmlns:a16="http://schemas.microsoft.com/office/drawing/2014/main" id="{F0FC09FB-9232-2642-93A9-0A3A0D869B9A}"/>
              </a:ext>
            </a:extLst>
          </p:cNvPr>
          <p:cNvPicPr>
            <a:picLocks noChangeAspect="1"/>
          </p:cNvPicPr>
          <p:nvPr/>
        </p:nvPicPr>
        <p:blipFill>
          <a:blip r:embed="rId4"/>
          <a:stretch>
            <a:fillRect/>
          </a:stretch>
        </p:blipFill>
        <p:spPr>
          <a:xfrm>
            <a:off x="2051720" y="4653136"/>
            <a:ext cx="5435027" cy="2100332"/>
          </a:xfrm>
          <a:prstGeom prst="rect">
            <a:avLst/>
          </a:prstGeom>
        </p:spPr>
      </p:pic>
    </p:spTree>
    <p:extLst>
      <p:ext uri="{BB962C8B-B14F-4D97-AF65-F5344CB8AC3E}">
        <p14:creationId xmlns:p14="http://schemas.microsoft.com/office/powerpoint/2010/main" val="193935538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Implications (ISCA 2014)</a:t>
            </a:r>
          </a:p>
        </p:txBody>
      </p:sp>
      <p:sp>
        <p:nvSpPr>
          <p:cNvPr id="3" name="Content Placeholder 2"/>
          <p:cNvSpPr>
            <a:spLocks noGrp="1"/>
          </p:cNvSpPr>
          <p:nvPr>
            <p:ph idx="1"/>
          </p:nvPr>
        </p:nvSpPr>
        <p:spPr/>
        <p:txBody>
          <a:bodyPr/>
          <a:lstStyle/>
          <a:p>
            <a:r>
              <a:rPr lang="en-US" i="1" dirty="0">
                <a:solidFill>
                  <a:schemeClr val="tx2"/>
                </a:solidFill>
              </a:rPr>
              <a:t>Breach of memory protection</a:t>
            </a:r>
          </a:p>
          <a:p>
            <a:pPr lvl="1"/>
            <a:r>
              <a:rPr lang="en-US" sz="2800" dirty="0"/>
              <a:t>OS page (4KB) fits inside DRAM row (8KB)</a:t>
            </a:r>
          </a:p>
          <a:p>
            <a:pPr lvl="1"/>
            <a:r>
              <a:rPr lang="en-US" sz="2800" dirty="0"/>
              <a:t>Adjacent DRAM row </a:t>
            </a:r>
            <a:r>
              <a:rPr lang="en-US" sz="2800" dirty="0">
                <a:sym typeface="Wingdings" panose="05000000000000000000" pitchFamily="2" charset="2"/>
              </a:rPr>
              <a:t></a:t>
            </a:r>
            <a:r>
              <a:rPr lang="en-US" sz="2800" dirty="0"/>
              <a:t> Different OS page</a:t>
            </a:r>
          </a:p>
          <a:p>
            <a:endParaRPr lang="en-US" sz="2400" dirty="0"/>
          </a:p>
          <a:p>
            <a:r>
              <a:rPr lang="en-US" i="1" dirty="0">
                <a:solidFill>
                  <a:schemeClr val="tx2"/>
                </a:solidFill>
              </a:rPr>
              <a:t>Vulnerability: </a:t>
            </a:r>
            <a:r>
              <a:rPr lang="en-US" i="1" dirty="0">
                <a:solidFill>
                  <a:srgbClr val="FF0000"/>
                </a:solidFill>
              </a:rPr>
              <a:t>disturbance attack</a:t>
            </a:r>
          </a:p>
          <a:p>
            <a:pPr lvl="1"/>
            <a:r>
              <a:rPr lang="en-US" sz="2800" dirty="0"/>
              <a:t>By accessing its own page, a program could </a:t>
            </a:r>
            <a:br>
              <a:rPr lang="en-US" sz="2800" dirty="0"/>
            </a:br>
            <a:r>
              <a:rPr lang="en-US" sz="2800" dirty="0"/>
              <a:t>corrupt pages belonging to another program</a:t>
            </a:r>
          </a:p>
          <a:p>
            <a:endParaRPr lang="en-US" sz="2400" dirty="0"/>
          </a:p>
          <a:p>
            <a:r>
              <a:rPr lang="en-US" i="1" dirty="0">
                <a:solidFill>
                  <a:schemeClr val="tx2"/>
                </a:solidFill>
              </a:rPr>
              <a:t>We constructed a proof-of-concept</a:t>
            </a:r>
          </a:p>
          <a:p>
            <a:pPr lvl="1"/>
            <a:r>
              <a:rPr lang="en-US" sz="2800" dirty="0"/>
              <a:t>Using only user-level instructions</a:t>
            </a:r>
          </a:p>
          <a:p>
            <a:endParaRPr lang="en-US" sz="3200" dirty="0"/>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21332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812B5F-CE3B-564D-B1D9-5770355AF2F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3D3305A-74B5-C341-8457-3D076A48DDA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dirty="0"/>
              <a:t>Using an integrated GPU in a mobile system to remotely escalate privilege via the WebGL interface </a:t>
            </a:r>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2982218" y="943305"/>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ea typeface="ＭＳ Ｐゴシック" charset="0"/>
                <a:cs typeface="ＭＳ Ｐゴシック" charset="0"/>
              </a:rPr>
              <a:t>More Security Implications?</a:t>
            </a:r>
          </a:p>
        </p:txBody>
      </p:sp>
      <p:sp>
        <p:nvSpPr>
          <p:cNvPr id="25805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1D2888-D5B0-E049-9B24-3010A3D9459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8051" name="Picture 4" descr="a-software-attempt-to-mitigate-rowhammer-attacks-630x3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1311275"/>
            <a:ext cx="9117013"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50084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750987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5000" dirty="0">
                <a:latin typeface="Garamond" charset="0"/>
              </a:rPr>
              <a:t>RowHammer Solutions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6703467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BF72-DEFF-A644-86EA-50BD1F0D30EE}"/>
              </a:ext>
            </a:extLst>
          </p:cNvPr>
          <p:cNvSpPr>
            <a:spLocks noGrp="1"/>
          </p:cNvSpPr>
          <p:nvPr>
            <p:ph type="title"/>
          </p:nvPr>
        </p:nvSpPr>
        <p:spPr/>
        <p:txBody>
          <a:bodyPr/>
          <a:lstStyle/>
          <a:p>
            <a:r>
              <a:rPr lang="en-US" dirty="0"/>
              <a:t>Two Types of RowHammer Solutions</a:t>
            </a:r>
          </a:p>
        </p:txBody>
      </p:sp>
      <p:sp>
        <p:nvSpPr>
          <p:cNvPr id="3" name="Content Placeholder 2">
            <a:extLst>
              <a:ext uri="{FF2B5EF4-FFF2-40B4-BE49-F238E27FC236}">
                <a16:creationId xmlns:a16="http://schemas.microsoft.com/office/drawing/2014/main" id="{9915BA40-85CC-344A-A98F-225B7FA0E1EF}"/>
              </a:ext>
            </a:extLst>
          </p:cNvPr>
          <p:cNvSpPr>
            <a:spLocks noGrp="1"/>
          </p:cNvSpPr>
          <p:nvPr>
            <p:ph idx="1"/>
          </p:nvPr>
        </p:nvSpPr>
        <p:spPr>
          <a:xfrm>
            <a:off x="228600" y="908720"/>
            <a:ext cx="8807896" cy="5193723"/>
          </a:xfrm>
        </p:spPr>
        <p:txBody>
          <a:bodyPr/>
          <a:lstStyle/>
          <a:p>
            <a:r>
              <a:rPr lang="en-US" dirty="0">
                <a:solidFill>
                  <a:srgbClr val="0000FF"/>
                </a:solidFill>
              </a:rPr>
              <a:t>Immediate </a:t>
            </a:r>
          </a:p>
          <a:p>
            <a:pPr lvl="1"/>
            <a:r>
              <a:rPr lang="en-US" dirty="0">
                <a:solidFill>
                  <a:srgbClr val="FF0000"/>
                </a:solidFill>
              </a:rPr>
              <a:t>To protect the vulnerable DRAM chips in the field</a:t>
            </a:r>
          </a:p>
          <a:p>
            <a:pPr lvl="1"/>
            <a:r>
              <a:rPr lang="en-US" dirty="0"/>
              <a:t>Limited possibilities</a:t>
            </a:r>
          </a:p>
          <a:p>
            <a:endParaRPr lang="en-US" dirty="0"/>
          </a:p>
          <a:p>
            <a:endParaRPr lang="en-US" dirty="0"/>
          </a:p>
          <a:p>
            <a:r>
              <a:rPr lang="en-US" dirty="0">
                <a:solidFill>
                  <a:srgbClr val="0000FF"/>
                </a:solidFill>
              </a:rPr>
              <a:t>Longer-term </a:t>
            </a:r>
          </a:p>
          <a:p>
            <a:pPr lvl="1"/>
            <a:r>
              <a:rPr lang="en-US" dirty="0">
                <a:solidFill>
                  <a:srgbClr val="FF0000"/>
                </a:solidFill>
              </a:rPr>
              <a:t>To protect future DRAM chips</a:t>
            </a:r>
          </a:p>
          <a:p>
            <a:pPr lvl="1"/>
            <a:r>
              <a:rPr lang="en-US" dirty="0"/>
              <a:t>Wider range of protection mechanisms</a:t>
            </a:r>
          </a:p>
          <a:p>
            <a:pPr lvl="1"/>
            <a:endParaRPr lang="en-US" dirty="0"/>
          </a:p>
          <a:p>
            <a:pPr lvl="1"/>
            <a:endParaRPr lang="en-US" dirty="0"/>
          </a:p>
          <a:p>
            <a:r>
              <a:rPr lang="en-US" dirty="0"/>
              <a:t>Our ISCA 2014 paper proposes both types of solutions</a:t>
            </a:r>
          </a:p>
          <a:p>
            <a:pPr lvl="1"/>
            <a:r>
              <a:rPr lang="en-US" dirty="0"/>
              <a:t>Seven solutions in total</a:t>
            </a:r>
          </a:p>
          <a:p>
            <a:pPr lvl="1"/>
            <a:r>
              <a:rPr lang="en-US" dirty="0"/>
              <a:t>PARA proposed as best solution </a:t>
            </a:r>
            <a:r>
              <a:rPr lang="en-US" dirty="0">
                <a:sym typeface="Wingdings" pitchFamily="2" charset="2"/>
              </a:rPr>
              <a:t> already employed in the field</a:t>
            </a:r>
            <a:endParaRPr lang="en-US" dirty="0"/>
          </a:p>
        </p:txBody>
      </p:sp>
      <p:sp>
        <p:nvSpPr>
          <p:cNvPr id="4" name="Slide Number Placeholder 3">
            <a:extLst>
              <a:ext uri="{FF2B5EF4-FFF2-40B4-BE49-F238E27FC236}">
                <a16:creationId xmlns:a16="http://schemas.microsoft.com/office/drawing/2014/main" id="{75B1AEC3-9280-0846-8BE2-4E9A9CF21F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067863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Solutions (ISCA 2014)</a:t>
            </a:r>
          </a:p>
        </p:txBody>
      </p:sp>
      <p:sp>
        <p:nvSpPr>
          <p:cNvPr id="5" name="Slide Number Placeholder 4"/>
          <p:cNvSpPr>
            <a:spLocks noGrp="1"/>
          </p:cNvSpPr>
          <p:nvPr>
            <p:ph type="sldNum" sz="quarter" idx="4294967295"/>
          </p:nvPr>
        </p:nvSpPr>
        <p:spPr>
          <a:xfrm>
            <a:off x="8077200" y="6381328"/>
            <a:ext cx="685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1600" b="0" i="0" u="none" strike="noStrike" kern="1200" cap="none" spc="0" normalizeH="0" baseline="0" noProof="0" smtClean="0">
                <a:ln>
                  <a:noFill/>
                </a:ln>
                <a:solidFill>
                  <a:prstClr val="black">
                    <a:tint val="75000"/>
                  </a:prstClr>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62</a:t>
            </a:fld>
            <a:r>
              <a:rPr kumimoji="0" lang="en-US" sz="1600" b="0" i="0" u="none" strike="noStrike" kern="1200" cap="none" spc="0" normalizeH="0" baseline="0" noProof="0" dirty="0">
                <a:ln>
                  <a:noFill/>
                </a:ln>
                <a:solidFill>
                  <a:prstClr val="black">
                    <a:tint val="75000"/>
                  </a:prstClr>
                </a:solidFill>
                <a:effectLst/>
                <a:uLnTx/>
                <a:uFillTx/>
                <a:latin typeface="Garamond" charset="0"/>
                <a:ea typeface="+mn-ea"/>
                <a:cs typeface="Arial" charset="0"/>
              </a:rPr>
              <a:t> </a:t>
            </a:r>
          </a:p>
        </p:txBody>
      </p:sp>
      <p:sp>
        <p:nvSpPr>
          <p:cNvPr id="6" name="RedBox"/>
          <p:cNvSpPr/>
          <p:nvPr/>
        </p:nvSpPr>
        <p:spPr>
          <a:xfrm>
            <a:off x="380999" y="121920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a:t>
            </a:r>
          </a:p>
        </p:txBody>
      </p:sp>
      <p:sp>
        <p:nvSpPr>
          <p:cNvPr id="11" name="TextBox 10"/>
          <p:cNvSpPr txBox="1"/>
          <p:nvPr/>
        </p:nvSpPr>
        <p:spPr>
          <a:xfrm>
            <a:off x="381000" y="1219200"/>
            <a:ext cx="51054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Make better DRAM chips</a:t>
            </a:r>
          </a:p>
        </p:txBody>
      </p:sp>
      <p:sp>
        <p:nvSpPr>
          <p:cNvPr id="12" name="RedBox"/>
          <p:cNvSpPr/>
          <p:nvPr/>
        </p:nvSpPr>
        <p:spPr>
          <a:xfrm>
            <a:off x="380998" y="3841750"/>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a:t>
            </a:r>
          </a:p>
        </p:txBody>
      </p:sp>
      <p:sp>
        <p:nvSpPr>
          <p:cNvPr id="13" name="TextBox 12"/>
          <p:cNvSpPr txBox="1"/>
          <p:nvPr/>
        </p:nvSpPr>
        <p:spPr>
          <a:xfrm>
            <a:off x="380999" y="3841750"/>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Sophisticated ECC</a:t>
            </a:r>
          </a:p>
        </p:txBody>
      </p:sp>
      <p:sp>
        <p:nvSpPr>
          <p:cNvPr id="14" name="RedBox"/>
          <p:cNvSpPr/>
          <p:nvPr/>
        </p:nvSpPr>
        <p:spPr>
          <a:xfrm>
            <a:off x="380998" y="253047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Power, Performance</a:t>
            </a:r>
          </a:p>
        </p:txBody>
      </p:sp>
      <p:sp>
        <p:nvSpPr>
          <p:cNvPr id="15" name="TextBox 14"/>
          <p:cNvSpPr txBox="1"/>
          <p:nvPr/>
        </p:nvSpPr>
        <p:spPr>
          <a:xfrm>
            <a:off x="380999" y="2530475"/>
            <a:ext cx="4191000"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Refresh frequently</a:t>
            </a:r>
          </a:p>
        </p:txBody>
      </p:sp>
      <p:sp>
        <p:nvSpPr>
          <p:cNvPr id="16" name="RedBox"/>
          <p:cNvSpPr/>
          <p:nvPr/>
        </p:nvSpPr>
        <p:spPr>
          <a:xfrm>
            <a:off x="380998" y="5153025"/>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Complexity</a:t>
            </a:r>
          </a:p>
        </p:txBody>
      </p:sp>
      <p:sp>
        <p:nvSpPr>
          <p:cNvPr id="17" name="TextBox 16"/>
          <p:cNvSpPr txBox="1"/>
          <p:nvPr/>
        </p:nvSpPr>
        <p:spPr>
          <a:xfrm>
            <a:off x="380999" y="5153025"/>
            <a:ext cx="4190999" cy="914400"/>
          </a:xfrm>
          <a:prstGeom prst="rect">
            <a:avLst/>
          </a:prstGeom>
          <a:noFill/>
        </p:spPr>
        <p:txBody>
          <a:bodyPr wrap="square" rtlCol="0" anchor="ctr">
            <a:noAutofit/>
          </a:bodyPr>
          <a:lstStyle/>
          <a:p>
            <a:pPr marL="282575" marR="0" lvl="0" indent="-2825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Access counters </a:t>
            </a:r>
          </a:p>
        </p:txBody>
      </p:sp>
    </p:spTree>
    <p:extLst>
      <p:ext uri="{BB962C8B-B14F-4D97-AF65-F5344CB8AC3E}">
        <p14:creationId xmlns:p14="http://schemas.microsoft.com/office/powerpoint/2010/main" val="715551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Apple’s Patch for </a:t>
            </a:r>
            <a:r>
              <a:rPr lang="en-US" dirty="0" err="1"/>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https://support.apple.com/en-gb/HT204934</a:t>
            </a:r>
            <a:r>
              <a:rPr lang="en-US" dirty="0"/>
              <a:t> </a:t>
            </a:r>
          </a:p>
          <a:p>
            <a:endParaRPr lang="en-US" dirty="0"/>
          </a:p>
          <a:p>
            <a:endParaRPr lang="en-US" dirty="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4" name="TextBox 3"/>
          <p:cNvSpPr txBox="1"/>
          <p:nvPr/>
        </p:nvSpPr>
        <p:spPr>
          <a:xfrm>
            <a:off x="1907704" y="5805264"/>
            <a:ext cx="581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HP, Lenovo, and other vendors released similar patches</a:t>
            </a:r>
          </a:p>
        </p:txBody>
      </p:sp>
    </p:spTree>
    <p:extLst>
      <p:ext uri="{BB962C8B-B14F-4D97-AF65-F5344CB8AC3E}">
        <p14:creationId xmlns:p14="http://schemas.microsoft.com/office/powerpoint/2010/main" val="3495696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a:t>Our Best Solution to RowHammer</a:t>
            </a:r>
          </a:p>
        </p:txBody>
      </p:sp>
      <p:sp>
        <p:nvSpPr>
          <p:cNvPr id="3" name="Content Placeholder 2"/>
          <p:cNvSpPr>
            <a:spLocks noGrp="1"/>
          </p:cNvSpPr>
          <p:nvPr>
            <p:ph idx="1"/>
          </p:nvPr>
        </p:nvSpPr>
        <p:spPr/>
        <p:txBody>
          <a:bodyPr/>
          <a:lstStyle/>
          <a:p>
            <a:pPr>
              <a:lnSpc>
                <a:spcPct val="100000"/>
              </a:lnSpc>
            </a:pPr>
            <a:r>
              <a:rPr lang="en-US" b="1" dirty="0">
                <a:solidFill>
                  <a:schemeClr val="tx2"/>
                </a:solidFill>
              </a:rPr>
              <a:t>PARA: </a:t>
            </a:r>
            <a:r>
              <a:rPr lang="en-US" sz="3200" i="1" u="sng" dirty="0">
                <a:solidFill>
                  <a:schemeClr val="tx2"/>
                </a:solidFill>
              </a:rPr>
              <a:t>P</a:t>
            </a:r>
            <a:r>
              <a:rPr lang="en-US" sz="3200" i="1" dirty="0">
                <a:solidFill>
                  <a:schemeClr val="tx2"/>
                </a:solidFill>
              </a:rPr>
              <a:t>robabilistic </a:t>
            </a:r>
            <a:r>
              <a:rPr lang="en-US" sz="3200" i="1" u="sng" dirty="0">
                <a:solidFill>
                  <a:schemeClr val="tx2"/>
                </a:solidFill>
              </a:rPr>
              <a:t>A</a:t>
            </a:r>
            <a:r>
              <a:rPr lang="en-US" sz="3200" i="1" dirty="0">
                <a:solidFill>
                  <a:schemeClr val="tx2"/>
                </a:solidFill>
              </a:rPr>
              <a:t>djacent </a:t>
            </a:r>
            <a:r>
              <a:rPr lang="en-US" sz="3200" i="1" u="sng" dirty="0">
                <a:solidFill>
                  <a:schemeClr val="tx2"/>
                </a:solidFill>
              </a:rPr>
              <a:t>R</a:t>
            </a:r>
            <a:r>
              <a:rPr lang="en-US" sz="3200" i="1" dirty="0">
                <a:solidFill>
                  <a:schemeClr val="tx2"/>
                </a:solidFill>
              </a:rPr>
              <a:t>ow </a:t>
            </a:r>
            <a:r>
              <a:rPr lang="en-US" sz="3200" i="1" u="sng" dirty="0">
                <a:solidFill>
                  <a:schemeClr val="tx2"/>
                </a:solidFill>
              </a:rPr>
              <a:t>A</a:t>
            </a:r>
            <a:r>
              <a:rPr lang="en-US" sz="3200" i="1" dirty="0">
                <a:solidFill>
                  <a:schemeClr val="tx2"/>
                </a:solidFill>
              </a:rPr>
              <a:t>ctivation</a:t>
            </a:r>
          </a:p>
          <a:p>
            <a:pPr>
              <a:lnSpc>
                <a:spcPct val="100000"/>
              </a:lnSpc>
            </a:pPr>
            <a:endParaRPr lang="en-US" sz="600" b="1" dirty="0">
              <a:solidFill>
                <a:schemeClr val="tx2"/>
              </a:solidFill>
            </a:endParaRPr>
          </a:p>
          <a:p>
            <a:pPr>
              <a:lnSpc>
                <a:spcPct val="100000"/>
              </a:lnSpc>
            </a:pPr>
            <a:r>
              <a:rPr lang="en-US" b="1" dirty="0">
                <a:solidFill>
                  <a:schemeClr val="tx2"/>
                </a:solidFill>
              </a:rPr>
              <a:t>Key Idea</a:t>
            </a:r>
            <a:endParaRPr lang="en-US" sz="3200" i="1" dirty="0">
              <a:solidFill>
                <a:schemeClr val="tx2"/>
              </a:solidFill>
            </a:endParaRPr>
          </a:p>
          <a:p>
            <a:pPr lvl="1">
              <a:lnSpc>
                <a:spcPct val="100000"/>
              </a:lnSpc>
            </a:pPr>
            <a:r>
              <a:rPr lang="en-US" sz="2800" b="1" dirty="0">
                <a:solidFill>
                  <a:srgbClr val="0000FF"/>
                </a:solidFill>
              </a:rPr>
              <a:t>After closing a row, we activate (i.e., refresh) one of its neighbors with a low probability</a:t>
            </a:r>
            <a:r>
              <a:rPr lang="en-US" sz="2800" dirty="0"/>
              <a:t>: </a:t>
            </a:r>
            <a:r>
              <a:rPr lang="en-US" sz="2600" dirty="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a:solidFill>
                <a:schemeClr val="tx2"/>
              </a:solidFill>
              <a:ea typeface="Cambria Math" panose="02040503050406030204" pitchFamily="18" charset="0"/>
            </a:endParaRPr>
          </a:p>
          <a:p>
            <a:pPr>
              <a:lnSpc>
                <a:spcPct val="100000"/>
              </a:lnSpc>
            </a:pPr>
            <a:r>
              <a:rPr lang="en-US" b="1" dirty="0">
                <a:solidFill>
                  <a:schemeClr val="tx2"/>
                </a:solidFill>
                <a:ea typeface="Cambria Math" panose="02040503050406030204" pitchFamily="18" charset="0"/>
              </a:rPr>
              <a:t>Reliability Guarantee</a:t>
            </a:r>
            <a:endParaRPr lang="en-US" sz="3200" i="1" dirty="0">
              <a:solidFill>
                <a:schemeClr val="tx2"/>
              </a:solidFill>
              <a:ea typeface="Cambria Math" panose="02040503050406030204" pitchFamily="18" charset="0"/>
            </a:endParaRPr>
          </a:p>
          <a:p>
            <a:pPr lvl="1"/>
            <a:r>
              <a:rPr lang="en-US" sz="2800" dirty="0"/>
              <a:t>When </a:t>
            </a:r>
            <a:r>
              <a:rPr lang="en-US" sz="2600" dirty="0">
                <a:latin typeface="Cambria Math" panose="02040503050406030204" pitchFamily="18" charset="0"/>
                <a:ea typeface="Cambria Math" panose="02040503050406030204" pitchFamily="18" charset="0"/>
                <a:cs typeface="Courier New" panose="02070309020205020404" pitchFamily="49" charset="0"/>
              </a:rPr>
              <a:t>p=0.005</a:t>
            </a:r>
            <a:r>
              <a:rPr lang="en-US" sz="2800" dirty="0"/>
              <a:t>, errors in one year: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vary the strength of protection against errors</a:t>
            </a: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4052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PARA</a:t>
            </a:r>
          </a:p>
        </p:txBody>
      </p:sp>
      <p:sp>
        <p:nvSpPr>
          <p:cNvPr id="3" name="Content Placeholder 2"/>
          <p:cNvSpPr>
            <a:spLocks noGrp="1"/>
          </p:cNvSpPr>
          <p:nvPr>
            <p:ph idx="1"/>
          </p:nvPr>
        </p:nvSpPr>
        <p:spPr/>
        <p:txBody>
          <a:bodyPr/>
          <a:lstStyle/>
          <a:p>
            <a:r>
              <a:rPr lang="en-US" sz="3200" i="1" dirty="0">
                <a:solidFill>
                  <a:schemeClr val="tx2"/>
                </a:solidFill>
                <a:sym typeface="Wingdings" panose="05000000000000000000" pitchFamily="2" charset="2"/>
              </a:rPr>
              <a:t>PARA refreshes rows infrequently</a:t>
            </a:r>
          </a:p>
          <a:p>
            <a:pPr lvl="1"/>
            <a:r>
              <a:rPr lang="en-US" sz="2800" dirty="0">
                <a:sym typeface="Wingdings" panose="05000000000000000000" pitchFamily="2" charset="2"/>
              </a:rPr>
              <a:t>Low power</a:t>
            </a:r>
          </a:p>
          <a:p>
            <a:pPr lvl="1"/>
            <a:r>
              <a:rPr lang="en-US" sz="2800" dirty="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a:t>Maximum slowdown: </a:t>
            </a:r>
            <a:r>
              <a:rPr lang="en-US" sz="2600" dirty="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a:solidFill>
                  <a:schemeClr val="tx2"/>
                </a:solidFill>
              </a:rPr>
              <a:t>PARA is stateless</a:t>
            </a:r>
          </a:p>
          <a:p>
            <a:pPr lvl="1"/>
            <a:r>
              <a:rPr lang="en-US" sz="2800" dirty="0">
                <a:sym typeface="Wingdings" panose="05000000000000000000" pitchFamily="2" charset="2"/>
              </a:rPr>
              <a:t>Low cost</a:t>
            </a:r>
          </a:p>
          <a:p>
            <a:pPr lvl="1"/>
            <a:r>
              <a:rPr lang="en-US" sz="2800" dirty="0">
                <a:sym typeface="Wingdings" panose="05000000000000000000" pitchFamily="2" charset="2"/>
              </a:rPr>
              <a:t>Low complexity</a:t>
            </a:r>
          </a:p>
          <a:p>
            <a:endParaRPr lang="en-US" sz="2000" i="1" dirty="0">
              <a:solidFill>
                <a:srgbClr val="FF0000"/>
              </a:solidFill>
              <a:ea typeface="Cambria Math" panose="02040503050406030204" pitchFamily="18" charset="0"/>
            </a:endParaRPr>
          </a:p>
          <a:p>
            <a:r>
              <a:rPr lang="en-US" sz="3200" i="1" dirty="0">
                <a:solidFill>
                  <a:srgbClr val="FF0000"/>
                </a:solidFill>
                <a:ea typeface="Cambria Math" panose="02040503050406030204" pitchFamily="18" charset="0"/>
              </a:rPr>
              <a:t>PARA 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Tree>
    <p:extLst>
      <p:ext uri="{BB962C8B-B14F-4D97-AF65-F5344CB8AC3E}">
        <p14:creationId xmlns:p14="http://schemas.microsoft.com/office/powerpoint/2010/main" val="14614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dirty="0">
              <a:ln>
                <a:noFill/>
              </a:ln>
              <a:solidFill>
                <a:srgbClr val="000000"/>
              </a:solidFill>
              <a:effectLst/>
              <a:uLnTx/>
              <a:uFillTx/>
              <a:latin typeface="Garamond" charset="0"/>
              <a:ea typeface="+mn-ea"/>
              <a:cs typeface="+mn-cs"/>
            </a:endParaRPr>
          </a:p>
        </p:txBody>
      </p:sp>
      <p:sp>
        <p:nvSpPr>
          <p:cNvPr id="5" name="Rectangle 4"/>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2"/>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38537F80-0BC5-2448-B6C3-43444D333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980728"/>
            <a:ext cx="7200800" cy="5400600"/>
          </a:xfrm>
          <a:prstGeom prst="rect">
            <a:avLst/>
          </a:prstGeom>
        </p:spPr>
      </p:pic>
    </p:spTree>
    <p:extLst>
      <p:ext uri="{BB962C8B-B14F-4D97-AF65-F5344CB8AC3E}">
        <p14:creationId xmlns:p14="http://schemas.microsoft.com/office/powerpoint/2010/main" val="102200262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Activation in Real Life (II)</a:t>
            </a:r>
            <a:endParaRPr lang="en-US" sz="44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1E60EBA1-45FA-214F-8A1F-12E347182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08" y="980332"/>
            <a:ext cx="7266384" cy="5449788"/>
          </a:xfrm>
          <a:prstGeom prst="rect">
            <a:avLst/>
          </a:prstGeom>
        </p:spPr>
      </p:pic>
      <p:sp>
        <p:nvSpPr>
          <p:cNvPr id="6" name="Rectangle 5">
            <a:extLst>
              <a:ext uri="{FF2B5EF4-FFF2-40B4-BE49-F238E27FC236}">
                <a16:creationId xmlns:a16="http://schemas.microsoft.com/office/drawing/2014/main" id="{E5B1B6F5-AC02-5843-8ADF-2B8216B9C3FA}"/>
              </a:ext>
            </a:extLst>
          </p:cNvPr>
          <p:cNvSpPr/>
          <p:nvPr/>
        </p:nvSpPr>
        <p:spPr>
          <a:xfrm>
            <a:off x="1979712" y="6519446"/>
            <a:ext cx="986509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https://twitter.com/isislovecruft/status/1021939922754723841</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5594219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RowHammer Solutions Proposed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62411681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 Takeaway</a:t>
            </a:r>
          </a:p>
        </p:txBody>
      </p:sp>
      <p:sp>
        <p:nvSpPr>
          <p:cNvPr id="3" name="Content Placeholder 2"/>
          <p:cNvSpPr>
            <a:spLocks noGrp="1"/>
          </p:cNvSpPr>
          <p:nvPr>
            <p:ph idx="1"/>
          </p:nvPr>
        </p:nvSpPr>
        <p:spPr>
          <a:xfrm>
            <a:off x="0" y="1844824"/>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t>for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044012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9" name="AutoShape 25">
            <a:extLst>
              <a:ext uri="{FF2B5EF4-FFF2-40B4-BE49-F238E27FC236}">
                <a16:creationId xmlns:a16="http://schemas.microsoft.com/office/drawing/2014/main" id="{7653422F-7A79-CD47-AF16-999CD8F54A9A}"/>
              </a:ext>
            </a:extLst>
          </p:cNvPr>
          <p:cNvSpPr>
            <a:spLocks noChangeArrowheads="1"/>
          </p:cNvSpPr>
          <p:nvPr/>
        </p:nvSpPr>
        <p:spPr bwMode="auto">
          <a:xfrm>
            <a:off x="323528" y="3645025"/>
            <a:ext cx="4248472" cy="86409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60893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RowHammer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270605191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Retrospective on RowHammer &amp; Future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115616" y="6519446"/>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8770504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a:xfrm>
            <a:off x="228600" y="152400"/>
            <a:ext cx="8915400" cy="884238"/>
          </a:xfrm>
        </p:spPr>
        <p:txBody>
          <a:bodyPr/>
          <a:lstStyle/>
          <a:p>
            <a:r>
              <a:rPr lang="en-US" dirty="0"/>
              <a:t>A More Recent RowHammer Retrospective</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88502808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RowHammer in 2020</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1426681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367226174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9907728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344257269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err="1">
                <a:latin typeface="Garamond" charset="0"/>
              </a:rPr>
              <a:t>TRRespass</a:t>
            </a:r>
            <a:endParaRPr lang="en-US" sz="5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80094089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368342360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B383-3F95-924C-A8F7-FA7A5D620931}"/>
              </a:ext>
            </a:extLst>
          </p:cNvPr>
          <p:cNvSpPr>
            <a:spLocks noGrp="1"/>
          </p:cNvSpPr>
          <p:nvPr>
            <p:ph type="title"/>
          </p:nvPr>
        </p:nvSpPr>
        <p:spPr/>
        <p:txBody>
          <a:bodyPr/>
          <a:lstStyle/>
          <a:p>
            <a:r>
              <a:rPr lang="en-US" dirty="0" err="1"/>
              <a:t>TRRespass</a:t>
            </a:r>
            <a:endParaRPr lang="en-US" dirty="0"/>
          </a:p>
        </p:txBody>
      </p:sp>
      <p:sp>
        <p:nvSpPr>
          <p:cNvPr id="3" name="Content Placeholder 2">
            <a:extLst>
              <a:ext uri="{FF2B5EF4-FFF2-40B4-BE49-F238E27FC236}">
                <a16:creationId xmlns:a16="http://schemas.microsoft.com/office/drawing/2014/main" id="{DE693E5D-BDFC-EE41-BF28-42750C5E576F}"/>
              </a:ext>
            </a:extLst>
          </p:cNvPr>
          <p:cNvSpPr>
            <a:spLocks noGrp="1"/>
          </p:cNvSpPr>
          <p:nvPr>
            <p:ph idx="1"/>
          </p:nvPr>
        </p:nvSpPr>
        <p:spPr>
          <a:xfrm>
            <a:off x="228600" y="908720"/>
            <a:ext cx="8851900" cy="5153025"/>
          </a:xfrm>
        </p:spPr>
        <p:txBody>
          <a:bodyPr/>
          <a:lstStyle/>
          <a:p>
            <a:r>
              <a:rPr lang="en-US" dirty="0"/>
              <a:t>First work that shows that </a:t>
            </a:r>
            <a:r>
              <a:rPr lang="en-US" dirty="0">
                <a:solidFill>
                  <a:srgbClr val="0000FF"/>
                </a:solidFill>
              </a:rPr>
              <a:t>TRR-protected DRAM chips are vulnerable to RowHammer</a:t>
            </a:r>
            <a:r>
              <a:rPr lang="en-US" dirty="0"/>
              <a:t> in the field</a:t>
            </a:r>
          </a:p>
          <a:p>
            <a:pPr lvl="1"/>
            <a:r>
              <a:rPr lang="en-US" dirty="0"/>
              <a:t>Mitigations advertised as secure are not secure</a:t>
            </a:r>
          </a:p>
          <a:p>
            <a:pPr lvl="1"/>
            <a:endParaRPr lang="en-US" dirty="0"/>
          </a:p>
          <a:p>
            <a:r>
              <a:rPr lang="en-US" dirty="0"/>
              <a:t>Introduces the </a:t>
            </a:r>
            <a:r>
              <a:rPr lang="en-US" dirty="0">
                <a:solidFill>
                  <a:srgbClr val="0000FF"/>
                </a:solidFill>
              </a:rPr>
              <a:t>Many-sided RowHammer </a:t>
            </a:r>
            <a:r>
              <a:rPr lang="en-US" dirty="0"/>
              <a:t>attack</a:t>
            </a:r>
          </a:p>
          <a:p>
            <a:pPr lvl="1"/>
            <a:r>
              <a:rPr lang="en-US" dirty="0"/>
              <a:t>Idea: Hammer many rows to bypass TRR mitigations (e.g., by overflowing proprietary TRR tables that detect aggressor rows)</a:t>
            </a:r>
          </a:p>
          <a:p>
            <a:endParaRPr lang="en-US" dirty="0"/>
          </a:p>
          <a:p>
            <a:r>
              <a:rPr lang="en-US" dirty="0"/>
              <a:t>(Partially) reverse-engineers the TRR and </a:t>
            </a:r>
            <a:r>
              <a:rPr lang="en-US" dirty="0" err="1"/>
              <a:t>pTRR</a:t>
            </a:r>
            <a:r>
              <a:rPr lang="en-US" dirty="0"/>
              <a:t> mitigation mechanisms implemented in DRAM chips and memory controllers</a:t>
            </a:r>
          </a:p>
          <a:p>
            <a:endParaRPr lang="en-US" dirty="0"/>
          </a:p>
          <a:p>
            <a:r>
              <a:rPr lang="en-US" dirty="0"/>
              <a:t>Provides an automatic tool that can effectively create many-sided RowHammer attacks in DDR4 and LPDDR4(X) chips</a:t>
            </a:r>
          </a:p>
        </p:txBody>
      </p:sp>
      <p:sp>
        <p:nvSpPr>
          <p:cNvPr id="4" name="Slide Number Placeholder 3">
            <a:extLst>
              <a:ext uri="{FF2B5EF4-FFF2-40B4-BE49-F238E27FC236}">
                <a16:creationId xmlns:a16="http://schemas.microsoft.com/office/drawing/2014/main" id="{A7FE287F-570B-724E-B84B-41C62786B9A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38490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081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9E54-1D0E-8541-B85C-29D60DFEA4AD}"/>
              </a:ext>
            </a:extLst>
          </p:cNvPr>
          <p:cNvSpPr>
            <a:spLocks noGrp="1"/>
          </p:cNvSpPr>
          <p:nvPr>
            <p:ph type="title"/>
          </p:nvPr>
        </p:nvSpPr>
        <p:spPr/>
        <p:txBody>
          <a:bodyPr/>
          <a:lstStyle/>
          <a:p>
            <a:r>
              <a:rPr lang="en-US" dirty="0" err="1"/>
              <a:t>BitFlips</a:t>
            </a:r>
            <a:r>
              <a:rPr lang="en-US" dirty="0"/>
              <a:t> vs. Number of Aggressor Rows</a:t>
            </a:r>
          </a:p>
        </p:txBody>
      </p:sp>
      <p:sp>
        <p:nvSpPr>
          <p:cNvPr id="3" name="Content Placeholder 2">
            <a:extLst>
              <a:ext uri="{FF2B5EF4-FFF2-40B4-BE49-F238E27FC236}">
                <a16:creationId xmlns:a16="http://schemas.microsoft.com/office/drawing/2014/main" id="{0BE71F0B-A20F-644B-AD03-13012403362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9A9FFEB-AC88-A049-BCE8-B49DC0BC275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EA0A4FA-D0F8-A544-B3E7-1859C688BED7}"/>
              </a:ext>
            </a:extLst>
          </p:cNvPr>
          <p:cNvPicPr>
            <a:picLocks noChangeAspect="1"/>
          </p:cNvPicPr>
          <p:nvPr/>
        </p:nvPicPr>
        <p:blipFill>
          <a:blip r:embed="rId2"/>
          <a:stretch>
            <a:fillRect/>
          </a:stretch>
        </p:blipFill>
        <p:spPr>
          <a:xfrm>
            <a:off x="228600" y="885240"/>
            <a:ext cx="4938780" cy="2898345"/>
          </a:xfrm>
          <a:prstGeom prst="rect">
            <a:avLst/>
          </a:prstGeom>
        </p:spPr>
      </p:pic>
      <p:pic>
        <p:nvPicPr>
          <p:cNvPr id="6" name="Picture 5">
            <a:extLst>
              <a:ext uri="{FF2B5EF4-FFF2-40B4-BE49-F238E27FC236}">
                <a16:creationId xmlns:a16="http://schemas.microsoft.com/office/drawing/2014/main" id="{E77D51A4-3795-3840-83C7-D2CD07D30997}"/>
              </a:ext>
            </a:extLst>
          </p:cNvPr>
          <p:cNvPicPr>
            <a:picLocks noChangeAspect="1"/>
          </p:cNvPicPr>
          <p:nvPr/>
        </p:nvPicPr>
        <p:blipFill>
          <a:blip r:embed="rId3"/>
          <a:stretch>
            <a:fillRect/>
          </a:stretch>
        </p:blipFill>
        <p:spPr>
          <a:xfrm>
            <a:off x="102120" y="3975068"/>
            <a:ext cx="4445460" cy="2452308"/>
          </a:xfrm>
          <a:prstGeom prst="rect">
            <a:avLst/>
          </a:prstGeom>
        </p:spPr>
      </p:pic>
      <p:pic>
        <p:nvPicPr>
          <p:cNvPr id="7" name="Picture 6">
            <a:extLst>
              <a:ext uri="{FF2B5EF4-FFF2-40B4-BE49-F238E27FC236}">
                <a16:creationId xmlns:a16="http://schemas.microsoft.com/office/drawing/2014/main" id="{769A4A23-6175-064C-9E5E-DC8CB2620113}"/>
              </a:ext>
            </a:extLst>
          </p:cNvPr>
          <p:cNvPicPr>
            <a:picLocks noChangeAspect="1"/>
          </p:cNvPicPr>
          <p:nvPr/>
        </p:nvPicPr>
        <p:blipFill>
          <a:blip r:embed="rId4"/>
          <a:stretch>
            <a:fillRect/>
          </a:stretch>
        </p:blipFill>
        <p:spPr>
          <a:xfrm>
            <a:off x="4674060" y="3831997"/>
            <a:ext cx="4330700" cy="2895600"/>
          </a:xfrm>
          <a:prstGeom prst="rect">
            <a:avLst/>
          </a:prstGeom>
        </p:spPr>
      </p:pic>
    </p:spTree>
    <p:extLst>
      <p:ext uri="{BB962C8B-B14F-4D97-AF65-F5344CB8AC3E}">
        <p14:creationId xmlns:p14="http://schemas.microsoft.com/office/powerpoint/2010/main" val="227536913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9D64-75EB-EB49-9241-E781D95742B6}"/>
              </a:ext>
            </a:extLst>
          </p:cNvPr>
          <p:cNvSpPr>
            <a:spLocks noGrp="1"/>
          </p:cNvSpPr>
          <p:nvPr>
            <p:ph type="title"/>
          </p:nvPr>
        </p:nvSpPr>
        <p:spPr/>
        <p:txBody>
          <a:bodyPr/>
          <a:lstStyle/>
          <a:p>
            <a:r>
              <a:rPr lang="en-US" dirty="0" err="1"/>
              <a:t>TRRespass</a:t>
            </a:r>
            <a:r>
              <a:rPr lang="en-US" dirty="0"/>
              <a:t> Key Results</a:t>
            </a:r>
          </a:p>
        </p:txBody>
      </p:sp>
      <p:sp>
        <p:nvSpPr>
          <p:cNvPr id="3" name="Content Placeholder 2">
            <a:extLst>
              <a:ext uri="{FF2B5EF4-FFF2-40B4-BE49-F238E27FC236}">
                <a16:creationId xmlns:a16="http://schemas.microsoft.com/office/drawing/2014/main" id="{940C175A-48EE-F74D-A6F2-868D105BDE6B}"/>
              </a:ext>
            </a:extLst>
          </p:cNvPr>
          <p:cNvSpPr>
            <a:spLocks noGrp="1"/>
          </p:cNvSpPr>
          <p:nvPr>
            <p:ph idx="1"/>
          </p:nvPr>
        </p:nvSpPr>
        <p:spPr/>
        <p:txBody>
          <a:bodyPr/>
          <a:lstStyle/>
          <a:p>
            <a:r>
              <a:rPr lang="en-US" dirty="0">
                <a:solidFill>
                  <a:srgbClr val="0000FF"/>
                </a:solidFill>
              </a:rPr>
              <a:t>13 out of 42 tested DDR4 DRAM modules are vulnerable</a:t>
            </a:r>
          </a:p>
          <a:p>
            <a:pPr lvl="1"/>
            <a:r>
              <a:rPr lang="en-US" dirty="0"/>
              <a:t>From all 3 major manufacturers</a:t>
            </a:r>
          </a:p>
          <a:p>
            <a:pPr lvl="1"/>
            <a:r>
              <a:rPr lang="en-US" dirty="0"/>
              <a:t>3-, 9-, 10-, 14-, 19-sided hammer attacks needed</a:t>
            </a:r>
          </a:p>
          <a:p>
            <a:pPr lvl="1"/>
            <a:endParaRPr lang="en-US" dirty="0"/>
          </a:p>
          <a:p>
            <a:r>
              <a:rPr lang="en-US" dirty="0">
                <a:solidFill>
                  <a:srgbClr val="0000FF"/>
                </a:solidFill>
              </a:rPr>
              <a:t>5 out of 13 mobile phones tested vulnerable</a:t>
            </a:r>
            <a:endParaRPr lang="en-US" dirty="0"/>
          </a:p>
          <a:p>
            <a:pPr lvl="1"/>
            <a:r>
              <a:rPr lang="en-US" dirty="0"/>
              <a:t>From 4 major manufacturers</a:t>
            </a:r>
          </a:p>
          <a:p>
            <a:pPr lvl="1"/>
            <a:r>
              <a:rPr lang="en-US" dirty="0"/>
              <a:t>With LPDDR4(X) DRAM chips</a:t>
            </a:r>
          </a:p>
          <a:p>
            <a:pPr lvl="1"/>
            <a:endParaRPr lang="en-US" dirty="0"/>
          </a:p>
          <a:p>
            <a:r>
              <a:rPr lang="en-US" dirty="0"/>
              <a:t>These results are scratching the surface</a:t>
            </a:r>
          </a:p>
          <a:p>
            <a:pPr lvl="1"/>
            <a:r>
              <a:rPr lang="en-US" dirty="0" err="1"/>
              <a:t>TRRespass</a:t>
            </a:r>
            <a:r>
              <a:rPr lang="en-US" dirty="0"/>
              <a:t> tool is not exhaustive</a:t>
            </a:r>
          </a:p>
          <a:p>
            <a:pPr lvl="1"/>
            <a:r>
              <a:rPr lang="en-US" dirty="0">
                <a:solidFill>
                  <a:srgbClr val="0000FF"/>
                </a:solidFill>
              </a:rPr>
              <a:t>There is a lot of room for uncovering more vulnerable chips and phones</a:t>
            </a:r>
          </a:p>
        </p:txBody>
      </p:sp>
      <p:sp>
        <p:nvSpPr>
          <p:cNvPr id="4" name="Slide Number Placeholder 3">
            <a:extLst>
              <a:ext uri="{FF2B5EF4-FFF2-40B4-BE49-F238E27FC236}">
                <a16:creationId xmlns:a16="http://schemas.microsoft.com/office/drawing/2014/main" id="{1F15A054-3D67-684A-9B67-38DF40BC1F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1937156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err="1"/>
              <a:t>TRRespass</a:t>
            </a:r>
            <a:r>
              <a:rPr lang="en-US" dirty="0"/>
              <a:t> Key Takeaways</a:t>
            </a:r>
          </a:p>
        </p:txBody>
      </p:sp>
      <p:sp>
        <p:nvSpPr>
          <p:cNvPr id="3" name="Content Placeholder 2"/>
          <p:cNvSpPr>
            <a:spLocks noGrp="1"/>
          </p:cNvSpPr>
          <p:nvPr>
            <p:ph idx="1"/>
          </p:nvPr>
        </p:nvSpPr>
        <p:spPr>
          <a:xfrm>
            <a:off x="136056" y="332656"/>
            <a:ext cx="8784976" cy="5193723"/>
          </a:xfrm>
        </p:spPr>
        <p:txBody>
          <a:bodyPr/>
          <a:lstStyle/>
          <a:p>
            <a:pPr marL="0" indent="0" algn="ctr">
              <a:buNone/>
            </a:pPr>
            <a:endParaRPr lang="en-US" sz="5200" dirty="0"/>
          </a:p>
          <a:p>
            <a:pPr marL="0" indent="0" algn="ctr">
              <a:buNone/>
            </a:pPr>
            <a:r>
              <a:rPr lang="en-US" sz="5200" dirty="0">
                <a:solidFill>
                  <a:srgbClr val="0000FF"/>
                </a:solidFill>
              </a:rPr>
              <a:t>RowHammer is still </a:t>
            </a:r>
          </a:p>
          <a:p>
            <a:pPr marL="0" indent="0" algn="ctr">
              <a:buNone/>
            </a:pPr>
            <a:r>
              <a:rPr lang="en-US" sz="5200" dirty="0">
                <a:solidFill>
                  <a:srgbClr val="0000FF"/>
                </a:solidFill>
              </a:rPr>
              <a:t>an open problem</a:t>
            </a:r>
          </a:p>
          <a:p>
            <a:pPr marL="0" indent="0" algn="ctr">
              <a:buNone/>
            </a:pPr>
            <a:endParaRPr lang="en-US" sz="5200" dirty="0">
              <a:solidFill>
                <a:srgbClr val="0000FF"/>
              </a:solidFill>
            </a:endParaRPr>
          </a:p>
          <a:p>
            <a:pPr marL="0" indent="0" algn="ctr">
              <a:buNone/>
            </a:pPr>
            <a:r>
              <a:rPr lang="en-US" sz="5200" dirty="0">
                <a:solidFill>
                  <a:srgbClr val="FF0000"/>
                </a:solidFill>
              </a:rPr>
              <a:t>Security by obscurity </a:t>
            </a:r>
          </a:p>
          <a:p>
            <a:pPr marL="0" indent="0" algn="ctr">
              <a:buNone/>
            </a:pPr>
            <a:r>
              <a:rPr lang="en-US" sz="5200" dirty="0">
                <a:solidFill>
                  <a:srgbClr val="FF0000"/>
                </a:solidFill>
              </a:rPr>
              <a:t>is likely not a good solution</a:t>
            </a:r>
          </a:p>
          <a:p>
            <a:pPr marL="0" indent="0" algn="ctr">
              <a:buNone/>
            </a:pPr>
            <a:endParaRPr lang="en-US" sz="5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Tree>
    <p:extLst>
      <p:ext uri="{BB962C8B-B14F-4D97-AF65-F5344CB8AC3E}">
        <p14:creationId xmlns:p14="http://schemas.microsoft.com/office/powerpoint/2010/main" val="698315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More on </a:t>
            </a:r>
            <a:r>
              <a:rPr lang="en-US" dirty="0" err="1">
                <a:solidFill>
                  <a:srgbClr val="006633"/>
                </a:solidFill>
              </a:rPr>
              <a:t>TRRespass</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258256103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Revisiting RowHammer</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59520274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4800" b="1" i="1" dirty="0">
                <a:solidFill>
                  <a:schemeClr val="bg1">
                    <a:lumMod val="95000"/>
                  </a:schemeClr>
                </a:solidFill>
                <a:latin typeface="Cambria"/>
                <a:cs typeface="Cambria"/>
              </a:rPr>
              <a:t>Revisiting </a:t>
            </a:r>
            <a:r>
              <a:rPr lang="en-US" sz="4800" b="1" i="1" dirty="0" err="1">
                <a:solidFill>
                  <a:schemeClr val="bg1">
                    <a:lumMod val="95000"/>
                  </a:schemeClr>
                </a:solidFill>
                <a:latin typeface="Cambria"/>
                <a:cs typeface="Cambria"/>
              </a:rPr>
              <a:t>RowHammer</a:t>
            </a:r>
            <a:br>
              <a:rPr lang="en-US" sz="2000" b="1" i="1" dirty="0">
                <a:solidFill>
                  <a:schemeClr val="bg1">
                    <a:lumMod val="95000"/>
                  </a:schemeClr>
                </a:solidFill>
                <a:latin typeface="Cambria"/>
                <a:cs typeface="Cambria"/>
              </a:rPr>
            </a:br>
            <a:r>
              <a:rPr lang="en-US" sz="700" b="1" i="1" dirty="0">
                <a:solidFill>
                  <a:schemeClr val="bg1">
                    <a:lumMod val="95000"/>
                  </a:schemeClr>
                </a:solidFill>
                <a:latin typeface="Cambria"/>
                <a:cs typeface="Cambria"/>
              </a:rPr>
              <a:t> </a:t>
            </a:r>
            <a:br>
              <a:rPr lang="en-US" sz="3400" b="1" i="1" dirty="0">
                <a:solidFill>
                  <a:schemeClr val="bg1">
                    <a:lumMod val="95000"/>
                  </a:schemeClr>
                </a:solidFill>
                <a:latin typeface="Cambria"/>
                <a:cs typeface="Cambria"/>
              </a:rPr>
            </a:br>
            <a:r>
              <a:rPr lang="en-US" sz="3400" b="1" i="1" dirty="0">
                <a:solidFill>
                  <a:schemeClr val="bg1">
                    <a:lumMod val="95000"/>
                  </a:schemeClr>
                </a:solidFill>
                <a:latin typeface="Cambria"/>
                <a:cs typeface="Cambria"/>
              </a:rPr>
              <a:t>An Experimental Analysis of Modern Devices and Mitigation Techniques</a:t>
            </a:r>
            <a:endParaRPr lang="en-US" sz="3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pic>
        <p:nvPicPr>
          <p:cNvPr id="8" name="Picture 4" descr="https://seaphages.org/media/institutions/Burgundy_CMU_JPG_Logo.jpg">
            <a:extLst>
              <a:ext uri="{FF2B5EF4-FFF2-40B4-BE49-F238E27FC236}">
                <a16:creationId xmlns:a16="http://schemas.microsoft.com/office/drawing/2014/main" id="{2DE62495-A91A-D049-8598-D1AEAA4CA4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9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Conclusions</a:t>
            </a:r>
          </a:p>
        </p:txBody>
      </p:sp>
      <p:sp>
        <p:nvSpPr>
          <p:cNvPr id="3" name="Content Placeholder 2"/>
          <p:cNvSpPr>
            <a:spLocks noGrp="1"/>
          </p:cNvSpPr>
          <p:nvPr>
            <p:ph idx="1"/>
          </p:nvPr>
        </p:nvSpPr>
        <p:spPr>
          <a:xfrm>
            <a:off x="0" y="1021574"/>
            <a:ext cx="8987623" cy="5565385"/>
          </a:xfrm>
        </p:spPr>
        <p:txBody>
          <a:bodyPr/>
          <a:lstStyle/>
          <a:p>
            <a:pPr>
              <a:spcBef>
                <a:spcPts val="1600"/>
              </a:spcBef>
            </a:pPr>
            <a:r>
              <a:rPr lang="en-US" sz="2400" dirty="0"/>
              <a:t>We characterized </a:t>
            </a:r>
            <a:r>
              <a:rPr lang="en-US" sz="2400" b="1" dirty="0"/>
              <a:t>1580 DRAM </a:t>
            </a:r>
            <a:r>
              <a:rPr lang="en-US" sz="2400" dirty="0"/>
              <a:t>chips of different DRAM types, technology nodes, and manufacturers. </a:t>
            </a:r>
          </a:p>
          <a:p>
            <a:pPr>
              <a:spcBef>
                <a:spcPts val="1600"/>
              </a:spcBef>
            </a:pPr>
            <a:r>
              <a:rPr lang="en-US" sz="2400" dirty="0">
                <a:solidFill>
                  <a:srgbClr val="C00000"/>
                </a:solidFill>
              </a:rPr>
              <a:t>We studied </a:t>
            </a:r>
            <a:r>
              <a:rPr lang="en-US" sz="2400" b="1" dirty="0">
                <a:solidFill>
                  <a:srgbClr val="C00000"/>
                </a:solidFill>
              </a:rPr>
              <a:t>five</a:t>
            </a:r>
            <a:r>
              <a:rPr lang="en-US" sz="2400" dirty="0">
                <a:solidFill>
                  <a:srgbClr val="C00000"/>
                </a:solidFill>
              </a:rPr>
              <a:t> state-of-the-art </a:t>
            </a:r>
            <a:r>
              <a:rPr lang="en-US" sz="2400" dirty="0" err="1">
                <a:solidFill>
                  <a:srgbClr val="C00000"/>
                </a:solidFill>
              </a:rPr>
              <a:t>RowHammer</a:t>
            </a:r>
            <a:r>
              <a:rPr lang="en-US" sz="2400" dirty="0">
                <a:solidFill>
                  <a:srgbClr val="C00000"/>
                </a:solidFill>
              </a:rPr>
              <a:t> mitigation mechanisms and an ideal refresh-based mechanism</a:t>
            </a:r>
          </a:p>
          <a:p>
            <a:pPr>
              <a:spcBef>
                <a:spcPts val="1600"/>
              </a:spcBef>
            </a:pPr>
            <a:r>
              <a:rPr lang="en-US" sz="2400" dirty="0">
                <a:solidFill>
                  <a:schemeClr val="accent6">
                    <a:lumMod val="75000"/>
                  </a:schemeClr>
                </a:solidFill>
              </a:rPr>
              <a:t>We made </a:t>
            </a:r>
            <a:r>
              <a:rPr lang="en-US" sz="2400" b="1" dirty="0">
                <a:solidFill>
                  <a:schemeClr val="accent6">
                    <a:lumMod val="75000"/>
                  </a:schemeClr>
                </a:solidFill>
              </a:rPr>
              <a:t>two key observations</a:t>
            </a:r>
            <a:r>
              <a:rPr lang="en-US" sz="2400" dirty="0">
                <a:solidFill>
                  <a:schemeClr val="accent6">
                    <a:lumMod val="75000"/>
                  </a:schemeClr>
                </a:solidFill>
              </a:rPr>
              <a:t> </a:t>
            </a:r>
          </a:p>
          <a:p>
            <a:pPr marL="914400" lvl="1" indent="-457200">
              <a:buFont typeface="+mj-lt"/>
              <a:buAutoNum type="arabicPeriod"/>
            </a:pPr>
            <a:r>
              <a:rPr lang="en-US" sz="2000" b="1" dirty="0" err="1">
                <a:solidFill>
                  <a:schemeClr val="accent5">
                    <a:lumMod val="75000"/>
                  </a:schemeClr>
                </a:solidFill>
              </a:rPr>
              <a:t>RowHammer</a:t>
            </a:r>
            <a:r>
              <a:rPr lang="en-US" sz="2000" b="1" dirty="0">
                <a:solidFill>
                  <a:schemeClr val="accent5">
                    <a:lumMod val="75000"/>
                  </a:schemeClr>
                </a:solidFill>
              </a:rPr>
              <a:t> is getting much worse</a:t>
            </a:r>
            <a:r>
              <a:rPr lang="en-US" sz="2000" dirty="0">
                <a:solidFill>
                  <a:schemeClr val="accent5">
                    <a:lumMod val="75000"/>
                  </a:schemeClr>
                </a:solidFill>
              </a:rPr>
              <a:t>. It takes much fewer hammers to induce </a:t>
            </a:r>
            <a:r>
              <a:rPr lang="en-US" sz="2000" dirty="0" err="1">
                <a:solidFill>
                  <a:schemeClr val="accent5">
                    <a:lumMod val="75000"/>
                  </a:schemeClr>
                </a:solidFill>
              </a:rPr>
              <a:t>RowHammer</a:t>
            </a:r>
            <a:r>
              <a:rPr lang="en-US" sz="2000" dirty="0">
                <a:solidFill>
                  <a:schemeClr val="accent5">
                    <a:lumMod val="75000"/>
                  </a:schemeClr>
                </a:solidFill>
              </a:rPr>
              <a:t> bit flips in newer chips </a:t>
            </a:r>
          </a:p>
          <a:p>
            <a:pPr lvl="2"/>
            <a:r>
              <a:rPr lang="en-US" sz="1600" dirty="0">
                <a:solidFill>
                  <a:schemeClr val="accent5">
                    <a:lumMod val="75000"/>
                  </a:schemeClr>
                </a:solidFill>
              </a:rPr>
              <a:t>e.g., </a:t>
            </a:r>
            <a:r>
              <a:rPr lang="en-US" sz="1600" b="1" dirty="0">
                <a:solidFill>
                  <a:schemeClr val="accent5">
                    <a:lumMod val="75000"/>
                  </a:schemeClr>
                </a:solidFill>
              </a:rPr>
              <a:t>DDR3:</a:t>
            </a:r>
            <a:r>
              <a:rPr lang="en-US" sz="1600" dirty="0">
                <a:solidFill>
                  <a:schemeClr val="accent5">
                    <a:lumMod val="75000"/>
                  </a:schemeClr>
                </a:solidFill>
              </a:rPr>
              <a:t> 69.2k to 22.4k, </a:t>
            </a:r>
            <a:r>
              <a:rPr lang="en-US" sz="1600" b="1" dirty="0">
                <a:solidFill>
                  <a:schemeClr val="accent5">
                    <a:lumMod val="75000"/>
                  </a:schemeClr>
                </a:solidFill>
              </a:rPr>
              <a:t>DDR4:</a:t>
            </a:r>
            <a:r>
              <a:rPr lang="en-US" sz="1600" dirty="0">
                <a:solidFill>
                  <a:schemeClr val="accent5">
                    <a:lumMod val="75000"/>
                  </a:schemeClr>
                </a:solidFill>
              </a:rPr>
              <a:t> 17.5k to 10k, </a:t>
            </a:r>
            <a:r>
              <a:rPr lang="en-US" sz="1600" b="1" dirty="0">
                <a:solidFill>
                  <a:schemeClr val="accent5">
                    <a:lumMod val="75000"/>
                  </a:schemeClr>
                </a:solidFill>
              </a:rPr>
              <a:t>LPDDR4: </a:t>
            </a:r>
            <a:r>
              <a:rPr lang="en-US" sz="1600" dirty="0">
                <a:solidFill>
                  <a:schemeClr val="accent5">
                    <a:lumMod val="75000"/>
                  </a:schemeClr>
                </a:solidFill>
              </a:rPr>
              <a:t>16.8k to 4.8k</a:t>
            </a:r>
          </a:p>
          <a:p>
            <a:pPr marL="914400" lvl="1" indent="-457200">
              <a:buFont typeface="+mj-lt"/>
              <a:buAutoNum type="arabicPeriod"/>
            </a:pPr>
            <a:r>
              <a:rPr lang="en-US" sz="2000" b="1" dirty="0">
                <a:solidFill>
                  <a:schemeClr val="accent2">
                    <a:lumMod val="75000"/>
                  </a:schemeClr>
                </a:solidFill>
              </a:rPr>
              <a:t>Existing mitigation mechanisms do not scale </a:t>
            </a:r>
            <a:r>
              <a:rPr lang="en-US" sz="2000" dirty="0">
                <a:solidFill>
                  <a:schemeClr val="accent2">
                    <a:lumMod val="75000"/>
                  </a:schemeClr>
                </a:solidFill>
              </a:rPr>
              <a:t>to DRAM chips that are more vulnerable to </a:t>
            </a:r>
            <a:r>
              <a:rPr lang="en-US" sz="2000" dirty="0" err="1">
                <a:solidFill>
                  <a:schemeClr val="accent2">
                    <a:lumMod val="75000"/>
                  </a:schemeClr>
                </a:solidFill>
              </a:rPr>
              <a:t>RowHammer</a:t>
            </a:r>
            <a:r>
              <a:rPr lang="en-US" sz="2000" dirty="0">
                <a:solidFill>
                  <a:schemeClr val="accent2">
                    <a:lumMod val="75000"/>
                  </a:schemeClr>
                </a:solidFill>
              </a:rPr>
              <a:t> </a:t>
            </a:r>
          </a:p>
          <a:p>
            <a:pPr lvl="2"/>
            <a:r>
              <a:rPr lang="en-US" sz="1600" dirty="0">
                <a:solidFill>
                  <a:schemeClr val="accent2">
                    <a:lumMod val="75000"/>
                  </a:schemeClr>
                </a:solidFill>
              </a:rPr>
              <a:t>e.g., 80% performance loss when the hammer count to induce the first bit flip is 128</a:t>
            </a:r>
            <a:endParaRPr lang="en-US" sz="2000" dirty="0"/>
          </a:p>
          <a:p>
            <a:pPr>
              <a:spcBef>
                <a:spcPts val="1600"/>
              </a:spcBef>
            </a:pPr>
            <a:r>
              <a:rPr lang="en-US" sz="2400" dirty="0">
                <a:solidFill>
                  <a:srgbClr val="7030A0"/>
                </a:solidFill>
              </a:rPr>
              <a:t>We </a:t>
            </a:r>
            <a:r>
              <a:rPr lang="en-US" sz="2400" b="1" dirty="0">
                <a:solidFill>
                  <a:srgbClr val="7030A0"/>
                </a:solidFill>
              </a:rPr>
              <a:t>conclude</a:t>
            </a:r>
            <a:r>
              <a:rPr lang="en-US" sz="2400" dirty="0">
                <a:solidFill>
                  <a:srgbClr val="7030A0"/>
                </a:solidFill>
              </a:rPr>
              <a:t> that it is </a:t>
            </a:r>
            <a:r>
              <a:rPr lang="en-US" sz="2400" b="1" dirty="0">
                <a:solidFill>
                  <a:srgbClr val="7030A0"/>
                </a:solidFill>
              </a:rPr>
              <a:t>critical</a:t>
            </a:r>
            <a:r>
              <a:rPr lang="en-US" sz="2400" dirty="0">
                <a:solidFill>
                  <a:srgbClr val="7030A0"/>
                </a:solidFill>
              </a:rPr>
              <a:t> to do more research on </a:t>
            </a:r>
            <a:r>
              <a:rPr lang="en-US" sz="2400" dirty="0" err="1">
                <a:solidFill>
                  <a:srgbClr val="7030A0"/>
                </a:solidFill>
              </a:rPr>
              <a:t>RowHammer</a:t>
            </a:r>
            <a:r>
              <a:rPr lang="en-US" sz="2400" dirty="0">
                <a:solidFill>
                  <a:srgbClr val="7030A0"/>
                </a:solidFill>
              </a:rPr>
              <a:t> and develop scalable mitigation mechanisms to prevent </a:t>
            </a:r>
            <a:r>
              <a:rPr lang="en-US" sz="2400" dirty="0" err="1">
                <a:solidFill>
                  <a:srgbClr val="7030A0"/>
                </a:solidFill>
              </a:rPr>
              <a:t>RowHammer</a:t>
            </a:r>
            <a:r>
              <a:rPr lang="en-US" sz="2400" dirty="0">
                <a:solidFill>
                  <a:srgbClr val="7030A0"/>
                </a:solidFill>
              </a:rPr>
              <a:t> in future systems</a:t>
            </a:r>
          </a:p>
        </p:txBody>
      </p:sp>
    </p:spTree>
    <p:extLst>
      <p:ext uri="{BB962C8B-B14F-4D97-AF65-F5344CB8AC3E}">
        <p14:creationId xmlns:p14="http://schemas.microsoft.com/office/powerpoint/2010/main" val="2629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Testing Infrastructures</a:t>
            </a:r>
          </a:p>
        </p:txBody>
      </p:sp>
      <p:sp>
        <p:nvSpPr>
          <p:cNvPr id="5" name="Rectangle 4">
            <a:extLst>
              <a:ext uri="{FF2B5EF4-FFF2-40B4-BE49-F238E27FC236}">
                <a16:creationId xmlns:a16="http://schemas.microsoft.com/office/drawing/2014/main" id="{C4B6A481-3754-4809-844E-019BD3000795}"/>
              </a:ext>
            </a:extLst>
          </p:cNvPr>
          <p:cNvSpPr/>
          <p:nvPr/>
        </p:nvSpPr>
        <p:spPr>
          <a:xfrm>
            <a:off x="75990" y="764929"/>
            <a:ext cx="9068009" cy="3346044"/>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Three separate testing infrastructures</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7030A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(Xilinx ML605) </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FPGA-based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SoftMC</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[Hassan+, HPCA’17] </a:t>
            </a:r>
          </a:p>
          <a:p>
            <a:pPr marL="365760" marR="0" lvl="2"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(Xilinx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Virtex</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UltraScale</a:t>
            </a: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95)</a:t>
            </a:r>
          </a:p>
          <a:p>
            <a:pPr marL="365760" marR="0" lvl="1" indent="-457200" algn="l" defTabSz="914400" rtl="0" eaLnBrk="1" fontAlgn="auto" latinLnBrk="0" hangingPunct="1">
              <a:lnSpc>
                <a:spcPct val="90000"/>
              </a:lnSpc>
              <a:spcBef>
                <a:spcPts val="4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LPDDR4:</a:t>
            </a: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In-house testing hardware for LPDDR4 chips</a:t>
            </a:r>
          </a:p>
          <a:p>
            <a:pPr marL="457200" marR="0" lvl="1" indent="0" algn="l" defTabSz="914400" rtl="0" eaLnBrk="1" fontAlgn="auto" latinLnBrk="0" hangingPunct="1">
              <a:lnSpc>
                <a:spcPct val="90000"/>
              </a:lnSpc>
              <a:spcBef>
                <a:spcPts val="400"/>
              </a:spcBef>
              <a:spcAft>
                <a:spcPts val="0"/>
              </a:spcAft>
              <a:buClrTx/>
              <a:buSzTx/>
              <a:buFontTx/>
              <a:buNone/>
              <a:tabLst/>
              <a:defRPr/>
            </a:pPr>
            <a:endParaRPr kumimoji="0" lang="en-US" sz="11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All provide fine-grained control over DRAM commands, timing parameters and temperature</a:t>
            </a:r>
          </a:p>
        </p:txBody>
      </p:sp>
      <p:pic>
        <p:nvPicPr>
          <p:cNvPr id="4" name="Picture 3" descr="A circuit board on a table&#10;&#10;Description automatically generated">
            <a:extLst>
              <a:ext uri="{FF2B5EF4-FFF2-40B4-BE49-F238E27FC236}">
                <a16:creationId xmlns:a16="http://schemas.microsoft.com/office/drawing/2014/main" id="{51DDA3CF-37B7-DB40-9D4B-1C3963D3E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6368" y="4119733"/>
            <a:ext cx="4206863" cy="2366361"/>
          </a:xfrm>
          <a:prstGeom prst="rect">
            <a:avLst/>
          </a:prstGeom>
        </p:spPr>
      </p:pic>
      <p:sp>
        <p:nvSpPr>
          <p:cNvPr id="3" name="Rectangle 2">
            <a:extLst>
              <a:ext uri="{FF2B5EF4-FFF2-40B4-BE49-F238E27FC236}">
                <a16:creationId xmlns:a16="http://schemas.microsoft.com/office/drawing/2014/main" id="{8BAD8CBF-CBD1-8A49-9F39-C545C033AB6E}"/>
              </a:ext>
            </a:extLst>
          </p:cNvPr>
          <p:cNvSpPr/>
          <p:nvPr/>
        </p:nvSpPr>
        <p:spPr>
          <a:xfrm>
            <a:off x="2649242" y="6445866"/>
            <a:ext cx="38411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DRAM testing infrastructure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2181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Chips Tested</a:t>
            </a:r>
          </a:p>
        </p:txBody>
      </p:sp>
      <p:sp>
        <p:nvSpPr>
          <p:cNvPr id="8" name="Rectangle 7">
            <a:extLst>
              <a:ext uri="{FF2B5EF4-FFF2-40B4-BE49-F238E27FC236}">
                <a16:creationId xmlns:a16="http://schemas.microsoft.com/office/drawing/2014/main" id="{B9A773B1-7859-4A3D-BD46-56DCB8E688FC}"/>
              </a:ext>
            </a:extLst>
          </p:cNvPr>
          <p:cNvSpPr/>
          <p:nvPr/>
        </p:nvSpPr>
        <p:spPr>
          <a:xfrm>
            <a:off x="156378" y="3455906"/>
            <a:ext cx="8987622" cy="3012107"/>
          </a:xfrm>
          <a:prstGeom prst="rect">
            <a:avLst/>
          </a:prstGeom>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1580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total DRAM chips tested from </a:t>
            </a:r>
            <a:r>
              <a:rPr kumimoji="0" lang="en-US" sz="27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300</a:t>
            </a:r>
            <a:r>
              <a:rPr kumimoji="0" lang="en-US" sz="2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modules</a:t>
            </a:r>
          </a:p>
          <a:p>
            <a:pPr marL="274320" marR="0" lvl="0" indent="-27432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 major DRAM manufacturers {A, B, 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Three</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DRAM </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types </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or</a:t>
            </a:r>
            <a:r>
              <a:rPr kumimoji="0" lang="en-US" sz="23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standards</a:t>
            </a:r>
            <a:r>
              <a:rPr kumimoji="0" lang="en-US" sz="23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{DDR3, DDR4, LPDDR4}</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LPDDR4 chips we test implement on-die ECC</a:t>
            </a:r>
          </a:p>
          <a:p>
            <a:pPr marL="274320" marR="0" lvl="0"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3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Two</a:t>
            </a:r>
            <a:r>
              <a:rPr kumimoji="0" lang="en-US" sz="23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technology nodes per DRAM type {old/new, 1x/1y}</a:t>
            </a:r>
          </a:p>
          <a:p>
            <a:pPr marL="731520" marR="0" lvl="1" indent="-27432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Categorized based on manufacturing date, datasheet publication date, purchase date, and characterization results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Type-node: </a:t>
            </a:r>
            <a:r>
              <a:rPr kumimoji="0" lang="en-US" sz="23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configuration describing a chip’s type and technology node generation: </a:t>
            </a:r>
            <a:r>
              <a:rPr kumimoji="0" lang="en-US" sz="23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DDR3-old/new, DDR4-old/new, LPDDR4-1x/1y</a:t>
            </a:r>
          </a:p>
        </p:txBody>
      </p:sp>
      <p:pic>
        <p:nvPicPr>
          <p:cNvPr id="3" name="Picture 2">
            <a:extLst>
              <a:ext uri="{FF2B5EF4-FFF2-40B4-BE49-F238E27FC236}">
                <a16:creationId xmlns:a16="http://schemas.microsoft.com/office/drawing/2014/main" id="{11688A29-31DA-174D-802D-FAAED71DD56A}"/>
              </a:ext>
            </a:extLst>
          </p:cNvPr>
          <p:cNvPicPr>
            <a:picLocks noChangeAspect="1"/>
          </p:cNvPicPr>
          <p:nvPr/>
        </p:nvPicPr>
        <p:blipFill>
          <a:blip r:embed="rId3"/>
          <a:stretch>
            <a:fillRect/>
          </a:stretch>
        </p:blipFill>
        <p:spPr>
          <a:xfrm>
            <a:off x="1464908" y="748372"/>
            <a:ext cx="6214184" cy="2680628"/>
          </a:xfrm>
          <a:prstGeom prst="rect">
            <a:avLst/>
          </a:prstGeom>
        </p:spPr>
      </p:pic>
      <p:sp>
        <p:nvSpPr>
          <p:cNvPr id="4" name="Rectangle 3">
            <a:extLst>
              <a:ext uri="{FF2B5EF4-FFF2-40B4-BE49-F238E27FC236}">
                <a16:creationId xmlns:a16="http://schemas.microsoft.com/office/drawing/2014/main" id="{F5E2CA84-0AC9-1745-9ECF-5125C41E3D49}"/>
              </a:ext>
            </a:extLst>
          </p:cNvPr>
          <p:cNvSpPr/>
          <p:nvPr/>
        </p:nvSpPr>
        <p:spPr>
          <a:xfrm>
            <a:off x="3221502" y="1153551"/>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25594ED-1FE5-DC43-BF96-6FAC22FFFFBD}"/>
              </a:ext>
            </a:extLst>
          </p:cNvPr>
          <p:cNvSpPr/>
          <p:nvPr/>
        </p:nvSpPr>
        <p:spPr>
          <a:xfrm>
            <a:off x="1631853" y="1597375"/>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4C989B2-0738-E443-8E05-9FFDBF366641}"/>
              </a:ext>
            </a:extLst>
          </p:cNvPr>
          <p:cNvSpPr/>
          <p:nvPr/>
        </p:nvSpPr>
        <p:spPr>
          <a:xfrm>
            <a:off x="2278966" y="2768598"/>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CE3C207-2C93-1643-9EA7-8E73D9782FE7}"/>
              </a:ext>
            </a:extLst>
          </p:cNvPr>
          <p:cNvSpPr/>
          <p:nvPr/>
        </p:nvSpPr>
        <p:spPr>
          <a:xfrm>
            <a:off x="2352333" y="1597361"/>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C6BE09-1381-5D4B-9858-BC581B281EF6}"/>
              </a:ext>
            </a:extLst>
          </p:cNvPr>
          <p:cNvSpPr/>
          <p:nvPr/>
        </p:nvSpPr>
        <p:spPr>
          <a:xfrm>
            <a:off x="2613378" y="2714978"/>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302A8D4-7E59-424B-AE75-A28D938E39A9}"/>
              </a:ext>
            </a:extLst>
          </p:cNvPr>
          <p:cNvSpPr/>
          <p:nvPr/>
        </p:nvSpPr>
        <p:spPr>
          <a:xfrm>
            <a:off x="1651098" y="908685"/>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7950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0993082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pic>
        <p:nvPicPr>
          <p:cNvPr id="2" name="Picture 1">
            <a:extLst>
              <a:ext uri="{FF2B5EF4-FFF2-40B4-BE49-F238E27FC236}">
                <a16:creationId xmlns:a16="http://schemas.microsoft.com/office/drawing/2014/main" id="{CB8530F0-DFD9-7F4C-99EE-B2511F44D81E}"/>
              </a:ext>
            </a:extLst>
          </p:cNvPr>
          <p:cNvPicPr>
            <a:picLocks noChangeAspect="1"/>
          </p:cNvPicPr>
          <p:nvPr/>
        </p:nvPicPr>
        <p:blipFill>
          <a:blip r:embed="rId3"/>
          <a:stretch>
            <a:fillRect/>
          </a:stretch>
        </p:blipFill>
        <p:spPr>
          <a:xfrm>
            <a:off x="1208015" y="1107691"/>
            <a:ext cx="3363985" cy="5462079"/>
          </a:xfrm>
          <a:prstGeom prst="rect">
            <a:avLst/>
          </a:prstGeom>
        </p:spPr>
      </p:pic>
      <p:sp>
        <p:nvSpPr>
          <p:cNvPr id="8" name="Rectangle 7">
            <a:extLst>
              <a:ext uri="{FF2B5EF4-FFF2-40B4-BE49-F238E27FC236}">
                <a16:creationId xmlns:a16="http://schemas.microsoft.com/office/drawing/2014/main" id="{C0C13B34-6CFA-FB41-8BD2-E923F4E8BB6D}"/>
              </a:ext>
            </a:extLst>
          </p:cNvPr>
          <p:cNvSpPr/>
          <p:nvPr/>
        </p:nvSpPr>
        <p:spPr>
          <a:xfrm>
            <a:off x="170121" y="692505"/>
            <a:ext cx="8973879" cy="4462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What is the minimum Hammer Count required to cause bit flips (</a:t>
            </a:r>
            <a:r>
              <a:rPr kumimoji="0" lang="en-US" sz="2300" b="0" i="1"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300" b="0" i="1"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3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a:t>
            </a:r>
          </a:p>
        </p:txBody>
      </p:sp>
      <p:sp>
        <p:nvSpPr>
          <p:cNvPr id="22" name="Rectangle 21">
            <a:extLst>
              <a:ext uri="{FF2B5EF4-FFF2-40B4-BE49-F238E27FC236}">
                <a16:creationId xmlns:a16="http://schemas.microsoft.com/office/drawing/2014/main" id="{1260B160-0723-D641-AE07-F12947813B16}"/>
              </a:ext>
            </a:extLst>
          </p:cNvPr>
          <p:cNvSpPr/>
          <p:nvPr/>
        </p:nvSpPr>
        <p:spPr>
          <a:xfrm>
            <a:off x="3246119" y="1485397"/>
            <a:ext cx="874033" cy="5084374"/>
          </a:xfrm>
          <a:prstGeom prst="rect">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4ABC33A-5B52-2A42-8609-6EE0AC3C1637}"/>
              </a:ext>
            </a:extLst>
          </p:cNvPr>
          <p:cNvSpPr/>
          <p:nvPr/>
        </p:nvSpPr>
        <p:spPr>
          <a:xfrm>
            <a:off x="2387326" y="1485396"/>
            <a:ext cx="874033" cy="5084374"/>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C5E1653-BA24-A045-97C2-332253700366}"/>
              </a:ext>
            </a:extLst>
          </p:cNvPr>
          <p:cNvSpPr/>
          <p:nvPr/>
        </p:nvSpPr>
        <p:spPr>
          <a:xfrm>
            <a:off x="4120152" y="1485396"/>
            <a:ext cx="421776" cy="5084374"/>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4C8437C-6A92-394B-A012-A88C2F91A1ED}"/>
              </a:ext>
            </a:extLst>
          </p:cNvPr>
          <p:cNvSpPr txBox="1"/>
          <p:nvPr/>
        </p:nvSpPr>
        <p:spPr>
          <a:xfrm>
            <a:off x="4978945" y="2350572"/>
            <a:ext cx="375357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note the different DRAM types on the x-axis: </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DDR4</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LPDDR4.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focus on trends across chips of the same DRAM type to draw conclusions</a:t>
            </a:r>
          </a:p>
        </p:txBody>
      </p:sp>
    </p:spTree>
    <p:extLst>
      <p:ext uri="{BB962C8B-B14F-4D97-AF65-F5344CB8AC3E}">
        <p14:creationId xmlns:p14="http://schemas.microsoft.com/office/powerpoint/2010/main" val="1848365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4337C-80FE-4B40-A479-B194D0ACE27D}"/>
              </a:ext>
            </a:extLst>
          </p:cNvPr>
          <p:cNvSpPr>
            <a:spLocks noGrp="1"/>
          </p:cNvSpPr>
          <p:nvPr>
            <p:ph type="title"/>
          </p:nvPr>
        </p:nvSpPr>
        <p:spPr>
          <a:xfrm>
            <a:off x="75991" y="73723"/>
            <a:ext cx="8987622" cy="740193"/>
          </a:xfrm>
        </p:spPr>
        <p:txBody>
          <a:bodyPr/>
          <a:lstStyle/>
          <a:p>
            <a:r>
              <a:rPr lang="en-US" sz="3800" b="1" dirty="0"/>
              <a:t>5. First </a:t>
            </a:r>
            <a:r>
              <a:rPr lang="en-US" sz="3800" b="1" dirty="0" err="1"/>
              <a:t>RowHammer</a:t>
            </a:r>
            <a:r>
              <a:rPr lang="en-US" sz="3800" b="1" dirty="0"/>
              <a:t> Bit Flips per Chip</a:t>
            </a:r>
          </a:p>
        </p:txBody>
      </p:sp>
      <p:sp>
        <p:nvSpPr>
          <p:cNvPr id="8" name="Rectangle 7">
            <a:extLst>
              <a:ext uri="{FF2B5EF4-FFF2-40B4-BE49-F238E27FC236}">
                <a16:creationId xmlns:a16="http://schemas.microsoft.com/office/drawing/2014/main" id="{13E2E26E-67D9-7D4A-BF8E-578F37EFC406}"/>
              </a:ext>
            </a:extLst>
          </p:cNvPr>
          <p:cNvSpPr/>
          <p:nvPr/>
        </p:nvSpPr>
        <p:spPr>
          <a:xfrm>
            <a:off x="0" y="5616557"/>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inLibertineTI"/>
                <a:ea typeface="+mn-ea"/>
                <a:cs typeface="+mn-cs"/>
              </a:rPr>
              <a:t>Newer chips from a given DRAM manufacturer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inLibertineTI"/>
                <a:ea typeface="+mn-ea"/>
                <a:cs typeface="+mn-cs"/>
              </a:rPr>
              <a:t>more</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vulnerable to </a:t>
            </a:r>
            <a:r>
              <a:rPr kumimoji="0" lang="en-US" sz="2400" b="0" i="0" u="none" strike="noStrike" kern="1200" cap="none" spc="0" normalizeH="0" baseline="0" noProof="0" dirty="0" err="1">
                <a:ln>
                  <a:noFill/>
                </a:ln>
                <a:solidFill>
                  <a:prstClr val="black"/>
                </a:solidFill>
                <a:effectLst/>
                <a:uLnTx/>
                <a:uFillTx/>
                <a:latin typeface="LinLibertineTI"/>
                <a:ea typeface="+mn-ea"/>
                <a:cs typeface="+mn-cs"/>
              </a:rPr>
              <a:t>RowHammer</a:t>
            </a:r>
            <a:r>
              <a:rPr kumimoji="0" lang="en-US" sz="2400" b="0" i="0" u="none" strike="noStrike" kern="1200" cap="none" spc="0" normalizeH="0" baseline="0" noProof="0" dirty="0">
                <a:ln>
                  <a:noFill/>
                </a:ln>
                <a:solidFill>
                  <a:prstClr val="black"/>
                </a:solidFill>
                <a:effectLst/>
                <a:uLnTx/>
                <a:uFillTx/>
                <a:latin typeface="LinLibertineTI"/>
                <a:ea typeface="+mn-ea"/>
                <a:cs typeface="+mn-cs"/>
              </a:rPr>
              <a:t> </a:t>
            </a:r>
          </a:p>
        </p:txBody>
      </p:sp>
      <p:pic>
        <p:nvPicPr>
          <p:cNvPr id="3" name="Picture 2">
            <a:extLst>
              <a:ext uri="{FF2B5EF4-FFF2-40B4-BE49-F238E27FC236}">
                <a16:creationId xmlns:a16="http://schemas.microsoft.com/office/drawing/2014/main" id="{80ADC131-0C18-354C-9D4B-CAB9FD8340CD}"/>
              </a:ext>
            </a:extLst>
          </p:cNvPr>
          <p:cNvPicPr>
            <a:picLocks noChangeAspect="1"/>
          </p:cNvPicPr>
          <p:nvPr/>
        </p:nvPicPr>
        <p:blipFill rotWithShape="1">
          <a:blip r:embed="rId3"/>
          <a:srcRect r="57894"/>
          <a:stretch/>
        </p:blipFill>
        <p:spPr>
          <a:xfrm>
            <a:off x="259230" y="672677"/>
            <a:ext cx="3009534" cy="4913316"/>
          </a:xfrm>
          <a:prstGeom prst="rect">
            <a:avLst/>
          </a:prstGeom>
        </p:spPr>
      </p:pic>
      <p:sp>
        <p:nvSpPr>
          <p:cNvPr id="41" name="Rectangle 40">
            <a:extLst>
              <a:ext uri="{FF2B5EF4-FFF2-40B4-BE49-F238E27FC236}">
                <a16:creationId xmlns:a16="http://schemas.microsoft.com/office/drawing/2014/main" id="{F7FE634D-79BC-4F46-9907-15C01CD657E3}"/>
              </a:ext>
            </a:extLst>
          </p:cNvPr>
          <p:cNvSpPr/>
          <p:nvPr/>
        </p:nvSpPr>
        <p:spPr>
          <a:xfrm>
            <a:off x="1977466" y="985159"/>
            <a:ext cx="631413"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5375D4-E054-5F41-A675-9442D3DAF543}"/>
              </a:ext>
            </a:extLst>
          </p:cNvPr>
          <p:cNvSpPr/>
          <p:nvPr/>
        </p:nvSpPr>
        <p:spPr>
          <a:xfrm>
            <a:off x="1340557" y="984724"/>
            <a:ext cx="631413"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0CBAE99-946A-1A46-952A-9AF4F7C4C429}"/>
              </a:ext>
            </a:extLst>
          </p:cNvPr>
          <p:cNvSpPr/>
          <p:nvPr/>
        </p:nvSpPr>
        <p:spPr>
          <a:xfrm>
            <a:off x="2608880" y="984724"/>
            <a:ext cx="638282" cy="460126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C84AB2C4-2130-4143-9B37-41C332779E87}"/>
              </a:ext>
            </a:extLst>
          </p:cNvPr>
          <p:cNvCxnSpPr>
            <a:cxnSpLocks/>
          </p:cNvCxnSpPr>
          <p:nvPr/>
        </p:nvCxnSpPr>
        <p:spPr>
          <a:xfrm>
            <a:off x="2112830" y="3398436"/>
            <a:ext cx="348823" cy="483149"/>
          </a:xfrm>
          <a:prstGeom prst="straightConnector1">
            <a:avLst/>
          </a:prstGeom>
          <a:ln w="666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E7B3354-FFD7-064F-9C76-B6DD2A24A552}"/>
              </a:ext>
            </a:extLst>
          </p:cNvPr>
          <p:cNvCxnSpPr>
            <a:cxnSpLocks/>
          </p:cNvCxnSpPr>
          <p:nvPr/>
        </p:nvCxnSpPr>
        <p:spPr>
          <a:xfrm>
            <a:off x="2770688" y="2957223"/>
            <a:ext cx="321365" cy="85583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4" name="Picture 83">
            <a:extLst>
              <a:ext uri="{FF2B5EF4-FFF2-40B4-BE49-F238E27FC236}">
                <a16:creationId xmlns:a16="http://schemas.microsoft.com/office/drawing/2014/main" id="{5D6FB7FF-1F2F-D74B-B4A7-34A3463B9FAC}"/>
              </a:ext>
            </a:extLst>
          </p:cNvPr>
          <p:cNvPicPr>
            <a:picLocks noChangeAspect="1"/>
          </p:cNvPicPr>
          <p:nvPr/>
        </p:nvPicPr>
        <p:blipFill rotWithShape="1">
          <a:blip r:embed="rId3"/>
          <a:srcRect l="71984"/>
          <a:stretch/>
        </p:blipFill>
        <p:spPr>
          <a:xfrm>
            <a:off x="6726820" y="668542"/>
            <a:ext cx="2002458" cy="4913316"/>
          </a:xfrm>
          <a:prstGeom prst="rect">
            <a:avLst/>
          </a:prstGeom>
        </p:spPr>
      </p:pic>
      <p:sp>
        <p:nvSpPr>
          <p:cNvPr id="91" name="Rectangle 90">
            <a:extLst>
              <a:ext uri="{FF2B5EF4-FFF2-40B4-BE49-F238E27FC236}">
                <a16:creationId xmlns:a16="http://schemas.microsoft.com/office/drawing/2014/main" id="{412B7219-CF53-1C4C-A5A6-7565B1AD142E}"/>
              </a:ext>
            </a:extLst>
          </p:cNvPr>
          <p:cNvSpPr/>
          <p:nvPr/>
        </p:nvSpPr>
        <p:spPr>
          <a:xfrm>
            <a:off x="7541322" y="972731"/>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9B4C41B1-4A81-9E41-99E0-1CF6C48D3E66}"/>
              </a:ext>
            </a:extLst>
          </p:cNvPr>
          <p:cNvSpPr/>
          <p:nvPr/>
        </p:nvSpPr>
        <p:spPr>
          <a:xfrm>
            <a:off x="6787484" y="972296"/>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5754A620-DEB4-1841-953D-705227B0D008}"/>
              </a:ext>
            </a:extLst>
          </p:cNvPr>
          <p:cNvSpPr/>
          <p:nvPr/>
        </p:nvSpPr>
        <p:spPr>
          <a:xfrm>
            <a:off x="8307212" y="987579"/>
            <a:ext cx="370114" cy="4585552"/>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8" name="Straight Arrow Connector 97">
            <a:extLst>
              <a:ext uri="{FF2B5EF4-FFF2-40B4-BE49-F238E27FC236}">
                <a16:creationId xmlns:a16="http://schemas.microsoft.com/office/drawing/2014/main" id="{9AF05BB2-A6E2-9748-9564-411FC1B621B3}"/>
              </a:ext>
            </a:extLst>
          </p:cNvPr>
          <p:cNvCxnSpPr>
            <a:cxnSpLocks/>
          </p:cNvCxnSpPr>
          <p:nvPr/>
        </p:nvCxnSpPr>
        <p:spPr>
          <a:xfrm>
            <a:off x="6925956" y="953203"/>
            <a:ext cx="426455" cy="2280857"/>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28BBBF7-6AD6-1D42-B8D5-07995AFA0583}"/>
              </a:ext>
            </a:extLst>
          </p:cNvPr>
          <p:cNvCxnSpPr>
            <a:cxnSpLocks/>
          </p:cNvCxnSpPr>
          <p:nvPr/>
        </p:nvCxnSpPr>
        <p:spPr>
          <a:xfrm>
            <a:off x="7746276" y="1206744"/>
            <a:ext cx="370114" cy="1469100"/>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736C5D6F-945E-2D42-95E7-3B2B556F455E}"/>
              </a:ext>
            </a:extLst>
          </p:cNvPr>
          <p:cNvPicPr>
            <a:picLocks noChangeAspect="1"/>
          </p:cNvPicPr>
          <p:nvPr/>
        </p:nvPicPr>
        <p:blipFill rotWithShape="1">
          <a:blip r:embed="rId3"/>
          <a:srcRect l="41897" r="28061"/>
          <a:stretch/>
        </p:blipFill>
        <p:spPr>
          <a:xfrm>
            <a:off x="3924045" y="672677"/>
            <a:ext cx="2147313" cy="4913316"/>
          </a:xfrm>
          <a:prstGeom prst="rect">
            <a:avLst/>
          </a:prstGeom>
        </p:spPr>
      </p:pic>
      <p:sp>
        <p:nvSpPr>
          <p:cNvPr id="105" name="Rectangle 104">
            <a:extLst>
              <a:ext uri="{FF2B5EF4-FFF2-40B4-BE49-F238E27FC236}">
                <a16:creationId xmlns:a16="http://schemas.microsoft.com/office/drawing/2014/main" id="{574DFD47-E422-CC46-9DF6-0B54D2EBCF22}"/>
              </a:ext>
            </a:extLst>
          </p:cNvPr>
          <p:cNvSpPr/>
          <p:nvPr/>
        </p:nvSpPr>
        <p:spPr>
          <a:xfrm>
            <a:off x="4826123" y="984724"/>
            <a:ext cx="758754" cy="4600834"/>
          </a:xfrm>
          <a:prstGeom prst="rect">
            <a:avLst/>
          </a:prstGeom>
          <a:solidFill>
            <a:srgbClr val="C000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a:extLst>
              <a:ext uri="{FF2B5EF4-FFF2-40B4-BE49-F238E27FC236}">
                <a16:creationId xmlns:a16="http://schemas.microsoft.com/office/drawing/2014/main" id="{DCF9E6EC-9D05-6349-BFA9-5CAFEFAB2D84}"/>
              </a:ext>
            </a:extLst>
          </p:cNvPr>
          <p:cNvSpPr/>
          <p:nvPr/>
        </p:nvSpPr>
        <p:spPr>
          <a:xfrm>
            <a:off x="4072285" y="984289"/>
            <a:ext cx="767265" cy="4600834"/>
          </a:xfrm>
          <a:prstGeom prst="rect">
            <a:avLst/>
          </a:prstGeom>
          <a:solidFill>
            <a:schemeClr val="accent5">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531C2739-287D-B540-98C5-C2080B004810}"/>
              </a:ext>
            </a:extLst>
          </p:cNvPr>
          <p:cNvSpPr/>
          <p:nvPr/>
        </p:nvSpPr>
        <p:spPr>
          <a:xfrm>
            <a:off x="5584877" y="999571"/>
            <a:ext cx="377250" cy="4573559"/>
          </a:xfrm>
          <a:prstGeom prst="rect">
            <a:avLst/>
          </a:prstGeom>
          <a:solidFill>
            <a:srgbClr val="538234">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67B69012-CDC5-D34C-9D95-FEF55BB57553}"/>
              </a:ext>
            </a:extLst>
          </p:cNvPr>
          <p:cNvCxnSpPr>
            <a:cxnSpLocks/>
          </p:cNvCxnSpPr>
          <p:nvPr/>
        </p:nvCxnSpPr>
        <p:spPr>
          <a:xfrm>
            <a:off x="4253179" y="984725"/>
            <a:ext cx="409492" cy="244395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5AC7490-6188-394C-8362-DE5A59111525}"/>
              </a:ext>
            </a:extLst>
          </p:cNvPr>
          <p:cNvSpPr/>
          <p:nvPr/>
        </p:nvSpPr>
        <p:spPr>
          <a:xfrm>
            <a:off x="0" y="703241"/>
            <a:ext cx="9144000" cy="5744313"/>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CB286922-A54B-444C-B126-DDE03F85424A}"/>
              </a:ext>
            </a:extLst>
          </p:cNvPr>
          <p:cNvSpPr txBox="1"/>
          <p:nvPr/>
        </p:nvSpPr>
        <p:spPr>
          <a:xfrm>
            <a:off x="322441" y="3736009"/>
            <a:ext cx="8494721" cy="126957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There are chips whose weakest cells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only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4800 hammers</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27" name="TextBox 26">
            <a:extLst>
              <a:ext uri="{FF2B5EF4-FFF2-40B4-BE49-F238E27FC236}">
                <a16:creationId xmlns:a16="http://schemas.microsoft.com/office/drawing/2014/main" id="{E5F64608-76B9-8C41-8FE4-00CDA39906D5}"/>
              </a:ext>
            </a:extLst>
          </p:cNvPr>
          <p:cNvSpPr txBox="1"/>
          <p:nvPr/>
        </p:nvSpPr>
        <p:spPr>
          <a:xfrm>
            <a:off x="322441" y="1406025"/>
            <a:ext cx="8494721" cy="170046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 DRAM type,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HC</a:t>
            </a:r>
            <a:r>
              <a:rPr kumimoji="0" lang="en-US" sz="2800" b="1" i="0" u="none" strike="noStrike" kern="1200" cap="none" spc="0" normalizeH="0" baseline="-25000" noProof="0" dirty="0" err="1">
                <a:ln>
                  <a:noFill/>
                </a:ln>
                <a:solidFill>
                  <a:srgbClr val="C00000"/>
                </a:solidFill>
                <a:effectLst/>
                <a:uLnTx/>
                <a:uFillTx/>
                <a:latin typeface="Cambria" panose="02040503050406030204" pitchFamily="18" charset="0"/>
                <a:ea typeface="+mn-ea"/>
                <a:cs typeface="+mn-cs"/>
              </a:rPr>
              <a:t>first</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reduces significantly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from old to new chips, i.e.,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DDR3:</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69.2k to 22.4k,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DDR4:</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17.5k to 10k, </a:t>
            </a:r>
            <a:r>
              <a:rPr kumimoji="0" lang="en-US"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LPDDR4: </a:t>
            </a:r>
            <a:r>
              <a:rPr kumimoji="0" lang="en-US" sz="2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16.8k to 4.8k</a:t>
            </a:r>
            <a:endParaRPr kumimoji="0" lang="en-US" sz="2800" b="1" i="0" u="none" strike="noStrike" kern="1200" cap="none" spc="0" normalizeH="0" baseline="-25000" noProof="0" dirty="0">
              <a:ln>
                <a:noFill/>
              </a:ln>
              <a:solidFill>
                <a:srgbClr val="4472C4">
                  <a:lumMod val="75000"/>
                </a:srgbClr>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Tree>
    <p:extLst>
      <p:ext uri="{BB962C8B-B14F-4D97-AF65-F5344CB8AC3E}">
        <p14:creationId xmlns:p14="http://schemas.microsoft.com/office/powerpoint/2010/main" val="31441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a:t>
            </a:r>
            <a:r>
              <a:rPr lang="en-US" sz="2800" dirty="0" err="1"/>
              <a:t>RowHammer</a:t>
            </a:r>
            <a:r>
              <a:rPr lang="en-US" sz="2800" dirty="0"/>
              <a:t>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p:txBody>
      </p:sp>
    </p:spTree>
    <p:extLst>
      <p:ext uri="{BB962C8B-B14F-4D97-AF65-F5344CB8AC3E}">
        <p14:creationId xmlns:p14="http://schemas.microsoft.com/office/powerpoint/2010/main" val="5897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D47E445F-3C9A-604B-8F46-6485DC0A009E}"/>
              </a:ext>
            </a:extLst>
          </p:cNvPr>
          <p:cNvSpPr txBox="1"/>
          <p:nvPr/>
        </p:nvSpPr>
        <p:spPr>
          <a:xfrm>
            <a:off x="264857" y="4301445"/>
            <a:ext cx="8609889" cy="149271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PARA,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ProHIT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and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MRLoc</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mitigate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in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worst chips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today with reasonable system performance </a:t>
            </a:r>
            <a:r>
              <a:rPr kumimoji="0" lang="en-US" sz="24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(92%, 100%, 100%)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Oval 38">
            <a:extLst>
              <a:ext uri="{FF2B5EF4-FFF2-40B4-BE49-F238E27FC236}">
                <a16:creationId xmlns:a16="http://schemas.microsoft.com/office/drawing/2014/main" id="{0D3EAAC1-B5C2-2542-A6AF-8E0B489B23A2}"/>
              </a:ext>
            </a:extLst>
          </p:cNvPr>
          <p:cNvSpPr/>
          <p:nvPr/>
        </p:nvSpPr>
        <p:spPr>
          <a:xfrm>
            <a:off x="4565742" y="1078108"/>
            <a:ext cx="321733" cy="765023"/>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6321E184-D08C-9745-BEDC-01092FC73217}"/>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0A6B4306-5825-0A4A-B380-3A733A49D775}"/>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2550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AC22333A-5367-254E-8A87-9300BED1F5FC}"/>
              </a:ext>
            </a:extLst>
          </p:cNvPr>
          <p:cNvSpPr txBox="1"/>
          <p:nvPr/>
        </p:nvSpPr>
        <p:spPr>
          <a:xfrm>
            <a:off x="264857" y="4376735"/>
            <a:ext cx="8609889" cy="110799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Only PARA’s design scales to low </a:t>
            </a:r>
            <a:r>
              <a:rPr kumimoji="0" lang="en-US" sz="2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4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values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but has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very low normalized system performance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39" name="Picture 38">
            <a:extLst>
              <a:ext uri="{FF2B5EF4-FFF2-40B4-BE49-F238E27FC236}">
                <a16:creationId xmlns:a16="http://schemas.microsoft.com/office/drawing/2014/main" id="{AC63DAA7-24D0-6645-8E0A-44B22F92E5AC}"/>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0" name="TextBox 39">
            <a:extLst>
              <a:ext uri="{FF2B5EF4-FFF2-40B4-BE49-F238E27FC236}">
                <a16:creationId xmlns:a16="http://schemas.microsoft.com/office/drawing/2014/main" id="{3AD4FB91-2D90-5F47-91F4-B89CD29B2FB0}"/>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 name="Oval 1">
            <a:extLst>
              <a:ext uri="{FF2B5EF4-FFF2-40B4-BE49-F238E27FC236}">
                <a16:creationId xmlns:a16="http://schemas.microsoft.com/office/drawing/2014/main" id="{1EFEC63B-0C2E-2241-B7B7-7DED3871F928}"/>
              </a:ext>
            </a:extLst>
          </p:cNvPr>
          <p:cNvSpPr/>
          <p:nvPr/>
        </p:nvSpPr>
        <p:spPr>
          <a:xfrm rot="1546141">
            <a:off x="4493639" y="2076755"/>
            <a:ext cx="4433234" cy="596830"/>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743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54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3200" b="1" dirty="0"/>
              <a:t>Key Takeaways from Mitigation Mechanisms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p:txBody>
          <a:bodyPr/>
          <a:lstStyle/>
          <a:p>
            <a:r>
              <a:rPr lang="en-US" sz="2500" dirty="0"/>
              <a:t>Existing </a:t>
            </a:r>
            <a:r>
              <a:rPr lang="en-US" sz="2500" dirty="0" err="1"/>
              <a:t>RowHammer</a:t>
            </a:r>
            <a:r>
              <a:rPr lang="en-US" sz="2500" dirty="0"/>
              <a:t> mitigation mechanisms can prevent </a:t>
            </a:r>
            <a:r>
              <a:rPr lang="en-US" sz="2500" dirty="0" err="1"/>
              <a:t>RowHammer</a:t>
            </a:r>
            <a:r>
              <a:rPr lang="en-US" sz="2500" dirty="0"/>
              <a:t> attacks with </a:t>
            </a:r>
            <a:r>
              <a:rPr lang="en-US" sz="2500" b="1" dirty="0">
                <a:solidFill>
                  <a:schemeClr val="accent6">
                    <a:lumMod val="75000"/>
                  </a:schemeClr>
                </a:solidFill>
              </a:rPr>
              <a:t>reasonable system performance overhead</a:t>
            </a:r>
            <a:r>
              <a:rPr lang="en-US" sz="2500" dirty="0"/>
              <a:t> in DRAM chips today</a:t>
            </a:r>
          </a:p>
          <a:p>
            <a:endParaRPr lang="en-US" sz="2500" dirty="0"/>
          </a:p>
          <a:p>
            <a:r>
              <a:rPr lang="en-US" sz="2500" dirty="0"/>
              <a:t>Existing </a:t>
            </a:r>
            <a:r>
              <a:rPr lang="en-US" sz="2500" dirty="0" err="1"/>
              <a:t>RowHammer</a:t>
            </a:r>
            <a:r>
              <a:rPr lang="en-US" sz="2500" dirty="0"/>
              <a:t> mitigation mechanisms </a:t>
            </a:r>
            <a:r>
              <a:rPr lang="en-US" sz="2500" b="1" dirty="0">
                <a:solidFill>
                  <a:srgbClr val="C00000"/>
                </a:solidFill>
              </a:rPr>
              <a:t>do not scale well</a:t>
            </a:r>
            <a:r>
              <a:rPr lang="en-US" sz="2500" b="1" dirty="0"/>
              <a:t> </a:t>
            </a:r>
            <a:r>
              <a:rPr lang="en-US" sz="2500" dirty="0"/>
              <a:t>to DRAM chips more vulnerable to </a:t>
            </a:r>
            <a:r>
              <a:rPr lang="en-US" sz="2500" dirty="0" err="1"/>
              <a:t>RowHammer</a:t>
            </a:r>
            <a:r>
              <a:rPr lang="en-US" sz="2500" dirty="0"/>
              <a:t> </a:t>
            </a:r>
          </a:p>
          <a:p>
            <a:endParaRPr lang="en-US" sz="2500" dirty="0"/>
          </a:p>
          <a:p>
            <a:r>
              <a:rPr lang="en-US" sz="2500" dirty="0"/>
              <a:t>There is still </a:t>
            </a:r>
            <a:r>
              <a:rPr lang="en-US" sz="2500" b="1" dirty="0">
                <a:solidFill>
                  <a:schemeClr val="accent2">
                    <a:lumMod val="75000"/>
                  </a:schemeClr>
                </a:solidFill>
              </a:rPr>
              <a:t>significant opportunity </a:t>
            </a:r>
            <a:r>
              <a:rPr lang="en-US" sz="2500" dirty="0"/>
              <a:t>for developing a mechanism that is </a:t>
            </a:r>
            <a:r>
              <a:rPr lang="en-US" sz="2500" b="1" dirty="0">
                <a:solidFill>
                  <a:schemeClr val="accent2">
                    <a:lumMod val="75000"/>
                  </a:schemeClr>
                </a:solidFill>
              </a:rPr>
              <a:t>scalable with low overhead</a:t>
            </a:r>
          </a:p>
        </p:txBody>
      </p:sp>
    </p:spTree>
    <p:extLst>
      <p:ext uri="{BB962C8B-B14F-4D97-AF65-F5344CB8AC3E}">
        <p14:creationId xmlns:p14="http://schemas.microsoft.com/office/powerpoint/2010/main" val="138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err="1"/>
              <a:t>RowHammer</a:t>
            </a:r>
            <a:r>
              <a:rPr lang="en-US" sz="3600" b="1" dirty="0"/>
              <a:t> Solutions Going Forward</a:t>
            </a:r>
          </a:p>
        </p:txBody>
      </p:sp>
      <p:sp>
        <p:nvSpPr>
          <p:cNvPr id="3" name="Content Placeholder 2"/>
          <p:cNvSpPr>
            <a:spLocks noGrp="1"/>
          </p:cNvSpPr>
          <p:nvPr>
            <p:ph idx="1"/>
          </p:nvPr>
        </p:nvSpPr>
        <p:spPr>
          <a:xfrm>
            <a:off x="75991" y="1234543"/>
            <a:ext cx="8817638" cy="5549734"/>
          </a:xfrm>
        </p:spPr>
        <p:txBody>
          <a:bodyPr/>
          <a:lstStyle/>
          <a:p>
            <a:pPr marL="0" indent="0">
              <a:buNone/>
            </a:pPr>
            <a:r>
              <a:rPr lang="en-US" sz="2700" b="1" dirty="0"/>
              <a:t>Two</a:t>
            </a:r>
            <a:r>
              <a:rPr lang="en-US" sz="2700" dirty="0"/>
              <a:t> promising directions for new </a:t>
            </a:r>
            <a:r>
              <a:rPr lang="en-US" sz="2700" dirty="0" err="1"/>
              <a:t>RowHammer</a:t>
            </a:r>
            <a:r>
              <a:rPr lang="en-US" sz="2700" dirty="0"/>
              <a:t> solutions:</a:t>
            </a:r>
          </a:p>
          <a:p>
            <a:pPr marL="0" indent="0">
              <a:buNone/>
            </a:pPr>
            <a:endParaRPr lang="en-US" sz="1000" dirty="0"/>
          </a:p>
          <a:p>
            <a:pPr marL="514350" indent="-514350">
              <a:buFont typeface="+mj-lt"/>
              <a:buAutoNum type="arabicPeriod"/>
            </a:pPr>
            <a:r>
              <a:rPr lang="en-US" sz="2700" b="1" dirty="0">
                <a:solidFill>
                  <a:schemeClr val="accent2">
                    <a:lumMod val="75000"/>
                  </a:schemeClr>
                </a:solidFill>
              </a:rPr>
              <a:t>DRAM-system cooperation</a:t>
            </a:r>
          </a:p>
          <a:p>
            <a:pPr marL="320040" lvl="1"/>
            <a:r>
              <a:rPr lang="en-US" sz="2100" dirty="0"/>
              <a:t>We believe the DRAM and system should cooperate more to provide a </a:t>
            </a:r>
            <a:r>
              <a:rPr lang="en-US" sz="2100" b="1" dirty="0">
                <a:solidFill>
                  <a:schemeClr val="accent5">
                    <a:lumMod val="75000"/>
                  </a:schemeClr>
                </a:solidFill>
              </a:rPr>
              <a:t>holistic</a:t>
            </a:r>
            <a:r>
              <a:rPr lang="en-US" sz="2100" dirty="0"/>
              <a:t> solution can prevent </a:t>
            </a:r>
            <a:r>
              <a:rPr lang="en-US" sz="2100" dirty="0" err="1"/>
              <a:t>RowHammer</a:t>
            </a:r>
            <a:r>
              <a:rPr lang="en-US" sz="2100" dirty="0"/>
              <a:t> at </a:t>
            </a:r>
            <a:r>
              <a:rPr lang="en-US" sz="2100" b="1" dirty="0">
                <a:solidFill>
                  <a:srgbClr val="538234"/>
                </a:solidFill>
              </a:rPr>
              <a:t>low cost</a:t>
            </a:r>
          </a:p>
          <a:p>
            <a:pPr marL="91440" lvl="1" indent="0">
              <a:buNone/>
            </a:pPr>
            <a:endParaRPr lang="en-US" sz="1000" dirty="0"/>
          </a:p>
          <a:p>
            <a:pPr marL="514350" indent="-514350">
              <a:buFont typeface="+mj-lt"/>
              <a:buAutoNum type="arabicPeriod"/>
            </a:pPr>
            <a:r>
              <a:rPr lang="en-US" sz="2700" b="1" dirty="0">
                <a:solidFill>
                  <a:srgbClr val="7030A0"/>
                </a:solidFill>
              </a:rPr>
              <a:t>Profile-guided</a:t>
            </a:r>
          </a:p>
          <a:p>
            <a:pPr marL="320040" lvl="1"/>
            <a:r>
              <a:rPr lang="en-US" sz="2100" dirty="0"/>
              <a:t>Accurate </a:t>
            </a:r>
            <a:r>
              <a:rPr lang="en-US" sz="2100" b="1" dirty="0">
                <a:solidFill>
                  <a:schemeClr val="accent5">
                    <a:lumMod val="75000"/>
                  </a:schemeClr>
                </a:solidFill>
              </a:rPr>
              <a:t>profile of </a:t>
            </a:r>
            <a:r>
              <a:rPr lang="en-US" sz="2100" b="1" dirty="0" err="1">
                <a:solidFill>
                  <a:schemeClr val="accent5">
                    <a:lumMod val="75000"/>
                  </a:schemeClr>
                </a:solidFill>
              </a:rPr>
              <a:t>RowHammer</a:t>
            </a:r>
            <a:r>
              <a:rPr lang="en-US" sz="2100" b="1" dirty="0">
                <a:solidFill>
                  <a:schemeClr val="accent5">
                    <a:lumMod val="75000"/>
                  </a:schemeClr>
                </a:solidFill>
              </a:rPr>
              <a:t>-susceptible cells </a:t>
            </a:r>
            <a:r>
              <a:rPr lang="en-US" sz="2100" dirty="0"/>
              <a:t>in DRAM provides a powerful substrate for building </a:t>
            </a:r>
            <a:r>
              <a:rPr lang="en-US" sz="2100" b="1" dirty="0">
                <a:solidFill>
                  <a:schemeClr val="accent5">
                    <a:lumMod val="75000"/>
                  </a:schemeClr>
                </a:solidFill>
              </a:rPr>
              <a:t>targeted</a:t>
            </a:r>
            <a:r>
              <a:rPr lang="en-US" sz="2100" dirty="0"/>
              <a:t> </a:t>
            </a:r>
            <a:r>
              <a:rPr lang="en-US" sz="2100" dirty="0" err="1"/>
              <a:t>RowHammer</a:t>
            </a:r>
            <a:r>
              <a:rPr lang="en-US" sz="2100" dirty="0"/>
              <a:t> solutions, e.g.:</a:t>
            </a:r>
          </a:p>
          <a:p>
            <a:pPr marL="777240" lvl="2"/>
            <a:r>
              <a:rPr lang="en-US" sz="1800" dirty="0"/>
              <a:t>Only increase the refresh rate for rows containing </a:t>
            </a:r>
            <a:r>
              <a:rPr lang="en-US" sz="1800" dirty="0" err="1"/>
              <a:t>RowHammer</a:t>
            </a:r>
            <a:r>
              <a:rPr lang="en-US" sz="1800" dirty="0"/>
              <a:t>-susceptible cells</a:t>
            </a:r>
          </a:p>
          <a:p>
            <a:pPr marL="914400" lvl="2" indent="0">
              <a:buNone/>
            </a:pPr>
            <a:endParaRPr lang="en-US" sz="1600" dirty="0"/>
          </a:p>
          <a:p>
            <a:pPr marL="320040" lvl="1"/>
            <a:r>
              <a:rPr lang="en-US" sz="2100" dirty="0"/>
              <a:t>A </a:t>
            </a:r>
            <a:r>
              <a:rPr lang="en-US" sz="2100" b="1" dirty="0">
                <a:solidFill>
                  <a:schemeClr val="accent5">
                    <a:lumMod val="75000"/>
                  </a:schemeClr>
                </a:solidFill>
              </a:rPr>
              <a:t>fast and accurate </a:t>
            </a:r>
            <a:r>
              <a:rPr lang="en-US" sz="2100" dirty="0"/>
              <a:t>profiling mechanism is a key research challenge for developing low-overhead and scalable </a:t>
            </a:r>
            <a:r>
              <a:rPr lang="en-US" sz="2100" dirty="0" err="1"/>
              <a:t>RowHammer</a:t>
            </a:r>
            <a:r>
              <a:rPr lang="en-US" sz="2100" dirty="0"/>
              <a:t> solutions</a:t>
            </a:r>
          </a:p>
        </p:txBody>
      </p:sp>
    </p:spTree>
    <p:extLst>
      <p:ext uri="{BB962C8B-B14F-4D97-AF65-F5344CB8AC3E}">
        <p14:creationId xmlns:p14="http://schemas.microsoft.com/office/powerpoint/2010/main" val="203576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3" name="Subtitle 2"/>
          <p:cNvSpPr>
            <a:spLocks noGrp="1"/>
          </p:cNvSpPr>
          <p:nvPr>
            <p:ph type="subTitle" idx="4294967295"/>
          </p:nvPr>
        </p:nvSpPr>
        <p:spPr>
          <a:xfrm>
            <a:off x="228600" y="3534081"/>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A. </a:t>
            </a:r>
            <a:r>
              <a:rPr lang="en-US" sz="2400" b="1" dirty="0" err="1">
                <a:latin typeface="Cambria"/>
                <a:cs typeface="Cambria"/>
              </a:rPr>
              <a:t>Giray</a:t>
            </a:r>
            <a:r>
              <a:rPr lang="en-US" sz="2400" b="1" dirty="0">
                <a:latin typeface="Cambria"/>
                <a:cs typeface="Cambria"/>
              </a:rPr>
              <a:t> </a:t>
            </a:r>
            <a:r>
              <a:rPr lang="en-US" sz="2400" b="1" dirty="0" err="1">
                <a:latin typeface="Cambria" panose="02040503050406030204" pitchFamily="18" charset="0"/>
              </a:rPr>
              <a:t>Yağlıkçı</a:t>
            </a:r>
            <a:r>
              <a:rPr lang="en-US" sz="2400" dirty="0">
                <a:latin typeface="Cambria" panose="02040503050406030204" pitchFamily="18" charset="0"/>
              </a:rPr>
              <a:t> </a:t>
            </a:r>
            <a:r>
              <a:rPr lang="en-US" sz="2400" b="1" dirty="0">
                <a:latin typeface="Cambria" panose="02040503050406030204" pitchFamily="18" charset="0"/>
                <a:cs typeface="Cambria"/>
              </a:rPr>
              <a:t>        </a:t>
            </a:r>
            <a:r>
              <a:rPr lang="en-US" sz="2400" b="1" dirty="0">
                <a:latin typeface="Cambria"/>
                <a:cs typeface="Cambria"/>
              </a:rPr>
              <a:t>Hasan Hassan</a:t>
            </a:r>
          </a:p>
          <a:p>
            <a:pPr marL="0" indent="0" algn="ctr">
              <a:buNone/>
            </a:pPr>
            <a:r>
              <a:rPr lang="en-US" sz="2400" b="1" dirty="0" err="1">
                <a:latin typeface="Cambria"/>
                <a:cs typeface="Cambria"/>
              </a:rPr>
              <a:t>Roknoddin</a:t>
            </a:r>
            <a:r>
              <a:rPr lang="en-US" sz="2400" b="1" dirty="0">
                <a:latin typeface="Cambria"/>
                <a:cs typeface="Cambria"/>
              </a:rPr>
              <a:t> Azizi        Lois </a:t>
            </a:r>
            <a:r>
              <a:rPr lang="en-US" sz="2400" b="1" dirty="0" err="1">
                <a:latin typeface="Cambria"/>
                <a:cs typeface="Cambria"/>
              </a:rPr>
              <a:t>Orosa</a:t>
            </a:r>
            <a:r>
              <a:rPr lang="en-US" sz="2400" b="1" dirty="0">
                <a:latin typeface="Cambria"/>
                <a:cs typeface="Cambria"/>
              </a:rPr>
              <a:t>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6306491"/>
            <a:ext cx="1827395" cy="37537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4153" y="5187287"/>
            <a:ext cx="2875694" cy="553229"/>
          </a:xfrm>
          <a:prstGeom prst="rect">
            <a:avLst/>
          </a:prstGeom>
        </p:spPr>
      </p:pic>
      <p:sp>
        <p:nvSpPr>
          <p:cNvPr id="8" name="Title 1">
            <a:extLst>
              <a:ext uri="{FF2B5EF4-FFF2-40B4-BE49-F238E27FC236}">
                <a16:creationId xmlns:a16="http://schemas.microsoft.com/office/drawing/2014/main" id="{5F8DED66-97C9-BE41-AAD3-0ACBF4498D33}"/>
              </a:ext>
            </a:extLst>
          </p:cNvPr>
          <p:cNvSpPr txBox="1">
            <a:spLocks/>
          </p:cNvSpPr>
          <p:nvPr/>
        </p:nvSpPr>
        <p:spPr>
          <a:xfrm>
            <a:off x="0" y="176130"/>
            <a:ext cx="9144000" cy="247383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a:ln>
                  <a:noFill/>
                </a:ln>
                <a:solidFill>
                  <a:prstClr val="white">
                    <a:lumMod val="95000"/>
                  </a:prstClr>
                </a:solidFill>
                <a:effectLst/>
                <a:uLnTx/>
                <a:uFillTx/>
                <a:latin typeface="Cambria"/>
                <a:ea typeface="+mj-ea"/>
                <a:cs typeface="Cambria"/>
              </a:rPr>
              <a:t>Revisiting RowHammer</a:t>
            </a:r>
            <a:br>
              <a:rPr kumimoji="0" lang="en-US" sz="20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700" b="1" i="1" u="none" strike="noStrike" kern="1200" cap="none" spc="0" normalizeH="0" baseline="0" noProof="0">
                <a:ln>
                  <a:noFill/>
                </a:ln>
                <a:solidFill>
                  <a:prstClr val="white">
                    <a:lumMod val="95000"/>
                  </a:prstClr>
                </a:solidFill>
                <a:effectLst/>
                <a:uLnTx/>
                <a:uFillTx/>
                <a:latin typeface="Cambria"/>
                <a:ea typeface="+mj-ea"/>
                <a:cs typeface="Cambria"/>
              </a:rPr>
              <a:t> </a:t>
            </a:r>
            <a:b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br>
            <a:r>
              <a:rPr kumimoji="0" lang="en-US" sz="3400" b="1" i="1" u="none" strike="noStrike" kern="1200" cap="none" spc="0" normalizeH="0" baseline="0" noProof="0">
                <a:ln>
                  <a:noFill/>
                </a:ln>
                <a:solidFill>
                  <a:prstClr val="white">
                    <a:lumMod val="95000"/>
                  </a:prstClr>
                </a:solidFill>
                <a:effectLst/>
                <a:uLnTx/>
                <a:uFillTx/>
                <a:latin typeface="Cambria"/>
                <a:ea typeface="+mj-ea"/>
                <a:cs typeface="Cambria"/>
              </a:rPr>
              <a:t>An Experimental Analysis of Modern Devices and Mitigation Techniques</a:t>
            </a:r>
            <a:endParaRPr kumimoji="0" lang="en-US" sz="3400" b="1" i="0" u="none" strike="noStrike" kern="1200" cap="none" spc="0" normalizeH="0" baseline="0" noProof="0" dirty="0">
              <a:ln>
                <a:noFill/>
              </a:ln>
              <a:solidFill>
                <a:prstClr val="white">
                  <a:lumMod val="95000"/>
                </a:prstClr>
              </a:solidFill>
              <a:effectLst/>
              <a:uLnTx/>
              <a:uFillTx/>
              <a:latin typeface="Cambria"/>
              <a:ea typeface="+mj-ea"/>
              <a:cs typeface="Cambria"/>
            </a:endParaRPr>
          </a:p>
        </p:txBody>
      </p:sp>
      <p:pic>
        <p:nvPicPr>
          <p:cNvPr id="10" name="Picture 4" descr="https://seaphages.org/media/institutions/Burgundy_CMU_JPG_Logo.jpg">
            <a:extLst>
              <a:ext uri="{FF2B5EF4-FFF2-40B4-BE49-F238E27FC236}">
                <a16:creationId xmlns:a16="http://schemas.microsoft.com/office/drawing/2014/main" id="{685CE9BF-D8E2-C648-B1A6-6A7FB22B6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653" b="26959"/>
          <a:stretch/>
        </p:blipFill>
        <p:spPr bwMode="auto">
          <a:xfrm>
            <a:off x="6220326" y="6319261"/>
            <a:ext cx="2767266" cy="453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465126"/>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201778</TotalTime>
  <Words>16747</Words>
  <Application>Microsoft Macintosh PowerPoint</Application>
  <PresentationFormat>On-screen Show (4:3)</PresentationFormat>
  <Paragraphs>2005</Paragraphs>
  <Slides>191</Slides>
  <Notes>82</Notes>
  <HiddenSlides>0</HiddenSlides>
  <MMClips>0</MMClips>
  <ScaleCrop>false</ScaleCrop>
  <HeadingPairs>
    <vt:vector size="6" baseType="variant">
      <vt:variant>
        <vt:lpstr>Fonts Used</vt:lpstr>
      </vt:variant>
      <vt:variant>
        <vt:i4>19</vt:i4>
      </vt:variant>
      <vt:variant>
        <vt:lpstr>Theme</vt:lpstr>
      </vt:variant>
      <vt:variant>
        <vt:i4>59</vt:i4>
      </vt:variant>
      <vt:variant>
        <vt:lpstr>Slide Titles</vt:lpstr>
      </vt:variant>
      <vt:variant>
        <vt:i4>191</vt:i4>
      </vt:variant>
    </vt:vector>
  </HeadingPairs>
  <TitlesOfParts>
    <vt:vector size="269" baseType="lpstr">
      <vt:lpstr>ＭＳ Ｐゴシック</vt:lpstr>
      <vt:lpstr>ＭＳ Ｐゴシック</vt:lpstr>
      <vt:lpstr>Apple Chancery</vt:lpstr>
      <vt:lpstr>Arial</vt:lpstr>
      <vt:lpstr>Arial Narrow</vt:lpstr>
      <vt:lpstr>Calibri</vt:lpstr>
      <vt:lpstr>Calibri Light</vt:lpstr>
      <vt:lpstr>Cambria</vt:lpstr>
      <vt:lpstr>Cambria Math</vt:lpstr>
      <vt:lpstr>Chalkduster</vt:lpstr>
      <vt:lpstr>Courier New</vt:lpstr>
      <vt:lpstr>Garamond</vt:lpstr>
      <vt:lpstr>LinLibertineT</vt:lpstr>
      <vt:lpstr>LinLibertineTI</vt:lpstr>
      <vt:lpstr>나눔고딕</vt:lpstr>
      <vt:lpstr>Tahoma</vt:lpstr>
      <vt:lpstr>Times New Roman</vt:lpstr>
      <vt:lpstr>Vista Sans OT Medium</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10_Edge</vt:lpstr>
      <vt:lpstr>12_Office Theme</vt:lpstr>
      <vt:lpstr>15_Office Theme</vt:lpstr>
      <vt:lpstr>25_Office Theme</vt:lpstr>
      <vt:lpstr>95_Edge</vt:lpstr>
      <vt:lpstr>1_Office Theme</vt:lpstr>
      <vt:lpstr>2_Edge</vt:lpstr>
      <vt:lpstr>Office Theme</vt:lpstr>
      <vt:lpstr>3_Office Theme</vt:lpstr>
      <vt:lpstr>153_Edge</vt:lpstr>
      <vt:lpstr>99_Edge</vt:lpstr>
      <vt:lpstr>16_Edge</vt:lpstr>
      <vt:lpstr>96_Edge</vt:lpstr>
      <vt:lpstr>43_Edge</vt:lpstr>
      <vt:lpstr>97_Edge</vt:lpstr>
      <vt:lpstr>100_Edge</vt:lpstr>
      <vt:lpstr>4_Office Theme</vt:lpstr>
      <vt:lpstr>62_Edge</vt:lpstr>
      <vt:lpstr>5_Office Theme</vt:lpstr>
      <vt:lpstr>19_Edge</vt:lpstr>
      <vt:lpstr>Revisiting RowHammer</vt:lpstr>
      <vt:lpstr>The Story of RowHammer </vt:lpstr>
      <vt:lpstr>An “Early” Position Paper [IMW’13]</vt:lpstr>
      <vt:lpstr>The DRAM Scaling Problem</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 Open Source DRAM Infrastructure</vt:lpstr>
      <vt:lpstr>Data Retention in Memory [Liu et al., ISCA 2013]</vt:lpstr>
      <vt:lpstr>RAIDR: Heterogeneous Refresh [ISCA’12]</vt:lpstr>
      <vt:lpstr>Analysis of Data Retention Failures [ISCA’13]</vt:lpstr>
      <vt:lpstr>Mitigation of Retention Issues [SIGMETRICS’14]</vt:lpstr>
      <vt:lpstr>Mitigation of Retention Issues [DSN’15]</vt:lpstr>
      <vt:lpstr>Mitigation of Retention Issues [DSN’16]  </vt:lpstr>
      <vt:lpstr>Mitigation of Retention Issues [MICRO’17]  </vt:lpstr>
      <vt:lpstr>Mitigation of Retention Issues [ISCA’17]</vt:lpstr>
      <vt:lpstr>Mitigation of Retention Issues [DSN’19]</vt:lpstr>
      <vt:lpstr>Mitigation of Retention Issues [MICRO’20]</vt:lpstr>
      <vt:lpstr>A Curious Phenomenon</vt:lpstr>
      <vt:lpstr>A Curious Discovery [Kim et al., ISCA 2014]</vt:lpstr>
      <vt:lpstr>DRAM RowHammer</vt:lpstr>
      <vt:lpstr>Modern DRAM is Prone to Disturbance Errors</vt:lpstr>
      <vt:lpstr>Most DRAM Modules Are Vulnerable</vt:lpstr>
      <vt:lpstr>Recent DRAM Is More Vulnerable</vt:lpstr>
      <vt:lpstr>Recent DRAM Is More Vulnerable</vt:lpstr>
      <vt:lpstr>Recent DRAM Is More Vulnerable</vt:lpstr>
      <vt:lpstr>A Simple Program Can Induce Many Errors</vt:lpstr>
      <vt:lpstr>A Simple Program Can Induce Many Errors</vt:lpstr>
      <vt:lpstr>A Simple Program Can Induce Many Errors</vt:lpstr>
      <vt:lpstr>A Simple Program Can Induce Many Errors</vt:lpstr>
      <vt:lpstr>A Simple Program Can Induce Many Errors</vt:lpstr>
      <vt:lpstr>Observed Errors in Real Systems</vt:lpstr>
      <vt:lpstr>One Can Take Over an Otherwise-Secure System</vt:lpstr>
      <vt:lpstr>RowHammer Security Attack Example</vt:lpstr>
      <vt:lpstr>Security Implications</vt:lpstr>
      <vt:lpstr>Security Implications</vt:lpstr>
      <vt:lpstr>Selected Readings on RowHammer (I)</vt:lpstr>
      <vt:lpstr>Selected Readings on RowHammer (II)</vt:lpstr>
      <vt:lpstr>Selected Readings on RowHammer (III)</vt:lpstr>
      <vt:lpstr>Selected Readings on RowHammer (IV)</vt:lpstr>
      <vt:lpstr>Selected Readings on RowHammer (V)</vt:lpstr>
      <vt:lpstr>Selected Readings on RowHammer (VI)</vt:lpstr>
      <vt:lpstr>Selected Readings on RowHammer (VII)</vt:lpstr>
      <vt:lpstr>Selected Readings on RowHammer (VIII)</vt:lpstr>
      <vt:lpstr>Selected Readings on RowHammer (IX)</vt:lpstr>
      <vt:lpstr>Selected Readings on RowHammer (X)</vt:lpstr>
      <vt:lpstr>Selected Readings on RowHammer (XI.A)</vt:lpstr>
      <vt:lpstr>Selected Readings on RowHammer (XI.B)</vt:lpstr>
      <vt:lpstr>Security Implications (ISCA 2014)</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vt:lpstr>
      <vt:lpstr>RowHammer Solutions</vt:lpstr>
      <vt:lpstr>Two Types of RowHammer Solutions</vt:lpstr>
      <vt:lpstr>Some Potential Solutions (ISCA 2014)</vt:lpstr>
      <vt:lpstr>Apple’s Patch for RowHammer</vt:lpstr>
      <vt:lpstr>Our Best Solution to RowHammer</vt:lpstr>
      <vt:lpstr>Advantages of PARA</vt:lpstr>
      <vt:lpstr>Probabilistic Activation in Real Life (I)</vt:lpstr>
      <vt:lpstr>Probabilistic Activation in Real Life (II)</vt:lpstr>
      <vt:lpstr>Seven RowHammer Solutions Proposed</vt:lpstr>
      <vt:lpstr>A Takeaway</vt:lpstr>
      <vt:lpstr>First RowHammer Analysis</vt:lpstr>
      <vt:lpstr>Retrospective on RowHammer &amp; Future</vt:lpstr>
      <vt:lpstr>A More Recent RowHammer Retrospective</vt:lpstr>
      <vt:lpstr>RowHammer in 2020</vt:lpstr>
      <vt:lpstr>RowHammer in 2020 (I)</vt:lpstr>
      <vt:lpstr>RowHammer in 2020 (II)</vt:lpstr>
      <vt:lpstr>RowHammer in 2020 (III)</vt:lpstr>
      <vt:lpstr>TRRespass</vt:lpstr>
      <vt:lpstr>RowHammer in 2020 (II)</vt:lpstr>
      <vt:lpstr>TRRespass</vt:lpstr>
      <vt:lpstr>BitFlips vs. Number of Aggressor Rows</vt:lpstr>
      <vt:lpstr>TRRespass Key Results</vt:lpstr>
      <vt:lpstr>TRRespass Key Takeaways</vt:lpstr>
      <vt:lpstr>More on TRRespass</vt:lpstr>
      <vt:lpstr>Revisiting RowHammer</vt:lpstr>
      <vt:lpstr>Revisiting RowHammer   An Experimental Analysis of Modern Devices and Mitigation Techniques</vt:lpstr>
      <vt:lpstr>Key Conclusions</vt:lpstr>
      <vt:lpstr>DRAM Testing Infrastructures</vt:lpstr>
      <vt:lpstr>DRAM Chips Tested</vt:lpstr>
      <vt:lpstr>3. Hammer Count (HC) Effects</vt:lpstr>
      <vt:lpstr>5. First RowHammer Bit Flips per Chip</vt:lpstr>
      <vt:lpstr>5. First RowHammer Bit Flips per Chip</vt:lpstr>
      <vt:lpstr>5. First RowHammer Bit Flips per Chip</vt:lpstr>
      <vt:lpstr>Key Takeaways from 1580 Chips</vt:lpstr>
      <vt:lpstr>Mitigation Mechanism Evaluation</vt:lpstr>
      <vt:lpstr>Mitigation Mechanism Evaluation</vt:lpstr>
      <vt:lpstr>Mitigation Mechanism Evaluation</vt:lpstr>
      <vt:lpstr>Key Takeaways from Mitigation Mechanisms</vt:lpstr>
      <vt:lpstr>RowHammer Solutions Going Forward</vt:lpstr>
      <vt:lpstr>PowerPoint Presentation</vt:lpstr>
      <vt:lpstr>Revisiting RowHammer in 2020 (I)</vt:lpstr>
      <vt:lpstr>RowHammer in 2020 (IV)</vt:lpstr>
      <vt:lpstr>RowHammer in 2020 (V)</vt:lpstr>
      <vt:lpstr>RowHammer in 2020 (VI)</vt:lpstr>
      <vt:lpstr>More to Come…</vt:lpstr>
      <vt:lpstr>Future Memory Reliability/Security Challenges</vt:lpstr>
      <vt:lpstr>Future of Main Memory Security</vt:lpstr>
      <vt:lpstr>The Takeaway, Reinforced</vt:lpstr>
      <vt:lpstr>Keeping Future Memory Secure</vt:lpstr>
      <vt:lpstr>How Do We Keep Memory Secure?</vt:lpstr>
      <vt:lpstr>Solution Direction: Principled Designs</vt:lpstr>
      <vt:lpstr>Architecting Future Memory for Security </vt:lpstr>
      <vt:lpstr>PowerPoint Presentation</vt:lpstr>
      <vt:lpstr>Understand and Model with Experiments (Flash)</vt:lpstr>
      <vt:lpstr>Collapse of the “Galloping Gertie” (1940)</vt:lpstr>
      <vt:lpstr>Another Example (1994)</vt:lpstr>
      <vt:lpstr>Yet Another Example (2007)</vt:lpstr>
      <vt:lpstr>A More Recent Example (2018)</vt:lpstr>
      <vt:lpstr>The Takeaway, Again</vt:lpstr>
      <vt:lpstr>Conclusion</vt:lpstr>
      <vt:lpstr>Summary: RowHammer</vt:lpstr>
      <vt:lpstr>For More on RowHammer…</vt:lpstr>
      <vt:lpstr>RowHammer in 2020 (I)</vt:lpstr>
      <vt:lpstr>RowHammer in 2020 (II)</vt:lpstr>
      <vt:lpstr>RowHammer in 2020 (III)</vt:lpstr>
      <vt:lpstr>PowerPoint Presentation</vt:lpstr>
      <vt:lpstr>Funding Acknowledgments</vt:lpstr>
      <vt:lpstr>Acknowledgments</vt:lpstr>
      <vt:lpstr>Acknowledgments</vt:lpstr>
      <vt:lpstr>PowerPoint Presentation</vt:lpstr>
      <vt:lpstr>SAFARI Newsletter April 2020 Edition</vt:lpstr>
      <vt:lpstr>Revisiting RowHammer</vt:lpstr>
      <vt:lpstr>Backup Slides for Further Info</vt:lpstr>
      <vt:lpstr>Research &amp; Teaching: Some Overview Talks</vt:lpstr>
      <vt:lpstr>An Interview on Research and Education</vt:lpstr>
      <vt:lpstr>More Thoughts and Suggestions</vt:lpstr>
      <vt:lpstr>Understanding RowHammer</vt:lpstr>
      <vt:lpstr>Why Is This Happening?</vt:lpstr>
      <vt:lpstr>Higher-Level Implications</vt:lpstr>
      <vt:lpstr>Root Causes of Disturbance Errors</vt:lpstr>
      <vt:lpstr>Experimental DRAM Testing Infrastructure</vt:lpstr>
      <vt:lpstr>Where RowHammer Was Discovered</vt:lpstr>
      <vt:lpstr>PowerPoint Presentation</vt:lpstr>
      <vt:lpstr>RowHammer Characterization Results</vt:lpstr>
      <vt:lpstr>4. Adjacency: Aggressor &amp; Victim</vt:lpstr>
      <vt:lpstr>❶ Access Interval (Aggressor)</vt:lpstr>
      <vt:lpstr>❷ Refresh Interval</vt:lpstr>
      <vt:lpstr>❸ Data Pattern</vt:lpstr>
      <vt:lpstr>6. Other Results (in Paper)</vt:lpstr>
      <vt:lpstr>6. Other Results (in Paper) cont’d</vt:lpstr>
      <vt:lpstr>First RowHammer Analysis</vt:lpstr>
      <vt:lpstr>RowHammer Solutions</vt:lpstr>
      <vt:lpstr>Naive Solutions</vt:lpstr>
      <vt:lpstr>Requirements for PARA</vt:lpstr>
      <vt:lpstr>Industry Is Writing Papers About It, Too</vt:lpstr>
      <vt:lpstr>Industry Is Writing Papers About It, Too</vt:lpstr>
      <vt:lpstr>Aside: Intelligent Controller for NAND Flash</vt:lpstr>
      <vt:lpstr>Revisiting RowHammer in 2020</vt:lpstr>
      <vt:lpstr>Executive Summary</vt:lpstr>
      <vt:lpstr>Motivation</vt:lpstr>
      <vt:lpstr>Goal</vt:lpstr>
      <vt:lpstr>Effective RowHammer Characterization </vt:lpstr>
      <vt:lpstr>Testing Methodology</vt:lpstr>
      <vt:lpstr>Testing Methodology</vt:lpstr>
      <vt:lpstr>1. RowHammer Vulnerability</vt:lpstr>
      <vt:lpstr>2. Data Pattern Dependence</vt:lpstr>
      <vt:lpstr>3. Hammer Count (HC) Effects</vt:lpstr>
      <vt:lpstr>4. Spatial Effects: Row Distance</vt:lpstr>
      <vt:lpstr>4. Spatial Effects: Row Distance</vt:lpstr>
      <vt:lpstr>4. Spatial Effects: Row Distance</vt:lpstr>
      <vt:lpstr>4. Spatial Distribution of Bit Flips</vt:lpstr>
      <vt:lpstr>4. Spatial Distribution of Bit Flips</vt:lpstr>
      <vt:lpstr>5. First RowHammer Bit Flips per Chip</vt:lpstr>
      <vt:lpstr>Evaluation Methodology</vt:lpstr>
      <vt:lpstr>Evaluation Methodology</vt:lpstr>
      <vt:lpstr>Mitigation Mech. Eval. (Increased Refresh)</vt:lpstr>
      <vt:lpstr>Mitigation Mechanism Evaluation (PARA) </vt:lpstr>
      <vt:lpstr>Mitigation Mechanism Evaluation (ProHIT)</vt:lpstr>
      <vt:lpstr>Mitigation Mechanism Evaluation (MRLoc)</vt:lpstr>
      <vt:lpstr>Mitigation Mechanism Evaluation (TWiCe)</vt:lpstr>
      <vt:lpstr>Mitigation Mechanism Evaluation (Ideal)</vt:lpstr>
      <vt:lpstr>Additional Details in the Paper </vt:lpstr>
      <vt:lpstr>RowHammer Reviews</vt:lpstr>
      <vt:lpstr>Initial RowHammer Reviews</vt:lpstr>
      <vt:lpstr>Missing the Point</vt:lpstr>
      <vt:lpstr>More …</vt:lpstr>
      <vt:lpstr>Final RowHammer Reviews</vt:lpstr>
      <vt:lpstr>Before RowHammer (I)</vt:lpstr>
      <vt:lpstr>Before RowHammer (II)</vt:lpstr>
      <vt:lpstr>Aside: Byzantine Failures</vt:lpstr>
      <vt:lpstr>Aside: Byzantine Generals Problem</vt:lpstr>
      <vt:lpstr>RowHammer, Revisited</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2814</cp:revision>
  <cp:lastPrinted>2017-12-05T03:30:35Z</cp:lastPrinted>
  <dcterms:created xsi:type="dcterms:W3CDTF">2010-10-08T20:41:54Z</dcterms:created>
  <dcterms:modified xsi:type="dcterms:W3CDTF">2020-10-09T16:13:42Z</dcterms:modified>
</cp:coreProperties>
</file>