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theme/themeOverride1.xml" ContentType="application/vnd.openxmlformats-officedocument.themeOverrid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9.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2.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3.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8.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9.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0.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1.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2.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3.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4.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5.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6.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7.xml" ContentType="application/vnd.openxmlformats-officedocument.theme+xml"/>
  <Override PartName="/ppt/theme/themeOverride2.xml" ContentType="application/vnd.openxmlformats-officedocument.themeOverrid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8.xml" ContentType="application/vnd.openxmlformats-officedocument.theme+xml"/>
  <Override PartName="/ppt/theme/themeOverride3.xml" ContentType="application/vnd.openxmlformats-officedocument.themeOverrid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9.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50.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1.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2.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3.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91.jpg" ContentType="image/pn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tags/tag5.xml" ContentType="application/vnd.openxmlformats-officedocument.presentationml.tags+xml"/>
  <Override PartName="/ppt/notesSlides/notesSlide51.xml" ContentType="application/vnd.openxmlformats-officedocument.presentationml.notesSlide+xml"/>
  <Override PartName="/ppt/tags/tag6.xml" ContentType="application/vnd.openxmlformats-officedocument.presentationml.tags+xml"/>
  <Override PartName="/ppt/notesSlides/notesSlide52.xml" ContentType="application/vnd.openxmlformats-officedocument.presentationml.notesSlide+xml"/>
  <Override PartName="/ppt/tags/tag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450" r:id="rId12"/>
    <p:sldMasterId id="2147484462" r:id="rId13"/>
    <p:sldMasterId id="2147484546" r:id="rId14"/>
    <p:sldMasterId id="2147484704" r:id="rId15"/>
    <p:sldMasterId id="2147484768" r:id="rId16"/>
    <p:sldMasterId id="2147484804" r:id="rId17"/>
    <p:sldMasterId id="2147484828" r:id="rId18"/>
    <p:sldMasterId id="2147484840" r:id="rId19"/>
    <p:sldMasterId id="2147484853" r:id="rId20"/>
    <p:sldMasterId id="2147484865" r:id="rId21"/>
    <p:sldMasterId id="2147484877" r:id="rId22"/>
    <p:sldMasterId id="2147484903" r:id="rId23"/>
    <p:sldMasterId id="2147484917" r:id="rId24"/>
    <p:sldMasterId id="2147484920" r:id="rId25"/>
    <p:sldMasterId id="2147485014" r:id="rId26"/>
    <p:sldMasterId id="2147485027" r:id="rId27"/>
    <p:sldMasterId id="2147485077" r:id="rId28"/>
    <p:sldMasterId id="2147485089" r:id="rId29"/>
    <p:sldMasterId id="2147485101" r:id="rId30"/>
    <p:sldMasterId id="2147485149" r:id="rId31"/>
    <p:sldMasterId id="2147485295" r:id="rId32"/>
    <p:sldMasterId id="2147485482" r:id="rId33"/>
    <p:sldMasterId id="2147485495" r:id="rId34"/>
    <p:sldMasterId id="2147485557" r:id="rId35"/>
    <p:sldMasterId id="2147485570" r:id="rId36"/>
    <p:sldMasterId id="2147485672" r:id="rId37"/>
    <p:sldMasterId id="2147485684" r:id="rId38"/>
    <p:sldMasterId id="2147485734" r:id="rId39"/>
    <p:sldMasterId id="2147485758" r:id="rId40"/>
    <p:sldMasterId id="2147485770" r:id="rId41"/>
    <p:sldMasterId id="2147485845" r:id="rId42"/>
    <p:sldMasterId id="2147485882" r:id="rId43"/>
    <p:sldMasterId id="2147485894" r:id="rId44"/>
    <p:sldMasterId id="2147485997" r:id="rId45"/>
    <p:sldMasterId id="2147486009" r:id="rId46"/>
    <p:sldMasterId id="2147486021" r:id="rId47"/>
    <p:sldMasterId id="2147486034" r:id="rId48"/>
    <p:sldMasterId id="2147486085" r:id="rId49"/>
    <p:sldMasterId id="2147486098" r:id="rId50"/>
    <p:sldMasterId id="2147486111" r:id="rId51"/>
    <p:sldMasterId id="2147486124" r:id="rId52"/>
    <p:sldMasterId id="2147486176" r:id="rId53"/>
    <p:sldMasterId id="2147486202" r:id="rId54"/>
  </p:sldMasterIdLst>
  <p:notesMasterIdLst>
    <p:notesMasterId r:id="rId236"/>
  </p:notesMasterIdLst>
  <p:handoutMasterIdLst>
    <p:handoutMasterId r:id="rId237"/>
  </p:handoutMasterIdLst>
  <p:sldIdLst>
    <p:sldId id="2399" r:id="rId55"/>
    <p:sldId id="3295" r:id="rId56"/>
    <p:sldId id="3296" r:id="rId57"/>
    <p:sldId id="3297" r:id="rId58"/>
    <p:sldId id="4847" r:id="rId59"/>
    <p:sldId id="4848" r:id="rId60"/>
    <p:sldId id="4849" r:id="rId61"/>
    <p:sldId id="4850" r:id="rId62"/>
    <p:sldId id="4851" r:id="rId63"/>
    <p:sldId id="4852" r:id="rId64"/>
    <p:sldId id="4853" r:id="rId65"/>
    <p:sldId id="4854" r:id="rId66"/>
    <p:sldId id="2027" r:id="rId67"/>
    <p:sldId id="4855" r:id="rId68"/>
    <p:sldId id="4856" r:id="rId69"/>
    <p:sldId id="4857" r:id="rId70"/>
    <p:sldId id="4837" r:id="rId71"/>
    <p:sldId id="4687" r:id="rId72"/>
    <p:sldId id="4147" r:id="rId73"/>
    <p:sldId id="4698" r:id="rId74"/>
    <p:sldId id="4858" r:id="rId75"/>
    <p:sldId id="4859" r:id="rId76"/>
    <p:sldId id="3581" r:id="rId77"/>
    <p:sldId id="3582" r:id="rId78"/>
    <p:sldId id="3609" r:id="rId79"/>
    <p:sldId id="4145" r:id="rId80"/>
    <p:sldId id="3583" r:id="rId81"/>
    <p:sldId id="3614" r:id="rId82"/>
    <p:sldId id="3615" r:id="rId83"/>
    <p:sldId id="4146" r:id="rId84"/>
    <p:sldId id="3584" r:id="rId85"/>
    <p:sldId id="3585" r:id="rId86"/>
    <p:sldId id="3586" r:id="rId87"/>
    <p:sldId id="3848" r:id="rId88"/>
    <p:sldId id="3710" r:id="rId89"/>
    <p:sldId id="3711" r:id="rId90"/>
    <p:sldId id="3712" r:id="rId91"/>
    <p:sldId id="3943" r:id="rId92"/>
    <p:sldId id="3944" r:id="rId93"/>
    <p:sldId id="3945" r:id="rId94"/>
    <p:sldId id="3946" r:id="rId95"/>
    <p:sldId id="3947" r:id="rId96"/>
    <p:sldId id="3948" r:id="rId97"/>
    <p:sldId id="3719" r:id="rId98"/>
    <p:sldId id="3950" r:id="rId99"/>
    <p:sldId id="3720" r:id="rId100"/>
    <p:sldId id="4860" r:id="rId101"/>
    <p:sldId id="4861" r:id="rId102"/>
    <p:sldId id="4862" r:id="rId103"/>
    <p:sldId id="4863" r:id="rId104"/>
    <p:sldId id="4864" r:id="rId105"/>
    <p:sldId id="4865" r:id="rId106"/>
    <p:sldId id="4893" r:id="rId107"/>
    <p:sldId id="3721" r:id="rId108"/>
    <p:sldId id="3722" r:id="rId109"/>
    <p:sldId id="4894" r:id="rId110"/>
    <p:sldId id="4895" r:id="rId111"/>
    <p:sldId id="4699" r:id="rId112"/>
    <p:sldId id="3723" r:id="rId113"/>
    <p:sldId id="4968" r:id="rId114"/>
    <p:sldId id="4969" r:id="rId115"/>
    <p:sldId id="4970" r:id="rId116"/>
    <p:sldId id="4971" r:id="rId117"/>
    <p:sldId id="4972" r:id="rId118"/>
    <p:sldId id="4973" r:id="rId119"/>
    <p:sldId id="4974" r:id="rId120"/>
    <p:sldId id="4975" r:id="rId121"/>
    <p:sldId id="4976" r:id="rId122"/>
    <p:sldId id="4977" r:id="rId123"/>
    <p:sldId id="4978" r:id="rId124"/>
    <p:sldId id="4979" r:id="rId125"/>
    <p:sldId id="4980" r:id="rId126"/>
    <p:sldId id="1863" r:id="rId127"/>
    <p:sldId id="4899" r:id="rId128"/>
    <p:sldId id="4900" r:id="rId129"/>
    <p:sldId id="3958" r:id="rId130"/>
    <p:sldId id="3978" r:id="rId131"/>
    <p:sldId id="4901" r:id="rId132"/>
    <p:sldId id="4943" r:id="rId133"/>
    <p:sldId id="5029" r:id="rId134"/>
    <p:sldId id="5028" r:id="rId135"/>
    <p:sldId id="3602" r:id="rId136"/>
    <p:sldId id="3857" r:id="rId137"/>
    <p:sldId id="4944" r:id="rId138"/>
    <p:sldId id="3604" r:id="rId139"/>
    <p:sldId id="3726" r:id="rId140"/>
    <p:sldId id="3728" r:id="rId141"/>
    <p:sldId id="3855" r:id="rId142"/>
    <p:sldId id="4981" r:id="rId143"/>
    <p:sldId id="4879" r:id="rId144"/>
    <p:sldId id="4945" r:id="rId145"/>
    <p:sldId id="4946" r:id="rId146"/>
    <p:sldId id="4947" r:id="rId147"/>
    <p:sldId id="4948" r:id="rId148"/>
    <p:sldId id="4949" r:id="rId149"/>
    <p:sldId id="4950" r:id="rId150"/>
    <p:sldId id="4951" r:id="rId151"/>
    <p:sldId id="4952" r:id="rId152"/>
    <p:sldId id="4953" r:id="rId153"/>
    <p:sldId id="4954" r:id="rId154"/>
    <p:sldId id="4955" r:id="rId155"/>
    <p:sldId id="4956" r:id="rId156"/>
    <p:sldId id="4957" r:id="rId157"/>
    <p:sldId id="4958" r:id="rId158"/>
    <p:sldId id="4959" r:id="rId159"/>
    <p:sldId id="4960" r:id="rId160"/>
    <p:sldId id="4961" r:id="rId161"/>
    <p:sldId id="4962" r:id="rId162"/>
    <p:sldId id="4963" r:id="rId163"/>
    <p:sldId id="4964" r:id="rId164"/>
    <p:sldId id="4965" r:id="rId165"/>
    <p:sldId id="4966" r:id="rId166"/>
    <p:sldId id="4967" r:id="rId167"/>
    <p:sldId id="4982" r:id="rId168"/>
    <p:sldId id="5030" r:id="rId169"/>
    <p:sldId id="4983" r:id="rId170"/>
    <p:sldId id="4984" r:id="rId171"/>
    <p:sldId id="5026" r:id="rId172"/>
    <p:sldId id="4985" r:id="rId173"/>
    <p:sldId id="4986" r:id="rId174"/>
    <p:sldId id="4987" r:id="rId175"/>
    <p:sldId id="4988" r:id="rId176"/>
    <p:sldId id="4866" r:id="rId177"/>
    <p:sldId id="4867" r:id="rId178"/>
    <p:sldId id="4868" r:id="rId179"/>
    <p:sldId id="4874" r:id="rId180"/>
    <p:sldId id="4942" r:id="rId181"/>
    <p:sldId id="4989" r:id="rId182"/>
    <p:sldId id="4876" r:id="rId183"/>
    <p:sldId id="5027" r:id="rId184"/>
    <p:sldId id="4870" r:id="rId185"/>
    <p:sldId id="4991" r:id="rId186"/>
    <p:sldId id="4992" r:id="rId187"/>
    <p:sldId id="4993" r:id="rId188"/>
    <p:sldId id="4405" r:id="rId189"/>
    <p:sldId id="4880" r:id="rId190"/>
    <p:sldId id="973" r:id="rId191"/>
    <p:sldId id="4994" r:id="rId192"/>
    <p:sldId id="4995" r:id="rId193"/>
    <p:sldId id="4996" r:id="rId194"/>
    <p:sldId id="4997" r:id="rId195"/>
    <p:sldId id="4998" r:id="rId196"/>
    <p:sldId id="4999" r:id="rId197"/>
    <p:sldId id="4881" r:id="rId198"/>
    <p:sldId id="5000" r:id="rId199"/>
    <p:sldId id="5001" r:id="rId200"/>
    <p:sldId id="5002" r:id="rId201"/>
    <p:sldId id="5003" r:id="rId202"/>
    <p:sldId id="5004" r:id="rId203"/>
    <p:sldId id="5005" r:id="rId204"/>
    <p:sldId id="5006" r:id="rId205"/>
    <p:sldId id="5007" r:id="rId206"/>
    <p:sldId id="5008" r:id="rId207"/>
    <p:sldId id="5009" r:id="rId208"/>
    <p:sldId id="5010" r:id="rId209"/>
    <p:sldId id="5011" r:id="rId210"/>
    <p:sldId id="5012" r:id="rId211"/>
    <p:sldId id="5013" r:id="rId212"/>
    <p:sldId id="5014" r:id="rId213"/>
    <p:sldId id="5015" r:id="rId214"/>
    <p:sldId id="5016" r:id="rId215"/>
    <p:sldId id="5017" r:id="rId216"/>
    <p:sldId id="5018" r:id="rId217"/>
    <p:sldId id="5019" r:id="rId218"/>
    <p:sldId id="5020" r:id="rId219"/>
    <p:sldId id="5021" r:id="rId220"/>
    <p:sldId id="5022" r:id="rId221"/>
    <p:sldId id="5023" r:id="rId222"/>
    <p:sldId id="5024" r:id="rId223"/>
    <p:sldId id="5025" r:id="rId224"/>
    <p:sldId id="4884" r:id="rId225"/>
    <p:sldId id="4885" r:id="rId226"/>
    <p:sldId id="4886" r:id="rId227"/>
    <p:sldId id="4887" r:id="rId228"/>
    <p:sldId id="4888" r:id="rId229"/>
    <p:sldId id="4889" r:id="rId230"/>
    <p:sldId id="4890" r:id="rId231"/>
    <p:sldId id="4891" r:id="rId232"/>
    <p:sldId id="4892" r:id="rId233"/>
    <p:sldId id="4939" r:id="rId234"/>
    <p:sldId id="4940" r:id="rId2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31" autoAdjust="0"/>
    <p:restoredTop sz="50000" autoAdjust="0"/>
  </p:normalViewPr>
  <p:slideViewPr>
    <p:cSldViewPr>
      <p:cViewPr varScale="1">
        <p:scale>
          <a:sx n="93" d="100"/>
          <a:sy n="93" d="100"/>
        </p:scale>
        <p:origin x="960" y="200"/>
      </p:cViewPr>
      <p:guideLst>
        <p:guide orient="horz" pos="2160"/>
        <p:guide pos="2880"/>
      </p:guideLst>
    </p:cSldViewPr>
  </p:slideViewPr>
  <p:outlineViewPr>
    <p:cViewPr>
      <p:scale>
        <a:sx n="33" d="100"/>
        <a:sy n="33" d="100"/>
      </p:scale>
      <p:origin x="0" y="131472"/>
    </p:cViewPr>
  </p:outlineViewPr>
  <p:notesTextViewPr>
    <p:cViewPr>
      <p:scale>
        <a:sx n="100" d="100"/>
        <a:sy n="100" d="100"/>
      </p:scale>
      <p:origin x="0" y="0"/>
    </p:cViewPr>
  </p:notesTextViewPr>
  <p:sorterViewPr>
    <p:cViewPr>
      <p:scale>
        <a:sx n="66" d="100"/>
        <a:sy n="66" d="100"/>
      </p:scale>
      <p:origin x="0" y="10064"/>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9.xml"/><Relationship Id="rId84" Type="http://schemas.openxmlformats.org/officeDocument/2006/relationships/slide" Target="slides/slide30.xml"/><Relationship Id="rId138" Type="http://schemas.openxmlformats.org/officeDocument/2006/relationships/slide" Target="slides/slide84.xml"/><Relationship Id="rId159" Type="http://schemas.openxmlformats.org/officeDocument/2006/relationships/slide" Target="slides/slide105.xml"/><Relationship Id="rId170" Type="http://schemas.openxmlformats.org/officeDocument/2006/relationships/slide" Target="slides/slide116.xml"/><Relationship Id="rId191" Type="http://schemas.openxmlformats.org/officeDocument/2006/relationships/slide" Target="slides/slide137.xml"/><Relationship Id="rId205" Type="http://schemas.openxmlformats.org/officeDocument/2006/relationships/slide" Target="slides/slide151.xml"/><Relationship Id="rId226" Type="http://schemas.openxmlformats.org/officeDocument/2006/relationships/slide" Target="slides/slide172.xml"/><Relationship Id="rId107" Type="http://schemas.openxmlformats.org/officeDocument/2006/relationships/slide" Target="slides/slide5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0.xml"/><Relationship Id="rId128" Type="http://schemas.openxmlformats.org/officeDocument/2006/relationships/slide" Target="slides/slide74.xml"/><Relationship Id="rId149" Type="http://schemas.openxmlformats.org/officeDocument/2006/relationships/slide" Target="slides/slide95.xml"/><Relationship Id="rId5" Type="http://schemas.openxmlformats.org/officeDocument/2006/relationships/slideMaster" Target="slideMasters/slideMaster5.xml"/><Relationship Id="rId95" Type="http://schemas.openxmlformats.org/officeDocument/2006/relationships/slide" Target="slides/slide41.xml"/><Relationship Id="rId160" Type="http://schemas.openxmlformats.org/officeDocument/2006/relationships/slide" Target="slides/slide106.xml"/><Relationship Id="rId181" Type="http://schemas.openxmlformats.org/officeDocument/2006/relationships/slide" Target="slides/slide127.xml"/><Relationship Id="rId216" Type="http://schemas.openxmlformats.org/officeDocument/2006/relationships/slide" Target="slides/slide162.xml"/><Relationship Id="rId237" Type="http://schemas.openxmlformats.org/officeDocument/2006/relationships/handoutMaster" Target="handoutMasters/handout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0.xml"/><Relationship Id="rId118" Type="http://schemas.openxmlformats.org/officeDocument/2006/relationships/slide" Target="slides/slide64.xml"/><Relationship Id="rId139" Type="http://schemas.openxmlformats.org/officeDocument/2006/relationships/slide" Target="slides/slide85.xml"/><Relationship Id="rId85" Type="http://schemas.openxmlformats.org/officeDocument/2006/relationships/slide" Target="slides/slide31.xml"/><Relationship Id="rId150" Type="http://schemas.openxmlformats.org/officeDocument/2006/relationships/slide" Target="slides/slide96.xml"/><Relationship Id="rId171" Type="http://schemas.openxmlformats.org/officeDocument/2006/relationships/slide" Target="slides/slide117.xml"/><Relationship Id="rId192" Type="http://schemas.openxmlformats.org/officeDocument/2006/relationships/slide" Target="slides/slide138.xml"/><Relationship Id="rId206" Type="http://schemas.openxmlformats.org/officeDocument/2006/relationships/slide" Target="slides/slide152.xml"/><Relationship Id="rId227" Type="http://schemas.openxmlformats.org/officeDocument/2006/relationships/slide" Target="slides/slide17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4.xml"/><Relationship Id="rId129" Type="http://schemas.openxmlformats.org/officeDocument/2006/relationships/slide" Target="slides/slide75.xml"/><Relationship Id="rId54" Type="http://schemas.openxmlformats.org/officeDocument/2006/relationships/slideMaster" Target="slideMasters/slideMaster54.xml"/><Relationship Id="rId75" Type="http://schemas.openxmlformats.org/officeDocument/2006/relationships/slide" Target="slides/slide21.xml"/><Relationship Id="rId96" Type="http://schemas.openxmlformats.org/officeDocument/2006/relationships/slide" Target="slides/slide42.xml"/><Relationship Id="rId140" Type="http://schemas.openxmlformats.org/officeDocument/2006/relationships/slide" Target="slides/slide86.xml"/><Relationship Id="rId161" Type="http://schemas.openxmlformats.org/officeDocument/2006/relationships/slide" Target="slides/slide107.xml"/><Relationship Id="rId182" Type="http://schemas.openxmlformats.org/officeDocument/2006/relationships/slide" Target="slides/slide128.xml"/><Relationship Id="rId217" Type="http://schemas.openxmlformats.org/officeDocument/2006/relationships/slide" Target="slides/slide163.xml"/><Relationship Id="rId6" Type="http://schemas.openxmlformats.org/officeDocument/2006/relationships/slideMaster" Target="slideMasters/slideMaster6.xml"/><Relationship Id="rId238" Type="http://schemas.openxmlformats.org/officeDocument/2006/relationships/presProps" Target="presProps.xml"/><Relationship Id="rId23" Type="http://schemas.openxmlformats.org/officeDocument/2006/relationships/slideMaster" Target="slideMasters/slideMaster23.xml"/><Relationship Id="rId119" Type="http://schemas.openxmlformats.org/officeDocument/2006/relationships/slide" Target="slides/slide65.xml"/><Relationship Id="rId44" Type="http://schemas.openxmlformats.org/officeDocument/2006/relationships/slideMaster" Target="slideMasters/slideMaster44.xml"/><Relationship Id="rId65" Type="http://schemas.openxmlformats.org/officeDocument/2006/relationships/slide" Target="slides/slide11.xml"/><Relationship Id="rId86" Type="http://schemas.openxmlformats.org/officeDocument/2006/relationships/slide" Target="slides/slide32.xml"/><Relationship Id="rId130" Type="http://schemas.openxmlformats.org/officeDocument/2006/relationships/slide" Target="slides/slide76.xml"/><Relationship Id="rId151" Type="http://schemas.openxmlformats.org/officeDocument/2006/relationships/slide" Target="slides/slide97.xml"/><Relationship Id="rId172" Type="http://schemas.openxmlformats.org/officeDocument/2006/relationships/slide" Target="slides/slide118.xml"/><Relationship Id="rId193" Type="http://schemas.openxmlformats.org/officeDocument/2006/relationships/slide" Target="slides/slide139.xml"/><Relationship Id="rId207" Type="http://schemas.openxmlformats.org/officeDocument/2006/relationships/slide" Target="slides/slide153.xml"/><Relationship Id="rId228" Type="http://schemas.openxmlformats.org/officeDocument/2006/relationships/slide" Target="slides/slide174.xml"/><Relationship Id="rId13" Type="http://schemas.openxmlformats.org/officeDocument/2006/relationships/slideMaster" Target="slideMasters/slideMaster13.xml"/><Relationship Id="rId109" Type="http://schemas.openxmlformats.org/officeDocument/2006/relationships/slide" Target="slides/slide55.xml"/><Relationship Id="rId34" Type="http://schemas.openxmlformats.org/officeDocument/2006/relationships/slideMaster" Target="slideMasters/slideMaster34.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20" Type="http://schemas.openxmlformats.org/officeDocument/2006/relationships/slide" Target="slides/slide66.xml"/><Relationship Id="rId141" Type="http://schemas.openxmlformats.org/officeDocument/2006/relationships/slide" Target="slides/slide87.xml"/><Relationship Id="rId7" Type="http://schemas.openxmlformats.org/officeDocument/2006/relationships/slideMaster" Target="slideMasters/slideMaster7.xml"/><Relationship Id="rId162" Type="http://schemas.openxmlformats.org/officeDocument/2006/relationships/slide" Target="slides/slide108.xml"/><Relationship Id="rId183" Type="http://schemas.openxmlformats.org/officeDocument/2006/relationships/slide" Target="slides/slide129.xml"/><Relationship Id="rId218" Type="http://schemas.openxmlformats.org/officeDocument/2006/relationships/slide" Target="slides/slide164.xml"/><Relationship Id="rId239"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31" Type="http://schemas.openxmlformats.org/officeDocument/2006/relationships/slide" Target="slides/slide77.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208" Type="http://schemas.openxmlformats.org/officeDocument/2006/relationships/slide" Target="slides/slide154.xml"/><Relationship Id="rId229" Type="http://schemas.openxmlformats.org/officeDocument/2006/relationships/slide" Target="slides/slide175.xml"/><Relationship Id="rId240"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8" Type="http://schemas.openxmlformats.org/officeDocument/2006/relationships/slideMaster" Target="slideMasters/slideMaster8.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219" Type="http://schemas.openxmlformats.org/officeDocument/2006/relationships/slide" Target="slides/slide165.xml"/><Relationship Id="rId230" Type="http://schemas.openxmlformats.org/officeDocument/2006/relationships/slide" Target="slides/slide17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95" Type="http://schemas.openxmlformats.org/officeDocument/2006/relationships/slide" Target="slides/slide141.xml"/><Relationship Id="rId209" Type="http://schemas.openxmlformats.org/officeDocument/2006/relationships/slide" Target="slides/slide155.xml"/><Relationship Id="rId220" Type="http://schemas.openxmlformats.org/officeDocument/2006/relationships/slide" Target="slides/slide166.xml"/><Relationship Id="rId241"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106" Type="http://schemas.openxmlformats.org/officeDocument/2006/relationships/slide" Target="slides/slide52.xml"/><Relationship Id="rId127" Type="http://schemas.openxmlformats.org/officeDocument/2006/relationships/slide" Target="slides/slide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78" Type="http://schemas.openxmlformats.org/officeDocument/2006/relationships/slide" Target="slides/slide24.xml"/><Relationship Id="rId94" Type="http://schemas.openxmlformats.org/officeDocument/2006/relationships/slide" Target="slides/slide40.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48" Type="http://schemas.openxmlformats.org/officeDocument/2006/relationships/slide" Target="slides/slide94.xml"/><Relationship Id="rId164" Type="http://schemas.openxmlformats.org/officeDocument/2006/relationships/slide" Target="slides/slide110.xml"/><Relationship Id="rId169" Type="http://schemas.openxmlformats.org/officeDocument/2006/relationships/slide" Target="slides/slide115.xml"/><Relationship Id="rId185" Type="http://schemas.openxmlformats.org/officeDocument/2006/relationships/slide" Target="slides/slide1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6.xml"/><Relationship Id="rId210" Type="http://schemas.openxmlformats.org/officeDocument/2006/relationships/slide" Target="slides/slide156.xml"/><Relationship Id="rId215" Type="http://schemas.openxmlformats.org/officeDocument/2006/relationships/slide" Target="slides/slide161.xml"/><Relationship Id="rId236" Type="http://schemas.openxmlformats.org/officeDocument/2006/relationships/notesMaster" Target="notesMasters/notesMaster1.xml"/><Relationship Id="rId26" Type="http://schemas.openxmlformats.org/officeDocument/2006/relationships/slideMaster" Target="slideMasters/slideMaster26.xml"/><Relationship Id="rId231" Type="http://schemas.openxmlformats.org/officeDocument/2006/relationships/slide" Target="slides/slide177.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221" Type="http://schemas.openxmlformats.org/officeDocument/2006/relationships/slide" Target="slides/slide167.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11" Type="http://schemas.openxmlformats.org/officeDocument/2006/relationships/slide" Target="slides/slide157.xml"/><Relationship Id="rId232" Type="http://schemas.openxmlformats.org/officeDocument/2006/relationships/slide" Target="slides/slide17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slide" Target="slides/slide147.xml"/><Relationship Id="rId222" Type="http://schemas.openxmlformats.org/officeDocument/2006/relationships/slide" Target="slides/slide16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1" Type="http://schemas.openxmlformats.org/officeDocument/2006/relationships/slideMaster" Target="slideMasters/slideMaster1.xml"/><Relationship Id="rId212" Type="http://schemas.openxmlformats.org/officeDocument/2006/relationships/slide" Target="slides/slide158.xml"/><Relationship Id="rId233" Type="http://schemas.openxmlformats.org/officeDocument/2006/relationships/slide" Target="slides/slide17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202" Type="http://schemas.openxmlformats.org/officeDocument/2006/relationships/slide" Target="slides/slide148.xml"/><Relationship Id="rId223" Type="http://schemas.openxmlformats.org/officeDocument/2006/relationships/slide" Target="slides/slide16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71" Type="http://schemas.openxmlformats.org/officeDocument/2006/relationships/slide" Target="slides/slide17.xml"/><Relationship Id="rId92" Type="http://schemas.openxmlformats.org/officeDocument/2006/relationships/slide" Target="slides/slide38.xml"/><Relationship Id="rId213" Type="http://schemas.openxmlformats.org/officeDocument/2006/relationships/slide" Target="slides/slide159.xml"/><Relationship Id="rId234"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19" Type="http://schemas.openxmlformats.org/officeDocument/2006/relationships/slideMaster" Target="slideMasters/slideMaster19.xml"/><Relationship Id="rId224" Type="http://schemas.openxmlformats.org/officeDocument/2006/relationships/slide" Target="slides/slide170.xml"/><Relationship Id="rId30" Type="http://schemas.openxmlformats.org/officeDocument/2006/relationships/slideMaster" Target="slideMasters/slideMaster30.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 Type="http://schemas.openxmlformats.org/officeDocument/2006/relationships/slideMaster" Target="slideMasters/slideMaster3.xml"/><Relationship Id="rId214" Type="http://schemas.openxmlformats.org/officeDocument/2006/relationships/slide" Target="slides/slide160.xml"/><Relationship Id="rId235" Type="http://schemas.openxmlformats.org/officeDocument/2006/relationships/slide" Target="slides/slide181.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8/8/18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8/8/18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97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80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7200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444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041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49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9610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05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29560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11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296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429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516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421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758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570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737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568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12550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586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841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432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6912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600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0646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9107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112015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41968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7088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815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873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03020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9368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7709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3736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32657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63F22A-D283-BD47-9E59-796EDCCC2D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54898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4B16A-A8BD-244A-A6C6-576159C115D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33718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C9ADEB-8BBF-1542-A789-E3417689B7C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017328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D6164-23B8-B046-BED0-9C1285A065B8}"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06078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1A3721-F261-6E4E-AC12-4A172EDBF29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683207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3212D5-35D4-D540-A8DC-0FFC637E356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439533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1B18DF-D3E9-1B4A-AA18-92767ACC8EF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3332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584372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B7274C-C746-1245-8EC9-47D814B7B19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434961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C48932-6149-C740-8971-A25EA3723F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31995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E1217C-28FF-D34A-9FE1-C109057AC2E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40766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3AB9CB-DE53-BF46-ADB8-1FDD70EFBE7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150108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RDR exploits each cell’s read disturb resistance. </a:t>
            </a:r>
          </a:p>
          <a:p>
            <a:r>
              <a:rPr lang="en-US" altLang="en-US">
                <a:latin typeface="Arial" charset="0"/>
                <a:ea typeface="ＭＳ Ｐゴシック" charset="-128"/>
              </a:rPr>
              <a:t>Because of process variation, each cell can be classified as either disturb resistant or disturb prone.</a:t>
            </a:r>
          </a:p>
          <a:p>
            <a:r>
              <a:rPr lang="en-US" altLang="en-US">
                <a:latin typeface="Arial" charset="0"/>
                <a:ea typeface="ＭＳ Ｐゴシック" charset="-128"/>
              </a:rPr>
              <a:t>After the same amount of read disturbs, the threshold voltage of a disturb-resistant cell does not change much, but the threshold voltage change of a disturb-prone cell is high.</a:t>
            </a:r>
          </a:p>
        </p:txBody>
      </p:sp>
      <p:sp>
        <p:nvSpPr>
          <p:cNvPr id="313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E1B6AA-D03F-394B-8F13-3F8818C44026}"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97422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As our fourth observation, we find some flash cells are more prone to read disturb.</a:t>
            </a:r>
          </a:p>
          <a:p>
            <a:r>
              <a:rPr lang="en-US" altLang="en-US">
                <a:latin typeface="Arial" charset="0"/>
                <a:ea typeface="ＭＳ Ｐゴシック" charset="-128"/>
              </a:rPr>
              <a:t>Now lets look at an example of the erased and P1 state.</a:t>
            </a:r>
          </a:p>
          <a:p>
            <a:r>
              <a:rPr lang="en-US" altLang="en-US">
                <a:latin typeface="Arial" charset="0"/>
                <a:ea typeface="ＭＳ Ｐゴシック" charset="-128"/>
              </a:rPr>
              <a:t>With no read disturb, the threshold voltage of disturb prone and resistant cells are randomly distributed.</a:t>
            </a:r>
          </a:p>
          <a:p>
            <a:r>
              <a:rPr lang="en-US" altLang="en-US">
                <a:latin typeface="Arial" charset="0"/>
                <a:ea typeface="ＭＳ Ｐゴシック" charset="-128"/>
              </a:rPr>
              <a:t>After a significant amount of read disturb, the cells redistribute because of read disturb.</a:t>
            </a:r>
          </a:p>
          <a:p>
            <a:r>
              <a:rPr lang="en-US" altLang="en-US">
                <a:latin typeface="Arial" charset="0"/>
                <a:ea typeface="ＭＳ Ｐゴシック" charset="-128"/>
              </a:rPr>
              <a:t>At this point, we can see that disturb-prone cells have higher threshold voltages within each state,</a:t>
            </a:r>
          </a:p>
          <a:p>
            <a:r>
              <a:rPr lang="en-US" altLang="en-US">
                <a:latin typeface="Arial" charset="0"/>
                <a:ea typeface="ＭＳ Ｐゴシック" charset="-128"/>
              </a:rPr>
              <a:t>And disturb-resistant cells have lower threshold voltages.</a:t>
            </a:r>
          </a:p>
          <a:p>
            <a:r>
              <a:rPr lang="en-US" altLang="en-US">
                <a:latin typeface="Arial" charset="0"/>
                <a:ea typeface="ＭＳ Ｐゴシック" charset="-128"/>
              </a:rPr>
              <a:t>Now, if we look at the cells susceptible to errors, which are cells with threshold voltage closer to the boundary.</a:t>
            </a:r>
          </a:p>
          <a:p>
            <a:r>
              <a:rPr lang="en-US" altLang="en-US">
                <a:latin typeface="Arial" charset="0"/>
                <a:ea typeface="ＭＳ Ｐゴシック" charset="-128"/>
              </a:rPr>
              <a:t>The disturb-prone cells are from the erased state, and the disturb-resistant cells are from the P1 state.</a:t>
            </a:r>
          </a:p>
        </p:txBody>
      </p:sp>
      <p:sp>
        <p:nvSpPr>
          <p:cNvPr id="315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9E0505-953E-2B42-9D41-653C021C3D5F}"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74855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Based on this finding, we propose read disturb oriented error recovery to identify disturb-prone and resistant cells after a failure has happened to recover from read disturb errors.</a:t>
            </a:r>
          </a:p>
          <a:p>
            <a:r>
              <a:rPr lang="en-US" altLang="en-US">
                <a:latin typeface="Arial" charset="0"/>
                <a:ea typeface="ＭＳ Ｐゴシック" charset="-128"/>
              </a:rPr>
              <a:t>After an uncorrectable flash error, the following steps are triggered.</a:t>
            </a:r>
          </a:p>
          <a:p>
            <a:endParaRPr lang="en-US" altLang="en-US">
              <a:latin typeface="Arial" charset="0"/>
              <a:ea typeface="ＭＳ Ｐゴシック" charset="-128"/>
            </a:endParaRPr>
          </a:p>
        </p:txBody>
      </p:sp>
      <p:sp>
        <p:nvSpPr>
          <p:cNvPr id="317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EC825F-F971-CF4F-8BC4-3424B71EDA79}"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163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98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459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349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0154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hemeOverride" Target="../theme/themeOverride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2" Type="http://schemas.openxmlformats.org/officeDocument/2006/relationships/slideMaster" Target="../slideMasters/slideMaster47.xml"/><Relationship Id="rId1" Type="http://schemas.openxmlformats.org/officeDocument/2006/relationships/themeOverride" Target="../theme/themeOverride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2" Type="http://schemas.openxmlformats.org/officeDocument/2006/relationships/slideMaster" Target="../slideMasters/slideMaster48.xml"/><Relationship Id="rId1" Type="http://schemas.openxmlformats.org/officeDocument/2006/relationships/themeOverride" Target="../theme/themeOverride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90731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17664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82706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794115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91252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30063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57664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642974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74327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791756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0840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63657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29093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35317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72364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06011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691233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56116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87078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6920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679828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08722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56509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356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987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85035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94471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59923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546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50989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969084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58213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45083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369" tIns="45685" rIns="91369" bIns="45685"/>
          <a:lstStyle/>
          <a:p>
            <a:pPr defTabSz="913696"/>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369" tIns="45685" rIns="91369" bIns="45685" numCol="1" anchor="b" anchorCtr="0" compatLnSpc="1">
            <a:prstTxWarp prst="textNoShape">
              <a:avLst/>
            </a:prstTxWarp>
          </a:bodyPr>
          <a:lstStyle>
            <a:lvl1pPr>
              <a:defRPr sz="1200">
                <a:latin typeface="Garamond" pitchFamily="18" charset="0"/>
              </a:defRPr>
            </a:lvl1pPr>
          </a:lstStyle>
          <a:p>
            <a:pPr defTabSz="913696"/>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824688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0762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209724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79139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9156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25937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706900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919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24933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06908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0823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133849098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34039816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29363426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46028322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19455647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4322834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238846956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395658825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754307458"/>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261802425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249833797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7944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6271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93753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516253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8808"/>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98089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398894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64774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201208"/>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52757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928864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805D39-8A99-3244-8F9A-372BEEBCC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95273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529F8-9DA9-694E-B83F-60BEDEBD4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1504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41F8A-872E-3646-89B6-55BA95B3F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935299"/>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E43D1-58FC-C14A-A9F0-BDD7AF0437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67730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F46380-4E56-A244-BA59-54B74623B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39299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1D5ED1-33F2-2645-AF95-92848C055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87702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C164A4-5DB4-2D45-ADFF-1E3FBB6A1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43429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178E3-A4E9-8C44-9376-46FFDE548E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0756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99267F-2B60-1142-AD94-1D907EA9F2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779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BE77B-E84C-FA4C-AF81-38E30AF71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634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7964-A99D-DB4D-8E5A-4012C28607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4064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6B4C4BB4-B804-0A46-91EB-1C5EA2C8E2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87585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0169019-BB41-6245-A1FF-2891AF1467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38257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409D90B-F346-3C42-AD18-18315DB00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49904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1B757EB-4A8B-1044-BBB4-CE4A4AF13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31995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5A9F90F7-73ED-7745-B383-3C29FF1DE0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19680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CCB94D-0191-4749-BCBF-0FEB50E6E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098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E5D36DF0-1835-D14D-9D16-04855C8F5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2102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4D1BA1E-770A-6D4D-A1FD-36213ED27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15052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D341FD7C-1AE1-0545-9494-DFC5ABA6D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4307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DDD92E9B-C169-A540-8BBA-E3CEA95B4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13602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E53C06E-1BA5-454B-AA9A-B7A05D87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6680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716A9FA-F86C-8242-A499-74AAE05886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08444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211300933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84225735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381424905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243383908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1262287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208761617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26462550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83530524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220416740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360247609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70609367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CAF0C4-D837-6C46-94E3-5BC8E6610C9A}" type="slidenum">
              <a:rPr lang="en-US"/>
              <a:pPr>
                <a:defRPr/>
              </a:pPr>
              <a:t>‹#›</a:t>
            </a:fld>
            <a:endParaRPr lang="en-US"/>
          </a:p>
        </p:txBody>
      </p:sp>
    </p:spTree>
    <p:extLst>
      <p:ext uri="{BB962C8B-B14F-4D97-AF65-F5344CB8AC3E}">
        <p14:creationId xmlns:p14="http://schemas.microsoft.com/office/powerpoint/2010/main" val="182263650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40BA29-F9EE-E949-A023-5C86A1DB6E97}" type="slidenum">
              <a:rPr lang="en-US"/>
              <a:pPr>
                <a:defRPr/>
              </a:pPr>
              <a:t>‹#›</a:t>
            </a:fld>
            <a:endParaRPr lang="en-US"/>
          </a:p>
        </p:txBody>
      </p:sp>
    </p:spTree>
    <p:extLst>
      <p:ext uri="{BB962C8B-B14F-4D97-AF65-F5344CB8AC3E}">
        <p14:creationId xmlns:p14="http://schemas.microsoft.com/office/powerpoint/2010/main" val="47574624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C4AF8-F565-FA4E-8274-2B4BC4F93B5A}" type="slidenum">
              <a:rPr lang="en-US"/>
              <a:pPr>
                <a:defRPr/>
              </a:pPr>
              <a:t>‹#›</a:t>
            </a:fld>
            <a:endParaRPr lang="en-US"/>
          </a:p>
        </p:txBody>
      </p:sp>
    </p:spTree>
    <p:extLst>
      <p:ext uri="{BB962C8B-B14F-4D97-AF65-F5344CB8AC3E}">
        <p14:creationId xmlns:p14="http://schemas.microsoft.com/office/powerpoint/2010/main" val="258181590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BD23F-ECFE-0D4D-B2E6-436DBE557B89}" type="slidenum">
              <a:rPr lang="en-US"/>
              <a:pPr>
                <a:defRPr/>
              </a:pPr>
              <a:t>‹#›</a:t>
            </a:fld>
            <a:endParaRPr lang="en-US"/>
          </a:p>
        </p:txBody>
      </p:sp>
    </p:spTree>
    <p:extLst>
      <p:ext uri="{BB962C8B-B14F-4D97-AF65-F5344CB8AC3E}">
        <p14:creationId xmlns:p14="http://schemas.microsoft.com/office/powerpoint/2010/main" val="171685801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1B8958-2976-E04C-95F2-F7BA9969FBF0}" type="slidenum">
              <a:rPr lang="en-US"/>
              <a:pPr>
                <a:defRPr/>
              </a:pPr>
              <a:t>‹#›</a:t>
            </a:fld>
            <a:endParaRPr lang="en-US"/>
          </a:p>
        </p:txBody>
      </p:sp>
    </p:spTree>
    <p:extLst>
      <p:ext uri="{BB962C8B-B14F-4D97-AF65-F5344CB8AC3E}">
        <p14:creationId xmlns:p14="http://schemas.microsoft.com/office/powerpoint/2010/main" val="230427979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7DA203-5F4A-D242-BFFC-E67BEF3CFE7E}" type="slidenum">
              <a:rPr lang="en-US"/>
              <a:pPr>
                <a:defRPr/>
              </a:pPr>
              <a:t>‹#›</a:t>
            </a:fld>
            <a:endParaRPr lang="en-US"/>
          </a:p>
        </p:txBody>
      </p:sp>
    </p:spTree>
    <p:extLst>
      <p:ext uri="{BB962C8B-B14F-4D97-AF65-F5344CB8AC3E}">
        <p14:creationId xmlns:p14="http://schemas.microsoft.com/office/powerpoint/2010/main" val="25283642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497C03-D1F7-7649-B25E-C69A9A058DFB}" type="slidenum">
              <a:rPr lang="en-US"/>
              <a:pPr>
                <a:defRPr/>
              </a:pPr>
              <a:t>‹#›</a:t>
            </a:fld>
            <a:endParaRPr lang="en-US"/>
          </a:p>
        </p:txBody>
      </p:sp>
    </p:spTree>
    <p:extLst>
      <p:ext uri="{BB962C8B-B14F-4D97-AF65-F5344CB8AC3E}">
        <p14:creationId xmlns:p14="http://schemas.microsoft.com/office/powerpoint/2010/main" val="139808279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9D415-29BD-5044-BE0B-B5623DC50F46}" type="slidenum">
              <a:rPr lang="en-US"/>
              <a:pPr>
                <a:defRPr/>
              </a:pPr>
              <a:t>‹#›</a:t>
            </a:fld>
            <a:endParaRPr lang="en-US"/>
          </a:p>
        </p:txBody>
      </p:sp>
    </p:spTree>
    <p:extLst>
      <p:ext uri="{BB962C8B-B14F-4D97-AF65-F5344CB8AC3E}">
        <p14:creationId xmlns:p14="http://schemas.microsoft.com/office/powerpoint/2010/main" val="13925630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4EE9C-08F4-D945-A98A-16C395F1E5D2}" type="slidenum">
              <a:rPr lang="en-US"/>
              <a:pPr>
                <a:defRPr/>
              </a:pPr>
              <a:t>‹#›</a:t>
            </a:fld>
            <a:endParaRPr lang="en-US"/>
          </a:p>
        </p:txBody>
      </p:sp>
    </p:spTree>
    <p:extLst>
      <p:ext uri="{BB962C8B-B14F-4D97-AF65-F5344CB8AC3E}">
        <p14:creationId xmlns:p14="http://schemas.microsoft.com/office/powerpoint/2010/main" val="307006657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85E11-9A4B-6843-BC27-2F8F67338CE2}" type="slidenum">
              <a:rPr lang="en-US"/>
              <a:pPr>
                <a:defRPr/>
              </a:pPr>
              <a:t>‹#›</a:t>
            </a:fld>
            <a:endParaRPr lang="en-US"/>
          </a:p>
        </p:txBody>
      </p:sp>
    </p:spTree>
    <p:extLst>
      <p:ext uri="{BB962C8B-B14F-4D97-AF65-F5344CB8AC3E}">
        <p14:creationId xmlns:p14="http://schemas.microsoft.com/office/powerpoint/2010/main" val="298836429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4EFA6-DAD4-8B47-9894-0243E5AC196B}" type="slidenum">
              <a:rPr lang="en-US"/>
              <a:pPr>
                <a:defRPr/>
              </a:pPr>
              <a:t>‹#›</a:t>
            </a:fld>
            <a:endParaRPr lang="en-US"/>
          </a:p>
        </p:txBody>
      </p:sp>
    </p:spTree>
    <p:extLst>
      <p:ext uri="{BB962C8B-B14F-4D97-AF65-F5344CB8AC3E}">
        <p14:creationId xmlns:p14="http://schemas.microsoft.com/office/powerpoint/2010/main" val="98212620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27DA41EA-6AD8-A84E-A074-C1AD0F61773B}" type="slidenum">
              <a:rPr lang="en-US"/>
              <a:pPr>
                <a:defRPr/>
              </a:pPr>
              <a:t>‹#›</a:t>
            </a:fld>
            <a:endParaRPr lang="en-US"/>
          </a:p>
        </p:txBody>
      </p:sp>
    </p:spTree>
    <p:extLst>
      <p:ext uri="{BB962C8B-B14F-4D97-AF65-F5344CB8AC3E}">
        <p14:creationId xmlns:p14="http://schemas.microsoft.com/office/powerpoint/2010/main" val="1264077334"/>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5EF769A-21AF-414A-93C1-6CCCC861D6AA}" type="slidenum">
              <a:rPr lang="en-US"/>
              <a:pPr>
                <a:defRPr/>
              </a:pPr>
              <a:t>‹#›</a:t>
            </a:fld>
            <a:endParaRPr lang="en-US"/>
          </a:p>
        </p:txBody>
      </p:sp>
    </p:spTree>
    <p:extLst>
      <p:ext uri="{BB962C8B-B14F-4D97-AF65-F5344CB8AC3E}">
        <p14:creationId xmlns:p14="http://schemas.microsoft.com/office/powerpoint/2010/main" val="2427296815"/>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6BBDD30-43F7-E347-81C9-5ABCA823DB5D}" type="slidenum">
              <a:rPr lang="en-US"/>
              <a:pPr>
                <a:defRPr/>
              </a:pPr>
              <a:t>‹#›</a:t>
            </a:fld>
            <a:endParaRPr lang="en-US"/>
          </a:p>
        </p:txBody>
      </p:sp>
    </p:spTree>
    <p:extLst>
      <p:ext uri="{BB962C8B-B14F-4D97-AF65-F5344CB8AC3E}">
        <p14:creationId xmlns:p14="http://schemas.microsoft.com/office/powerpoint/2010/main" val="322543627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A5BDAD92-39C3-FC48-BB61-090AABD77ABA}" type="slidenum">
              <a:rPr lang="en-US"/>
              <a:pPr>
                <a:defRPr/>
              </a:pPr>
              <a:t>‹#›</a:t>
            </a:fld>
            <a:endParaRPr lang="en-US"/>
          </a:p>
        </p:txBody>
      </p:sp>
    </p:spTree>
    <p:extLst>
      <p:ext uri="{BB962C8B-B14F-4D97-AF65-F5344CB8AC3E}">
        <p14:creationId xmlns:p14="http://schemas.microsoft.com/office/powerpoint/2010/main" val="221590229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A685A976-F99D-A54B-B526-B3E0C403CB9C}" type="slidenum">
              <a:rPr lang="en-US"/>
              <a:pPr>
                <a:defRPr/>
              </a:pPr>
              <a:t>‹#›</a:t>
            </a:fld>
            <a:endParaRPr lang="en-US"/>
          </a:p>
        </p:txBody>
      </p:sp>
    </p:spTree>
    <p:extLst>
      <p:ext uri="{BB962C8B-B14F-4D97-AF65-F5344CB8AC3E}">
        <p14:creationId xmlns:p14="http://schemas.microsoft.com/office/powerpoint/2010/main" val="32662925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609958974"/>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D8132F35-3FFB-6045-A749-9F10694F9456}" type="slidenum">
              <a:rPr lang="en-US"/>
              <a:pPr>
                <a:defRPr/>
              </a:pPr>
              <a:t>‹#›</a:t>
            </a:fld>
            <a:endParaRPr lang="en-US"/>
          </a:p>
        </p:txBody>
      </p:sp>
    </p:spTree>
    <p:extLst>
      <p:ext uri="{BB962C8B-B14F-4D97-AF65-F5344CB8AC3E}">
        <p14:creationId xmlns:p14="http://schemas.microsoft.com/office/powerpoint/2010/main" val="1075629130"/>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CCD07EBC-6480-9A4A-85D2-A7E2CCF9BF77}" type="slidenum">
              <a:rPr lang="en-US"/>
              <a:pPr>
                <a:defRPr/>
              </a:pPr>
              <a:t>‹#›</a:t>
            </a:fld>
            <a:endParaRPr lang="en-US"/>
          </a:p>
        </p:txBody>
      </p:sp>
    </p:spTree>
    <p:extLst>
      <p:ext uri="{BB962C8B-B14F-4D97-AF65-F5344CB8AC3E}">
        <p14:creationId xmlns:p14="http://schemas.microsoft.com/office/powerpoint/2010/main" val="405364827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1D442D9-2A93-3048-AD6E-812CC59C86E7}" type="slidenum">
              <a:rPr lang="en-US"/>
              <a:pPr>
                <a:defRPr/>
              </a:pPr>
              <a:t>‹#›</a:t>
            </a:fld>
            <a:endParaRPr lang="en-US"/>
          </a:p>
        </p:txBody>
      </p:sp>
    </p:spTree>
    <p:extLst>
      <p:ext uri="{BB962C8B-B14F-4D97-AF65-F5344CB8AC3E}">
        <p14:creationId xmlns:p14="http://schemas.microsoft.com/office/powerpoint/2010/main" val="338743408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7BC29692-427A-D044-9850-338DF4B6D8DA}" type="slidenum">
              <a:rPr lang="en-US"/>
              <a:pPr>
                <a:defRPr/>
              </a:pPr>
              <a:t>‹#›</a:t>
            </a:fld>
            <a:endParaRPr lang="en-US"/>
          </a:p>
        </p:txBody>
      </p:sp>
    </p:spTree>
    <p:extLst>
      <p:ext uri="{BB962C8B-B14F-4D97-AF65-F5344CB8AC3E}">
        <p14:creationId xmlns:p14="http://schemas.microsoft.com/office/powerpoint/2010/main" val="40429399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C302519-7011-7742-869E-263EBCE94EBC}" type="slidenum">
              <a:rPr lang="en-US"/>
              <a:pPr>
                <a:defRPr/>
              </a:pPr>
              <a:t>‹#›</a:t>
            </a:fld>
            <a:endParaRPr lang="en-US"/>
          </a:p>
        </p:txBody>
      </p:sp>
    </p:spTree>
    <p:extLst>
      <p:ext uri="{BB962C8B-B14F-4D97-AF65-F5344CB8AC3E}">
        <p14:creationId xmlns:p14="http://schemas.microsoft.com/office/powerpoint/2010/main" val="406688838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AF9E09C-CCCB-F34D-8B3D-3514A7054822}" type="slidenum">
              <a:rPr lang="en-US"/>
              <a:pPr>
                <a:defRPr/>
              </a:pPr>
              <a:t>‹#›</a:t>
            </a:fld>
            <a:endParaRPr lang="en-US"/>
          </a:p>
        </p:txBody>
      </p:sp>
    </p:spTree>
    <p:extLst>
      <p:ext uri="{BB962C8B-B14F-4D97-AF65-F5344CB8AC3E}">
        <p14:creationId xmlns:p14="http://schemas.microsoft.com/office/powerpoint/2010/main" val="144888486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6392D6-2602-0A4F-9B74-B323EC70C69E}" type="slidenum">
              <a:rPr lang="en-US"/>
              <a:pPr>
                <a:defRPr/>
              </a:pPr>
              <a:t>‹#›</a:t>
            </a:fld>
            <a:endParaRPr lang="en-US"/>
          </a:p>
        </p:txBody>
      </p:sp>
    </p:spTree>
    <p:extLst>
      <p:ext uri="{BB962C8B-B14F-4D97-AF65-F5344CB8AC3E}">
        <p14:creationId xmlns:p14="http://schemas.microsoft.com/office/powerpoint/2010/main" val="407577252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EE72C9BE-E5F4-4C4D-A2E6-8C0248ACC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38050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FF26340-CDE4-4E4A-9420-2A87E5020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510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1BF67AA-AE81-C945-8601-06951EFA2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2092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CC518F6D-66A9-7548-8FEA-3AAEA8ABA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59031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DB0DABC3-D591-1741-A3C4-2DCAC7BE9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96344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4240C5D0-DE20-F44C-9199-26925A0CD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049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94E95E8-6B2D-E046-9715-7EB4F7541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9435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C178BC5-7996-F840-84FA-40F1399D1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5553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298E289-7A6A-0649-AE32-846A55D9B9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82494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1855882-CF79-A248-88C2-2F45B3B28F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48740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5FE53D0-0C84-884F-9305-71FBD6328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029969"/>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A4E8666-F172-8746-A4D3-B4623EB79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1916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8/8/18</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353134385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8/8/18</a:t>
            </a:fld>
            <a:endParaRPr lang="en-US"/>
          </a:p>
        </p:txBody>
      </p:sp>
    </p:spTree>
    <p:extLst>
      <p:ext uri="{BB962C8B-B14F-4D97-AF65-F5344CB8AC3E}">
        <p14:creationId xmlns:p14="http://schemas.microsoft.com/office/powerpoint/2010/main" val="1998813599"/>
      </p:ext>
    </p:extLst>
  </p:cSld>
  <p:clrMapOvr>
    <a:overrideClrMapping bg1="lt1" tx1="dk1" bg2="lt2" tx2="dk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8/8/18</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30105002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8/8/18</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8326718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8/8/18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36929329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8/8/18</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29995532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8/8/18</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5964731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8/8/18</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507920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8/8/18</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391394721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8/8/18</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1338581692"/>
      </p:ext>
    </p:extLst>
  </p:cSld>
  <p:clrMapOvr>
    <a:overrideClrMapping bg1="dk1" tx1="lt1" bg2="dk2" tx2="lt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8/8/18</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2288307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8/8/18</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18954101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91040141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2271565500"/>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4061413240"/>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341532989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84820860"/>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46295430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997556402"/>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450409029"/>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98669697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325574566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4709686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138448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78684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22810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57665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459649"/>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15040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41776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7495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804524"/>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84988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08216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15509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5379262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211220086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4022962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113731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30920190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43397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268081607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259884656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3637960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21994996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68783961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49574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99593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6618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444587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953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54117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88601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2705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22354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1236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815837682"/>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325632240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13986945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22266357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2766272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503070451"/>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3265949819"/>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5406652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30650488"/>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64856801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561740815"/>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608998057"/>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18017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689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2726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18706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0854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80970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875835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759546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73468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19156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8/8/18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329440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2419736"/>
      </p:ext>
    </p:extLst>
  </p:cSld>
  <p:clrMapOvr>
    <a:overrideClrMapping bg1="lt1" tx1="dk1" bg2="lt2" tx2="dk2" accent1="accent1" accent2="accent2" accent3="accent3" accent4="accent4" accent5="accent5" accent6="accent6" hlink="hlink" folHlink="folHlink"/>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301850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0165124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20917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9251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861567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0601927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7658973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71523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8/8/18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404768848"/>
      </p:ext>
    </p:extLst>
  </p:cSld>
  <p:clrMapOvr>
    <a:overrideClrMapping bg1="dk1" tx1="lt1" bg2="dk2" tx2="lt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773931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69652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4"/>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53068856"/>
      </p:ext>
    </p:extLst>
  </p:cSld>
  <p:clrMapOvr>
    <a:overrideClrMapping bg1="lt1" tx1="dk1" bg2="lt2" tx2="dk2" accent1="accent1" accent2="accent2" accent3="accent3" accent4="accent4" accent5="accent5" accent6="accent6" hlink="hlink" folHlink="folHlink"/>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915161"/>
      </p:ext>
    </p:extLst>
  </p:cSld>
  <p:clrMapOvr>
    <a:overrideClrMapping bg1="lt1" tx1="dk1" bg2="lt2" tx2="dk2" accent1="accent1" accent2="accent2" accent3="accent3" accent4="accent4" accent5="accent5" accent6="accent6" hlink="hlink" folHlink="folHlink"/>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2"/>
          </p:nvPr>
        </p:nvSpPr>
        <p:spPr/>
        <p:txBody>
          <a:bodyPr/>
          <a:lstStyle/>
          <a:p>
            <a:fld id="{7E91C678-4BCA-47DB-A467-32B445B5DAD1}"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3" name="Footer Placeholder 2"/>
          <p:cNvSpPr>
            <a:spLocks noGrp="1"/>
          </p:cNvSpPr>
          <p:nvPr>
            <p:ph type="ftr" sz="quarter" idx="13"/>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4"/>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6357908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848193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8" name="Date Placeholder 3"/>
          <p:cNvSpPr>
            <a:spLocks noGrp="1"/>
          </p:cNvSpPr>
          <p:nvPr>
            <p:ph type="dt" sz="half" idx="10"/>
          </p:nvPr>
        </p:nvSpPr>
        <p:spPr>
          <a:xfrm>
            <a:off x="188798" y="6405592"/>
            <a:ext cx="3086100" cy="228600"/>
          </a:xfrm>
        </p:spPr>
        <p:txBody>
          <a:bodyPr/>
          <a:lstStyle/>
          <a:p>
            <a:fld id="{631AED5B-0B8E-4D50-8AE6-A937FB3569CB}"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9"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1783015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11" name="Date Placeholder 3"/>
          <p:cNvSpPr>
            <a:spLocks noGrp="1"/>
          </p:cNvSpPr>
          <p:nvPr>
            <p:ph type="dt" sz="half" idx="10"/>
          </p:nvPr>
        </p:nvSpPr>
        <p:spPr>
          <a:xfrm>
            <a:off x="188798" y="6405592"/>
            <a:ext cx="3086100" cy="228600"/>
          </a:xfrm>
        </p:spPr>
        <p:txBody>
          <a:bodyPr/>
          <a:lstStyle/>
          <a:p>
            <a:fld id="{93D63F6A-0689-4256-96F7-DFA80A71208E}"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12"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4658103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473572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A5FA3-3CD8-48C0-9A93-BD988252B551}"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0611039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D082FB2-D5CA-4468-BD9F-CE329C05C7E1}"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1285283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12730508-2AE3-46B9-8E42-779036CDE91D}" type="datetime1">
              <a:rPr lang="en-US" smtClean="0">
                <a:latin typeface="Calibri"/>
              </a:rPr>
              <a:pPr/>
              <a:t>8/8/18</a:t>
            </a:fld>
            <a:endParaRPr lang="en-US">
              <a:latin typeface="Calibri"/>
            </a:endParaRPr>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96057911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0BBE7-97D0-4058-A938-1DB84AE8E331}"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8321034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F7BD51-B50B-4149-8355-6A430C647D0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370932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998626564"/>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494075240"/>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8267902"/>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979348326"/>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967646971"/>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72452061"/>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34534044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08239950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579265150"/>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141593258"/>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13705038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370198606"/>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556714332"/>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5320904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48559360"/>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749740514"/>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669639901"/>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57137965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220836691"/>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210048481"/>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3507993873"/>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84371737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152725273"/>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1556070006"/>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278732983"/>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378627817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98604634"/>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13500861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2983191468"/>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1104952706"/>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144160020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48153022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168401096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6886317"/>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919868755"/>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295761268"/>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8/8/18</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343054728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8/8/18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4253803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8/8/18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111216480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8/8/18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32236048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8/8/18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10228196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8/8/18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92340195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8/8/18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86648039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8/8/18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4941689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8/8/18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18840810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8/8/18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54555510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8/8/18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392065840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9AC36DB5-D53F-0E40-AD35-15D825E5D800}" type="slidenum">
              <a:rPr lang="en-US" altLang="en-US"/>
              <a:pPr/>
              <a:t>‹#›</a:t>
            </a:fld>
            <a:endParaRPr lang="en-US" altLang="en-US"/>
          </a:p>
        </p:txBody>
      </p:sp>
    </p:spTree>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lvl1pPr>
          </a:lstStyle>
          <a:p>
            <a:fld id="{328E4DAF-5AFF-D842-83CB-34D980B81E2E}" type="slidenum">
              <a:rPr lang="en-US" altLang="en-US"/>
              <a:pPr/>
              <a:t>‹#›</a:t>
            </a:fld>
            <a:endParaRPr lang="en-US" altLang="en-US"/>
          </a:p>
        </p:txBody>
      </p:sp>
    </p:spTree>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lvl1pPr>
          </a:lstStyle>
          <a:p>
            <a:fld id="{10B5AB7D-1CFA-2B4A-9882-A3C71A8B2BB4}" type="slidenum">
              <a:rPr lang="en-US" altLang="en-US"/>
              <a:pPr/>
              <a:t>‹#›</a:t>
            </a:fld>
            <a:endParaRPr lang="en-US" altLang="en-US"/>
          </a:p>
        </p:txBody>
      </p:sp>
    </p:spTree>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lvl1pPr>
          </a:lstStyle>
          <a:p>
            <a:fld id="{60B40865-D0FE-D84E-86D2-E61146237360}" type="slidenum">
              <a:rPr lang="en-US" altLang="en-US"/>
              <a:pPr/>
              <a:t>‹#›</a:t>
            </a:fld>
            <a:endParaRPr lang="en-US" altLang="en-US"/>
          </a:p>
        </p:txBody>
      </p:sp>
    </p:spTree>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lvl1pPr>
          </a:lstStyle>
          <a:p>
            <a:fld id="{2305EC75-6A35-BD4E-AF2F-58B08F814A53}" type="slidenum">
              <a:rPr lang="en-US" altLang="en-US"/>
              <a:pPr/>
              <a:t>‹#›</a:t>
            </a:fld>
            <a:endParaRPr lang="en-US"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lvl1pPr>
          </a:lstStyle>
          <a:p>
            <a:fld id="{FC1DCFD0-A5E1-484E-953D-663BA729E1E9}" type="slidenum">
              <a:rPr lang="en-US" altLang="en-US"/>
              <a:pPr/>
              <a:t>‹#›</a:t>
            </a:fld>
            <a:endParaRPr lang="en-US" altLang="en-US"/>
          </a:p>
        </p:txBody>
      </p:sp>
    </p:spTree>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lvl1pPr>
          </a:lstStyle>
          <a:p>
            <a:fld id="{83C296FE-8023-E243-94D5-57195381F3EE}" type="slidenum">
              <a:rPr lang="en-US" altLang="en-US"/>
              <a:pPr/>
              <a:t>‹#›</a:t>
            </a:fld>
            <a:endParaRPr lang="en-US" altLang="en-US"/>
          </a:p>
        </p:txBody>
      </p:sp>
    </p:spTree>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lvl1pPr>
          </a:lstStyle>
          <a:p>
            <a:fld id="{A4CA15EC-AFE0-9146-B12E-7CE9BBD2B5D6}" type="slidenum">
              <a:rPr lang="en-US" altLang="en-US"/>
              <a:pPr/>
              <a:t>‹#›</a:t>
            </a:fld>
            <a:endParaRPr lang="en-US" altLang="en-US"/>
          </a:p>
        </p:txBody>
      </p:sp>
    </p:spTree>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lvl1pPr>
          </a:lstStyle>
          <a:p>
            <a:fld id="{9A1C6CF1-1C73-4D47-AFA2-3321405371FC}" type="slidenum">
              <a:rPr lang="en-US" altLang="en-US"/>
              <a:pPr/>
              <a:t>‹#›</a:t>
            </a:fld>
            <a:endParaRPr lang="en-US" altLang="en-US"/>
          </a:p>
        </p:txBody>
      </p:sp>
    </p:spTree>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lvl1pPr>
          </a:lstStyle>
          <a:p>
            <a:fld id="{1E715B4F-7D0D-FE44-837C-D1697E3913AB}" type="slidenum">
              <a:rPr lang="en-US" altLang="en-US"/>
              <a:pPr/>
              <a:t>‹#›</a:t>
            </a:fld>
            <a:endParaRPr lang="en-US" altLang="en-US"/>
          </a:p>
        </p:txBody>
      </p:sp>
    </p:spTree>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lvl1pPr>
          </a:lstStyle>
          <a:p>
            <a:fld id="{E32D4B3C-5456-1346-9E3B-D3759D59E73F}" type="slidenum">
              <a:rPr lang="en-US" altLang="en-US"/>
              <a:pPr/>
              <a:t>‹#›</a:t>
            </a:fld>
            <a:endParaRPr lang="en-US" altLang="en-US"/>
          </a:p>
        </p:txBody>
      </p:sp>
    </p:spTree>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fld id="{3D111DDF-CE5D-1340-85B9-7351368DD73F}" type="datetime1">
              <a:rPr lang="en-US" altLang="en-US"/>
              <a:pPr/>
              <a:t>8/8/18</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54D8C8-9E63-0C4A-8A55-49D6B9D26701}" type="slidenum">
              <a:rPr lang="en-US" altLang="en-US"/>
              <a:pPr/>
              <a:t>‹#›</a:t>
            </a:fld>
            <a:endParaRPr lang="en-US" altLang="en-US"/>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F71410-AE3B-6E4B-9A5B-19AA1965431B}" type="datetime1">
              <a:rPr lang="en-US" altLang="en-US"/>
              <a:pPr/>
              <a:t>8/8/18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1E747-192E-A44E-A44A-7265100F09F9}" type="slidenum">
              <a:rPr lang="en-US" altLang="en-US"/>
              <a:pPr/>
              <a:t>‹#›</a:t>
            </a:fld>
            <a:endParaRPr lang="en-US" altLang="en-US"/>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1354E26-1947-C543-B500-1CEB277D005A}" type="datetime1">
              <a:rPr lang="en-US" altLang="en-US"/>
              <a:pPr/>
              <a:t>8/8/18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C1A456-7885-A347-A29B-DA5894AF9982}" type="slidenum">
              <a:rPr lang="en-US" altLang="en-US"/>
              <a:pPr/>
              <a:t>‹#›</a:t>
            </a:fld>
            <a:endParaRPr lang="en-US" altLang="en-US"/>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3DCAB24-E800-874A-B7BC-1E00ADD730CE}" type="datetime1">
              <a:rPr lang="en-US" altLang="en-US"/>
              <a:pPr/>
              <a:t>8/8/18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46F4456-6352-8045-AE1E-DE67907047B4}" type="slidenum">
              <a:rPr lang="en-US" altLang="en-US"/>
              <a:pPr/>
              <a:t>‹#›</a:t>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F5A82B1-3786-084B-B556-367AAB5F9380}" type="datetime1">
              <a:rPr lang="en-US" altLang="en-US"/>
              <a:pPr/>
              <a:t>8/8/18</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845778B-260E-5145-A11E-483F092793C6}" type="slidenum">
              <a:rPr lang="en-US" altLang="en-US"/>
              <a:pPr/>
              <a:t>‹#›</a:t>
            </a:fld>
            <a:endParaRPr lang="en-US" altLang="en-US"/>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3BC6F92-476E-FC4B-B973-3C532C371110}" type="datetime1">
              <a:rPr lang="en-US" altLang="en-US"/>
              <a:pPr/>
              <a:t>8/8/18</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0557A78-AC88-674B-8A8F-E0F389E5B577}" type="slidenum">
              <a:rPr lang="en-US" altLang="en-US"/>
              <a:pPr/>
              <a:t>‹#›</a:t>
            </a:fld>
            <a:endParaRPr lang="en-US" altLang="en-US"/>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7F6214-8C79-F74D-BA3A-189A98CB02B0}" type="datetime1">
              <a:rPr lang="en-US" altLang="en-US"/>
              <a:pPr/>
              <a:t>8/8/18</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6A05079-38FD-A04B-AB14-542A94C2DCFA}" type="slidenum">
              <a:rPr lang="en-US" altLang="en-US"/>
              <a:pPr/>
              <a:t>‹#›</a:t>
            </a:fld>
            <a:endParaRPr lang="en-US" altLang="en-US"/>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43FA56-75FC-2841-A04A-ECE6CE5774A3}" type="datetime1">
              <a:rPr lang="en-US" altLang="en-US"/>
              <a:pPr/>
              <a:t>8/8/18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280B98-C087-4744-84A9-033277D89F1C}" type="slidenum">
              <a:rPr lang="en-US" altLang="en-US"/>
              <a:pPr/>
              <a:t>‹#›</a:t>
            </a:fld>
            <a:endParaRPr lang="en-US" altLang="en-US"/>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FDDD366-4DDD-E748-83C5-AAEE8F2448F1}" type="datetime1">
              <a:rPr lang="en-US" altLang="en-US"/>
              <a:pPr/>
              <a:t>8/8/18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EA406B8-FD82-FD41-A471-0D4C70A4C927}" type="slidenum">
              <a:rPr lang="en-US" altLang="en-US"/>
              <a:pPr/>
              <a:t>‹#›</a:t>
            </a:fld>
            <a:endParaRPr lang="en-US" altLang="en-US"/>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1F07FC-4604-DD45-AF64-BFDF2DBEAD05}" type="datetime1">
              <a:rPr lang="en-US" altLang="en-US"/>
              <a:pPr/>
              <a:t>8/8/18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147A3-0760-8042-8A5E-B148C5E904A2}" type="slidenum">
              <a:rPr lang="en-US" altLang="en-US"/>
              <a:pPr/>
              <a:t>‹#›</a:t>
            </a:fld>
            <a:endParaRPr lang="en-US" altLang="en-US"/>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296F80-6DFD-1740-9124-3482C86291DA}" type="datetime1">
              <a:rPr lang="en-US" altLang="en-US"/>
              <a:pPr/>
              <a:t>8/8/18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FEF165-1051-E24D-83E6-262B47BF529D}" type="slidenum">
              <a:rPr lang="en-US" altLang="en-US"/>
              <a:pPr/>
              <a:t>‹#›</a:t>
            </a:fld>
            <a:endParaRPr lang="en-US" altLang="en-US"/>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5"/>
          <p:cNvSpPr>
            <a:spLocks noGrp="1"/>
          </p:cNvSpPr>
          <p:nvPr>
            <p:ph type="dt" sz="half" idx="10"/>
          </p:nvPr>
        </p:nvSpPr>
        <p:spPr/>
        <p:txBody>
          <a:bodyPr/>
          <a:lstStyle>
            <a:lvl1pPr>
              <a:defRPr/>
            </a:lvl1pPr>
          </a:lstStyle>
          <a:p>
            <a:fld id="{40285011-7334-D74B-82C5-354D9EF12374}" type="datetime1">
              <a:rPr lang="en-US" altLang="en-US"/>
              <a:pPr/>
              <a:t>8/8/18</a:t>
            </a:fld>
            <a:endParaRPr lang="en-US" alt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a:defRPr/>
            </a:lvl1pPr>
          </a:lstStyle>
          <a:p>
            <a:fld id="{83EC416D-5007-0D4F-BEDF-CCC26D3EA9A4}" type="slidenum">
              <a:rPr lang="en-US" altLang="en-US"/>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a:defRPr/>
            </a:lvl1pPr>
          </a:lstStyle>
          <a:p>
            <a:fld id="{572040CA-0410-4D4C-8D72-D9E6E9A57660}" type="slidenum">
              <a:rPr lang="en-US" altLang="en-US"/>
              <a:pPr/>
              <a:t>‹#›</a:t>
            </a:fld>
            <a:endParaRPr lang="en-US" altLang="en-US"/>
          </a:p>
        </p:txBody>
      </p:sp>
      <p:sp>
        <p:nvSpPr>
          <p:cNvPr id="7" name="Date Placeholder 4"/>
          <p:cNvSpPr>
            <a:spLocks noGrp="1"/>
          </p:cNvSpPr>
          <p:nvPr>
            <p:ph type="dt" sz="half" idx="12"/>
          </p:nvPr>
        </p:nvSpPr>
        <p:spPr/>
        <p:txBody>
          <a:bodyPr/>
          <a:lstStyle>
            <a:lvl1pPr>
              <a:defRPr/>
            </a:lvl1pPr>
          </a:lstStyle>
          <a:p>
            <a:fld id="{A709C072-BF9F-2240-A0C8-2EF39341873B}" type="datetime1">
              <a:rPr lang="en-US" altLang="en-US"/>
              <a:pPr/>
              <a:t>8/8/18</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4"/>
          <p:cNvSpPr>
            <a:spLocks noGrp="1"/>
          </p:cNvSpPr>
          <p:nvPr>
            <p:ph type="dt" sz="half" idx="12"/>
          </p:nvPr>
        </p:nvSpPr>
        <p:spPr/>
        <p:txBody>
          <a:bodyPr/>
          <a:lstStyle>
            <a:lvl1pPr>
              <a:defRPr/>
            </a:lvl1pPr>
          </a:lstStyle>
          <a:p>
            <a:fld id="{C0CDF0B2-6967-324C-9906-A7080AFDAE87}" type="datetime1">
              <a:rPr lang="en-US" altLang="en-US"/>
              <a:pPr/>
              <a:t>8/8/18</a:t>
            </a:fld>
            <a:endParaRPr lang="en-US" alt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a:defRPr/>
            </a:lvl1pPr>
          </a:lstStyle>
          <a:p>
            <a:fld id="{80980F7F-01F4-CE41-B5FB-7DA1A3097DBF}" type="slidenum">
              <a:rPr lang="en-US" altLang="en-US"/>
              <a:pPr/>
              <a:t>‹#›</a:t>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3FBA51D-B808-1F48-ABB5-1F73C4F589EB}" type="datetime1">
              <a:rPr lang="en-US" altLang="en-US"/>
              <a:pPr/>
              <a:t>8/8/18</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a:defRPr/>
            </a:lvl1pPr>
          </a:lstStyle>
          <a:p>
            <a:fld id="{6B04BCC0-C6EB-AB47-A96B-C4F00279A057}" type="slidenum">
              <a:rPr lang="en-US" altLang="en-US"/>
              <a:pPr/>
              <a:t>‹#›</a:t>
            </a:fld>
            <a:endParaRPr lang="en-US" altLang="en-US"/>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fld id="{ADC093D2-B83B-C846-B9A6-D81AE4DCB637}" type="datetime1">
              <a:rPr lang="en-US" altLang="en-US"/>
              <a:pPr/>
              <a:t>8/8/18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a:defRPr/>
            </a:lvl1pPr>
          </a:lstStyle>
          <a:p>
            <a:fld id="{9B045721-7F1D-354A-AD08-36584A4F903D}" type="slidenum">
              <a:rPr lang="en-US" altLang="en-US"/>
              <a:pPr/>
              <a:t>‹#›</a:t>
            </a:fld>
            <a:endParaRPr lang="en-US" altLang="en-US"/>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
          <p:cNvSpPr>
            <a:spLocks noGrp="1"/>
          </p:cNvSpPr>
          <p:nvPr>
            <p:ph type="dt" sz="half" idx="10"/>
          </p:nvPr>
        </p:nvSpPr>
        <p:spPr/>
        <p:txBody>
          <a:bodyPr/>
          <a:lstStyle>
            <a:lvl1pPr>
              <a:defRPr/>
            </a:lvl1pPr>
          </a:lstStyle>
          <a:p>
            <a:fld id="{5A999646-74C9-7445-A8FF-7032DE97D698}" type="datetime1">
              <a:rPr lang="en-US" altLang="en-US"/>
              <a:pPr/>
              <a:t>8/8/18</a:t>
            </a:fld>
            <a:endParaRPr lang="en-US" alt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a:defRPr/>
            </a:lvl1pPr>
          </a:lstStyle>
          <a:p>
            <a:fld id="{632BB5C8-B90A-1D46-B90E-FC84E23789A5}" type="slidenum">
              <a:rPr lang="en-US" altLang="en-US"/>
              <a:pPr/>
              <a:t>‹#›</a:t>
            </a:fld>
            <a:endParaRPr lang="en-US" altLang="en-US"/>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1"/>
          <p:cNvSpPr>
            <a:spLocks noGrp="1"/>
          </p:cNvSpPr>
          <p:nvPr>
            <p:ph type="dt" sz="half" idx="10"/>
          </p:nvPr>
        </p:nvSpPr>
        <p:spPr/>
        <p:txBody>
          <a:bodyPr/>
          <a:lstStyle>
            <a:lvl1pPr>
              <a:defRPr/>
            </a:lvl1pPr>
          </a:lstStyle>
          <a:p>
            <a:fld id="{F44E99E6-FFE2-DD4A-A4C4-9168BCFC9766}" type="datetime1">
              <a:rPr lang="en-US" altLang="en-US"/>
              <a:pPr/>
              <a:t>8/8/18</a:t>
            </a:fld>
            <a:endParaRPr lang="en-US" alt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a:defRPr/>
            </a:lvl1pPr>
          </a:lstStyle>
          <a:p>
            <a:fld id="{770B1357-FC8B-6142-9194-9D866AC66EB6}" type="slidenum">
              <a:rPr lang="en-US" altLang="en-US"/>
              <a:pPr/>
              <a:t>‹#›</a:t>
            </a:fld>
            <a:endParaRPr lang="en-US" altLang="en-US"/>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fld id="{BD7D8468-F05E-B841-ACA5-19C39E9A7D53}" type="datetime1">
              <a:rPr lang="en-US" altLang="en-US"/>
              <a:pPr/>
              <a:t>8/8/18</a:t>
            </a:fld>
            <a:endParaRPr lang="en-US" alt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fld id="{4FA54683-A9A3-764E-AB74-C6D5DDE408E4}" type="slidenum">
              <a:rPr lang="en-US" altLang="en-US"/>
              <a:pPr/>
              <a:t>‹#›</a:t>
            </a:fld>
            <a:endParaRPr lang="en-US" altLang="en-US"/>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7"/>
          <p:cNvSpPr>
            <a:spLocks noGrp="1"/>
          </p:cNvSpPr>
          <p:nvPr>
            <p:ph type="dt" sz="half" idx="10"/>
          </p:nvPr>
        </p:nvSpPr>
        <p:spPr/>
        <p:txBody>
          <a:bodyPr/>
          <a:lstStyle>
            <a:lvl1pPr>
              <a:defRPr/>
            </a:lvl1pPr>
          </a:lstStyle>
          <a:p>
            <a:fld id="{0CD66BAE-FFA7-134E-8E7A-53544B4D082D}" type="datetime1">
              <a:rPr lang="en-US" altLang="en-US"/>
              <a:pPr/>
              <a:t>8/8/18</a:t>
            </a:fld>
            <a:endParaRPr lang="en-US" alt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a:defRPr/>
            </a:lvl1pPr>
          </a:lstStyle>
          <a:p>
            <a:fld id="{B011F4B5-E034-6341-A068-5C9CEF23547E}" type="slidenum">
              <a:rPr lang="en-US" altLang="en-US"/>
              <a:pPr/>
              <a:t>‹#›</a:t>
            </a:fld>
            <a:endParaRPr lang="en-US" altLang="en-US"/>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p:cNvSpPr>
            <a:spLocks noGrp="1"/>
          </p:cNvSpPr>
          <p:nvPr>
            <p:ph type="dt" sz="half" idx="10"/>
          </p:nvPr>
        </p:nvSpPr>
        <p:spPr/>
        <p:txBody>
          <a:bodyPr/>
          <a:lstStyle>
            <a:lvl1pPr>
              <a:defRPr>
                <a:solidFill>
                  <a:srgbClr val="FFFFFF"/>
                </a:solidFill>
              </a:defRPr>
            </a:lvl1pPr>
          </a:lstStyle>
          <a:p>
            <a:fld id="{9BD29836-620F-1546-85DA-5F571224EA0E}" type="datetime1">
              <a:rPr lang="en-US" altLang="en-US"/>
              <a:pPr/>
              <a:t>8/8/18</a:t>
            </a:fld>
            <a:endParaRPr lang="en-US" alt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a:defRPr>
                <a:solidFill>
                  <a:srgbClr val="FFFFFF"/>
                </a:solidFill>
              </a:defRPr>
            </a:lvl1pPr>
          </a:lstStyle>
          <a:p>
            <a:fld id="{AF03DBEE-1E7C-044E-B354-9045A1B0A48F}" type="slidenum">
              <a:rPr lang="en-US" altLang="en-US"/>
              <a:pPr/>
              <a:t>‹#›</a:t>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a:defRPr/>
            </a:lvl1pPr>
          </a:lstStyle>
          <a:p>
            <a:fld id="{7BE75BFD-7AC7-0843-A522-D56E677C6952}" type="datetime1">
              <a:rPr lang="en-US" altLang="en-US"/>
              <a:pPr/>
              <a:t>8/8/18</a:t>
            </a:fld>
            <a:endParaRPr lang="en-US" alt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fld id="{20721C1C-C247-2349-B70F-27E83E2731B2}" type="slidenum">
              <a:rPr lang="en-US" altLang="en-US"/>
              <a:pPr/>
              <a:t>‹#›</a:t>
            </a:fld>
            <a:endParaRPr lang="en-US" altLang="en-US"/>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a:defRPr/>
            </a:lvl1pPr>
          </a:lstStyle>
          <a:p>
            <a:fld id="{3F26B8C4-91CE-4546-BA45-9E340230E43C}" type="datetime1">
              <a:rPr lang="en-US" altLang="en-US"/>
              <a:pPr/>
              <a:t>8/8/18</a:t>
            </a:fld>
            <a:endParaRPr lang="en-US" alt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fld id="{A2802B15-D4BF-AD4F-9F76-6A4DBB1C9DFC}" type="slidenum">
              <a:rPr lang="en-US" altLang="en-US"/>
              <a:pPr/>
              <a:t>‹#›</a:t>
            </a:fld>
            <a:endParaRPr lang="en-US" altLang="en-US"/>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5"/>
          <p:cNvSpPr>
            <a:spLocks noGrp="1"/>
          </p:cNvSpPr>
          <p:nvPr>
            <p:ph type="dt" sz="half" idx="10"/>
          </p:nvPr>
        </p:nvSpPr>
        <p:spPr/>
        <p:txBody>
          <a:bodyPr/>
          <a:lstStyle>
            <a:lvl1pPr>
              <a:defRPr/>
            </a:lvl1pPr>
          </a:lstStyle>
          <a:p>
            <a:fld id="{5E1B449C-7A2F-1D4D-903D-C3C245533777}" type="datetime1">
              <a:rPr lang="en-US" altLang="en-US"/>
              <a:pPr/>
              <a:t>8/8/18</a:t>
            </a:fld>
            <a:endParaRPr lang="en-US" alt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a:defRPr/>
            </a:lvl1pPr>
          </a:lstStyle>
          <a:p>
            <a:fld id="{CEA1A87A-7854-9B45-BBAB-8FF34DCAA1B6}" type="slidenum">
              <a:rPr lang="en-US" altLang="en-US"/>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a:defRPr/>
            </a:lvl1pPr>
          </a:lstStyle>
          <a:p>
            <a:fld id="{DC369D54-85B2-C54A-BD55-C784F8EC89BA}" type="slidenum">
              <a:rPr lang="en-US" altLang="en-US"/>
              <a:pPr/>
              <a:t>‹#›</a:t>
            </a:fld>
            <a:endParaRPr lang="en-US" altLang="en-US"/>
          </a:p>
        </p:txBody>
      </p:sp>
      <p:sp>
        <p:nvSpPr>
          <p:cNvPr id="7" name="Date Placeholder 4"/>
          <p:cNvSpPr>
            <a:spLocks noGrp="1"/>
          </p:cNvSpPr>
          <p:nvPr>
            <p:ph type="dt" sz="half" idx="12"/>
          </p:nvPr>
        </p:nvSpPr>
        <p:spPr/>
        <p:txBody>
          <a:bodyPr/>
          <a:lstStyle>
            <a:lvl1pPr>
              <a:defRPr/>
            </a:lvl1pPr>
          </a:lstStyle>
          <a:p>
            <a:fld id="{75264F8E-F6A6-D540-BFAD-562E825B85D2}" type="datetime1">
              <a:rPr lang="en-US" altLang="en-US"/>
              <a:pPr/>
              <a:t>8/8/18</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4"/>
          <p:cNvSpPr>
            <a:spLocks noGrp="1"/>
          </p:cNvSpPr>
          <p:nvPr>
            <p:ph type="dt" sz="half" idx="12"/>
          </p:nvPr>
        </p:nvSpPr>
        <p:spPr/>
        <p:txBody>
          <a:bodyPr/>
          <a:lstStyle>
            <a:lvl1pPr>
              <a:defRPr/>
            </a:lvl1pPr>
          </a:lstStyle>
          <a:p>
            <a:fld id="{9468B873-0DD6-5F4D-BDB8-3C2754499369}" type="datetime1">
              <a:rPr lang="en-US" altLang="en-US"/>
              <a:pPr/>
              <a:t>8/8/18</a:t>
            </a:fld>
            <a:endParaRPr lang="en-US" alt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a:defRPr/>
            </a:lvl1pPr>
          </a:lstStyle>
          <a:p>
            <a:fld id="{86D189A0-9C44-C046-9F70-9719338A5217}" type="slidenum">
              <a:rPr lang="en-US" altLang="en-US"/>
              <a:pPr/>
              <a:t>‹#›</a:t>
            </a:fld>
            <a:endParaRPr lang="en-US" altLang="en-US"/>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A70262C-CC93-054B-84AB-EDE0AC781F60}" type="datetime1">
              <a:rPr lang="en-US" altLang="en-US"/>
              <a:pPr/>
              <a:t>8/8/18</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a:defRPr/>
            </a:lvl1pPr>
          </a:lstStyle>
          <a:p>
            <a:fld id="{EF9AD71C-83DB-894C-AFBE-3FC054607B19}" type="slidenum">
              <a:rPr lang="en-US" altLang="en-US"/>
              <a:pPr/>
              <a:t>‹#›</a:t>
            </a:fld>
            <a:endParaRPr lang="en-US" altLang="en-US"/>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fld id="{60320401-049C-854B-B730-3D559B2E83E5}" type="datetime1">
              <a:rPr lang="en-US" altLang="en-US"/>
              <a:pPr/>
              <a:t>8/8/18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a:defRPr/>
            </a:lvl1pPr>
          </a:lstStyle>
          <a:p>
            <a:fld id="{A0A6CDB1-A3CF-FA44-93A2-209B7C2995D9}" type="slidenum">
              <a:rPr lang="en-US" altLang="en-US"/>
              <a:pPr/>
              <a:t>‹#›</a:t>
            </a:fld>
            <a:endParaRPr lang="en-US" altLang="en-US"/>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
          <p:cNvSpPr>
            <a:spLocks noGrp="1"/>
          </p:cNvSpPr>
          <p:nvPr>
            <p:ph type="dt" sz="half" idx="10"/>
          </p:nvPr>
        </p:nvSpPr>
        <p:spPr/>
        <p:txBody>
          <a:bodyPr/>
          <a:lstStyle>
            <a:lvl1pPr>
              <a:defRPr/>
            </a:lvl1pPr>
          </a:lstStyle>
          <a:p>
            <a:fld id="{35C39431-03C0-2C45-959D-968A42E65359}" type="datetime1">
              <a:rPr lang="en-US" altLang="en-US"/>
              <a:pPr/>
              <a:t>8/8/18</a:t>
            </a:fld>
            <a:endParaRPr lang="en-US" alt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a:defRPr/>
            </a:lvl1pPr>
          </a:lstStyle>
          <a:p>
            <a:fld id="{C4A02AD9-1075-D444-8CAA-FB360820DB22}" type="slidenum">
              <a:rPr lang="en-US" altLang="en-US"/>
              <a:pPr/>
              <a:t>‹#›</a:t>
            </a:fld>
            <a:endParaRPr lang="en-US" altLang="en-US"/>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1"/>
          <p:cNvSpPr>
            <a:spLocks noGrp="1"/>
          </p:cNvSpPr>
          <p:nvPr>
            <p:ph type="dt" sz="half" idx="10"/>
          </p:nvPr>
        </p:nvSpPr>
        <p:spPr/>
        <p:txBody>
          <a:bodyPr/>
          <a:lstStyle>
            <a:lvl1pPr>
              <a:defRPr/>
            </a:lvl1pPr>
          </a:lstStyle>
          <a:p>
            <a:fld id="{95F52426-AC89-094D-A23F-253D7D509461}" type="datetime1">
              <a:rPr lang="en-US" altLang="en-US"/>
              <a:pPr/>
              <a:t>8/8/18</a:t>
            </a:fld>
            <a:endParaRPr lang="en-US" alt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a:defRPr/>
            </a:lvl1pPr>
          </a:lstStyle>
          <a:p>
            <a:fld id="{BAAD5E11-3A12-874D-A131-9E204D8F75FE}" type="slidenum">
              <a:rPr lang="en-US" altLang="en-US"/>
              <a:pPr/>
              <a:t>‹#›</a:t>
            </a:fld>
            <a:endParaRPr lang="en-US" altLang="en-US"/>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fld id="{51F4D578-A89D-144B-B93A-C270AFA73D44}" type="datetime1">
              <a:rPr lang="en-US" altLang="en-US"/>
              <a:pPr/>
              <a:t>8/8/18</a:t>
            </a:fld>
            <a:endParaRPr lang="en-US" alt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fld id="{CCF6CB5E-8D17-BB4F-9715-4EA87A581CC7}" type="slidenum">
              <a:rPr lang="en-US" altLang="en-US"/>
              <a:pPr/>
              <a:t>‹#›</a:t>
            </a:fld>
            <a:endParaRPr lang="en-US" altLang="en-US"/>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7"/>
          <p:cNvSpPr>
            <a:spLocks noGrp="1"/>
          </p:cNvSpPr>
          <p:nvPr>
            <p:ph type="dt" sz="half" idx="10"/>
          </p:nvPr>
        </p:nvSpPr>
        <p:spPr/>
        <p:txBody>
          <a:bodyPr/>
          <a:lstStyle>
            <a:lvl1pPr>
              <a:defRPr/>
            </a:lvl1pPr>
          </a:lstStyle>
          <a:p>
            <a:fld id="{83BC712B-B9F4-1143-BF84-A4DA5CCEB445}" type="datetime1">
              <a:rPr lang="en-US" altLang="en-US"/>
              <a:pPr/>
              <a:t>8/8/18</a:t>
            </a:fld>
            <a:endParaRPr lang="en-US" alt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a:defRPr/>
            </a:lvl1pPr>
          </a:lstStyle>
          <a:p>
            <a:fld id="{AFECA90B-1841-4A4E-B1AA-7BD398EA61AD}" type="slidenum">
              <a:rPr lang="en-US" altLang="en-US"/>
              <a:pPr/>
              <a:t>‹#›</a:t>
            </a:fld>
            <a:endParaRPr lang="en-US" altLang="en-US"/>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p:cNvSpPr>
            <a:spLocks noGrp="1"/>
          </p:cNvSpPr>
          <p:nvPr>
            <p:ph type="dt" sz="half" idx="10"/>
          </p:nvPr>
        </p:nvSpPr>
        <p:spPr/>
        <p:txBody>
          <a:bodyPr/>
          <a:lstStyle>
            <a:lvl1pPr>
              <a:defRPr>
                <a:solidFill>
                  <a:srgbClr val="FFFFFF"/>
                </a:solidFill>
              </a:defRPr>
            </a:lvl1pPr>
          </a:lstStyle>
          <a:p>
            <a:fld id="{F963AF4C-6656-6A44-A406-26DEA71F7DF5}" type="datetime1">
              <a:rPr lang="en-US" altLang="en-US"/>
              <a:pPr/>
              <a:t>8/8/18</a:t>
            </a:fld>
            <a:endParaRPr lang="en-US" alt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a:defRPr>
                <a:solidFill>
                  <a:srgbClr val="FFFFFF"/>
                </a:solidFill>
              </a:defRPr>
            </a:lvl1pPr>
          </a:lstStyle>
          <a:p>
            <a:fld id="{11CE4AE4-132D-3341-8EC4-DDA8974139BE}" type="slidenum">
              <a:rPr lang="en-US" altLang="en-US"/>
              <a:pPr/>
              <a:t>‹#›</a:t>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a:defRPr/>
            </a:lvl1pPr>
          </a:lstStyle>
          <a:p>
            <a:fld id="{3F01EA81-DD77-6946-BE5D-9AFD3B486466}" type="datetime1">
              <a:rPr lang="en-US" altLang="en-US"/>
              <a:pPr/>
              <a:t>8/8/18</a:t>
            </a:fld>
            <a:endParaRPr lang="en-US" alt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fld id="{CD396CE8-AA19-EB4C-8986-961DC594E3C9}" type="slidenum">
              <a:rPr lang="en-US" altLang="en-US"/>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a:defRPr/>
            </a:lvl1pPr>
          </a:lstStyle>
          <a:p>
            <a:fld id="{CE5AB03D-7B0F-D74E-A9BA-6BC7CF001702}" type="datetime1">
              <a:rPr lang="en-US" altLang="en-US"/>
              <a:pPr/>
              <a:t>8/8/18</a:t>
            </a:fld>
            <a:endParaRPr lang="en-US" alt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fld id="{5B357C5E-6A19-DA45-ABE4-D788090FD485}" type="slidenum">
              <a:rPr lang="en-US" altLang="en-US"/>
              <a:pPr/>
              <a:t>‹#›</a:t>
            </a:fld>
            <a:endParaRPr lang="en-US" altLang="en-US"/>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91243089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16872399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672001515"/>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28256170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52696615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44070855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77680937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04577781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68835077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4161746384"/>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113582303"/>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260397450"/>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275836996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130616292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306699196"/>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1997238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325848180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77534818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05569590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173065364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269037822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260508549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406955544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701868454"/>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53990131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524122365"/>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15982802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71202526"/>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334796250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2122739"/>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226334642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63867387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05501866"/>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57037707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3427475942"/>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296537720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4855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85724891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121066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848002"/>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555749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0836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609272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924032"/>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21717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412081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736667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6984589"/>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93789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8/8/18</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04742122"/>
      </p:ext>
    </p:extLst>
  </p:cSld>
  <p:clrMapOvr>
    <a:overrideClrMapping bg1="lt1" tx1="dk1" bg2="lt2" tx2="dk2" accent1="accent1" accent2="accent2" accent3="accent3" accent4="accent4" accent5="accent5" accent6="accent6" hlink="hlink" folHlink="folHlink"/>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8/8/18</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930854092"/>
      </p:ext>
    </p:extLst>
  </p:cSld>
  <p:clrMapOvr>
    <a:overrideClrMapping bg1="lt1" tx1="dk1" bg2="lt2" tx2="dk2" accent1="accent1" accent2="accent2" accent3="accent3" accent4="accent4" accent5="accent5" accent6="accent6" hlink="hlink" folHlink="folHlink"/>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8/8/18</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5172916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8/8/18</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42826249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8/8/18</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29950136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8/8/18</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4647302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8/8/18</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2633133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8/8/18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23037390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8/8/18</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01212648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8/8/18</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598639328"/>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8/8/18</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15760060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8/8/18</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660234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3.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image" Target="../media/image1.png"/><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image" Target="../media/image7.jpeg"/></Relationships>
</file>

<file path=ppt/slideMasters/_rels/slideMaster24.xml.rels><?xml version="1.0" encoding="UTF-8" standalone="yes"?>
<Relationships xmlns="http://schemas.openxmlformats.org/package/2006/relationships"><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image" Target="../media/image1.png"/><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image" Target="../media/image8.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1.pn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0.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31.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2.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theme" Target="../theme/theme33.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theme" Target="../theme/theme34.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5.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image" Target="../media/image1.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1.pn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7.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1.pn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8.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9.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0.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1.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1.pn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2.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1.pn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3.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4.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image" Target="../media/image1.png"/><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5.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image" Target="../media/image1.png"/><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6.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theme" Target="../theme/theme47.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slideLayout" Target="../slideLayouts/slideLayout498.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5" Type="http://schemas.openxmlformats.org/officeDocument/2006/relationships/image" Target="../media/image1.png"/><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 Id="rId14" Type="http://schemas.openxmlformats.org/officeDocument/2006/relationships/image" Target="../media/image8.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theme" Target="../theme/theme48.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slideLayout" Target="../slideLayouts/slideLayout510.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5" Type="http://schemas.openxmlformats.org/officeDocument/2006/relationships/image" Target="../media/image1.png"/><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 Id="rId14" Type="http://schemas.openxmlformats.org/officeDocument/2006/relationships/image" Target="../media/image8.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9.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5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theme" Target="../theme/theme51.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2.xml.rels><?xml version="1.0" encoding="UTF-8" standalone="yes"?>
<Relationships xmlns="http://schemas.openxmlformats.org/package/2006/relationships"><Relationship Id="rId3" Type="http://schemas.openxmlformats.org/officeDocument/2006/relationships/theme" Target="../theme/theme52.xml"/><Relationship Id="rId2" Type="http://schemas.openxmlformats.org/officeDocument/2006/relationships/slideLayout" Target="../slideLayouts/slideLayout548.xml"/><Relationship Id="rId1" Type="http://schemas.openxmlformats.org/officeDocument/2006/relationships/slideLayout" Target="../slideLayouts/slideLayout54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image" Target="../media/image1.png"/><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3.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54.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439299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23615628"/>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084451837"/>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ctr">
              <a:defRPr sz="1200">
                <a:latin typeface="Garamond" pitchFamily="18" charset="0"/>
              </a:defRPr>
            </a:lvl1pPr>
          </a:lstStyle>
          <a:p>
            <a:pPr defTabSz="913696"/>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r">
              <a:defRPr sz="1600">
                <a:latin typeface="Garamond" pitchFamily="18" charset="0"/>
              </a:defRPr>
            </a:lvl1pPr>
          </a:lstStyle>
          <a:p>
            <a:pPr defTabSz="913696"/>
            <a:fld id="{6F400BD0-49BF-48FC-8114-37C1D4F5AB3D}" type="slidenum">
              <a:rPr lang="en-US" altLang="en-US">
                <a:solidFill>
                  <a:srgbClr val="000000"/>
                </a:solidFill>
              </a:rPr>
              <a:pPr defTabSz="913696"/>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82804562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6846" algn="l" rtl="0" fontAlgn="base">
        <a:spcBef>
          <a:spcPct val="0"/>
        </a:spcBef>
        <a:spcAft>
          <a:spcPct val="0"/>
        </a:spcAft>
        <a:defRPr sz="4000">
          <a:solidFill>
            <a:schemeClr val="tx2"/>
          </a:solidFill>
          <a:latin typeface="Garamond" pitchFamily="18" charset="0"/>
        </a:defRPr>
      </a:lvl6pPr>
      <a:lvl7pPr marL="913696" algn="l" rtl="0" fontAlgn="base">
        <a:spcBef>
          <a:spcPct val="0"/>
        </a:spcBef>
        <a:spcAft>
          <a:spcPct val="0"/>
        </a:spcAft>
        <a:defRPr sz="4000">
          <a:solidFill>
            <a:schemeClr val="tx2"/>
          </a:solidFill>
          <a:latin typeface="Garamond" pitchFamily="18" charset="0"/>
        </a:defRPr>
      </a:lvl7pPr>
      <a:lvl8pPr marL="1370550" algn="l" rtl="0" fontAlgn="base">
        <a:spcBef>
          <a:spcPct val="0"/>
        </a:spcBef>
        <a:spcAft>
          <a:spcPct val="0"/>
        </a:spcAft>
        <a:defRPr sz="4000">
          <a:solidFill>
            <a:schemeClr val="tx2"/>
          </a:solidFill>
          <a:latin typeface="Garamond" pitchFamily="18" charset="0"/>
        </a:defRPr>
      </a:lvl8pPr>
      <a:lvl9pPr marL="1827398" algn="l" rtl="0" fontAlgn="base">
        <a:spcBef>
          <a:spcPct val="0"/>
        </a:spcBef>
        <a:spcAft>
          <a:spcPct val="0"/>
        </a:spcAft>
        <a:defRPr sz="4000">
          <a:solidFill>
            <a:schemeClr val="tx2"/>
          </a:solidFill>
          <a:latin typeface="Garamond" pitchFamily="18" charset="0"/>
        </a:defRPr>
      </a:lvl9pPr>
    </p:titleStyle>
    <p:bodyStyle>
      <a:lvl1pPr marL="342640" indent="-34264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411" indent="-325189"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568" indent="-35056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8821" indent="-31567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79873" indent="-339466"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6728"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3569"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0421"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7263"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DDFB6AD-FE1B-B34C-B1D2-58136F130176}" type="slidenum">
              <a:rPr lang="en-US" altLang="en-US"/>
              <a:pPr>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4285788"/>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95893746"/>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9"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0"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1"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42"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fontAlgn="base">
              <a:spcBef>
                <a:spcPct val="0"/>
              </a:spcBef>
              <a:spcAft>
                <a:spcPct val="0"/>
              </a:spcAft>
              <a:defRPr/>
            </a:pPr>
            <a:r>
              <a:rPr lang="en-US">
                <a:solidFill>
                  <a:srgbClr val="000000"/>
                </a:solidFill>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fontAlgn="base">
              <a:spcBef>
                <a:spcPct val="0"/>
              </a:spcBef>
              <a:spcAft>
                <a:spcPct val="0"/>
              </a:spcAft>
              <a:defRPr/>
            </a:pPr>
            <a:fld id="{777C48D1-0A2D-6448-BAD7-D50BFB3AECB5}"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83198966"/>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EEEC5A93-40C1-004C-AC49-AA5A1C7A8159}"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649295"/>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58185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5586"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5587"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5588"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5589"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95590"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4CAB802D-25DB-1149-B44D-EAC195EDF7D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2468080"/>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82B7CA05-D08B-324A-B21A-98259EFDA3F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100842"/>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Burgundy_CMU_JPG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62800" y="6488113"/>
            <a:ext cx="1549400" cy="55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Text Placeholder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269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3603C470-0343-5644-A9B5-95349323097B}"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1"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2"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3"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795042"/>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1410924"/>
      </p:ext>
    </p:extLst>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80278531"/>
      </p:ext>
    </p:extLst>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a:t>Click to edit Master title style</a:t>
            </a:r>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8/8/18</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58083"/>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Lst>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2399763"/>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7938783"/>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861771771"/>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620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132951"/>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7142735"/>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 id="21474851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8/8/18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0109923"/>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34219460"/>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7E91C678-4BCA-47DB-A467-32B445B5DAD1}" type="datetime1">
              <a:rPr lang="en-US" smtClean="0">
                <a:solidFill>
                  <a:prstClr val="black">
                    <a:alpha val="75000"/>
                  </a:prstClr>
                </a:solidFill>
                <a:latin typeface="Calibri"/>
              </a:rPr>
              <a:pPr/>
              <a:t>8/8/18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07847"/>
            <a:ext cx="2057400" cy="365125"/>
          </a:xfrm>
          <a:prstGeom prst="rect">
            <a:avLst/>
          </a:prstGeom>
        </p:spPr>
        <p:txBody>
          <a:bodyPr vert="horz" lIns="91440" tIns="45720" rIns="91440" bIns="45720" rtlCol="0" anchor="ctr"/>
          <a:lstStyle>
            <a:lvl1pPr algn="r">
              <a:defRPr sz="1600">
                <a:solidFill>
                  <a:schemeClr val="tx1"/>
                </a:solidFill>
              </a:defRPr>
            </a:lvl1p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762907"/>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30218631"/>
      </p:ext>
    </p:extLst>
  </p:cSld>
  <p:clrMap bg1="lt1" tx1="dk1" bg2="lt2" tx2="dk2" accent1="accent1" accent2="accent2" accent3="accent3" accent4="accent4" accent5="accent5" accent6="accent6" hlink="hlink" folHlink="folHlink"/>
  <p:sldLayoutIdLst>
    <p:sldLayoutId id="2147485558"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 id="214748556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09528196"/>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 id="2147485582" r:id="rId12"/>
    <p:sldLayoutId id="2147485583"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417920"/>
      </p:ext>
    </p:extLst>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8/8/18</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403046"/>
      </p:ext>
    </p:extLst>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79092626"/>
      </p:ext>
    </p:extLst>
  </p:cSld>
  <p:clrMap bg1="lt1" tx1="dk1" bg2="lt2" tx2="dk2" accent1="accent1" accent2="accent2" accent3="accent3" accent4="accent4" accent5="accent5" accent6="accent6" hlink="hlink" folHlink="folHlink"/>
  <p:sldLayoutIdLst>
    <p:sldLayoutId id="2147485735" r:id="rId1"/>
    <p:sldLayoutId id="2147485736" r:id="rId2"/>
    <p:sldLayoutId id="2147485737" r:id="rId3"/>
    <p:sldLayoutId id="2147485738" r:id="rId4"/>
    <p:sldLayoutId id="2147485739" r:id="rId5"/>
    <p:sldLayoutId id="2147485740" r:id="rId6"/>
    <p:sldLayoutId id="2147485741" r:id="rId7"/>
    <p:sldLayoutId id="2147485742" r:id="rId8"/>
    <p:sldLayoutId id="2147485743" r:id="rId9"/>
    <p:sldLayoutId id="2147485744" r:id="rId10"/>
    <p:sldLayoutId id="214748574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67285"/>
      </p:ext>
    </p:extLst>
  </p:cSld>
  <p:clrMap bg1="lt1" tx1="dk1" bg2="lt2" tx2="dk2" accent1="accent1" accent2="accent2" accent3="accent3" accent4="accent4" accent5="accent5" accent6="accent6" hlink="hlink" folHlink="folHlink"/>
  <p:sldLayoutIdLst>
    <p:sldLayoutId id="2147485759" r:id="rId1"/>
    <p:sldLayoutId id="2147485760" r:id="rId2"/>
    <p:sldLayoutId id="2147485761" r:id="rId3"/>
    <p:sldLayoutId id="2147485762" r:id="rId4"/>
    <p:sldLayoutId id="2147485763" r:id="rId5"/>
    <p:sldLayoutId id="2147485764" r:id="rId6"/>
    <p:sldLayoutId id="2147485765" r:id="rId7"/>
    <p:sldLayoutId id="2147485766" r:id="rId8"/>
    <p:sldLayoutId id="2147485767" r:id="rId9"/>
    <p:sldLayoutId id="2147485768" r:id="rId10"/>
    <p:sldLayoutId id="21474857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34580380"/>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63546295"/>
      </p:ext>
    </p:extLst>
  </p:cSld>
  <p:clrMap bg1="lt1" tx1="dk1" bg2="lt2" tx2="dk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176922"/>
      </p:ext>
    </p:extLst>
  </p:cSld>
  <p:clrMap bg1="lt1" tx1="dk1" bg2="lt2" tx2="dk2" accent1="accent1" accent2="accent2" accent3="accent3" accent4="accent4" accent5="accent5" accent6="accent6" hlink="hlink" folHlink="folHlink"/>
  <p:sldLayoutIdLst>
    <p:sldLayoutId id="2147485883" r:id="rId1"/>
    <p:sldLayoutId id="2147485884" r:id="rId2"/>
    <p:sldLayoutId id="2147485885" r:id="rId3"/>
    <p:sldLayoutId id="2147485886" r:id="rId4"/>
    <p:sldLayoutId id="2147485887" r:id="rId5"/>
    <p:sldLayoutId id="2147485888" r:id="rId6"/>
    <p:sldLayoutId id="2147485889" r:id="rId7"/>
    <p:sldLayoutId id="2147485890" r:id="rId8"/>
    <p:sldLayoutId id="2147485891" r:id="rId9"/>
    <p:sldLayoutId id="2147485892" r:id="rId10"/>
    <p:sldLayoutId id="2147485893"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9934438"/>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30E4F2C-4E90-C74B-AA2C-864F1391AA3E}"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287570"/>
      </p:ext>
    </p:extLst>
  </p:cSld>
  <p:clrMap bg1="lt1" tx1="dk1" bg2="lt2" tx2="dk2" accent1="accent1" accent2="accent2" accent3="accent3" accent4="accent4" accent5="accent5" accent6="accent6" hlink="hlink" folHlink="folHlink"/>
  <p:sldLayoutIdLst>
    <p:sldLayoutId id="2147485998" r:id="rId1"/>
    <p:sldLayoutId id="2147485999" r:id="rId2"/>
    <p:sldLayoutId id="2147486000" r:id="rId3"/>
    <p:sldLayoutId id="2147486001" r:id="rId4"/>
    <p:sldLayoutId id="2147486002" r:id="rId5"/>
    <p:sldLayoutId id="2147486003" r:id="rId6"/>
    <p:sldLayoutId id="2147486004" r:id="rId7"/>
    <p:sldLayoutId id="2147486005" r:id="rId8"/>
    <p:sldLayoutId id="2147486006" r:id="rId9"/>
    <p:sldLayoutId id="2147486007" r:id="rId10"/>
    <p:sldLayoutId id="21474860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4751BC5-B0E0-E443-8949-067518C160A5}" type="datetime1">
              <a:rPr lang="en-US" altLang="en-US" smtClean="0">
                <a:ea typeface="ＭＳ Ｐゴシック" charset="-128"/>
              </a:rPr>
              <a:pPr fontAlgn="base">
                <a:spcBef>
                  <a:spcPct val="0"/>
                </a:spcBef>
                <a:spcAft>
                  <a:spcPct val="0"/>
                </a:spcAft>
              </a:pPr>
              <a:t>8/8/18</a:t>
            </a:fld>
            <a:endParaRPr lang="en-US" altLang="en-US">
              <a:ea typeface="ＭＳ Ｐゴシック" charset="-128"/>
            </a:endParaRPr>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AAF45EC-5E16-644D-A730-B617B7486FE1}"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40014"/>
      </p:ext>
    </p:extLst>
  </p:cSld>
  <p:clrMap bg1="lt1" tx1="dk1" bg2="lt2" tx2="dk2" accent1="accent1" accent2="accent2" accent3="accent3" accent4="accent4" accent5="accent5" accent6="accent6" hlink="hlink" folHlink="folHlink"/>
  <p:sldLayoutIdLst>
    <p:sldLayoutId id="2147486010" r:id="rId1"/>
    <p:sldLayoutId id="2147486011" r:id="rId2"/>
    <p:sldLayoutId id="2147486012" r:id="rId3"/>
    <p:sldLayoutId id="2147486013" r:id="rId4"/>
    <p:sldLayoutId id="2147486014" r:id="rId5"/>
    <p:sldLayoutId id="2147486015" r:id="rId6"/>
    <p:sldLayoutId id="2147486016" r:id="rId7"/>
    <p:sldLayoutId id="2147486017" r:id="rId8"/>
    <p:sldLayoutId id="2147486018" r:id="rId9"/>
    <p:sldLayoutId id="2147486019" r:id="rId10"/>
    <p:sldLayoutId id="2147486020"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a:t>Click to edit Master title style</a:t>
            </a:r>
          </a:p>
        </p:txBody>
      </p:sp>
      <p:sp>
        <p:nvSpPr>
          <p:cNvPr id="238595"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wrap="square" lIns="91440" tIns="45720" rIns="91440" bIns="45720" numCol="1" anchor="ctr" anchorCtr="0" compatLnSpc="1">
            <a:prstTxWarp prst="textNoShape">
              <a:avLst/>
            </a:prstTxWarp>
          </a:bodyPr>
          <a:lstStyle>
            <a:lvl1pPr>
              <a:defRPr sz="900">
                <a:solidFill>
                  <a:srgbClr val="595959"/>
                </a:solidFill>
                <a:latin typeface="Calibri" charset="0"/>
              </a:defRPr>
            </a:lvl1pPr>
          </a:lstStyle>
          <a:p>
            <a:pPr fontAlgn="base">
              <a:spcBef>
                <a:spcPct val="0"/>
              </a:spcBef>
              <a:spcAft>
                <a:spcPct val="0"/>
              </a:spcAft>
            </a:pPr>
            <a:fld id="{57E0508D-4F67-D44E-80F0-44516DBBBB9F}" type="datetime1">
              <a:rPr lang="en-US" altLang="en-US" smtClean="0">
                <a:ea typeface="ＭＳ Ｐゴシック" charset="-128"/>
              </a:rPr>
              <a:pPr fontAlgn="base">
                <a:spcBef>
                  <a:spcPct val="0"/>
                </a:spcBef>
                <a:spcAft>
                  <a:spcPct val="0"/>
                </a:spcAft>
              </a:pPr>
              <a:t>8/8/18</a:t>
            </a:fld>
            <a:endParaRPr lang="en-US" altLang="en-US">
              <a:ea typeface="ＭＳ Ｐゴシック" charset="-128"/>
            </a:endParaRPr>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595959"/>
                </a:solidFill>
                <a:latin typeface="Calibri" charset="0"/>
              </a:defRPr>
            </a:lvl1pPr>
          </a:lstStyle>
          <a:p>
            <a:pPr fontAlgn="base">
              <a:spcBef>
                <a:spcPct val="0"/>
              </a:spcBef>
              <a:spcAft>
                <a:spcPct val="0"/>
              </a:spcAft>
            </a:pPr>
            <a:fld id="{9AE86928-040C-A044-8949-1C03D9FFE154}"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238599"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0"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002628"/>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a:t>Click to edit Master title style</a:t>
            </a:r>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wrap="square" lIns="91440" tIns="45720" rIns="91440" bIns="45720" numCol="1" anchor="ctr" anchorCtr="0" compatLnSpc="1">
            <a:prstTxWarp prst="textNoShape">
              <a:avLst/>
            </a:prstTxWarp>
          </a:bodyPr>
          <a:lstStyle>
            <a:lvl1pPr>
              <a:defRPr sz="900">
                <a:solidFill>
                  <a:srgbClr val="595959"/>
                </a:solidFill>
                <a:latin typeface="Calibri" charset="0"/>
              </a:defRPr>
            </a:lvl1pPr>
          </a:lstStyle>
          <a:p>
            <a:pPr fontAlgn="base">
              <a:spcBef>
                <a:spcPct val="0"/>
              </a:spcBef>
              <a:spcAft>
                <a:spcPct val="0"/>
              </a:spcAft>
            </a:pPr>
            <a:fld id="{BD3E03D2-0B23-134D-8656-67F15B3648A2}" type="datetime1">
              <a:rPr lang="en-US" altLang="en-US" smtClean="0">
                <a:ea typeface="ＭＳ Ｐゴシック" charset="-128"/>
              </a:rPr>
              <a:pPr fontAlgn="base">
                <a:spcBef>
                  <a:spcPct val="0"/>
                </a:spcBef>
                <a:spcAft>
                  <a:spcPct val="0"/>
                </a:spcAft>
              </a:pPr>
              <a:t>8/8/18</a:t>
            </a:fld>
            <a:endParaRPr lang="en-US" altLang="en-US">
              <a:ea typeface="ＭＳ Ｐゴシック" charset="-128"/>
            </a:endParaRPr>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595959"/>
                </a:solidFill>
                <a:latin typeface="Calibri" charset="0"/>
              </a:defRPr>
            </a:lvl1pPr>
          </a:lstStyle>
          <a:p>
            <a:pPr fontAlgn="base">
              <a:spcBef>
                <a:spcPct val="0"/>
              </a:spcBef>
              <a:spcAft>
                <a:spcPct val="0"/>
              </a:spcAft>
            </a:pPr>
            <a:fld id="{C1DD34EA-BA6A-0E41-8734-67FCE9A3DD6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08114"/>
      </p:ext>
    </p:extLst>
  </p:cSld>
  <p:clrMap bg1="lt1" tx1="dk1" bg2="lt2" tx2="dk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 id="2147486046" r:id="rId12"/>
  </p:sldLayoutIdLst>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658734127"/>
      </p:ext>
    </p:extLst>
  </p:cSld>
  <p:clrMap bg1="lt1" tx1="dk1" bg2="lt2" tx2="dk2" accent1="accent1" accent2="accent2" accent3="accent3" accent4="accent4" accent5="accent5" accent6="accent6" hlink="hlink" folHlink="folHlink"/>
  <p:sldLayoutIdLst>
    <p:sldLayoutId id="2147486086" r:id="rId1"/>
    <p:sldLayoutId id="2147486087" r:id="rId2"/>
    <p:sldLayoutId id="2147486088" r:id="rId3"/>
    <p:sldLayoutId id="2147486089" r:id="rId4"/>
    <p:sldLayoutId id="2147486090" r:id="rId5"/>
    <p:sldLayoutId id="2147486091" r:id="rId6"/>
    <p:sldLayoutId id="2147486092" r:id="rId7"/>
    <p:sldLayoutId id="2147486093" r:id="rId8"/>
    <p:sldLayoutId id="2147486094" r:id="rId9"/>
    <p:sldLayoutId id="2147486095" r:id="rId10"/>
    <p:sldLayoutId id="2147486096" r:id="rId11"/>
    <p:sldLayoutId id="214748609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1480470391"/>
      </p:ext>
    </p:extLst>
  </p:cSld>
  <p:clrMap bg1="lt1" tx1="dk1" bg2="lt2" tx2="dk2" accent1="accent1" accent2="accent2" accent3="accent3" accent4="accent4" accent5="accent5" accent6="accent6" hlink="hlink" folHlink="folHlink"/>
  <p:sldLayoutIdLst>
    <p:sldLayoutId id="2147486099" r:id="rId1"/>
    <p:sldLayoutId id="2147486100" r:id="rId2"/>
    <p:sldLayoutId id="2147486101" r:id="rId3"/>
    <p:sldLayoutId id="2147486102" r:id="rId4"/>
    <p:sldLayoutId id="2147486103" r:id="rId5"/>
    <p:sldLayoutId id="2147486104" r:id="rId6"/>
    <p:sldLayoutId id="2147486105" r:id="rId7"/>
    <p:sldLayoutId id="2147486106" r:id="rId8"/>
    <p:sldLayoutId id="2147486107" r:id="rId9"/>
    <p:sldLayoutId id="2147486108" r:id="rId10"/>
    <p:sldLayoutId id="2147486109" r:id="rId11"/>
    <p:sldLayoutId id="214748611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67213984"/>
      </p:ext>
    </p:extLst>
  </p:cSld>
  <p:clrMap bg1="lt1" tx1="dk1" bg2="lt2" tx2="dk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 id="214748612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897560"/>
      </p:ext>
    </p:extLst>
  </p:cSld>
  <p:clrMap bg1="lt1" tx1="dk1" bg2="lt2" tx2="dk2" accent1="accent1" accent2="accent2" accent3="accent3" accent4="accent4" accent5="accent5" accent6="accent6" hlink="hlink" folHlink="folHlink"/>
  <p:sldLayoutIdLst>
    <p:sldLayoutId id="2147486125" r:id="rId1"/>
    <p:sldLayoutId id="21474861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96767605"/>
      </p:ext>
    </p:extLst>
  </p:cSld>
  <p:clrMap bg1="lt1" tx1="dk1" bg2="lt2" tx2="dk2" accent1="accent1" accent2="accent2" accent3="accent3" accent4="accent4" accent5="accent5" accent6="accent6" hlink="hlink" folHlink="folHlink"/>
  <p:sldLayoutIdLst>
    <p:sldLayoutId id="2147486177" r:id="rId1"/>
    <p:sldLayoutId id="2147486178" r:id="rId2"/>
    <p:sldLayoutId id="2147486179" r:id="rId3"/>
    <p:sldLayoutId id="2147486180" r:id="rId4"/>
    <p:sldLayoutId id="2147486181" r:id="rId5"/>
    <p:sldLayoutId id="2147486182" r:id="rId6"/>
    <p:sldLayoutId id="2147486183" r:id="rId7"/>
    <p:sldLayoutId id="2147486184" r:id="rId8"/>
    <p:sldLayoutId id="2147486185" r:id="rId9"/>
    <p:sldLayoutId id="2147486186" r:id="rId10"/>
    <p:sldLayoutId id="214748618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8/8/18</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14081825"/>
      </p:ext>
    </p:extLst>
  </p:cSld>
  <p:clrMap bg1="lt1" tx1="dk1" bg2="lt2" tx2="dk2" accent1="accent1" accent2="accent2" accent3="accent3" accent4="accent4" accent5="accent5" accent6="accent6" hlink="hlink" folHlink="folHlink"/>
  <p:sldLayoutIdLst>
    <p:sldLayoutId id="2147486203" r:id="rId1"/>
    <p:sldLayoutId id="2147486204" r:id="rId2"/>
    <p:sldLayoutId id="2147486205" r:id="rId3"/>
    <p:sldLayoutId id="2147486206" r:id="rId4"/>
    <p:sldLayoutId id="2147486207" r:id="rId5"/>
    <p:sldLayoutId id="2147486208" r:id="rId6"/>
    <p:sldLayoutId id="2147486209" r:id="rId7"/>
    <p:sldLayoutId id="2147486210" r:id="rId8"/>
    <p:sldLayoutId id="2147486211" r:id="rId9"/>
    <p:sldLayoutId id="2147486212" r:id="rId10"/>
    <p:sldLayoutId id="2147486213" r:id="rId11"/>
    <p:sldLayoutId id="2147486214"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omutlu@gmail.com" TargetMode="Externa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0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92.xml"/></Relationships>
</file>

<file path=ppt/slides/_rels/slide10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5.xml"/><Relationship Id="rId1" Type="http://schemas.openxmlformats.org/officeDocument/2006/relationships/slideLayout" Target="../slideLayouts/slideLayout192.xml"/></Relationships>
</file>

<file path=ppt/slides/_rels/slide10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92.xml"/></Relationships>
</file>

<file path=ppt/slides/_rels/slide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2.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2.xml"/></Relationships>
</file>

<file path=ppt/slides/_rels/slide107.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192.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80.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8.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318.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avatar-dram-refresh_dsn15.pdf" TargetMode="External"/><Relationship Id="rId1" Type="http://schemas.openxmlformats.org/officeDocument/2006/relationships/slideLayout" Target="../slideLayouts/slideLayout192.xml"/><Relationship Id="rId6" Type="http://schemas.openxmlformats.org/officeDocument/2006/relationships/image" Target="../media/image83.png"/><Relationship Id="rId5" Type="http://schemas.openxmlformats.org/officeDocument/2006/relationships/hyperlink" Target="https://people.inf.ethz.ch/omutlu/pub/avatar-dram-refresh_dsn15-talk.pdf" TargetMode="External"/><Relationship Id="rId4" Type="http://schemas.openxmlformats.org/officeDocument/2006/relationships/hyperlink" Target="https://people.inf.ethz.ch/omutlu/pub/avatar-dram-refresh_dsn15-talk.pptx"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192.xml"/><Relationship Id="rId6" Type="http://schemas.openxmlformats.org/officeDocument/2006/relationships/image" Target="../media/image84.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192.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85.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86.png"/><Relationship Id="rId1" Type="http://schemas.openxmlformats.org/officeDocument/2006/relationships/slideLayout" Target="../slideLayouts/slideLayout19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g"/><Relationship Id="rId2" Type="http://schemas.openxmlformats.org/officeDocument/2006/relationships/notesSlide" Target="../notesSlides/notesSlide38.xml"/><Relationship Id="rId1" Type="http://schemas.openxmlformats.org/officeDocument/2006/relationships/slideLayout" Target="../slideLayouts/slideLayout54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6.xml"/></Relationships>
</file>

<file path=ppt/slides/_rels/slide122.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3.jpeg"/><Relationship Id="rId1" Type="http://schemas.openxmlformats.org/officeDocument/2006/relationships/slideLayout" Target="../slideLayouts/slideLayout306.xml"/><Relationship Id="rId4" Type="http://schemas.openxmlformats.org/officeDocument/2006/relationships/image" Target="../media/image74.png"/></Relationships>
</file>

<file path=ppt/slides/_rels/slide123.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92.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93.emf"/><Relationship Id="rId1" Type="http://schemas.openxmlformats.org/officeDocument/2006/relationships/slideLayout" Target="../slideLayouts/slideLayout306.xml"/></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306.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94.png"/></Relationships>
</file>

<file path=ppt/slides/_rels/slide126.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306.xml"/><Relationship Id="rId4" Type="http://schemas.openxmlformats.org/officeDocument/2006/relationships/image" Target="../media/image95.png"/></Relationships>
</file>

<file path=ppt/slides/_rels/slide127.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30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2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3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omutlu@gmail.com" TargetMode="External"/><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5.xml"/></Relationships>
</file>

<file path=ppt/slides/_rels/slide1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7.xml"/></Relationships>
</file>

<file path=ppt/slides/_rels/slide1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error-patterns_date12.pdf" TargetMode="External"/><Relationship Id="rId1"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hyperlink" Target="http://users.ece.cmu.edu/~omutlu/pub/cai_date12_talk.ppt"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flash-correct-and-refresh_iccd12.pdf" TargetMode="Externa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hyperlink" Target="https://people.inf.ethz.ch/omutlu/pub/mutlu_iccd12_talk.pdf" TargetMode="External"/><Relationship Id="rId4" Type="http://schemas.openxmlformats.org/officeDocument/2006/relationships/hyperlink" Target="https://people.inf.ethz.ch/omutlu/pub/mutlu_iccd12_talk.pp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50.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3.jpeg"/><Relationship Id="rId1" Type="http://schemas.openxmlformats.org/officeDocument/2006/relationships/slideLayout" Target="../slideLayouts/slideLayout306.xml"/><Relationship Id="rId4" Type="http://schemas.openxmlformats.org/officeDocument/2006/relationships/image" Target="../media/image7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78.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93.xml"/><Relationship Id="rId1" Type="http://schemas.openxmlformats.org/officeDocument/2006/relationships/tags" Target="../tags/tag1.xml"/><Relationship Id="rId4" Type="http://schemas.openxmlformats.org/officeDocument/2006/relationships/image" Target="../media/image107.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93.xml"/><Relationship Id="rId1" Type="http://schemas.openxmlformats.org/officeDocument/2006/relationships/tags" Target="../tags/tag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93.xml"/><Relationship Id="rId1" Type="http://schemas.openxmlformats.org/officeDocument/2006/relationships/tags" Target="../tags/tag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93.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93.xml"/><Relationship Id="rId1" Type="http://schemas.openxmlformats.org/officeDocument/2006/relationships/tags" Target="../tags/tag4.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93.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93.xml"/><Relationship Id="rId1" Type="http://schemas.openxmlformats.org/officeDocument/2006/relationships/tags" Target="../tags/tag6.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89.xml"/><Relationship Id="rId1" Type="http://schemas.openxmlformats.org/officeDocument/2006/relationships/tags" Target="../tags/tag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77.xml"/></Relationships>
</file>

<file path=ppt/slides/_rels/slide165.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flash-read-disturb-errors_dsn15.pdf" TargetMode="External"/><Relationship Id="rId1" Type="http://schemas.openxmlformats.org/officeDocument/2006/relationships/slideLayout" Target="../slideLayouts/slideLayout353.xml"/><Relationship Id="rId4" Type="http://schemas.openxmlformats.org/officeDocument/2006/relationships/image" Target="../media/image108.png"/></Relationships>
</file>

<file path=ppt/slides/_rels/slide166.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353.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09.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306.xml"/></Relationships>
</file>

<file path=ppt/slides/_rels/slide168.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93.emf"/><Relationship Id="rId1" Type="http://schemas.openxmlformats.org/officeDocument/2006/relationships/slideLayout" Target="../slideLayouts/slideLayout306.xml"/></Relationships>
</file>

<file path=ppt/slides/_rels/slide169.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3.jpeg"/><Relationship Id="rId1" Type="http://schemas.openxmlformats.org/officeDocument/2006/relationships/slideLayout" Target="../slideLayouts/slideLayout306.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53.xml"/></Relationships>
</file>

<file path=ppt/slides/_rels/slide173.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353.xml"/><Relationship Id="rId5" Type="http://schemas.openxmlformats.org/officeDocument/2006/relationships/image" Target="../media/image110.png"/><Relationship Id="rId4" Type="http://schemas.openxmlformats.org/officeDocument/2006/relationships/hyperlink" Target="http://users.ece.cmu.edu/~omutlu/pub/cai_date13_talk.ppt"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111.png"/><Relationship Id="rId2" Type="http://schemas.openxmlformats.org/officeDocument/2006/relationships/hyperlink" Target="http://users.ece.cmu.edu/~omutlu/pub/flash-programming-interference_iccd13.pdf" TargetMode="External"/><Relationship Id="rId1" Type="http://schemas.openxmlformats.org/officeDocument/2006/relationships/slideLayout" Target="../slideLayouts/slideLayout353.xml"/><Relationship Id="rId6" Type="http://schemas.openxmlformats.org/officeDocument/2006/relationships/hyperlink" Target="http://users.ece.cmu.edu/~omutlu/pub/cai_iccd13_lightning-talk.pdf" TargetMode="External"/><Relationship Id="rId5" Type="http://schemas.openxmlformats.org/officeDocument/2006/relationships/hyperlink" Target="http://users.ece.cmu.edu/~omutlu/pub/cai_iccd13_talk.pdf" TargetMode="External"/><Relationship Id="rId4" Type="http://schemas.openxmlformats.org/officeDocument/2006/relationships/hyperlink" Target="http://users.ece.cmu.edu/~omutlu/pub/cai_iccd13_talk.pptx"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2" Type="http://schemas.openxmlformats.org/officeDocument/2006/relationships/hyperlink" Target="http://users.ece.cmu.edu/~omutlu/pub/neighbor-assisted-error-correction-in-flash_sigmetrics14.pdf" TargetMode="External"/><Relationship Id="rId1" Type="http://schemas.openxmlformats.org/officeDocument/2006/relationships/slideLayout" Target="../slideLayouts/slideLayout353.xml"/><Relationship Id="rId6" Type="http://schemas.openxmlformats.org/officeDocument/2006/relationships/image" Target="../media/image112.png"/><Relationship Id="rId5" Type="http://schemas.openxmlformats.org/officeDocument/2006/relationships/hyperlink" Target="http://users.ece.cmu.edu/~omutlu/pub/neighbor-assisted-error-correction-in-flash_cai_sigmetrics14-talk.pdf" TargetMode="External"/><Relationship Id="rId4" Type="http://schemas.openxmlformats.org/officeDocument/2006/relationships/hyperlink" Target="http://users.ece.cmu.edu/~omutlu/pub/neighbor-assisted-error-correction-in-flash_cai_sigmetrics14-talk.ppt"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darksilicon.org/hpca/" TargetMode="External"/><Relationship Id="rId2" Type="http://schemas.openxmlformats.org/officeDocument/2006/relationships/hyperlink" Target="http://users.ece.cmu.edu/~omutlu/pub/flash-memory-data-retention_hpca15.pdf" TargetMode="External"/><Relationship Id="rId1" Type="http://schemas.openxmlformats.org/officeDocument/2006/relationships/slideLayout" Target="../slideLayouts/slideLayout353.xml"/><Relationship Id="rId6" Type="http://schemas.openxmlformats.org/officeDocument/2006/relationships/image" Target="../media/image113.png"/><Relationship Id="rId5" Type="http://schemas.openxmlformats.org/officeDocument/2006/relationships/hyperlink" Target="http://users.ece.cmu.edu/~omutlu/pub/flash-memory-data-retention_yixin_hpca15-talk.pdf" TargetMode="External"/><Relationship Id="rId4" Type="http://schemas.openxmlformats.org/officeDocument/2006/relationships/hyperlink" Target="http://users.ece.cmu.edu/~omutlu/pub/flash-memory-data-retention_yixin_hpca15-talk.pptx" TargetMode="External"/></Relationships>
</file>

<file path=ppt/slides/_rels/slide177.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353.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09.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78.xml.rels><?xml version="1.0" encoding="UTF-8" standalone="yes"?>
<Relationships xmlns="http://schemas.openxmlformats.org/package/2006/relationships"><Relationship Id="rId8" Type="http://schemas.openxmlformats.org/officeDocument/2006/relationships/hyperlink" Target="https://people.inf.ethz.ch/omutlu/pub/flash-memory-programming-vulnerabilities_hpca17-lightning-talk.pptx" TargetMode="External"/><Relationship Id="rId3" Type="http://schemas.openxmlformats.org/officeDocument/2006/relationships/image" Target="../media/image115.png"/><Relationship Id="rId7" Type="http://schemas.openxmlformats.org/officeDocument/2006/relationships/hyperlink" Target="https://people.inf.ethz.ch/omutlu/pub/flash-memory-programming-vulnerabilities_hpca17-talk.pdf" TargetMode="External"/><Relationship Id="rId2" Type="http://schemas.openxmlformats.org/officeDocument/2006/relationships/image" Target="../media/image114.png"/><Relationship Id="rId1" Type="http://schemas.openxmlformats.org/officeDocument/2006/relationships/slideLayout" Target="../slideLayouts/slideLayout353.xml"/><Relationship Id="rId6" Type="http://schemas.openxmlformats.org/officeDocument/2006/relationships/hyperlink" Target="https://people.inf.ethz.ch/omutlu/pub/flash-memory-programming-vulnerabilities_hpca17-talk.pptx" TargetMode="External"/><Relationship Id="rId5" Type="http://schemas.openxmlformats.org/officeDocument/2006/relationships/hyperlink" Target="https://hpca2017.org/" TargetMode="External"/><Relationship Id="rId4" Type="http://schemas.openxmlformats.org/officeDocument/2006/relationships/hyperlink" Target="https://people.inf.ethz.ch/omutlu/pub/flash-memory-programming-vulnerabilities_hpca17.pdf" TargetMode="External"/><Relationship Id="rId9" Type="http://schemas.openxmlformats.org/officeDocument/2006/relationships/hyperlink" Target="https://people.inf.ethz.ch/omutlu/pub/flash-memory-programming-vulnerabilities_hpca17-lightning-talk.pdf"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www.comsoc.org/jsac" TargetMode="External"/><Relationship Id="rId2" Type="http://schemas.openxmlformats.org/officeDocument/2006/relationships/hyperlink" Target="https://people.inf.ethz.ch/omutlu/pub/online-nand-flash-memory-channel-model_jsac16.pdf" TargetMode="External"/><Relationship Id="rId1" Type="http://schemas.openxmlformats.org/officeDocument/2006/relationships/slideLayout" Target="../slideLayouts/slideLayout353.xml"/><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306.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94.png"/></Relationships>
</file>

<file path=ppt/slides/_rels/slide181.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306.xml"/><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1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29.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92.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1.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51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5.xml"/><Relationship Id="rId1" Type="http://schemas.openxmlformats.org/officeDocument/2006/relationships/slideLayout" Target="../slideLayouts/slideLayout28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11.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411.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411.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411.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22.xml"/><Relationship Id="rId6" Type="http://schemas.openxmlformats.org/officeDocument/2006/relationships/hyperlink" Target="https://github.com/CMU-SAFARI/rowhammer" TargetMode="External"/><Relationship Id="rId5" Type="http://schemas.openxmlformats.org/officeDocument/2006/relationships/image" Target="../media/image42.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22.xml"/><Relationship Id="rId6" Type="http://schemas.openxmlformats.org/officeDocument/2006/relationships/hyperlink" Target="https://github.com/CMU-SAFARI/rowhammer" TargetMode="External"/><Relationship Id="rId5" Type="http://schemas.openxmlformats.org/officeDocument/2006/relationships/image" Target="../media/image42.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51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22.xml"/><Relationship Id="rId6" Type="http://schemas.openxmlformats.org/officeDocument/2006/relationships/hyperlink" Target="https://github.com/CMU-SAFARI/rowhammer" TargetMode="External"/><Relationship Id="rId5" Type="http://schemas.openxmlformats.org/officeDocument/2006/relationships/image" Target="../media/image42.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22.xml"/><Relationship Id="rId6" Type="http://schemas.openxmlformats.org/officeDocument/2006/relationships/hyperlink" Target="https://github.com/CMU-SAFARI/rowhammer" TargetMode="External"/><Relationship Id="rId5" Type="http://schemas.openxmlformats.org/officeDocument/2006/relationships/image" Target="../media/image42.jpe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22.xml"/><Relationship Id="rId6" Type="http://schemas.openxmlformats.org/officeDocument/2006/relationships/hyperlink" Target="https://github.com/CMU-SAFARI/rowhammer" TargetMode="External"/><Relationship Id="rId5" Type="http://schemas.openxmlformats.org/officeDocument/2006/relationships/image" Target="../media/image42.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306.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06.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06.xml"/><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306.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306.xml"/><Relationship Id="rId4" Type="http://schemas.openxmlformats.org/officeDocument/2006/relationships/hyperlink" Target="http://dl.acm.org/citation.cfm?doid=2872362.287239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306.xml"/></Relationships>
</file>

<file path=ppt/slides/_rels/slide51.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306.xml"/></Relationships>
</file>

<file path=ppt/slides/_rels/slide52.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306.xml"/></Relationships>
</file>

<file path=ppt/slides/_rels/slide53.xml.rels><?xml version="1.0" encoding="UTF-8" standalone="yes"?>
<Relationships xmlns="http://schemas.openxmlformats.org/package/2006/relationships"><Relationship Id="rId2" Type="http://schemas.openxmlformats.org/officeDocument/2006/relationships/hyperlink" Target="https://arxiv.org/pdf/1805.04956.pdf" TargetMode="External"/><Relationship Id="rId1" Type="http://schemas.openxmlformats.org/officeDocument/2006/relationships/slideLayout" Target="../slideLayouts/slideLayout306.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lab.dsst.io/32c3-slides/7197.html" TargetMode="External"/><Relationship Id="rId1" Type="http://schemas.openxmlformats.org/officeDocument/2006/relationships/slideLayout" Target="../slideLayouts/slideLayout306.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06.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36.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36.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36.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5.xml"/></Relationships>
</file>

<file path=ppt/slides/_rels/slide6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1.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0.xml"/><Relationship Id="rId1" Type="http://schemas.openxmlformats.org/officeDocument/2006/relationships/slideLayout" Target="../slideLayouts/slideLayout295.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295.xml"/><Relationship Id="rId4" Type="http://schemas.openxmlformats.org/officeDocument/2006/relationships/image" Target="../media/image60.jpg"/></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295.xml"/><Relationship Id="rId4" Type="http://schemas.openxmlformats.org/officeDocument/2006/relationships/image" Target="../media/image62.jpg"/></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295.xml"/><Relationship Id="rId4" Type="http://schemas.openxmlformats.org/officeDocument/2006/relationships/image" Target="../media/image64.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5.xml"/></Relationships>
</file>

<file path=ppt/slides/_rels/slide71.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5.png"/><Relationship Id="rId1" Type="http://schemas.openxmlformats.org/officeDocument/2006/relationships/slideLayout" Target="../slideLayouts/slideLayout192.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66.png"/><Relationship Id="rId1" Type="http://schemas.openxmlformats.org/officeDocument/2006/relationships/slideLayout" Target="../slideLayouts/slideLayout192.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5.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support.apple.com/en-gb/HT204934" TargetMode="External"/><Relationship Id="rId1" Type="http://schemas.openxmlformats.org/officeDocument/2006/relationships/slideLayout" Target="../slideLayouts/slideLayout30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192.xml"/></Relationships>
</file>

<file path=ppt/slides/_rels/slide81.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69.jpg"/><Relationship Id="rId1" Type="http://schemas.openxmlformats.org/officeDocument/2006/relationships/slideLayout" Target="../slideLayouts/slideLayout192.xml"/></Relationships>
</file>

<file path=ppt/slides/_rels/slide8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5.png"/><Relationship Id="rId1" Type="http://schemas.openxmlformats.org/officeDocument/2006/relationships/slideLayout" Target="../slideLayouts/slideLayout192.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66.png"/><Relationship Id="rId1" Type="http://schemas.openxmlformats.org/officeDocument/2006/relationships/slideLayout" Target="../slideLayouts/slideLayout192.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2.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2.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6.xml"/></Relationships>
</file>

<file path=ppt/slides/_rels/slide87.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3.jpeg"/><Relationship Id="rId1" Type="http://schemas.openxmlformats.org/officeDocument/2006/relationships/slideLayout" Target="../slideLayouts/slideLayout306.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29.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192.xml"/><Relationship Id="rId6" Type="http://schemas.openxmlformats.org/officeDocument/2006/relationships/image" Target="../media/image75.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2.xml"/></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endParaRPr lang="en-US" sz="2200" dirty="0"/>
          </a:p>
          <a:p>
            <a:r>
              <a:rPr lang="en-US" sz="2200" dirty="0">
                <a:hlinkClick r:id="rId4"/>
              </a:rPr>
              <a:t>https://people.inf.ethz.ch/omutlu</a:t>
            </a:r>
            <a:endParaRPr lang="en-US" sz="2200" dirty="0"/>
          </a:p>
          <a:p>
            <a:r>
              <a:rPr lang="en-US" sz="2200" dirty="0"/>
              <a:t>2 August 2018</a:t>
            </a:r>
          </a:p>
          <a:p>
            <a:r>
              <a:rPr lang="en-US" sz="2200" dirty="0"/>
              <a:t>MSR Faculty Summit</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ctrTitle"/>
          </p:nvPr>
        </p:nvSpPr>
        <p:spPr>
          <a:xfrm>
            <a:off x="395536" y="1299592"/>
            <a:ext cx="8382000" cy="2201416"/>
          </a:xfrm>
        </p:spPr>
        <p:txBody>
          <a:bodyPr>
            <a:normAutofit fontScale="90000"/>
          </a:bodyPr>
          <a:lstStyle/>
          <a:p>
            <a:pPr algn="ctr"/>
            <a:r>
              <a:rPr lang="en-US" sz="5300" dirty="0"/>
              <a:t>RowHammer and Beyond</a:t>
            </a:r>
            <a:br>
              <a:rPr lang="en-US" sz="5300" dirty="0"/>
            </a:br>
            <a:br>
              <a:rPr lang="en-US" sz="900" dirty="0"/>
            </a:br>
            <a:r>
              <a:rPr lang="en-US" sz="3800" dirty="0">
                <a:solidFill>
                  <a:srgbClr val="FF0000"/>
                </a:solidFill>
              </a:rPr>
              <a:t>RowHammer and Other Issues We May Face </a:t>
            </a:r>
            <a:br>
              <a:rPr lang="en-US" sz="3800" dirty="0">
                <a:solidFill>
                  <a:srgbClr val="FF0000"/>
                </a:solidFill>
              </a:rPr>
            </a:br>
            <a:r>
              <a:rPr lang="en-US" sz="3800" dirty="0">
                <a:solidFill>
                  <a:srgbClr val="FF0000"/>
                </a:solidFill>
              </a:rPr>
              <a:t>as Memory Becomes Denser</a:t>
            </a:r>
          </a:p>
        </p:txBody>
      </p:sp>
      <p:pic>
        <p:nvPicPr>
          <p:cNvPr id="9" name="Picture 8" descr="Burgundy_CMU_JPG_Logo.jpg">
            <a:extLst>
              <a:ext uri="{FF2B5EF4-FFF2-40B4-BE49-F238E27FC236}">
                <a16:creationId xmlns:a16="http://schemas.microsoft.com/office/drawing/2014/main" id="{0D288E53-C22A-284D-ADE7-6C3091E52DC3}"/>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917970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404504071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2437301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677220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936692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3651476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1531442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957460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292130418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425862513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12618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153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2ED14-562A-7B41-81C5-4AADBA53F90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84181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2"/>
              </a:rPr>
              <a:t>"AVATAR: A Variable-Retention-Time (VRT) Aware Refresh for DRAM Systems"</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6"/>
          <a:stretch>
            <a:fillRect/>
          </a:stretch>
        </p:blipFill>
        <p:spPr>
          <a:xfrm>
            <a:off x="0" y="3933056"/>
            <a:ext cx="9144000" cy="1642219"/>
          </a:xfrm>
          <a:prstGeom prst="rect">
            <a:avLst/>
          </a:prstGeom>
        </p:spPr>
      </p:pic>
    </p:spTree>
    <p:extLst>
      <p:ext uri="{BB962C8B-B14F-4D97-AF65-F5344CB8AC3E}">
        <p14:creationId xmlns:p14="http://schemas.microsoft.com/office/powerpoint/2010/main" val="191979872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370476928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91125016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1751336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27684567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916832"/>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0982392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575874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157652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176177657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0" y="1268760"/>
            <a:ext cx="9144000" cy="5112568"/>
          </a:xfrm>
        </p:spPr>
        <p:txBody>
          <a:bodyPr/>
          <a:lstStyle/>
          <a:p>
            <a:r>
              <a:rPr lang="en-US" dirty="0">
                <a:solidFill>
                  <a:srgbClr val="FF0000"/>
                </a:solidFill>
              </a:rPr>
              <a:t>Understand:</a:t>
            </a:r>
            <a:r>
              <a:rPr lang="en-US" dirty="0">
                <a:solidFill>
                  <a:srgbClr val="0000FF"/>
                </a:solidFill>
              </a:rPr>
              <a:t> Solid methodologies for failure modeling and discovery</a:t>
            </a:r>
          </a:p>
          <a:p>
            <a:pPr lvl="1"/>
            <a:r>
              <a:rPr lang="en-US" dirty="0"/>
              <a:t>Modeling based on real device data – small scale and large scale</a:t>
            </a:r>
          </a:p>
          <a:p>
            <a:pPr lvl="1"/>
            <a:r>
              <a:rPr lang="en-US" dirty="0"/>
              <a:t>Metrics for secure architectures</a:t>
            </a:r>
          </a:p>
          <a:p>
            <a:pPr marL="0" indent="0">
              <a:buNone/>
            </a:pPr>
            <a:endParaRPr lang="en-US" dirty="0"/>
          </a:p>
          <a:p>
            <a:r>
              <a:rPr lang="en-US" dirty="0">
                <a:solidFill>
                  <a:srgbClr val="FF0000"/>
                </a:solidFill>
              </a:rPr>
              <a:t>Architect:</a:t>
            </a:r>
            <a:r>
              <a:rPr lang="en-US" dirty="0">
                <a:solidFill>
                  <a:srgbClr val="0000FF"/>
                </a:solidFill>
              </a:rPr>
              <a:t> Principled co-architecting of system and memory</a:t>
            </a:r>
          </a:p>
          <a:p>
            <a:pPr lvl="1"/>
            <a:r>
              <a:rPr lang="en-US" dirty="0"/>
              <a:t>Good partitioning of duties across the stack</a:t>
            </a:r>
          </a:p>
          <a:p>
            <a:pPr lvl="1"/>
            <a:r>
              <a:rPr lang="en-US" dirty="0"/>
              <a:t>Patch-ability in the field</a:t>
            </a:r>
          </a:p>
          <a:p>
            <a:endParaRPr lang="en-US" dirty="0"/>
          </a:p>
          <a:p>
            <a:r>
              <a:rPr lang="en-US" dirty="0">
                <a:solidFill>
                  <a:srgbClr val="FF0000"/>
                </a:solidFill>
              </a:rPr>
              <a:t>Design &amp; Test:</a:t>
            </a:r>
            <a:r>
              <a:rPr lang="en-US" dirty="0">
                <a:solidFill>
                  <a:srgbClr val="0000FF"/>
                </a:solidFill>
              </a:rPr>
              <a:t> Principled electronic design, automation, testing</a:t>
            </a:r>
          </a:p>
          <a:p>
            <a:pPr lvl="1"/>
            <a:r>
              <a:rPr lang="en-US" dirty="0"/>
              <a:t>Design for security</a:t>
            </a:r>
          </a:p>
          <a:p>
            <a:pPr lvl="1"/>
            <a:r>
              <a:rPr lang="en-US" dirty="0"/>
              <a:t>High coverage and good interaction with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33144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BE99A2B-29DD-5A4F-B100-24CE86C78EE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53442028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114316099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PIEEE’17, HPCA’18, SIGMETRICS’18]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180999475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Understanding Flash Memory Reliability</a:t>
            </a:r>
            <a:endParaRPr lang="en-US" sz="3000" b="1" dirty="0"/>
          </a:p>
        </p:txBody>
      </p:sp>
    </p:spTree>
    <p:extLst>
      <p:ext uri="{BB962C8B-B14F-4D97-AF65-F5344CB8AC3E}">
        <p14:creationId xmlns:p14="http://schemas.microsoft.com/office/powerpoint/2010/main" val="59204396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202564581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343050458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239770894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2272413685"/>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solidFill>
                  <a:srgbClr val="006633"/>
                </a:solidFill>
              </a:rPr>
              <a:t>Potential NAND Flash Memory Vulnerabilities</a:t>
            </a:r>
            <a:endParaRPr lang="en-US" sz="35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649615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51960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940039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dirty="0">
                <a:solidFill>
                  <a:srgbClr val="0000FF"/>
                </a:solidFill>
                <a:latin typeface="Tahoma" charset="0"/>
                <a:ea typeface="ＭＳ Ｐゴシック" charset="0"/>
                <a:cs typeface="ＭＳ Ｐゴシック" charset="0"/>
              </a:rPr>
              <a:t>DRAM stores charge in a capacitor (charge-based memory)</a:t>
            </a:r>
            <a:endParaRPr lang="en-US" sz="2000" dirty="0">
              <a:solidFill>
                <a:srgbClr val="0000FF"/>
              </a:solidFill>
              <a:latin typeface="Tahoma" charset="0"/>
              <a:ea typeface="ＭＳ Ｐゴシック" charset="0"/>
              <a:cs typeface="ＭＳ Ｐゴシック" charset="0"/>
            </a:endParaRPr>
          </a:p>
          <a:p>
            <a:pPr lvl="1"/>
            <a:r>
              <a:rPr lang="en-US" sz="2000" dirty="0">
                <a:latin typeface="Tahoma" charset="0"/>
                <a:ea typeface="ＭＳ Ｐゴシック" charset="0"/>
              </a:rPr>
              <a:t>Capacitor must be large enough for reliable sensing</a:t>
            </a:r>
          </a:p>
          <a:p>
            <a:pPr lvl="1"/>
            <a:r>
              <a:rPr lang="en-US" sz="2000" dirty="0">
                <a:latin typeface="Tahoma" charset="0"/>
                <a:ea typeface="ＭＳ Ｐゴシック" charset="0"/>
              </a:rPr>
              <a:t>Access transistor should be large enough for low leakage and high retention time</a:t>
            </a:r>
          </a:p>
          <a:p>
            <a:pPr lvl="1"/>
            <a:r>
              <a:rPr lang="en-US" sz="2000" dirty="0">
                <a:latin typeface="Tahoma" charset="0"/>
                <a:ea typeface="ＭＳ Ｐゴシック" charset="0"/>
              </a:rPr>
              <a:t>Scaling beyond 40-35nm (2013) is challenging [ITRS, 2009]</a:t>
            </a: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As DRAM cell becomes smaller, it becomes more vulnerable</a:t>
            </a:r>
          </a:p>
          <a:p>
            <a:pPr lvl="2">
              <a:buFont typeface="Wingdings" charset="0"/>
              <a:buNone/>
            </a:pPr>
            <a:endParaRPr lang="en-US" sz="1800"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8591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5907732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94585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61274895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22572095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endParaRPr lang="en-US" sz="2200" dirty="0"/>
          </a:p>
          <a:p>
            <a:r>
              <a:rPr lang="en-US" sz="2200" dirty="0">
                <a:hlinkClick r:id="rId4"/>
              </a:rPr>
              <a:t>https://people.inf.ethz.ch/omutlu</a:t>
            </a:r>
            <a:endParaRPr lang="en-US" sz="2200" dirty="0"/>
          </a:p>
          <a:p>
            <a:r>
              <a:rPr lang="en-US" sz="2200" dirty="0"/>
              <a:t>2 August 2018</a:t>
            </a:r>
          </a:p>
          <a:p>
            <a:r>
              <a:rPr lang="en-US" sz="2200" dirty="0"/>
              <a:t>MSR Faculty Summit</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ctrTitle"/>
          </p:nvPr>
        </p:nvSpPr>
        <p:spPr>
          <a:xfrm>
            <a:off x="395536" y="1299592"/>
            <a:ext cx="8382000" cy="2201416"/>
          </a:xfrm>
        </p:spPr>
        <p:txBody>
          <a:bodyPr>
            <a:normAutofit fontScale="90000"/>
          </a:bodyPr>
          <a:lstStyle/>
          <a:p>
            <a:pPr algn="ctr"/>
            <a:r>
              <a:rPr lang="en-US" sz="5300" dirty="0"/>
              <a:t>RowHammer and Beyond</a:t>
            </a:r>
            <a:br>
              <a:rPr lang="en-US" sz="5300" dirty="0"/>
            </a:br>
            <a:br>
              <a:rPr lang="en-US" sz="900" dirty="0"/>
            </a:br>
            <a:r>
              <a:rPr lang="en-US" sz="3800" dirty="0">
                <a:solidFill>
                  <a:srgbClr val="FF0000"/>
                </a:solidFill>
              </a:rPr>
              <a:t>RowHammer and Other Issues We May Face </a:t>
            </a:r>
            <a:br>
              <a:rPr lang="en-US" sz="3800" dirty="0">
                <a:solidFill>
                  <a:srgbClr val="FF0000"/>
                </a:solidFill>
              </a:rPr>
            </a:br>
            <a:r>
              <a:rPr lang="en-US" sz="3800" dirty="0">
                <a:solidFill>
                  <a:srgbClr val="FF0000"/>
                </a:solidFill>
              </a:rPr>
              <a:t>as Memory Becomes Denser</a:t>
            </a:r>
          </a:p>
        </p:txBody>
      </p:sp>
      <p:pic>
        <p:nvPicPr>
          <p:cNvPr id="9" name="Picture 8" descr="Burgundy_CMU_JPG_Logo.jpg">
            <a:extLst>
              <a:ext uri="{FF2B5EF4-FFF2-40B4-BE49-F238E27FC236}">
                <a16:creationId xmlns:a16="http://schemas.microsoft.com/office/drawing/2014/main" id="{87CA29AB-6C89-954F-A119-866A06466F21}"/>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7745298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97021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Flash Memory</a:t>
            </a:r>
            <a:br>
              <a:rPr lang="en-US" sz="5000" dirty="0">
                <a:latin typeface="Garamond" charset="0"/>
              </a:rPr>
            </a:br>
            <a:r>
              <a:rPr lang="en-US" sz="5000" dirty="0">
                <a:latin typeface="Garamond" charset="0"/>
              </a:rPr>
              <a:t>Reliability and Security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57513332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E2A71C-AAD6-1343-AD29-0DFA78FE85A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1142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charset="0"/>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CMOS scaling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49DB7D-5EF2-3747-9747-0A1E16FC5B8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02723831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Writing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the full capacity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of the drive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10 times per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for 5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&gt; 50k P/E cycles</a:t>
            </a:r>
          </a:p>
        </p:txBody>
      </p:sp>
      <p:sp>
        <p:nvSpPr>
          <p:cNvPr id="208905"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B08329-B652-724B-978B-915F0D48DA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6134271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2624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21095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0627D4-C87F-CD43-AD6C-67E22DBAAE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60975692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Memory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Signal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Error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Raw Bit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Uncorrectable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BER &lt; 10</a:t>
              </a:r>
              <a:r>
                <a:rPr kumimoji="0" lang="en-US" sz="1800" b="0" i="0" u="none" strike="noStrike" kern="1200" cap="none" spc="0" normalizeH="0" baseline="30000" noProof="0">
                  <a:ln>
                    <a:noFill/>
                  </a:ln>
                  <a:solidFill>
                    <a:srgbClr val="000000"/>
                  </a:solidFill>
                  <a:effectLst/>
                  <a:uLnTx/>
                  <a:uFillTx/>
                  <a:latin typeface="Arial" charset="0"/>
                  <a:ea typeface="ＭＳ Ｐゴシック" charset="0"/>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charset="0"/>
                <a:ea typeface="ＭＳ Ｐゴシック" charset="0"/>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Lower</a:t>
            </a:r>
          </a:p>
        </p:txBody>
      </p:sp>
      <p:sp>
        <p:nvSpPr>
          <p:cNvPr id="211980"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C87E67-9A24-9A4D-9794-E3D0DFA14B4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Better</a:t>
            </a:r>
          </a:p>
        </p:txBody>
      </p:sp>
    </p:spTree>
    <p:extLst>
      <p:ext uri="{BB962C8B-B14F-4D97-AF65-F5344CB8AC3E}">
        <p14:creationId xmlns:p14="http://schemas.microsoft.com/office/powerpoint/2010/main" val="890009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15906706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dirty="0">
                <a:latin typeface="Tahoma" charset="0"/>
              </a:rPr>
              <a:t>Goals:</a:t>
            </a:r>
          </a:p>
          <a:p>
            <a:pPr lvl="1"/>
            <a:r>
              <a:rPr lang="en-US" dirty="0">
                <a:solidFill>
                  <a:srgbClr val="0000FF"/>
                </a:solidFill>
                <a:latin typeface="Tahoma" charset="0"/>
              </a:rPr>
              <a:t>Understand error mechanisms and develop reliable predictive models </a:t>
            </a:r>
            <a:r>
              <a:rPr lang="en-US" dirty="0">
                <a:latin typeface="Tahoma" charset="0"/>
              </a:rPr>
              <a:t>for MLC NAND flash memory errors</a:t>
            </a:r>
          </a:p>
          <a:p>
            <a:pPr lvl="1"/>
            <a:r>
              <a:rPr lang="en-US" dirty="0">
                <a:solidFill>
                  <a:srgbClr val="0000FF"/>
                </a:solidFill>
                <a:latin typeface="Tahoma" charset="0"/>
              </a:rPr>
              <a:t>Develop efficient error management techniques </a:t>
            </a:r>
            <a:r>
              <a:rPr lang="en-US" dirty="0">
                <a:latin typeface="Tahoma" charset="0"/>
              </a:rPr>
              <a:t>to mitigate errors and improve flash reliability and endurance</a:t>
            </a:r>
          </a:p>
          <a:p>
            <a:endParaRPr lang="en-US" dirty="0">
              <a:latin typeface="Tahoma" charset="0"/>
            </a:endParaRPr>
          </a:p>
          <a:p>
            <a:r>
              <a:rPr lang="en-US" dirty="0">
                <a:latin typeface="Tahoma" charset="0"/>
              </a:rPr>
              <a:t>Approach:</a:t>
            </a:r>
          </a:p>
          <a:p>
            <a:pPr lvl="1"/>
            <a:r>
              <a:rPr lang="en-US" dirty="0">
                <a:latin typeface="Tahoma" charset="0"/>
              </a:rPr>
              <a:t>Solid </a:t>
            </a:r>
            <a:r>
              <a:rPr lang="en-US" dirty="0">
                <a:solidFill>
                  <a:srgbClr val="FF0000"/>
                </a:solidFill>
                <a:latin typeface="Tahoma" charset="0"/>
              </a:rPr>
              <a:t>experimental analyses of errors in real MLC NAND flash </a:t>
            </a:r>
            <a:r>
              <a:rPr lang="en-US" dirty="0">
                <a:latin typeface="Tahoma" charset="0"/>
              </a:rPr>
              <a:t>memory </a:t>
            </a:r>
            <a:r>
              <a:rPr lang="en-US" dirty="0">
                <a:latin typeface="Tahoma" charset="0"/>
                <a:sym typeface="Wingdings" charset="0"/>
              </a:rPr>
              <a:t> drive the understanding and models</a:t>
            </a:r>
          </a:p>
          <a:p>
            <a:pPr lvl="1"/>
            <a:r>
              <a:rPr lang="en-US" dirty="0">
                <a:solidFill>
                  <a:srgbClr val="FF0000"/>
                </a:solidFill>
                <a:latin typeface="Tahoma" charset="0"/>
                <a:sym typeface="Wingdings" charset="0"/>
              </a:rPr>
              <a:t>Understanding, models, and creativity </a:t>
            </a:r>
            <a:r>
              <a:rPr lang="en-US" dirty="0">
                <a:latin typeface="Tahoma" charset="0"/>
                <a:sym typeface="Wingdings" charset="0"/>
              </a:rPr>
              <a:t> drive the new techniques</a:t>
            </a:r>
            <a:endParaRPr lang="en-US" dirty="0">
              <a:latin typeface="Tahoma" charset="0"/>
            </a:endParaRPr>
          </a:p>
          <a:p>
            <a:pPr lvl="1"/>
            <a:endParaRPr lang="en-US" dirty="0">
              <a:latin typeface="Tahoma" charset="0"/>
            </a:endParaRP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E853FF-C699-1F45-9011-37D75239EA8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94939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solidFill>
                  <a:srgbClr val="006633"/>
                </a:solidFill>
                <a:latin typeface="Garamond" charset="0"/>
              </a:rPr>
              <a:t>Experimental Testing Platform</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400395458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11EBAE-8EF2-2C41-8609-8DC2CFFBA5B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248551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E76C40-A8C2-6749-A54E-AD8A0DE3FDE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Cai et al., </a:t>
            </a: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Error Patterns in MLC NAND Flash Memory</a:t>
            </a: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 DATE 2012.</a:t>
            </a:r>
          </a:p>
        </p:txBody>
      </p:sp>
    </p:spTree>
    <p:extLst>
      <p:ext uri="{BB962C8B-B14F-4D97-AF65-F5344CB8AC3E}">
        <p14:creationId xmlns:p14="http://schemas.microsoft.com/office/powerpoint/2010/main" val="2531643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a:xfrm>
            <a:off x="228600" y="1124744"/>
            <a:ext cx="8610600" cy="4876800"/>
          </a:xfrm>
        </p:spPr>
        <p:txBody>
          <a:bodyPr/>
          <a:lstStyle/>
          <a:p>
            <a:r>
              <a:rPr lang="en-US" dirty="0">
                <a:latin typeface="Tahoma" charset="0"/>
              </a:rPr>
              <a:t>Yu Cai, Erich F. </a:t>
            </a:r>
            <a:r>
              <a:rPr lang="en-US" dirty="0" err="1">
                <a:latin typeface="Tahoma" charset="0"/>
              </a:rPr>
              <a:t>Haratsch</a:t>
            </a:r>
            <a:r>
              <a:rPr lang="en-US" dirty="0">
                <a:latin typeface="Tahoma" charset="0"/>
              </a:rPr>
              <a:t>, Onur Mutlu, and Ken Mai,</a:t>
            </a:r>
            <a:br>
              <a:rPr lang="en-US" dirty="0">
                <a:latin typeface="Tahoma" charset="0"/>
              </a:rPr>
            </a:br>
            <a:r>
              <a:rPr lang="en-US" b="1" dirty="0">
                <a:latin typeface="Tahoma" charset="0"/>
                <a:hlinkClick r:id="rId2"/>
              </a:rPr>
              <a:t>"Error Patterns in MLC NAND Flash Memory: Measurement, Characterization, and Analysis"</a:t>
            </a:r>
            <a:r>
              <a:rPr lang="en-US" dirty="0">
                <a:latin typeface="Tahoma" charset="0"/>
              </a:rPr>
              <a:t> </a:t>
            </a:r>
            <a:br>
              <a:rPr lang="en-US" dirty="0">
                <a:latin typeface="Tahoma" charset="0"/>
              </a:rPr>
            </a:br>
            <a:r>
              <a:rPr lang="en-US" i="1" dirty="0">
                <a:latin typeface="Tahoma" charset="0"/>
              </a:rPr>
              <a:t>Proceedings of the </a:t>
            </a:r>
            <a:r>
              <a:rPr lang="en-US" i="1" dirty="0">
                <a:latin typeface="Tahoma" charset="0"/>
                <a:hlinkClick r:id="rId3"/>
              </a:rPr>
              <a:t>Design, Automation, and Test in Europe Conference</a:t>
            </a:r>
            <a:r>
              <a:rPr lang="en-US" i="1" dirty="0">
                <a:latin typeface="Tahoma" charset="0"/>
              </a:rPr>
              <a:t> (</a:t>
            </a:r>
            <a:r>
              <a:rPr lang="en-US" b="1" i="1" dirty="0">
                <a:latin typeface="Tahoma" charset="0"/>
              </a:rPr>
              <a:t>DATE</a:t>
            </a:r>
            <a:r>
              <a:rPr lang="en-US" i="1" dirty="0">
                <a:latin typeface="Tahoma" charset="0"/>
              </a:rPr>
              <a:t>)</a:t>
            </a:r>
            <a:r>
              <a:rPr lang="en-US" dirty="0">
                <a:latin typeface="Tahoma" charset="0"/>
              </a:rPr>
              <a:t>, Dresden, Germany, March 2012. </a:t>
            </a:r>
            <a:r>
              <a:rPr lang="en-US" dirty="0">
                <a:latin typeface="Tahoma" charset="0"/>
                <a:hlinkClick r:id="rId4"/>
              </a:rPr>
              <a:t>Slides (ppt)</a:t>
            </a:r>
            <a:endParaRPr lang="en-US" dirty="0">
              <a:latin typeface="Tahoma" charset="0"/>
            </a:endParaRPr>
          </a:p>
          <a:p>
            <a:endParaRPr lang="en-US" dirty="0">
              <a:latin typeface="Tahoma" charset="0"/>
            </a:endParaRPr>
          </a:p>
          <a:p>
            <a:endParaRPr lang="en-US" dirty="0">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C5A756-10A1-6C48-8C00-705E2B8E71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0" y="3998757"/>
            <a:ext cx="9144000" cy="2094539"/>
          </a:xfrm>
          <a:prstGeom prst="rect">
            <a:avLst/>
          </a:prstGeom>
        </p:spPr>
      </p:pic>
    </p:spTree>
    <p:extLst>
      <p:ext uri="{BB962C8B-B14F-4D97-AF65-F5344CB8AC3E}">
        <p14:creationId xmlns:p14="http://schemas.microsoft.com/office/powerpoint/2010/main" val="1680516628"/>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to Retention Errors</a:t>
            </a:r>
          </a:p>
        </p:txBody>
      </p:sp>
      <p:sp>
        <p:nvSpPr>
          <p:cNvPr id="3" name="Content Placeholder 2"/>
          <p:cNvSpPr>
            <a:spLocks noGrp="1"/>
          </p:cNvSpPr>
          <p:nvPr>
            <p:ph idx="1"/>
          </p:nvPr>
        </p:nvSpPr>
        <p:spPr>
          <a:xfrm>
            <a:off x="228600" y="1124744"/>
            <a:ext cx="8610600" cy="4979640"/>
          </a:xfrm>
        </p:spPr>
        <p:txBody>
          <a:bodyPr/>
          <a:lstStyle/>
          <a:p>
            <a:r>
              <a:rPr lang="en-US" dirty="0"/>
              <a:t>Refresh periodically</a:t>
            </a:r>
          </a:p>
          <a:p>
            <a:endParaRPr lang="en-US" dirty="0"/>
          </a:p>
          <a:p>
            <a:r>
              <a:rPr lang="en-US" dirty="0"/>
              <a:t>Change the period based on P/E cycle </a:t>
            </a:r>
            <a:r>
              <a:rPr lang="en-US" dirty="0" err="1"/>
              <a:t>wearout</a:t>
            </a:r>
            <a:endParaRPr lang="en-US" dirty="0"/>
          </a:p>
          <a:p>
            <a:pPr lvl="1"/>
            <a:r>
              <a:rPr lang="en-US" dirty="0"/>
              <a:t>Refresh more often at higher P/E cycles</a:t>
            </a:r>
          </a:p>
          <a:p>
            <a:endParaRPr lang="en-US" dirty="0"/>
          </a:p>
          <a:p>
            <a:r>
              <a:rPr lang="en-US" dirty="0"/>
              <a:t>Use a combination of </a:t>
            </a:r>
            <a:r>
              <a:rPr lang="en-US" dirty="0">
                <a:solidFill>
                  <a:srgbClr val="0000FF"/>
                </a:solidFill>
              </a:rPr>
              <a:t>in-place </a:t>
            </a:r>
            <a:r>
              <a:rPr lang="en-US" dirty="0"/>
              <a:t>and </a:t>
            </a:r>
            <a:r>
              <a:rPr lang="en-US" dirty="0">
                <a:solidFill>
                  <a:srgbClr val="0000FF"/>
                </a:solidFill>
              </a:rPr>
              <a:t>remapping-based </a:t>
            </a:r>
            <a:r>
              <a:rPr lang="en-US" dirty="0"/>
              <a:t>refresh</a:t>
            </a:r>
          </a:p>
          <a:p>
            <a:endParaRPr lang="en-US" dirty="0"/>
          </a:p>
          <a:p>
            <a:endParaRPr lang="en-US" dirty="0"/>
          </a:p>
          <a:p>
            <a:r>
              <a:rPr lang="en-US" dirty="0"/>
              <a:t>Cai et al. “</a:t>
            </a:r>
            <a:r>
              <a:rPr lang="en-US" dirty="0">
                <a:solidFill>
                  <a:srgbClr val="0000FF"/>
                </a:solidFill>
              </a:rPr>
              <a:t>Flash Correct-and-Refresh: Retention-Aware Error Management for Increased Flash Memory Lifetime</a:t>
            </a:r>
            <a:r>
              <a:rPr lang="en-US" dirty="0"/>
              <a:t>”, ICCD 2012.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20378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Correct-and-Refresh </a:t>
            </a:r>
            <a:r>
              <a:rPr lang="en-US" sz="3200" b="1" dirty="0"/>
              <a:t>[ICCD’12]</a:t>
            </a:r>
          </a:p>
        </p:txBody>
      </p:sp>
      <p:sp>
        <p:nvSpPr>
          <p:cNvPr id="3" name="Content Placeholder 2"/>
          <p:cNvSpPr>
            <a:spLocks noGrp="1"/>
          </p:cNvSpPr>
          <p:nvPr>
            <p:ph idx="1"/>
          </p:nvPr>
        </p:nvSpPr>
        <p:spPr>
          <a:xfrm>
            <a:off x="228600" y="1124744"/>
            <a:ext cx="8610600" cy="4979640"/>
          </a:xfrm>
        </p:spPr>
        <p:txBody>
          <a:bodyPr/>
          <a:lstStyle/>
          <a:p>
            <a:r>
              <a:rPr lang="en-US" sz="2000" dirty="0"/>
              <a:t>Yu Cai, </a:t>
            </a:r>
            <a:r>
              <a:rPr lang="en-US" sz="2000" dirty="0" err="1"/>
              <a:t>Gulay</a:t>
            </a:r>
            <a:r>
              <a:rPr lang="en-US" sz="2000" dirty="0"/>
              <a:t> </a:t>
            </a:r>
            <a:r>
              <a:rPr lang="en-US" sz="2000" dirty="0" err="1"/>
              <a:t>Yalcin</a:t>
            </a:r>
            <a:r>
              <a:rPr lang="en-US" sz="2000" dirty="0"/>
              <a:t>, Onur Mutlu, Erich F. </a:t>
            </a:r>
            <a:r>
              <a:rPr lang="en-US" sz="2000" dirty="0" err="1"/>
              <a:t>Haratsch</a:t>
            </a:r>
            <a:r>
              <a:rPr lang="en-US" sz="2000" dirty="0"/>
              <a:t>, Adrian Cristal, Osman </a:t>
            </a:r>
            <a:r>
              <a:rPr lang="en-US" sz="2000" dirty="0" err="1"/>
              <a:t>Unsal</a:t>
            </a:r>
            <a:r>
              <a:rPr lang="en-US" sz="2000" dirty="0"/>
              <a:t>, and Ken Mai,</a:t>
            </a:r>
            <a:br>
              <a:rPr lang="en-US" sz="2000" dirty="0"/>
            </a:br>
            <a:r>
              <a:rPr lang="en-US" sz="2000" b="1" dirty="0">
                <a:hlinkClick r:id="rId2"/>
              </a:rPr>
              <a:t>"Flash Correct-and-Refresh: Retention-Aware Error Management for Increased Flash Memory Lifetime"</a:t>
            </a:r>
            <a:br>
              <a:rPr lang="en-US" sz="2000" dirty="0"/>
            </a:br>
            <a:r>
              <a:rPr lang="en-US" sz="2000" i="1" dirty="0"/>
              <a:t>Proceedings of the </a:t>
            </a:r>
            <a:r>
              <a:rPr lang="en-US" sz="2000" i="1" dirty="0">
                <a:hlinkClick r:id="rId3"/>
              </a:rPr>
              <a:t>30th IEEE International Conference on Computer Design</a:t>
            </a:r>
            <a:r>
              <a:rPr lang="en-US" sz="2000" i="1" dirty="0"/>
              <a:t> (</a:t>
            </a:r>
            <a:r>
              <a:rPr lang="en-US" sz="2000" b="1" i="1" dirty="0"/>
              <a:t>ICCD</a:t>
            </a:r>
            <a:r>
              <a:rPr lang="en-US" sz="2000" i="1" dirty="0"/>
              <a:t>)</a:t>
            </a:r>
            <a:r>
              <a:rPr lang="en-US" sz="2000" dirty="0"/>
              <a:t>, Montreal, Quebec, Canada, September 2012. </a:t>
            </a:r>
            <a:r>
              <a:rPr lang="en-US" sz="2000" dirty="0">
                <a:hlinkClick r:id="rId4"/>
              </a:rPr>
              <a:t>Slides (ppt)</a:t>
            </a:r>
            <a:r>
              <a:rPr lang="en-US" sz="2000" dirty="0">
                <a:hlinkClick r:id="rId5"/>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3836494"/>
            <a:ext cx="9144000" cy="2112786"/>
          </a:xfrm>
          <a:prstGeom prst="rect">
            <a:avLst/>
          </a:prstGeom>
        </p:spPr>
      </p:pic>
    </p:spTree>
    <p:extLst>
      <p:ext uri="{BB962C8B-B14F-4D97-AF65-F5344CB8AC3E}">
        <p14:creationId xmlns:p14="http://schemas.microsoft.com/office/powerpoint/2010/main" val="36044476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3330589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763688" y="980728"/>
            <a:ext cx="4968552" cy="5077860"/>
          </a:xfrm>
          <a:prstGeom prst="rect">
            <a:avLst/>
          </a:prstGeom>
        </p:spPr>
      </p:pic>
      <p:sp>
        <p:nvSpPr>
          <p:cNvPr id="6" name="TextBox 5"/>
          <p:cNvSpPr txBox="1"/>
          <p:nvPr/>
        </p:nvSpPr>
        <p:spPr>
          <a:xfrm>
            <a:off x="-19422" y="609329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1644456768"/>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Tree>
    <p:extLst>
      <p:ext uri="{BB962C8B-B14F-4D97-AF65-F5344CB8AC3E}">
        <p14:creationId xmlns:p14="http://schemas.microsoft.com/office/powerpoint/2010/main" val="126944326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One Issue: Read Disturb in Flash Memory</a:t>
            </a:r>
          </a:p>
        </p:txBody>
      </p:sp>
      <p:sp>
        <p:nvSpPr>
          <p:cNvPr id="256002" name="Content Placeholder 2"/>
          <p:cNvSpPr>
            <a:spLocks noGrp="1"/>
          </p:cNvSpPr>
          <p:nvPr>
            <p:ph idx="1"/>
          </p:nvPr>
        </p:nvSpPr>
        <p:spPr>
          <a:xfrm>
            <a:off x="228600" y="1055688"/>
            <a:ext cx="8610600" cy="5192712"/>
          </a:xfrm>
        </p:spPr>
        <p:txBody>
          <a:bodyPr/>
          <a:lstStyle/>
          <a:p>
            <a:r>
              <a:rPr lang="en-US" dirty="0">
                <a:latin typeface="Tahoma" charset="0"/>
              </a:rPr>
              <a:t>All scaled memories are prone to read disturb errors</a:t>
            </a:r>
          </a:p>
          <a:p>
            <a:endParaRPr lang="en-US" dirty="0">
              <a:latin typeface="Tahoma" charset="0"/>
            </a:endParaRPr>
          </a:p>
          <a:p>
            <a:r>
              <a:rPr lang="en-US" dirty="0">
                <a:latin typeface="Tahoma" charset="0"/>
              </a:rPr>
              <a:t>DRAM</a:t>
            </a:r>
          </a:p>
          <a:p>
            <a:r>
              <a:rPr lang="en-US" dirty="0">
                <a:latin typeface="Tahoma" charset="0"/>
              </a:rPr>
              <a:t>SRAM</a:t>
            </a:r>
          </a:p>
          <a:p>
            <a:r>
              <a:rPr lang="en-US" dirty="0">
                <a:latin typeface="Tahoma" charset="0"/>
              </a:rPr>
              <a:t>Hard Disks: Adjacent Track Interference</a:t>
            </a:r>
          </a:p>
          <a:p>
            <a:r>
              <a:rPr lang="en-US" dirty="0">
                <a:latin typeface="Tahoma" charset="0"/>
              </a:rPr>
              <a:t>NAND Flash</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25841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F4636-A662-B64F-9DC7-C5F87E7AE8AC}"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24641358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0"/>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1"/>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2"/>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3"/>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extLst>
                  <a:ext uri="{0D108BD9-81ED-4DB2-BD59-A6C34878D82A}">
                    <a16:rowId xmlns:a16="http://schemas.microsoft.com/office/drawing/2014/main" val="10004"/>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5"/>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6"/>
                  </a:ext>
                </a:extLst>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27A8D-1323-994F-9FF2-8ED90404E46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Column</a:t>
            </a:r>
          </a:p>
        </p:txBody>
      </p:sp>
    </p:spTree>
    <p:custDataLst>
      <p:tags r:id="rId1"/>
    </p:custDataLst>
    <p:extLst>
      <p:ext uri="{BB962C8B-B14F-4D97-AF65-F5344CB8AC3E}">
        <p14:creationId xmlns:p14="http://schemas.microsoft.com/office/powerpoint/2010/main" val="38819030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Floating Gate Transistor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err="1">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err="1">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2.5 V</a:t>
            </a:r>
          </a:p>
        </p:txBody>
      </p:sp>
      <p:sp>
        <p:nvSpPr>
          <p:cNvPr id="2672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ADDF3E-DCCD-534F-AF72-8E885048EA5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22696168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D8E9E-0794-AB42-90A8-55FBB22B4597}"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spTree>
    <p:extLst>
      <p:ext uri="{BB962C8B-B14F-4D97-AF65-F5344CB8AC3E}">
        <p14:creationId xmlns:p14="http://schemas.microsoft.com/office/powerpoint/2010/main" val="21634028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A2294-A763-6F4F-8C69-365F9A7EE623}"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spTree>
    <p:extLst>
      <p:ext uri="{BB962C8B-B14F-4D97-AF65-F5344CB8AC3E}">
        <p14:creationId xmlns:p14="http://schemas.microsoft.com/office/powerpoint/2010/main" val="2516141530"/>
      </p:ext>
    </p:extLst>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3" name="TextBox 2"/>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1E706-D33F-9145-94D0-77477036B81D}"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Tree>
    <p:custDataLst>
      <p:tags r:id="rId1"/>
    </p:custDataLst>
    <p:extLst>
      <p:ext uri="{BB962C8B-B14F-4D97-AF65-F5344CB8AC3E}">
        <p14:creationId xmlns:p14="http://schemas.microsoft.com/office/powerpoint/2010/main" val="16992518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8181F-60E9-2445-9F07-EED147A49496}"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8544549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1971834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88" name="TextBox 187"/>
          <p:cNvSpPr txBox="1"/>
          <p:nvPr/>
        </p:nvSpPr>
        <p:spPr>
          <a:xfrm>
            <a:off x="979488" y="6396038"/>
            <a:ext cx="8240712"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8C927-3C1A-594C-9E7F-68C36B80AD42}"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29070224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dirty="0">
                <a:latin typeface="Calibri" charset="0"/>
              </a:rPr>
              <a:t>Executive Summary [DSN’15]</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Apply 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read</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rPr>
              <a:t>Repeated application of </a:t>
            </a:r>
            <a:r>
              <a:rPr lang="en-US" sz="2400" i="1" spc="-150" dirty="0" err="1">
                <a:solidFill>
                  <a:srgbClr val="FF0000"/>
                </a:solidFill>
                <a:sym typeface="Wingdings" panose="05000000000000000000" pitchFamily="2" charset="2"/>
              </a:rPr>
              <a:t>V</a:t>
            </a:r>
            <a:r>
              <a:rPr lang="en-US" sz="2400" i="1" spc="-150" baseline="-25000" dirty="0" err="1">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a:solidFill>
                  <a:srgbClr val="FF0000"/>
                </a:solidFill>
                <a:ea typeface="+mn-ea"/>
              </a:rPr>
              <a:t>can alter stored values in unread pages</a:t>
            </a:r>
          </a:p>
          <a:p>
            <a:pPr marL="182880" indent="-182880" eaLnBrk="1" fontAlgn="auto" hangingPunct="1">
              <a:spcAft>
                <a:spcPts val="0"/>
              </a:spcAft>
              <a:buClr>
                <a:prstClr val="black"/>
              </a:buClr>
              <a:buFont typeface="Arial" pitchFamily="34" charset="0"/>
              <a:buChar char="•"/>
              <a:defRPr/>
            </a:pPr>
            <a:endParaRPr lang="en-US" sz="800" dirty="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prone to 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ea typeface="+mn-ea"/>
                <a:cs typeface="+mn-cs"/>
              </a:rPr>
              <a:t>Technique 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a:solidFill>
                  <a:prstClr val="black"/>
                </a:solidFill>
                <a:ea typeface="+mn-ea"/>
              </a:rPr>
              <a:t>V</a:t>
            </a:r>
            <a:r>
              <a:rPr lang="en-US" sz="2400" baseline="-25000" dirty="0" err="1">
                <a:solidFill>
                  <a:prstClr val="black"/>
                </a:solidFill>
                <a:ea typeface="+mn-ea"/>
              </a:rPr>
              <a:t>pass</a:t>
            </a:r>
            <a:r>
              <a:rPr lang="en-US" sz="2400" baseline="-25000" dirty="0">
                <a:solidFill>
                  <a:prstClr val="black"/>
                </a:solidFill>
                <a:ea typeface="+mn-ea"/>
              </a:rPr>
              <a:t> </a:t>
            </a:r>
            <a:r>
              <a:rPr lang="en-US" sz="2400" dirty="0">
                <a:solidFill>
                  <a:prstClr val="black"/>
                </a:solidFill>
                <a:ea typeface="+mn-ea"/>
              </a:rPr>
              <a:t>per block</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solidFill>
                  <a:srgbClr val="000000"/>
                </a:solidFill>
                <a:ea typeface="+mn-ea"/>
                <a:cs typeface="+mn-cs"/>
              </a:rPr>
              <a:t>Technique 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19C2D1-B1A1-A048-8394-5D276675F714}"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1033077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4"/>
          <p:cNvSpPr>
            <a:spLocks noGrp="1"/>
          </p:cNvSpPr>
          <p:nvPr>
            <p:ph type="title"/>
          </p:nvPr>
        </p:nvSpPr>
        <p:spPr/>
        <p:txBody>
          <a:bodyPr/>
          <a:lstStyle/>
          <a:p>
            <a:pPr eaLnBrk="1" hangingPunct="1"/>
            <a:r>
              <a:rPr lang="en-US" altLang="en-US" dirty="0">
                <a:ea typeface="ＭＳ Ｐゴシック" charset="-128"/>
              </a:rPr>
              <a:t>Read Disturb Prone vs. Resistant Cells</a:t>
            </a:r>
          </a:p>
        </p:txBody>
      </p:sp>
      <p:sp>
        <p:nvSpPr>
          <p:cNvPr id="312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ADEE51-741B-6245-9CFB-CADA85613FF0}"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10" name="Rounded Rectangle 9"/>
          <p:cNvSpPr/>
          <p:nvPr/>
        </p:nvSpPr>
        <p:spPr>
          <a:xfrm>
            <a:off x="3663950" y="2616200"/>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R</a:t>
            </a:r>
          </a:p>
        </p:txBody>
      </p:sp>
      <p:sp>
        <p:nvSpPr>
          <p:cNvPr id="11" name="Rounded Rectangle 10"/>
          <p:cNvSpPr/>
          <p:nvPr/>
        </p:nvSpPr>
        <p:spPr>
          <a:xfrm>
            <a:off x="3663950" y="3938588"/>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12" name="Rectangle 11"/>
          <p:cNvSpPr/>
          <p:nvPr/>
        </p:nvSpPr>
        <p:spPr>
          <a:xfrm>
            <a:off x="468313" y="2513013"/>
            <a:ext cx="3227387" cy="5857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00B050"/>
                </a:solidFill>
                <a:effectLst/>
                <a:uLnTx/>
                <a:uFillTx/>
                <a:latin typeface="Calibri"/>
                <a:ea typeface="Dotum" pitchFamily="34" charset="-127"/>
                <a:cs typeface="+mn-cs"/>
              </a:rPr>
              <a:t>R</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esistant</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13" name="Rectangle 12"/>
          <p:cNvSpPr/>
          <p:nvPr/>
        </p:nvSpPr>
        <p:spPr>
          <a:xfrm>
            <a:off x="468313" y="3829050"/>
            <a:ext cx="2751137" cy="5842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FF0000"/>
                </a:solidFill>
                <a:effectLst/>
                <a:uLnTx/>
                <a:uFillTx/>
                <a:latin typeface="Calibri"/>
                <a:ea typeface="Dotum" pitchFamily="34" charset="-127"/>
                <a:cs typeface="+mn-cs"/>
              </a:rPr>
              <a:t>P</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rone</a:t>
            </a:r>
          </a:p>
        </p:txBody>
      </p:sp>
      <p:cxnSp>
        <p:nvCxnSpPr>
          <p:cNvPr id="15" name="Straight Arrow Connector 14"/>
          <p:cNvCxnSpPr/>
          <p:nvPr/>
        </p:nvCxnSpPr>
        <p:spPr>
          <a:xfrm>
            <a:off x="4121150" y="2846388"/>
            <a:ext cx="1284288"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21150" y="4179888"/>
            <a:ext cx="3556000" cy="3175"/>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1" name="Rectangle 20"/>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22" name="Straight Arrow Connector 21"/>
          <p:cNvCxnSpPr/>
          <p:nvPr/>
        </p:nvCxnSpPr>
        <p:spPr>
          <a:xfrm flipV="1">
            <a:off x="87313" y="1912938"/>
            <a:ext cx="0" cy="43545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975" y="6267450"/>
            <a:ext cx="909002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92550" y="1974850"/>
            <a:ext cx="1609725" cy="8318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4735513" y="3597275"/>
            <a:ext cx="2143125"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5" name="Rounded Rectangle 24"/>
          <p:cNvSpPr/>
          <p:nvPr/>
        </p:nvSpPr>
        <p:spPr>
          <a:xfrm>
            <a:off x="3663950" y="2613025"/>
            <a:ext cx="457200" cy="457200"/>
          </a:xfrm>
          <a:prstGeom prst="roundRect">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1" name="Rounded Rectangle 30"/>
          <p:cNvSpPr/>
          <p:nvPr/>
        </p:nvSpPr>
        <p:spPr>
          <a:xfrm>
            <a:off x="3663950" y="3938588"/>
            <a:ext cx="457200" cy="4572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Tree>
    <p:extLst>
      <p:ext uri="{BB962C8B-B14F-4D97-AF65-F5344CB8AC3E}">
        <p14:creationId xmlns:p14="http://schemas.microsoft.com/office/powerpoint/2010/main" val="10429276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4.44444E-6 -1.85185E-6 L 0.19098 0.00162 " pathEditMode="relative" rAng="0" ptsTypes="AA">
                                      <p:cBhvr>
                                        <p:cTn id="6" dur="2000" fill="hold"/>
                                        <p:tgtEl>
                                          <p:spTgt spid="25"/>
                                        </p:tgtEl>
                                        <p:attrNameLst>
                                          <p:attrName>ppt_x</p:attrName>
                                          <p:attrName>ppt_y</p:attrName>
                                        </p:attrNameLst>
                                      </p:cBhvr>
                                      <p:rCtr x="9549" y="69"/>
                                    </p:animMotion>
                                  </p:childTnLst>
                                </p:cTn>
                              </p:par>
                              <p:par>
                                <p:cTn id="7" presetID="42" presetClass="path" presetSubtype="0" accel="50000" decel="50000" fill="hold" grpId="0" nodeType="withEffect">
                                  <p:stCondLst>
                                    <p:cond delay="0"/>
                                  </p:stCondLst>
                                  <p:childTnLst>
                                    <p:animMotion origin="layout" path="M -4.44444E-6 1.11111E-6 L 0.44098 1.11111E-6 " pathEditMode="relative" rAng="0" ptsTypes="AA">
                                      <p:cBhvr>
                                        <p:cTn id="8" dur="2000" fill="hold"/>
                                        <p:tgtEl>
                                          <p:spTgt spid="31"/>
                                        </p:tgtEl>
                                        <p:attrNameLst>
                                          <p:attrName>ppt_x</p:attrName>
                                          <p:attrName>ppt_y</p:attrName>
                                        </p:attrNameLst>
                                      </p:cBhvr>
                                      <p:rCtr x="22049" y="0"/>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p:bldP spid="27" grpId="0"/>
      <p:bldP spid="25" grpId="0" animBg="1"/>
      <p:bldP spid="31"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9525"/>
          </a:xfrm>
        </p:spPr>
        <p:txBody>
          <a:bodyPr rtlCol="0">
            <a:normAutofit fontScale="90000"/>
          </a:bodyPr>
          <a:lstStyle/>
          <a:p>
            <a:pPr eaLnBrk="1" fontAlgn="auto" hangingPunct="1">
              <a:spcAft>
                <a:spcPts val="0"/>
              </a:spcAft>
              <a:defRPr/>
            </a:pPr>
            <a:r>
              <a:rPr lang="en-US" dirty="0">
                <a:ea typeface="+mj-ea"/>
                <a:cs typeface="+mj-cs"/>
              </a:rPr>
              <a:t>Observation 2: Some Flash Cells Are</a:t>
            </a:r>
            <a:br>
              <a:rPr lang="en-US" dirty="0">
                <a:ea typeface="+mj-ea"/>
                <a:cs typeface="+mj-cs"/>
              </a:rPr>
            </a:br>
            <a:r>
              <a:rPr lang="en-US" dirty="0">
                <a:ea typeface="+mj-ea"/>
                <a:cs typeface="+mj-cs"/>
              </a:rPr>
              <a:t>More Prone to Read Disturb</a:t>
            </a:r>
          </a:p>
        </p:txBody>
      </p:sp>
      <p:sp>
        <p:nvSpPr>
          <p:cNvPr id="3143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E60B42-C28B-3C4B-AC2C-8640A08C6182}"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grpSp>
        <p:nvGrpSpPr>
          <p:cNvPr id="314371" name="Group 10"/>
          <p:cNvGrpSpPr>
            <a:grpSpLocks/>
          </p:cNvGrpSpPr>
          <p:nvPr/>
        </p:nvGrpSpPr>
        <p:grpSpPr bwMode="auto">
          <a:xfrm>
            <a:off x="6923088" y="2579688"/>
            <a:ext cx="1366837" cy="584200"/>
            <a:chOff x="1959274" y="1776987"/>
            <a:chExt cx="1366754" cy="584775"/>
          </a:xfrm>
        </p:grpSpPr>
        <p:sp>
          <p:nvSpPr>
            <p:cNvPr id="13" name="Rectangle 12"/>
            <p:cNvSpPr/>
            <p:nvPr/>
          </p:nvSpPr>
          <p:spPr>
            <a:xfrm>
              <a:off x="1959274" y="1840550"/>
              <a:ext cx="457172" cy="457650"/>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2368824" y="1776987"/>
              <a:ext cx="957204"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P1</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grpSp>
        <p:nvGrpSpPr>
          <p:cNvPr id="314372" name="Group 14"/>
          <p:cNvGrpSpPr>
            <a:grpSpLocks/>
          </p:cNvGrpSpPr>
          <p:nvPr/>
        </p:nvGrpSpPr>
        <p:grpSpPr bwMode="auto">
          <a:xfrm>
            <a:off x="2763838" y="2579688"/>
            <a:ext cx="1365250" cy="584200"/>
            <a:chOff x="1959274" y="1776987"/>
            <a:chExt cx="1366754" cy="584775"/>
          </a:xfrm>
        </p:grpSpPr>
        <p:sp>
          <p:nvSpPr>
            <p:cNvPr id="16" name="Oval 15"/>
            <p:cNvSpPr/>
            <p:nvPr/>
          </p:nvSpPr>
          <p:spPr>
            <a:xfrm>
              <a:off x="1959274" y="1840550"/>
              <a:ext cx="457704" cy="457650"/>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2367710" y="1776987"/>
              <a:ext cx="958318"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ER</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sp>
        <p:nvSpPr>
          <p:cNvPr id="26" name="Rectangle 25"/>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18" name="Straight Arrow Connector 17"/>
          <p:cNvCxnSpPr/>
          <p:nvPr/>
        </p:nvCxnSpPr>
        <p:spPr>
          <a:xfrm>
            <a:off x="1663700" y="4854575"/>
            <a:ext cx="228441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14625" y="5702300"/>
            <a:ext cx="2924175"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4700" y="4851400"/>
            <a:ext cx="174466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3088" y="5688013"/>
            <a:ext cx="1135062"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flipH="1">
            <a:off x="5367338" y="4622800"/>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3" name="Rectangle 22"/>
          <p:cNvSpPr/>
          <p:nvPr/>
        </p:nvSpPr>
        <p:spPr>
          <a:xfrm flipH="1">
            <a:off x="6443663" y="5451475"/>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4" name="Oval 23"/>
          <p:cNvSpPr/>
          <p:nvPr/>
        </p:nvSpPr>
        <p:spPr>
          <a:xfrm flipH="1">
            <a:off x="1173163" y="4622800"/>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5" name="Oval 24"/>
          <p:cNvSpPr/>
          <p:nvPr/>
        </p:nvSpPr>
        <p:spPr>
          <a:xfrm flipH="1">
            <a:off x="2249488" y="5451475"/>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9" name="Freeform 28"/>
          <p:cNvSpPr/>
          <p:nvPr/>
        </p:nvSpPr>
        <p:spPr>
          <a:xfrm flipH="1">
            <a:off x="119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29"/>
          <p:cNvSpPr/>
          <p:nvPr/>
        </p:nvSpPr>
        <p:spPr>
          <a:xfrm flipH="1">
            <a:off x="4310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flipH="1">
            <a:off x="373063" y="3441700"/>
            <a:ext cx="6223000" cy="2825750"/>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flipH="1">
            <a:off x="4654550" y="3284538"/>
            <a:ext cx="4822825" cy="2982912"/>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flipH="1">
            <a:off x="6215063" y="408146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5" name="Rectangle 34"/>
          <p:cNvSpPr/>
          <p:nvPr/>
        </p:nvSpPr>
        <p:spPr>
          <a:xfrm flipH="1">
            <a:off x="5367338" y="4618038"/>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6" name="Rectangle 35"/>
          <p:cNvSpPr/>
          <p:nvPr/>
        </p:nvSpPr>
        <p:spPr>
          <a:xfrm flipH="1">
            <a:off x="4760913" y="575151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7" name="Rectangle 36"/>
          <p:cNvSpPr/>
          <p:nvPr/>
        </p:nvSpPr>
        <p:spPr>
          <a:xfrm flipH="1">
            <a:off x="6443663" y="5451475"/>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8" name="Oval 37"/>
          <p:cNvSpPr/>
          <p:nvPr/>
        </p:nvSpPr>
        <p:spPr>
          <a:xfrm flipH="1">
            <a:off x="2020888" y="408146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9" name="Oval 38"/>
          <p:cNvSpPr/>
          <p:nvPr/>
        </p:nvSpPr>
        <p:spPr>
          <a:xfrm flipH="1">
            <a:off x="1171575" y="4622800"/>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
        <p:nvSpPr>
          <p:cNvPr id="40" name="Oval 39"/>
          <p:cNvSpPr/>
          <p:nvPr/>
        </p:nvSpPr>
        <p:spPr>
          <a:xfrm flipH="1">
            <a:off x="566738" y="575151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41" name="Oval 40"/>
          <p:cNvSpPr/>
          <p:nvPr/>
        </p:nvSpPr>
        <p:spPr>
          <a:xfrm flipH="1">
            <a:off x="2246313" y="5451475"/>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cxnSp>
        <p:nvCxnSpPr>
          <p:cNvPr id="28" name="Straight Arrow Connector 27"/>
          <p:cNvCxnSpPr/>
          <p:nvPr/>
        </p:nvCxnSpPr>
        <p:spPr>
          <a:xfrm flipV="1">
            <a:off x="87313" y="1912938"/>
            <a:ext cx="0" cy="4354512"/>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975" y="6267450"/>
            <a:ext cx="909002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075" y="1628775"/>
            <a:ext cx="7854950" cy="746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Disturb-prone cells have higher threshold voltages</a:t>
            </a:r>
          </a:p>
        </p:txBody>
      </p:sp>
      <p:sp>
        <p:nvSpPr>
          <p:cNvPr id="44" name="Rounded Rectangle 43"/>
          <p:cNvSpPr/>
          <p:nvPr/>
        </p:nvSpPr>
        <p:spPr>
          <a:xfrm>
            <a:off x="727075" y="2460625"/>
            <a:ext cx="7854950" cy="746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Disturb-resistant cells have lower threshold voltages</a:t>
            </a:r>
          </a:p>
        </p:txBody>
      </p:sp>
      <p:sp>
        <p:nvSpPr>
          <p:cNvPr id="46" name="Rectangle 45"/>
          <p:cNvSpPr/>
          <p:nvPr/>
        </p:nvSpPr>
        <p:spPr>
          <a:xfrm>
            <a:off x="763588" y="1114425"/>
            <a:ext cx="3732212" cy="5222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0000FF"/>
                </a:solidFill>
                <a:effectLst/>
                <a:uLnTx/>
                <a:uFillTx/>
                <a:latin typeface="Calibri"/>
                <a:ea typeface="Dotum" pitchFamily="34" charset="-127"/>
                <a:cs typeface="+mn-cs"/>
              </a:rPr>
              <a:t>After 250K read disturbs:</a:t>
            </a:r>
            <a:endParaRPr kumimoji="0" lang="ko-KR" altLang="ko-KR" sz="2800" b="0" i="0" u="none" strike="noStrike" kern="1200" cap="none" spc="0" normalizeH="0" baseline="0" noProof="0" dirty="0">
              <a:ln>
                <a:noFill/>
              </a:ln>
              <a:solidFill>
                <a:srgbClr val="0000FF"/>
              </a:solidFill>
              <a:effectLst/>
              <a:uLnTx/>
              <a:uFillTx/>
              <a:latin typeface="Calibri"/>
              <a:ea typeface="Dotum" pitchFamily="34" charset="-127"/>
              <a:cs typeface="+mn-cs"/>
            </a:endParaRPr>
          </a:p>
        </p:txBody>
      </p:sp>
      <p:sp>
        <p:nvSpPr>
          <p:cNvPr id="5" name="Freeform 4"/>
          <p:cNvSpPr/>
          <p:nvPr/>
        </p:nvSpPr>
        <p:spPr>
          <a:xfrm>
            <a:off x="3667125" y="4518025"/>
            <a:ext cx="2532063" cy="1685925"/>
          </a:xfrm>
          <a:custGeom>
            <a:avLst/>
            <a:gdLst>
              <a:gd name="connsiteX0" fmla="*/ 843708 w 2531414"/>
              <a:gd name="connsiteY0" fmla="*/ 69135 h 1685549"/>
              <a:gd name="connsiteX1" fmla="*/ 20748 w 2531414"/>
              <a:gd name="connsiteY1" fmla="*/ 114855 h 1685549"/>
              <a:gd name="connsiteX2" fmla="*/ 340788 w 2531414"/>
              <a:gd name="connsiteY2" fmla="*/ 770175 h 1685549"/>
              <a:gd name="connsiteX3" fmla="*/ 1346628 w 2531414"/>
              <a:gd name="connsiteY3" fmla="*/ 876855 h 1685549"/>
              <a:gd name="connsiteX4" fmla="*/ 2001948 w 2531414"/>
              <a:gd name="connsiteY4" fmla="*/ 1593135 h 1685549"/>
              <a:gd name="connsiteX5" fmla="*/ 2474388 w 2531414"/>
              <a:gd name="connsiteY5" fmla="*/ 1593135 h 1685549"/>
              <a:gd name="connsiteX6" fmla="*/ 2337228 w 2531414"/>
              <a:gd name="connsiteY6" fmla="*/ 831135 h 1685549"/>
              <a:gd name="connsiteX7" fmla="*/ 843708 w 2531414"/>
              <a:gd name="connsiteY7" fmla="*/ 69135 h 168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414" h="1685549">
                <a:moveTo>
                  <a:pt x="843708" y="69135"/>
                </a:moveTo>
                <a:cubicBezTo>
                  <a:pt x="457628" y="-50245"/>
                  <a:pt x="104568" y="-1985"/>
                  <a:pt x="20748" y="114855"/>
                </a:cubicBezTo>
                <a:cubicBezTo>
                  <a:pt x="-63072" y="231695"/>
                  <a:pt x="119808" y="643175"/>
                  <a:pt x="340788" y="770175"/>
                </a:cubicBezTo>
                <a:cubicBezTo>
                  <a:pt x="561768" y="897175"/>
                  <a:pt x="1069768" y="739695"/>
                  <a:pt x="1346628" y="876855"/>
                </a:cubicBezTo>
                <a:cubicBezTo>
                  <a:pt x="1623488" y="1014015"/>
                  <a:pt x="1813988" y="1473755"/>
                  <a:pt x="2001948" y="1593135"/>
                </a:cubicBezTo>
                <a:cubicBezTo>
                  <a:pt x="2189908" y="1712515"/>
                  <a:pt x="2418508" y="1720135"/>
                  <a:pt x="2474388" y="1593135"/>
                </a:cubicBezTo>
                <a:cubicBezTo>
                  <a:pt x="2530268" y="1466135"/>
                  <a:pt x="2614088" y="1080055"/>
                  <a:pt x="2337228" y="831135"/>
                </a:cubicBezTo>
                <a:cubicBezTo>
                  <a:pt x="2060368" y="582215"/>
                  <a:pt x="1229788" y="188515"/>
                  <a:pt x="843708" y="69135"/>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236788" y="5195888"/>
            <a:ext cx="236220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Disturb-prone</a:t>
            </a:r>
            <a:br>
              <a:rPr kumimoji="0" lang="en-US" sz="2800" b="0" i="0" u="none" strike="noStrike" kern="1200" cap="none" spc="0" normalizeH="0" baseline="0" noProof="0" dirty="0">
                <a:ln>
                  <a:noFill/>
                </a:ln>
                <a:solidFill>
                  <a:srgbClr val="FF0000"/>
                </a:solidFill>
                <a:effectLst/>
                <a:uLnTx/>
                <a:uFillTx/>
                <a:latin typeface="Calibri"/>
                <a:ea typeface="+mn-ea"/>
                <a:cs typeface="+mn-cs"/>
              </a:rPr>
            </a:br>
            <a:r>
              <a:rPr kumimoji="0" lang="en-US" sz="28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ER state</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Freeform 6"/>
          <p:cNvSpPr/>
          <p:nvPr/>
        </p:nvSpPr>
        <p:spPr>
          <a:xfrm>
            <a:off x="4443413" y="3775075"/>
            <a:ext cx="2495550" cy="2778125"/>
          </a:xfrm>
          <a:custGeom>
            <a:avLst/>
            <a:gdLst>
              <a:gd name="connsiteX0" fmla="*/ 327003 w 2496268"/>
              <a:gd name="connsiteY0" fmla="*/ 2640887 h 2778119"/>
              <a:gd name="connsiteX1" fmla="*/ 67923 w 2496268"/>
              <a:gd name="connsiteY1" fmla="*/ 1741727 h 2778119"/>
              <a:gd name="connsiteX2" fmla="*/ 1546203 w 2496268"/>
              <a:gd name="connsiteY2" fmla="*/ 202487 h 2778119"/>
              <a:gd name="connsiteX3" fmla="*/ 2460603 w 2496268"/>
              <a:gd name="connsiteY3" fmla="*/ 126287 h 2778119"/>
              <a:gd name="connsiteX4" fmla="*/ 2216763 w 2496268"/>
              <a:gd name="connsiteY4" fmla="*/ 1208327 h 2778119"/>
              <a:gd name="connsiteX5" fmla="*/ 1348083 w 2496268"/>
              <a:gd name="connsiteY5" fmla="*/ 1360727 h 2778119"/>
              <a:gd name="connsiteX6" fmla="*/ 1028043 w 2496268"/>
              <a:gd name="connsiteY6" fmla="*/ 2640887 h 2778119"/>
              <a:gd name="connsiteX7" fmla="*/ 327003 w 2496268"/>
              <a:gd name="connsiteY7" fmla="*/ 2640887 h 2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268" h="2778119">
                <a:moveTo>
                  <a:pt x="327003" y="2640887"/>
                </a:moveTo>
                <a:cubicBezTo>
                  <a:pt x="166983" y="2491027"/>
                  <a:pt x="-135277" y="2148127"/>
                  <a:pt x="67923" y="1741727"/>
                </a:cubicBezTo>
                <a:cubicBezTo>
                  <a:pt x="271123" y="1335327"/>
                  <a:pt x="1147423" y="471727"/>
                  <a:pt x="1546203" y="202487"/>
                </a:cubicBezTo>
                <a:cubicBezTo>
                  <a:pt x="1944983" y="-66753"/>
                  <a:pt x="2348843" y="-41353"/>
                  <a:pt x="2460603" y="126287"/>
                </a:cubicBezTo>
                <a:cubicBezTo>
                  <a:pt x="2572363" y="293927"/>
                  <a:pt x="2402183" y="1002587"/>
                  <a:pt x="2216763" y="1208327"/>
                </a:cubicBezTo>
                <a:cubicBezTo>
                  <a:pt x="2031343" y="1414067"/>
                  <a:pt x="1546203" y="1121967"/>
                  <a:pt x="1348083" y="1360727"/>
                </a:cubicBezTo>
                <a:cubicBezTo>
                  <a:pt x="1149963" y="1599487"/>
                  <a:pt x="1200763" y="2427527"/>
                  <a:pt x="1028043" y="2640887"/>
                </a:cubicBezTo>
                <a:cubicBezTo>
                  <a:pt x="855323" y="2854247"/>
                  <a:pt x="487023" y="2790747"/>
                  <a:pt x="327003" y="2640887"/>
                </a:cubicBezTo>
                <a:close/>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6107113" y="5008563"/>
            <a:ext cx="266065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rPr>
              <a:t>Disturb-resistant</a:t>
            </a:r>
            <a:br>
              <a:rPr kumimoji="0" lang="en-US" sz="2800" b="0" i="0" u="none" strike="noStrike" kern="1200" cap="none" spc="0" normalizeH="0" baseline="0" noProof="0" dirty="0">
                <a:ln>
                  <a:noFill/>
                </a:ln>
                <a:solidFill>
                  <a:srgbClr val="00B050"/>
                </a:solidFill>
                <a:effectLst/>
                <a:uLnTx/>
                <a:uFillTx/>
                <a:latin typeface="Calibri"/>
                <a:ea typeface="+mn-ea"/>
                <a:cs typeface="+mn-cs"/>
              </a:rPr>
            </a:br>
            <a:r>
              <a:rPr kumimoji="0" lang="en-US" sz="2800" b="0" i="0" u="none" strike="noStrike" kern="1200" cap="none" spc="0" normalizeH="0" baseline="0" noProof="0" dirty="0">
                <a:ln>
                  <a:noFill/>
                </a:ln>
                <a:solidFill>
                  <a:srgbClr val="00B050"/>
                </a:solidFill>
                <a:effectLst/>
                <a:uLnTx/>
                <a:uFillTx/>
                <a:latin typeface="Calibri"/>
                <a:ea typeface="+mn-ea"/>
                <a:cs typeface="+mn-cs"/>
                <a:sym typeface="Wingdings" panose="05000000000000000000" pitchFamily="2" charset="2"/>
              </a:rPr>
              <a:t>P1 state</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0" name="Straight Connector 9"/>
          <p:cNvCxnSpPr/>
          <p:nvPr/>
        </p:nvCxnSpPr>
        <p:spPr>
          <a:xfrm>
            <a:off x="5383213" y="3284538"/>
            <a:ext cx="0" cy="298291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2269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nodeType="afterGroup">
                            <p:stCondLst>
                              <p:cond delay="500"/>
                            </p:stCondLst>
                            <p:childTnLst>
                              <p:par>
                                <p:cTn id="9" presetID="42" presetClass="path" presetSubtype="0" accel="50000" decel="50000" fill="hold" grpId="0" nodeType="afterEffect">
                                  <p:stCondLst>
                                    <p:cond delay="0"/>
                                  </p:stCondLst>
                                  <p:childTnLst>
                                    <p:animMotion origin="layout" path="M 3.05556E-6 -2.22222E-6 L 0.025 -0.00764 " pathEditMode="relative" rAng="0" ptsTypes="AA">
                                      <p:cBhvr>
                                        <p:cTn id="10" dur="2000" fill="hold"/>
                                        <p:tgtEl>
                                          <p:spTgt spid="38"/>
                                        </p:tgtEl>
                                        <p:attrNameLst>
                                          <p:attrName>ppt_x</p:attrName>
                                          <p:attrName>ppt_y</p:attrName>
                                        </p:attrNameLst>
                                      </p:cBhvr>
                                      <p:rCtr x="1250" y="-394"/>
                                    </p:animMotion>
                                  </p:childTnLst>
                                </p:cTn>
                              </p:par>
                              <p:par>
                                <p:cTn id="11" presetID="42" presetClass="path" presetSubtype="0" accel="50000" decel="50000" fill="hold" grpId="0" nodeType="withEffect">
                                  <p:stCondLst>
                                    <p:cond delay="0"/>
                                  </p:stCondLst>
                                  <p:childTnLst>
                                    <p:animMotion origin="layout" path="M 5E-6 2.59259E-6 L 0.30556 0.00023 " pathEditMode="relative" rAng="0" ptsTypes="AA">
                                      <p:cBhvr>
                                        <p:cTn id="12" dur="2000" fill="hold"/>
                                        <p:tgtEl>
                                          <p:spTgt spid="39"/>
                                        </p:tgtEl>
                                        <p:attrNameLst>
                                          <p:attrName>ppt_x</p:attrName>
                                          <p:attrName>ppt_y</p:attrName>
                                        </p:attrNameLst>
                                      </p:cBhvr>
                                      <p:rCtr x="15278" y="0"/>
                                    </p:animMotion>
                                  </p:childTnLst>
                                </p:cTn>
                              </p:par>
                              <p:par>
                                <p:cTn id="13" presetID="42" presetClass="path" presetSubtype="0" accel="50000" decel="50000" fill="hold" grpId="0" nodeType="withEffect">
                                  <p:stCondLst>
                                    <p:cond delay="0"/>
                                  </p:stCondLst>
                                  <p:childTnLst>
                                    <p:animMotion origin="layout" path="M 8.33333E-7 -7.40741E-7 L 0.04132 -0.00949 " pathEditMode="relative" rAng="0" ptsTypes="AA">
                                      <p:cBhvr>
                                        <p:cTn id="14" dur="2000" fill="hold"/>
                                        <p:tgtEl>
                                          <p:spTgt spid="40"/>
                                        </p:tgtEl>
                                        <p:attrNameLst>
                                          <p:attrName>ppt_x</p:attrName>
                                          <p:attrName>ppt_y</p:attrName>
                                        </p:attrNameLst>
                                      </p:cBhvr>
                                      <p:rCtr x="2066" y="-486"/>
                                    </p:animMotion>
                                  </p:childTnLst>
                                </p:cTn>
                              </p:par>
                              <p:par>
                                <p:cTn id="15" presetID="42" presetClass="path" presetSubtype="0" accel="50000" decel="50000" fill="hold" grpId="0" nodeType="withEffect">
                                  <p:stCondLst>
                                    <p:cond delay="0"/>
                                  </p:stCondLst>
                                  <p:childTnLst>
                                    <p:animMotion origin="layout" path="M 2.77778E-7 -7.40741E-7 L 0.3684 -7.40741E-7 " pathEditMode="relative" rAng="0" ptsTypes="AA">
                                      <p:cBhvr>
                                        <p:cTn id="16" dur="2000" fill="hold"/>
                                        <p:tgtEl>
                                          <p:spTgt spid="41"/>
                                        </p:tgtEl>
                                        <p:attrNameLst>
                                          <p:attrName>ppt_x</p:attrName>
                                          <p:attrName>ppt_y</p:attrName>
                                        </p:attrNameLst>
                                      </p:cBhvr>
                                      <p:rCtr x="18420" y="0"/>
                                    </p:animMotion>
                                  </p:childTnLst>
                                </p:cTn>
                              </p:par>
                              <p:par>
                                <p:cTn id="17" presetID="42" presetClass="path" presetSubtype="0" accel="50000" decel="50000" fill="hold" grpId="0" nodeType="withEffect">
                                  <p:stCondLst>
                                    <p:cond delay="0"/>
                                  </p:stCondLst>
                                  <p:childTnLst>
                                    <p:animMotion origin="layout" path="M 2.5E-6 -2.22222E-6 L 0.01666 -0.00694 " pathEditMode="relative" rAng="0" ptsTypes="AA">
                                      <p:cBhvr>
                                        <p:cTn id="18" dur="2000" fill="hold"/>
                                        <p:tgtEl>
                                          <p:spTgt spid="34"/>
                                        </p:tgtEl>
                                        <p:attrNameLst>
                                          <p:attrName>ppt_x</p:attrName>
                                          <p:attrName>ppt_y</p:attrName>
                                        </p:attrNameLst>
                                      </p:cBhvr>
                                      <p:rCtr x="833" y="-347"/>
                                    </p:animMotion>
                                  </p:childTnLst>
                                </p:cTn>
                              </p:par>
                              <p:par>
                                <p:cTn id="19" presetID="42" presetClass="path" presetSubtype="0" accel="50000" decel="50000" fill="hold" grpId="0" nodeType="withEffect">
                                  <p:stCondLst>
                                    <p:cond delay="0"/>
                                  </p:stCondLst>
                                  <p:childTnLst>
                                    <p:animMotion origin="layout" path="M 8.33333E-7 -2.96296E-6 L 0.24635 0.00023 " pathEditMode="relative" rAng="0" ptsTypes="AA">
                                      <p:cBhvr>
                                        <p:cTn id="20" dur="2000" fill="hold"/>
                                        <p:tgtEl>
                                          <p:spTgt spid="35"/>
                                        </p:tgtEl>
                                        <p:attrNameLst>
                                          <p:attrName>ppt_x</p:attrName>
                                          <p:attrName>ppt_y</p:attrName>
                                        </p:attrNameLst>
                                      </p:cBhvr>
                                      <p:rCtr x="12309" y="0"/>
                                    </p:animMotion>
                                  </p:childTnLst>
                                </p:cTn>
                              </p:par>
                              <p:par>
                                <p:cTn id="21" presetID="42" presetClass="path" presetSubtype="0" accel="50000" decel="50000" fill="hold" grpId="0" nodeType="withEffect">
                                  <p:stCondLst>
                                    <p:cond delay="0"/>
                                  </p:stCondLst>
                                  <p:childTnLst>
                                    <p:animMotion origin="layout" path="M 2.5E-6 -7.40741E-7 L 0.17778 -7.40741E-7 " pathEditMode="relative" rAng="0" ptsTypes="AA">
                                      <p:cBhvr>
                                        <p:cTn id="22" dur="2000" fill="hold"/>
                                        <p:tgtEl>
                                          <p:spTgt spid="37"/>
                                        </p:tgtEl>
                                        <p:attrNameLst>
                                          <p:attrName>ppt_x</p:attrName>
                                          <p:attrName>ppt_y</p:attrName>
                                        </p:attrNameLst>
                                      </p:cBhvr>
                                      <p:rCtr x="8889" y="0"/>
                                    </p:animMotion>
                                  </p:childTnLst>
                                </p:cTn>
                              </p:par>
                              <p:par>
                                <p:cTn id="23" presetID="42" presetClass="path" presetSubtype="0" accel="50000" decel="50000" fill="hold" grpId="0" nodeType="withEffect">
                                  <p:stCondLst>
                                    <p:cond delay="0"/>
                                  </p:stCondLst>
                                  <p:childTnLst>
                                    <p:animMotion origin="layout" path="M 2.77778E-7 -7.40741E-7 L 0.025 -0.00347 " pathEditMode="relative" rAng="0" ptsTypes="AA">
                                      <p:cBhvr>
                                        <p:cTn id="24" dur="2000" fill="hold"/>
                                        <p:tgtEl>
                                          <p:spTgt spid="36"/>
                                        </p:tgtEl>
                                        <p:attrNameLst>
                                          <p:attrName>ppt_x</p:attrName>
                                          <p:attrName>ppt_y</p:attrName>
                                        </p:attrNameLst>
                                      </p:cBhvr>
                                      <p:rCtr x="1250" y="-185"/>
                                    </p:animMotion>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2"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5"/>
                                        </p:tgtEl>
                                      </p:cBhvr>
                                    </p:animEffect>
                                    <p:set>
                                      <p:cBhvr>
                                        <p:cTn id="119" dur="1" fill="hold">
                                          <p:stCondLst>
                                            <p:cond delay="499"/>
                                          </p:stCondLst>
                                        </p:cTn>
                                        <p:tgtEl>
                                          <p:spTgt spid="3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xit" presetSubtype="0" fill="hold" grpId="3" nodeType="clickEffect">
                                  <p:stCondLst>
                                    <p:cond delay="0"/>
                                  </p:stCondLst>
                                  <p:childTnLst>
                                    <p:animEffect transition="out" filter="fade">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ntr" presetSubtype="0" fill="hold" grpId="2"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2"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500"/>
                                        <p:tgtEl>
                                          <p:spTgt spid="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par>
                                <p:cTn id="152" presetID="10"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animEffect transition="in" filter="fade">
                                      <p:cBhvr>
                                        <p:cTn id="1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34" grpId="0" animBg="1"/>
      <p:bldP spid="34" grpId="1" animBg="1"/>
      <p:bldP spid="34" grpId="2" animBg="1"/>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38" grpId="3" animBg="1"/>
      <p:bldP spid="39" grpId="0" animBg="1"/>
      <p:bldP spid="39" grpId="1" animBg="1"/>
      <p:bldP spid="39" grpId="2" animBg="1"/>
      <p:bldP spid="40" grpId="0" animBg="1"/>
      <p:bldP spid="40" grpId="1" animBg="1"/>
      <p:bldP spid="40" grpId="2" animBg="1"/>
      <p:bldP spid="40" grpId="3" animBg="1"/>
      <p:bldP spid="41" grpId="0" animBg="1"/>
      <p:bldP spid="41" grpId="1" animBg="1"/>
      <p:bldP spid="41" grpId="2" animBg="1"/>
      <p:bldP spid="8" grpId="0" animBg="1"/>
      <p:bldP spid="44" grpId="0" animBg="1"/>
      <p:bldP spid="46" grpId="0"/>
      <p:bldP spid="6" grpId="0"/>
      <p:bldP spid="4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Read Disturb Oriented Error Recovery (RDR)</a:t>
            </a:r>
          </a:p>
        </p:txBody>
      </p:sp>
      <p:sp>
        <p:nvSpPr>
          <p:cNvPr id="4" name="Content Placeholder 3"/>
          <p:cNvSpPr>
            <a:spLocks noGrp="1"/>
          </p:cNvSpPr>
          <p:nvPr>
            <p:ph idx="1"/>
          </p:nvPr>
        </p:nvSpPr>
        <p:spPr/>
        <p:txBody>
          <a:bodyPr/>
          <a:lstStyle/>
          <a:p>
            <a:pPr eaLnBrk="1" hangingPunct="1"/>
            <a:r>
              <a:rPr lang="en-US" altLang="en-US">
                <a:ea typeface="ＭＳ Ｐゴシック" charset="-128"/>
              </a:rPr>
              <a:t>Triggered by an uncorrectable flash error</a:t>
            </a:r>
          </a:p>
          <a:p>
            <a:pPr lvl="1" eaLnBrk="1" hangingPunct="1"/>
            <a:r>
              <a:rPr lang="en-US" altLang="en-US">
                <a:solidFill>
                  <a:schemeClr val="accent1"/>
                </a:solidFill>
                <a:ea typeface="ＭＳ Ｐゴシック" charset="-128"/>
              </a:rPr>
              <a:t>Back up </a:t>
            </a:r>
            <a:r>
              <a:rPr lang="en-US" altLang="en-US">
                <a:ea typeface="ＭＳ Ｐゴシック" charset="-128"/>
              </a:rPr>
              <a:t>all valid data in the faulty block</a:t>
            </a:r>
          </a:p>
          <a:p>
            <a:pPr lvl="1" eaLnBrk="1" hangingPunct="1"/>
            <a:r>
              <a:rPr lang="en-US" altLang="en-US">
                <a:solidFill>
                  <a:schemeClr val="accent1"/>
                </a:solidFill>
                <a:ea typeface="ＭＳ Ｐゴシック" charset="-128"/>
              </a:rPr>
              <a:t>Disturb </a:t>
            </a:r>
            <a:r>
              <a:rPr lang="en-US" altLang="en-US">
                <a:ea typeface="ＭＳ Ｐゴシック" charset="-128"/>
              </a:rPr>
              <a:t>the faulty page </a:t>
            </a:r>
            <a:r>
              <a:rPr lang="en-US" altLang="en-US">
                <a:solidFill>
                  <a:schemeClr val="accent1"/>
                </a:solidFill>
                <a:ea typeface="ＭＳ Ｐゴシック" charset="-128"/>
              </a:rPr>
              <a:t>100K</a:t>
            </a:r>
            <a:r>
              <a:rPr lang="en-US" altLang="en-US">
                <a:ea typeface="ＭＳ Ｐゴシック" charset="-128"/>
              </a:rPr>
              <a:t> times (more)</a:t>
            </a:r>
          </a:p>
          <a:p>
            <a:pPr lvl="1" eaLnBrk="1" hangingPunct="1"/>
            <a:r>
              <a:rPr lang="en-US" altLang="en-US">
                <a:solidFill>
                  <a:schemeClr val="accent1"/>
                </a:solidFill>
                <a:ea typeface="ＭＳ Ｐゴシック" charset="-128"/>
              </a:rPr>
              <a:t>Compare</a:t>
            </a:r>
            <a:r>
              <a:rPr lang="en-US" altLang="en-US">
                <a:ea typeface="ＭＳ Ｐゴシック" charset="-128"/>
              </a:rPr>
              <a:t> V</a:t>
            </a:r>
            <a:r>
              <a:rPr lang="en-US" altLang="en-US" baseline="-25000">
                <a:ea typeface="ＭＳ Ｐゴシック" charset="-128"/>
              </a:rPr>
              <a:t>th</a:t>
            </a:r>
            <a:r>
              <a:rPr lang="en-US" altLang="en-US">
                <a:ea typeface="ＭＳ Ｐゴシック" charset="-128"/>
              </a:rPr>
              <a:t>’s before and after read disturb</a:t>
            </a:r>
          </a:p>
          <a:p>
            <a:pPr lvl="1" eaLnBrk="1" hangingPunct="1"/>
            <a:r>
              <a:rPr lang="en-US" altLang="en-US">
                <a:solidFill>
                  <a:schemeClr val="accent1"/>
                </a:solidFill>
                <a:ea typeface="ＭＳ Ｐゴシック" charset="-128"/>
              </a:rPr>
              <a:t>Select</a:t>
            </a:r>
            <a:r>
              <a:rPr lang="en-US" altLang="en-US">
                <a:ea typeface="ＭＳ Ｐゴシック" charset="-128"/>
              </a:rPr>
              <a:t> cells susceptible to flash errors (V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&lt;V</a:t>
            </a:r>
            <a:r>
              <a:rPr lang="en-US" altLang="en-US" baseline="-25000">
                <a:ea typeface="ＭＳ Ｐゴシック" charset="-128"/>
              </a:rPr>
              <a:t>th</a:t>
            </a:r>
            <a:r>
              <a:rPr lang="en-US" altLang="en-US">
                <a:ea typeface="ＭＳ Ｐゴシック" charset="-128"/>
              </a:rPr>
              <a:t>&lt;V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a:t>
            </a:r>
          </a:p>
          <a:p>
            <a:pPr lvl="1" eaLnBrk="1" hangingPunct="1"/>
            <a:r>
              <a:rPr lang="en-US" altLang="en-US">
                <a:solidFill>
                  <a:schemeClr val="accent1"/>
                </a:solidFill>
                <a:ea typeface="ＭＳ Ｐゴシック" charset="-128"/>
              </a:rPr>
              <a:t>Predict</a:t>
            </a:r>
            <a:r>
              <a:rPr lang="en-US" altLang="en-US">
                <a:ea typeface="ＭＳ Ｐゴシック" charset="-128"/>
              </a:rPr>
              <a:t> among these susceptible cells</a:t>
            </a:r>
          </a:p>
          <a:p>
            <a:pPr lvl="2" eaLnBrk="1" hangingPunct="1"/>
            <a:r>
              <a:rPr lang="en-US" altLang="en-US">
                <a:ea typeface="ＭＳ Ｐゴシック" charset="-128"/>
              </a:rPr>
              <a:t>Cells with more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disturb-prone </a:t>
            </a:r>
            <a:r>
              <a:rPr lang="en-US" altLang="en-US">
                <a:solidFill>
                  <a:schemeClr val="accent1"/>
                </a:solidFill>
                <a:ea typeface="ＭＳ Ｐゴシック" charset="-128"/>
                <a:sym typeface="Wingdings" charset="2"/>
              </a:rPr>
              <a:t> Higher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a:p>
            <a:pPr lvl="2" eaLnBrk="1" hangingPunct="1"/>
            <a:r>
              <a:rPr lang="en-US" altLang="en-US">
                <a:ea typeface="ＭＳ Ｐゴシック" charset="-128"/>
              </a:rPr>
              <a:t>Cells with less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disturb-resistant </a:t>
            </a:r>
            <a:r>
              <a:rPr lang="en-US" altLang="en-US">
                <a:solidFill>
                  <a:schemeClr val="accent1"/>
                </a:solidFill>
                <a:ea typeface="ＭＳ Ｐゴシック" charset="-128"/>
                <a:sym typeface="Wingdings" charset="2"/>
              </a:rPr>
              <a:t> Lower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p:txBody>
      </p:sp>
      <p:sp>
        <p:nvSpPr>
          <p:cNvPr id="3164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43C377-6231-2546-89F2-CD5D971522D7}"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5" name="TextBox 4"/>
          <p:cNvSpPr txBox="1"/>
          <p:nvPr/>
        </p:nvSpPr>
        <p:spPr>
          <a:xfrm>
            <a:off x="231775" y="5416550"/>
            <a:ext cx="7683500" cy="8302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Reduces total </a:t>
            </a:r>
            <a:r>
              <a:rPr kumimoji="0" lang="en-US" sz="2400" b="0" i="0" u="none" strike="noStrike" kern="1200" cap="none" spc="0" normalizeH="0" baseline="0" noProof="0">
                <a:ln>
                  <a:noFill/>
                </a:ln>
                <a:solidFill>
                  <a:srgbClr val="0000FF"/>
                </a:solidFill>
                <a:effectLst/>
                <a:uLnTx/>
                <a:uFillTx/>
                <a:latin typeface="Calibri"/>
                <a:ea typeface="+mn-ea"/>
                <a:cs typeface="+mn-cs"/>
              </a:rPr>
              <a:t>error count </a:t>
            </a:r>
            <a:r>
              <a:rPr kumimoji="0" lang="en-US" sz="2400" b="0" i="0" u="none" strike="noStrike" kern="1200" cap="none" spc="0" normalizeH="0" baseline="0" noProof="0" dirty="0">
                <a:ln>
                  <a:noFill/>
                </a:ln>
                <a:solidFill>
                  <a:srgbClr val="0000FF"/>
                </a:solidFill>
                <a:effectLst/>
                <a:uLnTx/>
                <a:uFillTx/>
                <a:latin typeface="Calibri"/>
                <a:ea typeface="+mn-ea"/>
                <a:cs typeface="+mn-cs"/>
              </a:rPr>
              <a:t>by up to 36% @ 1M read disturbs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ECC can be used to correct the remaining errors</a:t>
            </a:r>
          </a:p>
        </p:txBody>
      </p:sp>
    </p:spTree>
    <p:extLst>
      <p:ext uri="{BB962C8B-B14F-4D97-AF65-F5344CB8AC3E}">
        <p14:creationId xmlns:p14="http://schemas.microsoft.com/office/powerpoint/2010/main" val="17295195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180528" y="152400"/>
            <a:ext cx="9144000" cy="1066800"/>
          </a:xfrm>
        </p:spPr>
        <p:txBody>
          <a:bodyPr/>
          <a:lstStyle/>
          <a:p>
            <a:r>
              <a:rPr lang="en-US" dirty="0">
                <a:latin typeface="Garamond" charset="0"/>
              </a:rPr>
              <a:t>More on Flash Read Disturb Errors</a:t>
            </a:r>
            <a:r>
              <a:rPr lang="en-US" sz="3200" b="1" dirty="0">
                <a:latin typeface="Garamond" charset="0"/>
              </a:rPr>
              <a:t> [DSN’15]</a:t>
            </a:r>
          </a:p>
        </p:txBody>
      </p:sp>
      <p:sp>
        <p:nvSpPr>
          <p:cNvPr id="256002" name="Content Placeholder 2"/>
          <p:cNvSpPr>
            <a:spLocks noGrp="1"/>
          </p:cNvSpPr>
          <p:nvPr>
            <p:ph idx="1"/>
          </p:nvPr>
        </p:nvSpPr>
        <p:spPr>
          <a:xfrm>
            <a:off x="228600" y="1055688"/>
            <a:ext cx="8610600" cy="5192712"/>
          </a:xfrm>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4"/>
          <a:stretch>
            <a:fillRect/>
          </a:stretch>
        </p:blipFill>
        <p:spPr>
          <a:xfrm>
            <a:off x="0" y="4213019"/>
            <a:ext cx="9144000" cy="1808269"/>
          </a:xfrm>
          <a:prstGeom prst="rect">
            <a:avLst/>
          </a:prstGeom>
        </p:spPr>
      </p:pic>
    </p:spTree>
    <p:extLst>
      <p:ext uri="{BB962C8B-B14F-4D97-AF65-F5344CB8AC3E}">
        <p14:creationId xmlns:p14="http://schemas.microsoft.com/office/powerpoint/2010/main" val="333396419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Large-Scale SSD Error Analysis </a:t>
            </a:r>
            <a:r>
              <a:rPr lang="en-US" sz="2300" b="1" dirty="0">
                <a:solidFill>
                  <a:srgbClr val="006633"/>
                </a:solidFill>
                <a:latin typeface="Garamond" charset="0"/>
              </a:rPr>
              <a:t>[SIGMETRICS’15]</a:t>
            </a:r>
            <a:endParaRPr lang="en-US" sz="2300" dirty="0"/>
          </a:p>
        </p:txBody>
      </p:sp>
      <p:sp>
        <p:nvSpPr>
          <p:cNvPr id="3" name="Content Placeholder 2"/>
          <p:cNvSpPr>
            <a:spLocks noGrp="1"/>
          </p:cNvSpPr>
          <p:nvPr>
            <p:ph idx="1"/>
          </p:nvPr>
        </p:nvSpPr>
        <p:spPr/>
        <p:txBody>
          <a:bodyPr/>
          <a:lstStyle/>
          <a:p>
            <a:r>
              <a:rPr lang="en-US" dirty="0">
                <a:solidFill>
                  <a:srgbClr val="0000FF"/>
                </a:solidFill>
              </a:rPr>
              <a:t>First large-scale field study of flash memory errors</a:t>
            </a:r>
          </a:p>
          <a:p>
            <a:endParaRPr lang="en-US" sz="2200" dirty="0">
              <a:solidFill>
                <a:srgbClr val="0000FF"/>
              </a:solidFill>
            </a:endParaRPr>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258618670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solidFill>
                  <a:srgbClr val="006633"/>
                </a:solidFill>
              </a:rPr>
              <a:t>Another Lecture: NAND Flash Reliability</a:t>
            </a:r>
            <a:endParaRPr lang="en-US" sz="42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636018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29676166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dirty="0"/>
              <a:t>NAND Flash Errors: A Modern Survey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41782855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The Memory Scaling Problem, Its Consequences, Solutions</a:t>
            </a:r>
          </a:p>
          <a:p>
            <a:pPr lvl="1" eaLnBrk="1" hangingPunct="1"/>
            <a:r>
              <a:rPr lang="en-US" dirty="0" err="1">
                <a:latin typeface="Tahoma" charset="0"/>
                <a:ea typeface="ＭＳ Ｐゴシック" charset="0"/>
                <a:cs typeface="ＭＳ Ｐゴシック" charset="0"/>
              </a:rPr>
              <a:t>Rowhammer</a:t>
            </a:r>
            <a:endParaRPr lang="en-US" dirty="0">
              <a:latin typeface="Tahoma" charset="0"/>
              <a:ea typeface="ＭＳ Ｐゴシック" charset="0"/>
              <a:cs typeface="ＭＳ Ｐゴシック" charset="0"/>
            </a:endParaRPr>
          </a:p>
          <a:p>
            <a:pPr lvl="1" eaLnBrk="1" hangingPunct="1"/>
            <a:r>
              <a:rPr lang="en-US" dirty="0">
                <a:latin typeface="Tahoma" charset="0"/>
                <a:ea typeface="ＭＳ Ｐゴシック" charset="0"/>
                <a:cs typeface="ＭＳ Ｐゴシック" charset="0"/>
              </a:rPr>
              <a:t>Beyond </a:t>
            </a:r>
            <a:r>
              <a:rPr lang="en-US" dirty="0" err="1">
                <a:latin typeface="Tahoma" charset="0"/>
                <a:ea typeface="ＭＳ Ｐゴシック" charset="0"/>
                <a:cs typeface="ＭＳ Ｐゴシック" charset="0"/>
              </a:rPr>
              <a:t>Rowhammer</a:t>
            </a:r>
            <a:r>
              <a:rPr lang="en-US" dirty="0">
                <a:latin typeface="Tahoma" charset="0"/>
                <a:ea typeface="ＭＳ Ｐゴシック" charset="0"/>
                <a:cs typeface="ＭＳ Ｐゴシック" charset="0"/>
              </a:rPr>
              <a:t>: Future Reliability/Security Issues</a:t>
            </a:r>
          </a:p>
          <a:p>
            <a:pPr lvl="1" eaLnBrk="1" hangingPunct="1"/>
            <a:r>
              <a:rPr lang="en-US" dirty="0">
                <a:latin typeface="Tahoma" charset="0"/>
                <a:ea typeface="ＭＳ Ｐゴシック" charset="0"/>
                <a:cs typeface="ＭＳ Ｐゴシック" charset="0"/>
              </a:rPr>
              <a:t>Enabling Secure Systems</a:t>
            </a:r>
          </a:p>
          <a:p>
            <a:pPr marL="344487" lvl="1" indent="0" eaLnBrk="1" hangingPunct="1">
              <a:buNone/>
            </a:pPr>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8377647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548076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Works on Flash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5575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 </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384795287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dirty="0">
                <a:latin typeface="Garamond" charset="0"/>
              </a:rPr>
              <a:t>Threshold Voltage Distribution</a:t>
            </a: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1FF60C-2D8A-1345-BC30-FDA3D120B9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15837" y="4365104"/>
            <a:ext cx="9144000" cy="1710047"/>
          </a:xfrm>
          <a:prstGeom prst="rect">
            <a:avLst/>
          </a:prstGeom>
        </p:spPr>
      </p:pic>
    </p:spTree>
    <p:extLst>
      <p:ext uri="{BB962C8B-B14F-4D97-AF65-F5344CB8AC3E}">
        <p14:creationId xmlns:p14="http://schemas.microsoft.com/office/powerpoint/2010/main" val="3037416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228600" y="152400"/>
            <a:ext cx="8915400" cy="1066800"/>
          </a:xfrm>
        </p:spPr>
        <p:txBody>
          <a:bodyPr/>
          <a:lstStyle/>
          <a:p>
            <a:r>
              <a:rPr lang="en-US" dirty="0">
                <a:latin typeface="Garamond" charset="0"/>
              </a:rPr>
              <a:t>Program Interference and </a:t>
            </a:r>
            <a:r>
              <a:rPr lang="en-US" dirty="0" err="1">
                <a:latin typeface="Garamond" charset="0"/>
              </a:rPr>
              <a:t>Vref</a:t>
            </a:r>
            <a:r>
              <a:rPr lang="en-US" dirty="0">
                <a:latin typeface="Garamond" charset="0"/>
              </a:rPr>
              <a:t> Prediction</a:t>
            </a:r>
          </a:p>
        </p:txBody>
      </p:sp>
      <p:sp>
        <p:nvSpPr>
          <p:cNvPr id="266242"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662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66C632-2AB3-BE41-B63C-DC9C0093198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7"/>
          <a:stretch>
            <a:fillRect/>
          </a:stretch>
        </p:blipFill>
        <p:spPr>
          <a:xfrm>
            <a:off x="0" y="4509120"/>
            <a:ext cx="9144000" cy="1751960"/>
          </a:xfrm>
          <a:prstGeom prst="rect">
            <a:avLst/>
          </a:prstGeom>
        </p:spPr>
      </p:pic>
    </p:spTree>
    <p:extLst>
      <p:ext uri="{BB962C8B-B14F-4D97-AF65-F5344CB8AC3E}">
        <p14:creationId xmlns:p14="http://schemas.microsoft.com/office/powerpoint/2010/main" val="322601427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dirty="0">
                <a:latin typeface="Garamond" charset="0"/>
              </a:rPr>
              <a:t>Neighbor-Assisted Error Correction</a:t>
            </a:r>
          </a:p>
        </p:txBody>
      </p:sp>
      <p:sp>
        <p:nvSpPr>
          <p:cNvPr id="280578"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 </a:t>
            </a:r>
            <a:r>
              <a:rPr lang="en-US" sz="2200" dirty="0" err="1">
                <a:latin typeface="Tahoma" charset="0"/>
              </a:rPr>
              <a:t>Haratsch</a:t>
            </a:r>
            <a:r>
              <a:rPr lang="en-US" sz="2200" dirty="0">
                <a:latin typeface="Tahoma" charset="0"/>
              </a:rPr>
              <a:t>, Osman </a:t>
            </a:r>
            <a:r>
              <a:rPr lang="en-US" sz="2200" dirty="0" err="1">
                <a:latin typeface="Tahoma" charset="0"/>
              </a:rPr>
              <a:t>Unsal</a:t>
            </a:r>
            <a:r>
              <a:rPr lang="en-US" sz="2200" dirty="0">
                <a:latin typeface="Tahoma" charset="0"/>
              </a:rPr>
              <a:t>, Adrian Cristal, and Ken Mai,</a:t>
            </a:r>
            <a:br>
              <a:rPr lang="en-US" sz="2200" dirty="0">
                <a:latin typeface="Tahoma" charset="0"/>
              </a:rPr>
            </a:br>
            <a:r>
              <a:rPr lang="en-US" sz="2200" b="1" dirty="0">
                <a:latin typeface="Tahoma" charset="0"/>
                <a:hlinkClick r:id="rId2"/>
              </a:rPr>
              <a:t>"Neighbor-Cell Assisted Error Correction for MLC NAND Flash Memories"</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ACM International Conference on Measurement and Modeling of Computer Systems </a:t>
            </a:r>
            <a:r>
              <a:rPr lang="en-US" sz="2200" i="1" dirty="0">
                <a:latin typeface="Tahoma" charset="0"/>
              </a:rPr>
              <a:t>(</a:t>
            </a:r>
            <a:r>
              <a:rPr lang="en-US" sz="2200" b="1" i="1" dirty="0">
                <a:latin typeface="Tahoma" charset="0"/>
              </a:rPr>
              <a:t>SIGMETRICS</a:t>
            </a:r>
            <a:r>
              <a:rPr lang="en-US" sz="2200" i="1" dirty="0">
                <a:latin typeface="Tahoma" charset="0"/>
              </a:rPr>
              <a:t>)</a:t>
            </a:r>
            <a:r>
              <a:rPr lang="en-US" sz="2200" dirty="0">
                <a:latin typeface="Tahoma" charset="0"/>
              </a:rPr>
              <a:t>, Austin, TX, June 2014.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86FEB7-C7BC-2442-889E-F00F9BCF27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6"/>
          <a:stretch>
            <a:fillRect/>
          </a:stretch>
        </p:blipFill>
        <p:spPr>
          <a:xfrm>
            <a:off x="0" y="4221088"/>
            <a:ext cx="9144000" cy="2018805"/>
          </a:xfrm>
          <a:prstGeom prst="rect">
            <a:avLst/>
          </a:prstGeom>
        </p:spPr>
      </p:pic>
    </p:spTree>
    <p:extLst>
      <p:ext uri="{BB962C8B-B14F-4D97-AF65-F5344CB8AC3E}">
        <p14:creationId xmlns:p14="http://schemas.microsoft.com/office/powerpoint/2010/main" val="84168548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Data Retention</a:t>
            </a: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3" name="Picture 2"/>
          <p:cNvPicPr>
            <a:picLocks noChangeAspect="1"/>
          </p:cNvPicPr>
          <p:nvPr/>
        </p:nvPicPr>
        <p:blipFill>
          <a:blip r:embed="rId6"/>
          <a:stretch>
            <a:fillRect/>
          </a:stretch>
        </p:blipFill>
        <p:spPr>
          <a:xfrm>
            <a:off x="0" y="4077072"/>
            <a:ext cx="9144000" cy="2061523"/>
          </a:xfrm>
          <a:prstGeom prst="rect">
            <a:avLst/>
          </a:prstGeom>
        </p:spPr>
      </p:pic>
    </p:spTree>
    <p:extLst>
      <p:ext uri="{BB962C8B-B14F-4D97-AF65-F5344CB8AC3E}">
        <p14:creationId xmlns:p14="http://schemas.microsoft.com/office/powerpoint/2010/main" val="36411615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r>
              <a:rPr lang="en-US" sz="2200" dirty="0"/>
              <a:t>Justin 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265762821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Flash Memory Programming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2"/>
          <a:stretch>
            <a:fillRect/>
          </a:stretch>
        </p:blipFill>
        <p:spPr>
          <a:xfrm>
            <a:off x="0" y="4559137"/>
            <a:ext cx="9144000" cy="814079"/>
          </a:xfrm>
          <a:prstGeom prst="rect">
            <a:avLst/>
          </a:prstGeom>
        </p:spPr>
      </p:pic>
      <p:pic>
        <p:nvPicPr>
          <p:cNvPr id="7" name="Picture 6"/>
          <p:cNvPicPr>
            <a:picLocks noChangeAspect="1"/>
          </p:cNvPicPr>
          <p:nvPr/>
        </p:nvPicPr>
        <p:blipFill>
          <a:blip r:embed="rId3"/>
          <a:stretch>
            <a:fillRect/>
          </a:stretch>
        </p:blipFill>
        <p:spPr>
          <a:xfrm>
            <a:off x="0" y="5529541"/>
            <a:ext cx="9144000" cy="635763"/>
          </a:xfrm>
          <a:prstGeom prst="rect">
            <a:avLst/>
          </a:prstGeom>
        </p:spPr>
      </p:pic>
      <p:sp>
        <p:nvSpPr>
          <p:cNvPr id="8" name="Content Placeholder 2"/>
          <p:cNvSpPr>
            <a:spLocks noGrp="1"/>
          </p:cNvSpPr>
          <p:nvPr>
            <p:ph idx="1"/>
          </p:nvPr>
        </p:nvSpPr>
        <p:spPr>
          <a:xfrm>
            <a:off x="228600" y="1055688"/>
            <a:ext cx="8915400" cy="5037608"/>
          </a:xfrm>
        </p:spPr>
        <p:txBody>
          <a:bodyPr/>
          <a:lstStyle/>
          <a:p>
            <a:r>
              <a:rPr lang="en-US" sz="2000" dirty="0"/>
              <a:t>Yu Cai, </a:t>
            </a:r>
            <a:r>
              <a:rPr lang="en-US" sz="2000" dirty="0" err="1"/>
              <a:t>Saugata</a:t>
            </a:r>
            <a:r>
              <a:rPr lang="en-US" sz="2000" dirty="0"/>
              <a:t> </a:t>
            </a:r>
            <a:r>
              <a:rPr lang="en-US" sz="2000" dirty="0" err="1"/>
              <a:t>Ghose</a:t>
            </a:r>
            <a:r>
              <a:rPr lang="en-US" sz="2000" dirty="0"/>
              <a:t>, </a:t>
            </a:r>
            <a:r>
              <a:rPr lang="en-US" sz="2000" dirty="0" err="1"/>
              <a:t>Yixin</a:t>
            </a:r>
            <a:r>
              <a:rPr lang="en-US" sz="2000" dirty="0"/>
              <a:t> Luo, Ken Mai, </a:t>
            </a:r>
            <a:r>
              <a:rPr lang="en-US" sz="2000" u="sng" dirty="0"/>
              <a:t>Onur Mutlu</a:t>
            </a:r>
            <a:r>
              <a:rPr lang="en-US" sz="2000" dirty="0"/>
              <a:t>, and Erich F. </a:t>
            </a:r>
            <a:r>
              <a:rPr lang="en-US" sz="2000" dirty="0" err="1"/>
              <a:t>Haratsch</a:t>
            </a:r>
            <a:r>
              <a:rPr lang="en-US" sz="2000" dirty="0"/>
              <a:t>,</a:t>
            </a:r>
            <a:br>
              <a:rPr lang="en-US" sz="2000" dirty="0"/>
            </a:br>
            <a:r>
              <a:rPr lang="en-US" sz="2000" b="1" dirty="0">
                <a:hlinkClick r:id="rId4"/>
              </a:rPr>
              <a:t>"Vulnerabilities in MLC NAND Flash Memory Programming: Experimental Analysis, Exploits, and Mitigation Techniques"</a:t>
            </a:r>
            <a:r>
              <a:rPr lang="en-US" sz="2000" dirty="0"/>
              <a:t> </a:t>
            </a:r>
            <a:br>
              <a:rPr lang="en-US" sz="2000" dirty="0"/>
            </a:br>
            <a:r>
              <a:rPr lang="en-US" sz="2000" i="1" dirty="0"/>
              <a:t>Proceedings of the </a:t>
            </a:r>
            <a:r>
              <a:rPr lang="en-US" sz="2000" i="1" dirty="0">
                <a:hlinkClick r:id="rId5"/>
              </a:rPr>
              <a:t>23rd International Symposium on High-Performance Computer Architecture</a:t>
            </a:r>
            <a:r>
              <a:rPr lang="en-US" sz="2000" i="1" dirty="0"/>
              <a:t> (</a:t>
            </a:r>
            <a:r>
              <a:rPr lang="en-US" sz="2000" b="1" i="1" dirty="0"/>
              <a:t>HPCA</a:t>
            </a:r>
            <a:r>
              <a:rPr lang="en-US" sz="2000" i="1" dirty="0"/>
              <a:t>) Industrial Session</a:t>
            </a:r>
            <a:r>
              <a:rPr lang="en-US" sz="2000" dirty="0"/>
              <a:t>, Austin, TX, USA, February 2017.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 [</a:t>
            </a:r>
            <a:r>
              <a:rPr lang="en-US" sz="2000" dirty="0">
                <a:hlinkClick r:id="rId8"/>
              </a:rPr>
              <a:t>Lightning Session Slides (pptx)</a:t>
            </a:r>
            <a:r>
              <a:rPr lang="en-US" sz="2000" dirty="0"/>
              <a:t> </a:t>
            </a:r>
            <a:r>
              <a:rPr lang="en-US" sz="2000" dirty="0">
                <a:hlinkClick r:id="rId9"/>
              </a:rPr>
              <a:t>(pdf)</a:t>
            </a:r>
            <a:r>
              <a:rPr lang="en-US" sz="2000" dirty="0"/>
              <a:t>] </a:t>
            </a:r>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Tree>
    <p:extLst>
      <p:ext uri="{BB962C8B-B14F-4D97-AF65-F5344CB8AC3E}">
        <p14:creationId xmlns:p14="http://schemas.microsoft.com/office/powerpoint/2010/main" val="81035382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Accurate and Online Channel Modeling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1055688"/>
            <a:ext cx="8915400" cy="5037608"/>
          </a:xfrm>
        </p:spPr>
        <p:txBody>
          <a:bodyPr/>
          <a:lstStyle/>
          <a:p>
            <a:r>
              <a:rPr lang="en-US" sz="2000" dirty="0" err="1"/>
              <a:t>Yixin</a:t>
            </a:r>
            <a:r>
              <a:rPr lang="en-US" sz="2000" dirty="0"/>
              <a:t> Luo, </a:t>
            </a:r>
            <a:r>
              <a:rPr lang="en-US" sz="2000" dirty="0" err="1"/>
              <a:t>Saugata</a:t>
            </a:r>
            <a:r>
              <a:rPr lang="en-US" sz="2000" dirty="0"/>
              <a:t> </a:t>
            </a:r>
            <a:r>
              <a:rPr lang="en-US" sz="2000" dirty="0" err="1"/>
              <a:t>Ghose</a:t>
            </a:r>
            <a:r>
              <a:rPr lang="en-US" sz="2000" dirty="0"/>
              <a:t>,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"Enabling Accurate and Practical Online Flash Channel Modeling for Modern MLC NAND Flash Memory"</a:t>
            </a:r>
            <a:br>
              <a:rPr lang="en-US" sz="2000" dirty="0"/>
            </a:br>
            <a:r>
              <a:rPr lang="en-US" sz="2000" i="1" dirty="0"/>
              <a:t>to appear in </a:t>
            </a:r>
            <a:r>
              <a:rPr lang="en-US" sz="2000" i="1" dirty="0">
                <a:hlinkClick r:id="rId3"/>
              </a:rPr>
              <a:t>IEEE Journal on Selected Areas in Communications</a:t>
            </a:r>
            <a:r>
              <a:rPr lang="en-US" sz="2000" i="1" dirty="0"/>
              <a:t> (</a:t>
            </a:r>
            <a:r>
              <a:rPr lang="en-US" sz="2000" b="1" i="1" dirty="0"/>
              <a:t>JSAC</a:t>
            </a:r>
            <a:r>
              <a:rPr lang="en-US" sz="2000" i="1" dirty="0"/>
              <a:t>)</a:t>
            </a:r>
            <a:r>
              <a:rPr lang="en-US" sz="2000" dirty="0"/>
              <a:t>, 2016. </a:t>
            </a:r>
            <a:endParaRPr lang="en-US" dirty="0">
              <a:latin typeface="Tahoma" charset="0"/>
            </a:endParaRPr>
          </a:p>
          <a:p>
            <a:endParaRPr lang="en-US" dirty="0">
              <a:latin typeface="Tahoma" charset="0"/>
            </a:endParaRPr>
          </a:p>
          <a:p>
            <a:endParaRPr lang="en-US" dirty="0">
              <a:latin typeface="Tahoma" charset="0"/>
            </a:endParaRPr>
          </a:p>
        </p:txBody>
      </p:sp>
      <p:pic>
        <p:nvPicPr>
          <p:cNvPr id="3" name="Picture 2"/>
          <p:cNvPicPr>
            <a:picLocks noChangeAspect="1"/>
          </p:cNvPicPr>
          <p:nvPr/>
        </p:nvPicPr>
        <p:blipFill>
          <a:blip r:embed="rId4"/>
          <a:stretch>
            <a:fillRect/>
          </a:stretch>
        </p:blipFill>
        <p:spPr>
          <a:xfrm>
            <a:off x="292100" y="3726780"/>
            <a:ext cx="8559800" cy="2222500"/>
          </a:xfrm>
          <a:prstGeom prst="rect">
            <a:avLst/>
          </a:prstGeom>
        </p:spPr>
      </p:pic>
    </p:spTree>
    <p:extLst>
      <p:ext uri="{BB962C8B-B14F-4D97-AF65-F5344CB8AC3E}">
        <p14:creationId xmlns:p14="http://schemas.microsoft.com/office/powerpoint/2010/main" val="29539796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Fixing the Memory Problem</a:t>
            </a:r>
          </a:p>
        </p:txBody>
      </p:sp>
      <p:sp>
        <p:nvSpPr>
          <p:cNvPr id="3" name="Content Placeholder 2"/>
          <p:cNvSpPr>
            <a:spLocks noGrp="1"/>
          </p:cNvSpPr>
          <p:nvPr>
            <p:ph idx="1"/>
          </p:nvPr>
        </p:nvSpPr>
        <p:spPr>
          <a:xfrm>
            <a:off x="228600" y="1268760"/>
            <a:ext cx="8610600" cy="4876800"/>
          </a:xfrm>
        </p:spPr>
        <p:txBody>
          <a:bodyPr/>
          <a:lstStyle/>
          <a:p>
            <a:r>
              <a:rPr lang="en-US" dirty="0">
                <a:solidFill>
                  <a:srgbClr val="0000FF"/>
                </a:solidFill>
              </a:rPr>
              <a:t>Secure/Reliable/Safe </a:t>
            </a:r>
            <a:r>
              <a:rPr lang="en-US" dirty="0"/>
              <a:t>Architectures</a:t>
            </a:r>
          </a:p>
          <a:p>
            <a:endParaRPr lang="en-US" dirty="0"/>
          </a:p>
          <a:p>
            <a:endParaRPr lang="en-US" dirty="0"/>
          </a:p>
          <a:p>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solidFill>
                  <a:srgbClr val="0000FF"/>
                </a:solidFill>
              </a:rPr>
              <a:t>Low-Latency and QoS-Aware </a:t>
            </a:r>
            <a:r>
              <a:rPr lang="en-US" dirty="0"/>
              <a:t>Architectures</a:t>
            </a:r>
          </a:p>
          <a:p>
            <a:endParaRPr lang="en-US" dirty="0"/>
          </a:p>
          <a:p>
            <a:endParaRPr lang="en-US" dirty="0"/>
          </a:p>
          <a:p>
            <a:r>
              <a:rPr lang="en-US" dirty="0">
                <a:solidFill>
                  <a:srgbClr val="0000FF"/>
                </a:solidFill>
              </a:rPr>
              <a:t>Specialized </a:t>
            </a:r>
            <a:r>
              <a:rPr lang="en-US" dirty="0"/>
              <a:t>Architectures for </a:t>
            </a:r>
            <a:r>
              <a:rPr lang="en-US" dirty="0">
                <a:solidFill>
                  <a:srgbClr val="0000FF"/>
                </a:solidFill>
              </a:rPr>
              <a:t>Key Workloads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86414" y="1052736"/>
            <a:ext cx="4849682"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04596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246881023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418877394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1589035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34289454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9465190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0304557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1325633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010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3169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697840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781671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5078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664647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710943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39321182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281234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5547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3527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3647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332007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2624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4748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23866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693088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12745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43060135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323127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166767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436567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33317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4109286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48755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248175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3886256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704546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602795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CDE87C-4DFB-8147-A2EF-37268286C75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9922086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lvl="1">
              <a:buFont typeface="Wingdings" pitchFamily="2" charset="2"/>
              <a:buChar char="n"/>
              <a:defRPr/>
            </a:pPr>
            <a:endParaRPr lang="en-US" sz="1800" dirty="0"/>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266829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a:t>
            </a:r>
            <a:r>
              <a:rPr lang="en-US" sz="1800" dirty="0" err="1"/>
              <a:t>Veen</a:t>
            </a:r>
            <a:r>
              <a:rPr lang="en-US" sz="1800" dirty="0"/>
              <a:t> et al.,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895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653151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56575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10204341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2490816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89079091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4820201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322745950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57997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096BAB-925E-464D-8476-CD2FB218257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357783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79822794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522897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3192432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30518925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068810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161249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334159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264413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8793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65009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Consequence: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1E14D88-6476-D942-BCE2-3889B364305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Core count doubling ~ every 2 years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Lim et al., ISCA 2009</a:t>
            </a:r>
          </a:p>
        </p:txBody>
      </p:sp>
    </p:spTree>
    <p:extLst>
      <p:ext uri="{BB962C8B-B14F-4D97-AF65-F5344CB8AC3E}">
        <p14:creationId xmlns:p14="http://schemas.microsoft.com/office/powerpoint/2010/main" val="1957536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0906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30142751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54388718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6189685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74</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3234412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3072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106351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532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7841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a:t>
            </a:r>
          </a:p>
          <a:p>
            <a:pPr lvl="1"/>
            <a:r>
              <a:rPr lang="en-US" sz="2800" dirty="0"/>
              <a:t>Enough slack in timing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79574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Example: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934726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lvl="0"/>
            <a:r>
              <a:rPr lang="en-US" sz="1400" dirty="0">
                <a:hlinkClick r:id="rId2"/>
              </a:rPr>
              <a:t>https://twitter.com/isislovecruft/status/1021939922754723841</a:t>
            </a:r>
            <a:r>
              <a:rPr lang="en-US" sz="1400" dirty="0"/>
              <a:t> </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348435230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lvl="0"/>
            <a:r>
              <a:rPr lang="en-US" sz="1400" dirty="0">
                <a:hlinkClick r:id="rId3"/>
              </a:rPr>
              <a:t>https://twitter.com/isislovecruft/status/1021939922754723841</a:t>
            </a:r>
            <a:r>
              <a:rPr lang="en-US" sz="1400" dirty="0"/>
              <a:t> </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4757633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46323588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78601255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784123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55955159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2768030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dirty="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07073982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13143037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34739879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700437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5020928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45196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17850203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xmlns=""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23475473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82685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7200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59816638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60188819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42561988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362169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8.3"/>
</p:tagLst>
</file>

<file path=ppt/tags/tag2.xml><?xml version="1.0" encoding="utf-8"?>
<p:tagLst xmlns:a="http://schemas.openxmlformats.org/drawingml/2006/main" xmlns:r="http://schemas.openxmlformats.org/officeDocument/2006/relationships" xmlns:p="http://schemas.openxmlformats.org/presentationml/2006/main">
  <p:tag name="TIMING" val="|24.9|0.8|1.5|1|1"/>
</p:tagLst>
</file>

<file path=ppt/tags/tag3.xml><?xml version="1.0" encoding="utf-8"?>
<p:tagLst xmlns:a="http://schemas.openxmlformats.org/drawingml/2006/main" xmlns:r="http://schemas.openxmlformats.org/officeDocument/2006/relationships" xmlns:p="http://schemas.openxmlformats.org/presentationml/2006/main">
  <p:tag name="TIMING" val="|37.7"/>
</p:tagLst>
</file>

<file path=ppt/tags/tag4.xml><?xml version="1.0" encoding="utf-8"?>
<p:tagLst xmlns:a="http://schemas.openxmlformats.org/drawingml/2006/main" xmlns:r="http://schemas.openxmlformats.org/officeDocument/2006/relationships" xmlns:p="http://schemas.openxmlformats.org/presentationml/2006/main">
  <p:tag name="TIMING" val="|14.4|20.5|11.3"/>
</p:tagLst>
</file>

<file path=ppt/tags/tag5.xml><?xml version="1.0" encoding="utf-8"?>
<p:tagLst xmlns:a="http://schemas.openxmlformats.org/drawingml/2006/main" xmlns:r="http://schemas.openxmlformats.org/officeDocument/2006/relationships" xmlns:p="http://schemas.openxmlformats.org/presentationml/2006/main">
  <p:tag name="TIMING" val="|12.8|11.1"/>
</p:tagLst>
</file>

<file path=ppt/tags/tag6.xml><?xml version="1.0" encoding="utf-8"?>
<p:tagLst xmlns:a="http://schemas.openxmlformats.org/drawingml/2006/main" xmlns:r="http://schemas.openxmlformats.org/officeDocument/2006/relationships" xmlns:p="http://schemas.openxmlformats.org/presentationml/2006/main">
  <p:tag name="TIMING" val="|3.7|3.2"/>
</p:tagLst>
</file>

<file path=ppt/tags/tag7.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1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5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6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4.xml><?xml version="1.0" encoding="utf-8"?>
<a:theme xmlns:a="http://schemas.openxmlformats.org/drawingml/2006/main" name="Metropolitan_colorful_bull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5.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4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48.xml><?xml version="1.0" encoding="utf-8"?>
<a:theme xmlns:a="http://schemas.openxmlformats.org/drawingml/2006/main" name="5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4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81747</TotalTime>
  <Words>11005</Words>
  <Application>Microsoft Macintosh PowerPoint</Application>
  <PresentationFormat>On-screen Show (4:3)</PresentationFormat>
  <Paragraphs>1861</Paragraphs>
  <Slides>181</Slides>
  <Notes>56</Notes>
  <HiddenSlides>0</HiddenSlides>
  <MMClips>0</MMClips>
  <ScaleCrop>false</ScaleCrop>
  <HeadingPairs>
    <vt:vector size="6" baseType="variant">
      <vt:variant>
        <vt:lpstr>Fonts Used</vt:lpstr>
      </vt:variant>
      <vt:variant>
        <vt:i4>20</vt:i4>
      </vt:variant>
      <vt:variant>
        <vt:lpstr>Theme</vt:lpstr>
      </vt:variant>
      <vt:variant>
        <vt:i4>54</vt:i4>
      </vt:variant>
      <vt:variant>
        <vt:lpstr>Slide Titles</vt:lpstr>
      </vt:variant>
      <vt:variant>
        <vt:i4>181</vt:i4>
      </vt:variant>
    </vt:vector>
  </HeadingPairs>
  <TitlesOfParts>
    <vt:vector size="255" baseType="lpstr">
      <vt:lpstr>Dotum</vt:lpstr>
      <vt:lpstr>굴림</vt:lpstr>
      <vt:lpstr>ＭＳ Ｐゴシック</vt:lpstr>
      <vt:lpstr>ＭＳ Ｐゴシック</vt:lpstr>
      <vt:lpstr>宋体</vt:lpstr>
      <vt:lpstr>宋体</vt:lpstr>
      <vt:lpstr>Adobe Garamond Pro</vt:lpstr>
      <vt:lpstr>Arial</vt:lpstr>
      <vt:lpstr>Calibri</vt:lpstr>
      <vt:lpstr>Calibri Light</vt:lpstr>
      <vt:lpstr>Cambria</vt:lpstr>
      <vt:lpstr>Cambria Math</vt:lpstr>
      <vt:lpstr>Courier New</vt:lpstr>
      <vt:lpstr>Futura Medium</vt:lpstr>
      <vt:lpstr>Garamond</vt:lpstr>
      <vt:lpstr>Gill Sans MT</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29_Edge</vt:lpstr>
      <vt:lpstr>30_Edge</vt:lpstr>
      <vt:lpstr>35_Edge</vt:lpstr>
      <vt:lpstr>41_Edge</vt:lpstr>
      <vt:lpstr>45_Edge</vt:lpstr>
      <vt:lpstr>SAFARI_Template</vt:lpstr>
      <vt:lpstr>48_Edge</vt:lpstr>
      <vt:lpstr>49_Edge</vt:lpstr>
      <vt:lpstr>50_Edge</vt:lpstr>
      <vt:lpstr>51_Edge</vt:lpstr>
      <vt:lpstr>52_Edge</vt:lpstr>
      <vt:lpstr>54_Edge</vt:lpstr>
      <vt:lpstr>55_Edge</vt:lpstr>
      <vt:lpstr>56_Edge</vt:lpstr>
      <vt:lpstr>1_Metropolitan_bullet</vt:lpstr>
      <vt:lpstr>16_Edge</vt:lpstr>
      <vt:lpstr>62_Edge</vt:lpstr>
      <vt:lpstr>12_Office Theme</vt:lpstr>
      <vt:lpstr>Office Theme</vt:lpstr>
      <vt:lpstr>95_Edge</vt:lpstr>
      <vt:lpstr>7_Office Theme</vt:lpstr>
      <vt:lpstr>2_Metropolitan_bullet</vt:lpstr>
      <vt:lpstr>Metropolitan_colorful_bullet</vt:lpstr>
      <vt:lpstr>42_Edge</vt:lpstr>
      <vt:lpstr>65_Edge</vt:lpstr>
      <vt:lpstr>81_Edge</vt:lpstr>
      <vt:lpstr>8_Office Theme</vt:lpstr>
      <vt:lpstr>139_Edge</vt:lpstr>
      <vt:lpstr>15_Office Theme</vt:lpstr>
      <vt:lpstr>25_Office Theme</vt:lpstr>
      <vt:lpstr>149_Edge</vt:lpstr>
      <vt:lpstr>151_Edge</vt:lpstr>
      <vt:lpstr>152_Edge</vt:lpstr>
      <vt:lpstr>82_Edge</vt:lpstr>
      <vt:lpstr>5_Office Theme</vt:lpstr>
      <vt:lpstr>4_Metropolitan_bullet</vt:lpstr>
      <vt:lpstr>5_Metropolitan_bullet</vt:lpstr>
      <vt:lpstr>18_Edge</vt:lpstr>
      <vt:lpstr>36_Edge</vt:lpstr>
      <vt:lpstr>2_Edge</vt:lpstr>
      <vt:lpstr>10_Office Theme</vt:lpstr>
      <vt:lpstr>136_Edge</vt:lpstr>
      <vt:lpstr>Metropolitan_bullet</vt:lpstr>
      <vt:lpstr>RowHammer and Beyond  RowHammer and Other Issues We May Face  as Memory Becomes Denser</vt:lpstr>
      <vt:lpstr>The Main Memory System</vt:lpstr>
      <vt:lpstr>The Main Memory System</vt:lpstr>
      <vt:lpstr>The Main Memory System</vt:lpstr>
      <vt:lpstr>Major Trends Affecting Main Memory (I)</vt:lpstr>
      <vt:lpstr>Major Trends Affecting Main Memory (II)</vt:lpstr>
      <vt:lpstr>Consequence: The Memory Capacity Gap</vt:lpstr>
      <vt:lpstr>Example: Capacity, Bandwidth &amp; Latency</vt:lpstr>
      <vt:lpstr>DRAM Is Critical for Performance</vt:lpstr>
      <vt:lpstr>DRAM Is Critical for Performance</vt:lpstr>
      <vt:lpstr>Major Trends Affecting Main Memory (III)</vt:lpstr>
      <vt:lpstr>Major Trends Affecting Main Memory (IV)</vt:lpstr>
      <vt:lpstr>The DRAM Scaling Problem</vt:lpstr>
      <vt:lpstr>Major Trends Affecting Main Memory (V)</vt:lpstr>
      <vt:lpstr>Major Trends Affecting Main Memory (V)</vt:lpstr>
      <vt:lpstr>Major Trend: Hybrid Main Memory</vt:lpstr>
      <vt:lpstr>Agenda</vt:lpstr>
      <vt:lpstr>Fixing the Memory Problem</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More Security Implications (I)</vt:lpstr>
      <vt:lpstr>More Security Implications (II)</vt:lpstr>
      <vt:lpstr>More Security Implications (III)</vt:lpstr>
      <vt:lpstr>More Security Implications (IV)</vt:lpstr>
      <vt:lpstr>More Security Implications (V)</vt:lpstr>
      <vt:lpstr>More Security Implications?</vt:lpstr>
      <vt:lpstr>Understanding RowHammer</vt:lpstr>
      <vt:lpstr>Root Causes of Disturbance Errors</vt:lpstr>
      <vt:lpstr>Experimental DRAM Testing Infrastructure</vt:lpstr>
      <vt:lpstr>Experimental DRAM Testing Infrastructure</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More on RowHammer Analysis</vt:lpstr>
      <vt:lpstr>Retrospective on RowHammer &amp; Future</vt:lpstr>
      <vt:lpstr>RowHammer Solutions</vt:lpstr>
      <vt:lpstr>Some Potential Solutions</vt:lpstr>
      <vt:lpstr>Naive Solutions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Industry Is Writing Papers About It, Too</vt:lpstr>
      <vt:lpstr>Call for Intelligent Memory Controllers</vt:lpstr>
      <vt:lpstr>Aside: Intelligent Controller for NAND Flash</vt:lpstr>
      <vt:lpstr>Aside: Intelligent Controller for NAND Flash</vt:lpstr>
      <vt:lpstr>A Key Takeaway</vt:lpstr>
      <vt:lpstr>Challenge and Opportunity for Future</vt:lpstr>
      <vt:lpstr>Future Memory Reliability/Security Challenges</vt:lpstr>
      <vt:lpstr>Future of Main Memory</vt:lpstr>
      <vt:lpstr>Large-Scale Failure Analysis of DRAM Chips</vt:lpstr>
      <vt:lpstr>PowerPoint Presentation</vt:lpstr>
      <vt:lpstr>Future of Main Memory</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Modern DRAM Retention Time Distribution</vt:lpstr>
      <vt:lpstr>An Example VRT Cell</vt:lpstr>
      <vt:lpstr>Variable Retention Time</vt:lpstr>
      <vt:lpstr>Industry Is Writing Papers About It, Too</vt:lpstr>
      <vt:lpstr>Industry Is Writing Papers About It, Too</vt:lpstr>
      <vt:lpstr>Mitigation of Retention Issues [SIGMETRICS’14]</vt:lpstr>
      <vt:lpstr>Towards an Online Profiling System</vt:lpstr>
      <vt:lpstr>Towards an Online Profiling System</vt:lpstr>
      <vt:lpstr>Handling Variable Retention Time [DSN’15] </vt:lpstr>
      <vt:lpstr>Handling Data-Dependent Failures [DSN’16]  </vt:lpstr>
      <vt:lpstr>Handling Data-Dependent Failures [MICRO’17]  </vt:lpstr>
      <vt:lpstr>Handling Both DPD and VRT [ISCA’17]</vt:lpstr>
      <vt:lpstr>The DRAM Latency PUF:   Quickly Evaluating Physical Unclonable Functions  by Exploiting the Latency-Reliability Tradeoff  in Modern Commodity DRAM Devices</vt:lpstr>
      <vt:lpstr>Keeping Future Memory Secure</vt:lpstr>
      <vt:lpstr>How Do We Keep Memory Secure?</vt:lpstr>
      <vt:lpstr>Solution Direction: Principled Designs</vt:lpstr>
      <vt:lpstr>Recall: Collapse of the “Galloping Gertie”</vt:lpstr>
      <vt:lpstr>How Do We Keep Memory Secure?</vt:lpstr>
      <vt:lpstr>PowerPoint Presentation</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Potential NAND Flash Memory Vulnerabilities</vt:lpstr>
      <vt:lpstr>There are Two Other Solution Directions</vt:lpstr>
      <vt:lpstr>More on Heterogeneous-Reliability Memory</vt:lpstr>
      <vt:lpstr>Conclusion</vt:lpstr>
      <vt:lpstr>Summary: Memory Reliability and Security</vt:lpstr>
      <vt:lpstr>Challenge and Opportunity for Future</vt:lpstr>
      <vt:lpstr>One Important Takeaway</vt:lpstr>
      <vt:lpstr>RowHammer and Beyond  RowHammer and Other Issues We May Face  as Memory Becomes Denser</vt:lpstr>
      <vt:lpstr>Backup Slides</vt:lpstr>
      <vt:lpstr>Flash Memory Reliability and Security</vt:lpstr>
      <vt:lpstr>Limits of Charge Memory</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Error Types</vt:lpstr>
      <vt:lpstr>Observations: Flash Error Analysis</vt:lpstr>
      <vt:lpstr>More on Flash Error Analysis</vt:lpstr>
      <vt:lpstr>Solution to Retention Errors</vt:lpstr>
      <vt:lpstr>Flash Correct-and-Refresh [ICCD’12]</vt:lpstr>
      <vt:lpstr>Many Errors and Their Mitigation [PIEEE’17]</vt:lpstr>
      <vt:lpstr>Many Errors and Their Mitigation [PIEEE’17]</vt:lpstr>
      <vt:lpstr>One Issue: Read Disturb in Flash Memory</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Executive Summary [DSN’15]</vt:lpstr>
      <vt:lpstr>Read Disturb Prone vs. Resistant Cells</vt:lpstr>
      <vt:lpstr>Observation 2: Some Flash Cells Are More Prone to Read Disturb</vt:lpstr>
      <vt:lpstr>Read Disturb Oriented Error Recovery (RDR)</vt:lpstr>
      <vt:lpstr>More on Flash Read Disturb Errors [DSN’15]</vt:lpstr>
      <vt:lpstr>Large-Scale SSD Error Analysis [SIGMETRICS’15]</vt:lpstr>
      <vt:lpstr>Another Lecture: NAND Flash Reliability</vt:lpstr>
      <vt:lpstr>NAND Flash Vulnerabilities [HPCA’17]</vt:lpstr>
      <vt:lpstr>NAND Flash Errors: A Modern Survey </vt:lpstr>
      <vt:lpstr>Summary: Memory Reliability and Security</vt:lpstr>
      <vt:lpstr>Other Works on Flash Memory</vt:lpstr>
      <vt:lpstr>NAND Flash Error Model</vt:lpstr>
      <vt:lpstr>Threshold Voltage Distribution</vt:lpstr>
      <vt:lpstr>Program Interference and Vref Prediction</vt:lpstr>
      <vt:lpstr>Neighbor-Assisted Error Correction</vt:lpstr>
      <vt:lpstr>Data Retention</vt:lpstr>
      <vt:lpstr>SSD Error Analysis in the Field</vt:lpstr>
      <vt:lpstr>Flash Memory Programming Vulnerabilities</vt:lpstr>
      <vt:lpstr>Accurate and Online Channel Modeling</vt:lpstr>
      <vt:lpstr>3D NAND Flash Reliability I [HPCA’18] </vt:lpstr>
      <vt:lpstr>3D NAND Flash Reliability II [SIGMETRICS’18] </vt:lpstr>
    </vt:vector>
  </TitlesOfParts>
  <Manager/>
  <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RowHammer and Beyond  RowHammer and Other Issues We May Face  as Memory Becomes Denser</dc:title>
  <dc:subject/>
  <dc:creator/>
  <cp:keywords/>
  <dc:description/>
  <cp:lastModifiedBy>Onur Mutlu</cp:lastModifiedBy>
  <cp:revision>1979</cp:revision>
  <cp:lastPrinted>2018-08-02T14:48:08Z</cp:lastPrinted>
  <dcterms:created xsi:type="dcterms:W3CDTF">2010-10-08T20:41:54Z</dcterms:created>
  <dcterms:modified xsi:type="dcterms:W3CDTF">2018-08-08T17:04:34Z</dcterms:modified>
  <cp:category/>
</cp:coreProperties>
</file>