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4.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5.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6.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7.xml" ContentType="application/vnd.openxmlformats-officedocument.theme+xml"/>
  <Override PartName="/ppt/theme/themeOverride1.xml" ContentType="application/vnd.openxmlformats-officedocument.themeOverrid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8.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9.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60.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61.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62.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63.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4.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65.xml" ContentType="application/vnd.openxmlformats-officedocument.theme+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66.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7.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8.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69.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70.xml" ContentType="application/vnd.openxmlformats-officedocument.them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theme/theme71.xml" ContentType="application/vnd.openxmlformats-officedocument.theme+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theme/theme72.xml" ContentType="application/vnd.openxmlformats-officedocument.theme+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73.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theme/theme74.xml" ContentType="application/vnd.openxmlformats-officedocument.theme+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75.xml" ContentType="application/vnd.openxmlformats-officedocument.theme+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theme/theme76.xml" ContentType="application/vnd.openxmlformats-officedocument.theme+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77.xml" ContentType="application/vnd.openxmlformats-officedocument.theme+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78.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79.xml" ContentType="application/vnd.openxmlformats-officedocument.theme+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80.xml" ContentType="application/vnd.openxmlformats-officedocument.theme+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theme/theme81.xml" ContentType="application/vnd.openxmlformats-officedocument.theme+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theme/theme82.xml" ContentType="application/vnd.openxmlformats-officedocument.theme+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theme/theme83.xml" ContentType="application/vnd.openxmlformats-officedocument.theme+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theme/theme84.xml" ContentType="application/vnd.openxmlformats-officedocument.theme+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85.xml" ContentType="application/vnd.openxmlformats-officedocument.theme+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theme/theme86.xml" ContentType="application/vnd.openxmlformats-officedocument.theme+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theme/theme87.xml" ContentType="application/vnd.openxmlformats-officedocument.theme+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theme/theme88.xml" ContentType="application/vnd.openxmlformats-officedocument.theme+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theme/theme89.xml" ContentType="application/vnd.openxmlformats-officedocument.theme+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theme/theme90.xml" ContentType="application/vnd.openxmlformats-officedocument.theme+xml"/>
  <Override PartName="/ppt/theme/themeOverride2.xml" ContentType="application/vnd.openxmlformats-officedocument.themeOverride+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theme/theme91.xml" ContentType="application/vnd.openxmlformats-officedocument.theme+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theme/theme92.xml" ContentType="application/vnd.openxmlformats-officedocument.theme+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theme/theme93.xml" ContentType="application/vnd.openxmlformats-officedocument.theme+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theme/theme94.xml" ContentType="application/vnd.openxmlformats-officedocument.theme+xml"/>
  <Override PartName="/ppt/theme/theme95.xml" ContentType="application/vnd.openxmlformats-officedocument.theme+xml"/>
  <Override PartName="/ppt/theme/theme9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36" r:id="rId5"/>
    <p:sldMasterId id="2147483848" r:id="rId6"/>
    <p:sldMasterId id="2147483860" r:id="rId7"/>
    <p:sldMasterId id="2147483872" r:id="rId8"/>
    <p:sldMasterId id="2147483909" r:id="rId9"/>
    <p:sldMasterId id="2147483924" r:id="rId10"/>
    <p:sldMasterId id="2147483936" r:id="rId11"/>
    <p:sldMasterId id="2147483948" r:id="rId12"/>
    <p:sldMasterId id="2147483977" r:id="rId13"/>
    <p:sldMasterId id="2147484002" r:id="rId14"/>
    <p:sldMasterId id="2147484062" r:id="rId15"/>
    <p:sldMasterId id="2147484087" r:id="rId16"/>
    <p:sldMasterId id="2147484099" r:id="rId17"/>
    <p:sldMasterId id="2147484111" r:id="rId18"/>
    <p:sldMasterId id="2147484195" r:id="rId19"/>
    <p:sldMasterId id="2147484245" r:id="rId20"/>
    <p:sldMasterId id="2147484281" r:id="rId21"/>
    <p:sldMasterId id="2147484306" r:id="rId22"/>
    <p:sldMasterId id="2147484354" r:id="rId23"/>
    <p:sldMasterId id="2147484366" r:id="rId24"/>
    <p:sldMasterId id="2147484378" r:id="rId25"/>
    <p:sldMasterId id="2147484402" r:id="rId26"/>
    <p:sldMasterId id="2147484414" r:id="rId27"/>
    <p:sldMasterId id="2147484450" r:id="rId28"/>
    <p:sldMasterId id="2147484462" r:id="rId29"/>
    <p:sldMasterId id="2147484474" r:id="rId30"/>
    <p:sldMasterId id="2147484486" r:id="rId31"/>
    <p:sldMasterId id="2147484534" r:id="rId32"/>
    <p:sldMasterId id="2147484546" r:id="rId33"/>
    <p:sldMasterId id="2147484558" r:id="rId34"/>
    <p:sldMasterId id="2147484630" r:id="rId35"/>
    <p:sldMasterId id="2147484642" r:id="rId36"/>
    <p:sldMasterId id="2147484679" r:id="rId37"/>
    <p:sldMasterId id="2147484704" r:id="rId38"/>
    <p:sldMasterId id="2147484768" r:id="rId39"/>
    <p:sldMasterId id="2147484780" r:id="rId40"/>
    <p:sldMasterId id="2147484792" r:id="rId41"/>
    <p:sldMasterId id="2147484804" r:id="rId42"/>
    <p:sldMasterId id="2147484816" r:id="rId43"/>
    <p:sldMasterId id="2147484828" r:id="rId44"/>
    <p:sldMasterId id="2147484840" r:id="rId45"/>
    <p:sldMasterId id="2147484853" r:id="rId46"/>
    <p:sldMasterId id="2147484865" r:id="rId47"/>
    <p:sldMasterId id="2147484877" r:id="rId48"/>
    <p:sldMasterId id="2147484903" r:id="rId49"/>
    <p:sldMasterId id="2147484917" r:id="rId50"/>
    <p:sldMasterId id="2147484920" r:id="rId51"/>
    <p:sldMasterId id="2147484948" r:id="rId52"/>
    <p:sldMasterId id="2147484951" r:id="rId53"/>
    <p:sldMasterId id="2147484965" r:id="rId54"/>
    <p:sldMasterId id="2147484977" r:id="rId55"/>
    <p:sldMasterId id="2147485002" r:id="rId56"/>
    <p:sldMasterId id="2147485014" r:id="rId57"/>
    <p:sldMasterId id="2147485027" r:id="rId58"/>
    <p:sldMasterId id="2147485052" r:id="rId59"/>
    <p:sldMasterId id="2147485064" r:id="rId60"/>
    <p:sldMasterId id="2147485077" r:id="rId61"/>
    <p:sldMasterId id="2147485089" r:id="rId62"/>
    <p:sldMasterId id="2147485101" r:id="rId63"/>
    <p:sldMasterId id="2147485125" r:id="rId64"/>
    <p:sldMasterId id="2147485137" r:id="rId65"/>
    <p:sldMasterId id="2147485149" r:id="rId66"/>
    <p:sldMasterId id="2147485162" r:id="rId67"/>
    <p:sldMasterId id="2147485198" r:id="rId68"/>
    <p:sldMasterId id="2147485222" r:id="rId69"/>
    <p:sldMasterId id="2147485234" r:id="rId70"/>
    <p:sldMasterId id="2147485246" r:id="rId71"/>
    <p:sldMasterId id="2147485270" r:id="rId72"/>
    <p:sldMasterId id="2147485295" r:id="rId73"/>
    <p:sldMasterId id="2147485320" r:id="rId74"/>
    <p:sldMasterId id="2147485360" r:id="rId75"/>
    <p:sldMasterId id="2147485410" r:id="rId76"/>
    <p:sldMasterId id="2147485422" r:id="rId77"/>
    <p:sldMasterId id="2147485434" r:id="rId78"/>
    <p:sldMasterId id="2147485446" r:id="rId79"/>
    <p:sldMasterId id="2147485458" r:id="rId80"/>
    <p:sldMasterId id="2147485470" r:id="rId81"/>
    <p:sldMasterId id="2147485482" r:id="rId82"/>
    <p:sldMasterId id="2147485495" r:id="rId83"/>
    <p:sldMasterId id="2147485508" r:id="rId84"/>
    <p:sldMasterId id="2147485521" r:id="rId85"/>
    <p:sldMasterId id="2147485533" r:id="rId86"/>
    <p:sldMasterId id="2147485545" r:id="rId87"/>
    <p:sldMasterId id="2147485557" r:id="rId88"/>
    <p:sldMasterId id="2147485570" r:id="rId89"/>
    <p:sldMasterId id="2147485584" r:id="rId90"/>
    <p:sldMasterId id="2147485597" r:id="rId91"/>
    <p:sldMasterId id="2147485610" r:id="rId92"/>
    <p:sldMasterId id="2147485622" r:id="rId93"/>
    <p:sldMasterId id="2147485634" r:id="rId94"/>
  </p:sldMasterIdLst>
  <p:notesMasterIdLst>
    <p:notesMasterId r:id="rId197"/>
  </p:notesMasterIdLst>
  <p:handoutMasterIdLst>
    <p:handoutMasterId r:id="rId198"/>
  </p:handoutMasterIdLst>
  <p:sldIdLst>
    <p:sldId id="2399" r:id="rId95"/>
    <p:sldId id="2400" r:id="rId96"/>
    <p:sldId id="2027" r:id="rId97"/>
    <p:sldId id="2348" r:id="rId98"/>
    <p:sldId id="2028" r:id="rId99"/>
    <p:sldId id="2029" r:id="rId100"/>
    <p:sldId id="2401" r:id="rId101"/>
    <p:sldId id="2031" r:id="rId102"/>
    <p:sldId id="2354" r:id="rId103"/>
    <p:sldId id="2351" r:id="rId104"/>
    <p:sldId id="2352" r:id="rId105"/>
    <p:sldId id="2353" r:id="rId106"/>
    <p:sldId id="2032" r:id="rId107"/>
    <p:sldId id="2033" r:id="rId108"/>
    <p:sldId id="2034" r:id="rId109"/>
    <p:sldId id="2035" r:id="rId110"/>
    <p:sldId id="2036" r:id="rId111"/>
    <p:sldId id="2347" r:id="rId112"/>
    <p:sldId id="2405" r:id="rId113"/>
    <p:sldId id="2402" r:id="rId114"/>
    <p:sldId id="2403" r:id="rId115"/>
    <p:sldId id="2404" r:id="rId116"/>
    <p:sldId id="2299" r:id="rId117"/>
    <p:sldId id="2296" r:id="rId118"/>
    <p:sldId id="2297" r:id="rId119"/>
    <p:sldId id="2298" r:id="rId120"/>
    <p:sldId id="2355" r:id="rId121"/>
    <p:sldId id="2049" r:id="rId122"/>
    <p:sldId id="2050" r:id="rId123"/>
    <p:sldId id="2051" r:id="rId124"/>
    <p:sldId id="2357" r:id="rId125"/>
    <p:sldId id="2358" r:id="rId126"/>
    <p:sldId id="2356" r:id="rId127"/>
    <p:sldId id="2052" r:id="rId128"/>
    <p:sldId id="2349" r:id="rId129"/>
    <p:sldId id="2053" r:id="rId130"/>
    <p:sldId id="2054" r:id="rId131"/>
    <p:sldId id="2379" r:id="rId132"/>
    <p:sldId id="2250" r:id="rId133"/>
    <p:sldId id="2350" r:id="rId134"/>
    <p:sldId id="2369" r:id="rId135"/>
    <p:sldId id="2370" r:id="rId136"/>
    <p:sldId id="2371" r:id="rId137"/>
    <p:sldId id="2366" r:id="rId138"/>
    <p:sldId id="2321" r:id="rId139"/>
    <p:sldId id="2362" r:id="rId140"/>
    <p:sldId id="2363" r:id="rId141"/>
    <p:sldId id="2364" r:id="rId142"/>
    <p:sldId id="2365" r:id="rId143"/>
    <p:sldId id="2372" r:id="rId144"/>
    <p:sldId id="2367" r:id="rId145"/>
    <p:sldId id="2322" r:id="rId146"/>
    <p:sldId id="2368" r:id="rId147"/>
    <p:sldId id="2317" r:id="rId148"/>
    <p:sldId id="2378" r:id="rId149"/>
    <p:sldId id="2319" r:id="rId150"/>
    <p:sldId id="2407" r:id="rId151"/>
    <p:sldId id="2408" r:id="rId152"/>
    <p:sldId id="2409" r:id="rId153"/>
    <p:sldId id="2326" r:id="rId154"/>
    <p:sldId id="2377" r:id="rId155"/>
    <p:sldId id="2406" r:id="rId156"/>
    <p:sldId id="2345" r:id="rId157"/>
    <p:sldId id="2344" r:id="rId158"/>
    <p:sldId id="2303" r:id="rId159"/>
    <p:sldId id="2240" r:id="rId160"/>
    <p:sldId id="2114" r:id="rId161"/>
    <p:sldId id="2115" r:id="rId162"/>
    <p:sldId id="2218" r:id="rId163"/>
    <p:sldId id="2246" r:id="rId164"/>
    <p:sldId id="2335" r:id="rId165"/>
    <p:sldId id="2336" r:id="rId166"/>
    <p:sldId id="2337" r:id="rId167"/>
    <p:sldId id="2338" r:id="rId168"/>
    <p:sldId id="2339" r:id="rId169"/>
    <p:sldId id="2340" r:id="rId170"/>
    <p:sldId id="2341" r:id="rId171"/>
    <p:sldId id="2342" r:id="rId172"/>
    <p:sldId id="2343" r:id="rId173"/>
    <p:sldId id="2332" r:id="rId174"/>
    <p:sldId id="2333" r:id="rId175"/>
    <p:sldId id="2334" r:id="rId176"/>
    <p:sldId id="2328" r:id="rId177"/>
    <p:sldId id="2329" r:id="rId178"/>
    <p:sldId id="2331" r:id="rId179"/>
    <p:sldId id="2330" r:id="rId180"/>
    <p:sldId id="2380" r:id="rId181"/>
    <p:sldId id="2381" r:id="rId182"/>
    <p:sldId id="2382" r:id="rId183"/>
    <p:sldId id="2385" r:id="rId184"/>
    <p:sldId id="2386" r:id="rId185"/>
    <p:sldId id="2387" r:id="rId186"/>
    <p:sldId id="2388" r:id="rId187"/>
    <p:sldId id="2389" r:id="rId188"/>
    <p:sldId id="2390" r:id="rId189"/>
    <p:sldId id="2391" r:id="rId190"/>
    <p:sldId id="2392" r:id="rId191"/>
    <p:sldId id="2393" r:id="rId192"/>
    <p:sldId id="2394" r:id="rId193"/>
    <p:sldId id="2395" r:id="rId194"/>
    <p:sldId id="2396" r:id="rId195"/>
    <p:sldId id="2397" r:id="rId19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5D6"/>
    <a:srgbClr val="8C0000"/>
    <a:srgbClr val="663D63"/>
    <a:srgbClr val="66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73" autoAdjust="0"/>
    <p:restoredTop sz="99219" autoAdjust="0"/>
  </p:normalViewPr>
  <p:slideViewPr>
    <p:cSldViewPr>
      <p:cViewPr varScale="1">
        <p:scale>
          <a:sx n="93" d="100"/>
          <a:sy n="93" d="100"/>
        </p:scale>
        <p:origin x="-952" y="-112"/>
      </p:cViewPr>
      <p:guideLst>
        <p:guide orient="horz" pos="2160"/>
        <p:guide pos="2880"/>
      </p:guideLst>
    </p:cSldViewPr>
  </p:slideViewPr>
  <p:outlineViewPr>
    <p:cViewPr>
      <p:scale>
        <a:sx n="33" d="100"/>
        <a:sy n="33" d="100"/>
      </p:scale>
      <p:origin x="0" y="131472"/>
    </p:cViewPr>
  </p:outlineViewPr>
  <p:notesTextViewPr>
    <p:cViewPr>
      <p:scale>
        <a:sx n="100" d="100"/>
        <a:sy n="100" d="100"/>
      </p:scale>
      <p:origin x="0" y="0"/>
    </p:cViewPr>
  </p:notesTextViewPr>
  <p:sorterViewPr>
    <p:cViewPr>
      <p:scale>
        <a:sx n="66" d="100"/>
        <a:sy n="66" d="100"/>
      </p:scale>
      <p:origin x="0" y="10064"/>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48.xml"/><Relationship Id="rId143" Type="http://schemas.openxmlformats.org/officeDocument/2006/relationships/slide" Target="slides/slide49.xml"/><Relationship Id="rId144" Type="http://schemas.openxmlformats.org/officeDocument/2006/relationships/slide" Target="slides/slide50.xml"/><Relationship Id="rId145" Type="http://schemas.openxmlformats.org/officeDocument/2006/relationships/slide" Target="slides/slide51.xml"/><Relationship Id="rId146" Type="http://schemas.openxmlformats.org/officeDocument/2006/relationships/slide" Target="slides/slide52.xml"/><Relationship Id="rId147" Type="http://schemas.openxmlformats.org/officeDocument/2006/relationships/slide" Target="slides/slide53.xml"/><Relationship Id="rId148" Type="http://schemas.openxmlformats.org/officeDocument/2006/relationships/slide" Target="slides/slide54.xml"/><Relationship Id="rId149" Type="http://schemas.openxmlformats.org/officeDocument/2006/relationships/slide" Target="slides/slide55.xml"/><Relationship Id="rId180" Type="http://schemas.openxmlformats.org/officeDocument/2006/relationships/slide" Target="slides/slide86.xml"/><Relationship Id="rId181" Type="http://schemas.openxmlformats.org/officeDocument/2006/relationships/slide" Target="slides/slide87.xml"/><Relationship Id="rId182" Type="http://schemas.openxmlformats.org/officeDocument/2006/relationships/slide" Target="slides/slide88.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83" Type="http://schemas.openxmlformats.org/officeDocument/2006/relationships/slide" Target="slides/slide89.xml"/><Relationship Id="rId184" Type="http://schemas.openxmlformats.org/officeDocument/2006/relationships/slide" Target="slides/slide90.xml"/><Relationship Id="rId185" Type="http://schemas.openxmlformats.org/officeDocument/2006/relationships/slide" Target="slides/slide91.xml"/><Relationship Id="rId186" Type="http://schemas.openxmlformats.org/officeDocument/2006/relationships/slide" Target="slides/slide92.xml"/><Relationship Id="rId187" Type="http://schemas.openxmlformats.org/officeDocument/2006/relationships/slide" Target="slides/slide93.xml"/><Relationship Id="rId188" Type="http://schemas.openxmlformats.org/officeDocument/2006/relationships/slide" Target="slides/slide94.xml"/><Relationship Id="rId189" Type="http://schemas.openxmlformats.org/officeDocument/2006/relationships/slide" Target="slides/slide95.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10" Type="http://schemas.openxmlformats.org/officeDocument/2006/relationships/slide" Target="slides/slide16.xml"/><Relationship Id="rId111" Type="http://schemas.openxmlformats.org/officeDocument/2006/relationships/slide" Target="slides/slide17.xml"/><Relationship Id="rId112" Type="http://schemas.openxmlformats.org/officeDocument/2006/relationships/slide" Target="slides/slide18.xml"/><Relationship Id="rId113" Type="http://schemas.openxmlformats.org/officeDocument/2006/relationships/slide" Target="slides/slide19.xml"/><Relationship Id="rId114" Type="http://schemas.openxmlformats.org/officeDocument/2006/relationships/slide" Target="slides/slide20.xml"/><Relationship Id="rId115" Type="http://schemas.openxmlformats.org/officeDocument/2006/relationships/slide" Target="slides/slide21.xml"/><Relationship Id="rId116" Type="http://schemas.openxmlformats.org/officeDocument/2006/relationships/slide" Target="slides/slide22.xml"/><Relationship Id="rId117" Type="http://schemas.openxmlformats.org/officeDocument/2006/relationships/slide" Target="slides/slide23.xml"/><Relationship Id="rId118" Type="http://schemas.openxmlformats.org/officeDocument/2006/relationships/slide" Target="slides/slide24.xml"/><Relationship Id="rId119" Type="http://schemas.openxmlformats.org/officeDocument/2006/relationships/slide" Target="slides/slide25.xml"/><Relationship Id="rId150" Type="http://schemas.openxmlformats.org/officeDocument/2006/relationships/slide" Target="slides/slide56.xml"/><Relationship Id="rId151" Type="http://schemas.openxmlformats.org/officeDocument/2006/relationships/slide" Target="slides/slide57.xml"/><Relationship Id="rId152" Type="http://schemas.openxmlformats.org/officeDocument/2006/relationships/slide" Target="slides/slide5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59.xml"/><Relationship Id="rId154" Type="http://schemas.openxmlformats.org/officeDocument/2006/relationships/slide" Target="slides/slide60.xml"/><Relationship Id="rId155" Type="http://schemas.openxmlformats.org/officeDocument/2006/relationships/slide" Target="slides/slide61.xml"/><Relationship Id="rId156" Type="http://schemas.openxmlformats.org/officeDocument/2006/relationships/slide" Target="slides/slide62.xml"/><Relationship Id="rId157" Type="http://schemas.openxmlformats.org/officeDocument/2006/relationships/slide" Target="slides/slide63.xml"/><Relationship Id="rId158" Type="http://schemas.openxmlformats.org/officeDocument/2006/relationships/slide" Target="slides/slide64.xml"/><Relationship Id="rId159" Type="http://schemas.openxmlformats.org/officeDocument/2006/relationships/slide" Target="slides/slide65.xml"/><Relationship Id="rId190" Type="http://schemas.openxmlformats.org/officeDocument/2006/relationships/slide" Target="slides/slide96.xml"/><Relationship Id="rId191" Type="http://schemas.openxmlformats.org/officeDocument/2006/relationships/slide" Target="slides/slide97.xml"/><Relationship Id="rId192" Type="http://schemas.openxmlformats.org/officeDocument/2006/relationships/slide" Target="slides/slide98.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93" Type="http://schemas.openxmlformats.org/officeDocument/2006/relationships/slide" Target="slides/slide99.xml"/><Relationship Id="rId194" Type="http://schemas.openxmlformats.org/officeDocument/2006/relationships/slide" Target="slides/slide100.xml"/><Relationship Id="rId195" Type="http://schemas.openxmlformats.org/officeDocument/2006/relationships/slide" Target="slides/slide101.xml"/><Relationship Id="rId196" Type="http://schemas.openxmlformats.org/officeDocument/2006/relationships/slide" Target="slides/slide102.xml"/><Relationship Id="rId197" Type="http://schemas.openxmlformats.org/officeDocument/2006/relationships/notesMaster" Target="notesMasters/notesMaster1.xml"/><Relationship Id="rId198" Type="http://schemas.openxmlformats.org/officeDocument/2006/relationships/handoutMaster" Target="handoutMasters/handoutMaster1.xml"/><Relationship Id="rId199" Type="http://schemas.openxmlformats.org/officeDocument/2006/relationships/printerSettings" Target="printerSettings/printerSettings1.bin"/><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Master" Target="slideMasters/slideMaster94.xml"/><Relationship Id="rId95" Type="http://schemas.openxmlformats.org/officeDocument/2006/relationships/slide" Target="slides/slide1.xml"/><Relationship Id="rId96" Type="http://schemas.openxmlformats.org/officeDocument/2006/relationships/slide" Target="slides/slide2.xml"/><Relationship Id="rId97" Type="http://schemas.openxmlformats.org/officeDocument/2006/relationships/slide" Target="slides/slide3.xml"/><Relationship Id="rId98" Type="http://schemas.openxmlformats.org/officeDocument/2006/relationships/slide" Target="slides/slide4.xml"/><Relationship Id="rId99" Type="http://schemas.openxmlformats.org/officeDocument/2006/relationships/slide" Target="slides/slide5.xml"/><Relationship Id="rId120" Type="http://schemas.openxmlformats.org/officeDocument/2006/relationships/slide" Target="slides/slide26.xml"/><Relationship Id="rId121" Type="http://schemas.openxmlformats.org/officeDocument/2006/relationships/slide" Target="slides/slide27.xml"/><Relationship Id="rId122" Type="http://schemas.openxmlformats.org/officeDocument/2006/relationships/slide" Target="slides/slide28.xml"/><Relationship Id="rId123" Type="http://schemas.openxmlformats.org/officeDocument/2006/relationships/slide" Target="slides/slide29.xml"/><Relationship Id="rId124" Type="http://schemas.openxmlformats.org/officeDocument/2006/relationships/slide" Target="slides/slide30.xml"/><Relationship Id="rId125" Type="http://schemas.openxmlformats.org/officeDocument/2006/relationships/slide" Target="slides/slide31.xml"/><Relationship Id="rId126" Type="http://schemas.openxmlformats.org/officeDocument/2006/relationships/slide" Target="slides/slide32.xml"/><Relationship Id="rId127" Type="http://schemas.openxmlformats.org/officeDocument/2006/relationships/slide" Target="slides/slide33.xml"/><Relationship Id="rId128" Type="http://schemas.openxmlformats.org/officeDocument/2006/relationships/slide" Target="slides/slide34.xml"/><Relationship Id="rId129" Type="http://schemas.openxmlformats.org/officeDocument/2006/relationships/slide" Target="slides/slide35.xml"/><Relationship Id="rId160" Type="http://schemas.openxmlformats.org/officeDocument/2006/relationships/slide" Target="slides/slide66.xml"/><Relationship Id="rId161" Type="http://schemas.openxmlformats.org/officeDocument/2006/relationships/slide" Target="slides/slide67.xml"/><Relationship Id="rId162" Type="http://schemas.openxmlformats.org/officeDocument/2006/relationships/slide" Target="slides/slide6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69.xml"/><Relationship Id="rId164" Type="http://schemas.openxmlformats.org/officeDocument/2006/relationships/slide" Target="slides/slide70.xml"/><Relationship Id="rId165" Type="http://schemas.openxmlformats.org/officeDocument/2006/relationships/slide" Target="slides/slide71.xml"/><Relationship Id="rId166" Type="http://schemas.openxmlformats.org/officeDocument/2006/relationships/slide" Target="slides/slide72.xml"/><Relationship Id="rId167" Type="http://schemas.openxmlformats.org/officeDocument/2006/relationships/slide" Target="slides/slide73.xml"/><Relationship Id="rId168" Type="http://schemas.openxmlformats.org/officeDocument/2006/relationships/slide" Target="slides/slide74.xml"/><Relationship Id="rId169" Type="http://schemas.openxmlformats.org/officeDocument/2006/relationships/slide" Target="slides/slide75.xml"/><Relationship Id="rId200" Type="http://schemas.openxmlformats.org/officeDocument/2006/relationships/presProps" Target="presProps.xml"/><Relationship Id="rId201" Type="http://schemas.openxmlformats.org/officeDocument/2006/relationships/viewProps" Target="viewProps.xml"/><Relationship Id="rId202" Type="http://schemas.openxmlformats.org/officeDocument/2006/relationships/theme" Target="theme/theme1.xml"/><Relationship Id="rId203" Type="http://schemas.openxmlformats.org/officeDocument/2006/relationships/tableStyles" Target="tableStyles.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30" Type="http://schemas.openxmlformats.org/officeDocument/2006/relationships/slide" Target="slides/slide36.xml"/><Relationship Id="rId131" Type="http://schemas.openxmlformats.org/officeDocument/2006/relationships/slide" Target="slides/slide37.xml"/><Relationship Id="rId132" Type="http://schemas.openxmlformats.org/officeDocument/2006/relationships/slide" Target="slides/slide38.xml"/><Relationship Id="rId133" Type="http://schemas.openxmlformats.org/officeDocument/2006/relationships/slide" Target="slides/slide39.xml"/><Relationship Id="rId134" Type="http://schemas.openxmlformats.org/officeDocument/2006/relationships/slide" Target="slides/slide40.xml"/><Relationship Id="rId135" Type="http://schemas.openxmlformats.org/officeDocument/2006/relationships/slide" Target="slides/slide41.xml"/><Relationship Id="rId136" Type="http://schemas.openxmlformats.org/officeDocument/2006/relationships/slide" Target="slides/slide42.xml"/><Relationship Id="rId137" Type="http://schemas.openxmlformats.org/officeDocument/2006/relationships/slide" Target="slides/slide43.xml"/><Relationship Id="rId138" Type="http://schemas.openxmlformats.org/officeDocument/2006/relationships/slide" Target="slides/slide44.xml"/><Relationship Id="rId139" Type="http://schemas.openxmlformats.org/officeDocument/2006/relationships/slide" Target="slides/slide45.xml"/><Relationship Id="rId170" Type="http://schemas.openxmlformats.org/officeDocument/2006/relationships/slide" Target="slides/slide76.xml"/><Relationship Id="rId171" Type="http://schemas.openxmlformats.org/officeDocument/2006/relationships/slide" Target="slides/slide77.xml"/><Relationship Id="rId172" Type="http://schemas.openxmlformats.org/officeDocument/2006/relationships/slide" Target="slides/slide78.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79.xml"/><Relationship Id="rId174" Type="http://schemas.openxmlformats.org/officeDocument/2006/relationships/slide" Target="slides/slide80.xml"/><Relationship Id="rId175" Type="http://schemas.openxmlformats.org/officeDocument/2006/relationships/slide" Target="slides/slide81.xml"/><Relationship Id="rId176" Type="http://schemas.openxmlformats.org/officeDocument/2006/relationships/slide" Target="slides/slide82.xml"/><Relationship Id="rId177" Type="http://schemas.openxmlformats.org/officeDocument/2006/relationships/slide" Target="slides/slide83.xml"/><Relationship Id="rId178" Type="http://schemas.openxmlformats.org/officeDocument/2006/relationships/slide" Target="slides/slide84.xml"/><Relationship Id="rId179" Type="http://schemas.openxmlformats.org/officeDocument/2006/relationships/slide" Target="slides/slide85.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6.xml"/><Relationship Id="rId101" Type="http://schemas.openxmlformats.org/officeDocument/2006/relationships/slide" Target="slides/slide7.xml"/><Relationship Id="rId102" Type="http://schemas.openxmlformats.org/officeDocument/2006/relationships/slide" Target="slides/slide8.xml"/><Relationship Id="rId103" Type="http://schemas.openxmlformats.org/officeDocument/2006/relationships/slide" Target="slides/slide9.xml"/><Relationship Id="rId104" Type="http://schemas.openxmlformats.org/officeDocument/2006/relationships/slide" Target="slides/slide10.xml"/><Relationship Id="rId105" Type="http://schemas.openxmlformats.org/officeDocument/2006/relationships/slide" Target="slides/slide11.xml"/><Relationship Id="rId106" Type="http://schemas.openxmlformats.org/officeDocument/2006/relationships/slide" Target="slides/slide12.xml"/><Relationship Id="rId107" Type="http://schemas.openxmlformats.org/officeDocument/2006/relationships/slide" Target="slides/slide13.xml"/><Relationship Id="rId108" Type="http://schemas.openxmlformats.org/officeDocument/2006/relationships/slide" Target="slides/slide14.xml"/><Relationship Id="rId109" Type="http://schemas.openxmlformats.org/officeDocument/2006/relationships/slide" Target="slides/slide15.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46.xml"/><Relationship Id="rId141"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3/29/17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3/29/17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executed the code on four different processors, all four of them yielded errors. Intel </a:t>
            </a:r>
            <a:r>
              <a:rPr lang="en-US" baseline="0" dirty="0" err="1" smtClean="0"/>
              <a:t>Haswell</a:t>
            </a:r>
            <a:r>
              <a:rPr lang="en-US" baseline="0" dirty="0" smtClean="0"/>
              <a:t> has the most errors, at 23 thousand, because it has the highest rate of accessing DRAM.</a:t>
            </a:r>
          </a:p>
          <a:p>
            <a:endParaRPr lang="en-US" baseline="0" dirty="0" smtClean="0"/>
          </a:p>
          <a:p>
            <a:r>
              <a:rPr lang="en-US" baseline="0" dirty="0" smtClean="0"/>
              <a:t>Later on, I’ll show that we can induce as many as ten million disturbance errors in a more controlled environment.</a:t>
            </a:r>
          </a:p>
          <a:p>
            <a:endParaRPr lang="en-US" baseline="0" dirty="0" smtClean="0"/>
          </a:p>
          <a:p>
            <a:r>
              <a:rPr lang="en-US" baseline="0" dirty="0" smtClean="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046293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the article:</a:t>
            </a:r>
          </a:p>
          <a:p>
            <a:r>
              <a:rPr lang="en-US" dirty="0" smtClean="0"/>
              <a:t>http://</a:t>
            </a:r>
            <a:r>
              <a:rPr lang="en-US" dirty="0" err="1" smtClean="0"/>
              <a:t>thehackernews.com</a:t>
            </a:r>
            <a:r>
              <a:rPr lang="en-US" dirty="0" smtClean="0"/>
              <a:t>/2015/03/dram-</a:t>
            </a:r>
            <a:r>
              <a:rPr lang="en-US" dirty="0" err="1" smtClean="0"/>
              <a:t>rowhammer</a:t>
            </a:r>
            <a:r>
              <a:rPr lang="en-US" dirty="0" smtClean="0"/>
              <a:t>-</a:t>
            </a:r>
            <a:r>
              <a:rPr lang="en-US" dirty="0" err="1" smtClean="0"/>
              <a:t>vulnerability.html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91118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the errors occur? We see three possible causes.</a:t>
            </a:r>
          </a:p>
          <a:p>
            <a:endParaRPr lang="en-US" dirty="0" smtClean="0"/>
          </a:p>
          <a:p>
            <a:r>
              <a:rPr lang="en-US" dirty="0" smtClean="0"/>
              <a:t>First, there could electromagnetic</a:t>
            </a:r>
            <a:r>
              <a:rPr lang="en-US" baseline="0" dirty="0" smtClean="0"/>
              <a:t> coupling between adjacent </a:t>
            </a:r>
            <a:r>
              <a:rPr lang="en-US" baseline="0" dirty="0" err="1" smtClean="0"/>
              <a:t>wordlines</a:t>
            </a:r>
            <a:r>
              <a:rPr lang="en-US" baseline="0" dirty="0" smtClean="0"/>
              <a:t>. When the voltage of one is toggled, it could briefly increase the voltage of the other and facilitate the leakage of charge.</a:t>
            </a:r>
          </a:p>
          <a:p>
            <a:endParaRPr lang="en-US" baseline="0" dirty="0" smtClean="0"/>
          </a:p>
          <a:p>
            <a:r>
              <a:rPr lang="en-US" baseline="0" dirty="0" smtClean="0"/>
              <a:t>Two other possibilities are conductive bridges and hot-carrier injection.</a:t>
            </a:r>
          </a:p>
          <a:p>
            <a:endParaRPr lang="en-US" baseline="0" dirty="0" smtClean="0"/>
          </a:p>
          <a:p>
            <a:r>
              <a:rPr lang="en-US" baseline="0" dirty="0" smtClean="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3096099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present the characterization</a:t>
            </a:r>
            <a:r>
              <a:rPr lang="en-US" baseline="0" dirty="0" smtClean="0"/>
              <a:t> results, one-by-one.</a:t>
            </a:r>
          </a:p>
          <a:p>
            <a:endParaRPr lang="en-US" baseline="0" dirty="0" smtClean="0"/>
          </a:p>
          <a:p>
            <a:r>
              <a:rPr lang="en-US" baseline="0" dirty="0" smtClean="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2367990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a:t>
            </a:r>
            <a:r>
              <a:rPr lang="en-US" dirty="0" smtClean="0"/>
              <a:t> row-address difference</a:t>
            </a:r>
            <a:r>
              <a:rPr lang="en-US" baseline="0" dirty="0" smtClean="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smtClean="0"/>
          </a:p>
          <a:p>
            <a:r>
              <a:rPr lang="en-US" baseline="0" dirty="0" smtClean="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smtClean="0"/>
          </a:p>
          <a:p>
            <a:r>
              <a:rPr lang="en-US" baseline="0" dirty="0" smtClean="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436837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a:t>
            </a:r>
            <a:r>
              <a:rPr lang="en-US" baseline="0" dirty="0" smtClean="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smtClean="0"/>
          </a:p>
          <a:p>
            <a:r>
              <a:rPr lang="en-US" baseline="0" dirty="0" smtClean="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363424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a:t>
            </a:r>
            <a:r>
              <a:rPr lang="en-US" baseline="0" dirty="0" smtClean="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smtClean="0"/>
          </a:p>
          <a:p>
            <a:r>
              <a:rPr lang="en-US" baseline="0" dirty="0" smtClean="0"/>
              <a:t>From this, we conclude that more frequent accesses induce fewer errors.</a:t>
            </a:r>
            <a:endParaRPr lang="en-US" dirty="0" smtClean="0"/>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876260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tested the modules with four different data-patterns:</a:t>
            </a:r>
            <a:r>
              <a:rPr lang="en-US" baseline="0" dirty="0" smtClean="0"/>
              <a:t> Solid, inverse Solid, </a:t>
            </a:r>
            <a:r>
              <a:rPr lang="en-US" baseline="0" dirty="0" err="1" smtClean="0"/>
              <a:t>RowStripe</a:t>
            </a:r>
            <a:r>
              <a:rPr lang="en-US" baseline="0" dirty="0" smtClean="0"/>
              <a:t>, and inverse </a:t>
            </a:r>
            <a:r>
              <a:rPr lang="en-US" baseline="0" dirty="0" err="1" smtClean="0"/>
              <a:t>RowStripe</a:t>
            </a:r>
            <a:r>
              <a:rPr lang="en-US" baseline="0" dirty="0" smtClean="0"/>
              <a:t>. Solid and inverse Solid give us full coverage since each cell is tested with both 1s and 0s. And the same applies to </a:t>
            </a:r>
            <a:r>
              <a:rPr lang="en-US" baseline="0" dirty="0" err="1" smtClean="0"/>
              <a:t>RowStripe</a:t>
            </a:r>
            <a:r>
              <a:rPr lang="en-US" baseline="0" dirty="0" smtClean="0"/>
              <a:t> and its inverse.</a:t>
            </a:r>
          </a:p>
          <a:p>
            <a:endParaRPr lang="en-US" baseline="0" dirty="0" smtClean="0"/>
          </a:p>
          <a:p>
            <a:r>
              <a:rPr lang="en-US" baseline="0" dirty="0" smtClean="0"/>
              <a:t>However, we found that the </a:t>
            </a:r>
            <a:r>
              <a:rPr lang="en-US" baseline="0" dirty="0" err="1" smtClean="0"/>
              <a:t>rowstripe</a:t>
            </a:r>
            <a:r>
              <a:rPr lang="en-US" baseline="0" dirty="0" smtClean="0"/>
              <a:t> pattern had 10 times as more errors than the solid pattern. We also tested many other data-patterns, including random, but found </a:t>
            </a:r>
            <a:r>
              <a:rPr lang="en-US" baseline="0" dirty="0" err="1" smtClean="0"/>
              <a:t>RowStripe</a:t>
            </a:r>
            <a:r>
              <a:rPr lang="en-US" baseline="0" dirty="0" smtClean="0"/>
              <a:t> to induce the most errors.</a:t>
            </a:r>
          </a:p>
          <a:p>
            <a:endParaRPr lang="en-US" baseline="0" dirty="0" smtClean="0"/>
          </a:p>
          <a:p>
            <a:r>
              <a:rPr lang="en-US" baseline="0" dirty="0" smtClean="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852416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show that victim cells are not weak cells, which are cells that are inherently leaky. According to our experiments, we saw almost no overlap between them.</a:t>
            </a:r>
          </a:p>
          <a:p>
            <a:endParaRPr lang="en-US" baseline="0" dirty="0" smtClean="0"/>
          </a:p>
          <a:p>
            <a:r>
              <a:rPr lang="en-US" baseline="0" dirty="0" smtClean="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smtClean="0"/>
          </a:p>
          <a:p>
            <a:r>
              <a:rPr lang="en-US" baseline="0" dirty="0" smtClean="0"/>
              <a:t>Third, we show that errors are repeatable. Across ten iterations of testing, more than 70% of victim cells had errors in every iteration.</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55527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Fourth, we show that there</a:t>
            </a:r>
            <a:r>
              <a:rPr lang="en-US" baseline="0" dirty="0" smtClean="0"/>
              <a:t> are as many as four errors per </a:t>
            </a:r>
            <a:r>
              <a:rPr lang="en-US" baseline="0" dirty="0" err="1" smtClean="0"/>
              <a:t>cacheline</a:t>
            </a:r>
            <a:r>
              <a:rPr lang="en-US" baseline="0" dirty="0" smtClean="0"/>
              <a:t>. From this, we conclude that simple ECC schemes (for example, SECDED) cannot prevent all errors.</a:t>
            </a:r>
          </a:p>
          <a:p>
            <a:endParaRPr lang="en-US" baseline="0" dirty="0" smtClean="0"/>
          </a:p>
          <a:p>
            <a:r>
              <a:rPr lang="en-US" baseline="0" dirty="0" smtClean="0"/>
              <a:t>Fifth, we show that the number of cells &amp; rows affected by an aggressor can be as high as 110 or 9, respectively.</a:t>
            </a:r>
          </a:p>
          <a:p>
            <a:endParaRPr lang="en-US" baseline="0" dirty="0" smtClean="0"/>
          </a:p>
          <a:p>
            <a:r>
              <a:rPr lang="en-US" baseline="0" dirty="0" smtClean="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78185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0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5</a:t>
            </a:fld>
            <a:endParaRPr lang="en-US" sz="1200">
              <a:solidFill>
                <a:srgbClr val="000000"/>
              </a:solidFill>
              <a:latin typeface="Calibri"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a:t>
            </a:r>
            <a:r>
              <a:rPr lang="en-US" baseline="0" dirty="0" smtClean="0"/>
              <a:t> a list of four potential solutions to disturbance errors: making better DRAM chips, refreshing more frequently, employing sophisticated ECC schemes, and using hardware counters to track the number of accesses to different rows.</a:t>
            </a:r>
          </a:p>
          <a:p>
            <a:endParaRPr lang="en-US" baseline="0" dirty="0" smtClean="0"/>
          </a:p>
          <a:p>
            <a:r>
              <a:rPr lang="en-US" baseline="0" dirty="0" smtClean="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692034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what we learned from the sensitivity studies,</a:t>
            </a:r>
            <a:r>
              <a:rPr lang="en-US" baseline="0" dirty="0" smtClean="0"/>
              <a:t> there are two naive solutions that immediately present themselves.</a:t>
            </a:r>
          </a:p>
          <a:p>
            <a:endParaRPr lang="en-US" baseline="0" dirty="0" smtClean="0"/>
          </a:p>
          <a:p>
            <a:r>
              <a:rPr lang="en-US" baseline="0" dirty="0" smtClean="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smtClean="0"/>
          </a:p>
          <a:p>
            <a:r>
              <a:rPr lang="en-US" baseline="0" dirty="0" smtClean="0"/>
              <a:t>Second, we can refresh the module more frequently. If the refresh-interval is shortened by 7x, I showed how errors can be prevented.</a:t>
            </a:r>
          </a:p>
          <a:p>
            <a:endParaRPr lang="en-US" baseline="0" dirty="0" smtClean="0"/>
          </a:p>
          <a:p>
            <a:r>
              <a:rPr lang="en-US" baseline="0" dirty="0" smtClean="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369669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provide a more efficient solution, called PARA,</a:t>
            </a:r>
            <a:r>
              <a:rPr lang="en-US" dirty="0" smtClean="0"/>
              <a:t> which stands for probabilistic adjacent row activation.</a:t>
            </a:r>
          </a:p>
          <a:p>
            <a:endParaRPr lang="en-US" dirty="0" smtClean="0"/>
          </a:p>
          <a:p>
            <a:r>
              <a:rPr lang="en-US" dirty="0" smtClean="0"/>
              <a:t>The</a:t>
            </a:r>
            <a:r>
              <a:rPr lang="en-US" baseline="0" dirty="0" smtClean="0"/>
              <a:t> key idea is thus: after closing a row, we activate (i.e., refresh) one of its neighbors with a low probability, for example, p equal to 0.005.</a:t>
            </a:r>
          </a:p>
          <a:p>
            <a:endParaRPr lang="en-US" baseline="0" dirty="0" smtClean="0"/>
          </a:p>
          <a:p>
            <a:r>
              <a:rPr lang="en-US" baseline="0" dirty="0" smtClean="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smtClean="0"/>
          </a:p>
          <a:p>
            <a:r>
              <a:rPr lang="en-US" baseline="0" dirty="0" smtClean="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t>36</a:t>
            </a:fld>
            <a:endParaRPr lang="en-US"/>
          </a:p>
        </p:txBody>
      </p:sp>
    </p:spTree>
    <p:extLst>
      <p:ext uri="{BB962C8B-B14F-4D97-AF65-F5344CB8AC3E}">
        <p14:creationId xmlns:p14="http://schemas.microsoft.com/office/powerpoint/2010/main" val="1519072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 has many</a:t>
            </a:r>
            <a:r>
              <a:rPr lang="en-US" baseline="0" dirty="0" smtClean="0"/>
              <a:t> advantages. Since it refreshes row infrequently, it has low power and low performance-overhead. Simulated across 29 benchmarks, we saw an average of only 0.2% slowdown and a maximum of only 0.75% slowdown.</a:t>
            </a:r>
          </a:p>
          <a:p>
            <a:endParaRPr lang="en-US" baseline="0" dirty="0" smtClean="0"/>
          </a:p>
          <a:p>
            <a:r>
              <a:rPr lang="en-US" baseline="0" dirty="0" smtClean="0"/>
              <a:t>In addition, due to its stateless nature, PARA has low cost and complexity.</a:t>
            </a:r>
          </a:p>
          <a:p>
            <a:endParaRPr lang="en-US" baseline="0" dirty="0" smtClean="0"/>
          </a:p>
          <a:p>
            <a:r>
              <a:rPr lang="en-US" baseline="0" dirty="0" smtClean="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t>37</a:t>
            </a:fld>
            <a:endParaRPr lang="en-US"/>
          </a:p>
        </p:txBody>
      </p:sp>
    </p:spTree>
    <p:extLst>
      <p:ext uri="{BB962C8B-B14F-4D97-AF65-F5344CB8AC3E}">
        <p14:creationId xmlns:p14="http://schemas.microsoft.com/office/powerpoint/2010/main" val="580925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371F93-1368-364E-BACD-3968E0AEB83F}" type="slidenum">
              <a:rPr lang="en-US" sz="1200">
                <a:solidFill>
                  <a:prstClr val="black"/>
                </a:solidFill>
              </a:rPr>
              <a:pPr eaLnBrk="1" hangingPunct="1"/>
              <a:t>48</a:t>
            </a:fld>
            <a:endParaRPr lang="en-US" sz="120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62</a:t>
            </a:fld>
            <a:endParaRPr lang="en-US">
              <a:solidFill>
                <a:prstClr val="black"/>
              </a:solidFill>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9EA23-718E-E549-9766-CDBEC39E0C3C}" type="slidenum">
              <a:rPr lang="en-US" sz="1200">
                <a:solidFill>
                  <a:srgbClr val="000000"/>
                </a:solidFill>
                <a:cs typeface="Arial" charset="0"/>
              </a:rPr>
              <a:pPr eaLnBrk="1" hangingPunct="1"/>
              <a:t>63</a:t>
            </a:fld>
            <a:endParaRPr lang="en-US" sz="1200">
              <a:solidFill>
                <a:srgbClr val="000000"/>
              </a:solidFill>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high-level</a:t>
            </a:r>
            <a:r>
              <a:rPr lang="en-US" baseline="0" dirty="0" smtClean="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3144040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346160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prstGeom prst="rect">
            <a:avLst/>
          </a:prstGeom>
        </p:spPr>
        <p:txBody>
          <a:bodyPr/>
          <a:lstStyle/>
          <a:p>
            <a:pPr lvl="0"/>
            <a:endParaRPr/>
          </a:p>
        </p:txBody>
      </p:sp>
      <p:sp>
        <p:nvSpPr>
          <p:cNvPr id="62" name="Shape 62"/>
          <p:cNvSpPr>
            <a:spLocks noGrp="1"/>
          </p:cNvSpPr>
          <p:nvPr>
            <p:ph type="body" sz="quarter" idx="1"/>
          </p:nvPr>
        </p:nvSpPr>
        <p:spPr>
          <a:prstGeom prst="rect">
            <a:avLst/>
          </a:prstGeom>
        </p:spPr>
        <p:txBody>
          <a:bodyPr/>
          <a:lstStyle/>
          <a:p>
            <a:pPr lvl="0"/>
            <a:r>
              <a:t>Unlike popularly believed, memory errors are not isolated events and can bombard a server, creating a kind of denial of service attack.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098075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pPr lvl="0"/>
            <a:endParaRPr/>
          </a:p>
        </p:txBody>
      </p:sp>
      <p:sp>
        <p:nvSpPr>
          <p:cNvPr id="302" name="Shape 302"/>
          <p:cNvSpPr>
            <a:spLocks noGrp="1"/>
          </p:cNvSpPr>
          <p:nvPr>
            <p:ph type="body" sz="quarter" idx="1"/>
          </p:nvPr>
        </p:nvSpPr>
        <p:spPr>
          <a:prstGeom prst="rect">
            <a:avLst/>
          </a:prstGeom>
        </p:spPr>
        <p:txBody>
          <a:bodyPr/>
          <a:lstStyle/>
          <a:p>
            <a:pPr lvl="0"/>
            <a:r>
              <a:t>- Correctable errors occur relatively commonly and affect around 2% of servers each month.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9EA23-718E-E549-9766-CDBEC39E0C3C}" type="slidenum">
              <a:rPr lang="en-US" sz="1200">
                <a:solidFill>
                  <a:srgbClr val="000000"/>
                </a:solidFill>
                <a:cs typeface="Arial" charset="0"/>
              </a:rPr>
              <a:pPr eaLnBrk="1" hangingPunct="1"/>
              <a:t>87</a:t>
            </a:fld>
            <a:endParaRPr lang="en-US" sz="1200">
              <a:solidFill>
                <a:srgbClr val="000000"/>
              </a:solidFill>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4200664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1.png"/></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png"/></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png"/></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Master" Target="../slideMasters/slideMaster9.xml"/><Relationship Id="rId2" Type="http://schemas.openxmlformats.org/officeDocument/2006/relationships/image" Target="../media/image6.png"/></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1.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90.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4480487"/>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734701"/>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70275"/>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285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619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27360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670357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943002"/>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6321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325126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1439865"/>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74615"/>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7296944"/>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286941"/>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2239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337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9372347"/>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9682470"/>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260737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974552"/>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882175"/>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683289"/>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508187"/>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97154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6771473"/>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462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301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2834769"/>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47910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513993"/>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949556"/>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1659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98389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490541"/>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686928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957838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8022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096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34960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59640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621081"/>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44772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317963"/>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406183"/>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659816"/>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662183"/>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51389"/>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799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264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007866"/>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720055"/>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623489"/>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005390"/>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9155047"/>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413553"/>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724105"/>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914322"/>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9249492"/>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278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3940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656725"/>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471075"/>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4987662"/>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766688"/>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632561"/>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151603"/>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34268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655830"/>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45395"/>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793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531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289580"/>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854520"/>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893161"/>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157569"/>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8972205"/>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54219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630174"/>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94601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03970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1595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39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81863"/>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449378"/>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4656"/>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430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424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941473"/>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689527"/>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30779"/>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5938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136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119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4890"/>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6026373"/>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090810"/>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0889380"/>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365414"/>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18010"/>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3850849"/>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3783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2779224"/>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167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352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827745"/>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173958"/>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358044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017199"/>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146712"/>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6228247"/>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752461"/>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8282844"/>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656820"/>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196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525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36052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9259301"/>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8758866"/>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9375224"/>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954124"/>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90667"/>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2901596"/>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313692"/>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561422"/>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007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2577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978531"/>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2209066"/>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4964678"/>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7411852"/>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3554506"/>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397707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1238344"/>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305376"/>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0802031"/>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16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1846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1634"/>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1089725"/>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0963386"/>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7787234"/>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6569"/>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329160"/>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8742469"/>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336090"/>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21236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09073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176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827062"/>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7941156"/>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912523"/>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300637"/>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3576646"/>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6429744"/>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0743274"/>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7917564"/>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408409"/>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636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2909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353178"/>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723648"/>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060116"/>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6912335"/>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9561168"/>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870789"/>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69209"/>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6798280"/>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08722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67936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375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620144"/>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109253"/>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465854"/>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8155451"/>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6293718"/>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3059187"/>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7304265"/>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5890087"/>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8029173"/>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57632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691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5595660"/>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8350262"/>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1821857"/>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6637384"/>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2114630"/>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801025"/>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0875273"/>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2940110"/>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0055782"/>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6510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92099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799118"/>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2136889"/>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9587098"/>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348013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566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8407911"/>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518308"/>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8154989"/>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155783"/>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4240527"/>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5565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35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98724"/>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8503535"/>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5944712"/>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06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0599233"/>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775469"/>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509898"/>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9690849"/>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2582132"/>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450836"/>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3566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5707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600504"/>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525827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63551"/>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3100886"/>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643870"/>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8857325"/>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9020217"/>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843749"/>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182314"/>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5760394"/>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98160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72948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7471406"/>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947107"/>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9071685"/>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0580516"/>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0604236"/>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24080"/>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286913"/>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791115"/>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4628841"/>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1042499"/>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14567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104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959159"/>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96861"/>
      </p:ext>
    </p:extLst>
  </p:cSld>
  <p:clrMapOvr>
    <a:masterClrMapping/>
  </p:clrMapOvr>
  <p:transition xmlns:p14="http://schemas.microsoft.com/office/powerpoint/2010/mai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6733918"/>
      </p:ext>
    </p:extLst>
  </p:cSld>
  <p:clrMapOvr>
    <a:masterClrMapping/>
  </p:clrMapOvr>
  <p:transition xmlns:p14="http://schemas.microsoft.com/office/powerpoint/2010/mai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8627283"/>
      </p:ext>
    </p:extLst>
  </p:cSld>
  <p:clrMapOvr>
    <a:masterClrMapping/>
  </p:clrMapOvr>
  <p:transition xmlns:p14="http://schemas.microsoft.com/office/powerpoint/2010/mai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421476"/>
      </p:ext>
    </p:extLst>
  </p:cSld>
  <p:clrMapOvr>
    <a:masterClrMapping/>
  </p:clrMapOvr>
  <p:transition xmlns:p14="http://schemas.microsoft.com/office/powerpoint/2010/mai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6566364"/>
      </p:ext>
    </p:extLst>
  </p:cSld>
  <p:clrMapOvr>
    <a:masterClrMapping/>
  </p:clrMapOvr>
  <p:transition xmlns:p14="http://schemas.microsoft.com/office/powerpoint/2010/mai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240877"/>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5051029"/>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9965088"/>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0953776"/>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658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835762"/>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0321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608673"/>
      </p:ext>
    </p:extLst>
  </p:cSld>
  <p:clrMapOvr>
    <a:masterClrMapping/>
  </p:clrMapOvr>
  <p:transition xmlns:p14="http://schemas.microsoft.com/office/powerpoint/2010/mai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167199"/>
      </p:ext>
    </p:extLst>
  </p:cSld>
  <p:clrMapOvr>
    <a:masterClrMapping/>
  </p:clrMapOvr>
  <p:transition xmlns:p14="http://schemas.microsoft.com/office/powerpoint/2010/mai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237290"/>
      </p:ext>
    </p:extLst>
  </p:cSld>
  <p:clrMapOvr>
    <a:masterClrMapping/>
  </p:clrMapOvr>
  <p:transition xmlns:p14="http://schemas.microsoft.com/office/powerpoint/2010/mai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0266399"/>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3193925"/>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192130"/>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547407"/>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9134818"/>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1904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093410"/>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369" tIns="45685" rIns="91369" bIns="45685"/>
          <a:lstStyle/>
          <a:p>
            <a:pPr defTabSz="913696"/>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369" tIns="45685" rIns="91369" bIns="45685" numCol="1" anchor="b" anchorCtr="0" compatLnSpc="1">
            <a:prstTxWarp prst="textNoShape">
              <a:avLst/>
            </a:prstTxWarp>
          </a:bodyPr>
          <a:lstStyle>
            <a:lvl1pPr>
              <a:defRPr sz="1200">
                <a:latin typeface="Garamond" pitchFamily="18" charset="0"/>
              </a:defRPr>
            </a:lvl1pPr>
          </a:lstStyle>
          <a:p>
            <a:pPr defTabSz="913696"/>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8246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51076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2097242"/>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8791397"/>
      </p:ext>
    </p:extLst>
  </p:cSld>
  <p:clrMapOvr>
    <a:masterClrMapping/>
  </p:clrMapOvr>
  <p:transition xmlns:p14="http://schemas.microsoft.com/office/powerpoint/2010/mai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91561"/>
      </p:ext>
    </p:extLst>
  </p:cSld>
  <p:clrMapOvr>
    <a:masterClrMapping/>
  </p:clrMapOvr>
  <p:transition xmlns:p14="http://schemas.microsoft.com/office/powerpoint/2010/mai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4259371"/>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7069001"/>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9199"/>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249338"/>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069085"/>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3628895"/>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08239"/>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BF129586-08AE-6F47-AC40-42971C091E94}" type="slidenum">
              <a:rPr lang="en-US" altLang="en-US"/>
              <a:pPr>
                <a:defRPr/>
              </a:pPr>
              <a:t>‹#›</a:t>
            </a:fld>
            <a:endParaRPr lang="en-US" altLang="en-US"/>
          </a:p>
        </p:txBody>
      </p:sp>
    </p:spTree>
    <p:extLst>
      <p:ext uri="{BB962C8B-B14F-4D97-AF65-F5344CB8AC3E}">
        <p14:creationId xmlns:p14="http://schemas.microsoft.com/office/powerpoint/2010/main" val="1338490987"/>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082EEEB-CAE1-9D42-80F3-08555E478FEE}" type="slidenum">
              <a:rPr lang="en-US" altLang="en-US"/>
              <a:pPr>
                <a:defRPr/>
              </a:pPr>
              <a:t>‹#›</a:t>
            </a:fld>
            <a:endParaRPr lang="en-US" altLang="en-US"/>
          </a:p>
        </p:txBody>
      </p:sp>
    </p:spTree>
    <p:extLst>
      <p:ext uri="{BB962C8B-B14F-4D97-AF65-F5344CB8AC3E}">
        <p14:creationId xmlns:p14="http://schemas.microsoft.com/office/powerpoint/2010/main" val="340398164"/>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63EB114-84BD-D84E-A045-3368407B11DA}" type="slidenum">
              <a:rPr lang="en-US" altLang="en-US"/>
              <a:pPr>
                <a:defRPr/>
              </a:pPr>
              <a:t>‹#›</a:t>
            </a:fld>
            <a:endParaRPr lang="en-US" altLang="en-US"/>
          </a:p>
        </p:txBody>
      </p:sp>
    </p:spTree>
    <p:extLst>
      <p:ext uri="{BB962C8B-B14F-4D97-AF65-F5344CB8AC3E}">
        <p14:creationId xmlns:p14="http://schemas.microsoft.com/office/powerpoint/2010/main" val="3293634263"/>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776E826-88E8-9343-B8CE-14D360A83D78}" type="slidenum">
              <a:rPr lang="en-US" altLang="en-US"/>
              <a:pPr>
                <a:defRPr/>
              </a:pPr>
              <a:t>‹#›</a:t>
            </a:fld>
            <a:endParaRPr lang="en-US" altLang="en-US"/>
          </a:p>
        </p:txBody>
      </p:sp>
    </p:spTree>
    <p:extLst>
      <p:ext uri="{BB962C8B-B14F-4D97-AF65-F5344CB8AC3E}">
        <p14:creationId xmlns:p14="http://schemas.microsoft.com/office/powerpoint/2010/main" val="460283220"/>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C300DD-50E9-B241-B672-B3ED614A01F6}" type="slidenum">
              <a:rPr lang="en-US" altLang="en-US"/>
              <a:pPr>
                <a:defRPr/>
              </a:pPr>
              <a:t>‹#›</a:t>
            </a:fld>
            <a:endParaRPr lang="en-US" altLang="en-US"/>
          </a:p>
        </p:txBody>
      </p:sp>
    </p:spTree>
    <p:extLst>
      <p:ext uri="{BB962C8B-B14F-4D97-AF65-F5344CB8AC3E}">
        <p14:creationId xmlns:p14="http://schemas.microsoft.com/office/powerpoint/2010/main" val="194556474"/>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92E28BF-E5C2-9440-84A9-1C5C4EC3BB51}" type="slidenum">
              <a:rPr lang="en-US" altLang="en-US"/>
              <a:pPr>
                <a:defRPr/>
              </a:pPr>
              <a:t>‹#›</a:t>
            </a:fld>
            <a:endParaRPr lang="en-US" altLang="en-US"/>
          </a:p>
        </p:txBody>
      </p:sp>
    </p:spTree>
    <p:extLst>
      <p:ext uri="{BB962C8B-B14F-4D97-AF65-F5344CB8AC3E}">
        <p14:creationId xmlns:p14="http://schemas.microsoft.com/office/powerpoint/2010/main" val="343228343"/>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AB4768A-0B31-1341-95B8-ACCC602AC1ED}" type="slidenum">
              <a:rPr lang="en-US" altLang="en-US"/>
              <a:pPr>
                <a:defRPr/>
              </a:pPr>
              <a:t>‹#›</a:t>
            </a:fld>
            <a:endParaRPr lang="en-US" altLang="en-US"/>
          </a:p>
        </p:txBody>
      </p:sp>
    </p:spTree>
    <p:extLst>
      <p:ext uri="{BB962C8B-B14F-4D97-AF65-F5344CB8AC3E}">
        <p14:creationId xmlns:p14="http://schemas.microsoft.com/office/powerpoint/2010/main" val="2388469560"/>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91C9E0C-1943-654E-A858-D0B1037B7159}" type="slidenum">
              <a:rPr lang="en-US" altLang="en-US"/>
              <a:pPr>
                <a:defRPr/>
              </a:pPr>
              <a:t>‹#›</a:t>
            </a:fld>
            <a:endParaRPr lang="en-US" altLang="en-US"/>
          </a:p>
        </p:txBody>
      </p:sp>
    </p:spTree>
    <p:extLst>
      <p:ext uri="{BB962C8B-B14F-4D97-AF65-F5344CB8AC3E}">
        <p14:creationId xmlns:p14="http://schemas.microsoft.com/office/powerpoint/2010/main" val="3956588257"/>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4EAAF7E-5FC7-BF48-85B4-17B208F57909}" type="slidenum">
              <a:rPr lang="en-US" altLang="en-US"/>
              <a:pPr>
                <a:defRPr/>
              </a:pPr>
              <a:t>‹#›</a:t>
            </a:fld>
            <a:endParaRPr lang="en-US" altLang="en-US"/>
          </a:p>
        </p:txBody>
      </p:sp>
    </p:spTree>
    <p:extLst>
      <p:ext uri="{BB962C8B-B14F-4D97-AF65-F5344CB8AC3E}">
        <p14:creationId xmlns:p14="http://schemas.microsoft.com/office/powerpoint/2010/main" val="75430745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862991"/>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1539E80-CD55-B742-8023-B2B43C669C6C}" type="slidenum">
              <a:rPr lang="en-US" altLang="en-US"/>
              <a:pPr>
                <a:defRPr/>
              </a:pPr>
              <a:t>‹#›</a:t>
            </a:fld>
            <a:endParaRPr lang="en-US" altLang="en-US"/>
          </a:p>
        </p:txBody>
      </p:sp>
    </p:spTree>
    <p:extLst>
      <p:ext uri="{BB962C8B-B14F-4D97-AF65-F5344CB8AC3E}">
        <p14:creationId xmlns:p14="http://schemas.microsoft.com/office/powerpoint/2010/main" val="2618024252"/>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DE05FA7-E32E-224D-877F-442C3328AE5B}" type="slidenum">
              <a:rPr lang="en-US" altLang="en-US"/>
              <a:pPr>
                <a:defRPr/>
              </a:pPr>
              <a:t>‹#›</a:t>
            </a:fld>
            <a:endParaRPr lang="en-US" altLang="en-US"/>
          </a:p>
        </p:txBody>
      </p:sp>
    </p:spTree>
    <p:extLst>
      <p:ext uri="{BB962C8B-B14F-4D97-AF65-F5344CB8AC3E}">
        <p14:creationId xmlns:p14="http://schemas.microsoft.com/office/powerpoint/2010/main" val="2498337972"/>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9026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1319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528121"/>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763492"/>
      </p:ext>
    </p:extLst>
  </p:cSld>
  <p:clrMapOvr>
    <a:masterClrMapping/>
  </p:clrMapOvr>
  <p:transition xmlns:p14="http://schemas.microsoft.com/office/powerpoint/2010/mai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2894221"/>
      </p:ext>
    </p:extLst>
  </p:cSld>
  <p:clrMapOvr>
    <a:masterClrMapping/>
  </p:clrMapOvr>
  <p:transition xmlns:p14="http://schemas.microsoft.com/office/powerpoint/2010/mai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564091"/>
      </p:ext>
    </p:extLst>
  </p:cSld>
  <p:clrMapOvr>
    <a:masterClrMapping/>
  </p:clrMapOvr>
  <p:transition xmlns:p14="http://schemas.microsoft.com/office/powerpoint/2010/mai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537290"/>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9069574"/>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06283"/>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090071"/>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4773029"/>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3537786"/>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5068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50978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797828"/>
      </p:ext>
    </p:extLst>
  </p:cSld>
  <p:clrMapOvr>
    <a:masterClrMapping/>
  </p:clrMapOvr>
  <p:transition xmlns:p14="http://schemas.microsoft.com/office/powerpoint/2010/mai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87411"/>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481783"/>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7115759"/>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5426430"/>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327071"/>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6323045"/>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70500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4717988"/>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41648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794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62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937537"/>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5162539"/>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308808"/>
      </p:ext>
    </p:extLst>
  </p:cSld>
  <p:clrMapOvr>
    <a:masterClrMapping/>
  </p:clrMapOvr>
  <p:transition xmlns:p14="http://schemas.microsoft.com/office/powerpoint/2010/mai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6980890"/>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3988946"/>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647741"/>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201208"/>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527571"/>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9288646"/>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2226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01635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337019"/>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91913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4680724"/>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9304157"/>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4243055"/>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108516"/>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469287"/>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7447674"/>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2093199"/>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805D39-8A99-3244-8F9A-372BEEBCC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952734"/>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529F8-9DA9-694E-B83F-60BEDEBD4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815042"/>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141F8A-872E-3646-89B6-55BA95B3F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935299"/>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E43D1-58FC-C14A-A9F0-BDD7AF0437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677301"/>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F46380-4E56-A244-BA59-54B74623B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392996"/>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1D5ED1-33F2-2645-AF95-92848C055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877022"/>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C164A4-5DB4-2D45-ADFF-1E3FBB6A1F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3434297"/>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178E3-A4E9-8C44-9376-46FFDE548E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007563"/>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99267F-2B60-1142-AD94-1D907EA9F2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587792"/>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BE77B-E84C-FA4C-AF81-38E30AF71D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63478"/>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7964-A99D-DB4D-8E5A-4012C28607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64064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6B4C4BB4-B804-0A46-91EB-1C5EA2C8E2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875859"/>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0169019-BB41-6245-A1FF-2891AF1467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382570"/>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409D90B-F346-3C42-AD18-18315DB002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49904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1B757EB-4A8B-1044-BBB4-CE4A4AF139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319953"/>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5A9F90F7-73ED-7745-B383-3C29FF1DE0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196806"/>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CCB94D-0191-4749-BCBF-0FEB50E6E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098777"/>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E5D36DF0-1835-D14D-9D16-04855C8F5B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210223"/>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4D1BA1E-770A-6D4D-A1FD-36213ED27A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8150526"/>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D341FD7C-1AE1-0545-9494-DFC5ABA6D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430744"/>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DDD92E9B-C169-A540-8BBA-E3CEA95B4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136022"/>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E53C06E-1BA5-454B-AA9A-B7A05D87FB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66803"/>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716A9FA-F86C-8242-A499-74AAE05886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084447"/>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2695844501"/>
      </p:ext>
    </p:extLst>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2113009339"/>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842257355"/>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3814249059"/>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2433839088"/>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12622870"/>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2087616177"/>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2646255053"/>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835305242"/>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2204167407"/>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360247609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706093677"/>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CAF0C4-D837-6C46-94E3-5BC8E6610C9A}" type="slidenum">
              <a:rPr lang="en-US"/>
              <a:pPr>
                <a:defRPr/>
              </a:pPr>
              <a:t>‹#›</a:t>
            </a:fld>
            <a:endParaRPr lang="en-US"/>
          </a:p>
        </p:txBody>
      </p:sp>
    </p:spTree>
    <p:extLst>
      <p:ext uri="{BB962C8B-B14F-4D97-AF65-F5344CB8AC3E}">
        <p14:creationId xmlns:p14="http://schemas.microsoft.com/office/powerpoint/2010/main" val="1822636505"/>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40BA29-F9EE-E949-A023-5C86A1DB6E97}" type="slidenum">
              <a:rPr lang="en-US"/>
              <a:pPr>
                <a:defRPr/>
              </a:pPr>
              <a:t>‹#›</a:t>
            </a:fld>
            <a:endParaRPr lang="en-US"/>
          </a:p>
        </p:txBody>
      </p:sp>
    </p:spTree>
    <p:extLst>
      <p:ext uri="{BB962C8B-B14F-4D97-AF65-F5344CB8AC3E}">
        <p14:creationId xmlns:p14="http://schemas.microsoft.com/office/powerpoint/2010/main" val="475746241"/>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C4AF8-F565-FA4E-8274-2B4BC4F93B5A}" type="slidenum">
              <a:rPr lang="en-US"/>
              <a:pPr>
                <a:defRPr/>
              </a:pPr>
              <a:t>‹#›</a:t>
            </a:fld>
            <a:endParaRPr lang="en-US"/>
          </a:p>
        </p:txBody>
      </p:sp>
    </p:spTree>
    <p:extLst>
      <p:ext uri="{BB962C8B-B14F-4D97-AF65-F5344CB8AC3E}">
        <p14:creationId xmlns:p14="http://schemas.microsoft.com/office/powerpoint/2010/main" val="2581815902"/>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BD23F-ECFE-0D4D-B2E6-436DBE557B89}" type="slidenum">
              <a:rPr lang="en-US"/>
              <a:pPr>
                <a:defRPr/>
              </a:pPr>
              <a:t>‹#›</a:t>
            </a:fld>
            <a:endParaRPr lang="en-US"/>
          </a:p>
        </p:txBody>
      </p:sp>
    </p:spTree>
    <p:extLst>
      <p:ext uri="{BB962C8B-B14F-4D97-AF65-F5344CB8AC3E}">
        <p14:creationId xmlns:p14="http://schemas.microsoft.com/office/powerpoint/2010/main" val="1716858017"/>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1B8958-2976-E04C-95F2-F7BA9969FBF0}" type="slidenum">
              <a:rPr lang="en-US"/>
              <a:pPr>
                <a:defRPr/>
              </a:pPr>
              <a:t>‹#›</a:t>
            </a:fld>
            <a:endParaRPr lang="en-US"/>
          </a:p>
        </p:txBody>
      </p:sp>
    </p:spTree>
    <p:extLst>
      <p:ext uri="{BB962C8B-B14F-4D97-AF65-F5344CB8AC3E}">
        <p14:creationId xmlns:p14="http://schemas.microsoft.com/office/powerpoint/2010/main" val="2304279795"/>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7DA203-5F4A-D242-BFFC-E67BEF3CFE7E}" type="slidenum">
              <a:rPr lang="en-US"/>
              <a:pPr>
                <a:defRPr/>
              </a:pPr>
              <a:t>‹#›</a:t>
            </a:fld>
            <a:endParaRPr lang="en-US"/>
          </a:p>
        </p:txBody>
      </p:sp>
    </p:spTree>
    <p:extLst>
      <p:ext uri="{BB962C8B-B14F-4D97-AF65-F5344CB8AC3E}">
        <p14:creationId xmlns:p14="http://schemas.microsoft.com/office/powerpoint/2010/main" val="2528364278"/>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497C03-D1F7-7649-B25E-C69A9A058DFB}" type="slidenum">
              <a:rPr lang="en-US"/>
              <a:pPr>
                <a:defRPr/>
              </a:pPr>
              <a:t>‹#›</a:t>
            </a:fld>
            <a:endParaRPr lang="en-US"/>
          </a:p>
        </p:txBody>
      </p:sp>
    </p:spTree>
    <p:extLst>
      <p:ext uri="{BB962C8B-B14F-4D97-AF65-F5344CB8AC3E}">
        <p14:creationId xmlns:p14="http://schemas.microsoft.com/office/powerpoint/2010/main" val="1398082797"/>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C9D415-29BD-5044-BE0B-B5623DC50F46}" type="slidenum">
              <a:rPr lang="en-US"/>
              <a:pPr>
                <a:defRPr/>
              </a:pPr>
              <a:t>‹#›</a:t>
            </a:fld>
            <a:endParaRPr lang="en-US"/>
          </a:p>
        </p:txBody>
      </p:sp>
    </p:spTree>
    <p:extLst>
      <p:ext uri="{BB962C8B-B14F-4D97-AF65-F5344CB8AC3E}">
        <p14:creationId xmlns:p14="http://schemas.microsoft.com/office/powerpoint/2010/main" val="1392563092"/>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84EE9C-08F4-D945-A98A-16C395F1E5D2}" type="slidenum">
              <a:rPr lang="en-US"/>
              <a:pPr>
                <a:defRPr/>
              </a:pPr>
              <a:t>‹#›</a:t>
            </a:fld>
            <a:endParaRPr lang="en-US"/>
          </a:p>
        </p:txBody>
      </p:sp>
    </p:spTree>
    <p:extLst>
      <p:ext uri="{BB962C8B-B14F-4D97-AF65-F5344CB8AC3E}">
        <p14:creationId xmlns:p14="http://schemas.microsoft.com/office/powerpoint/2010/main" val="307006657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E85E11-9A4B-6843-BC27-2F8F67338CE2}" type="slidenum">
              <a:rPr lang="en-US"/>
              <a:pPr>
                <a:defRPr/>
              </a:pPr>
              <a:t>‹#›</a:t>
            </a:fld>
            <a:endParaRPr lang="en-US"/>
          </a:p>
        </p:txBody>
      </p:sp>
    </p:spTree>
    <p:extLst>
      <p:ext uri="{BB962C8B-B14F-4D97-AF65-F5344CB8AC3E}">
        <p14:creationId xmlns:p14="http://schemas.microsoft.com/office/powerpoint/2010/main" val="2988364294"/>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4EFA6-DAD4-8B47-9894-0243E5AC196B}" type="slidenum">
              <a:rPr lang="en-US"/>
              <a:pPr>
                <a:defRPr/>
              </a:pPr>
              <a:t>‹#›</a:t>
            </a:fld>
            <a:endParaRPr lang="en-US"/>
          </a:p>
        </p:txBody>
      </p:sp>
    </p:spTree>
    <p:extLst>
      <p:ext uri="{BB962C8B-B14F-4D97-AF65-F5344CB8AC3E}">
        <p14:creationId xmlns:p14="http://schemas.microsoft.com/office/powerpoint/2010/main" val="982126204"/>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27DA41EA-6AD8-A84E-A074-C1AD0F61773B}" type="slidenum">
              <a:rPr lang="en-US"/>
              <a:pPr>
                <a:defRPr/>
              </a:pPr>
              <a:t>‹#›</a:t>
            </a:fld>
            <a:endParaRPr lang="en-US"/>
          </a:p>
        </p:txBody>
      </p:sp>
    </p:spTree>
    <p:extLst>
      <p:ext uri="{BB962C8B-B14F-4D97-AF65-F5344CB8AC3E}">
        <p14:creationId xmlns:p14="http://schemas.microsoft.com/office/powerpoint/2010/main" val="1264077334"/>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5EF769A-21AF-414A-93C1-6CCCC861D6AA}" type="slidenum">
              <a:rPr lang="en-US"/>
              <a:pPr>
                <a:defRPr/>
              </a:pPr>
              <a:t>‹#›</a:t>
            </a:fld>
            <a:endParaRPr lang="en-US"/>
          </a:p>
        </p:txBody>
      </p:sp>
    </p:spTree>
    <p:extLst>
      <p:ext uri="{BB962C8B-B14F-4D97-AF65-F5344CB8AC3E}">
        <p14:creationId xmlns:p14="http://schemas.microsoft.com/office/powerpoint/2010/main" val="2427296815"/>
      </p:ext>
    </p:extLst>
  </p:cSld>
  <p:clrMapOvr>
    <a:masterClrMapping/>
  </p:clrMapOvr>
  <p:transition xmlns:p14="http://schemas.microsoft.com/office/powerpoint/2010/mai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6BBDD30-43F7-E347-81C9-5ABCA823DB5D}" type="slidenum">
              <a:rPr lang="en-US"/>
              <a:pPr>
                <a:defRPr/>
              </a:pPr>
              <a:t>‹#›</a:t>
            </a:fld>
            <a:endParaRPr lang="en-US"/>
          </a:p>
        </p:txBody>
      </p:sp>
    </p:spTree>
    <p:extLst>
      <p:ext uri="{BB962C8B-B14F-4D97-AF65-F5344CB8AC3E}">
        <p14:creationId xmlns:p14="http://schemas.microsoft.com/office/powerpoint/2010/main" val="3225436272"/>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A5BDAD92-39C3-FC48-BB61-090AABD77ABA}" type="slidenum">
              <a:rPr lang="en-US"/>
              <a:pPr>
                <a:defRPr/>
              </a:pPr>
              <a:t>‹#›</a:t>
            </a:fld>
            <a:endParaRPr lang="en-US"/>
          </a:p>
        </p:txBody>
      </p:sp>
    </p:spTree>
    <p:extLst>
      <p:ext uri="{BB962C8B-B14F-4D97-AF65-F5344CB8AC3E}">
        <p14:creationId xmlns:p14="http://schemas.microsoft.com/office/powerpoint/2010/main" val="2215902296"/>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A685A976-F99D-A54B-B526-B3E0C403CB9C}" type="slidenum">
              <a:rPr lang="en-US"/>
              <a:pPr>
                <a:defRPr/>
              </a:pPr>
              <a:t>‹#›</a:t>
            </a:fld>
            <a:endParaRPr lang="en-US"/>
          </a:p>
        </p:txBody>
      </p:sp>
    </p:spTree>
    <p:extLst>
      <p:ext uri="{BB962C8B-B14F-4D97-AF65-F5344CB8AC3E}">
        <p14:creationId xmlns:p14="http://schemas.microsoft.com/office/powerpoint/2010/main" val="3266292550"/>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D8132F35-3FFB-6045-A749-9F10694F9456}" type="slidenum">
              <a:rPr lang="en-US"/>
              <a:pPr>
                <a:defRPr/>
              </a:pPr>
              <a:t>‹#›</a:t>
            </a:fld>
            <a:endParaRPr lang="en-US"/>
          </a:p>
        </p:txBody>
      </p:sp>
    </p:spTree>
    <p:extLst>
      <p:ext uri="{BB962C8B-B14F-4D97-AF65-F5344CB8AC3E}">
        <p14:creationId xmlns:p14="http://schemas.microsoft.com/office/powerpoint/2010/main" val="1075629130"/>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CCD07EBC-6480-9A4A-85D2-A7E2CCF9BF77}" type="slidenum">
              <a:rPr lang="en-US"/>
              <a:pPr>
                <a:defRPr/>
              </a:pPr>
              <a:t>‹#›</a:t>
            </a:fld>
            <a:endParaRPr lang="en-US"/>
          </a:p>
        </p:txBody>
      </p:sp>
    </p:spTree>
    <p:extLst>
      <p:ext uri="{BB962C8B-B14F-4D97-AF65-F5344CB8AC3E}">
        <p14:creationId xmlns:p14="http://schemas.microsoft.com/office/powerpoint/2010/main" val="4053648270"/>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1D442D9-2A93-3048-AD6E-812CC59C86E7}" type="slidenum">
              <a:rPr lang="en-US"/>
              <a:pPr>
                <a:defRPr/>
              </a:pPr>
              <a:t>‹#›</a:t>
            </a:fld>
            <a:endParaRPr lang="en-US"/>
          </a:p>
        </p:txBody>
      </p:sp>
    </p:spTree>
    <p:extLst>
      <p:ext uri="{BB962C8B-B14F-4D97-AF65-F5344CB8AC3E}">
        <p14:creationId xmlns:p14="http://schemas.microsoft.com/office/powerpoint/2010/main" val="338743408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7BC29692-427A-D044-9850-338DF4B6D8DA}" type="slidenum">
              <a:rPr lang="en-US"/>
              <a:pPr>
                <a:defRPr/>
              </a:pPr>
              <a:t>‹#›</a:t>
            </a:fld>
            <a:endParaRPr lang="en-US"/>
          </a:p>
        </p:txBody>
      </p:sp>
    </p:spTree>
    <p:extLst>
      <p:ext uri="{BB962C8B-B14F-4D97-AF65-F5344CB8AC3E}">
        <p14:creationId xmlns:p14="http://schemas.microsoft.com/office/powerpoint/2010/main" val="404293997"/>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C302519-7011-7742-869E-263EBCE94EBC}" type="slidenum">
              <a:rPr lang="en-US"/>
              <a:pPr>
                <a:defRPr/>
              </a:pPr>
              <a:t>‹#›</a:t>
            </a:fld>
            <a:endParaRPr lang="en-US"/>
          </a:p>
        </p:txBody>
      </p:sp>
    </p:spTree>
    <p:extLst>
      <p:ext uri="{BB962C8B-B14F-4D97-AF65-F5344CB8AC3E}">
        <p14:creationId xmlns:p14="http://schemas.microsoft.com/office/powerpoint/2010/main" val="4066888386"/>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AF9E09C-CCCB-F34D-8B3D-3514A7054822}" type="slidenum">
              <a:rPr lang="en-US"/>
              <a:pPr>
                <a:defRPr/>
              </a:pPr>
              <a:t>‹#›</a:t>
            </a:fld>
            <a:endParaRPr lang="en-US"/>
          </a:p>
        </p:txBody>
      </p:sp>
    </p:spTree>
    <p:extLst>
      <p:ext uri="{BB962C8B-B14F-4D97-AF65-F5344CB8AC3E}">
        <p14:creationId xmlns:p14="http://schemas.microsoft.com/office/powerpoint/2010/main" val="1448884862"/>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6392D6-2602-0A4F-9B74-B323EC70C69E}" type="slidenum">
              <a:rPr lang="en-US"/>
              <a:pPr>
                <a:defRPr/>
              </a:pPr>
              <a:t>‹#›</a:t>
            </a:fld>
            <a:endParaRPr lang="en-US"/>
          </a:p>
        </p:txBody>
      </p:sp>
    </p:spTree>
    <p:extLst>
      <p:ext uri="{BB962C8B-B14F-4D97-AF65-F5344CB8AC3E}">
        <p14:creationId xmlns:p14="http://schemas.microsoft.com/office/powerpoint/2010/main" val="407577252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EE72C9BE-E5F4-4C4D-A2E6-8C0248ACC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0380503"/>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FF26340-CDE4-4E4A-9420-2A87E5020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95100"/>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1BF67AA-AE81-C945-8601-06951EFA2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209278"/>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CC518F6D-66A9-7548-8FEA-3AAEA8ABAE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590316"/>
      </p:ext>
    </p:extLst>
  </p:cSld>
  <p:clrMapOvr>
    <a:masterClrMapping/>
  </p:clrMapOvr>
  <p:transition xmlns:p14="http://schemas.microsoft.com/office/powerpoint/2010/mai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DB0DABC3-D591-1741-A3C4-2DCAC7BE9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4963445"/>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4240C5D0-DE20-F44C-9199-26925A0CD7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13049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94E95E8-6B2D-E046-9715-7EB4F7541B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94352"/>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C178BC5-7996-F840-84FA-40F1399D1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255533"/>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298E289-7A6A-0649-AE32-846A55D9B9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824946"/>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1855882-CF79-A248-88C2-2F45B3B28F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487409"/>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5FE53D0-0C84-884F-9305-71FBD6328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029969"/>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A4E8666-F172-8746-A4D3-B4623EB79F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19164"/>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6800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2687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0364283"/>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05438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5333705"/>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8803035"/>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261828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6360029"/>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8826934"/>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8031914"/>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9894710"/>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778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1129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8706453"/>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9693918"/>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3021594"/>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1842770"/>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641316"/>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1122003"/>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998866"/>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8705585"/>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344911"/>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92988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63101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870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152295"/>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0538"/>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8194837"/>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927410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9638978"/>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5074748"/>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6596420"/>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013835"/>
      </p:ext>
    </p:extLst>
  </p:cSld>
  <p:clrMapOvr>
    <a:masterClrMapping/>
  </p:clrMapOvr>
  <p:transition xmlns:p14="http://schemas.microsoft.com/office/powerpoint/2010/mai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925222"/>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5"/>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AD4463F-F2C4-BD43-9CF4-0EC14BFDF8D4}" type="datetime1">
              <a:rPr lang="en-US"/>
              <a:pPr>
                <a:defRPr/>
              </a:pPr>
              <a:t>3/29/17</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7460E46-E011-CA4B-B460-87BF7D156767}" type="slidenum">
              <a:rPr lang="en-US"/>
              <a:pPr>
                <a:defRPr/>
              </a:pPr>
              <a:t>‹#›</a:t>
            </a:fld>
            <a:endParaRPr lang="en-US" dirty="0"/>
          </a:p>
        </p:txBody>
      </p:sp>
    </p:spTree>
    <p:extLst>
      <p:ext uri="{BB962C8B-B14F-4D97-AF65-F5344CB8AC3E}">
        <p14:creationId xmlns:p14="http://schemas.microsoft.com/office/powerpoint/2010/main" val="3531343851"/>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6711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6FFB184-0EDF-4F42-861F-5CC2C08EEC50}" type="slidenum">
              <a:rPr lang="en-US"/>
              <a:pPr>
                <a:defRPr/>
              </a:pPr>
              <a:t>‹#›</a:t>
            </a:fld>
            <a:endParaRPr lang="en-US" dirty="0"/>
          </a:p>
        </p:txBody>
      </p:sp>
      <p:sp>
        <p:nvSpPr>
          <p:cNvPr id="7"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9F810F96-B0A2-3A4B-A5C0-B349BC103730}" type="datetime1">
              <a:rPr lang="en-US"/>
              <a:pPr>
                <a:defRPr/>
              </a:pPr>
              <a:t>3/29/17</a:t>
            </a:fld>
            <a:endParaRPr lang="en-US"/>
          </a:p>
        </p:txBody>
      </p:sp>
    </p:spTree>
    <p:extLst>
      <p:ext uri="{BB962C8B-B14F-4D97-AF65-F5344CB8AC3E}">
        <p14:creationId xmlns:p14="http://schemas.microsoft.com/office/powerpoint/2010/main" val="1998813599"/>
      </p:ext>
    </p:extLst>
  </p:cSld>
  <p:clrMapOvr>
    <a:overrideClrMapping bg1="lt1" tx1="dk1" bg2="lt2" tx2="dk2" accent1="accent1" accent2="accent2" accent3="accent3" accent4="accent4" accent5="accent5" accent6="accent6" hlink="hlink" folHlink="folHlink"/>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47AB44D-F518-5846-A0F3-D23C485E1DC1}" type="datetime1">
              <a:rPr lang="en-US"/>
              <a:pPr>
                <a:defRPr/>
              </a:pPr>
              <a:t>3/29/17</a:t>
            </a:fld>
            <a:endParaRPr 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fontAlgn="base">
              <a:spcBef>
                <a:spcPct val="0"/>
              </a:spcBef>
              <a:spcAft>
                <a:spcPct val="0"/>
              </a:spcAft>
              <a:defRPr>
                <a:ea typeface="ＭＳ Ｐゴシック" charset="0"/>
                <a:cs typeface="ＭＳ Ｐゴシック" charset="0"/>
              </a:defRPr>
            </a:lvl1pPr>
          </a:lstStyle>
          <a:p>
            <a:pPr>
              <a:defRPr/>
            </a:pPr>
            <a:fld id="{F6D417AC-0B7D-1544-9519-92C9BC378595}" type="slidenum">
              <a:rPr lang="en-US"/>
              <a:pPr>
                <a:defRPr/>
              </a:pPr>
              <a:t>‹#›</a:t>
            </a:fld>
            <a:endParaRPr lang="en-US" dirty="0"/>
          </a:p>
        </p:txBody>
      </p:sp>
    </p:spTree>
    <p:extLst>
      <p:ext uri="{BB962C8B-B14F-4D97-AF65-F5344CB8AC3E}">
        <p14:creationId xmlns:p14="http://schemas.microsoft.com/office/powerpoint/2010/main" val="301050025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837C38E7-792E-C949-BA89-014185BDF33F}" type="datetime1">
              <a:rPr lang="en-US"/>
              <a:pPr>
                <a:defRPr/>
              </a:pPr>
              <a:t>3/29/17</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691DE03-51FF-8143-BDE1-430BD10E2E4A}" type="slidenum">
              <a:rPr lang="en-US"/>
              <a:pPr>
                <a:defRPr/>
              </a:pPr>
              <a:t>‹#›</a:t>
            </a:fld>
            <a:endParaRPr lang="en-US" dirty="0"/>
          </a:p>
        </p:txBody>
      </p:sp>
    </p:spTree>
    <p:extLst>
      <p:ext uri="{BB962C8B-B14F-4D97-AF65-F5344CB8AC3E}">
        <p14:creationId xmlns:p14="http://schemas.microsoft.com/office/powerpoint/2010/main" val="83267182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CEBD8585-0863-9E4E-905D-9CEF8FDAD9EB}" type="datetime1">
              <a:rPr lang="en-US"/>
              <a:pPr>
                <a:defRPr/>
              </a:pPr>
              <a:t>3/29/17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20E52D-6757-584F-B7E7-785E1A237AA2}" type="slidenum">
              <a:rPr lang="en-US"/>
              <a:pPr>
                <a:defRPr/>
              </a:pPr>
              <a:t>‹#›</a:t>
            </a:fld>
            <a:endParaRPr lang="en-US" dirty="0"/>
          </a:p>
        </p:txBody>
      </p:sp>
    </p:spTree>
    <p:extLst>
      <p:ext uri="{BB962C8B-B14F-4D97-AF65-F5344CB8AC3E}">
        <p14:creationId xmlns:p14="http://schemas.microsoft.com/office/powerpoint/2010/main" val="369293290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056110C-D3FC-4B48-8CE3-9E44AE1FE741}" type="datetime1">
              <a:rPr lang="en-US"/>
              <a:pPr>
                <a:defRPr/>
              </a:pPr>
              <a:t>3/29/17</a:t>
            </a:fld>
            <a:endParaRPr 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66AD99-BF79-9947-A208-847908387E11}" type="slidenum">
              <a:rPr lang="en-US"/>
              <a:pPr>
                <a:defRPr/>
              </a:pPr>
              <a:t>‹#›</a:t>
            </a:fld>
            <a:endParaRPr lang="en-US" dirty="0"/>
          </a:p>
        </p:txBody>
      </p:sp>
    </p:spTree>
    <p:extLst>
      <p:ext uri="{BB962C8B-B14F-4D97-AF65-F5344CB8AC3E}">
        <p14:creationId xmlns:p14="http://schemas.microsoft.com/office/powerpoint/2010/main" val="299955321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F1868F6-D38B-C741-AF2B-0305D9AF5E8E}" type="datetime1">
              <a:rPr lang="en-US"/>
              <a:pPr>
                <a:defRPr/>
              </a:pPr>
              <a:t>3/29/17</a:t>
            </a:fld>
            <a:endParaRPr 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3E1AA0-5084-1342-BC23-437787FE5398}" type="slidenum">
              <a:rPr lang="en-US"/>
              <a:pPr>
                <a:defRPr/>
              </a:pPr>
              <a:t>‹#›</a:t>
            </a:fld>
            <a:endParaRPr lang="en-US" dirty="0"/>
          </a:p>
        </p:txBody>
      </p:sp>
    </p:spTree>
    <p:extLst>
      <p:ext uri="{BB962C8B-B14F-4D97-AF65-F5344CB8AC3E}">
        <p14:creationId xmlns:p14="http://schemas.microsoft.com/office/powerpoint/2010/main" val="259647315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CB047CC-DA7E-AE44-B7FA-AED6F144CC9D}" type="datetime1">
              <a:rPr lang="en-US"/>
              <a:pPr>
                <a:defRPr/>
              </a:pPr>
              <a:t>3/29/17</a:t>
            </a:fld>
            <a:endParaRPr 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6EB2A5-1CF7-C040-B3E4-57206D0ACC63}" type="slidenum">
              <a:rPr lang="en-US"/>
              <a:pPr>
                <a:defRPr/>
              </a:pPr>
              <a:t>‹#›</a:t>
            </a:fld>
            <a:endParaRPr lang="en-US" dirty="0"/>
          </a:p>
        </p:txBody>
      </p:sp>
    </p:spTree>
    <p:extLst>
      <p:ext uri="{BB962C8B-B14F-4D97-AF65-F5344CB8AC3E}">
        <p14:creationId xmlns:p14="http://schemas.microsoft.com/office/powerpoint/2010/main" val="5079207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7"/>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FAF63276-CF76-854C-BB3C-81762C11F6D2}" type="datetime1">
              <a:rPr lang="en-US"/>
              <a:pPr>
                <a:defRPr/>
              </a:pPr>
              <a:t>3/29/17</a:t>
            </a:fld>
            <a:endParaRPr 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B95DBBC-6EC3-AF4F-8A21-F3C5BF793469}" type="slidenum">
              <a:rPr lang="en-US"/>
              <a:pPr>
                <a:defRPr/>
              </a:pPr>
              <a:t>‹#›</a:t>
            </a:fld>
            <a:endParaRPr lang="en-US" dirty="0"/>
          </a:p>
        </p:txBody>
      </p:sp>
    </p:spTree>
    <p:extLst>
      <p:ext uri="{BB962C8B-B14F-4D97-AF65-F5344CB8AC3E}">
        <p14:creationId xmlns:p14="http://schemas.microsoft.com/office/powerpoint/2010/main" val="391394721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fontAlgn="base">
              <a:spcBef>
                <a:spcPct val="0"/>
              </a:spcBef>
              <a:spcAft>
                <a:spcPct val="0"/>
              </a:spcAft>
              <a:defRPr sz="950">
                <a:solidFill>
                  <a:prstClr val="white">
                    <a:lumMod val="65000"/>
                    <a:lumOff val="35000"/>
                    <a:alpha val="75000"/>
                  </a:prstClr>
                </a:solidFill>
                <a:ea typeface="ＭＳ Ｐゴシック" charset="0"/>
                <a:cs typeface="ＭＳ Ｐゴシック" charset="0"/>
              </a:defRPr>
            </a:lvl1pPr>
          </a:lstStyle>
          <a:p>
            <a:pPr>
              <a:defRPr/>
            </a:pPr>
            <a:fld id="{6C7C023C-D4B5-1643-94F9-F6C8C94697C0}" type="datetime1">
              <a:rPr lang="en-US"/>
              <a:pPr>
                <a:defRPr/>
              </a:pPr>
              <a:t>3/29/17</a:t>
            </a:fld>
            <a:endParaRPr 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solidFill>
                  <a:prstClr val="white">
                    <a:lumMod val="65000"/>
                    <a:lumOff val="35000"/>
                  </a:prstClr>
                </a:solidFill>
                <a:ea typeface="ＭＳ Ｐゴシック" charset="0"/>
                <a:cs typeface="ＭＳ Ｐゴシック" charset="0"/>
              </a:defRPr>
            </a:lvl1pPr>
          </a:lstStyle>
          <a:p>
            <a:pPr>
              <a:defRPr/>
            </a:pPr>
            <a:fld id="{68A0FFF1-7861-B740-AFE3-7C12C3BB2EA0}" type="slidenum">
              <a:rPr lang="en-US"/>
              <a:pPr>
                <a:defRPr/>
              </a:pPr>
              <a:t>‹#›</a:t>
            </a:fld>
            <a:endParaRPr lang="en-US" dirty="0"/>
          </a:p>
        </p:txBody>
      </p:sp>
    </p:spTree>
    <p:extLst>
      <p:ext uri="{BB962C8B-B14F-4D97-AF65-F5344CB8AC3E}">
        <p14:creationId xmlns:p14="http://schemas.microsoft.com/office/powerpoint/2010/main" val="1338581692"/>
      </p:ext>
    </p:extLst>
  </p:cSld>
  <p:clrMapOvr>
    <a:overrideClrMapping bg1="dk1" tx1="lt1" bg2="dk2" tx2="lt2" accent1="accent1" accent2="accent2" accent3="accent3" accent4="accent4" accent5="accent5" accent6="accent6" hlink="hlink" folHlink="folHlink"/>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367E4A7-226F-9141-A6D7-949194224FE7}" type="datetime1">
              <a:rPr lang="en-US"/>
              <a:pPr>
                <a:defRPr/>
              </a:pPr>
              <a:t>3/29/17</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43F04D-B50A-994F-9979-39A435F6C493}" type="slidenum">
              <a:rPr lang="en-US"/>
              <a:pPr>
                <a:defRPr/>
              </a:pPr>
              <a:t>‹#›</a:t>
            </a:fld>
            <a:endParaRPr lang="en-US" dirty="0"/>
          </a:p>
        </p:txBody>
      </p:sp>
    </p:spTree>
    <p:extLst>
      <p:ext uri="{BB962C8B-B14F-4D97-AF65-F5344CB8AC3E}">
        <p14:creationId xmlns:p14="http://schemas.microsoft.com/office/powerpoint/2010/main" val="2288307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64597"/>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B921374-CE6E-B44D-9CC1-EBE6EF70217F}" type="datetime1">
              <a:rPr lang="en-US"/>
              <a:pPr>
                <a:defRPr/>
              </a:pPr>
              <a:t>3/29/17</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1CBC36-8413-5444-B2AE-E8AB8CC5A05B}" type="slidenum">
              <a:rPr lang="en-US"/>
              <a:pPr>
                <a:defRPr/>
              </a:pPr>
              <a:t>‹#›</a:t>
            </a:fld>
            <a:endParaRPr lang="en-US" dirty="0"/>
          </a:p>
        </p:txBody>
      </p:sp>
    </p:spTree>
    <p:extLst>
      <p:ext uri="{BB962C8B-B14F-4D97-AF65-F5344CB8AC3E}">
        <p14:creationId xmlns:p14="http://schemas.microsoft.com/office/powerpoint/2010/main" val="189541014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910401414"/>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2271565500"/>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4061413240"/>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3415329898"/>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84820860"/>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462954300"/>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99755640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450409029"/>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986696970"/>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994818"/>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3255745669"/>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47096865"/>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360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5514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0974418"/>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7819677"/>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158867"/>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8639164"/>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0962387"/>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179259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571721"/>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8817800"/>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0878661"/>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01849"/>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969527265"/>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061862603"/>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146418325"/>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769708342"/>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807660448"/>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362373258"/>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35930048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1558049"/>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090933055"/>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531414644"/>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171887537"/>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983579206"/>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3027314285"/>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1384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7868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228103"/>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1576654"/>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459649"/>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567181"/>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150402"/>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417761"/>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674950"/>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804524"/>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4849884"/>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2082168"/>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8155094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537926205"/>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211220086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402296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492595"/>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1137313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309201907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4339796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268081607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259884656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3637960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219949960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687839611"/>
      </p:ext>
    </p:extLst>
  </p:cSld>
  <p:clrMapOvr>
    <a:masterClrMapping/>
  </p:clrMapOvr>
  <p:timing>
    <p:tnLst>
      <p:par>
        <p:cTn xmlns:p14="http://schemas.microsoft.com/office/powerpoint/2010/mai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495748"/>
      </p:ext>
    </p:extLst>
  </p:cSld>
  <p:clrMapOvr>
    <a:masterClrMapping/>
  </p:clrMapOvr>
  <p:timing>
    <p:tnLst>
      <p:par>
        <p:cTn xmlns:p14="http://schemas.microsoft.com/office/powerpoint/2010/mai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99593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163671"/>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166183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444587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095398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541178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88601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927056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223541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912367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4162209796"/>
      </p:ext>
    </p:extLst>
  </p:cSld>
  <p:clrMapOvr>
    <a:masterClrMapping/>
  </p:clrMapOvr>
  <p:timing>
    <p:tnLst>
      <p:par>
        <p:cTn xmlns:p14="http://schemas.microsoft.com/office/powerpoint/2010/mai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2462162154"/>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661300"/>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Tree>
    <p:extLst>
      <p:ext uri="{BB962C8B-B14F-4D97-AF65-F5344CB8AC3E}">
        <p14:creationId xmlns:p14="http://schemas.microsoft.com/office/powerpoint/2010/main" val="2676545168"/>
      </p:ext>
    </p:extLst>
  </p:cSld>
  <p:clrMapOvr>
    <a:masterClrMapping/>
  </p:clrMapOvr>
  <p:timing>
    <p:tnLst>
      <p:par>
        <p:cTn xmlns:p14="http://schemas.microsoft.com/office/powerpoint/2010/mai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50366721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11705325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60270466"/>
      </p:ext>
    </p:extLst>
  </p:cSld>
  <p:clrMapOvr>
    <a:masterClrMapping/>
  </p:clrMapOvr>
  <p:timing>
    <p:tnLst>
      <p:par>
        <p:cTn xmlns:p14="http://schemas.microsoft.com/office/powerpoint/2010/mai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98092221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46098856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41800301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21794383"/>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2949046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865406577"/>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901423"/>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595676"/>
      </p:ext>
    </p:extLst>
  </p:cSld>
  <p:clrMapOvr>
    <a:masterClrMapping/>
  </p:clrMapOvr>
  <p:timing>
    <p:tnLst>
      <p:par>
        <p:cTn xmlns:p14="http://schemas.microsoft.com/office/powerpoint/2010/mai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852458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97949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413916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176545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069753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3129965"/>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9344466"/>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428070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23840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815837682"/>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3256322409"/>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139869450"/>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1222663575"/>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27662723"/>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503070451"/>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3265949819"/>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54066524"/>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430650488"/>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648568013"/>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561740815"/>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608998057"/>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23206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3168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885299"/>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782170"/>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304052"/>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9674425"/>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4430214"/>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63137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8297684"/>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1470161"/>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130870"/>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324939800"/>
      </p:ext>
    </p:extLst>
  </p:cSld>
  <p:clrMapOvr>
    <a:masterClrMapping/>
  </p:clrMapOvr>
  <p:transition xmlns:p14="http://schemas.microsoft.com/office/powerpoint/2010/mai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2279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19355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4411120"/>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4834082"/>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7465237"/>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957172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1038780"/>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9779386"/>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068007"/>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7735840"/>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7764171"/>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002117272"/>
      </p:ext>
    </p:extLst>
  </p:cSld>
  <p:clrMapOvr>
    <a:masterClrMapping/>
  </p:clrMapOvr>
  <p:timing>
    <p:tnLst>
      <p:par>
        <p:cTn xmlns:p14="http://schemas.microsoft.com/office/powerpoint/2010/mai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525733"/>
      </p:ext>
    </p:extLst>
  </p:cSld>
  <p:clrMapOvr>
    <a:masterClrMapping/>
  </p:clrMapOvr>
  <p:timing>
    <p:tnLst>
      <p:par>
        <p:cTn xmlns:p14="http://schemas.microsoft.com/office/powerpoint/2010/mai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532815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8526539"/>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0322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432062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52187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645032"/>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3133081"/>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0871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131896"/>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544573735"/>
      </p:ext>
    </p:extLst>
  </p:cSld>
  <p:clrMapOvr>
    <a:masterClrMapping/>
  </p:clrMapOvr>
  <p:timing>
    <p:tnLst>
      <p:par>
        <p:cTn xmlns:p14="http://schemas.microsoft.com/office/powerpoint/2010/main" id="1" dur="indefinite" restart="never" nodeType="tmRoot"/>
      </p:par>
    </p:tnLst>
  </p:timing>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765160"/>
      </p:ext>
    </p:extLst>
  </p:cSld>
  <p:clrMapOvr>
    <a:masterClrMapping/>
  </p:clrMapOvr>
  <p:timing>
    <p:tnLst>
      <p:par>
        <p:cTn xmlns:p14="http://schemas.microsoft.com/office/powerpoint/2010/main" id="1" dur="indefinite" restart="never" nodeType="tmRoot"/>
      </p:par>
    </p:tnLst>
  </p:timing>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431699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0873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069552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3045607"/>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5546571"/>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8327666"/>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7783043"/>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086604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0461441"/>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00372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8695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308412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521384"/>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660507"/>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0368802"/>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7565352"/>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468891"/>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1187683"/>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9740060"/>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8274344"/>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1543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34604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856678"/>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258596"/>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7571157"/>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2493183"/>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4544380"/>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4047367"/>
      </p:ext>
    </p:extLst>
  </p:cSld>
  <p:clrMapOvr>
    <a:masterClrMapping/>
  </p:clrMapOvr>
  <p:transition xmlns:p14="http://schemas.microsoft.com/office/powerpoint/2010/main"/>
</p:sldLayout>
</file>

<file path=ppt/slideLayouts/slideLayout7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639211"/>
      </p:ext>
    </p:extLst>
  </p:cSld>
  <p:clrMapOvr>
    <a:masterClrMapping/>
  </p:clrMapOvr>
  <p:transition xmlns:p14="http://schemas.microsoft.com/office/powerpoint/2010/mai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861046"/>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2052179"/>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18017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68922"/>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272692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818706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008547"/>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8097085"/>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8758357"/>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7595460"/>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9734687"/>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1915676"/>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32944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7865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397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286403"/>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4558493"/>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458756"/>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8991311"/>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4826655"/>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201930"/>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6597831"/>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3501546"/>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4846180"/>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36509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8214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2469692"/>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8509529"/>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6830488"/>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5108999"/>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94509"/>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7269251"/>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58362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8978149"/>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67667"/>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616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709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1906804"/>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7738014"/>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8299136"/>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7553515"/>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0463943"/>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387919"/>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999452"/>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5847538"/>
      </p:ext>
    </p:extLst>
  </p:cSld>
  <p:clrMapOvr>
    <a:masterClrMapping/>
  </p:clrMapOvr>
  <p:transition xmlns:p14="http://schemas.microsoft.com/office/powerpoint/2010/main"/>
</p:sldLayout>
</file>

<file path=ppt/slideLayouts/slideLayout7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1430381"/>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73957"/>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0695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957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7162268"/>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378841"/>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980135"/>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7505840"/>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58002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47485846"/>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6448601"/>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256773"/>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9197623"/>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8169854"/>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107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136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3827702"/>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7442311"/>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6438355"/>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245546"/>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0542122"/>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3725372"/>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0041306"/>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654648"/>
      </p:ext>
    </p:extLst>
  </p:cSld>
  <p:clrMapOvr>
    <a:masterClrMapping/>
  </p:clrMapOvr>
  <p:transition xmlns:p14="http://schemas.microsoft.com/office/powerpoint/2010/mai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699016"/>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2270077"/>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34331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4498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8463681"/>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456355"/>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607443"/>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413185"/>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6579504"/>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2348027"/>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5496073"/>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3946313"/>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0555665"/>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6377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9429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99752"/>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384610"/>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6813581"/>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8133260"/>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2957489"/>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7023162"/>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4537563"/>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593014"/>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0280006"/>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6671981"/>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2333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028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203900"/>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9036697"/>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2155591"/>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6002645"/>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728059"/>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7861374"/>
      </p:ext>
    </p:extLst>
  </p:cSld>
  <p:clrMapOvr>
    <a:masterClrMapping/>
  </p:clrMapOvr>
  <p:transition xmlns:p14="http://schemas.microsoft.com/office/powerpoint/2010/main"/>
</p:sldLayout>
</file>

<file path=ppt/slideLayouts/slideLayout8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090818"/>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658975"/>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7767339"/>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241973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301850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01651248"/>
      </p:ext>
    </p:extLst>
  </p:cSld>
  <p:clrMapOvr>
    <a:masterClrMapping/>
  </p:clrMapOvr>
  <p:timing>
    <p:tnLst>
      <p:par>
        <p:cTn xmlns:p14="http://schemas.microsoft.com/office/powerpoint/2010/main" id="1" dur="indefinite" restart="never" nodeType="tmRoot"/>
      </p:par>
    </p:tnLst>
  </p:timing>
</p:sldLayout>
</file>

<file path=ppt/slideLayouts/slideLayout8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2091735"/>
      </p:ext>
    </p:extLst>
  </p:cSld>
  <p:clrMapOvr>
    <a:masterClrMapping/>
  </p:clrMapOvr>
  <p:timing>
    <p:tnLst>
      <p:par>
        <p:cTn xmlns:p14="http://schemas.microsoft.com/office/powerpoint/2010/main" id="1" dur="indefinite" restart="never" nodeType="tmRoot"/>
      </p:par>
    </p:tnLst>
  </p:timing>
</p:sldLayout>
</file>

<file path=ppt/slideLayouts/slideLayout8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98925192"/>
      </p:ext>
    </p:extLst>
  </p:cSld>
  <p:clrMapOvr>
    <a:masterClrMapping/>
  </p:clrMapOvr>
  <p:timing>
    <p:tnLst>
      <p:par>
        <p:cTn xmlns:p14="http://schemas.microsoft.com/office/powerpoint/2010/main" id="1" dur="indefinite" restart="never" nodeType="tmRoot"/>
      </p:par>
    </p:tnLst>
  </p:timing>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86156754"/>
      </p:ext>
    </p:extLst>
  </p:cSld>
  <p:clrMapOvr>
    <a:masterClrMapping/>
  </p:clrMapOvr>
  <p:timing>
    <p:tnLst>
      <p:par>
        <p:cTn xmlns:p14="http://schemas.microsoft.com/office/powerpoint/2010/main" id="1" dur="indefinite" restart="never" nodeType="tmRoot"/>
      </p:par>
    </p:tnLst>
  </p:timing>
</p:sldLayout>
</file>

<file path=ppt/slideLayouts/slideLayout8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06019270"/>
      </p:ext>
    </p:extLst>
  </p:cSld>
  <p:clrMapOvr>
    <a:masterClrMapping/>
  </p:clrMapOvr>
  <p:timing>
    <p:tnLst>
      <p:par>
        <p:cTn xmlns:p14="http://schemas.microsoft.com/office/powerpoint/2010/main" id="1" dur="indefinite" restart="never" nodeType="tmRoot"/>
      </p:par>
    </p:tnLst>
  </p:timing>
</p:sldLayout>
</file>

<file path=ppt/slideLayouts/slideLayout8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76589738"/>
      </p:ext>
    </p:extLst>
  </p:cSld>
  <p:clrMapOvr>
    <a:masterClrMapping/>
  </p:clrMapOvr>
  <p:timing>
    <p:tnLst>
      <p:par>
        <p:cTn xmlns:p14="http://schemas.microsoft.com/office/powerpoint/2010/main" id="1" dur="indefinite" restart="never" nodeType="tmRoot"/>
      </p:par>
    </p:tnLst>
  </p:timing>
</p:sldLayout>
</file>

<file path=ppt/slideLayouts/slideLayout8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7152300"/>
      </p:ext>
    </p:extLst>
  </p:cSld>
  <p:clrMapOvr>
    <a:masterClrMapping/>
  </p:clrMapOvr>
  <p:timing>
    <p:tnLst>
      <p:par>
        <p:cTn xmlns:p14="http://schemas.microsoft.com/office/powerpoint/2010/mai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3/29/17</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404768848"/>
      </p:ext>
    </p:extLst>
  </p:cSld>
  <p:clrMapOvr>
    <a:overrideClrMapping bg1="dk1" tx1="lt1" bg2="dk2" tx2="lt2" accent1="accent1" accent2="accent2" accent3="accent3" accent4="accent4" accent5="accent5" accent6="accent6" hlink="hlink" folHlink="folHlink"/>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77393157"/>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69652973"/>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4"/>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5306885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6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491516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Date Placeholder 1"/>
          <p:cNvSpPr>
            <a:spLocks noGrp="1"/>
          </p:cNvSpPr>
          <p:nvPr>
            <p:ph type="dt" sz="half" idx="12"/>
          </p:nvPr>
        </p:nvSpPr>
        <p:spPr/>
        <p:txBody>
          <a:bodyPr/>
          <a:lstStyle/>
          <a:p>
            <a:fld id="{7E91C678-4BCA-47DB-A467-32B445B5DAD1}"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3" name="Footer Placeholder 2"/>
          <p:cNvSpPr>
            <a:spLocks noGrp="1"/>
          </p:cNvSpPr>
          <p:nvPr>
            <p:ph type="ftr" sz="quarter" idx="13"/>
          </p:nvPr>
        </p:nvSpPr>
        <p:spPr/>
        <p:txBody>
          <a:bodyPr/>
          <a:lstStyle/>
          <a:p>
            <a:endParaRPr lang="en-US">
              <a:solidFill>
                <a:prstClr val="black">
                  <a:alpha val="75000"/>
                </a:prstClr>
              </a:solidFill>
              <a:latin typeface="Calibri"/>
            </a:endParaRPr>
          </a:p>
        </p:txBody>
      </p:sp>
      <p:sp>
        <p:nvSpPr>
          <p:cNvPr id="4" name="Slide Number Placeholder 3"/>
          <p:cNvSpPr>
            <a:spLocks noGrp="1"/>
          </p:cNvSpPr>
          <p:nvPr>
            <p:ph type="sldNum" sz="quarter" idx="14"/>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63579084"/>
      </p:ext>
    </p:extLst>
  </p:cSld>
  <p:clrMapOvr>
    <a:masterClrMapping/>
  </p:clrMapOvr>
  <p:timing>
    <p:tnLst>
      <p:par>
        <p:cTn xmlns:p14="http://schemas.microsoft.com/office/powerpoint/2010/main" id="1" dur="indefinite" restart="never" nodeType="tmRoot"/>
      </p:par>
    </p:tnLst>
  </p:timing>
</p:sldLayout>
</file>

<file path=ppt/slideLayouts/slideLayout8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84819339"/>
      </p:ext>
    </p:extLst>
  </p:cSld>
  <p:clrMapOvr>
    <a:masterClrMapping/>
  </p:clrMapOvr>
  <p:timing>
    <p:tnLst>
      <p:par>
        <p:cTn xmlns:p14="http://schemas.microsoft.com/office/powerpoint/2010/main" id="1" dur="indefinite" restart="never" nodeType="tmRoot"/>
      </p:par>
    </p:tnLst>
  </p:timing>
</p:sldLayout>
</file>

<file path=ppt/slideLayouts/slideLayout8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
        <p:nvSpPr>
          <p:cNvPr id="8" name="Date Placeholder 3"/>
          <p:cNvSpPr>
            <a:spLocks noGrp="1"/>
          </p:cNvSpPr>
          <p:nvPr>
            <p:ph type="dt" sz="half" idx="10"/>
          </p:nvPr>
        </p:nvSpPr>
        <p:spPr>
          <a:xfrm>
            <a:off x="188798" y="6405592"/>
            <a:ext cx="3086100" cy="228600"/>
          </a:xfrm>
        </p:spPr>
        <p:txBody>
          <a:bodyPr/>
          <a:lstStyle/>
          <a:p>
            <a:fld id="{631AED5B-0B8E-4D50-8AE6-A937FB3569CB}"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9" name="Footer Placeholder 4"/>
          <p:cNvSpPr>
            <a:spLocks noGrp="1"/>
          </p:cNvSpPr>
          <p:nvPr>
            <p:ph type="ftr" sz="quarter" idx="11"/>
          </p:nvPr>
        </p:nvSpPr>
        <p:spPr>
          <a:xfrm>
            <a:off x="3274898" y="6405592"/>
            <a:ext cx="3266295" cy="228600"/>
          </a:xfrm>
        </p:spPr>
        <p:txBody>
          <a:bodyPr/>
          <a:lstStyle/>
          <a:p>
            <a:endParaRPr lang="en-US">
              <a:solidFill>
                <a:prstClr val="black">
                  <a:alpha val="75000"/>
                </a:prstClr>
              </a:solidFill>
              <a:latin typeface="Calibri"/>
            </a:endParaRPr>
          </a:p>
        </p:txBody>
      </p:sp>
    </p:spTree>
    <p:extLst>
      <p:ext uri="{BB962C8B-B14F-4D97-AF65-F5344CB8AC3E}">
        <p14:creationId xmlns:p14="http://schemas.microsoft.com/office/powerpoint/2010/main" val="2178301522"/>
      </p:ext>
    </p:extLst>
  </p:cSld>
  <p:clrMapOvr>
    <a:masterClrMapping/>
  </p:clrMapOvr>
  <p:timing>
    <p:tnLst>
      <p:par>
        <p:cTn xmlns:p14="http://schemas.microsoft.com/office/powerpoint/2010/main" id="1" dur="indefinite" restart="never" nodeType="tmRoot"/>
      </p:par>
    </p:tnLst>
  </p:timing>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
        <p:nvSpPr>
          <p:cNvPr id="11" name="Date Placeholder 3"/>
          <p:cNvSpPr>
            <a:spLocks noGrp="1"/>
          </p:cNvSpPr>
          <p:nvPr>
            <p:ph type="dt" sz="half" idx="10"/>
          </p:nvPr>
        </p:nvSpPr>
        <p:spPr>
          <a:xfrm>
            <a:off x="188798" y="6405592"/>
            <a:ext cx="3086100" cy="228600"/>
          </a:xfrm>
        </p:spPr>
        <p:txBody>
          <a:bodyPr/>
          <a:lstStyle/>
          <a:p>
            <a:fld id="{93D63F6A-0689-4256-96F7-DFA80A71208E}"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12" name="Footer Placeholder 4"/>
          <p:cNvSpPr>
            <a:spLocks noGrp="1"/>
          </p:cNvSpPr>
          <p:nvPr>
            <p:ph type="ftr" sz="quarter" idx="11"/>
          </p:nvPr>
        </p:nvSpPr>
        <p:spPr>
          <a:xfrm>
            <a:off x="3274898" y="6405592"/>
            <a:ext cx="3266295" cy="228600"/>
          </a:xfrm>
        </p:spPr>
        <p:txBody>
          <a:bodyPr/>
          <a:lstStyle/>
          <a:p>
            <a:endParaRPr lang="en-US">
              <a:solidFill>
                <a:prstClr val="black">
                  <a:alpha val="75000"/>
                </a:prstClr>
              </a:solidFill>
              <a:latin typeface="Calibri"/>
            </a:endParaRPr>
          </a:p>
        </p:txBody>
      </p:sp>
    </p:spTree>
    <p:extLst>
      <p:ext uri="{BB962C8B-B14F-4D97-AF65-F5344CB8AC3E}">
        <p14:creationId xmlns:p14="http://schemas.microsoft.com/office/powerpoint/2010/main" val="246581036"/>
      </p:ext>
    </p:extLst>
  </p:cSld>
  <p:clrMapOvr>
    <a:masterClrMapping/>
  </p:clrMapOvr>
  <p:timing>
    <p:tnLst>
      <p:par>
        <p:cTn xmlns:p14="http://schemas.microsoft.com/office/powerpoint/2010/main" id="1" dur="indefinite" restart="never" nodeType="tmRoot"/>
      </p:par>
    </p:tnLst>
  </p:timing>
</p:sldLayout>
</file>

<file path=ppt/slideLayouts/slideLayout8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984735722"/>
      </p:ext>
    </p:extLst>
  </p:cSld>
  <p:clrMapOvr>
    <a:masterClrMapping/>
  </p:clrMapOvr>
  <p:timing>
    <p:tnLst>
      <p:par>
        <p:cTn xmlns:p14="http://schemas.microsoft.com/office/powerpoint/2010/main" id="1" dur="indefinite" restart="never" nodeType="tmRoot"/>
      </p:par>
    </p:tnLst>
  </p:timing>
</p:sldLayout>
</file>

<file path=ppt/slideLayouts/slideLayout8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A5FA3-3CD8-48C0-9A93-BD988252B551}"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latin typeface="Calibri"/>
            </a:endParaRPr>
          </a:p>
        </p:txBody>
      </p:sp>
      <p:sp>
        <p:nvSpPr>
          <p:cNvPr id="4" name="Slide Number Placeholder 3"/>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306110391"/>
      </p:ext>
    </p:extLst>
  </p:cSld>
  <p:clrMapOvr>
    <a:masterClrMapping/>
  </p:clrMapOvr>
  <p:timing>
    <p:tnLst>
      <p:par>
        <p:cTn xmlns:p14="http://schemas.microsoft.com/office/powerpoint/2010/main" id="1" dur="indefinite" restart="never" nodeType="tmRoot"/>
      </p:par>
    </p:tnLst>
  </p:timing>
</p:sldLayout>
</file>

<file path=ppt/slideLayouts/slideLayout8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4D082FB2-D5CA-4468-BD9F-CE329C05C7E1}"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latin typeface="Calibri"/>
            </a:endParaRPr>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lvl1pPr>
              <a:defRPr>
                <a:solidFill>
                  <a:srgbClr val="FFFFFF">
                    <a:alpha val="20000"/>
                  </a:srgbClr>
                </a:solidFill>
              </a:defRPr>
            </a:lvl1pPr>
          </a:lstStyle>
          <a:p>
            <a:fld id="{4DB4CB9A-C63F-4E87-AA38-9916D0B520C4}"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112852839"/>
      </p:ext>
    </p:extLst>
  </p:cSld>
  <p:clrMapOvr>
    <a:masterClrMapping/>
  </p:clrMapOvr>
  <p:timing>
    <p:tnLst>
      <p:par>
        <p:cTn xmlns:p14="http://schemas.microsoft.com/office/powerpoint/2010/main" id="1" dur="indefinite" restart="never" nodeType="tmRoot"/>
      </p:par>
    </p:tnLst>
  </p:timing>
</p:sldLayout>
</file>

<file path=ppt/slideLayouts/slideLayout86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12730508-2AE3-46B9-8E42-779036CDE91D}" type="datetime1">
              <a:rPr lang="en-US" smtClean="0">
                <a:latin typeface="Calibri"/>
              </a:rPr>
              <a:pPr/>
              <a:t>3/29/17</a:t>
            </a:fld>
            <a:endParaRPr lang="en-US">
              <a:latin typeface="Calibri"/>
            </a:endParaRPr>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latin typeface="Calibri"/>
            </a:endParaRPr>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lvl1pPr>
              <a:defRPr>
                <a:solidFill>
                  <a:srgbClr val="FFFFFF">
                    <a:alpha val="20000"/>
                  </a:srgbClr>
                </a:solidFill>
              </a:defRPr>
            </a:lvl1pPr>
          </a:lstStyle>
          <a:p>
            <a:fld id="{4DB4CB9A-C63F-4E87-AA38-9916D0B520C4}"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960579114"/>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1349733168"/>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10BBE7-97D0-4058-A938-1DB84AE8E331}"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383210344"/>
      </p:ext>
    </p:extLst>
  </p:cSld>
  <p:clrMapOvr>
    <a:masterClrMapping/>
  </p:clrMapOvr>
  <p:timing>
    <p:tnLst>
      <p:par>
        <p:cTn xmlns:p14="http://schemas.microsoft.com/office/powerpoint/2010/main" id="1" dur="indefinite" restart="never" nodeType="tmRoot"/>
      </p:par>
    </p:tnLst>
  </p:timing>
</p:sldLayout>
</file>

<file path=ppt/slideLayouts/slideLayout8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F7BD51-B50B-4149-8355-6A430C647D0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43709329"/>
      </p:ext>
    </p:extLst>
  </p:cSld>
  <p:clrMapOvr>
    <a:masterClrMapping/>
  </p:clrMapOvr>
  <p:timing>
    <p:tnLst>
      <p:par>
        <p:cTn xmlns:p14="http://schemas.microsoft.com/office/powerpoint/2010/main" id="1" dur="indefinite" restart="never" nodeType="tmRoot"/>
      </p:par>
    </p:tnLst>
  </p:timing>
</p:sldLayout>
</file>

<file path=ppt/slideLayouts/slideLayout87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8334943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7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9037646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0790320"/>
      </p:ext>
    </p:extLst>
  </p:cSld>
  <p:clrMapOvr>
    <a:masterClrMapping/>
  </p:clrMapOvr>
  <p:timing>
    <p:tnLst>
      <p:par>
        <p:cTn xmlns:p14="http://schemas.microsoft.com/office/powerpoint/2010/main" id="1" dur="indefinite" restart="never" nodeType="tmRoot"/>
      </p:par>
    </p:tnLst>
  </p:timing>
</p:sldLayout>
</file>

<file path=ppt/slideLayouts/slideLayout8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45251471"/>
      </p:ext>
    </p:extLst>
  </p:cSld>
  <p:clrMapOvr>
    <a:masterClrMapping/>
  </p:clrMapOvr>
  <p:timing>
    <p:tnLst>
      <p:par>
        <p:cTn xmlns:p14="http://schemas.microsoft.com/office/powerpoint/2010/main" id="1" dur="indefinite" restart="never" nodeType="tmRoot"/>
      </p:par>
    </p:tnLst>
  </p:timing>
</p:sldLayout>
</file>

<file path=ppt/slideLayouts/slideLayout8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75244683"/>
      </p:ext>
    </p:extLst>
  </p:cSld>
  <p:clrMapOvr>
    <a:masterClrMapping/>
  </p:clrMapOvr>
  <p:timing>
    <p:tnLst>
      <p:par>
        <p:cTn xmlns:p14="http://schemas.microsoft.com/office/powerpoint/2010/main" id="1" dur="indefinite" restart="never" nodeType="tmRoot"/>
      </p:par>
    </p:tnLst>
  </p:timing>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28164350"/>
      </p:ext>
    </p:extLst>
  </p:cSld>
  <p:clrMapOvr>
    <a:masterClrMapping/>
  </p:clrMapOvr>
  <p:timing>
    <p:tnLst>
      <p:par>
        <p:cTn xmlns:p14="http://schemas.microsoft.com/office/powerpoint/2010/mai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63660836"/>
      </p:ext>
    </p:extLst>
  </p:cSld>
  <p:clrMapOvr>
    <a:masterClrMapping/>
  </p:clrMapOvr>
  <p:timing>
    <p:tnLst>
      <p:par>
        <p:cTn xmlns:p14="http://schemas.microsoft.com/office/powerpoint/2010/mai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68421750"/>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43345180"/>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85014016"/>
      </p:ext>
    </p:extLst>
  </p:cSld>
  <p:clrMapOvr>
    <a:masterClrMapping/>
  </p:clrMapOvr>
  <p:timing>
    <p:tnLst>
      <p:par>
        <p:cTn xmlns:p14="http://schemas.microsoft.com/office/powerpoint/2010/main" id="1" dur="indefinite" restart="never" nodeType="tmRoot"/>
      </p:par>
    </p:tnLst>
  </p:timing>
</p:sldLayout>
</file>

<file path=ppt/slideLayouts/slideLayout88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3/29/17</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182636117"/>
      </p:ext>
    </p:extLst>
  </p:cSld>
  <p:clrMapOvr>
    <a:overrideClrMapping bg1="dk1" tx1="lt1" bg2="dk2" tx2="lt2" accent1="accent1" accent2="accent2" accent3="accent3" accent4="accent4" accent5="accent5" accent6="accent6" hlink="hlink" folHlink="folHlink"/>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5076689"/>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21324352"/>
      </p:ext>
    </p:extLst>
  </p:cSld>
  <p:clrMapOvr>
    <a:masterClrMapping/>
  </p:clrMapOvr>
  <p:timing>
    <p:tnLst>
      <p:par>
        <p:cTn xmlns:p14="http://schemas.microsoft.com/office/powerpoint/2010/main" id="1" dur="indefinite" restart="never" nodeType="tmRoot"/>
      </p:par>
    </p:tnLst>
  </p:timing>
</p:sldLayout>
</file>

<file path=ppt/slideLayouts/slideLayout8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421480703"/>
      </p:ext>
    </p:extLst>
  </p:cSld>
  <p:clrMapOvr>
    <a:masterClrMapping/>
  </p:clrMapOvr>
  <p:timing>
    <p:tnLst>
      <p:par>
        <p:cTn xmlns:p14="http://schemas.microsoft.com/office/powerpoint/2010/main" id="1" dur="indefinite" restart="never" nodeType="tmRoot"/>
      </p:par>
    </p:tnLst>
  </p:timing>
</p:sldLayout>
</file>

<file path=ppt/slideLayouts/slideLayout8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020511"/>
      </p:ext>
    </p:extLst>
  </p:cSld>
  <p:clrMapOvr>
    <a:masterClrMapping/>
  </p:clrMapOvr>
  <p:timing>
    <p:tnLst>
      <p:par>
        <p:cTn xmlns:p14="http://schemas.microsoft.com/office/powerpoint/2010/mai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6501893"/>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3653219"/>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8832481"/>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94623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3082049"/>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6302159"/>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3020877"/>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2147516"/>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6025"/>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424950"/>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709160613"/>
      </p:ext>
    </p:extLst>
  </p:cSld>
  <p:clrMapOvr>
    <a:masterClrMapping/>
  </p:clrMapOvr>
  <p:timing>
    <p:tnLst>
      <p:par>
        <p:cTn xmlns:p14="http://schemas.microsoft.com/office/powerpoint/2010/mai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622018"/>
      </p:ext>
    </p:extLst>
  </p:cSld>
  <p:clrMapOvr>
    <a:masterClrMapping/>
  </p:clrMapOvr>
  <p:timing>
    <p:tnLst>
      <p:par>
        <p:cTn xmlns:p14="http://schemas.microsoft.com/office/powerpoint/2010/mai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945141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7039851"/>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185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3807545"/>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1381125"/>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2377788"/>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4088640"/>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2327755"/>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20723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2346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33477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0185924"/>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2974166"/>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3701212"/>
      </p:ext>
    </p:extLst>
  </p:cSld>
  <p:clrMapOvr>
    <a:masterClrMapping/>
  </p:clrMapOvr>
  <p:transition xmlns:p14="http://schemas.microsoft.com/office/powerpoint/2010/main"/>
</p:sldLayout>
</file>

<file path=ppt/slideLayouts/slideLayout9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573769"/>
      </p:ext>
    </p:extLst>
  </p:cSld>
  <p:clrMapOvr>
    <a:masterClrMapping/>
  </p:clrMapOvr>
  <p:transition xmlns:p14="http://schemas.microsoft.com/office/powerpoint/2010/main"/>
</p:sldLayout>
</file>

<file path=ppt/slideLayouts/slideLayout9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2163801"/>
      </p:ext>
    </p:extLst>
  </p:cSld>
  <p:clrMapOvr>
    <a:masterClrMapping/>
  </p:clrMapOvr>
  <p:transition xmlns:p14="http://schemas.microsoft.com/office/powerpoint/2010/main"/>
</p:sldLayout>
</file>

<file path=ppt/slideLayouts/slideLayout9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2784626"/>
      </p:ext>
    </p:extLst>
  </p:cSld>
  <p:clrMapOvr>
    <a:masterClrMapping/>
  </p:clrMapOvr>
  <p:transition xmlns:p14="http://schemas.microsoft.com/office/powerpoint/2010/main"/>
</p:sldLayout>
</file>

<file path=ppt/slideLayouts/slideLayout9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699714"/>
      </p:ext>
    </p:extLst>
  </p:cSld>
  <p:clrMapOvr>
    <a:masterClrMapping/>
  </p:clrMapOvr>
  <p:transition xmlns:p14="http://schemas.microsoft.com/office/powerpoint/2010/main"/>
</p:sldLayout>
</file>

<file path=ppt/slideLayouts/slideLayout9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7293153"/>
      </p:ext>
    </p:extLst>
  </p:cSld>
  <p:clrMapOvr>
    <a:masterClrMapping/>
  </p:clrMapOvr>
  <p:transition xmlns:p14="http://schemas.microsoft.com/office/powerpoint/2010/main"/>
</p:sldLayout>
</file>

<file path=ppt/slideLayouts/slideLayout9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842512"/>
      </p:ext>
    </p:extLst>
  </p:cSld>
  <p:clrMapOvr>
    <a:masterClrMapping/>
  </p:clrMapOvr>
  <p:transition xmlns:p14="http://schemas.microsoft.com/office/powerpoint/2010/main"/>
</p:sldLayout>
</file>

<file path=ppt/slideLayouts/slideLayout9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998626564"/>
      </p:ext>
    </p:extLst>
  </p:cSld>
  <p:clrMapOvr>
    <a:masterClrMapping/>
  </p:clrMapOvr>
  <p:transition xmlns:p14="http://schemas.microsoft.com/office/powerpoint/2010/main"/>
</p:sldLayout>
</file>

<file path=ppt/slideLayouts/slideLayout9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494075240"/>
      </p:ext>
    </p:extLst>
  </p:cSld>
  <p:clrMapOvr>
    <a:masterClrMapping/>
  </p:clrMapOvr>
  <p:transition xmlns:p14="http://schemas.microsoft.com/office/powerpoint/2010/main"/>
</p:sldLayout>
</file>

<file path=ppt/slideLayouts/slideLayout9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8267902"/>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0567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979348326"/>
      </p:ext>
    </p:extLst>
  </p:cSld>
  <p:clrMapOvr>
    <a:masterClrMapping/>
  </p:clrMapOvr>
  <p:transition xmlns:p14="http://schemas.microsoft.com/office/powerpoint/2010/main"/>
</p:sldLayout>
</file>

<file path=ppt/slideLayouts/slideLayout9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967646971"/>
      </p:ext>
    </p:extLst>
  </p:cSld>
  <p:clrMapOvr>
    <a:masterClrMapping/>
  </p:clrMapOvr>
  <p:transition xmlns:p14="http://schemas.microsoft.com/office/powerpoint/2010/main"/>
</p:sldLayout>
</file>

<file path=ppt/slideLayouts/slideLayout9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72452061"/>
      </p:ext>
    </p:extLst>
  </p:cSld>
  <p:clrMapOvr>
    <a:masterClrMapping/>
  </p:clrMapOvr>
  <p:transition xmlns:p14="http://schemas.microsoft.com/office/powerpoint/2010/main"/>
</p:sldLayout>
</file>

<file path=ppt/slideLayouts/slideLayout9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345340448"/>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082399507"/>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579265150"/>
      </p:ext>
    </p:extLst>
  </p:cSld>
  <p:clrMapOvr>
    <a:masterClrMapping/>
  </p:clrMapOvr>
  <p:transition xmlns:p14="http://schemas.microsoft.com/office/powerpoint/2010/main"/>
</p:sldLayout>
</file>

<file path=ppt/slideLayouts/slideLayout9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141593258"/>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137050383"/>
      </p:ext>
    </p:extLst>
  </p:cSld>
  <p:clrMapOvr>
    <a:masterClrMapping/>
  </p:clrMapOvr>
  <p:transition xmlns:p14="http://schemas.microsoft.com/office/powerpoint/2010/main"/>
</p:sldLayout>
</file>

<file path=ppt/slideLayouts/slideLayout9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370198606"/>
      </p:ext>
    </p:extLst>
  </p:cSld>
  <p:clrMapOvr>
    <a:masterClrMapping/>
  </p:clrMapOvr>
  <p:transition xmlns:p14="http://schemas.microsoft.com/office/powerpoint/2010/main"/>
</p:sldLayout>
</file>

<file path=ppt/slideLayouts/slideLayout9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defTabSz="914263"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155671433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354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9"/>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353209041"/>
      </p:ext>
    </p:extLst>
  </p:cSld>
  <p:clrMapOvr>
    <a:masterClrMapping/>
  </p:clrMapOvr>
  <p:transition xmlns:p14="http://schemas.microsoft.com/office/powerpoint/2010/main"/>
</p:sldLayout>
</file>

<file path=ppt/slideLayouts/slideLayout9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48559360"/>
      </p:ext>
    </p:extLst>
  </p:cSld>
  <p:clrMapOvr>
    <a:masterClrMapping/>
  </p:clrMapOvr>
  <p:transition xmlns:p14="http://schemas.microsoft.com/office/powerpoint/2010/main"/>
</p:sldLayout>
</file>

<file path=ppt/slideLayouts/slideLayout9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749740514"/>
      </p:ext>
    </p:extLst>
  </p:cSld>
  <p:clrMapOvr>
    <a:masterClrMapping/>
  </p:clrMapOvr>
  <p:transition xmlns:p14="http://schemas.microsoft.com/office/powerpoint/2010/main"/>
</p:sldLayout>
</file>

<file path=ppt/slideLayouts/slideLayout9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4"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669639901"/>
      </p:ext>
    </p:extLst>
  </p:cSld>
  <p:clrMapOvr>
    <a:masterClrMapping/>
  </p:clrMapOvr>
  <p:transition xmlns:p14="http://schemas.microsoft.com/office/powerpoint/2010/main"/>
</p:sldLayout>
</file>

<file path=ppt/slideLayouts/slideLayout9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571379659"/>
      </p:ext>
    </p:extLst>
  </p:cSld>
  <p:clrMapOvr>
    <a:masterClrMapping/>
  </p:clrMapOvr>
  <p:transition xmlns:p14="http://schemas.microsoft.com/office/powerpoint/2010/main"/>
</p:sldLayout>
</file>

<file path=ppt/slideLayouts/slideLayout9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220836691"/>
      </p:ext>
    </p:extLst>
  </p:cSld>
  <p:clrMapOvr>
    <a:masterClrMapping/>
  </p:clrMapOvr>
  <p:transition xmlns:p14="http://schemas.microsoft.com/office/powerpoint/2010/main"/>
</p:sldLayout>
</file>

<file path=ppt/slideLayouts/slideLayout9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5"/>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1210048481"/>
      </p:ext>
    </p:extLst>
  </p:cSld>
  <p:clrMapOvr>
    <a:masterClrMapping/>
  </p:clrMapOvr>
  <p:transition xmlns:p14="http://schemas.microsoft.com/office/powerpoint/2010/main"/>
</p:sldLayout>
</file>

<file path=ppt/slideLayouts/slideLayout9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3507993873"/>
      </p:ext>
    </p:extLst>
  </p:cSld>
  <p:clrMapOvr>
    <a:masterClrMapping/>
  </p:clrMapOvr>
  <p:transition xmlns:p14="http://schemas.microsoft.com/office/powerpoint/2010/main"/>
</p:sldLayout>
</file>

<file path=ppt/slideLayouts/slideLayout9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843717371"/>
      </p:ext>
    </p:extLst>
  </p:cSld>
  <p:clrMapOvr>
    <a:masterClrMapping/>
  </p:clrMapOvr>
  <p:transition xmlns:p14="http://schemas.microsoft.com/office/powerpoint/2010/main"/>
</p:sldLayout>
</file>

<file path=ppt/slideLayouts/slideLayout9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1" y="152400"/>
            <a:ext cx="2152651"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152725273"/>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07276"/>
      </p:ext>
    </p:extLst>
  </p:cSld>
  <p:clrMapOvr>
    <a:masterClrMapping/>
  </p:clrMapOvr>
  <p:transition xmlns:p14="http://schemas.microsoft.com/office/powerpoint/2010/main"/>
</p:sldLayout>
</file>

<file path=ppt/slideLayouts/slideLayout9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3"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1556070006"/>
      </p:ext>
    </p:extLst>
  </p:cSld>
  <p:clrMapOvr>
    <a:masterClrMapping/>
  </p:clrMapOvr>
  <p:transition xmlns:p14="http://schemas.microsoft.com/office/powerpoint/2010/main"/>
</p:sldLayout>
</file>

<file path=ppt/slideLayouts/slideLayout941.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278732983"/>
      </p:ext>
    </p:extLst>
  </p:cSld>
  <p:clrMapOvr>
    <a:masterClrMapping/>
  </p:clrMapOvr>
  <p:transition xmlns:p14="http://schemas.microsoft.com/office/powerpoint/2010/main" spd="med"/>
</p:sldLayout>
</file>

<file path=ppt/slideLayouts/slideLayout9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5"/>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AD4463F-F2C4-BD43-9CF4-0EC14BFDF8D4}" type="datetime1">
              <a:rPr lang="en-US"/>
              <a:pPr>
                <a:defRPr/>
              </a:pPr>
              <a:t>3/29/17</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7460E46-E011-CA4B-B460-87BF7D156767}" type="slidenum">
              <a:rPr lang="en-US"/>
              <a:pPr>
                <a:defRPr/>
              </a:pPr>
              <a:t>‹#›</a:t>
            </a:fld>
            <a:endParaRPr lang="en-US" dirty="0"/>
          </a:p>
        </p:txBody>
      </p:sp>
    </p:spTree>
    <p:extLst>
      <p:ext uri="{BB962C8B-B14F-4D97-AF65-F5344CB8AC3E}">
        <p14:creationId xmlns:p14="http://schemas.microsoft.com/office/powerpoint/2010/main" val="919153930"/>
      </p:ext>
    </p:extLst>
  </p:cSld>
  <p:clrMapOvr>
    <a:overrideClrMapping bg1="lt1" tx1="dk1" bg2="lt2" tx2="dk2" accent1="accent1" accent2="accent2" accent3="accent3" accent4="accent4" accent5="accent5" accent6="accent6" hlink="hlink" folHlink="folHlink"/>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6FFB184-0EDF-4F42-861F-5CC2C08EEC50}" type="slidenum">
              <a:rPr lang="en-US"/>
              <a:pPr>
                <a:defRPr/>
              </a:pPr>
              <a:t>‹#›</a:t>
            </a:fld>
            <a:endParaRPr lang="en-US" dirty="0"/>
          </a:p>
        </p:txBody>
      </p:sp>
      <p:sp>
        <p:nvSpPr>
          <p:cNvPr id="7"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9F810F96-B0A2-3A4B-A5C0-B349BC103730}" type="datetime1">
              <a:rPr lang="en-US"/>
              <a:pPr>
                <a:defRPr/>
              </a:pPr>
              <a:t>3/29/17</a:t>
            </a:fld>
            <a:endParaRPr lang="en-US"/>
          </a:p>
        </p:txBody>
      </p:sp>
    </p:spTree>
    <p:extLst>
      <p:ext uri="{BB962C8B-B14F-4D97-AF65-F5344CB8AC3E}">
        <p14:creationId xmlns:p14="http://schemas.microsoft.com/office/powerpoint/2010/main" val="3853268296"/>
      </p:ext>
    </p:extLst>
  </p:cSld>
  <p:clrMapOvr>
    <a:overrideClrMapping bg1="lt1" tx1="dk1" bg2="lt2" tx2="dk2" accent1="accent1" accent2="accent2" accent3="accent3" accent4="accent4" accent5="accent5" accent6="accent6" hlink="hlink" folHlink="folHlink"/>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47AB44D-F518-5846-A0F3-D23C485E1DC1}" type="datetime1">
              <a:rPr lang="en-US"/>
              <a:pPr>
                <a:defRPr/>
              </a:pPr>
              <a:t>3/29/17</a:t>
            </a:fld>
            <a:endParaRPr 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fontAlgn="base">
              <a:spcBef>
                <a:spcPct val="0"/>
              </a:spcBef>
              <a:spcAft>
                <a:spcPct val="0"/>
              </a:spcAft>
              <a:defRPr>
                <a:ea typeface="ＭＳ Ｐゴシック" charset="0"/>
                <a:cs typeface="ＭＳ Ｐゴシック" charset="0"/>
              </a:defRPr>
            </a:lvl1pPr>
          </a:lstStyle>
          <a:p>
            <a:pPr>
              <a:defRPr/>
            </a:pPr>
            <a:fld id="{F6D417AC-0B7D-1544-9519-92C9BC378595}" type="slidenum">
              <a:rPr lang="en-US"/>
              <a:pPr>
                <a:defRPr/>
              </a:pPr>
              <a:t>‹#›</a:t>
            </a:fld>
            <a:endParaRPr lang="en-US" dirty="0"/>
          </a:p>
        </p:txBody>
      </p:sp>
    </p:spTree>
    <p:extLst>
      <p:ext uri="{BB962C8B-B14F-4D97-AF65-F5344CB8AC3E}">
        <p14:creationId xmlns:p14="http://schemas.microsoft.com/office/powerpoint/2010/main" val="479538067"/>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837C38E7-792E-C949-BA89-014185BDF33F}" type="datetime1">
              <a:rPr lang="en-US"/>
              <a:pPr>
                <a:defRPr/>
              </a:pPr>
              <a:t>3/29/17</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691DE03-51FF-8143-BDE1-430BD10E2E4A}" type="slidenum">
              <a:rPr lang="en-US"/>
              <a:pPr>
                <a:defRPr/>
              </a:pPr>
              <a:t>‹#›</a:t>
            </a:fld>
            <a:endParaRPr lang="en-US" dirty="0"/>
          </a:p>
        </p:txBody>
      </p:sp>
    </p:spTree>
    <p:extLst>
      <p:ext uri="{BB962C8B-B14F-4D97-AF65-F5344CB8AC3E}">
        <p14:creationId xmlns:p14="http://schemas.microsoft.com/office/powerpoint/2010/main" val="3359740631"/>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CEBD8585-0863-9E4E-905D-9CEF8FDAD9EB}" type="datetime1">
              <a:rPr lang="en-US"/>
              <a:pPr>
                <a:defRPr/>
              </a:pPr>
              <a:t>3/29/17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20E52D-6757-584F-B7E7-785E1A237AA2}" type="slidenum">
              <a:rPr lang="en-US"/>
              <a:pPr>
                <a:defRPr/>
              </a:pPr>
              <a:t>‹#›</a:t>
            </a:fld>
            <a:endParaRPr lang="en-US" dirty="0"/>
          </a:p>
        </p:txBody>
      </p:sp>
    </p:spTree>
    <p:extLst>
      <p:ext uri="{BB962C8B-B14F-4D97-AF65-F5344CB8AC3E}">
        <p14:creationId xmlns:p14="http://schemas.microsoft.com/office/powerpoint/2010/main" val="1702051737"/>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056110C-D3FC-4B48-8CE3-9E44AE1FE741}" type="datetime1">
              <a:rPr lang="en-US"/>
              <a:pPr>
                <a:defRPr/>
              </a:pPr>
              <a:t>3/29/17</a:t>
            </a:fld>
            <a:endParaRPr 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66AD99-BF79-9947-A208-847908387E11}" type="slidenum">
              <a:rPr lang="en-US"/>
              <a:pPr>
                <a:defRPr/>
              </a:pPr>
              <a:t>‹#›</a:t>
            </a:fld>
            <a:endParaRPr lang="en-US" dirty="0"/>
          </a:p>
        </p:txBody>
      </p:sp>
    </p:spTree>
    <p:extLst>
      <p:ext uri="{BB962C8B-B14F-4D97-AF65-F5344CB8AC3E}">
        <p14:creationId xmlns:p14="http://schemas.microsoft.com/office/powerpoint/2010/main" val="3601552635"/>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F1868F6-D38B-C741-AF2B-0305D9AF5E8E}" type="datetime1">
              <a:rPr lang="en-US"/>
              <a:pPr>
                <a:defRPr/>
              </a:pPr>
              <a:t>3/29/17</a:t>
            </a:fld>
            <a:endParaRPr 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3E1AA0-5084-1342-BC23-437787FE5398}" type="slidenum">
              <a:rPr lang="en-US"/>
              <a:pPr>
                <a:defRPr/>
              </a:pPr>
              <a:t>‹#›</a:t>
            </a:fld>
            <a:endParaRPr lang="en-US" dirty="0"/>
          </a:p>
        </p:txBody>
      </p:sp>
    </p:spTree>
    <p:extLst>
      <p:ext uri="{BB962C8B-B14F-4D97-AF65-F5344CB8AC3E}">
        <p14:creationId xmlns:p14="http://schemas.microsoft.com/office/powerpoint/2010/main" val="2928698826"/>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CB047CC-DA7E-AE44-B7FA-AED6F144CC9D}" type="datetime1">
              <a:rPr lang="en-US"/>
              <a:pPr>
                <a:defRPr/>
              </a:pPr>
              <a:t>3/29/17</a:t>
            </a:fld>
            <a:endParaRPr 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6EB2A5-1CF7-C040-B3E4-57206D0ACC63}" type="slidenum">
              <a:rPr lang="en-US"/>
              <a:pPr>
                <a:defRPr/>
              </a:pPr>
              <a:t>‹#›</a:t>
            </a:fld>
            <a:endParaRPr lang="en-US" dirty="0"/>
          </a:p>
        </p:txBody>
      </p:sp>
    </p:spTree>
    <p:extLst>
      <p:ext uri="{BB962C8B-B14F-4D97-AF65-F5344CB8AC3E}">
        <p14:creationId xmlns:p14="http://schemas.microsoft.com/office/powerpoint/2010/main" val="40404922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693663"/>
      </p:ext>
    </p:extLst>
  </p:cSld>
  <p:clrMapOvr>
    <a:masterClrMapping/>
  </p:clrMapOvr>
  <p:transition xmlns:p14="http://schemas.microsoft.com/office/powerpoint/2010/main"/>
</p:sldLayout>
</file>

<file path=ppt/slideLayouts/slideLayout9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7"/>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FAF63276-CF76-854C-BB3C-81762C11F6D2}" type="datetime1">
              <a:rPr lang="en-US"/>
              <a:pPr>
                <a:defRPr/>
              </a:pPr>
              <a:t>3/29/17</a:t>
            </a:fld>
            <a:endParaRPr 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B95DBBC-6EC3-AF4F-8A21-F3C5BF793469}" type="slidenum">
              <a:rPr lang="en-US"/>
              <a:pPr>
                <a:defRPr/>
              </a:pPr>
              <a:t>‹#›</a:t>
            </a:fld>
            <a:endParaRPr lang="en-US" dirty="0"/>
          </a:p>
        </p:txBody>
      </p:sp>
    </p:spTree>
    <p:extLst>
      <p:ext uri="{BB962C8B-B14F-4D97-AF65-F5344CB8AC3E}">
        <p14:creationId xmlns:p14="http://schemas.microsoft.com/office/powerpoint/2010/main" val="2266468252"/>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fontAlgn="base">
              <a:spcBef>
                <a:spcPct val="0"/>
              </a:spcBef>
              <a:spcAft>
                <a:spcPct val="0"/>
              </a:spcAft>
              <a:defRPr sz="950">
                <a:solidFill>
                  <a:prstClr val="white">
                    <a:lumMod val="65000"/>
                    <a:lumOff val="35000"/>
                    <a:alpha val="75000"/>
                  </a:prstClr>
                </a:solidFill>
                <a:ea typeface="ＭＳ Ｐゴシック" charset="0"/>
                <a:cs typeface="ＭＳ Ｐゴシック" charset="0"/>
              </a:defRPr>
            </a:lvl1pPr>
          </a:lstStyle>
          <a:p>
            <a:pPr>
              <a:defRPr/>
            </a:pPr>
            <a:fld id="{6C7C023C-D4B5-1643-94F9-F6C8C94697C0}" type="datetime1">
              <a:rPr lang="en-US"/>
              <a:pPr>
                <a:defRPr/>
              </a:pPr>
              <a:t>3/29/17</a:t>
            </a:fld>
            <a:endParaRPr 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solidFill>
                  <a:prstClr val="white">
                    <a:lumMod val="65000"/>
                    <a:lumOff val="35000"/>
                  </a:prstClr>
                </a:solidFill>
                <a:ea typeface="ＭＳ Ｐゴシック" charset="0"/>
                <a:cs typeface="ＭＳ Ｐゴシック" charset="0"/>
              </a:defRPr>
            </a:lvl1pPr>
          </a:lstStyle>
          <a:p>
            <a:pPr>
              <a:defRPr/>
            </a:pPr>
            <a:fld id="{68A0FFF1-7861-B740-AFE3-7C12C3BB2EA0}" type="slidenum">
              <a:rPr lang="en-US"/>
              <a:pPr>
                <a:defRPr/>
              </a:pPr>
              <a:t>‹#›</a:t>
            </a:fld>
            <a:endParaRPr lang="en-US" dirty="0"/>
          </a:p>
        </p:txBody>
      </p:sp>
    </p:spTree>
    <p:extLst>
      <p:ext uri="{BB962C8B-B14F-4D97-AF65-F5344CB8AC3E}">
        <p14:creationId xmlns:p14="http://schemas.microsoft.com/office/powerpoint/2010/main" val="2119457215"/>
      </p:ext>
    </p:extLst>
  </p:cSld>
  <p:clrMapOvr>
    <a:overrideClrMapping bg1="dk1" tx1="lt1" bg2="dk2" tx2="lt2" accent1="accent1" accent2="accent2" accent3="accent3" accent4="accent4" accent5="accent5" accent6="accent6" hlink="hlink" folHlink="folHlink"/>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367E4A7-226F-9141-A6D7-949194224FE7}" type="datetime1">
              <a:rPr lang="en-US"/>
              <a:pPr>
                <a:defRPr/>
              </a:pPr>
              <a:t>3/29/17</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43F04D-B50A-994F-9979-39A435F6C493}" type="slidenum">
              <a:rPr lang="en-US"/>
              <a:pPr>
                <a:defRPr/>
              </a:pPr>
              <a:t>‹#›</a:t>
            </a:fld>
            <a:endParaRPr lang="en-US" dirty="0"/>
          </a:p>
        </p:txBody>
      </p:sp>
    </p:spTree>
    <p:extLst>
      <p:ext uri="{BB962C8B-B14F-4D97-AF65-F5344CB8AC3E}">
        <p14:creationId xmlns:p14="http://schemas.microsoft.com/office/powerpoint/2010/main" val="3320673759"/>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B921374-CE6E-B44D-9CC1-EBE6EF70217F}" type="datetime1">
              <a:rPr lang="en-US"/>
              <a:pPr>
                <a:defRPr/>
              </a:pPr>
              <a:t>3/29/17</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1CBC36-8413-5444-B2AE-E8AB8CC5A05B}" type="slidenum">
              <a:rPr lang="en-US"/>
              <a:pPr>
                <a:defRPr/>
              </a:pPr>
              <a:t>‹#›</a:t>
            </a:fld>
            <a:endParaRPr lang="en-US" dirty="0"/>
          </a:p>
        </p:txBody>
      </p:sp>
    </p:spTree>
    <p:extLst>
      <p:ext uri="{BB962C8B-B14F-4D97-AF65-F5344CB8AC3E}">
        <p14:creationId xmlns:p14="http://schemas.microsoft.com/office/powerpoint/2010/main" val="804780979"/>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190612163"/>
      </p:ext>
    </p:extLst>
  </p:cSld>
  <p:clrMapOvr>
    <a:masterClrMapping/>
  </p:clrMapOvr>
  <p:timing>
    <p:tnLst>
      <p:par>
        <p:cTn xmlns:p14="http://schemas.microsoft.com/office/powerpoint/2010/mai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381871"/>
      </p:ext>
    </p:extLst>
  </p:cSld>
  <p:clrMapOvr>
    <a:masterClrMapping/>
  </p:clrMapOvr>
  <p:timing>
    <p:tnLst>
      <p:par>
        <p:cTn xmlns:p14="http://schemas.microsoft.com/office/powerpoint/2010/mai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926958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9071552"/>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9091896"/>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88149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206433"/>
      </p:ext>
    </p:extLst>
  </p:cSld>
  <p:clrMapOvr>
    <a:masterClrMapping/>
  </p:clrMapOvr>
  <p:transition xmlns:p14="http://schemas.microsoft.com/office/powerpoint/2010/main"/>
</p:sldLayout>
</file>

<file path=ppt/slideLayouts/slideLayout9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0303590"/>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7414266"/>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0932300"/>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2279154"/>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7830282"/>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049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5278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9078652"/>
      </p:ext>
    </p:extLst>
  </p:cSld>
  <p:clrMapOvr>
    <a:masterClrMapping/>
  </p:clrMapOvr>
  <p:transition xmlns:p14="http://schemas.microsoft.com/office/powerpoint/2010/main"/>
</p:sldLayout>
</file>

<file path=ppt/slideLayouts/slideLayout9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435836"/>
      </p:ext>
    </p:extLst>
  </p:cSld>
  <p:clrMapOvr>
    <a:masterClrMapping/>
  </p:clrMapOvr>
  <p:transition xmlns:p14="http://schemas.microsoft.com/office/powerpoint/2010/main"/>
</p:sldLayout>
</file>

<file path=ppt/slideLayouts/slideLayout9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9634926"/>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444643"/>
      </p:ext>
    </p:extLst>
  </p:cSld>
  <p:clrMapOvr>
    <a:masterClrMapping/>
  </p:clrMapOvr>
  <p:transition xmlns:p14="http://schemas.microsoft.com/office/powerpoint/2010/main"/>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592090"/>
      </p:ext>
    </p:extLst>
  </p:cSld>
  <p:clrMapOvr>
    <a:masterClrMapping/>
  </p:clrMapOvr>
  <p:transition xmlns:p14="http://schemas.microsoft.com/office/powerpoint/2010/main"/>
</p:sldLayout>
</file>

<file path=ppt/slideLayouts/slideLayout9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6549059"/>
      </p:ext>
    </p:extLst>
  </p:cSld>
  <p:clrMapOvr>
    <a:masterClrMapping/>
  </p:clrMapOvr>
  <p:transition xmlns:p14="http://schemas.microsoft.com/office/powerpoint/2010/main"/>
</p:sldLayout>
</file>

<file path=ppt/slideLayouts/slideLayout9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551672"/>
      </p:ext>
    </p:extLst>
  </p:cSld>
  <p:clrMapOvr>
    <a:masterClrMapping/>
  </p:clrMapOvr>
  <p:transition xmlns:p14="http://schemas.microsoft.com/office/powerpoint/2010/main"/>
</p:sldLayout>
</file>

<file path=ppt/slideLayouts/slideLayout9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373027"/>
      </p:ext>
    </p:extLst>
  </p:cSld>
  <p:clrMapOvr>
    <a:masterClrMapping/>
  </p:clrMapOvr>
  <p:transition xmlns:p14="http://schemas.microsoft.com/office/powerpoint/2010/main"/>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6765451"/>
      </p:ext>
    </p:extLst>
  </p:cSld>
  <p:clrMapOvr>
    <a:masterClrMapping/>
  </p:clrMapOvr>
  <p:transition xmlns:p14="http://schemas.microsoft.com/office/powerpoint/2010/main"/>
</p:sldLayout>
</file>

<file path=ppt/slideLayouts/slideLayout9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846165"/>
      </p:ext>
    </p:extLst>
  </p:cSld>
  <p:clrMapOvr>
    <a:masterClrMapping/>
  </p:clrMapOvr>
  <p:transition xmlns:p14="http://schemas.microsoft.com/office/powerpoint/2010/main"/>
</p:sldLayout>
</file>

<file path=ppt/slideLayouts/slideLayout9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511389260"/>
      </p:ext>
    </p:extLst>
  </p:cSld>
  <p:clrMapOvr>
    <a:masterClrMapping/>
  </p:clrMapOvr>
  <p:timing>
    <p:tnLst>
      <p:par>
        <p:cTn xmlns:p14="http://schemas.microsoft.com/office/powerpoint/2010/mai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143212"/>
      </p:ext>
    </p:extLst>
  </p:cSld>
  <p:clrMapOvr>
    <a:masterClrMapping/>
  </p:clrMapOvr>
  <p:timing>
    <p:tnLst>
      <p:par>
        <p:cTn xmlns:p14="http://schemas.microsoft.com/office/powerpoint/2010/mai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4879309"/>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11970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1686507"/>
      </p:ext>
    </p:extLst>
  </p:cSld>
  <p:clrMapOvr>
    <a:masterClrMapping/>
  </p:clrMapOvr>
  <p:transition xmlns:p14="http://schemas.microsoft.com/office/powerpoint/2010/main"/>
</p:sldLayout>
</file>

<file path=ppt/slideLayouts/slideLayout9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0943213"/>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1366480"/>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8590535"/>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8592109"/>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2763054"/>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3270773"/>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70914"/>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41754EB1-C6F4-D441-BBE9-68409D6BFC2D}" type="slidenum">
              <a:rPr lang="en-US"/>
              <a:pPr>
                <a:defRPr/>
              </a:pPr>
              <a:t>‹#›</a:t>
            </a:fld>
            <a:endParaRPr lang="en-US"/>
          </a:p>
        </p:txBody>
      </p:sp>
    </p:spTree>
    <p:extLst>
      <p:ext uri="{BB962C8B-B14F-4D97-AF65-F5344CB8AC3E}">
        <p14:creationId xmlns:p14="http://schemas.microsoft.com/office/powerpoint/2010/main" val="3903184660"/>
      </p:ext>
    </p:extLst>
  </p:cSld>
  <p:clrMapOvr>
    <a:masterClrMapping/>
  </p:clrMapOvr>
  <p:transition xmlns:p14="http://schemas.microsoft.com/office/powerpoint/2010/main"/>
</p:sldLayout>
</file>

<file path=ppt/slideLayouts/slideLayout9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2D8AA964-3921-934E-AA23-FA8E03EDCC40}" type="slidenum">
              <a:rPr lang="en-US"/>
              <a:pPr>
                <a:defRPr/>
              </a:pPr>
              <a:t>‹#›</a:t>
            </a:fld>
            <a:endParaRPr lang="en-US"/>
          </a:p>
        </p:txBody>
      </p:sp>
    </p:spTree>
    <p:extLst>
      <p:ext uri="{BB962C8B-B14F-4D97-AF65-F5344CB8AC3E}">
        <p14:creationId xmlns:p14="http://schemas.microsoft.com/office/powerpoint/2010/main" val="205086216"/>
      </p:ext>
    </p:extLst>
  </p:cSld>
  <p:clrMapOvr>
    <a:masterClrMapping/>
  </p:clrMapOvr>
  <p:transition xmlns:p14="http://schemas.microsoft.com/office/powerpoint/2010/main"/>
</p:sldLayout>
</file>

<file path=ppt/slideLayouts/slideLayout9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3BE3F7CF-9831-434B-BBF9-A589CCDD342D}" type="slidenum">
              <a:rPr lang="en-US"/>
              <a:pPr>
                <a:defRPr/>
              </a:pPr>
              <a:t>‹#›</a:t>
            </a:fld>
            <a:endParaRPr lang="en-US"/>
          </a:p>
        </p:txBody>
      </p:sp>
    </p:spTree>
    <p:extLst>
      <p:ext uri="{BB962C8B-B14F-4D97-AF65-F5344CB8AC3E}">
        <p14:creationId xmlns:p14="http://schemas.microsoft.com/office/powerpoint/2010/main" val="2728903112"/>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991134"/>
      </p:ext>
    </p:extLst>
  </p:cSld>
  <p:clrMapOvr>
    <a:masterClrMapping/>
  </p:clrMapOvr>
  <p:transition xmlns:p14="http://schemas.microsoft.com/office/powerpoint/2010/main"/>
</p:sldLayout>
</file>

<file path=ppt/slideLayouts/slideLayout9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392BB794-32BC-2641-BBC1-E484C75C9F96}" type="slidenum">
              <a:rPr lang="en-US"/>
              <a:pPr>
                <a:defRPr/>
              </a:pPr>
              <a:t>‹#›</a:t>
            </a:fld>
            <a:endParaRPr lang="en-US"/>
          </a:p>
        </p:txBody>
      </p:sp>
    </p:spTree>
    <p:extLst>
      <p:ext uri="{BB962C8B-B14F-4D97-AF65-F5344CB8AC3E}">
        <p14:creationId xmlns:p14="http://schemas.microsoft.com/office/powerpoint/2010/main" val="175492835"/>
      </p:ext>
    </p:extLst>
  </p:cSld>
  <p:clrMapOvr>
    <a:masterClrMapping/>
  </p:clrMapOvr>
  <p:transition xmlns:p14="http://schemas.microsoft.com/office/powerpoint/2010/main"/>
</p:sldLayout>
</file>

<file path=ppt/slideLayouts/slideLayout9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8C41C003-AB7A-2D4E-9F69-59BAD3CA714B}" type="slidenum">
              <a:rPr lang="en-US"/>
              <a:pPr>
                <a:defRPr/>
              </a:pPr>
              <a:t>‹#›</a:t>
            </a:fld>
            <a:endParaRPr lang="en-US"/>
          </a:p>
        </p:txBody>
      </p:sp>
    </p:spTree>
    <p:extLst>
      <p:ext uri="{BB962C8B-B14F-4D97-AF65-F5344CB8AC3E}">
        <p14:creationId xmlns:p14="http://schemas.microsoft.com/office/powerpoint/2010/main" val="914692519"/>
      </p:ext>
    </p:extLst>
  </p:cSld>
  <p:clrMapOvr>
    <a:masterClrMapping/>
  </p:clrMapOvr>
  <p:transition xmlns:p14="http://schemas.microsoft.com/office/powerpoint/2010/main"/>
</p:sldLayout>
</file>

<file path=ppt/slideLayouts/slideLayout9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A305B21B-0072-DB46-B5F5-310DC5BA549D}" type="slidenum">
              <a:rPr lang="en-US"/>
              <a:pPr>
                <a:defRPr/>
              </a:pPr>
              <a:t>‹#›</a:t>
            </a:fld>
            <a:endParaRPr lang="en-US"/>
          </a:p>
        </p:txBody>
      </p:sp>
    </p:spTree>
    <p:extLst>
      <p:ext uri="{BB962C8B-B14F-4D97-AF65-F5344CB8AC3E}">
        <p14:creationId xmlns:p14="http://schemas.microsoft.com/office/powerpoint/2010/main" val="1904415934"/>
      </p:ext>
    </p:extLst>
  </p:cSld>
  <p:clrMapOvr>
    <a:masterClrMapping/>
  </p:clrMapOvr>
  <p:transition xmlns:p14="http://schemas.microsoft.com/office/powerpoint/2010/main"/>
</p:sldLayout>
</file>

<file path=ppt/slideLayouts/slideLayout9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7651A836-9F94-7849-9DF3-787DFC979551}" type="slidenum">
              <a:rPr lang="en-US"/>
              <a:pPr>
                <a:defRPr/>
              </a:pPr>
              <a:t>‹#›</a:t>
            </a:fld>
            <a:endParaRPr lang="en-US"/>
          </a:p>
        </p:txBody>
      </p:sp>
    </p:spTree>
    <p:extLst>
      <p:ext uri="{BB962C8B-B14F-4D97-AF65-F5344CB8AC3E}">
        <p14:creationId xmlns:p14="http://schemas.microsoft.com/office/powerpoint/2010/main" val="1812348771"/>
      </p:ext>
    </p:extLst>
  </p:cSld>
  <p:clrMapOvr>
    <a:masterClrMapping/>
  </p:clrMapOvr>
  <p:transition xmlns:p14="http://schemas.microsoft.com/office/powerpoint/2010/main"/>
</p:sldLayout>
</file>

<file path=ppt/slideLayouts/slideLayout9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0F58AB33-C697-1540-BA96-7A360601393C}" type="slidenum">
              <a:rPr lang="en-US"/>
              <a:pPr>
                <a:defRPr/>
              </a:pPr>
              <a:t>‹#›</a:t>
            </a:fld>
            <a:endParaRPr lang="en-US"/>
          </a:p>
        </p:txBody>
      </p:sp>
    </p:spTree>
    <p:extLst>
      <p:ext uri="{BB962C8B-B14F-4D97-AF65-F5344CB8AC3E}">
        <p14:creationId xmlns:p14="http://schemas.microsoft.com/office/powerpoint/2010/main" val="3078712803"/>
      </p:ext>
    </p:extLst>
  </p:cSld>
  <p:clrMapOvr>
    <a:masterClrMapping/>
  </p:clrMapOvr>
  <p:transition xmlns:p14="http://schemas.microsoft.com/office/powerpoint/2010/main"/>
</p:sldLayout>
</file>

<file path=ppt/slideLayouts/slideLayout9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0EEC9BFF-8825-E942-9D03-48A3EE6A4051}" type="slidenum">
              <a:rPr lang="en-US"/>
              <a:pPr>
                <a:defRPr/>
              </a:pPr>
              <a:t>‹#›</a:t>
            </a:fld>
            <a:endParaRPr lang="en-US"/>
          </a:p>
        </p:txBody>
      </p:sp>
    </p:spTree>
    <p:extLst>
      <p:ext uri="{BB962C8B-B14F-4D97-AF65-F5344CB8AC3E}">
        <p14:creationId xmlns:p14="http://schemas.microsoft.com/office/powerpoint/2010/main" val="1343699276"/>
      </p:ext>
    </p:extLst>
  </p:cSld>
  <p:clrMapOvr>
    <a:masterClrMapping/>
  </p:clrMapOvr>
  <p:transition xmlns:p14="http://schemas.microsoft.com/office/powerpoint/2010/main"/>
</p:sldLayout>
</file>

<file path=ppt/slideLayouts/slideLayout9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A491E9E3-29FA-9A4C-9C4F-2D5FF7D08F71}" type="slidenum">
              <a:rPr lang="en-US"/>
              <a:pPr>
                <a:defRPr/>
              </a:pPr>
              <a:t>‹#›</a:t>
            </a:fld>
            <a:endParaRPr lang="en-US"/>
          </a:p>
        </p:txBody>
      </p:sp>
    </p:spTree>
    <p:extLst>
      <p:ext uri="{BB962C8B-B14F-4D97-AF65-F5344CB8AC3E}">
        <p14:creationId xmlns:p14="http://schemas.microsoft.com/office/powerpoint/2010/main" val="1713438143"/>
      </p:ext>
    </p:extLst>
  </p:cSld>
  <p:clrMapOvr>
    <a:masterClrMapping/>
  </p:clrMapOvr>
  <p:transition xmlns:p14="http://schemas.microsoft.com/office/powerpoint/2010/main"/>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A0C407-3134-DA46-A25D-C5FFE0577E60}" type="slidenum">
              <a:rPr lang="en-US"/>
              <a:pPr>
                <a:defRPr/>
              </a:pPr>
              <a:t>‹#›</a:t>
            </a:fld>
            <a:endParaRPr lang="en-US"/>
          </a:p>
        </p:txBody>
      </p:sp>
    </p:spTree>
    <p:extLst>
      <p:ext uri="{BB962C8B-B14F-4D97-AF65-F5344CB8AC3E}">
        <p14:creationId xmlns:p14="http://schemas.microsoft.com/office/powerpoint/2010/main" val="1675325023"/>
      </p:ext>
    </p:extLst>
  </p:cSld>
  <p:clrMapOvr>
    <a:masterClrMapping/>
  </p:clrMapOvr>
  <p:transition xmlns:p14="http://schemas.microsoft.com/office/powerpoint/2010/main"/>
</p:sldLayout>
</file>

<file path=ppt/slideLayouts/slideLayout9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D3B616D7-1F25-0D40-BEED-4B7B1DF33602}" type="slidenum">
              <a:rPr lang="en-US"/>
              <a:pPr>
                <a:defRPr/>
              </a:pPr>
              <a:t>‹#›</a:t>
            </a:fld>
            <a:endParaRPr lang="en-US"/>
          </a:p>
        </p:txBody>
      </p:sp>
    </p:spTree>
    <p:extLst>
      <p:ext uri="{BB962C8B-B14F-4D97-AF65-F5344CB8AC3E}">
        <p14:creationId xmlns:p14="http://schemas.microsoft.com/office/powerpoint/2010/main" val="343902764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10.xml"/><Relationship Id="rId13" Type="http://schemas.openxmlformats.org/officeDocument/2006/relationships/image" Target="../media/image1.png"/><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79.xml"/><Relationship Id="rId12" Type="http://schemas.openxmlformats.org/officeDocument/2006/relationships/theme" Target="../theme/theme17.xml"/><Relationship Id="rId13" Type="http://schemas.openxmlformats.org/officeDocument/2006/relationships/image" Target="../media/image1.png"/><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slideLayout" Target="../slideLayouts/slideLayout171.xml"/><Relationship Id="rId4" Type="http://schemas.openxmlformats.org/officeDocument/2006/relationships/slideLayout" Target="../slideLayouts/slideLayout172.xml"/><Relationship Id="rId5" Type="http://schemas.openxmlformats.org/officeDocument/2006/relationships/slideLayout" Target="../slideLayouts/slideLayout173.xml"/><Relationship Id="rId6" Type="http://schemas.openxmlformats.org/officeDocument/2006/relationships/slideLayout" Target="../slideLayouts/slideLayout174.xml"/><Relationship Id="rId7" Type="http://schemas.openxmlformats.org/officeDocument/2006/relationships/slideLayout" Target="../slideLayouts/slideLayout175.xml"/><Relationship Id="rId8" Type="http://schemas.openxmlformats.org/officeDocument/2006/relationships/slideLayout" Target="../slideLayouts/slideLayout176.xml"/><Relationship Id="rId9" Type="http://schemas.openxmlformats.org/officeDocument/2006/relationships/slideLayout" Target="../slideLayouts/slideLayout177.xml"/><Relationship Id="rId10"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0.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1.xml"/><Relationship Id="rId12" Type="http://schemas.openxmlformats.org/officeDocument/2006/relationships/theme" Target="../theme/theme19.xml"/><Relationship Id="rId13" Type="http://schemas.openxmlformats.org/officeDocument/2006/relationships/image" Target="../media/image1.png"/><Relationship Id="rId1" Type="http://schemas.openxmlformats.org/officeDocument/2006/relationships/slideLayout" Target="../slideLayouts/slideLayout191.xml"/><Relationship Id="rId2" Type="http://schemas.openxmlformats.org/officeDocument/2006/relationships/slideLayout" Target="../slideLayouts/slideLayout192.xml"/><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2.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 Id="rId9" Type="http://schemas.openxmlformats.org/officeDocument/2006/relationships/slideLayout" Target="../slideLayouts/slideLayout210.xml"/><Relationship Id="rId10"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theme" Target="../theme/theme21.xml"/><Relationship Id="rId13" Type="http://schemas.openxmlformats.org/officeDocument/2006/relationships/image" Target="../media/image1.png"/><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theme" Target="../theme/theme22.xml"/><Relationship Id="rId13" Type="http://schemas.openxmlformats.org/officeDocument/2006/relationships/image" Target="../media/image1.png"/><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5.xml"/><Relationship Id="rId12" Type="http://schemas.openxmlformats.org/officeDocument/2006/relationships/theme" Target="../theme/theme23.xml"/><Relationship Id="rId13" Type="http://schemas.openxmlformats.org/officeDocument/2006/relationships/image" Target="../media/image1.png"/><Relationship Id="rId1" Type="http://schemas.openxmlformats.org/officeDocument/2006/relationships/slideLayout" Target="../slideLayouts/slideLayout235.xml"/><Relationship Id="rId2" Type="http://schemas.openxmlformats.org/officeDocument/2006/relationships/slideLayout" Target="../slideLayouts/slideLayout236.xml"/><Relationship Id="rId3" Type="http://schemas.openxmlformats.org/officeDocument/2006/relationships/slideLayout" Target="../slideLayouts/slideLayout237.xml"/><Relationship Id="rId4" Type="http://schemas.openxmlformats.org/officeDocument/2006/relationships/slideLayout" Target="../slideLayouts/slideLayout238.xml"/><Relationship Id="rId5" Type="http://schemas.openxmlformats.org/officeDocument/2006/relationships/slideLayout" Target="../slideLayouts/slideLayout239.xml"/><Relationship Id="rId6" Type="http://schemas.openxmlformats.org/officeDocument/2006/relationships/slideLayout" Target="../slideLayouts/slideLayout240.xml"/><Relationship Id="rId7" Type="http://schemas.openxmlformats.org/officeDocument/2006/relationships/slideLayout" Target="../slideLayouts/slideLayout241.xml"/><Relationship Id="rId8" Type="http://schemas.openxmlformats.org/officeDocument/2006/relationships/slideLayout" Target="../slideLayouts/slideLayout242.xml"/><Relationship Id="rId9" Type="http://schemas.openxmlformats.org/officeDocument/2006/relationships/slideLayout" Target="../slideLayouts/slideLayout243.xml"/><Relationship Id="rId10"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6.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9" Type="http://schemas.openxmlformats.org/officeDocument/2006/relationships/slideLayout" Target="../slideLayouts/slideLayout254.xml"/><Relationship Id="rId10"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67.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57.xml"/><Relationship Id="rId2" Type="http://schemas.openxmlformats.org/officeDocument/2006/relationships/slideLayout" Target="../slideLayouts/slideLayout258.xml"/><Relationship Id="rId3" Type="http://schemas.openxmlformats.org/officeDocument/2006/relationships/slideLayout" Target="../slideLayouts/slideLayout259.xml"/><Relationship Id="rId4" Type="http://schemas.openxmlformats.org/officeDocument/2006/relationships/slideLayout" Target="../slideLayouts/slideLayout260.xml"/><Relationship Id="rId5" Type="http://schemas.openxmlformats.org/officeDocument/2006/relationships/slideLayout" Target="../slideLayouts/slideLayout261.xml"/><Relationship Id="rId6" Type="http://schemas.openxmlformats.org/officeDocument/2006/relationships/slideLayout" Target="../slideLayouts/slideLayout262.xml"/><Relationship Id="rId7" Type="http://schemas.openxmlformats.org/officeDocument/2006/relationships/slideLayout" Target="../slideLayouts/slideLayout263.xml"/><Relationship Id="rId8" Type="http://schemas.openxmlformats.org/officeDocument/2006/relationships/slideLayout" Target="../slideLayouts/slideLayout264.xml"/><Relationship Id="rId9" Type="http://schemas.openxmlformats.org/officeDocument/2006/relationships/slideLayout" Target="../slideLayouts/slideLayout265.xml"/><Relationship Id="rId10" Type="http://schemas.openxmlformats.org/officeDocument/2006/relationships/slideLayout" Target="../slideLayouts/slideLayout266.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78.xml"/><Relationship Id="rId12" Type="http://schemas.openxmlformats.org/officeDocument/2006/relationships/theme" Target="../theme/theme26.xml"/><Relationship Id="rId13" Type="http://schemas.openxmlformats.org/officeDocument/2006/relationships/image" Target="../media/image1.png"/><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9" Type="http://schemas.openxmlformats.org/officeDocument/2006/relationships/slideLayout" Target="../slideLayouts/slideLayout276.xml"/><Relationship Id="rId10" Type="http://schemas.openxmlformats.org/officeDocument/2006/relationships/slideLayout" Target="../slideLayouts/slideLayout277.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89.xml"/><Relationship Id="rId12" Type="http://schemas.openxmlformats.org/officeDocument/2006/relationships/theme" Target="../theme/theme27.xml"/><Relationship Id="rId13" Type="http://schemas.openxmlformats.org/officeDocument/2006/relationships/image" Target="../media/image1.png"/><Relationship Id="rId1" Type="http://schemas.openxmlformats.org/officeDocument/2006/relationships/slideLayout" Target="../slideLayouts/slideLayout279.xml"/><Relationship Id="rId2" Type="http://schemas.openxmlformats.org/officeDocument/2006/relationships/slideLayout" Target="../slideLayouts/slideLayout280.xml"/><Relationship Id="rId3" Type="http://schemas.openxmlformats.org/officeDocument/2006/relationships/slideLayout" Target="../slideLayouts/slideLayout281.xml"/><Relationship Id="rId4" Type="http://schemas.openxmlformats.org/officeDocument/2006/relationships/slideLayout" Target="../slideLayouts/slideLayout282.xml"/><Relationship Id="rId5" Type="http://schemas.openxmlformats.org/officeDocument/2006/relationships/slideLayout" Target="../slideLayouts/slideLayout283.xml"/><Relationship Id="rId6" Type="http://schemas.openxmlformats.org/officeDocument/2006/relationships/slideLayout" Target="../slideLayouts/slideLayout284.xml"/><Relationship Id="rId7" Type="http://schemas.openxmlformats.org/officeDocument/2006/relationships/slideLayout" Target="../slideLayouts/slideLayout285.xml"/><Relationship Id="rId8" Type="http://schemas.openxmlformats.org/officeDocument/2006/relationships/slideLayout" Target="../slideLayouts/slideLayout286.xml"/><Relationship Id="rId9" Type="http://schemas.openxmlformats.org/officeDocument/2006/relationships/slideLayout" Target="../slideLayouts/slideLayout287.xml"/><Relationship Id="rId10" Type="http://schemas.openxmlformats.org/officeDocument/2006/relationships/slideLayout" Target="../slideLayouts/slideLayout288.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0.xml"/><Relationship Id="rId12" Type="http://schemas.openxmlformats.org/officeDocument/2006/relationships/theme" Target="../theme/theme28.xml"/><Relationship Id="rId1" Type="http://schemas.openxmlformats.org/officeDocument/2006/relationships/slideLayout" Target="../slideLayouts/slideLayout290.xml"/><Relationship Id="rId2" Type="http://schemas.openxmlformats.org/officeDocument/2006/relationships/slideLayout" Target="../slideLayouts/slideLayout291.xml"/><Relationship Id="rId3" Type="http://schemas.openxmlformats.org/officeDocument/2006/relationships/slideLayout" Target="../slideLayouts/slideLayout292.xml"/><Relationship Id="rId4" Type="http://schemas.openxmlformats.org/officeDocument/2006/relationships/slideLayout" Target="../slideLayouts/slideLayout293.xml"/><Relationship Id="rId5" Type="http://schemas.openxmlformats.org/officeDocument/2006/relationships/slideLayout" Target="../slideLayouts/slideLayout294.xml"/><Relationship Id="rId6" Type="http://schemas.openxmlformats.org/officeDocument/2006/relationships/slideLayout" Target="../slideLayouts/slideLayout295.xml"/><Relationship Id="rId7" Type="http://schemas.openxmlformats.org/officeDocument/2006/relationships/slideLayout" Target="../slideLayouts/slideLayout296.xml"/><Relationship Id="rId8" Type="http://schemas.openxmlformats.org/officeDocument/2006/relationships/slideLayout" Target="../slideLayouts/slideLayout297.xml"/><Relationship Id="rId9" Type="http://schemas.openxmlformats.org/officeDocument/2006/relationships/slideLayout" Target="../slideLayouts/slideLayout298.xml"/><Relationship Id="rId10" Type="http://schemas.openxmlformats.org/officeDocument/2006/relationships/slideLayout" Target="../slideLayouts/slideLayout299.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1.xml"/><Relationship Id="rId12" Type="http://schemas.openxmlformats.org/officeDocument/2006/relationships/theme" Target="../theme/theme29.xml"/><Relationship Id="rId1" Type="http://schemas.openxmlformats.org/officeDocument/2006/relationships/slideLayout" Target="../slideLayouts/slideLayout301.xml"/><Relationship Id="rId2" Type="http://schemas.openxmlformats.org/officeDocument/2006/relationships/slideLayout" Target="../slideLayouts/slideLayout302.xml"/><Relationship Id="rId3" Type="http://schemas.openxmlformats.org/officeDocument/2006/relationships/slideLayout" Target="../slideLayouts/slideLayout303.xml"/><Relationship Id="rId4" Type="http://schemas.openxmlformats.org/officeDocument/2006/relationships/slideLayout" Target="../slideLayouts/slideLayout304.xml"/><Relationship Id="rId5" Type="http://schemas.openxmlformats.org/officeDocument/2006/relationships/slideLayout" Target="../slideLayouts/slideLayout305.xml"/><Relationship Id="rId6" Type="http://schemas.openxmlformats.org/officeDocument/2006/relationships/slideLayout" Target="../slideLayouts/slideLayout306.xml"/><Relationship Id="rId7" Type="http://schemas.openxmlformats.org/officeDocument/2006/relationships/slideLayout" Target="../slideLayouts/slideLayout307.xml"/><Relationship Id="rId8" Type="http://schemas.openxmlformats.org/officeDocument/2006/relationships/slideLayout" Target="../slideLayouts/slideLayout308.xml"/><Relationship Id="rId9" Type="http://schemas.openxmlformats.org/officeDocument/2006/relationships/slideLayout" Target="../slideLayouts/slideLayout309.xml"/><Relationship Id="rId10"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2.xml"/><Relationship Id="rId12" Type="http://schemas.openxmlformats.org/officeDocument/2006/relationships/theme" Target="../theme/theme30.xml"/><Relationship Id="rId13" Type="http://schemas.openxmlformats.org/officeDocument/2006/relationships/image" Target="../media/image1.png"/><Relationship Id="rId1" Type="http://schemas.openxmlformats.org/officeDocument/2006/relationships/slideLayout" Target="../slideLayouts/slideLayout312.xml"/><Relationship Id="rId2" Type="http://schemas.openxmlformats.org/officeDocument/2006/relationships/slideLayout" Target="../slideLayouts/slideLayout313.xml"/><Relationship Id="rId3" Type="http://schemas.openxmlformats.org/officeDocument/2006/relationships/slideLayout" Target="../slideLayouts/slideLayout314.xml"/><Relationship Id="rId4" Type="http://schemas.openxmlformats.org/officeDocument/2006/relationships/slideLayout" Target="../slideLayouts/slideLayout315.xml"/><Relationship Id="rId5" Type="http://schemas.openxmlformats.org/officeDocument/2006/relationships/slideLayout" Target="../slideLayouts/slideLayout316.xml"/><Relationship Id="rId6" Type="http://schemas.openxmlformats.org/officeDocument/2006/relationships/slideLayout" Target="../slideLayouts/slideLayout317.xml"/><Relationship Id="rId7" Type="http://schemas.openxmlformats.org/officeDocument/2006/relationships/slideLayout" Target="../slideLayouts/slideLayout318.xml"/><Relationship Id="rId8" Type="http://schemas.openxmlformats.org/officeDocument/2006/relationships/slideLayout" Target="../slideLayouts/slideLayout319.xml"/><Relationship Id="rId9" Type="http://schemas.openxmlformats.org/officeDocument/2006/relationships/slideLayout" Target="../slideLayouts/slideLayout320.xml"/><Relationship Id="rId10"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3.xml"/><Relationship Id="rId12" Type="http://schemas.openxmlformats.org/officeDocument/2006/relationships/theme" Target="../theme/theme31.xml"/><Relationship Id="rId1" Type="http://schemas.openxmlformats.org/officeDocument/2006/relationships/slideLayout" Target="../slideLayouts/slideLayout323.xml"/><Relationship Id="rId2" Type="http://schemas.openxmlformats.org/officeDocument/2006/relationships/slideLayout" Target="../slideLayouts/slideLayout324.xml"/><Relationship Id="rId3" Type="http://schemas.openxmlformats.org/officeDocument/2006/relationships/slideLayout" Target="../slideLayouts/slideLayout325.xml"/><Relationship Id="rId4" Type="http://schemas.openxmlformats.org/officeDocument/2006/relationships/slideLayout" Target="../slideLayouts/slideLayout326.xml"/><Relationship Id="rId5" Type="http://schemas.openxmlformats.org/officeDocument/2006/relationships/slideLayout" Target="../slideLayouts/slideLayout327.xml"/><Relationship Id="rId6" Type="http://schemas.openxmlformats.org/officeDocument/2006/relationships/slideLayout" Target="../slideLayouts/slideLayout328.xml"/><Relationship Id="rId7" Type="http://schemas.openxmlformats.org/officeDocument/2006/relationships/slideLayout" Target="../slideLayouts/slideLayout329.xml"/><Relationship Id="rId8" Type="http://schemas.openxmlformats.org/officeDocument/2006/relationships/slideLayout" Target="../slideLayouts/slideLayout330.xml"/><Relationship Id="rId9" Type="http://schemas.openxmlformats.org/officeDocument/2006/relationships/slideLayout" Target="../slideLayouts/slideLayout331.xml"/><Relationship Id="rId10"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4.xml"/><Relationship Id="rId12" Type="http://schemas.openxmlformats.org/officeDocument/2006/relationships/theme" Target="../theme/theme32.xml"/><Relationship Id="rId13" Type="http://schemas.openxmlformats.org/officeDocument/2006/relationships/image" Target="../media/image1.png"/><Relationship Id="rId1" Type="http://schemas.openxmlformats.org/officeDocument/2006/relationships/slideLayout" Target="../slideLayouts/slideLayout334.xml"/><Relationship Id="rId2" Type="http://schemas.openxmlformats.org/officeDocument/2006/relationships/slideLayout" Target="../slideLayouts/slideLayout335.xml"/><Relationship Id="rId3" Type="http://schemas.openxmlformats.org/officeDocument/2006/relationships/slideLayout" Target="../slideLayouts/slideLayout336.xml"/><Relationship Id="rId4" Type="http://schemas.openxmlformats.org/officeDocument/2006/relationships/slideLayout" Target="../slideLayouts/slideLayout337.xml"/><Relationship Id="rId5" Type="http://schemas.openxmlformats.org/officeDocument/2006/relationships/slideLayout" Target="../slideLayouts/slideLayout338.xml"/><Relationship Id="rId6" Type="http://schemas.openxmlformats.org/officeDocument/2006/relationships/slideLayout" Target="../slideLayouts/slideLayout339.xml"/><Relationship Id="rId7" Type="http://schemas.openxmlformats.org/officeDocument/2006/relationships/slideLayout" Target="../slideLayouts/slideLayout340.xml"/><Relationship Id="rId8" Type="http://schemas.openxmlformats.org/officeDocument/2006/relationships/slideLayout" Target="../slideLayouts/slideLayout341.xml"/><Relationship Id="rId9" Type="http://schemas.openxmlformats.org/officeDocument/2006/relationships/slideLayout" Target="../slideLayouts/slideLayout342.xml"/><Relationship Id="rId10"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5.xml"/><Relationship Id="rId12" Type="http://schemas.openxmlformats.org/officeDocument/2006/relationships/theme" Target="../theme/theme33.xml"/><Relationship Id="rId13" Type="http://schemas.openxmlformats.org/officeDocument/2006/relationships/image" Target="../media/image1.png"/><Relationship Id="rId1" Type="http://schemas.openxmlformats.org/officeDocument/2006/relationships/slideLayout" Target="../slideLayouts/slideLayout345.xml"/><Relationship Id="rId2" Type="http://schemas.openxmlformats.org/officeDocument/2006/relationships/slideLayout" Target="../slideLayouts/slideLayout346.xml"/><Relationship Id="rId3" Type="http://schemas.openxmlformats.org/officeDocument/2006/relationships/slideLayout" Target="../slideLayouts/slideLayout347.xml"/><Relationship Id="rId4" Type="http://schemas.openxmlformats.org/officeDocument/2006/relationships/slideLayout" Target="../slideLayouts/slideLayout348.xml"/><Relationship Id="rId5" Type="http://schemas.openxmlformats.org/officeDocument/2006/relationships/slideLayout" Target="../slideLayouts/slideLayout349.xml"/><Relationship Id="rId6" Type="http://schemas.openxmlformats.org/officeDocument/2006/relationships/slideLayout" Target="../slideLayouts/slideLayout350.xml"/><Relationship Id="rId7" Type="http://schemas.openxmlformats.org/officeDocument/2006/relationships/slideLayout" Target="../slideLayouts/slideLayout351.xml"/><Relationship Id="rId8" Type="http://schemas.openxmlformats.org/officeDocument/2006/relationships/slideLayout" Target="../slideLayouts/slideLayout352.xml"/><Relationship Id="rId9" Type="http://schemas.openxmlformats.org/officeDocument/2006/relationships/slideLayout" Target="../slideLayouts/slideLayout353.xml"/><Relationship Id="rId10"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66.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56.xml"/><Relationship Id="rId2" Type="http://schemas.openxmlformats.org/officeDocument/2006/relationships/slideLayout" Target="../slideLayouts/slideLayout357.xml"/><Relationship Id="rId3" Type="http://schemas.openxmlformats.org/officeDocument/2006/relationships/slideLayout" Target="../slideLayouts/slideLayout358.xml"/><Relationship Id="rId4" Type="http://schemas.openxmlformats.org/officeDocument/2006/relationships/slideLayout" Target="../slideLayouts/slideLayout359.xml"/><Relationship Id="rId5" Type="http://schemas.openxmlformats.org/officeDocument/2006/relationships/slideLayout" Target="../slideLayouts/slideLayout360.xml"/><Relationship Id="rId6" Type="http://schemas.openxmlformats.org/officeDocument/2006/relationships/slideLayout" Target="../slideLayouts/slideLayout361.xml"/><Relationship Id="rId7" Type="http://schemas.openxmlformats.org/officeDocument/2006/relationships/slideLayout" Target="../slideLayouts/slideLayout362.xml"/><Relationship Id="rId8" Type="http://schemas.openxmlformats.org/officeDocument/2006/relationships/slideLayout" Target="../slideLayouts/slideLayout363.xml"/><Relationship Id="rId9" Type="http://schemas.openxmlformats.org/officeDocument/2006/relationships/slideLayout" Target="../slideLayouts/slideLayout364.xml"/><Relationship Id="rId10"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77.xml"/><Relationship Id="rId12" Type="http://schemas.openxmlformats.org/officeDocument/2006/relationships/theme" Target="../theme/theme35.xml"/><Relationship Id="rId13" Type="http://schemas.openxmlformats.org/officeDocument/2006/relationships/image" Target="../media/image1.png"/><Relationship Id="rId1" Type="http://schemas.openxmlformats.org/officeDocument/2006/relationships/slideLayout" Target="../slideLayouts/slideLayout367.xml"/><Relationship Id="rId2" Type="http://schemas.openxmlformats.org/officeDocument/2006/relationships/slideLayout" Target="../slideLayouts/slideLayout368.xml"/><Relationship Id="rId3" Type="http://schemas.openxmlformats.org/officeDocument/2006/relationships/slideLayout" Target="../slideLayouts/slideLayout369.xml"/><Relationship Id="rId4" Type="http://schemas.openxmlformats.org/officeDocument/2006/relationships/slideLayout" Target="../slideLayouts/slideLayout370.xml"/><Relationship Id="rId5" Type="http://schemas.openxmlformats.org/officeDocument/2006/relationships/slideLayout" Target="../slideLayouts/slideLayout371.xml"/><Relationship Id="rId6" Type="http://schemas.openxmlformats.org/officeDocument/2006/relationships/slideLayout" Target="../slideLayouts/slideLayout372.xml"/><Relationship Id="rId7" Type="http://schemas.openxmlformats.org/officeDocument/2006/relationships/slideLayout" Target="../slideLayouts/slideLayout373.xml"/><Relationship Id="rId8" Type="http://schemas.openxmlformats.org/officeDocument/2006/relationships/slideLayout" Target="../slideLayouts/slideLayout374.xml"/><Relationship Id="rId9" Type="http://schemas.openxmlformats.org/officeDocument/2006/relationships/slideLayout" Target="../slideLayouts/slideLayout375.xml"/><Relationship Id="rId10"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6.xml"/><Relationship Id="rId13" Type="http://schemas.openxmlformats.org/officeDocument/2006/relationships/image" Target="../media/image1.png"/><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7.xml"/><Relationship Id="rId13" Type="http://schemas.openxmlformats.org/officeDocument/2006/relationships/image" Target="../media/image1.png"/><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1.xml"/><Relationship Id="rId12" Type="http://schemas.openxmlformats.org/officeDocument/2006/relationships/theme" Target="../theme/theme39.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 Id="rId9" Type="http://schemas.openxmlformats.org/officeDocument/2006/relationships/slideLayout" Target="../slideLayouts/slideLayout419.xml"/><Relationship Id="rId10"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32.xml"/><Relationship Id="rId12" Type="http://schemas.openxmlformats.org/officeDocument/2006/relationships/theme" Target="../theme/theme40.xml"/><Relationship Id="rId13" Type="http://schemas.openxmlformats.org/officeDocument/2006/relationships/image" Target="../media/image1.png"/><Relationship Id="rId1" Type="http://schemas.openxmlformats.org/officeDocument/2006/relationships/slideLayout" Target="../slideLayouts/slideLayout422.xml"/><Relationship Id="rId2" Type="http://schemas.openxmlformats.org/officeDocument/2006/relationships/slideLayout" Target="../slideLayouts/slideLayout423.xml"/><Relationship Id="rId3" Type="http://schemas.openxmlformats.org/officeDocument/2006/relationships/slideLayout" Target="../slideLayouts/slideLayout424.xml"/><Relationship Id="rId4" Type="http://schemas.openxmlformats.org/officeDocument/2006/relationships/slideLayout" Target="../slideLayouts/slideLayout425.xml"/><Relationship Id="rId5" Type="http://schemas.openxmlformats.org/officeDocument/2006/relationships/slideLayout" Target="../slideLayouts/slideLayout426.xml"/><Relationship Id="rId6" Type="http://schemas.openxmlformats.org/officeDocument/2006/relationships/slideLayout" Target="../slideLayouts/slideLayout427.xml"/><Relationship Id="rId7" Type="http://schemas.openxmlformats.org/officeDocument/2006/relationships/slideLayout" Target="../slideLayouts/slideLayout428.xml"/><Relationship Id="rId8" Type="http://schemas.openxmlformats.org/officeDocument/2006/relationships/slideLayout" Target="../slideLayouts/slideLayout429.xml"/><Relationship Id="rId9" Type="http://schemas.openxmlformats.org/officeDocument/2006/relationships/slideLayout" Target="../slideLayouts/slideLayout430.xml"/><Relationship Id="rId10"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3.xml"/><Relationship Id="rId12" Type="http://schemas.openxmlformats.org/officeDocument/2006/relationships/theme" Target="../theme/theme41.xml"/><Relationship Id="rId13" Type="http://schemas.openxmlformats.org/officeDocument/2006/relationships/image" Target="../media/image1.png"/><Relationship Id="rId1" Type="http://schemas.openxmlformats.org/officeDocument/2006/relationships/slideLayout" Target="../slideLayouts/slideLayout433.xml"/><Relationship Id="rId2" Type="http://schemas.openxmlformats.org/officeDocument/2006/relationships/slideLayout" Target="../slideLayouts/slideLayout434.xml"/><Relationship Id="rId3" Type="http://schemas.openxmlformats.org/officeDocument/2006/relationships/slideLayout" Target="../slideLayouts/slideLayout435.xml"/><Relationship Id="rId4" Type="http://schemas.openxmlformats.org/officeDocument/2006/relationships/slideLayout" Target="../slideLayouts/slideLayout436.xml"/><Relationship Id="rId5" Type="http://schemas.openxmlformats.org/officeDocument/2006/relationships/slideLayout" Target="../slideLayouts/slideLayout437.xml"/><Relationship Id="rId6" Type="http://schemas.openxmlformats.org/officeDocument/2006/relationships/slideLayout" Target="../slideLayouts/slideLayout438.xml"/><Relationship Id="rId7" Type="http://schemas.openxmlformats.org/officeDocument/2006/relationships/slideLayout" Target="../slideLayouts/slideLayout439.xml"/><Relationship Id="rId8" Type="http://schemas.openxmlformats.org/officeDocument/2006/relationships/slideLayout" Target="../slideLayouts/slideLayout440.xml"/><Relationship Id="rId9" Type="http://schemas.openxmlformats.org/officeDocument/2006/relationships/slideLayout" Target="../slideLayouts/slideLayout441.xml"/><Relationship Id="rId10"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4.xml"/><Relationship Id="rId12" Type="http://schemas.openxmlformats.org/officeDocument/2006/relationships/theme" Target="../theme/theme42.xml"/><Relationship Id="rId1" Type="http://schemas.openxmlformats.org/officeDocument/2006/relationships/slideLayout" Target="../slideLayouts/slideLayout444.xml"/><Relationship Id="rId2" Type="http://schemas.openxmlformats.org/officeDocument/2006/relationships/slideLayout" Target="../slideLayouts/slideLayout445.xml"/><Relationship Id="rId3" Type="http://schemas.openxmlformats.org/officeDocument/2006/relationships/slideLayout" Target="../slideLayouts/slideLayout446.xml"/><Relationship Id="rId4" Type="http://schemas.openxmlformats.org/officeDocument/2006/relationships/slideLayout" Target="../slideLayouts/slideLayout447.xml"/><Relationship Id="rId5" Type="http://schemas.openxmlformats.org/officeDocument/2006/relationships/slideLayout" Target="../slideLayouts/slideLayout448.xml"/><Relationship Id="rId6" Type="http://schemas.openxmlformats.org/officeDocument/2006/relationships/slideLayout" Target="../slideLayouts/slideLayout449.xml"/><Relationship Id="rId7" Type="http://schemas.openxmlformats.org/officeDocument/2006/relationships/slideLayout" Target="../slideLayouts/slideLayout450.xml"/><Relationship Id="rId8" Type="http://schemas.openxmlformats.org/officeDocument/2006/relationships/slideLayout" Target="../slideLayouts/slideLayout451.xml"/><Relationship Id="rId9" Type="http://schemas.openxmlformats.org/officeDocument/2006/relationships/slideLayout" Target="../slideLayouts/slideLayout452.xml"/><Relationship Id="rId10"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5.xml"/><Relationship Id="rId12" Type="http://schemas.openxmlformats.org/officeDocument/2006/relationships/theme" Target="../theme/theme43.xml"/><Relationship Id="rId13" Type="http://schemas.openxmlformats.org/officeDocument/2006/relationships/image" Target="../media/image1.png"/><Relationship Id="rId1" Type="http://schemas.openxmlformats.org/officeDocument/2006/relationships/slideLayout" Target="../slideLayouts/slideLayout455.xml"/><Relationship Id="rId2" Type="http://schemas.openxmlformats.org/officeDocument/2006/relationships/slideLayout" Target="../slideLayouts/slideLayout456.xml"/><Relationship Id="rId3" Type="http://schemas.openxmlformats.org/officeDocument/2006/relationships/slideLayout" Target="../slideLayouts/slideLayout457.xml"/><Relationship Id="rId4" Type="http://schemas.openxmlformats.org/officeDocument/2006/relationships/slideLayout" Target="../slideLayouts/slideLayout458.xml"/><Relationship Id="rId5" Type="http://schemas.openxmlformats.org/officeDocument/2006/relationships/slideLayout" Target="../slideLayouts/slideLayout459.xml"/><Relationship Id="rId6" Type="http://schemas.openxmlformats.org/officeDocument/2006/relationships/slideLayout" Target="../slideLayouts/slideLayout460.xml"/><Relationship Id="rId7" Type="http://schemas.openxmlformats.org/officeDocument/2006/relationships/slideLayout" Target="../slideLayouts/slideLayout461.xml"/><Relationship Id="rId8" Type="http://schemas.openxmlformats.org/officeDocument/2006/relationships/slideLayout" Target="../slideLayouts/slideLayout462.xml"/><Relationship Id="rId9" Type="http://schemas.openxmlformats.org/officeDocument/2006/relationships/slideLayout" Target="../slideLayouts/slideLayout463.xml"/><Relationship Id="rId10"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76.xml"/><Relationship Id="rId12" Type="http://schemas.openxmlformats.org/officeDocument/2006/relationships/theme" Target="../theme/theme44.xml"/><Relationship Id="rId1" Type="http://schemas.openxmlformats.org/officeDocument/2006/relationships/slideLayout" Target="../slideLayouts/slideLayout466.xml"/><Relationship Id="rId2" Type="http://schemas.openxmlformats.org/officeDocument/2006/relationships/slideLayout" Target="../slideLayouts/slideLayout467.xml"/><Relationship Id="rId3" Type="http://schemas.openxmlformats.org/officeDocument/2006/relationships/slideLayout" Target="../slideLayouts/slideLayout468.xml"/><Relationship Id="rId4" Type="http://schemas.openxmlformats.org/officeDocument/2006/relationships/slideLayout" Target="../slideLayouts/slideLayout469.xml"/><Relationship Id="rId5" Type="http://schemas.openxmlformats.org/officeDocument/2006/relationships/slideLayout" Target="../slideLayouts/slideLayout470.xml"/><Relationship Id="rId6" Type="http://schemas.openxmlformats.org/officeDocument/2006/relationships/slideLayout" Target="../slideLayouts/slideLayout471.xml"/><Relationship Id="rId7" Type="http://schemas.openxmlformats.org/officeDocument/2006/relationships/slideLayout" Target="../slideLayouts/slideLayout472.xml"/><Relationship Id="rId8" Type="http://schemas.openxmlformats.org/officeDocument/2006/relationships/slideLayout" Target="../slideLayouts/slideLayout473.xml"/><Relationship Id="rId9" Type="http://schemas.openxmlformats.org/officeDocument/2006/relationships/slideLayout" Target="../slideLayouts/slideLayout474.xml"/><Relationship Id="rId10"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87.xml"/><Relationship Id="rId12" Type="http://schemas.openxmlformats.org/officeDocument/2006/relationships/slideLayout" Target="../slideLayouts/slideLayout488.xml"/><Relationship Id="rId13" Type="http://schemas.openxmlformats.org/officeDocument/2006/relationships/slideLayout" Target="../slideLayouts/slideLayout489.xml"/><Relationship Id="rId14" Type="http://schemas.openxmlformats.org/officeDocument/2006/relationships/theme" Target="../theme/theme45.xml"/><Relationship Id="rId15" Type="http://schemas.openxmlformats.org/officeDocument/2006/relationships/image" Target="../media/image1.png"/><Relationship Id="rId1" Type="http://schemas.openxmlformats.org/officeDocument/2006/relationships/slideLayout" Target="../slideLayouts/slideLayout477.xml"/><Relationship Id="rId2" Type="http://schemas.openxmlformats.org/officeDocument/2006/relationships/slideLayout" Target="../slideLayouts/slideLayout478.xml"/><Relationship Id="rId3" Type="http://schemas.openxmlformats.org/officeDocument/2006/relationships/slideLayout" Target="../slideLayouts/slideLayout479.xml"/><Relationship Id="rId4" Type="http://schemas.openxmlformats.org/officeDocument/2006/relationships/slideLayout" Target="../slideLayouts/slideLayout480.xml"/><Relationship Id="rId5" Type="http://schemas.openxmlformats.org/officeDocument/2006/relationships/slideLayout" Target="../slideLayouts/slideLayout481.xml"/><Relationship Id="rId6" Type="http://schemas.openxmlformats.org/officeDocument/2006/relationships/slideLayout" Target="../slideLayouts/slideLayout482.xml"/><Relationship Id="rId7" Type="http://schemas.openxmlformats.org/officeDocument/2006/relationships/slideLayout" Target="../slideLayouts/slideLayout483.xml"/><Relationship Id="rId8" Type="http://schemas.openxmlformats.org/officeDocument/2006/relationships/slideLayout" Target="../slideLayouts/slideLayout484.xml"/><Relationship Id="rId9" Type="http://schemas.openxmlformats.org/officeDocument/2006/relationships/slideLayout" Target="../slideLayouts/slideLayout485.xml"/><Relationship Id="rId10"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0.xml"/><Relationship Id="rId12" Type="http://schemas.openxmlformats.org/officeDocument/2006/relationships/theme" Target="../theme/theme46.xml"/><Relationship Id="rId13" Type="http://schemas.openxmlformats.org/officeDocument/2006/relationships/image" Target="../media/image1.png"/><Relationship Id="rId1" Type="http://schemas.openxmlformats.org/officeDocument/2006/relationships/slideLayout" Target="../slideLayouts/slideLayout490.xml"/><Relationship Id="rId2" Type="http://schemas.openxmlformats.org/officeDocument/2006/relationships/slideLayout" Target="../slideLayouts/slideLayout491.xml"/><Relationship Id="rId3" Type="http://schemas.openxmlformats.org/officeDocument/2006/relationships/slideLayout" Target="../slideLayouts/slideLayout492.xml"/><Relationship Id="rId4" Type="http://schemas.openxmlformats.org/officeDocument/2006/relationships/slideLayout" Target="../slideLayouts/slideLayout493.xml"/><Relationship Id="rId5" Type="http://schemas.openxmlformats.org/officeDocument/2006/relationships/slideLayout" Target="../slideLayouts/slideLayout494.xml"/><Relationship Id="rId6" Type="http://schemas.openxmlformats.org/officeDocument/2006/relationships/slideLayout" Target="../slideLayouts/slideLayout495.xml"/><Relationship Id="rId7" Type="http://schemas.openxmlformats.org/officeDocument/2006/relationships/slideLayout" Target="../slideLayouts/slideLayout496.xml"/><Relationship Id="rId8" Type="http://schemas.openxmlformats.org/officeDocument/2006/relationships/slideLayout" Target="../slideLayouts/slideLayout497.xml"/><Relationship Id="rId9" Type="http://schemas.openxmlformats.org/officeDocument/2006/relationships/slideLayout" Target="../slideLayouts/slideLayout498.xml"/><Relationship Id="rId10"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theme" Target="../theme/theme47.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2.xml"/><Relationship Id="rId12" Type="http://schemas.openxmlformats.org/officeDocument/2006/relationships/slideLayout" Target="../slideLayouts/slideLayout523.xml"/><Relationship Id="rId13" Type="http://schemas.openxmlformats.org/officeDocument/2006/relationships/theme" Target="../theme/theme48.xml"/><Relationship Id="rId14" Type="http://schemas.openxmlformats.org/officeDocument/2006/relationships/image" Target="../media/image1.png"/><Relationship Id="rId1" Type="http://schemas.openxmlformats.org/officeDocument/2006/relationships/slideLayout" Target="../slideLayouts/slideLayout512.xml"/><Relationship Id="rId2" Type="http://schemas.openxmlformats.org/officeDocument/2006/relationships/slideLayout" Target="../slideLayouts/slideLayout513.xml"/><Relationship Id="rId3" Type="http://schemas.openxmlformats.org/officeDocument/2006/relationships/slideLayout" Target="../slideLayouts/slideLayout514.xml"/><Relationship Id="rId4" Type="http://schemas.openxmlformats.org/officeDocument/2006/relationships/slideLayout" Target="../slideLayouts/slideLayout515.xml"/><Relationship Id="rId5" Type="http://schemas.openxmlformats.org/officeDocument/2006/relationships/slideLayout" Target="../slideLayouts/slideLayout516.xml"/><Relationship Id="rId6" Type="http://schemas.openxmlformats.org/officeDocument/2006/relationships/slideLayout" Target="../slideLayouts/slideLayout517.xml"/><Relationship Id="rId7" Type="http://schemas.openxmlformats.org/officeDocument/2006/relationships/slideLayout" Target="../slideLayouts/slideLayout518.xml"/><Relationship Id="rId8" Type="http://schemas.openxmlformats.org/officeDocument/2006/relationships/slideLayout" Target="../slideLayouts/slideLayout519.xml"/><Relationship Id="rId9" Type="http://schemas.openxmlformats.org/officeDocument/2006/relationships/slideLayout" Target="../slideLayouts/slideLayout520.xml"/><Relationship Id="rId10"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4.xml"/><Relationship Id="rId12" Type="http://schemas.openxmlformats.org/officeDocument/2006/relationships/slideLayout" Target="../slideLayouts/slideLayout535.xml"/><Relationship Id="rId13" Type="http://schemas.openxmlformats.org/officeDocument/2006/relationships/theme" Target="../theme/theme49.xml"/><Relationship Id="rId14" Type="http://schemas.openxmlformats.org/officeDocument/2006/relationships/image" Target="../media/image7.jpeg"/><Relationship Id="rId15" Type="http://schemas.openxmlformats.org/officeDocument/2006/relationships/image" Target="../media/image1.png"/><Relationship Id="rId1" Type="http://schemas.openxmlformats.org/officeDocument/2006/relationships/slideLayout" Target="../slideLayouts/slideLayout524.xml"/><Relationship Id="rId2" Type="http://schemas.openxmlformats.org/officeDocument/2006/relationships/slideLayout" Target="../slideLayouts/slideLayout525.xml"/><Relationship Id="rId3" Type="http://schemas.openxmlformats.org/officeDocument/2006/relationships/slideLayout" Target="../slideLayouts/slideLayout526.xml"/><Relationship Id="rId4" Type="http://schemas.openxmlformats.org/officeDocument/2006/relationships/slideLayout" Target="../slideLayouts/slideLayout527.xml"/><Relationship Id="rId5" Type="http://schemas.openxmlformats.org/officeDocument/2006/relationships/slideLayout" Target="../slideLayouts/slideLayout528.xml"/><Relationship Id="rId6" Type="http://schemas.openxmlformats.org/officeDocument/2006/relationships/slideLayout" Target="../slideLayouts/slideLayout529.xml"/><Relationship Id="rId7" Type="http://schemas.openxmlformats.org/officeDocument/2006/relationships/slideLayout" Target="../slideLayouts/slideLayout530.xml"/><Relationship Id="rId8" Type="http://schemas.openxmlformats.org/officeDocument/2006/relationships/slideLayout" Target="../slideLayouts/slideLayout531.xml"/><Relationship Id="rId9" Type="http://schemas.openxmlformats.org/officeDocument/2006/relationships/slideLayout" Target="../slideLayouts/slideLayout532.xml"/><Relationship Id="rId10"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5.xml"/><Relationship Id="rId13" Type="http://schemas.openxmlformats.org/officeDocument/2006/relationships/image" Target="../media/image1.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46.xml"/><Relationship Id="rId12" Type="http://schemas.openxmlformats.org/officeDocument/2006/relationships/theme" Target="../theme/theme54.xml"/><Relationship Id="rId13" Type="http://schemas.openxmlformats.org/officeDocument/2006/relationships/image" Target="../media/image1.png"/><Relationship Id="rId1" Type="http://schemas.openxmlformats.org/officeDocument/2006/relationships/slideLayout" Target="../slideLayouts/slideLayout536.xml"/><Relationship Id="rId2" Type="http://schemas.openxmlformats.org/officeDocument/2006/relationships/slideLayout" Target="../slideLayouts/slideLayout537.xml"/><Relationship Id="rId3" Type="http://schemas.openxmlformats.org/officeDocument/2006/relationships/slideLayout" Target="../slideLayouts/slideLayout538.xml"/><Relationship Id="rId4" Type="http://schemas.openxmlformats.org/officeDocument/2006/relationships/slideLayout" Target="../slideLayouts/slideLayout539.xml"/><Relationship Id="rId5" Type="http://schemas.openxmlformats.org/officeDocument/2006/relationships/slideLayout" Target="../slideLayouts/slideLayout540.xml"/><Relationship Id="rId6" Type="http://schemas.openxmlformats.org/officeDocument/2006/relationships/slideLayout" Target="../slideLayouts/slideLayout541.xml"/><Relationship Id="rId7" Type="http://schemas.openxmlformats.org/officeDocument/2006/relationships/slideLayout" Target="../slideLayouts/slideLayout542.xml"/><Relationship Id="rId8" Type="http://schemas.openxmlformats.org/officeDocument/2006/relationships/slideLayout" Target="../slideLayouts/slideLayout543.xml"/><Relationship Id="rId9" Type="http://schemas.openxmlformats.org/officeDocument/2006/relationships/slideLayout" Target="../slideLayouts/slideLayout544.xml"/><Relationship Id="rId10" Type="http://schemas.openxmlformats.org/officeDocument/2006/relationships/slideLayout" Target="../slideLayouts/slideLayout545.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557.xml"/><Relationship Id="rId12" Type="http://schemas.openxmlformats.org/officeDocument/2006/relationships/theme" Target="../theme/theme55.xml"/><Relationship Id="rId13" Type="http://schemas.openxmlformats.org/officeDocument/2006/relationships/image" Target="../media/image1.png"/><Relationship Id="rId1" Type="http://schemas.openxmlformats.org/officeDocument/2006/relationships/slideLayout" Target="../slideLayouts/slideLayout547.xml"/><Relationship Id="rId2" Type="http://schemas.openxmlformats.org/officeDocument/2006/relationships/slideLayout" Target="../slideLayouts/slideLayout548.xml"/><Relationship Id="rId3" Type="http://schemas.openxmlformats.org/officeDocument/2006/relationships/slideLayout" Target="../slideLayouts/slideLayout549.xml"/><Relationship Id="rId4" Type="http://schemas.openxmlformats.org/officeDocument/2006/relationships/slideLayout" Target="../slideLayouts/slideLayout550.xml"/><Relationship Id="rId5" Type="http://schemas.openxmlformats.org/officeDocument/2006/relationships/slideLayout" Target="../slideLayouts/slideLayout551.xml"/><Relationship Id="rId6" Type="http://schemas.openxmlformats.org/officeDocument/2006/relationships/slideLayout" Target="../slideLayouts/slideLayout552.xml"/><Relationship Id="rId7" Type="http://schemas.openxmlformats.org/officeDocument/2006/relationships/slideLayout" Target="../slideLayouts/slideLayout553.xml"/><Relationship Id="rId8" Type="http://schemas.openxmlformats.org/officeDocument/2006/relationships/slideLayout" Target="../slideLayouts/slideLayout554.xml"/><Relationship Id="rId9" Type="http://schemas.openxmlformats.org/officeDocument/2006/relationships/slideLayout" Target="../slideLayouts/slideLayout555.xml"/><Relationship Id="rId10" Type="http://schemas.openxmlformats.org/officeDocument/2006/relationships/slideLayout" Target="../slideLayouts/slideLayout5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568.xml"/><Relationship Id="rId12" Type="http://schemas.openxmlformats.org/officeDocument/2006/relationships/theme" Target="../theme/theme56.xml"/><Relationship Id="rId13" Type="http://schemas.openxmlformats.org/officeDocument/2006/relationships/image" Target="../media/image1.png"/><Relationship Id="rId1" Type="http://schemas.openxmlformats.org/officeDocument/2006/relationships/slideLayout" Target="../slideLayouts/slideLayout558.xml"/><Relationship Id="rId2" Type="http://schemas.openxmlformats.org/officeDocument/2006/relationships/slideLayout" Target="../slideLayouts/slideLayout559.xml"/><Relationship Id="rId3" Type="http://schemas.openxmlformats.org/officeDocument/2006/relationships/slideLayout" Target="../slideLayouts/slideLayout560.xml"/><Relationship Id="rId4" Type="http://schemas.openxmlformats.org/officeDocument/2006/relationships/slideLayout" Target="../slideLayouts/slideLayout561.xml"/><Relationship Id="rId5" Type="http://schemas.openxmlformats.org/officeDocument/2006/relationships/slideLayout" Target="../slideLayouts/slideLayout562.xml"/><Relationship Id="rId6" Type="http://schemas.openxmlformats.org/officeDocument/2006/relationships/slideLayout" Target="../slideLayouts/slideLayout563.xml"/><Relationship Id="rId7" Type="http://schemas.openxmlformats.org/officeDocument/2006/relationships/slideLayout" Target="../slideLayouts/slideLayout564.xml"/><Relationship Id="rId8" Type="http://schemas.openxmlformats.org/officeDocument/2006/relationships/slideLayout" Target="../slideLayouts/slideLayout565.xml"/><Relationship Id="rId9" Type="http://schemas.openxmlformats.org/officeDocument/2006/relationships/slideLayout" Target="../slideLayouts/slideLayout566.xml"/><Relationship Id="rId10" Type="http://schemas.openxmlformats.org/officeDocument/2006/relationships/slideLayout" Target="../slideLayouts/slideLayout567.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579.xml"/><Relationship Id="rId12" Type="http://schemas.openxmlformats.org/officeDocument/2006/relationships/slideLayout" Target="../slideLayouts/slideLayout580.xml"/><Relationship Id="rId13" Type="http://schemas.openxmlformats.org/officeDocument/2006/relationships/theme" Target="../theme/theme57.xml"/><Relationship Id="rId14" Type="http://schemas.openxmlformats.org/officeDocument/2006/relationships/image" Target="../media/image8.png"/><Relationship Id="rId15" Type="http://schemas.openxmlformats.org/officeDocument/2006/relationships/image" Target="../media/image1.png"/><Relationship Id="rId1" Type="http://schemas.openxmlformats.org/officeDocument/2006/relationships/slideLayout" Target="../slideLayouts/slideLayout569.xml"/><Relationship Id="rId2" Type="http://schemas.openxmlformats.org/officeDocument/2006/relationships/slideLayout" Target="../slideLayouts/slideLayout570.xml"/><Relationship Id="rId3" Type="http://schemas.openxmlformats.org/officeDocument/2006/relationships/slideLayout" Target="../slideLayouts/slideLayout571.xml"/><Relationship Id="rId4" Type="http://schemas.openxmlformats.org/officeDocument/2006/relationships/slideLayout" Target="../slideLayouts/slideLayout572.xml"/><Relationship Id="rId5" Type="http://schemas.openxmlformats.org/officeDocument/2006/relationships/slideLayout" Target="../slideLayouts/slideLayout573.xml"/><Relationship Id="rId6" Type="http://schemas.openxmlformats.org/officeDocument/2006/relationships/slideLayout" Target="../slideLayouts/slideLayout574.xml"/><Relationship Id="rId7" Type="http://schemas.openxmlformats.org/officeDocument/2006/relationships/slideLayout" Target="../slideLayouts/slideLayout575.xml"/><Relationship Id="rId8" Type="http://schemas.openxmlformats.org/officeDocument/2006/relationships/slideLayout" Target="../slideLayouts/slideLayout576.xml"/><Relationship Id="rId9" Type="http://schemas.openxmlformats.org/officeDocument/2006/relationships/slideLayout" Target="../slideLayouts/slideLayout577.xml"/><Relationship Id="rId10" Type="http://schemas.openxmlformats.org/officeDocument/2006/relationships/slideLayout" Target="../slideLayouts/slideLayout578.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theme" Target="../theme/theme58.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02.xml"/><Relationship Id="rId12" Type="http://schemas.openxmlformats.org/officeDocument/2006/relationships/theme" Target="../theme/theme59.xml"/><Relationship Id="rId13" Type="http://schemas.openxmlformats.org/officeDocument/2006/relationships/image" Target="../media/image1.png"/><Relationship Id="rId1" Type="http://schemas.openxmlformats.org/officeDocument/2006/relationships/slideLayout" Target="../slideLayouts/slideLayout592.xml"/><Relationship Id="rId2" Type="http://schemas.openxmlformats.org/officeDocument/2006/relationships/slideLayout" Target="../slideLayouts/slideLayout593.xml"/><Relationship Id="rId3" Type="http://schemas.openxmlformats.org/officeDocument/2006/relationships/slideLayout" Target="../slideLayouts/slideLayout594.xml"/><Relationship Id="rId4" Type="http://schemas.openxmlformats.org/officeDocument/2006/relationships/slideLayout" Target="../slideLayouts/slideLayout595.xml"/><Relationship Id="rId5" Type="http://schemas.openxmlformats.org/officeDocument/2006/relationships/slideLayout" Target="../slideLayouts/slideLayout596.xml"/><Relationship Id="rId6" Type="http://schemas.openxmlformats.org/officeDocument/2006/relationships/slideLayout" Target="../slideLayouts/slideLayout597.xml"/><Relationship Id="rId7" Type="http://schemas.openxmlformats.org/officeDocument/2006/relationships/slideLayout" Target="../slideLayouts/slideLayout598.xml"/><Relationship Id="rId8" Type="http://schemas.openxmlformats.org/officeDocument/2006/relationships/slideLayout" Target="../slideLayouts/slideLayout599.xml"/><Relationship Id="rId9" Type="http://schemas.openxmlformats.org/officeDocument/2006/relationships/slideLayout" Target="../slideLayouts/slideLayout600.xml"/><Relationship Id="rId10" Type="http://schemas.openxmlformats.org/officeDocument/2006/relationships/slideLayout" Target="../slideLayouts/slideLayout60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13.xml"/><Relationship Id="rId12" Type="http://schemas.openxmlformats.org/officeDocument/2006/relationships/slideLayout" Target="../slideLayouts/slideLayout614.xml"/><Relationship Id="rId13" Type="http://schemas.openxmlformats.org/officeDocument/2006/relationships/theme" Target="../theme/theme60.xml"/><Relationship Id="rId14" Type="http://schemas.openxmlformats.org/officeDocument/2006/relationships/image" Target="../media/image1.png"/><Relationship Id="rId1" Type="http://schemas.openxmlformats.org/officeDocument/2006/relationships/slideLayout" Target="../slideLayouts/slideLayout603.xml"/><Relationship Id="rId2" Type="http://schemas.openxmlformats.org/officeDocument/2006/relationships/slideLayout" Target="../slideLayouts/slideLayout604.xml"/><Relationship Id="rId3" Type="http://schemas.openxmlformats.org/officeDocument/2006/relationships/slideLayout" Target="../slideLayouts/slideLayout605.xml"/><Relationship Id="rId4" Type="http://schemas.openxmlformats.org/officeDocument/2006/relationships/slideLayout" Target="../slideLayouts/slideLayout606.xml"/><Relationship Id="rId5" Type="http://schemas.openxmlformats.org/officeDocument/2006/relationships/slideLayout" Target="../slideLayouts/slideLayout607.xml"/><Relationship Id="rId6" Type="http://schemas.openxmlformats.org/officeDocument/2006/relationships/slideLayout" Target="../slideLayouts/slideLayout608.xml"/><Relationship Id="rId7" Type="http://schemas.openxmlformats.org/officeDocument/2006/relationships/slideLayout" Target="../slideLayouts/slideLayout609.xml"/><Relationship Id="rId8" Type="http://schemas.openxmlformats.org/officeDocument/2006/relationships/slideLayout" Target="../slideLayouts/slideLayout610.xml"/><Relationship Id="rId9" Type="http://schemas.openxmlformats.org/officeDocument/2006/relationships/slideLayout" Target="../slideLayouts/slideLayout611.xml"/><Relationship Id="rId10" Type="http://schemas.openxmlformats.org/officeDocument/2006/relationships/slideLayout" Target="../slideLayouts/slideLayout612.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25.xml"/><Relationship Id="rId12" Type="http://schemas.openxmlformats.org/officeDocument/2006/relationships/theme" Target="../theme/theme61.xml"/><Relationship Id="rId13" Type="http://schemas.openxmlformats.org/officeDocument/2006/relationships/image" Target="../media/image1.png"/><Relationship Id="rId1" Type="http://schemas.openxmlformats.org/officeDocument/2006/relationships/slideLayout" Target="../slideLayouts/slideLayout615.xml"/><Relationship Id="rId2" Type="http://schemas.openxmlformats.org/officeDocument/2006/relationships/slideLayout" Target="../slideLayouts/slideLayout616.xml"/><Relationship Id="rId3" Type="http://schemas.openxmlformats.org/officeDocument/2006/relationships/slideLayout" Target="../slideLayouts/slideLayout617.xml"/><Relationship Id="rId4" Type="http://schemas.openxmlformats.org/officeDocument/2006/relationships/slideLayout" Target="../slideLayouts/slideLayout618.xml"/><Relationship Id="rId5" Type="http://schemas.openxmlformats.org/officeDocument/2006/relationships/slideLayout" Target="../slideLayouts/slideLayout619.xml"/><Relationship Id="rId6" Type="http://schemas.openxmlformats.org/officeDocument/2006/relationships/slideLayout" Target="../slideLayouts/slideLayout620.xml"/><Relationship Id="rId7" Type="http://schemas.openxmlformats.org/officeDocument/2006/relationships/slideLayout" Target="../slideLayouts/slideLayout621.xml"/><Relationship Id="rId8" Type="http://schemas.openxmlformats.org/officeDocument/2006/relationships/slideLayout" Target="../slideLayouts/slideLayout622.xml"/><Relationship Id="rId9" Type="http://schemas.openxmlformats.org/officeDocument/2006/relationships/slideLayout" Target="../slideLayouts/slideLayout623.xml"/><Relationship Id="rId10" Type="http://schemas.openxmlformats.org/officeDocument/2006/relationships/slideLayout" Target="../slideLayouts/slideLayout624.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36.xml"/><Relationship Id="rId12" Type="http://schemas.openxmlformats.org/officeDocument/2006/relationships/theme" Target="../theme/theme62.xml"/><Relationship Id="rId1" Type="http://schemas.openxmlformats.org/officeDocument/2006/relationships/slideLayout" Target="../slideLayouts/slideLayout626.xml"/><Relationship Id="rId2" Type="http://schemas.openxmlformats.org/officeDocument/2006/relationships/slideLayout" Target="../slideLayouts/slideLayout627.xml"/><Relationship Id="rId3" Type="http://schemas.openxmlformats.org/officeDocument/2006/relationships/slideLayout" Target="../slideLayouts/slideLayout628.xml"/><Relationship Id="rId4" Type="http://schemas.openxmlformats.org/officeDocument/2006/relationships/slideLayout" Target="../slideLayouts/slideLayout629.xml"/><Relationship Id="rId5" Type="http://schemas.openxmlformats.org/officeDocument/2006/relationships/slideLayout" Target="../slideLayouts/slideLayout630.xml"/><Relationship Id="rId6" Type="http://schemas.openxmlformats.org/officeDocument/2006/relationships/slideLayout" Target="../slideLayouts/slideLayout631.xml"/><Relationship Id="rId7" Type="http://schemas.openxmlformats.org/officeDocument/2006/relationships/slideLayout" Target="../slideLayouts/slideLayout632.xml"/><Relationship Id="rId8" Type="http://schemas.openxmlformats.org/officeDocument/2006/relationships/slideLayout" Target="../slideLayouts/slideLayout633.xml"/><Relationship Id="rId9" Type="http://schemas.openxmlformats.org/officeDocument/2006/relationships/slideLayout" Target="../slideLayouts/slideLayout634.xml"/><Relationship Id="rId10" Type="http://schemas.openxmlformats.org/officeDocument/2006/relationships/slideLayout" Target="../slideLayouts/slideLayout635.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47.xml"/><Relationship Id="rId12" Type="http://schemas.openxmlformats.org/officeDocument/2006/relationships/theme" Target="../theme/theme63.xml"/><Relationship Id="rId1" Type="http://schemas.openxmlformats.org/officeDocument/2006/relationships/slideLayout" Target="../slideLayouts/slideLayout637.xml"/><Relationship Id="rId2" Type="http://schemas.openxmlformats.org/officeDocument/2006/relationships/slideLayout" Target="../slideLayouts/slideLayout638.xml"/><Relationship Id="rId3" Type="http://schemas.openxmlformats.org/officeDocument/2006/relationships/slideLayout" Target="../slideLayouts/slideLayout639.xml"/><Relationship Id="rId4" Type="http://schemas.openxmlformats.org/officeDocument/2006/relationships/slideLayout" Target="../slideLayouts/slideLayout640.xml"/><Relationship Id="rId5" Type="http://schemas.openxmlformats.org/officeDocument/2006/relationships/slideLayout" Target="../slideLayouts/slideLayout641.xml"/><Relationship Id="rId6" Type="http://schemas.openxmlformats.org/officeDocument/2006/relationships/slideLayout" Target="../slideLayouts/slideLayout642.xml"/><Relationship Id="rId7" Type="http://schemas.openxmlformats.org/officeDocument/2006/relationships/slideLayout" Target="../slideLayouts/slideLayout643.xml"/><Relationship Id="rId8" Type="http://schemas.openxmlformats.org/officeDocument/2006/relationships/slideLayout" Target="../slideLayouts/slideLayout644.xml"/><Relationship Id="rId9" Type="http://schemas.openxmlformats.org/officeDocument/2006/relationships/slideLayout" Target="../slideLayouts/slideLayout645.xml"/><Relationship Id="rId10" Type="http://schemas.openxmlformats.org/officeDocument/2006/relationships/slideLayout" Target="../slideLayouts/slideLayout646.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658.xml"/><Relationship Id="rId12" Type="http://schemas.openxmlformats.org/officeDocument/2006/relationships/theme" Target="../theme/theme64.xml"/><Relationship Id="rId1" Type="http://schemas.openxmlformats.org/officeDocument/2006/relationships/slideLayout" Target="../slideLayouts/slideLayout648.xml"/><Relationship Id="rId2" Type="http://schemas.openxmlformats.org/officeDocument/2006/relationships/slideLayout" Target="../slideLayouts/slideLayout649.xml"/><Relationship Id="rId3" Type="http://schemas.openxmlformats.org/officeDocument/2006/relationships/slideLayout" Target="../slideLayouts/slideLayout650.xml"/><Relationship Id="rId4" Type="http://schemas.openxmlformats.org/officeDocument/2006/relationships/slideLayout" Target="../slideLayouts/slideLayout651.xml"/><Relationship Id="rId5" Type="http://schemas.openxmlformats.org/officeDocument/2006/relationships/slideLayout" Target="../slideLayouts/slideLayout652.xml"/><Relationship Id="rId6" Type="http://schemas.openxmlformats.org/officeDocument/2006/relationships/slideLayout" Target="../slideLayouts/slideLayout653.xml"/><Relationship Id="rId7" Type="http://schemas.openxmlformats.org/officeDocument/2006/relationships/slideLayout" Target="../slideLayouts/slideLayout654.xml"/><Relationship Id="rId8" Type="http://schemas.openxmlformats.org/officeDocument/2006/relationships/slideLayout" Target="../slideLayouts/slideLayout655.xml"/><Relationship Id="rId9" Type="http://schemas.openxmlformats.org/officeDocument/2006/relationships/slideLayout" Target="../slideLayouts/slideLayout656.xml"/><Relationship Id="rId10" Type="http://schemas.openxmlformats.org/officeDocument/2006/relationships/slideLayout" Target="../slideLayouts/slideLayout657.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669.xml"/><Relationship Id="rId12" Type="http://schemas.openxmlformats.org/officeDocument/2006/relationships/theme" Target="../theme/theme65.xml"/><Relationship Id="rId1" Type="http://schemas.openxmlformats.org/officeDocument/2006/relationships/slideLayout" Target="../slideLayouts/slideLayout659.xml"/><Relationship Id="rId2" Type="http://schemas.openxmlformats.org/officeDocument/2006/relationships/slideLayout" Target="../slideLayouts/slideLayout660.xml"/><Relationship Id="rId3" Type="http://schemas.openxmlformats.org/officeDocument/2006/relationships/slideLayout" Target="../slideLayouts/slideLayout661.xml"/><Relationship Id="rId4" Type="http://schemas.openxmlformats.org/officeDocument/2006/relationships/slideLayout" Target="../slideLayouts/slideLayout662.xml"/><Relationship Id="rId5" Type="http://schemas.openxmlformats.org/officeDocument/2006/relationships/slideLayout" Target="../slideLayouts/slideLayout663.xml"/><Relationship Id="rId6" Type="http://schemas.openxmlformats.org/officeDocument/2006/relationships/slideLayout" Target="../slideLayouts/slideLayout664.xml"/><Relationship Id="rId7" Type="http://schemas.openxmlformats.org/officeDocument/2006/relationships/slideLayout" Target="../slideLayouts/slideLayout665.xml"/><Relationship Id="rId8" Type="http://schemas.openxmlformats.org/officeDocument/2006/relationships/slideLayout" Target="../slideLayouts/slideLayout666.xml"/><Relationship Id="rId9" Type="http://schemas.openxmlformats.org/officeDocument/2006/relationships/slideLayout" Target="../slideLayouts/slideLayout667.xml"/><Relationship Id="rId10" Type="http://schemas.openxmlformats.org/officeDocument/2006/relationships/slideLayout" Target="../slideLayouts/slideLayout668.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680.xml"/><Relationship Id="rId12" Type="http://schemas.openxmlformats.org/officeDocument/2006/relationships/slideLayout" Target="../slideLayouts/slideLayout681.xml"/><Relationship Id="rId13" Type="http://schemas.openxmlformats.org/officeDocument/2006/relationships/theme" Target="../theme/theme66.xml"/><Relationship Id="rId1" Type="http://schemas.openxmlformats.org/officeDocument/2006/relationships/slideLayout" Target="../slideLayouts/slideLayout670.xml"/><Relationship Id="rId2" Type="http://schemas.openxmlformats.org/officeDocument/2006/relationships/slideLayout" Target="../slideLayouts/slideLayout671.xml"/><Relationship Id="rId3" Type="http://schemas.openxmlformats.org/officeDocument/2006/relationships/slideLayout" Target="../slideLayouts/slideLayout672.xml"/><Relationship Id="rId4" Type="http://schemas.openxmlformats.org/officeDocument/2006/relationships/slideLayout" Target="../slideLayouts/slideLayout673.xml"/><Relationship Id="rId5" Type="http://schemas.openxmlformats.org/officeDocument/2006/relationships/slideLayout" Target="../slideLayouts/slideLayout674.xml"/><Relationship Id="rId6" Type="http://schemas.openxmlformats.org/officeDocument/2006/relationships/slideLayout" Target="../slideLayouts/slideLayout675.xml"/><Relationship Id="rId7" Type="http://schemas.openxmlformats.org/officeDocument/2006/relationships/slideLayout" Target="../slideLayouts/slideLayout676.xml"/><Relationship Id="rId8" Type="http://schemas.openxmlformats.org/officeDocument/2006/relationships/slideLayout" Target="../slideLayouts/slideLayout677.xml"/><Relationship Id="rId9" Type="http://schemas.openxmlformats.org/officeDocument/2006/relationships/slideLayout" Target="../slideLayouts/slideLayout678.xml"/><Relationship Id="rId10" Type="http://schemas.openxmlformats.org/officeDocument/2006/relationships/slideLayout" Target="../slideLayouts/slideLayout679.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692.xml"/><Relationship Id="rId12" Type="http://schemas.openxmlformats.org/officeDocument/2006/relationships/slideLayout" Target="../slideLayouts/slideLayout693.xml"/><Relationship Id="rId13" Type="http://schemas.openxmlformats.org/officeDocument/2006/relationships/theme" Target="../theme/theme67.xml"/><Relationship Id="rId14" Type="http://schemas.openxmlformats.org/officeDocument/2006/relationships/image" Target="../media/image1.png"/><Relationship Id="rId1" Type="http://schemas.openxmlformats.org/officeDocument/2006/relationships/slideLayout" Target="../slideLayouts/slideLayout682.xml"/><Relationship Id="rId2" Type="http://schemas.openxmlformats.org/officeDocument/2006/relationships/slideLayout" Target="../slideLayouts/slideLayout683.xml"/><Relationship Id="rId3" Type="http://schemas.openxmlformats.org/officeDocument/2006/relationships/slideLayout" Target="../slideLayouts/slideLayout684.xml"/><Relationship Id="rId4" Type="http://schemas.openxmlformats.org/officeDocument/2006/relationships/slideLayout" Target="../slideLayouts/slideLayout685.xml"/><Relationship Id="rId5" Type="http://schemas.openxmlformats.org/officeDocument/2006/relationships/slideLayout" Target="../slideLayouts/slideLayout686.xml"/><Relationship Id="rId6" Type="http://schemas.openxmlformats.org/officeDocument/2006/relationships/slideLayout" Target="../slideLayouts/slideLayout687.xml"/><Relationship Id="rId7" Type="http://schemas.openxmlformats.org/officeDocument/2006/relationships/slideLayout" Target="../slideLayouts/slideLayout688.xml"/><Relationship Id="rId8" Type="http://schemas.openxmlformats.org/officeDocument/2006/relationships/slideLayout" Target="../slideLayouts/slideLayout689.xml"/><Relationship Id="rId9" Type="http://schemas.openxmlformats.org/officeDocument/2006/relationships/slideLayout" Target="../slideLayouts/slideLayout690.xml"/><Relationship Id="rId10" Type="http://schemas.openxmlformats.org/officeDocument/2006/relationships/slideLayout" Target="../slideLayouts/slideLayout691.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04.xml"/><Relationship Id="rId12" Type="http://schemas.openxmlformats.org/officeDocument/2006/relationships/theme" Target="../theme/theme68.xml"/><Relationship Id="rId13" Type="http://schemas.openxmlformats.org/officeDocument/2006/relationships/image" Target="../media/image1.png"/><Relationship Id="rId1" Type="http://schemas.openxmlformats.org/officeDocument/2006/relationships/slideLayout" Target="../slideLayouts/slideLayout694.xml"/><Relationship Id="rId2" Type="http://schemas.openxmlformats.org/officeDocument/2006/relationships/slideLayout" Target="../slideLayouts/slideLayout695.xml"/><Relationship Id="rId3" Type="http://schemas.openxmlformats.org/officeDocument/2006/relationships/slideLayout" Target="../slideLayouts/slideLayout696.xml"/><Relationship Id="rId4" Type="http://schemas.openxmlformats.org/officeDocument/2006/relationships/slideLayout" Target="../slideLayouts/slideLayout697.xml"/><Relationship Id="rId5" Type="http://schemas.openxmlformats.org/officeDocument/2006/relationships/slideLayout" Target="../slideLayouts/slideLayout698.xml"/><Relationship Id="rId6" Type="http://schemas.openxmlformats.org/officeDocument/2006/relationships/slideLayout" Target="../slideLayouts/slideLayout699.xml"/><Relationship Id="rId7" Type="http://schemas.openxmlformats.org/officeDocument/2006/relationships/slideLayout" Target="../slideLayouts/slideLayout700.xml"/><Relationship Id="rId8" Type="http://schemas.openxmlformats.org/officeDocument/2006/relationships/slideLayout" Target="../slideLayouts/slideLayout701.xml"/><Relationship Id="rId9" Type="http://schemas.openxmlformats.org/officeDocument/2006/relationships/slideLayout" Target="../slideLayouts/slideLayout702.xml"/><Relationship Id="rId10" Type="http://schemas.openxmlformats.org/officeDocument/2006/relationships/slideLayout" Target="../slideLayouts/slideLayout70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15.xml"/><Relationship Id="rId12" Type="http://schemas.openxmlformats.org/officeDocument/2006/relationships/theme" Target="../theme/theme69.xml"/><Relationship Id="rId1" Type="http://schemas.openxmlformats.org/officeDocument/2006/relationships/slideLayout" Target="../slideLayouts/slideLayout705.xml"/><Relationship Id="rId2" Type="http://schemas.openxmlformats.org/officeDocument/2006/relationships/slideLayout" Target="../slideLayouts/slideLayout706.xml"/><Relationship Id="rId3" Type="http://schemas.openxmlformats.org/officeDocument/2006/relationships/slideLayout" Target="../slideLayouts/slideLayout707.xml"/><Relationship Id="rId4" Type="http://schemas.openxmlformats.org/officeDocument/2006/relationships/slideLayout" Target="../slideLayouts/slideLayout708.xml"/><Relationship Id="rId5" Type="http://schemas.openxmlformats.org/officeDocument/2006/relationships/slideLayout" Target="../slideLayouts/slideLayout709.xml"/><Relationship Id="rId6" Type="http://schemas.openxmlformats.org/officeDocument/2006/relationships/slideLayout" Target="../slideLayouts/slideLayout710.xml"/><Relationship Id="rId7" Type="http://schemas.openxmlformats.org/officeDocument/2006/relationships/slideLayout" Target="../slideLayouts/slideLayout711.xml"/><Relationship Id="rId8" Type="http://schemas.openxmlformats.org/officeDocument/2006/relationships/slideLayout" Target="../slideLayouts/slideLayout712.xml"/><Relationship Id="rId9" Type="http://schemas.openxmlformats.org/officeDocument/2006/relationships/slideLayout" Target="../slideLayouts/slideLayout713.xml"/><Relationship Id="rId10" Type="http://schemas.openxmlformats.org/officeDocument/2006/relationships/slideLayout" Target="../slideLayouts/slideLayout71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26.xml"/><Relationship Id="rId12" Type="http://schemas.openxmlformats.org/officeDocument/2006/relationships/theme" Target="../theme/theme70.xml"/><Relationship Id="rId1" Type="http://schemas.openxmlformats.org/officeDocument/2006/relationships/slideLayout" Target="../slideLayouts/slideLayout716.xml"/><Relationship Id="rId2" Type="http://schemas.openxmlformats.org/officeDocument/2006/relationships/slideLayout" Target="../slideLayouts/slideLayout717.xml"/><Relationship Id="rId3" Type="http://schemas.openxmlformats.org/officeDocument/2006/relationships/slideLayout" Target="../slideLayouts/slideLayout718.xml"/><Relationship Id="rId4" Type="http://schemas.openxmlformats.org/officeDocument/2006/relationships/slideLayout" Target="../slideLayouts/slideLayout719.xml"/><Relationship Id="rId5" Type="http://schemas.openxmlformats.org/officeDocument/2006/relationships/slideLayout" Target="../slideLayouts/slideLayout720.xml"/><Relationship Id="rId6" Type="http://schemas.openxmlformats.org/officeDocument/2006/relationships/slideLayout" Target="../slideLayouts/slideLayout721.xml"/><Relationship Id="rId7" Type="http://schemas.openxmlformats.org/officeDocument/2006/relationships/slideLayout" Target="../slideLayouts/slideLayout722.xml"/><Relationship Id="rId8" Type="http://schemas.openxmlformats.org/officeDocument/2006/relationships/slideLayout" Target="../slideLayouts/slideLayout723.xml"/><Relationship Id="rId9" Type="http://schemas.openxmlformats.org/officeDocument/2006/relationships/slideLayout" Target="../slideLayouts/slideLayout724.xml"/><Relationship Id="rId10" Type="http://schemas.openxmlformats.org/officeDocument/2006/relationships/slideLayout" Target="../slideLayouts/slideLayout725.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37.xml"/><Relationship Id="rId12" Type="http://schemas.openxmlformats.org/officeDocument/2006/relationships/theme" Target="../theme/theme71.xml"/><Relationship Id="rId13" Type="http://schemas.openxmlformats.org/officeDocument/2006/relationships/image" Target="../media/image1.png"/><Relationship Id="rId1" Type="http://schemas.openxmlformats.org/officeDocument/2006/relationships/slideLayout" Target="../slideLayouts/slideLayout727.xml"/><Relationship Id="rId2" Type="http://schemas.openxmlformats.org/officeDocument/2006/relationships/slideLayout" Target="../slideLayouts/slideLayout728.xml"/><Relationship Id="rId3" Type="http://schemas.openxmlformats.org/officeDocument/2006/relationships/slideLayout" Target="../slideLayouts/slideLayout729.xml"/><Relationship Id="rId4" Type="http://schemas.openxmlformats.org/officeDocument/2006/relationships/slideLayout" Target="../slideLayouts/slideLayout730.xml"/><Relationship Id="rId5" Type="http://schemas.openxmlformats.org/officeDocument/2006/relationships/slideLayout" Target="../slideLayouts/slideLayout731.xml"/><Relationship Id="rId6" Type="http://schemas.openxmlformats.org/officeDocument/2006/relationships/slideLayout" Target="../slideLayouts/slideLayout732.xml"/><Relationship Id="rId7" Type="http://schemas.openxmlformats.org/officeDocument/2006/relationships/slideLayout" Target="../slideLayouts/slideLayout733.xml"/><Relationship Id="rId8" Type="http://schemas.openxmlformats.org/officeDocument/2006/relationships/slideLayout" Target="../slideLayouts/slideLayout734.xml"/><Relationship Id="rId9" Type="http://schemas.openxmlformats.org/officeDocument/2006/relationships/slideLayout" Target="../slideLayouts/slideLayout735.xml"/><Relationship Id="rId10" Type="http://schemas.openxmlformats.org/officeDocument/2006/relationships/slideLayout" Target="../slideLayouts/slideLayout736.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48.xml"/><Relationship Id="rId12" Type="http://schemas.openxmlformats.org/officeDocument/2006/relationships/theme" Target="../theme/theme72.xml"/><Relationship Id="rId13" Type="http://schemas.openxmlformats.org/officeDocument/2006/relationships/image" Target="../media/image1.png"/><Relationship Id="rId1" Type="http://schemas.openxmlformats.org/officeDocument/2006/relationships/slideLayout" Target="../slideLayouts/slideLayout738.xml"/><Relationship Id="rId2" Type="http://schemas.openxmlformats.org/officeDocument/2006/relationships/slideLayout" Target="../slideLayouts/slideLayout739.xml"/><Relationship Id="rId3" Type="http://schemas.openxmlformats.org/officeDocument/2006/relationships/slideLayout" Target="../slideLayouts/slideLayout740.xml"/><Relationship Id="rId4" Type="http://schemas.openxmlformats.org/officeDocument/2006/relationships/slideLayout" Target="../slideLayouts/slideLayout741.xml"/><Relationship Id="rId5" Type="http://schemas.openxmlformats.org/officeDocument/2006/relationships/slideLayout" Target="../slideLayouts/slideLayout742.xml"/><Relationship Id="rId6" Type="http://schemas.openxmlformats.org/officeDocument/2006/relationships/slideLayout" Target="../slideLayouts/slideLayout743.xml"/><Relationship Id="rId7" Type="http://schemas.openxmlformats.org/officeDocument/2006/relationships/slideLayout" Target="../slideLayouts/slideLayout744.xml"/><Relationship Id="rId8" Type="http://schemas.openxmlformats.org/officeDocument/2006/relationships/slideLayout" Target="../slideLayouts/slideLayout745.xml"/><Relationship Id="rId9" Type="http://schemas.openxmlformats.org/officeDocument/2006/relationships/slideLayout" Target="../slideLayouts/slideLayout746.xml"/><Relationship Id="rId10" Type="http://schemas.openxmlformats.org/officeDocument/2006/relationships/slideLayout" Target="../slideLayouts/slideLayout74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759.xml"/><Relationship Id="rId12" Type="http://schemas.openxmlformats.org/officeDocument/2006/relationships/theme" Target="../theme/theme73.xml"/><Relationship Id="rId1" Type="http://schemas.openxmlformats.org/officeDocument/2006/relationships/slideLayout" Target="../slideLayouts/slideLayout749.xml"/><Relationship Id="rId2" Type="http://schemas.openxmlformats.org/officeDocument/2006/relationships/slideLayout" Target="../slideLayouts/slideLayout750.xml"/><Relationship Id="rId3" Type="http://schemas.openxmlformats.org/officeDocument/2006/relationships/slideLayout" Target="../slideLayouts/slideLayout751.xml"/><Relationship Id="rId4" Type="http://schemas.openxmlformats.org/officeDocument/2006/relationships/slideLayout" Target="../slideLayouts/slideLayout752.xml"/><Relationship Id="rId5" Type="http://schemas.openxmlformats.org/officeDocument/2006/relationships/slideLayout" Target="../slideLayouts/slideLayout753.xml"/><Relationship Id="rId6" Type="http://schemas.openxmlformats.org/officeDocument/2006/relationships/slideLayout" Target="../slideLayouts/slideLayout754.xml"/><Relationship Id="rId7" Type="http://schemas.openxmlformats.org/officeDocument/2006/relationships/slideLayout" Target="../slideLayouts/slideLayout755.xml"/><Relationship Id="rId8" Type="http://schemas.openxmlformats.org/officeDocument/2006/relationships/slideLayout" Target="../slideLayouts/slideLayout756.xml"/><Relationship Id="rId9" Type="http://schemas.openxmlformats.org/officeDocument/2006/relationships/slideLayout" Target="../slideLayouts/slideLayout757.xml"/><Relationship Id="rId10" Type="http://schemas.openxmlformats.org/officeDocument/2006/relationships/slideLayout" Target="../slideLayouts/slideLayout75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770.xml"/><Relationship Id="rId12" Type="http://schemas.openxmlformats.org/officeDocument/2006/relationships/theme" Target="../theme/theme74.xml"/><Relationship Id="rId13" Type="http://schemas.openxmlformats.org/officeDocument/2006/relationships/image" Target="../media/image1.png"/><Relationship Id="rId1" Type="http://schemas.openxmlformats.org/officeDocument/2006/relationships/slideLayout" Target="../slideLayouts/slideLayout760.xml"/><Relationship Id="rId2" Type="http://schemas.openxmlformats.org/officeDocument/2006/relationships/slideLayout" Target="../slideLayouts/slideLayout761.xml"/><Relationship Id="rId3" Type="http://schemas.openxmlformats.org/officeDocument/2006/relationships/slideLayout" Target="../slideLayouts/slideLayout762.xml"/><Relationship Id="rId4" Type="http://schemas.openxmlformats.org/officeDocument/2006/relationships/slideLayout" Target="../slideLayouts/slideLayout763.xml"/><Relationship Id="rId5" Type="http://schemas.openxmlformats.org/officeDocument/2006/relationships/slideLayout" Target="../slideLayouts/slideLayout764.xml"/><Relationship Id="rId6" Type="http://schemas.openxmlformats.org/officeDocument/2006/relationships/slideLayout" Target="../slideLayouts/slideLayout765.xml"/><Relationship Id="rId7" Type="http://schemas.openxmlformats.org/officeDocument/2006/relationships/slideLayout" Target="../slideLayouts/slideLayout766.xml"/><Relationship Id="rId8" Type="http://schemas.openxmlformats.org/officeDocument/2006/relationships/slideLayout" Target="../slideLayouts/slideLayout767.xml"/><Relationship Id="rId9" Type="http://schemas.openxmlformats.org/officeDocument/2006/relationships/slideLayout" Target="../slideLayouts/slideLayout768.xml"/><Relationship Id="rId10" Type="http://schemas.openxmlformats.org/officeDocument/2006/relationships/slideLayout" Target="../slideLayouts/slideLayout769.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781.xml"/><Relationship Id="rId12" Type="http://schemas.openxmlformats.org/officeDocument/2006/relationships/theme" Target="../theme/theme75.xml"/><Relationship Id="rId13" Type="http://schemas.openxmlformats.org/officeDocument/2006/relationships/image" Target="../media/image1.png"/><Relationship Id="rId1" Type="http://schemas.openxmlformats.org/officeDocument/2006/relationships/slideLayout" Target="../slideLayouts/slideLayout771.xml"/><Relationship Id="rId2" Type="http://schemas.openxmlformats.org/officeDocument/2006/relationships/slideLayout" Target="../slideLayouts/slideLayout772.xml"/><Relationship Id="rId3" Type="http://schemas.openxmlformats.org/officeDocument/2006/relationships/slideLayout" Target="../slideLayouts/slideLayout773.xml"/><Relationship Id="rId4" Type="http://schemas.openxmlformats.org/officeDocument/2006/relationships/slideLayout" Target="../slideLayouts/slideLayout774.xml"/><Relationship Id="rId5" Type="http://schemas.openxmlformats.org/officeDocument/2006/relationships/slideLayout" Target="../slideLayouts/slideLayout775.xml"/><Relationship Id="rId6" Type="http://schemas.openxmlformats.org/officeDocument/2006/relationships/slideLayout" Target="../slideLayouts/slideLayout776.xml"/><Relationship Id="rId7" Type="http://schemas.openxmlformats.org/officeDocument/2006/relationships/slideLayout" Target="../slideLayouts/slideLayout777.xml"/><Relationship Id="rId8" Type="http://schemas.openxmlformats.org/officeDocument/2006/relationships/slideLayout" Target="../slideLayouts/slideLayout778.xml"/><Relationship Id="rId9" Type="http://schemas.openxmlformats.org/officeDocument/2006/relationships/slideLayout" Target="../slideLayouts/slideLayout779.xml"/><Relationship Id="rId10" Type="http://schemas.openxmlformats.org/officeDocument/2006/relationships/slideLayout" Target="../slideLayouts/slideLayout780.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792.xml"/><Relationship Id="rId12" Type="http://schemas.openxmlformats.org/officeDocument/2006/relationships/theme" Target="../theme/theme76.xml"/><Relationship Id="rId13" Type="http://schemas.openxmlformats.org/officeDocument/2006/relationships/image" Target="../media/image1.png"/><Relationship Id="rId1" Type="http://schemas.openxmlformats.org/officeDocument/2006/relationships/slideLayout" Target="../slideLayouts/slideLayout782.xml"/><Relationship Id="rId2" Type="http://schemas.openxmlformats.org/officeDocument/2006/relationships/slideLayout" Target="../slideLayouts/slideLayout783.xml"/><Relationship Id="rId3" Type="http://schemas.openxmlformats.org/officeDocument/2006/relationships/slideLayout" Target="../slideLayouts/slideLayout784.xml"/><Relationship Id="rId4" Type="http://schemas.openxmlformats.org/officeDocument/2006/relationships/slideLayout" Target="../slideLayouts/slideLayout785.xml"/><Relationship Id="rId5" Type="http://schemas.openxmlformats.org/officeDocument/2006/relationships/slideLayout" Target="../slideLayouts/slideLayout786.xml"/><Relationship Id="rId6" Type="http://schemas.openxmlformats.org/officeDocument/2006/relationships/slideLayout" Target="../slideLayouts/slideLayout787.xml"/><Relationship Id="rId7" Type="http://schemas.openxmlformats.org/officeDocument/2006/relationships/slideLayout" Target="../slideLayouts/slideLayout788.xml"/><Relationship Id="rId8" Type="http://schemas.openxmlformats.org/officeDocument/2006/relationships/slideLayout" Target="../slideLayouts/slideLayout789.xml"/><Relationship Id="rId9" Type="http://schemas.openxmlformats.org/officeDocument/2006/relationships/slideLayout" Target="../slideLayouts/slideLayout790.xml"/><Relationship Id="rId10" Type="http://schemas.openxmlformats.org/officeDocument/2006/relationships/slideLayout" Target="../slideLayouts/slideLayout791.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803.xml"/><Relationship Id="rId12" Type="http://schemas.openxmlformats.org/officeDocument/2006/relationships/theme" Target="../theme/theme77.xml"/><Relationship Id="rId1" Type="http://schemas.openxmlformats.org/officeDocument/2006/relationships/slideLayout" Target="../slideLayouts/slideLayout793.xml"/><Relationship Id="rId2" Type="http://schemas.openxmlformats.org/officeDocument/2006/relationships/slideLayout" Target="../slideLayouts/slideLayout794.xml"/><Relationship Id="rId3" Type="http://schemas.openxmlformats.org/officeDocument/2006/relationships/slideLayout" Target="../slideLayouts/slideLayout795.xml"/><Relationship Id="rId4" Type="http://schemas.openxmlformats.org/officeDocument/2006/relationships/slideLayout" Target="../slideLayouts/slideLayout796.xml"/><Relationship Id="rId5" Type="http://schemas.openxmlformats.org/officeDocument/2006/relationships/slideLayout" Target="../slideLayouts/slideLayout797.xml"/><Relationship Id="rId6" Type="http://schemas.openxmlformats.org/officeDocument/2006/relationships/slideLayout" Target="../slideLayouts/slideLayout798.xml"/><Relationship Id="rId7" Type="http://schemas.openxmlformats.org/officeDocument/2006/relationships/slideLayout" Target="../slideLayouts/slideLayout799.xml"/><Relationship Id="rId8" Type="http://schemas.openxmlformats.org/officeDocument/2006/relationships/slideLayout" Target="../slideLayouts/slideLayout800.xml"/><Relationship Id="rId9" Type="http://schemas.openxmlformats.org/officeDocument/2006/relationships/slideLayout" Target="../slideLayouts/slideLayout801.xml"/><Relationship Id="rId10" Type="http://schemas.openxmlformats.org/officeDocument/2006/relationships/slideLayout" Target="../slideLayouts/slideLayout802.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814.xml"/><Relationship Id="rId12" Type="http://schemas.openxmlformats.org/officeDocument/2006/relationships/theme" Target="../theme/theme78.xml"/><Relationship Id="rId1" Type="http://schemas.openxmlformats.org/officeDocument/2006/relationships/slideLayout" Target="../slideLayouts/slideLayout804.xml"/><Relationship Id="rId2" Type="http://schemas.openxmlformats.org/officeDocument/2006/relationships/slideLayout" Target="../slideLayouts/slideLayout805.xml"/><Relationship Id="rId3" Type="http://schemas.openxmlformats.org/officeDocument/2006/relationships/slideLayout" Target="../slideLayouts/slideLayout806.xml"/><Relationship Id="rId4" Type="http://schemas.openxmlformats.org/officeDocument/2006/relationships/slideLayout" Target="../slideLayouts/slideLayout807.xml"/><Relationship Id="rId5" Type="http://schemas.openxmlformats.org/officeDocument/2006/relationships/slideLayout" Target="../slideLayouts/slideLayout808.xml"/><Relationship Id="rId6" Type="http://schemas.openxmlformats.org/officeDocument/2006/relationships/slideLayout" Target="../slideLayouts/slideLayout809.xml"/><Relationship Id="rId7" Type="http://schemas.openxmlformats.org/officeDocument/2006/relationships/slideLayout" Target="../slideLayouts/slideLayout810.xml"/><Relationship Id="rId8" Type="http://schemas.openxmlformats.org/officeDocument/2006/relationships/slideLayout" Target="../slideLayouts/slideLayout811.xml"/><Relationship Id="rId9" Type="http://schemas.openxmlformats.org/officeDocument/2006/relationships/slideLayout" Target="../slideLayouts/slideLayout812.xml"/><Relationship Id="rId10" Type="http://schemas.openxmlformats.org/officeDocument/2006/relationships/slideLayout" Target="../slideLayouts/slideLayout813.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825.xml"/><Relationship Id="rId12" Type="http://schemas.openxmlformats.org/officeDocument/2006/relationships/theme" Target="../theme/theme79.xml"/><Relationship Id="rId1" Type="http://schemas.openxmlformats.org/officeDocument/2006/relationships/slideLayout" Target="../slideLayouts/slideLayout815.xml"/><Relationship Id="rId2" Type="http://schemas.openxmlformats.org/officeDocument/2006/relationships/slideLayout" Target="../slideLayouts/slideLayout816.xml"/><Relationship Id="rId3" Type="http://schemas.openxmlformats.org/officeDocument/2006/relationships/slideLayout" Target="../slideLayouts/slideLayout817.xml"/><Relationship Id="rId4" Type="http://schemas.openxmlformats.org/officeDocument/2006/relationships/slideLayout" Target="../slideLayouts/slideLayout818.xml"/><Relationship Id="rId5" Type="http://schemas.openxmlformats.org/officeDocument/2006/relationships/slideLayout" Target="../slideLayouts/slideLayout819.xml"/><Relationship Id="rId6" Type="http://schemas.openxmlformats.org/officeDocument/2006/relationships/slideLayout" Target="../slideLayouts/slideLayout820.xml"/><Relationship Id="rId7" Type="http://schemas.openxmlformats.org/officeDocument/2006/relationships/slideLayout" Target="../slideLayouts/slideLayout821.xml"/><Relationship Id="rId8" Type="http://schemas.openxmlformats.org/officeDocument/2006/relationships/slideLayout" Target="../slideLayouts/slideLayout822.xml"/><Relationship Id="rId9" Type="http://schemas.openxmlformats.org/officeDocument/2006/relationships/slideLayout" Target="../slideLayouts/slideLayout823.xml"/><Relationship Id="rId10" Type="http://schemas.openxmlformats.org/officeDocument/2006/relationships/slideLayout" Target="../slideLayouts/slideLayout82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836.xml"/><Relationship Id="rId12" Type="http://schemas.openxmlformats.org/officeDocument/2006/relationships/theme" Target="../theme/theme80.xml"/><Relationship Id="rId1" Type="http://schemas.openxmlformats.org/officeDocument/2006/relationships/slideLayout" Target="../slideLayouts/slideLayout826.xml"/><Relationship Id="rId2" Type="http://schemas.openxmlformats.org/officeDocument/2006/relationships/slideLayout" Target="../slideLayouts/slideLayout827.xml"/><Relationship Id="rId3" Type="http://schemas.openxmlformats.org/officeDocument/2006/relationships/slideLayout" Target="../slideLayouts/slideLayout828.xml"/><Relationship Id="rId4" Type="http://schemas.openxmlformats.org/officeDocument/2006/relationships/slideLayout" Target="../slideLayouts/slideLayout829.xml"/><Relationship Id="rId5" Type="http://schemas.openxmlformats.org/officeDocument/2006/relationships/slideLayout" Target="../slideLayouts/slideLayout830.xml"/><Relationship Id="rId6" Type="http://schemas.openxmlformats.org/officeDocument/2006/relationships/slideLayout" Target="../slideLayouts/slideLayout831.xml"/><Relationship Id="rId7" Type="http://schemas.openxmlformats.org/officeDocument/2006/relationships/slideLayout" Target="../slideLayouts/slideLayout832.xml"/><Relationship Id="rId8" Type="http://schemas.openxmlformats.org/officeDocument/2006/relationships/slideLayout" Target="../slideLayouts/slideLayout833.xml"/><Relationship Id="rId9" Type="http://schemas.openxmlformats.org/officeDocument/2006/relationships/slideLayout" Target="../slideLayouts/slideLayout834.xml"/><Relationship Id="rId10" Type="http://schemas.openxmlformats.org/officeDocument/2006/relationships/slideLayout" Target="../slideLayouts/slideLayout835.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847.xml"/><Relationship Id="rId12" Type="http://schemas.openxmlformats.org/officeDocument/2006/relationships/theme" Target="../theme/theme81.xml"/><Relationship Id="rId1" Type="http://schemas.openxmlformats.org/officeDocument/2006/relationships/slideLayout" Target="../slideLayouts/slideLayout837.xml"/><Relationship Id="rId2" Type="http://schemas.openxmlformats.org/officeDocument/2006/relationships/slideLayout" Target="../slideLayouts/slideLayout838.xml"/><Relationship Id="rId3" Type="http://schemas.openxmlformats.org/officeDocument/2006/relationships/slideLayout" Target="../slideLayouts/slideLayout839.xml"/><Relationship Id="rId4" Type="http://schemas.openxmlformats.org/officeDocument/2006/relationships/slideLayout" Target="../slideLayouts/slideLayout840.xml"/><Relationship Id="rId5" Type="http://schemas.openxmlformats.org/officeDocument/2006/relationships/slideLayout" Target="../slideLayouts/slideLayout841.xml"/><Relationship Id="rId6" Type="http://schemas.openxmlformats.org/officeDocument/2006/relationships/slideLayout" Target="../slideLayouts/slideLayout842.xml"/><Relationship Id="rId7" Type="http://schemas.openxmlformats.org/officeDocument/2006/relationships/slideLayout" Target="../slideLayouts/slideLayout843.xml"/><Relationship Id="rId8" Type="http://schemas.openxmlformats.org/officeDocument/2006/relationships/slideLayout" Target="../slideLayouts/slideLayout844.xml"/><Relationship Id="rId9" Type="http://schemas.openxmlformats.org/officeDocument/2006/relationships/slideLayout" Target="../slideLayouts/slideLayout845.xml"/><Relationship Id="rId10" Type="http://schemas.openxmlformats.org/officeDocument/2006/relationships/slideLayout" Target="../slideLayouts/slideLayout846.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858.xml"/><Relationship Id="rId12" Type="http://schemas.openxmlformats.org/officeDocument/2006/relationships/slideLayout" Target="../slideLayouts/slideLayout859.xml"/><Relationship Id="rId13" Type="http://schemas.openxmlformats.org/officeDocument/2006/relationships/theme" Target="../theme/theme82.xml"/><Relationship Id="rId1" Type="http://schemas.openxmlformats.org/officeDocument/2006/relationships/slideLayout" Target="../slideLayouts/slideLayout848.xml"/><Relationship Id="rId2" Type="http://schemas.openxmlformats.org/officeDocument/2006/relationships/slideLayout" Target="../slideLayouts/slideLayout849.xml"/><Relationship Id="rId3" Type="http://schemas.openxmlformats.org/officeDocument/2006/relationships/slideLayout" Target="../slideLayouts/slideLayout850.xml"/><Relationship Id="rId4" Type="http://schemas.openxmlformats.org/officeDocument/2006/relationships/slideLayout" Target="../slideLayouts/slideLayout851.xml"/><Relationship Id="rId5" Type="http://schemas.openxmlformats.org/officeDocument/2006/relationships/slideLayout" Target="../slideLayouts/slideLayout852.xml"/><Relationship Id="rId6" Type="http://schemas.openxmlformats.org/officeDocument/2006/relationships/slideLayout" Target="../slideLayouts/slideLayout853.xml"/><Relationship Id="rId7" Type="http://schemas.openxmlformats.org/officeDocument/2006/relationships/slideLayout" Target="../slideLayouts/slideLayout854.xml"/><Relationship Id="rId8" Type="http://schemas.openxmlformats.org/officeDocument/2006/relationships/slideLayout" Target="../slideLayouts/slideLayout855.xml"/><Relationship Id="rId9" Type="http://schemas.openxmlformats.org/officeDocument/2006/relationships/slideLayout" Target="../slideLayouts/slideLayout856.xml"/><Relationship Id="rId10" Type="http://schemas.openxmlformats.org/officeDocument/2006/relationships/slideLayout" Target="../slideLayouts/slideLayout857.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870.xml"/><Relationship Id="rId12" Type="http://schemas.openxmlformats.org/officeDocument/2006/relationships/slideLayout" Target="../slideLayouts/slideLayout871.xml"/><Relationship Id="rId13" Type="http://schemas.openxmlformats.org/officeDocument/2006/relationships/theme" Target="../theme/theme83.xml"/><Relationship Id="rId1" Type="http://schemas.openxmlformats.org/officeDocument/2006/relationships/slideLayout" Target="../slideLayouts/slideLayout860.xml"/><Relationship Id="rId2" Type="http://schemas.openxmlformats.org/officeDocument/2006/relationships/slideLayout" Target="../slideLayouts/slideLayout861.xml"/><Relationship Id="rId3" Type="http://schemas.openxmlformats.org/officeDocument/2006/relationships/slideLayout" Target="../slideLayouts/slideLayout862.xml"/><Relationship Id="rId4" Type="http://schemas.openxmlformats.org/officeDocument/2006/relationships/slideLayout" Target="../slideLayouts/slideLayout863.xml"/><Relationship Id="rId5" Type="http://schemas.openxmlformats.org/officeDocument/2006/relationships/slideLayout" Target="../slideLayouts/slideLayout864.xml"/><Relationship Id="rId6" Type="http://schemas.openxmlformats.org/officeDocument/2006/relationships/slideLayout" Target="../slideLayouts/slideLayout865.xml"/><Relationship Id="rId7" Type="http://schemas.openxmlformats.org/officeDocument/2006/relationships/slideLayout" Target="../slideLayouts/slideLayout866.xml"/><Relationship Id="rId8" Type="http://schemas.openxmlformats.org/officeDocument/2006/relationships/slideLayout" Target="../slideLayouts/slideLayout867.xml"/><Relationship Id="rId9" Type="http://schemas.openxmlformats.org/officeDocument/2006/relationships/slideLayout" Target="../slideLayouts/slideLayout868.xml"/><Relationship Id="rId10" Type="http://schemas.openxmlformats.org/officeDocument/2006/relationships/slideLayout" Target="../slideLayouts/slideLayout869.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882.xml"/><Relationship Id="rId12" Type="http://schemas.openxmlformats.org/officeDocument/2006/relationships/slideLayout" Target="../slideLayouts/slideLayout883.xml"/><Relationship Id="rId13" Type="http://schemas.openxmlformats.org/officeDocument/2006/relationships/theme" Target="../theme/theme84.xml"/><Relationship Id="rId1" Type="http://schemas.openxmlformats.org/officeDocument/2006/relationships/slideLayout" Target="../slideLayouts/slideLayout872.xml"/><Relationship Id="rId2" Type="http://schemas.openxmlformats.org/officeDocument/2006/relationships/slideLayout" Target="../slideLayouts/slideLayout873.xml"/><Relationship Id="rId3" Type="http://schemas.openxmlformats.org/officeDocument/2006/relationships/slideLayout" Target="../slideLayouts/slideLayout874.xml"/><Relationship Id="rId4" Type="http://schemas.openxmlformats.org/officeDocument/2006/relationships/slideLayout" Target="../slideLayouts/slideLayout875.xml"/><Relationship Id="rId5" Type="http://schemas.openxmlformats.org/officeDocument/2006/relationships/slideLayout" Target="../slideLayouts/slideLayout876.xml"/><Relationship Id="rId6" Type="http://schemas.openxmlformats.org/officeDocument/2006/relationships/slideLayout" Target="../slideLayouts/slideLayout877.xml"/><Relationship Id="rId7" Type="http://schemas.openxmlformats.org/officeDocument/2006/relationships/slideLayout" Target="../slideLayouts/slideLayout878.xml"/><Relationship Id="rId8" Type="http://schemas.openxmlformats.org/officeDocument/2006/relationships/slideLayout" Target="../slideLayouts/slideLayout879.xml"/><Relationship Id="rId9" Type="http://schemas.openxmlformats.org/officeDocument/2006/relationships/slideLayout" Target="../slideLayouts/slideLayout880.xml"/><Relationship Id="rId10" Type="http://schemas.openxmlformats.org/officeDocument/2006/relationships/slideLayout" Target="../slideLayouts/slideLayout881.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894.xml"/><Relationship Id="rId12" Type="http://schemas.openxmlformats.org/officeDocument/2006/relationships/theme" Target="../theme/theme85.xml"/><Relationship Id="rId1" Type="http://schemas.openxmlformats.org/officeDocument/2006/relationships/slideLayout" Target="../slideLayouts/slideLayout884.xml"/><Relationship Id="rId2" Type="http://schemas.openxmlformats.org/officeDocument/2006/relationships/slideLayout" Target="../slideLayouts/slideLayout885.xml"/><Relationship Id="rId3" Type="http://schemas.openxmlformats.org/officeDocument/2006/relationships/slideLayout" Target="../slideLayouts/slideLayout886.xml"/><Relationship Id="rId4" Type="http://schemas.openxmlformats.org/officeDocument/2006/relationships/slideLayout" Target="../slideLayouts/slideLayout887.xml"/><Relationship Id="rId5" Type="http://schemas.openxmlformats.org/officeDocument/2006/relationships/slideLayout" Target="../slideLayouts/slideLayout888.xml"/><Relationship Id="rId6" Type="http://schemas.openxmlformats.org/officeDocument/2006/relationships/slideLayout" Target="../slideLayouts/slideLayout889.xml"/><Relationship Id="rId7" Type="http://schemas.openxmlformats.org/officeDocument/2006/relationships/slideLayout" Target="../slideLayouts/slideLayout890.xml"/><Relationship Id="rId8" Type="http://schemas.openxmlformats.org/officeDocument/2006/relationships/slideLayout" Target="../slideLayouts/slideLayout891.xml"/><Relationship Id="rId9" Type="http://schemas.openxmlformats.org/officeDocument/2006/relationships/slideLayout" Target="../slideLayouts/slideLayout892.xml"/><Relationship Id="rId10" Type="http://schemas.openxmlformats.org/officeDocument/2006/relationships/slideLayout" Target="../slideLayouts/slideLayout893.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905.xml"/><Relationship Id="rId12" Type="http://schemas.openxmlformats.org/officeDocument/2006/relationships/theme" Target="../theme/theme86.xml"/><Relationship Id="rId1" Type="http://schemas.openxmlformats.org/officeDocument/2006/relationships/slideLayout" Target="../slideLayouts/slideLayout895.xml"/><Relationship Id="rId2" Type="http://schemas.openxmlformats.org/officeDocument/2006/relationships/slideLayout" Target="../slideLayouts/slideLayout896.xml"/><Relationship Id="rId3" Type="http://schemas.openxmlformats.org/officeDocument/2006/relationships/slideLayout" Target="../slideLayouts/slideLayout897.xml"/><Relationship Id="rId4" Type="http://schemas.openxmlformats.org/officeDocument/2006/relationships/slideLayout" Target="../slideLayouts/slideLayout898.xml"/><Relationship Id="rId5" Type="http://schemas.openxmlformats.org/officeDocument/2006/relationships/slideLayout" Target="../slideLayouts/slideLayout899.xml"/><Relationship Id="rId6" Type="http://schemas.openxmlformats.org/officeDocument/2006/relationships/slideLayout" Target="../slideLayouts/slideLayout900.xml"/><Relationship Id="rId7" Type="http://schemas.openxmlformats.org/officeDocument/2006/relationships/slideLayout" Target="../slideLayouts/slideLayout901.xml"/><Relationship Id="rId8" Type="http://schemas.openxmlformats.org/officeDocument/2006/relationships/slideLayout" Target="../slideLayouts/slideLayout902.xml"/><Relationship Id="rId9" Type="http://schemas.openxmlformats.org/officeDocument/2006/relationships/slideLayout" Target="../slideLayouts/slideLayout903.xml"/><Relationship Id="rId10" Type="http://schemas.openxmlformats.org/officeDocument/2006/relationships/slideLayout" Target="../slideLayouts/slideLayout904.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916.xml"/><Relationship Id="rId12" Type="http://schemas.openxmlformats.org/officeDocument/2006/relationships/theme" Target="../theme/theme87.xml"/><Relationship Id="rId13" Type="http://schemas.openxmlformats.org/officeDocument/2006/relationships/image" Target="../media/image1.png"/><Relationship Id="rId1" Type="http://schemas.openxmlformats.org/officeDocument/2006/relationships/slideLayout" Target="../slideLayouts/slideLayout906.xml"/><Relationship Id="rId2" Type="http://schemas.openxmlformats.org/officeDocument/2006/relationships/slideLayout" Target="../slideLayouts/slideLayout907.xml"/><Relationship Id="rId3" Type="http://schemas.openxmlformats.org/officeDocument/2006/relationships/slideLayout" Target="../slideLayouts/slideLayout908.xml"/><Relationship Id="rId4" Type="http://schemas.openxmlformats.org/officeDocument/2006/relationships/slideLayout" Target="../slideLayouts/slideLayout909.xml"/><Relationship Id="rId5" Type="http://schemas.openxmlformats.org/officeDocument/2006/relationships/slideLayout" Target="../slideLayouts/slideLayout910.xml"/><Relationship Id="rId6" Type="http://schemas.openxmlformats.org/officeDocument/2006/relationships/slideLayout" Target="../slideLayouts/slideLayout911.xml"/><Relationship Id="rId7" Type="http://schemas.openxmlformats.org/officeDocument/2006/relationships/slideLayout" Target="../slideLayouts/slideLayout912.xml"/><Relationship Id="rId8" Type="http://schemas.openxmlformats.org/officeDocument/2006/relationships/slideLayout" Target="../slideLayouts/slideLayout913.xml"/><Relationship Id="rId9" Type="http://schemas.openxmlformats.org/officeDocument/2006/relationships/slideLayout" Target="../slideLayouts/slideLayout914.xml"/><Relationship Id="rId10" Type="http://schemas.openxmlformats.org/officeDocument/2006/relationships/slideLayout" Target="../slideLayouts/slideLayout915.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927.xml"/><Relationship Id="rId12" Type="http://schemas.openxmlformats.org/officeDocument/2006/relationships/slideLayout" Target="../slideLayouts/slideLayout928.xml"/><Relationship Id="rId13" Type="http://schemas.openxmlformats.org/officeDocument/2006/relationships/theme" Target="../theme/theme88.xml"/><Relationship Id="rId14" Type="http://schemas.openxmlformats.org/officeDocument/2006/relationships/image" Target="../media/image1.png"/><Relationship Id="rId1" Type="http://schemas.openxmlformats.org/officeDocument/2006/relationships/slideLayout" Target="../slideLayouts/slideLayout917.xml"/><Relationship Id="rId2" Type="http://schemas.openxmlformats.org/officeDocument/2006/relationships/slideLayout" Target="../slideLayouts/slideLayout918.xml"/><Relationship Id="rId3" Type="http://schemas.openxmlformats.org/officeDocument/2006/relationships/slideLayout" Target="../slideLayouts/slideLayout919.xml"/><Relationship Id="rId4" Type="http://schemas.openxmlformats.org/officeDocument/2006/relationships/slideLayout" Target="../slideLayouts/slideLayout920.xml"/><Relationship Id="rId5" Type="http://schemas.openxmlformats.org/officeDocument/2006/relationships/slideLayout" Target="../slideLayouts/slideLayout921.xml"/><Relationship Id="rId6" Type="http://schemas.openxmlformats.org/officeDocument/2006/relationships/slideLayout" Target="../slideLayouts/slideLayout922.xml"/><Relationship Id="rId7" Type="http://schemas.openxmlformats.org/officeDocument/2006/relationships/slideLayout" Target="../slideLayouts/slideLayout923.xml"/><Relationship Id="rId8" Type="http://schemas.openxmlformats.org/officeDocument/2006/relationships/slideLayout" Target="../slideLayouts/slideLayout924.xml"/><Relationship Id="rId9" Type="http://schemas.openxmlformats.org/officeDocument/2006/relationships/slideLayout" Target="../slideLayouts/slideLayout925.xml"/><Relationship Id="rId10" Type="http://schemas.openxmlformats.org/officeDocument/2006/relationships/slideLayout" Target="../slideLayouts/slideLayout926.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939.xml"/><Relationship Id="rId12" Type="http://schemas.openxmlformats.org/officeDocument/2006/relationships/slideLayout" Target="../slideLayouts/slideLayout940.xml"/><Relationship Id="rId13" Type="http://schemas.openxmlformats.org/officeDocument/2006/relationships/slideLayout" Target="../slideLayouts/slideLayout941.xml"/><Relationship Id="rId14" Type="http://schemas.openxmlformats.org/officeDocument/2006/relationships/theme" Target="../theme/theme89.xml"/><Relationship Id="rId1" Type="http://schemas.openxmlformats.org/officeDocument/2006/relationships/slideLayout" Target="../slideLayouts/slideLayout929.xml"/><Relationship Id="rId2" Type="http://schemas.openxmlformats.org/officeDocument/2006/relationships/slideLayout" Target="../slideLayouts/slideLayout930.xml"/><Relationship Id="rId3" Type="http://schemas.openxmlformats.org/officeDocument/2006/relationships/slideLayout" Target="../slideLayouts/slideLayout931.xml"/><Relationship Id="rId4" Type="http://schemas.openxmlformats.org/officeDocument/2006/relationships/slideLayout" Target="../slideLayouts/slideLayout932.xml"/><Relationship Id="rId5" Type="http://schemas.openxmlformats.org/officeDocument/2006/relationships/slideLayout" Target="../slideLayouts/slideLayout933.xml"/><Relationship Id="rId6" Type="http://schemas.openxmlformats.org/officeDocument/2006/relationships/slideLayout" Target="../slideLayouts/slideLayout934.xml"/><Relationship Id="rId7" Type="http://schemas.openxmlformats.org/officeDocument/2006/relationships/slideLayout" Target="../slideLayouts/slideLayout935.xml"/><Relationship Id="rId8" Type="http://schemas.openxmlformats.org/officeDocument/2006/relationships/slideLayout" Target="../slideLayouts/slideLayout936.xml"/><Relationship Id="rId9" Type="http://schemas.openxmlformats.org/officeDocument/2006/relationships/slideLayout" Target="../slideLayouts/slideLayout937.xml"/><Relationship Id="rId10" Type="http://schemas.openxmlformats.org/officeDocument/2006/relationships/slideLayout" Target="../slideLayouts/slideLayout93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slideLayout" Target="../slideLayouts/slideLayout91.xml"/><Relationship Id="rId15" Type="http://schemas.openxmlformats.org/officeDocument/2006/relationships/theme" Target="../theme/theme9.xml"/><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9" Type="http://schemas.openxmlformats.org/officeDocument/2006/relationships/image" Target="../media/image5.emf"/><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952.xml"/><Relationship Id="rId12" Type="http://schemas.openxmlformats.org/officeDocument/2006/relationships/slideLayout" Target="../slideLayouts/slideLayout953.xml"/><Relationship Id="rId13" Type="http://schemas.openxmlformats.org/officeDocument/2006/relationships/theme" Target="../theme/theme90.xml"/><Relationship Id="rId14" Type="http://schemas.openxmlformats.org/officeDocument/2006/relationships/image" Target="../media/image8.png"/><Relationship Id="rId15" Type="http://schemas.openxmlformats.org/officeDocument/2006/relationships/image" Target="../media/image1.png"/><Relationship Id="rId1" Type="http://schemas.openxmlformats.org/officeDocument/2006/relationships/slideLayout" Target="../slideLayouts/slideLayout942.xml"/><Relationship Id="rId2" Type="http://schemas.openxmlformats.org/officeDocument/2006/relationships/slideLayout" Target="../slideLayouts/slideLayout943.xml"/><Relationship Id="rId3" Type="http://schemas.openxmlformats.org/officeDocument/2006/relationships/slideLayout" Target="../slideLayouts/slideLayout944.xml"/><Relationship Id="rId4" Type="http://schemas.openxmlformats.org/officeDocument/2006/relationships/slideLayout" Target="../slideLayouts/slideLayout945.xml"/><Relationship Id="rId5" Type="http://schemas.openxmlformats.org/officeDocument/2006/relationships/slideLayout" Target="../slideLayouts/slideLayout946.xml"/><Relationship Id="rId6" Type="http://schemas.openxmlformats.org/officeDocument/2006/relationships/slideLayout" Target="../slideLayouts/slideLayout947.xml"/><Relationship Id="rId7" Type="http://schemas.openxmlformats.org/officeDocument/2006/relationships/slideLayout" Target="../slideLayouts/slideLayout948.xml"/><Relationship Id="rId8" Type="http://schemas.openxmlformats.org/officeDocument/2006/relationships/slideLayout" Target="../slideLayouts/slideLayout949.xml"/><Relationship Id="rId9" Type="http://schemas.openxmlformats.org/officeDocument/2006/relationships/slideLayout" Target="../slideLayouts/slideLayout950.xml"/><Relationship Id="rId10" Type="http://schemas.openxmlformats.org/officeDocument/2006/relationships/slideLayout" Target="../slideLayouts/slideLayout951.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964.xml"/><Relationship Id="rId12" Type="http://schemas.openxmlformats.org/officeDocument/2006/relationships/theme" Target="../theme/theme91.xml"/><Relationship Id="rId1" Type="http://schemas.openxmlformats.org/officeDocument/2006/relationships/slideLayout" Target="../slideLayouts/slideLayout954.xml"/><Relationship Id="rId2" Type="http://schemas.openxmlformats.org/officeDocument/2006/relationships/slideLayout" Target="../slideLayouts/slideLayout955.xml"/><Relationship Id="rId3" Type="http://schemas.openxmlformats.org/officeDocument/2006/relationships/slideLayout" Target="../slideLayouts/slideLayout956.xml"/><Relationship Id="rId4" Type="http://schemas.openxmlformats.org/officeDocument/2006/relationships/slideLayout" Target="../slideLayouts/slideLayout957.xml"/><Relationship Id="rId5" Type="http://schemas.openxmlformats.org/officeDocument/2006/relationships/slideLayout" Target="../slideLayouts/slideLayout958.xml"/><Relationship Id="rId6" Type="http://schemas.openxmlformats.org/officeDocument/2006/relationships/slideLayout" Target="../slideLayouts/slideLayout959.xml"/><Relationship Id="rId7" Type="http://schemas.openxmlformats.org/officeDocument/2006/relationships/slideLayout" Target="../slideLayouts/slideLayout960.xml"/><Relationship Id="rId8" Type="http://schemas.openxmlformats.org/officeDocument/2006/relationships/slideLayout" Target="../slideLayouts/slideLayout961.xml"/><Relationship Id="rId9" Type="http://schemas.openxmlformats.org/officeDocument/2006/relationships/slideLayout" Target="../slideLayouts/slideLayout962.xml"/><Relationship Id="rId10" Type="http://schemas.openxmlformats.org/officeDocument/2006/relationships/slideLayout" Target="../slideLayouts/slideLayout963.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975.xml"/><Relationship Id="rId12" Type="http://schemas.openxmlformats.org/officeDocument/2006/relationships/theme" Target="../theme/theme92.xml"/><Relationship Id="rId13" Type="http://schemas.openxmlformats.org/officeDocument/2006/relationships/image" Target="../media/image1.png"/><Relationship Id="rId1" Type="http://schemas.openxmlformats.org/officeDocument/2006/relationships/slideLayout" Target="../slideLayouts/slideLayout965.xml"/><Relationship Id="rId2" Type="http://schemas.openxmlformats.org/officeDocument/2006/relationships/slideLayout" Target="../slideLayouts/slideLayout966.xml"/><Relationship Id="rId3" Type="http://schemas.openxmlformats.org/officeDocument/2006/relationships/slideLayout" Target="../slideLayouts/slideLayout967.xml"/><Relationship Id="rId4" Type="http://schemas.openxmlformats.org/officeDocument/2006/relationships/slideLayout" Target="../slideLayouts/slideLayout968.xml"/><Relationship Id="rId5" Type="http://schemas.openxmlformats.org/officeDocument/2006/relationships/slideLayout" Target="../slideLayouts/slideLayout969.xml"/><Relationship Id="rId6" Type="http://schemas.openxmlformats.org/officeDocument/2006/relationships/slideLayout" Target="../slideLayouts/slideLayout970.xml"/><Relationship Id="rId7" Type="http://schemas.openxmlformats.org/officeDocument/2006/relationships/slideLayout" Target="../slideLayouts/slideLayout971.xml"/><Relationship Id="rId8" Type="http://schemas.openxmlformats.org/officeDocument/2006/relationships/slideLayout" Target="../slideLayouts/slideLayout972.xml"/><Relationship Id="rId9" Type="http://schemas.openxmlformats.org/officeDocument/2006/relationships/slideLayout" Target="../slideLayouts/slideLayout973.xml"/><Relationship Id="rId10" Type="http://schemas.openxmlformats.org/officeDocument/2006/relationships/slideLayout" Target="../slideLayouts/slideLayout974.xml"/></Relationships>
</file>

<file path=ppt/slideMasters/_rels/slideMaster93.xml.rels><?xml version="1.0" encoding="UTF-8" standalone="yes"?>
<Relationships xmlns="http://schemas.openxmlformats.org/package/2006/relationships"><Relationship Id="rId11" Type="http://schemas.openxmlformats.org/officeDocument/2006/relationships/slideLayout" Target="../slideLayouts/slideLayout986.xml"/><Relationship Id="rId12" Type="http://schemas.openxmlformats.org/officeDocument/2006/relationships/theme" Target="../theme/theme93.xml"/><Relationship Id="rId1" Type="http://schemas.openxmlformats.org/officeDocument/2006/relationships/slideLayout" Target="../slideLayouts/slideLayout976.xml"/><Relationship Id="rId2" Type="http://schemas.openxmlformats.org/officeDocument/2006/relationships/slideLayout" Target="../slideLayouts/slideLayout977.xml"/><Relationship Id="rId3" Type="http://schemas.openxmlformats.org/officeDocument/2006/relationships/slideLayout" Target="../slideLayouts/slideLayout978.xml"/><Relationship Id="rId4" Type="http://schemas.openxmlformats.org/officeDocument/2006/relationships/slideLayout" Target="../slideLayouts/slideLayout979.xml"/><Relationship Id="rId5" Type="http://schemas.openxmlformats.org/officeDocument/2006/relationships/slideLayout" Target="../slideLayouts/slideLayout980.xml"/><Relationship Id="rId6" Type="http://schemas.openxmlformats.org/officeDocument/2006/relationships/slideLayout" Target="../slideLayouts/slideLayout981.xml"/><Relationship Id="rId7" Type="http://schemas.openxmlformats.org/officeDocument/2006/relationships/slideLayout" Target="../slideLayouts/slideLayout982.xml"/><Relationship Id="rId8" Type="http://schemas.openxmlformats.org/officeDocument/2006/relationships/slideLayout" Target="../slideLayouts/slideLayout983.xml"/><Relationship Id="rId9" Type="http://schemas.openxmlformats.org/officeDocument/2006/relationships/slideLayout" Target="../slideLayouts/slideLayout984.xml"/><Relationship Id="rId10" Type="http://schemas.openxmlformats.org/officeDocument/2006/relationships/slideLayout" Target="../slideLayouts/slideLayout985.xml"/></Relationships>
</file>

<file path=ppt/slideMasters/_rels/slideMaster94.xml.rels><?xml version="1.0" encoding="UTF-8" standalone="yes"?>
<Relationships xmlns="http://schemas.openxmlformats.org/package/2006/relationships"><Relationship Id="rId11" Type="http://schemas.openxmlformats.org/officeDocument/2006/relationships/slideLayout" Target="../slideLayouts/slideLayout997.xml"/><Relationship Id="rId12" Type="http://schemas.openxmlformats.org/officeDocument/2006/relationships/slideLayout" Target="../slideLayouts/slideLayout998.xml"/><Relationship Id="rId13" Type="http://schemas.openxmlformats.org/officeDocument/2006/relationships/theme" Target="../theme/theme94.xml"/><Relationship Id="rId1" Type="http://schemas.openxmlformats.org/officeDocument/2006/relationships/slideLayout" Target="../slideLayouts/slideLayout987.xml"/><Relationship Id="rId2" Type="http://schemas.openxmlformats.org/officeDocument/2006/relationships/slideLayout" Target="../slideLayouts/slideLayout988.xml"/><Relationship Id="rId3" Type="http://schemas.openxmlformats.org/officeDocument/2006/relationships/slideLayout" Target="../slideLayouts/slideLayout989.xml"/><Relationship Id="rId4" Type="http://schemas.openxmlformats.org/officeDocument/2006/relationships/slideLayout" Target="../slideLayouts/slideLayout990.xml"/><Relationship Id="rId5" Type="http://schemas.openxmlformats.org/officeDocument/2006/relationships/slideLayout" Target="../slideLayouts/slideLayout991.xml"/><Relationship Id="rId6" Type="http://schemas.openxmlformats.org/officeDocument/2006/relationships/slideLayout" Target="../slideLayouts/slideLayout992.xml"/><Relationship Id="rId7" Type="http://schemas.openxmlformats.org/officeDocument/2006/relationships/slideLayout" Target="../slideLayouts/slideLayout993.xml"/><Relationship Id="rId8" Type="http://schemas.openxmlformats.org/officeDocument/2006/relationships/slideLayout" Target="../slideLayouts/slideLayout994.xml"/><Relationship Id="rId9" Type="http://schemas.openxmlformats.org/officeDocument/2006/relationships/slideLayout" Target="../slideLayouts/slideLayout995.xml"/><Relationship Id="rId10" Type="http://schemas.openxmlformats.org/officeDocument/2006/relationships/slideLayout" Target="../slideLayouts/slideLayout9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960624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1020579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890369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351791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524515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4676171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5133402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32045670"/>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6234506"/>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97489780"/>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3695533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25046945"/>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70183243"/>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62455760"/>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4392997"/>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923615628"/>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36232708"/>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2386331085"/>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91815299"/>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084451837"/>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5321066"/>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61136409"/>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46060081"/>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15600325"/>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ctr">
              <a:defRPr sz="1200">
                <a:latin typeface="Garamond" pitchFamily="18" charset="0"/>
              </a:defRPr>
            </a:lvl1pPr>
          </a:lstStyle>
          <a:p>
            <a:pPr defTabSz="913696"/>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r">
              <a:defRPr sz="1600">
                <a:latin typeface="Garamond" pitchFamily="18" charset="0"/>
              </a:defRPr>
            </a:lvl1pPr>
          </a:lstStyle>
          <a:p>
            <a:pPr defTabSz="913696"/>
            <a:fld id="{6F400BD0-49BF-48FC-8114-37C1D4F5AB3D}" type="slidenum">
              <a:rPr lang="en-US" altLang="en-US">
                <a:solidFill>
                  <a:srgbClr val="000000"/>
                </a:solidFill>
              </a:rPr>
              <a:pPr defTabSz="913696"/>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282804562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6846" algn="l" rtl="0" fontAlgn="base">
        <a:spcBef>
          <a:spcPct val="0"/>
        </a:spcBef>
        <a:spcAft>
          <a:spcPct val="0"/>
        </a:spcAft>
        <a:defRPr sz="4000">
          <a:solidFill>
            <a:schemeClr val="tx2"/>
          </a:solidFill>
          <a:latin typeface="Garamond" pitchFamily="18" charset="0"/>
        </a:defRPr>
      </a:lvl6pPr>
      <a:lvl7pPr marL="913696" algn="l" rtl="0" fontAlgn="base">
        <a:spcBef>
          <a:spcPct val="0"/>
        </a:spcBef>
        <a:spcAft>
          <a:spcPct val="0"/>
        </a:spcAft>
        <a:defRPr sz="4000">
          <a:solidFill>
            <a:schemeClr val="tx2"/>
          </a:solidFill>
          <a:latin typeface="Garamond" pitchFamily="18" charset="0"/>
        </a:defRPr>
      </a:lvl7pPr>
      <a:lvl8pPr marL="1370550" algn="l" rtl="0" fontAlgn="base">
        <a:spcBef>
          <a:spcPct val="0"/>
        </a:spcBef>
        <a:spcAft>
          <a:spcPct val="0"/>
        </a:spcAft>
        <a:defRPr sz="4000">
          <a:solidFill>
            <a:schemeClr val="tx2"/>
          </a:solidFill>
          <a:latin typeface="Garamond" pitchFamily="18" charset="0"/>
        </a:defRPr>
      </a:lvl8pPr>
      <a:lvl9pPr marL="1827398" algn="l" rtl="0" fontAlgn="base">
        <a:spcBef>
          <a:spcPct val="0"/>
        </a:spcBef>
        <a:spcAft>
          <a:spcPct val="0"/>
        </a:spcAft>
        <a:defRPr sz="4000">
          <a:solidFill>
            <a:schemeClr val="tx2"/>
          </a:solidFill>
          <a:latin typeface="Garamond" pitchFamily="18" charset="0"/>
        </a:defRPr>
      </a:lvl9pPr>
    </p:titleStyle>
    <p:bodyStyle>
      <a:lvl1pPr marL="342640" indent="-34264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411" indent="-325189"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568" indent="-35056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8821" indent="-31567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79873" indent="-339466"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6728"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3569"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0421"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7263"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2DDFB6AD-FE1B-B34C-B1D2-58136F130176}" type="slidenum">
              <a:rPr lang="en-US" altLang="en-US"/>
              <a:pPr>
                <a:defRPr/>
              </a:pPr>
              <a:t>‹#›</a:t>
            </a:fld>
            <a:endParaRPr lang="en-US" altLang="en-US"/>
          </a:p>
        </p:txBody>
      </p:sp>
      <p:sp>
        <p:nvSpPr>
          <p:cNvPr id="2663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663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4285788"/>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59609221"/>
      </p:ext>
    </p:extLst>
  </p:cSld>
  <p:clrMap bg1="lt1" tx1="dk1" bg2="lt2" tx2="dk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79272848"/>
      </p:ext>
    </p:extLst>
  </p:cSld>
  <p:clrMap bg1="lt1" tx1="dk1" bg2="lt2" tx2="dk2" accent1="accent1" accent2="accent2" accent3="accent3" accent4="accent4" accent5="accent5" accent6="accent6" hlink="hlink" folHlink="folHlink"/>
  <p:sldLayoutIdLst>
    <p:sldLayoutId id="2147484793" r:id="rId1"/>
    <p:sldLayoutId id="2147484794" r:id="rId2"/>
    <p:sldLayoutId id="2147484795" r:id="rId3"/>
    <p:sldLayoutId id="2147484796" r:id="rId4"/>
    <p:sldLayoutId id="2147484797" r:id="rId5"/>
    <p:sldLayoutId id="2147484798" r:id="rId6"/>
    <p:sldLayoutId id="2147484799" r:id="rId7"/>
    <p:sldLayoutId id="2147484800" r:id="rId8"/>
    <p:sldLayoutId id="2147484801" r:id="rId9"/>
    <p:sldLayoutId id="2147484802" r:id="rId10"/>
    <p:sldLayoutId id="214748480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395893746"/>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88975140"/>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 id="2147484821" r:id="rId5"/>
    <p:sldLayoutId id="2147484822" r:id="rId6"/>
    <p:sldLayoutId id="2147484823" r:id="rId7"/>
    <p:sldLayoutId id="2147484824" r:id="rId8"/>
    <p:sldLayoutId id="2147484825" r:id="rId9"/>
    <p:sldLayoutId id="2147484826" r:id="rId10"/>
    <p:sldLayoutId id="21474848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9"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0"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1"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42"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mj-lt"/>
                <a:ea typeface="+mn-ea"/>
                <a:cs typeface="+mn-cs"/>
              </a:defRPr>
            </a:lvl1pPr>
          </a:lstStyle>
          <a:p>
            <a:pPr fontAlgn="base">
              <a:spcBef>
                <a:spcPct val="0"/>
              </a:spcBef>
              <a:spcAft>
                <a:spcPct val="0"/>
              </a:spcAft>
              <a:defRPr/>
            </a:pPr>
            <a:r>
              <a:rPr lang="en-US">
                <a:solidFill>
                  <a:srgbClr val="000000"/>
                </a:solidFill>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fontAlgn="base">
              <a:spcBef>
                <a:spcPct val="0"/>
              </a:spcBef>
              <a:spcAft>
                <a:spcPct val="0"/>
              </a:spcAft>
              <a:defRPr/>
            </a:pPr>
            <a:fld id="{777C48D1-0A2D-6448-BAD7-D50BFB3AECB5}"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83198966"/>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EEEC5A93-40C1-004C-AC49-AA5A1C7A8159}"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649295"/>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 id="2147484852" r:id="rId12"/>
    <p:sldLayoutId id="214748530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581855"/>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5586"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95587"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95588"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95589"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95590"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4CAB802D-25DB-1149-B44D-EAC195EDF7D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92468080"/>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82B7CA05-D08B-324A-B21A-98259EFDA3FC}"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100842"/>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Burgundy_CMU_JPG_Logo.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62800" y="6488113"/>
            <a:ext cx="1549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Text Placeholder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2690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3603C470-0343-5644-A9B5-95349323097B}"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1"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3" name="Picture 7"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795042"/>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209194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349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59D6C4E-5E10-8D45-B291-D2068DCF206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21410924"/>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765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mj-lt"/>
                <a:ea typeface="+mn-ea"/>
                <a:cs typeface="+mn-cs"/>
              </a:defRPr>
            </a:lvl1pPr>
          </a:lstStyle>
          <a:p>
            <a:pPr fontAlgn="base">
              <a:spcBef>
                <a:spcPct val="0"/>
              </a:spcBef>
              <a:spcAft>
                <a:spcPct val="0"/>
              </a:spcAft>
              <a:defRPr/>
            </a:pPr>
            <a:r>
              <a:rPr lang="en-US">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2D48118-C85A-8346-A308-D7686941111E}"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80278531"/>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349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59D6C4E-5E10-8D45-B291-D2068DCF206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18123008"/>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765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mj-lt"/>
                <a:ea typeface="+mn-ea"/>
                <a:cs typeface="+mn-cs"/>
              </a:defRPr>
            </a:lvl1pPr>
          </a:lstStyle>
          <a:p>
            <a:pPr fontAlgn="base">
              <a:spcBef>
                <a:spcPct val="0"/>
              </a:spcBef>
              <a:spcAft>
                <a:spcPct val="0"/>
              </a:spcAft>
              <a:defRPr/>
            </a:pPr>
            <a:r>
              <a:rPr lang="en-US">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2D48118-C85A-8346-A308-D7686941111E}"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84068238"/>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1025731"/>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24034637"/>
      </p:ext>
    </p:extLst>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 id="2147484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51566456"/>
      </p:ext>
    </p:extLst>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sp>
        <p:nvSpPr>
          <p:cNvPr id="225283" name="Text Placeholder 2"/>
          <p:cNvSpPr>
            <a:spLocks noGrp="1"/>
          </p:cNvSpPr>
          <p:nvPr>
            <p:ph type="body" idx="1"/>
          </p:nvPr>
        </p:nvSpPr>
        <p:spPr bwMode="auto">
          <a:xfrm>
            <a:off x="123825" y="1250950"/>
            <a:ext cx="889793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lIns="91440" tIns="45720" rIns="91440" bIns="45720" rtlCol="0" anchor="ctr"/>
          <a:lstStyle>
            <a:lvl1pPr algn="l" fontAlgn="auto">
              <a:spcBef>
                <a:spcPts val="0"/>
              </a:spcBef>
              <a:spcAft>
                <a:spcPts val="0"/>
              </a:spcAft>
              <a:defRPr sz="900">
                <a:solidFill>
                  <a:prstClr val="black">
                    <a:lumMod val="65000"/>
                    <a:lumOff val="35000"/>
                    <a:alpha val="75000"/>
                  </a:prstClr>
                </a:solidFill>
                <a:latin typeface="Calibri"/>
                <a:ea typeface="+mn-ea"/>
                <a:cs typeface="+mn-cs"/>
              </a:defRPr>
            </a:lvl1pPr>
          </a:lstStyle>
          <a:p>
            <a:pPr>
              <a:defRPr/>
            </a:pPr>
            <a:fld id="{B1AC335E-35A0-FD4D-BCD5-54BB91F67C51}" type="datetime1">
              <a:rPr lang="en-US"/>
              <a:pPr>
                <a:defRPr/>
              </a:pPr>
              <a:t>3/29/17</a:t>
            </a:fld>
            <a:endParaRPr lang="en-US" dirty="0"/>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lIns="91440" tIns="45720" rIns="91440" bIns="45720" rtlCol="0" anchor="ctr"/>
          <a:lstStyle>
            <a:lvl1pPr algn="r" fontAlgn="auto">
              <a:spcBef>
                <a:spcPts val="0"/>
              </a:spcBef>
              <a:spcAft>
                <a:spcPts val="0"/>
              </a:spcAft>
              <a:defRPr sz="1600">
                <a:solidFill>
                  <a:prstClr val="black">
                    <a:lumMod val="65000"/>
                    <a:lumOff val="35000"/>
                  </a:prstClr>
                </a:solidFill>
                <a:latin typeface="Calibri"/>
                <a:ea typeface="+mn-ea"/>
                <a:cs typeface="+mn-cs"/>
              </a:defRPr>
            </a:lvl1pPr>
          </a:lstStyle>
          <a:p>
            <a:pPr>
              <a:defRPr/>
            </a:pPr>
            <a:fld id="{BFCEF44F-023C-3C4F-B2E3-6DD80F318BEB}" type="slidenum">
              <a:rPr lang="en-US"/>
              <a:pPr>
                <a:defRPr/>
              </a:pPr>
              <a:t>‹#›</a:t>
            </a:fld>
            <a:endParaRPr lang="en-US" dirty="0"/>
          </a:p>
        </p:txBody>
      </p:sp>
      <p:pic>
        <p:nvPicPr>
          <p:cNvPr id="225287"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058083"/>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 id="2147485026" r:id="rId12"/>
  </p:sldLayoutIdLst>
  <p:timing>
    <p:tnLst>
      <p:par>
        <p:cTn xmlns:p14="http://schemas.microsoft.com/office/powerpoint/2010/main" id="1" dur="indefinite" restart="never" nodeType="tmRoot"/>
      </p:par>
    </p:tnLst>
  </p:timing>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92399763"/>
      </p:ext>
    </p:extLst>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769905"/>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944501052"/>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 id="214748507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7938783"/>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861771771"/>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Ls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9132951"/>
      </p:ext>
    </p:extLst>
  </p:cSld>
  <p:clrMap bg1="lt1" tx1="dk1" bg2="lt2" tx2="dk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182407174"/>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4261403"/>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67142735"/>
      </p:ext>
    </p:extLst>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 id="2147485159" r:id="rId10"/>
    <p:sldLayoutId id="2147485160" r:id="rId11"/>
    <p:sldLayoutId id="214748516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69779114"/>
      </p:ext>
    </p:extLst>
  </p:cSld>
  <p:clrMap bg1="lt1" tx1="dk1" bg2="lt2" tx2="dk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 id="214748560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47418363"/>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8047304"/>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1013062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7006900"/>
      </p:ext>
    </p:extLst>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9792351"/>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84883192"/>
      </p:ext>
    </p:extLst>
  </p:cSld>
  <p:clrMap bg1="lt1" tx1="dk1" bg2="lt2" tx2="dk2" accent1="accent1" accent2="accent2" accent3="accent3" accent4="accent4" accent5="accent5" accent6="accent6" hlink="hlink" folHlink="folHlink"/>
  <p:sldLayoutIdLst>
    <p:sldLayoutId id="2147485271" r:id="rId1"/>
    <p:sldLayoutId id="2147485272" r:id="rId2"/>
    <p:sldLayoutId id="2147485273" r:id="rId3"/>
    <p:sldLayoutId id="2147485274" r:id="rId4"/>
    <p:sldLayoutId id="2147485275" r:id="rId5"/>
    <p:sldLayoutId id="2147485276" r:id="rId6"/>
    <p:sldLayoutId id="2147485277" r:id="rId7"/>
    <p:sldLayoutId id="2147485278" r:id="rId8"/>
    <p:sldLayoutId id="2147485279" r:id="rId9"/>
    <p:sldLayoutId id="2147485280" r:id="rId10"/>
    <p:sldLayoutId id="21474852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3/29/17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0109923"/>
      </p:ext>
    </p:extLst>
  </p:cSld>
  <p:clrMap bg1="lt1" tx1="dk1" bg2="lt2" tx2="dk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89532321"/>
      </p:ext>
    </p:extLst>
  </p:cSld>
  <p:clrMap bg1="lt1" tx1="dk1" bg2="lt2" tx2="dk2" accent1="accent1" accent2="accent2" accent3="accent3" accent4="accent4" accent5="accent5" accent6="accent6" hlink="hlink" folHlink="folHlink"/>
  <p:sldLayoutIdLst>
    <p:sldLayoutId id="2147485321" r:id="rId1"/>
    <p:sldLayoutId id="2147485322" r:id="rId2"/>
    <p:sldLayoutId id="2147485323" r:id="rId3"/>
    <p:sldLayoutId id="2147485324" r:id="rId4"/>
    <p:sldLayoutId id="2147485325" r:id="rId5"/>
    <p:sldLayoutId id="2147485326" r:id="rId6"/>
    <p:sldLayoutId id="2147485327" r:id="rId7"/>
    <p:sldLayoutId id="2147485328" r:id="rId8"/>
    <p:sldLayoutId id="2147485329" r:id="rId9"/>
    <p:sldLayoutId id="2147485330" r:id="rId10"/>
    <p:sldLayoutId id="21474853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56417034"/>
      </p:ext>
    </p:extLst>
  </p:cSld>
  <p:clrMap bg1="lt1" tx1="dk1" bg2="lt2" tx2="dk2" accent1="accent1" accent2="accent2" accent3="accent3" accent4="accent4" accent5="accent5" accent6="accent6" hlink="hlink" folHlink="folHlink"/>
  <p:sldLayoutIdLst>
    <p:sldLayoutId id="2147485361" r:id="rId1"/>
    <p:sldLayoutId id="2147485362" r:id="rId2"/>
    <p:sldLayoutId id="2147485363" r:id="rId3"/>
    <p:sldLayoutId id="2147485364" r:id="rId4"/>
    <p:sldLayoutId id="2147485365" r:id="rId5"/>
    <p:sldLayoutId id="2147485366" r:id="rId6"/>
    <p:sldLayoutId id="2147485367" r:id="rId7"/>
    <p:sldLayoutId id="2147485368" r:id="rId8"/>
    <p:sldLayoutId id="2147485369" r:id="rId9"/>
    <p:sldLayoutId id="2147485370" r:id="rId10"/>
    <p:sldLayoutId id="21474853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49784051"/>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912695655"/>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 id="2147485430" r:id="rId8"/>
    <p:sldLayoutId id="2147485431" r:id="rId9"/>
    <p:sldLayoutId id="2147485432" r:id="rId10"/>
    <p:sldLayoutId id="21474854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322228118"/>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60077688"/>
      </p:ext>
    </p:extLst>
  </p:cSld>
  <p:clrMap bg1="lt1" tx1="dk1" bg2="lt2" tx2="dk2" accent1="accent1" accent2="accent2" accent3="accent3" accent4="accent4" accent5="accent5" accent6="accent6" hlink="hlink" folHlink="folHlink"/>
  <p:sldLayoutIdLst>
    <p:sldLayoutId id="2147485447" r:id="rId1"/>
    <p:sldLayoutId id="2147485448" r:id="rId2"/>
    <p:sldLayoutId id="2147485449" r:id="rId3"/>
    <p:sldLayoutId id="2147485450" r:id="rId4"/>
    <p:sldLayoutId id="2147485451" r:id="rId5"/>
    <p:sldLayoutId id="2147485452" r:id="rId6"/>
    <p:sldLayoutId id="2147485453" r:id="rId7"/>
    <p:sldLayoutId id="2147485454" r:id="rId8"/>
    <p:sldLayoutId id="2147485455" r:id="rId9"/>
    <p:sldLayoutId id="2147485456" r:id="rId10"/>
    <p:sldLayoutId id="214748545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175614744"/>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400176890"/>
      </p:ext>
    </p:extLst>
  </p:cSld>
  <p:clrMap bg1="lt1" tx1="dk1" bg2="lt2" tx2="dk2" accent1="accent1" accent2="accent2" accent3="accent3" accent4="accent4" accent5="accent5" accent6="accent6" hlink="hlink" folHlink="folHlink"/>
  <p:sldLayoutIdLst>
    <p:sldLayoutId id="2147485471" r:id="rId1"/>
    <p:sldLayoutId id="2147485472" r:id="rId2"/>
    <p:sldLayoutId id="2147485473" r:id="rId3"/>
    <p:sldLayoutId id="2147485474" r:id="rId4"/>
    <p:sldLayoutId id="2147485475" r:id="rId5"/>
    <p:sldLayoutId id="2147485476" r:id="rId6"/>
    <p:sldLayoutId id="2147485477" r:id="rId7"/>
    <p:sldLayoutId id="2147485478" r:id="rId8"/>
    <p:sldLayoutId id="2147485479" r:id="rId9"/>
    <p:sldLayoutId id="2147485480" r:id="rId10"/>
    <p:sldLayoutId id="21474854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34219460"/>
      </p:ext>
    </p:extLst>
  </p:cSld>
  <p:clrMap bg1="lt1" tx1="dk1" bg2="lt2" tx2="dk2" accent1="accent1" accent2="accent2" accent3="accent3" accent4="accent4" accent5="accent5" accent6="accent6" hlink="hlink" folHlink="folHlink"/>
  <p:sldLayoutIdLst>
    <p:sldLayoutId id="2147485483"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 id="2147485494"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7E91C678-4BCA-47DB-A467-32B445B5DAD1}"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07847"/>
            <a:ext cx="2057400" cy="365125"/>
          </a:xfrm>
          <a:prstGeom prst="rect">
            <a:avLst/>
          </a:prstGeom>
        </p:spPr>
        <p:txBody>
          <a:bodyPr vert="horz" lIns="91440" tIns="45720" rIns="91440" bIns="45720" rtlCol="0" anchor="ctr"/>
          <a:lstStyle>
            <a:lvl1pPr algn="r">
              <a:defRPr sz="1600">
                <a:solidFill>
                  <a:schemeClr val="tx1"/>
                </a:solidFill>
              </a:defRPr>
            </a:lvl1p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81762907"/>
      </p:ext>
    </p:extLst>
  </p:cSld>
  <p:clrMap bg1="lt1" tx1="dk1" bg2="lt2" tx2="dk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 id="2147485507"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3/29/17</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56487346"/>
      </p:ext>
    </p:extLst>
  </p:cSld>
  <p:clrMap bg1="lt1" tx1="dk1" bg2="lt2" tx2="dk2" accent1="accent1" accent2="accent2" accent3="accent3" accent4="accent4" accent5="accent5" accent6="accent6" hlink="hlink" folHlink="folHlink"/>
  <p:sldLayoutIdLst>
    <p:sldLayoutId id="2147485509" r:id="rId1"/>
    <p:sldLayoutId id="2147485510" r:id="rId2"/>
    <p:sldLayoutId id="2147485511" r:id="rId3"/>
    <p:sldLayoutId id="2147485512" r:id="rId4"/>
    <p:sldLayoutId id="2147485513" r:id="rId5"/>
    <p:sldLayoutId id="2147485514" r:id="rId6"/>
    <p:sldLayoutId id="2147485515" r:id="rId7"/>
    <p:sldLayoutId id="2147485516" r:id="rId8"/>
    <p:sldLayoutId id="2147485517" r:id="rId9"/>
    <p:sldLayoutId id="2147485518" r:id="rId10"/>
    <p:sldLayoutId id="2147485519" r:id="rId11"/>
    <p:sldLayoutId id="2147485520"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3056376"/>
      </p:ext>
    </p:extLst>
  </p:cSld>
  <p:clrMap bg1="lt1" tx1="dk1" bg2="lt2" tx2="dk2" accent1="accent1" accent2="accent2" accent3="accent3" accent4="accent4" accent5="accent5" accent6="accent6" hlink="hlink" folHlink="folHlink"/>
  <p:sldLayoutIdLst>
    <p:sldLayoutId id="2147485522"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4961082"/>
      </p:ext>
    </p:extLst>
  </p:cSld>
  <p:clrMap bg1="lt1" tx1="dk1" bg2="lt2" tx2="dk2" accent1="accent1" accent2="accent2" accent3="accent3" accent4="accent4" accent5="accent5" accent6="accent6" hlink="hlink" folHlink="folHlink"/>
  <p:sldLayoutIdLst>
    <p:sldLayoutId id="2147485534" r:id="rId1"/>
    <p:sldLayoutId id="2147485535" r:id="rId2"/>
    <p:sldLayoutId id="2147485536" r:id="rId3"/>
    <p:sldLayoutId id="2147485537" r:id="rId4"/>
    <p:sldLayoutId id="2147485538" r:id="rId5"/>
    <p:sldLayoutId id="2147485539" r:id="rId6"/>
    <p:sldLayoutId id="2147485540" r:id="rId7"/>
    <p:sldLayoutId id="2147485541" r:id="rId8"/>
    <p:sldLayoutId id="2147485542" r:id="rId9"/>
    <p:sldLayoutId id="2147485543" r:id="rId10"/>
    <p:sldLayoutId id="2147485544"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22738675"/>
      </p:ext>
    </p:extLst>
  </p:cSld>
  <p:clrMap bg1="lt1" tx1="dk1" bg2="lt2" tx2="dk2" accent1="accent1" accent2="accent2" accent3="accent3" accent4="accent4" accent5="accent5" accent6="accent6" hlink="hlink" folHlink="folHlink"/>
  <p:sldLayoutIdLst>
    <p:sldLayoutId id="2147485546" r:id="rId1"/>
    <p:sldLayoutId id="2147485547" r:id="rId2"/>
    <p:sldLayoutId id="2147485548" r:id="rId3"/>
    <p:sldLayoutId id="2147485549" r:id="rId4"/>
    <p:sldLayoutId id="2147485550" r:id="rId5"/>
    <p:sldLayoutId id="2147485551" r:id="rId6"/>
    <p:sldLayoutId id="2147485552" r:id="rId7"/>
    <p:sldLayoutId id="2147485553" r:id="rId8"/>
    <p:sldLayoutId id="2147485554" r:id="rId9"/>
    <p:sldLayoutId id="2147485555" r:id="rId10"/>
    <p:sldLayoutId id="21474855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530218631"/>
      </p:ext>
    </p:extLst>
  </p:cSld>
  <p:clrMap bg1="lt1" tx1="dk1" bg2="lt2" tx2="dk2" accent1="accent1" accent2="accent2" accent3="accent3" accent4="accent4" accent5="accent5" accent6="accent6" hlink="hlink" folHlink="folHlink"/>
  <p:sldLayoutIdLst>
    <p:sldLayoutId id="2147485558" r:id="rId1"/>
    <p:sldLayoutId id="2147485559" r:id="rId2"/>
    <p:sldLayoutId id="2147485560" r:id="rId3"/>
    <p:sldLayoutId id="2147485561" r:id="rId4"/>
    <p:sldLayoutId id="2147485562" r:id="rId5"/>
    <p:sldLayoutId id="2147485563" r:id="rId6"/>
    <p:sldLayoutId id="2147485564" r:id="rId7"/>
    <p:sldLayoutId id="2147485565" r:id="rId8"/>
    <p:sldLayoutId id="2147485566" r:id="rId9"/>
    <p:sldLayoutId id="2147485567" r:id="rId10"/>
    <p:sldLayoutId id="2147485568" r:id="rId11"/>
    <p:sldLayoutId id="214748556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defTabSz="914263"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cs typeface="Arial" charset="0"/>
              </a:defRPr>
            </a:lvl1pPr>
          </a:lstStyle>
          <a:p>
            <a:pPr defTabSz="914263" fontAlgn="base">
              <a:spcBef>
                <a:spcPct val="0"/>
              </a:spcBef>
              <a:spcAft>
                <a:spcPct val="0"/>
              </a:spcAft>
              <a:defRPr/>
            </a:pPr>
            <a:fld id="{A22E6346-468B-3E4F-8804-5358276127F2}" type="slidenum">
              <a:rPr lang="en-US">
                <a:ea typeface="ＭＳ Ｐゴシック" charset="0"/>
              </a:rPr>
              <a:pPr defTabSz="914263"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09528196"/>
      </p:ext>
    </p:extLst>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 id="2147485582" r:id="rId12"/>
    <p:sldLayoutId id="214748558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6"/>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smtClean="0"/>
              <a:t>Click edit Master title style</a:t>
            </a:r>
            <a:endParaRPr lang="en-US" dirty="0"/>
          </a:p>
        </p:txBody>
      </p:sp>
      <p:pic>
        <p:nvPicPr>
          <p:cNvPr id="9" name="Picture 8" descr="footer.png"/>
          <p:cNvPicPr>
            <a:picLocks noChangeAspect="1"/>
          </p:cNvPicPr>
          <p:nvPr userDrawn="1"/>
        </p:nvPicPr>
        <p:blipFill>
          <a:blip r:embed="rId17"/>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8">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9"/>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sp>
        <p:nvSpPr>
          <p:cNvPr id="225283" name="Text Placeholder 2"/>
          <p:cNvSpPr>
            <a:spLocks noGrp="1"/>
          </p:cNvSpPr>
          <p:nvPr>
            <p:ph type="body" idx="1"/>
          </p:nvPr>
        </p:nvSpPr>
        <p:spPr bwMode="auto">
          <a:xfrm>
            <a:off x="123825" y="1250950"/>
            <a:ext cx="889793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lIns="91440" tIns="45720" rIns="91440" bIns="45720" rtlCol="0" anchor="ctr"/>
          <a:lstStyle>
            <a:lvl1pPr algn="l" fontAlgn="auto">
              <a:spcBef>
                <a:spcPts val="0"/>
              </a:spcBef>
              <a:spcAft>
                <a:spcPts val="0"/>
              </a:spcAft>
              <a:defRPr sz="900">
                <a:solidFill>
                  <a:prstClr val="black">
                    <a:lumMod val="65000"/>
                    <a:lumOff val="35000"/>
                    <a:alpha val="75000"/>
                  </a:prstClr>
                </a:solidFill>
                <a:latin typeface="Calibri"/>
                <a:ea typeface="+mn-ea"/>
                <a:cs typeface="+mn-cs"/>
              </a:defRPr>
            </a:lvl1pPr>
          </a:lstStyle>
          <a:p>
            <a:pPr>
              <a:defRPr/>
            </a:pPr>
            <a:fld id="{B1AC335E-35A0-FD4D-BCD5-54BB91F67C51}" type="datetime1">
              <a:rPr lang="en-US"/>
              <a:pPr>
                <a:defRPr/>
              </a:pPr>
              <a:t>3/29/17</a:t>
            </a:fld>
            <a:endParaRPr lang="en-US" dirty="0"/>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lIns="91440" tIns="45720" rIns="91440" bIns="45720" rtlCol="0" anchor="ctr"/>
          <a:lstStyle>
            <a:lvl1pPr algn="r" fontAlgn="auto">
              <a:spcBef>
                <a:spcPts val="0"/>
              </a:spcBef>
              <a:spcAft>
                <a:spcPts val="0"/>
              </a:spcAft>
              <a:defRPr sz="1600">
                <a:solidFill>
                  <a:prstClr val="black">
                    <a:lumMod val="65000"/>
                    <a:lumOff val="35000"/>
                  </a:prstClr>
                </a:solidFill>
                <a:latin typeface="Calibri"/>
                <a:ea typeface="+mn-ea"/>
                <a:cs typeface="+mn-cs"/>
              </a:defRPr>
            </a:lvl1pPr>
          </a:lstStyle>
          <a:p>
            <a:pPr>
              <a:defRPr/>
            </a:pPr>
            <a:fld id="{BFCEF44F-023C-3C4F-B2E3-6DD80F318BEB}" type="slidenum">
              <a:rPr lang="en-US"/>
              <a:pPr>
                <a:defRPr/>
              </a:pPr>
              <a:t>‹#›</a:t>
            </a:fld>
            <a:endParaRPr lang="en-US" dirty="0"/>
          </a:p>
        </p:txBody>
      </p:sp>
      <p:pic>
        <p:nvPicPr>
          <p:cNvPr id="225287"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09592"/>
      </p:ext>
    </p:extLst>
  </p:cSld>
  <p:clrMap bg1="lt1" tx1="dk1" bg2="lt2" tx2="dk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Lst>
  <p:timing>
    <p:tnLst>
      <p:par>
        <p:cTn xmlns:p14="http://schemas.microsoft.com/office/powerpoint/2010/main" id="1" dur="indefinite" restart="never" nodeType="tmRoot"/>
      </p:par>
    </p:tnLst>
  </p:timing>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3565416"/>
      </p:ext>
    </p:extLst>
  </p:cSld>
  <p:clrMap bg1="lt1" tx1="dk1" bg2="lt2" tx2="dk2" accent1="accent1" accent2="accent2" accent3="accent3" accent4="accent4" accent5="accent5" accent6="accent6" hlink="hlink" folHlink="folHlink"/>
  <p:sldLayoutIdLst>
    <p:sldLayoutId id="2147485598" r:id="rId1"/>
    <p:sldLayoutId id="2147485599" r:id="rId2"/>
    <p:sldLayoutId id="2147485600" r:id="rId3"/>
    <p:sldLayoutId id="2147485601" r:id="rId4"/>
    <p:sldLayoutId id="2147485602" r:id="rId5"/>
    <p:sldLayoutId id="2147485603" r:id="rId6"/>
    <p:sldLayoutId id="2147485604" r:id="rId7"/>
    <p:sldLayoutId id="2147485605" r:id="rId8"/>
    <p:sldLayoutId id="2147485606" r:id="rId9"/>
    <p:sldLayoutId id="2147485607" r:id="rId10"/>
    <p:sldLayoutId id="2147485608"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85105992"/>
      </p:ext>
    </p:extLst>
  </p:cSld>
  <p:clrMap bg1="lt1" tx1="dk1" bg2="lt2" tx2="dk2" accent1="accent1" accent2="accent2" accent3="accent3" accent4="accent4" accent5="accent5" accent6="accent6" hlink="hlink" folHlink="folHlink"/>
  <p:sldLayoutIdLst>
    <p:sldLayoutId id="2147485611" r:id="rId1"/>
    <p:sldLayoutId id="2147485612" r:id="rId2"/>
    <p:sldLayoutId id="2147485613" r:id="rId3"/>
    <p:sldLayoutId id="2147485614" r:id="rId4"/>
    <p:sldLayoutId id="2147485615" r:id="rId5"/>
    <p:sldLayoutId id="2147485616" r:id="rId6"/>
    <p:sldLayoutId id="2147485617" r:id="rId7"/>
    <p:sldLayoutId id="2147485618" r:id="rId8"/>
    <p:sldLayoutId id="2147485619" r:id="rId9"/>
    <p:sldLayoutId id="2147485620" r:id="rId10"/>
    <p:sldLayoutId id="21474856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531071"/>
      </p:ext>
    </p:extLst>
  </p:cSld>
  <p:clrMap bg1="lt1" tx1="dk1" bg2="lt2" tx2="dk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0" r:id="rId8"/>
    <p:sldLayoutId id="2147485631" r:id="rId9"/>
    <p:sldLayoutId id="2147485632" r:id="rId10"/>
    <p:sldLayoutId id="214748563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47C7B587-253D-944A-B5BD-5A401E4768DB}"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029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029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33108723"/>
      </p:ext>
    </p:extLst>
  </p:cSld>
  <p:clrMap bg1="lt1" tx1="dk1" bg2="lt2" tx2="dk2" accent1="accent1" accent2="accent2" accent3="accent3" accent4="accent4" accent5="accent5" accent6="accent6" hlink="hlink" folHlink="folHlink"/>
  <p:sldLayoutIdLst>
    <p:sldLayoutId id="2147485635" r:id="rId1"/>
    <p:sldLayoutId id="2147485636" r:id="rId2"/>
    <p:sldLayoutId id="2147485637" r:id="rId3"/>
    <p:sldLayoutId id="2147485638" r:id="rId4"/>
    <p:sldLayoutId id="2147485639" r:id="rId5"/>
    <p:sldLayoutId id="2147485640" r:id="rId6"/>
    <p:sldLayoutId id="2147485641" r:id="rId7"/>
    <p:sldLayoutId id="2147485642" r:id="rId8"/>
    <p:sldLayoutId id="2147485643" r:id="rId9"/>
    <p:sldLayoutId id="2147485644" r:id="rId10"/>
    <p:sldLayoutId id="2147485645" r:id="rId11"/>
    <p:sldLayoutId id="214748564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nur.mutlu@inf.ethz.ch" TargetMode="External"/><Relationship Id="rId4" Type="http://schemas.openxmlformats.org/officeDocument/2006/relationships/hyperlink" Target="https://people.inf.ethz.ch/omutlu" TargetMode="External"/><Relationship Id="rId5" Type="http://schemas.openxmlformats.org/officeDocument/2006/relationships/image" Target="../media/image1.png"/><Relationship Id="rId6" Type="http://schemas.openxmlformats.org/officeDocument/2006/relationships/image" Target="../media/image9.wmf"/><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wdp"/><Relationship Id="rId5" Type="http://schemas.openxmlformats.org/officeDocument/2006/relationships/image" Target="../media/image23.jpeg"/><Relationship Id="rId6" Type="http://schemas.openxmlformats.org/officeDocument/2006/relationships/hyperlink" Target="https://github.com/CMU-SAFARI/rowhammer" TargetMode="External"/><Relationship Id="rId1" Type="http://schemas.openxmlformats.org/officeDocument/2006/relationships/slideLayout" Target="../slideLayouts/slideLayout649.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8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8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8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wdp"/><Relationship Id="rId5" Type="http://schemas.openxmlformats.org/officeDocument/2006/relationships/image" Target="../media/image23.jpeg"/><Relationship Id="rId6" Type="http://schemas.openxmlformats.org/officeDocument/2006/relationships/hyperlink" Target="https://github.com/CMU-SAFARI/rowhammer" TargetMode="External"/><Relationship Id="rId1" Type="http://schemas.openxmlformats.org/officeDocument/2006/relationships/slideLayout" Target="../slideLayouts/slideLayout649.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wdp"/><Relationship Id="rId5" Type="http://schemas.openxmlformats.org/officeDocument/2006/relationships/image" Target="../media/image23.jpeg"/><Relationship Id="rId6" Type="http://schemas.openxmlformats.org/officeDocument/2006/relationships/hyperlink" Target="https://github.com/CMU-SAFARI/rowhammer" TargetMode="External"/><Relationship Id="rId1" Type="http://schemas.openxmlformats.org/officeDocument/2006/relationships/slideLayout" Target="../slideLayouts/slideLayout649.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0.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hyperlink" Target="http://googleprojectzero.blogspot.com/2015/03/exploiting-dram-rowhammer-bug-to-gain.html" TargetMode="External"/><Relationship Id="rId6" Type="http://schemas.openxmlformats.org/officeDocument/2006/relationships/hyperlink" Target="http://users.ece.cmu.edu/~omutlu/pub/dram-row-hammer_isca14.pdf" TargetMode="External"/><Relationship Id="rId1" Type="http://schemas.openxmlformats.org/officeDocument/2006/relationships/slideLayout" Target="../slideLayouts/slideLayout671.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1.xml"/><Relationship Id="rId2" Type="http://schemas.openxmlformats.org/officeDocument/2006/relationships/hyperlink" Target="http://users.ece.cmu.edu/~omutlu/pub/dram-row-hammer_isca14.pdf" TargetMode="External"/><Relationship Id="rId3" Type="http://schemas.openxmlformats.org/officeDocument/2006/relationships/hyperlink" Target="http://googleprojectzero.blogspot.com/2015/03/exploiting-dram-rowhammer-bug-to-gain.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671.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hyperlink" Target="http://cag.engr.uconn.edu/isca2014/" TargetMode="External"/><Relationship Id="rId4" Type="http://schemas.openxmlformats.org/officeDocument/2006/relationships/hyperlink" Target="http://users.ece.cmu.edu/~omutlu/pub/dram-row-hammer_kim_talk_isca14.pptx" TargetMode="External"/><Relationship Id="rId5" Type="http://schemas.openxmlformats.org/officeDocument/2006/relationships/hyperlink" Target="http://users.ece.cmu.edu/~omutlu/pub/dram-row-hammer_kim_talk_isca14.pdf" TargetMode="External"/><Relationship Id="rId6" Type="http://schemas.openxmlformats.org/officeDocument/2006/relationships/hyperlink" Target="http://users.ece.cmu.edu/~omutlu/pub/dram-row-hammer_kim_lightning-talk_isca14.pptx" TargetMode="External"/><Relationship Id="rId7" Type="http://schemas.openxmlformats.org/officeDocument/2006/relationships/hyperlink" Target="http://users.ece.cmu.edu/~omutlu/pub/dram-row-hammer_kim_lightning-talk_isca14.pdf" TargetMode="External"/><Relationship Id="rId8" Type="http://schemas.openxmlformats.org/officeDocument/2006/relationships/hyperlink" Target="https://github.com/CMU-SAFARI/rowhammer" TargetMode="External"/><Relationship Id="rId9" Type="http://schemas.openxmlformats.org/officeDocument/2006/relationships/hyperlink" Target="http://googleprojectzero.blogspot.com/2015/03/exploiting-dram-rowhammer-bug-to-gain.html" TargetMode="External"/><Relationship Id="rId10" Type="http://schemas.openxmlformats.org/officeDocument/2006/relationships/hyperlink" Target="https://github.com/google/rowhammer-test" TargetMode="External"/><Relationship Id="rId1" Type="http://schemas.openxmlformats.org/officeDocument/2006/relationships/slideLayout" Target="../slideLayouts/slideLayout671.xml"/><Relationship Id="rId2" Type="http://schemas.openxmlformats.org/officeDocument/2006/relationships/hyperlink" Target="http://users.ece.cmu.edu/~omutlu/pub/dram-row-hammer_isca14.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4" Type="http://schemas.openxmlformats.org/officeDocument/2006/relationships/hyperlink" Target="http://dl.acm.org/citation.cfm?doid=2872362.2872390" TargetMode="External"/><Relationship Id="rId1" Type="http://schemas.openxmlformats.org/officeDocument/2006/relationships/slideLayout" Target="../slideLayouts/slideLayout671.xml"/><Relationship Id="rId2" Type="http://schemas.openxmlformats.org/officeDocument/2006/relationships/hyperlink" Target="http://arxiv.org/abs/1507.06955"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1.xml"/><Relationship Id="rId2" Type="http://schemas.openxmlformats.org/officeDocument/2006/relationships/hyperlink" Target="https://www.usenix.org/system/files/conference/usenixsecurity16/sec16_paper_razavi.pdf" TargetMode="External"/><Relationship Id="rId3" Type="http://schemas.openxmlformats.org/officeDocument/2006/relationships/hyperlink" Target="http://dl.acm.org/citation.cfm?id=2976749.297840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604.xml"/><Relationship Id="rId2"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88.xml"/><Relationship Id="rId2" Type="http://schemas.openxmlformats.org/officeDocument/2006/relationships/hyperlink" Target="https://lab.dsst.io/32c3-slides/7197.html" TargetMode="External"/><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88.xml"/><Relationship Id="rId2"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88.xml"/><Relationship Id="rId2"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96.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85.xml"/><Relationship Id="rId2" Type="http://schemas.openxmlformats.org/officeDocument/2006/relationships/notesSlide" Target="../notesSlides/notesSlide13.xml"/><Relationship Id="rId3" Type="http://schemas.openxmlformats.org/officeDocument/2006/relationships/hyperlink" Target="http://users.ece.cmu.edu/~omutlu/pub/dram-row-hammer_isca14.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955.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1" Type="http://schemas.openxmlformats.org/officeDocument/2006/relationships/slideLayout" Target="../slideLayouts/slideLayout706.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1" Type="http://schemas.openxmlformats.org/officeDocument/2006/relationships/slideLayout" Target="../slideLayouts/slideLayout706.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16.xml"/><Relationship Id="rId2"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06.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55.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5.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1.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17.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71.xml"/><Relationship Id="rId2" Type="http://schemas.openxmlformats.org/officeDocument/2006/relationships/hyperlink" Target="https://support.apple.com/en-gb/HT204934" TargetMode="Externa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17.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17.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image" Target="../media/image41.png"/><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616.xml"/><Relationship Id="rId2"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3.xml"/></Relationships>
</file>

<file path=ppt/slides/_rels/slide41.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hyperlink" Target="http://users.ece.cmu.edu/~omutlu/pub/memory-errors-at-facebook_dsn15-talk.pptx" TargetMode="External"/><Relationship Id="rId5" Type="http://schemas.openxmlformats.org/officeDocument/2006/relationships/hyperlink" Target="http://users.ece.cmu.edu/~omutlu/pub/memory-errors-at-facebook_dsn15-talk.pdf" TargetMode="External"/><Relationship Id="rId6" Type="http://schemas.openxmlformats.org/officeDocument/2006/relationships/hyperlink" Target="https://www.ece.cmu.edu/~safari/tools/memerr/index.html" TargetMode="External"/><Relationship Id="rId7" Type="http://schemas.openxmlformats.org/officeDocument/2006/relationships/image" Target="../media/image43.png"/><Relationship Id="rId1" Type="http://schemas.openxmlformats.org/officeDocument/2006/relationships/slideLayout" Target="../slideLayouts/slideLayout683.xml"/><Relationship Id="rId2" Type="http://schemas.openxmlformats.org/officeDocument/2006/relationships/hyperlink" Target="http://users.ece.cmu.edu/~omutlu/pub/memory-errors-at-facebook_dsn15.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93.xml"/><Relationship Id="rId2"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8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3.xml"/><Relationship Id="rId2"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7.xml"/><Relationship Id="rId2" Type="http://schemas.openxmlformats.org/officeDocument/2006/relationships/notesSlide" Target="../notesSlides/notesSlide2.xml"/><Relationship Id="rId3" Type="http://schemas.openxmlformats.org/officeDocument/2006/relationships/hyperlink" Target="http://users.ece.cmu.edu/~omutlu/pub/dram-row-hammer_isca14.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image" Target="../media/image4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image" Target="../media/image48.png"/><Relationship Id="rId3"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83.xml"/><Relationship Id="rId2"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83.xml"/><Relationship Id="rId2"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0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0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07.xml"/><Relationship Id="rId2" Type="http://schemas.openxmlformats.org/officeDocument/2006/relationships/image" Target="../media/image3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07.xml"/><Relationship Id="rId2"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hyperlink" Target="http://www.flashmemorysummit.com/" TargetMode="External"/><Relationship Id="rId4" Type="http://schemas.openxmlformats.org/officeDocument/2006/relationships/hyperlink" Target="http://users.ece.cmu.edu/~omutlu/pub/flash-memory-errors_mutlu_fms14-talk.ppt" TargetMode="External"/><Relationship Id="rId1" Type="http://schemas.openxmlformats.org/officeDocument/2006/relationships/slideLayout" Target="../slideLayouts/slideLayout918.xml"/><Relationship Id="rId2" Type="http://schemas.openxmlformats.org/officeDocument/2006/relationships/hyperlink" Target="http://users.ece.cmu.edu/~omutlu/pub/flash-memory-errors_mutlu_fms14-talk.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18.xml"/><Relationship Id="rId2" Type="http://schemas.openxmlformats.org/officeDocument/2006/relationships/image" Target="../media/image53.png"/><Relationship Id="rId3"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1.wdp"/><Relationship Id="rId5" Type="http://schemas.openxmlformats.org/officeDocument/2006/relationships/hyperlink" Target="http://users.ece.cmu.edu/~omutlu/pub/dram-row-hammer_isca14.pdf" TargetMode="External"/><Relationship Id="rId1" Type="http://schemas.openxmlformats.org/officeDocument/2006/relationships/slideLayout" Target="../slideLayouts/slideLayout638.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hyperlink" Target="http://www.sigmetrics.org/sigmetrics2015/" TargetMode="External"/><Relationship Id="rId4" Type="http://schemas.openxmlformats.org/officeDocument/2006/relationships/hyperlink" Target="http://users.ece.cmu.edu/~omutlu/pub/flash-memory-failures-in-the-field-at-facebook_sigmetrics15-talk.pptx" TargetMode="External"/><Relationship Id="rId5" Type="http://schemas.openxmlformats.org/officeDocument/2006/relationships/hyperlink" Target="http://users.ece.cmu.edu/~omutlu/pub/flash-memory-failures-in-the-field-at-facebook_sigmetrics15-talk.pdf" TargetMode="External"/><Relationship Id="rId6" Type="http://schemas.openxmlformats.org/officeDocument/2006/relationships/hyperlink" Target="http://www.zdnet.com/article/facebooks-ssd-experience/" TargetMode="External"/><Relationship Id="rId7" Type="http://schemas.openxmlformats.org/officeDocument/2006/relationships/hyperlink" Target="http://www.theregister.co.uk/2015/06/22/facebook_reveals_ssd_failure_rate_trough/" TargetMode="External"/><Relationship Id="rId8" Type="http://schemas.openxmlformats.org/officeDocument/2006/relationships/hyperlink" Target="http://www.techspot.com/news/61090-researchers-publish-first-large-scale-field-ssd-reliability.html" TargetMode="External"/><Relationship Id="rId9" Type="http://schemas.openxmlformats.org/officeDocument/2006/relationships/hyperlink" Target="http://techreport.com/news/28519/facebook-ssd-reliability-study-shows-early-burnouts" TargetMode="External"/><Relationship Id="rId10" Type="http://schemas.openxmlformats.org/officeDocument/2006/relationships/image" Target="../media/image55.png"/><Relationship Id="rId1" Type="http://schemas.openxmlformats.org/officeDocument/2006/relationships/slideLayout" Target="../slideLayouts/slideLayout930.xml"/><Relationship Id="rId2" Type="http://schemas.openxmlformats.org/officeDocument/2006/relationships/hyperlink" Target="http://users.ece.cmu.edu/~omutlu/pub/flash-memory-failures-in-the-field-at-facebook_sigmetrics15.pdf"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30.xml"/></Relationships>
</file>

<file path=ppt/slides/_rels/slide62.xml.rels><?xml version="1.0" encoding="UTF-8" standalone="yes"?>
<Relationships xmlns="http://schemas.openxmlformats.org/package/2006/relationships"><Relationship Id="rId3" Type="http://schemas.openxmlformats.org/officeDocument/2006/relationships/hyperlink" Target="mailto:onur.mutlu@inf.ethz.ch" TargetMode="External"/><Relationship Id="rId4" Type="http://schemas.openxmlformats.org/officeDocument/2006/relationships/hyperlink" Target="https://people.inf.ethz.ch/omutlu" TargetMode="External"/><Relationship Id="rId5" Type="http://schemas.openxmlformats.org/officeDocument/2006/relationships/image" Target="../media/image1.png"/><Relationship Id="rId6" Type="http://schemas.openxmlformats.org/officeDocument/2006/relationships/image" Target="../media/image9.wmf"/><Relationship Id="rId7" Type="http://schemas.openxmlformats.org/officeDocument/2006/relationships/image" Target="../media/image10.png"/><Relationship Id="rId1" Type="http://schemas.openxmlformats.org/officeDocument/2006/relationships/slideLayout" Target="../slideLayouts/slideLayout965.xml"/><Relationship Id="rId2" Type="http://schemas.openxmlformats.org/officeDocument/2006/relationships/notesSlide" Target="../notesSlides/notesSlide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notesSlide" Target="../notesSlides/notesSlide26.xml"/></Relationships>
</file>

<file path=ppt/slides/_rels/slide64.xml.rels><?xml version="1.0" encoding="UTF-8" standalone="yes"?>
<Relationships xmlns="http://schemas.openxmlformats.org/package/2006/relationships"><Relationship Id="rId3" Type="http://schemas.openxmlformats.org/officeDocument/2006/relationships/hyperlink" Target="https://twitter.com/hashtag/rowhammer?f=realtime" TargetMode="External"/><Relationship Id="rId4" Type="http://schemas.openxmlformats.org/officeDocument/2006/relationships/hyperlink" Target="http://www.rowhammer.com/" TargetMode="External"/><Relationship Id="rId5" Type="http://schemas.openxmlformats.org/officeDocument/2006/relationships/hyperlink" Target="http://www.zdnet.com/article/flipping-dram-bits-maliciously/" TargetMode="External"/><Relationship Id="rId6" Type="http://schemas.openxmlformats.org/officeDocument/2006/relationships/hyperlink" Target="http://www.infoworld.com/article/2894497/security/rowhammer-hardware-bug-threatens-to-smashnotebook-" TargetMode="External"/><Relationship Id="rId7" Type="http://schemas.openxmlformats.org/officeDocument/2006/relationships/hyperlink" Target="http://www.zdnet.com/article/rowhammer-dram-flaw-could-be-widespread-says-google/" TargetMode="External"/><Relationship Id="rId8" Type="http://schemas.openxmlformats.org/officeDocument/2006/relationships/hyperlink" Target="http://arstechnica.com/security/2015/03/cutting-edge-hack-gives-super-user-status-by-exploiting-dramweakness/" TargetMode="External"/><Relationship Id="rId9" Type="http://schemas.openxmlformats.org/officeDocument/2006/relationships/hyperlink" Target="https://www.youtube.com/watch?v=H63dUfGBpxE" TargetMode="External"/><Relationship Id="rId10" Type="http://schemas.openxmlformats.org/officeDocument/2006/relationships/hyperlink" Target="http://www.wired.com/2015/03/google-hack-dram-memory-electric-leaks/" TargetMode="External"/><Relationship Id="rId11" Type="http://schemas.openxmlformats.org/officeDocument/2006/relationships/hyperlink" Target="https://www.grc.com/sn/sn-498-notes.pdf" TargetMode="External"/><Relationship Id="rId1" Type="http://schemas.openxmlformats.org/officeDocument/2006/relationships/slideLayout" Target="../slideLayouts/slideLayout907.xml"/><Relationship Id="rId2" Type="http://schemas.openxmlformats.org/officeDocument/2006/relationships/hyperlink" Target="https://en.wikipedia.org/wiki/Row_hammer"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83.xml"/><Relationship Id="rId2" Type="http://schemas.openxmlformats.org/officeDocument/2006/relationships/image" Target="../media/image48.png"/><Relationship Id="rId3"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4" Type="http://schemas.openxmlformats.org/officeDocument/2006/relationships/hyperlink" Target="http://users.ece.cmu.edu/~omutlu/pub/mutlu_isca13_talk.ppt" TargetMode="External"/><Relationship Id="rId5" Type="http://schemas.openxmlformats.org/officeDocument/2006/relationships/hyperlink" Target="http://users.ece.cmu.edu/~omutlu/pub/mutlu_isca13_talk.pdf" TargetMode="External"/><Relationship Id="rId6" Type="http://schemas.openxmlformats.org/officeDocument/2006/relationships/image" Target="../media/image56.png"/><Relationship Id="rId1" Type="http://schemas.openxmlformats.org/officeDocument/2006/relationships/slideLayout" Target="../slideLayouts/slideLayout478.xml"/><Relationship Id="rId2" Type="http://schemas.openxmlformats.org/officeDocument/2006/relationships/hyperlink" Target="http://users.ece.cmu.edu/~omutlu/pub/dram-retention-time-characterization_isca13.pdf"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50.xml"/><Relationship Id="rId2" Type="http://schemas.openxmlformats.org/officeDocument/2006/relationships/notesSlide" Target="../notesSlides/notesSlide27.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750.xml"/><Relationship Id="rId2" Type="http://schemas.openxmlformats.org/officeDocument/2006/relationships/notesSlide" Target="../notesSlides/notesSlide28.xml"/></Relationships>
</file>

<file path=ppt/slides/_rels/slide69.xml.rels><?xml version="1.0" encoding="UTF-8" standalone="yes"?>
<Relationships xmlns="http://schemas.openxmlformats.org/package/2006/relationships"><Relationship Id="rId3" Type="http://schemas.openxmlformats.org/officeDocument/2006/relationships/hyperlink" Target="http://www.sigmetrics.org/sigmetrics2014/" TargetMode="External"/><Relationship Id="rId4" Type="http://schemas.openxmlformats.org/officeDocument/2006/relationships/hyperlink" Target="http://users.ece.cmu.edu/~omutlu/pub/error-mitigation-for-intermittent-dram-failures_khan_sigmetrics14-talk.pptx" TargetMode="External"/><Relationship Id="rId5" Type="http://schemas.openxmlformats.org/officeDocument/2006/relationships/hyperlink" Target="http://users.ece.cmu.edu/~omutlu/pub/error-mitigation-for-intermittent-dram-failures_khan_sigmetrics14-talk.pdf" TargetMode="External"/><Relationship Id="rId6" Type="http://schemas.openxmlformats.org/officeDocument/2006/relationships/hyperlink" Target="http://users.ece.cmu.edu/~omutlu/pub/error-mitigation-for-intermittent-dram-failures_khan_sigmetrics14-poster.pptx" TargetMode="External"/><Relationship Id="rId7" Type="http://schemas.openxmlformats.org/officeDocument/2006/relationships/hyperlink" Target="http://users.ece.cmu.edu/~omutlu/pub/error-mitigation-for-intermittent-dram-failures_khan_sigmetrics14-poster.pdf" TargetMode="External"/><Relationship Id="rId8" Type="http://schemas.openxmlformats.org/officeDocument/2006/relationships/hyperlink" Target="http://www.ece.cmu.edu/~safari/tools/dram-sigmetrics2014-fulldata.html" TargetMode="External"/><Relationship Id="rId9" Type="http://schemas.openxmlformats.org/officeDocument/2006/relationships/image" Target="../media/image59.png"/><Relationship Id="rId1" Type="http://schemas.openxmlformats.org/officeDocument/2006/relationships/slideLayout" Target="../slideLayouts/slideLayout478.xml"/><Relationship Id="rId2" Type="http://schemas.openxmlformats.org/officeDocument/2006/relationships/hyperlink" Target="http://users.ece.cmu.edu/~omutlu/pub/error-mitigation-for-intermittent-dram-failures_sigmetrics14.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97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hyperlink" Target="http://users.ece.cmu.edu/~omutlu/pub/memory-errors-at-facebook_dsn15-talk.pptx" TargetMode="External"/><Relationship Id="rId5" Type="http://schemas.openxmlformats.org/officeDocument/2006/relationships/hyperlink" Target="http://users.ece.cmu.edu/~omutlu/pub/memory-errors-at-facebook_dsn15-talk.pdf" TargetMode="External"/><Relationship Id="rId6" Type="http://schemas.openxmlformats.org/officeDocument/2006/relationships/hyperlink" Target="https://www.ece.cmu.edu/~safari/tools/memerr/index.html" TargetMode="External"/><Relationship Id="rId7" Type="http://schemas.openxmlformats.org/officeDocument/2006/relationships/image" Target="../media/image43.png"/><Relationship Id="rId1" Type="http://schemas.openxmlformats.org/officeDocument/2006/relationships/slideLayout" Target="../slideLayouts/slideLayout478.xml"/><Relationship Id="rId2" Type="http://schemas.openxmlformats.org/officeDocument/2006/relationships/hyperlink" Target="http://users.ece.cmu.edu/~omutlu/pub/memory-errors-at-facebook_dsn15.pdf"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8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notesSlide" Target="../notesSlides/notesSlide29.xml"/><Relationship Id="rId3" Type="http://schemas.openxmlformats.org/officeDocument/2006/relationships/image" Target="../media/image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6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6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6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6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notesSlide" Target="../notesSlides/notesSlide30.xml"/><Relationship Id="rId3" Type="http://schemas.openxmlformats.org/officeDocument/2006/relationships/image" Target="../media/image6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6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wdp"/><Relationship Id="rId5" Type="http://schemas.openxmlformats.org/officeDocument/2006/relationships/image" Target="../media/image23.jpeg"/><Relationship Id="rId6" Type="http://schemas.openxmlformats.org/officeDocument/2006/relationships/hyperlink" Target="https://github.com/CMU-SAFARI/rowhammer" TargetMode="External"/><Relationship Id="rId1" Type="http://schemas.openxmlformats.org/officeDocument/2006/relationships/slideLayout" Target="../slideLayouts/slideLayout649.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3" Type="http://schemas.openxmlformats.org/officeDocument/2006/relationships/hyperlink" Target="http://users.ece.cmu.edu/~omutlu/pub/flash-memory-data-retention_hpca15.pdf" TargetMode="External"/><Relationship Id="rId4" Type="http://schemas.openxmlformats.org/officeDocument/2006/relationships/hyperlink" Target="http://users.ece.cmu.edu/~omutlu/pub/warm-flash-write-hotness-aware-retention-management_msst15.pdf" TargetMode="External"/><Relationship Id="rId5" Type="http://schemas.openxmlformats.org/officeDocument/2006/relationships/hyperlink" Target="http://ieeexplore.ieee.org/xpl/login.jsp?tp=&amp;arnumber=5771258&amp;url=http://ieeexplore.ieee.org/xpls/abs_all.jsp?arnumber=5771258" TargetMode="External"/><Relationship Id="rId1" Type="http://schemas.openxmlformats.org/officeDocument/2006/relationships/slideLayout" Target="../slideLayouts/slideLayout944.xml"/><Relationship Id="rId2" Type="http://schemas.openxmlformats.org/officeDocument/2006/relationships/hyperlink" Target="http://users.ece.cmu.edu/~omutlu/pub/flash-correct-and-refresh_iccd12.pdf"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users.ece.cmu.edu/~omutlu/pub/flash-error-analysis-and-management_itj13.pdf" TargetMode="External"/><Relationship Id="rId4" Type="http://schemas.openxmlformats.org/officeDocument/2006/relationships/hyperlink" Target="http://users.ece.cmu.edu/~omutlu/pub/flash-memory-voltage-characterization_date13.pdf" TargetMode="External"/><Relationship Id="rId1" Type="http://schemas.openxmlformats.org/officeDocument/2006/relationships/slideLayout" Target="../slideLayouts/slideLayout944.xml"/><Relationship Id="rId2" Type="http://schemas.openxmlformats.org/officeDocument/2006/relationships/hyperlink" Target="http://users.ece.cmu.edu/~omutlu/pub/flash-error-patterns_date12.pdf"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users.ece.cmu.edu/~omutlu/pub/neighbor-assisted-error-correction-in-flash_sigmetrics14.pdf" TargetMode="External"/><Relationship Id="rId4" Type="http://schemas.openxmlformats.org/officeDocument/2006/relationships/hyperlink" Target="http://users.ece.cmu.edu/~omutlu/pub/flash-read-disturb-errors_dsn15.pdf" TargetMode="External"/><Relationship Id="rId5"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944.xml"/><Relationship Id="rId2" Type="http://schemas.openxmlformats.org/officeDocument/2006/relationships/hyperlink" Target="http://users.ece.cmu.edu/~omutlu/pub/flash-programming-interference_iccd13.pdf"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darksilicon.org/hpca/" TargetMode="External"/><Relationship Id="rId4" Type="http://schemas.openxmlformats.org/officeDocument/2006/relationships/hyperlink" Target="http://users.ece.cmu.edu/~omutlu/pub/flash-memory-data-retention_yixin_hpca15-talk.pptx" TargetMode="External"/><Relationship Id="rId5" Type="http://schemas.openxmlformats.org/officeDocument/2006/relationships/hyperlink" Target="http://users.ece.cmu.edu/~omutlu/pub/flash-memory-data-retention_yixin_hpca15-talk.pdf" TargetMode="External"/><Relationship Id="rId6" Type="http://schemas.openxmlformats.org/officeDocument/2006/relationships/image" Target="../media/image8.png"/><Relationship Id="rId7" Type="http://schemas.openxmlformats.org/officeDocument/2006/relationships/image" Target="../media/image65.png"/><Relationship Id="rId1" Type="http://schemas.openxmlformats.org/officeDocument/2006/relationships/slideLayout" Target="../slideLayouts/slideLayout930.xml"/><Relationship Id="rId2" Type="http://schemas.openxmlformats.org/officeDocument/2006/relationships/hyperlink" Target="http://users.ece.cmu.edu/~omutlu/pub/flash-memory-data-retention_hpca15.pdf"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image" Target="../media/image8.png"/><Relationship Id="rId5" Type="http://schemas.openxmlformats.org/officeDocument/2006/relationships/image" Target="../media/image66.png"/><Relationship Id="rId1" Type="http://schemas.openxmlformats.org/officeDocument/2006/relationships/slideLayout" Target="../slideLayouts/slideLayout930.xml"/><Relationship Id="rId2" Type="http://schemas.openxmlformats.org/officeDocument/2006/relationships/hyperlink" Target="http://users.ece.cmu.edu/~omutlu/pub/flash-read-disturb-errors_dsn15.pdf"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date-conference.com/" TargetMode="External"/><Relationship Id="rId4" Type="http://schemas.openxmlformats.org/officeDocument/2006/relationships/hyperlink" Target="http://users.ece.cmu.edu/~omutlu/pub/cai_date12_talk.ppt" TargetMode="External"/><Relationship Id="rId5" Type="http://schemas.openxmlformats.org/officeDocument/2006/relationships/image" Target="../media/image8.png"/><Relationship Id="rId6" Type="http://schemas.openxmlformats.org/officeDocument/2006/relationships/image" Target="../media/image67.png"/><Relationship Id="rId1" Type="http://schemas.openxmlformats.org/officeDocument/2006/relationships/slideLayout" Target="../slideLayouts/slideLayout930.xml"/><Relationship Id="rId2" Type="http://schemas.openxmlformats.org/officeDocument/2006/relationships/hyperlink" Target="http://users.ece.cmu.edu/~omutlu/pub/flash-error-patterns_date12.pdf"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noggin.intel.com/technology-journal/2013/171/memory-resiliency" TargetMode="External"/><Relationship Id="rId4" Type="http://schemas.openxmlformats.org/officeDocument/2006/relationships/image" Target="../media/image68.png"/><Relationship Id="rId1" Type="http://schemas.openxmlformats.org/officeDocument/2006/relationships/slideLayout" Target="../slideLayouts/slideLayout930.xml"/><Relationship Id="rId2" Type="http://schemas.openxmlformats.org/officeDocument/2006/relationships/hyperlink" Target="http://users.ece.cmu.edu/~omutlu/pub/flash-error-analysis-and-management_itj13.pdf"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29.xml"/><Relationship Id="rId2" Type="http://schemas.openxmlformats.org/officeDocument/2006/relationships/notesSlide" Target="../notesSlides/notesSlide31.xml"/><Relationship Id="rId3" Type="http://schemas.openxmlformats.org/officeDocument/2006/relationships/hyperlink" Target="https://www.blackhat.com/docs/us-15/materials/us-15-Seaborn-Exploiting-The-DRAM-Rowhammer-Bug-To-Gain-Kernel-Privileges.pdf"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6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wdp"/><Relationship Id="rId5" Type="http://schemas.openxmlformats.org/officeDocument/2006/relationships/image" Target="../media/image23.jpeg"/><Relationship Id="rId6" Type="http://schemas.openxmlformats.org/officeDocument/2006/relationships/hyperlink" Target="https://github.com/CMU-SAFARI/rowhammer" TargetMode="External"/><Relationship Id="rId1" Type="http://schemas.openxmlformats.org/officeDocument/2006/relationships/slideLayout" Target="../slideLayouts/slideLayout649.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7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7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7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7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7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7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7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7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7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30.xml"/><Relationship Id="rId2"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onur.mutlu@inf.ethz.ch</a:t>
            </a:r>
            <a:r>
              <a:rPr lang="en-US" sz="2200" dirty="0" smtClean="0"/>
              <a:t> </a:t>
            </a:r>
            <a:endParaRPr lang="en-US" sz="2200" dirty="0"/>
          </a:p>
          <a:p>
            <a:r>
              <a:rPr lang="en-US" sz="2200" dirty="0">
                <a:hlinkClick r:id="rId4"/>
              </a:rPr>
              <a:t>https://people.inf.ethz.ch/</a:t>
            </a:r>
            <a:r>
              <a:rPr lang="en-US" sz="2200" dirty="0" smtClean="0">
                <a:hlinkClick r:id="rId4"/>
              </a:rPr>
              <a:t>omutlu</a:t>
            </a:r>
            <a:endParaRPr lang="en-US" sz="2200" dirty="0" smtClean="0"/>
          </a:p>
          <a:p>
            <a:r>
              <a:rPr lang="en-US" sz="2200" dirty="0" smtClean="0"/>
              <a:t>March </a:t>
            </a:r>
            <a:r>
              <a:rPr lang="en-US" sz="2200" dirty="0" smtClean="0"/>
              <a:t>30, </a:t>
            </a:r>
            <a:r>
              <a:rPr lang="en-US" sz="2200" dirty="0" smtClean="0"/>
              <a:t>2017</a:t>
            </a:r>
          </a:p>
          <a:p>
            <a:r>
              <a:rPr lang="en-US" sz="2200" dirty="0" smtClean="0"/>
              <a:t>DATE Invited Talk</a:t>
            </a:r>
            <a:endParaRPr lang="en-US" sz="2200" dirty="0" smtClean="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95536" y="1268760"/>
            <a:ext cx="8382000" cy="2201416"/>
          </a:xfrm>
        </p:spPr>
        <p:txBody>
          <a:bodyPr>
            <a:normAutofit/>
          </a:bodyPr>
          <a:lstStyle/>
          <a:p>
            <a:pPr algn="ctr"/>
            <a:r>
              <a:rPr lang="en-US" sz="4400" dirty="0"/>
              <a:t>The </a:t>
            </a:r>
            <a:r>
              <a:rPr lang="en-US" sz="4400" dirty="0" err="1"/>
              <a:t>RowHammer</a:t>
            </a:r>
            <a:r>
              <a:rPr lang="en-US" sz="4400" dirty="0"/>
              <a:t> Problem </a:t>
            </a:r>
            <a:br>
              <a:rPr lang="en-US" sz="4400" dirty="0"/>
            </a:br>
            <a:r>
              <a:rPr lang="en-US" sz="3800" dirty="0">
                <a:solidFill>
                  <a:srgbClr val="FF0000"/>
                </a:solidFill>
              </a:rPr>
              <a:t>and Other Issues We May Face </a:t>
            </a:r>
            <a:br>
              <a:rPr lang="en-US" sz="3800" dirty="0">
                <a:solidFill>
                  <a:srgbClr val="FF0000"/>
                </a:solidFill>
              </a:rPr>
            </a:br>
            <a:r>
              <a:rPr lang="en-US" sz="3800" dirty="0">
                <a:solidFill>
                  <a:srgbClr val="FF0000"/>
                </a:solidFill>
              </a:rPr>
              <a:t>as Memory Becomes Denser</a:t>
            </a:r>
          </a:p>
        </p:txBody>
      </p:sp>
    </p:spTree>
    <p:extLst>
      <p:ext uri="{BB962C8B-B14F-4D97-AF65-F5344CB8AC3E}">
        <p14:creationId xmlns:p14="http://schemas.microsoft.com/office/powerpoint/2010/main" val="29179708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0350340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100</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050013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101</a:t>
            </a:fld>
            <a:endParaRPr lang="en-US"/>
          </a:p>
        </p:txBody>
      </p:sp>
      <p:pic>
        <p:nvPicPr>
          <p:cNvPr id="6" name="Picture 5"/>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895975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102</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140263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0350340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Error"/>
          <p:cNvSpPr/>
          <p:nvPr/>
        </p:nvSpPr>
        <p:spPr>
          <a:xfrm>
            <a:off x="6981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Error"/>
          <p:cNvSpPr/>
          <p:nvPr/>
        </p:nvSpPr>
        <p:spPr>
          <a:xfrm>
            <a:off x="6600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Error"/>
          <p:cNvSpPr/>
          <p:nvPr/>
        </p:nvSpPr>
        <p:spPr>
          <a:xfrm>
            <a:off x="7362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Error"/>
          <p:cNvSpPr/>
          <p:nvPr/>
        </p:nvSpPr>
        <p:spPr>
          <a:xfrm>
            <a:off x="7743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Error"/>
          <p:cNvSpPr/>
          <p:nvPr/>
        </p:nvSpPr>
        <p:spPr>
          <a:xfrm>
            <a:off x="7743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Error"/>
          <p:cNvSpPr/>
          <p:nvPr/>
        </p:nvSpPr>
        <p:spPr>
          <a:xfrm>
            <a:off x="7362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Error"/>
          <p:cNvSpPr/>
          <p:nvPr/>
        </p:nvSpPr>
        <p:spPr>
          <a:xfrm>
            <a:off x="6981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Error"/>
          <p:cNvSpPr/>
          <p:nvPr/>
        </p:nvSpPr>
        <p:spPr>
          <a:xfrm>
            <a:off x="6981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Error"/>
          <p:cNvSpPr/>
          <p:nvPr/>
        </p:nvSpPr>
        <p:spPr>
          <a:xfrm>
            <a:off x="6219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Error"/>
          <p:cNvSpPr/>
          <p:nvPr/>
        </p:nvSpPr>
        <p:spPr>
          <a:xfrm>
            <a:off x="6219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Error"/>
          <p:cNvSpPr/>
          <p:nvPr/>
        </p:nvSpPr>
        <p:spPr>
          <a:xfrm>
            <a:off x="6219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Error"/>
          <p:cNvSpPr/>
          <p:nvPr/>
        </p:nvSpPr>
        <p:spPr>
          <a:xfrm>
            <a:off x="7362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Tree>
    <p:extLst>
      <p:ext uri="{BB962C8B-B14F-4D97-AF65-F5344CB8AC3E}">
        <p14:creationId xmlns:p14="http://schemas.microsoft.com/office/powerpoint/2010/main" val="13035034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sz="2400" i="1" dirty="0" smtClean="0">
              <a:solidFill>
                <a:srgbClr val="FF0000"/>
              </a:solidFill>
            </a:endParaRPr>
          </a:p>
          <a:p>
            <a:r>
              <a:rPr lang="en-US" sz="3200" i="1" dirty="0">
                <a:solidFill>
                  <a:srgbClr val="FF0000"/>
                </a:solidFill>
              </a:rPr>
              <a:t>A real reliability &amp; security issue </a:t>
            </a:r>
          </a:p>
          <a:p>
            <a:r>
              <a:rPr lang="en-US" sz="3200" i="1" dirty="0" smtClean="0"/>
              <a:t>In a more controlled environment, we can induce as many as </a:t>
            </a:r>
            <a:r>
              <a:rPr lang="en-US" sz="3200" i="1" dirty="0" smtClean="0">
                <a:solidFill>
                  <a:srgbClr val="FF0000"/>
                </a:solidFill>
              </a:rPr>
              <a:t>ten million</a:t>
            </a:r>
            <a:r>
              <a:rPr lang="en-US" sz="3200" i="1" dirty="0" smtClean="0"/>
              <a:t> disturbance errors</a:t>
            </a:r>
          </a:p>
        </p:txBody>
      </p:sp>
      <p:graphicFrame>
        <p:nvGraphicFramePr>
          <p:cNvPr id="4" name="Content Placeholder 4"/>
          <p:cNvGraphicFramePr>
            <a:graphicFrameLocks/>
          </p:cNvGraphicFramePr>
          <p:nvPr>
            <p:extLst>
              <p:ext uri="{D42A27DB-BD31-4B8C-83A1-F6EECF244321}">
                <p14:modId xmlns:p14="http://schemas.microsoft.com/office/powerpoint/2010/main" val="2313701591"/>
              </p:ext>
            </p:extLst>
          </p:nvPr>
        </p:nvGraphicFramePr>
        <p:xfrm>
          <a:off x="761999" y="1143000"/>
          <a:ext cx="7620002" cy="3200400"/>
        </p:xfrm>
        <a:graphic>
          <a:graphicData uri="http://schemas.openxmlformats.org/drawingml/2006/table">
            <a:tbl>
              <a:tblPr>
                <a:tableStyleId>{9D7B26C5-4107-4FEC-AEDC-1716B250A1EF}</a:tableStyleId>
              </a:tblPr>
              <a:tblGrid>
                <a:gridCol w="3736732"/>
                <a:gridCol w="1597269"/>
                <a:gridCol w="2286001"/>
              </a:tblGrid>
              <a:tr h="640080">
                <a:tc>
                  <a:txBody>
                    <a:bodyPr/>
                    <a:lstStyle/>
                    <a:p>
                      <a:pPr algn="ctr"/>
                      <a:r>
                        <a:rPr lang="en-US" sz="3200" b="1" dirty="0" smtClean="0">
                          <a:solidFill>
                            <a:schemeClr val="bg1"/>
                          </a:solidFill>
                          <a:latin typeface="+mj-lt"/>
                        </a:rPr>
                        <a:t>CPU Architecture</a:t>
                      </a:r>
                      <a:endParaRPr lang="en-US" sz="3200" b="1" dirty="0">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smtClean="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smtClean="0">
                          <a:solidFill>
                            <a:schemeClr val="bg1"/>
                          </a:solidFill>
                          <a:latin typeface="+mj-lt"/>
                        </a:rPr>
                        <a:t>Access-Rate</a:t>
                      </a:r>
                      <a:endParaRPr lang="en-US" sz="3200" b="1">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640080">
                <a:tc>
                  <a:txBody>
                    <a:bodyPr/>
                    <a:lstStyle/>
                    <a:p>
                      <a:r>
                        <a:rPr lang="en-US" sz="2800" b="0" smtClean="0">
                          <a:solidFill>
                            <a:schemeClr val="tx1"/>
                          </a:solidFill>
                          <a:latin typeface="+mj-lt"/>
                        </a:rPr>
                        <a:t>Intel Haswell (2013)</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12.3M/sec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Ivy</a:t>
                      </a:r>
                      <a:r>
                        <a:rPr lang="en-US" sz="2800" b="0" baseline="0" smtClean="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11.7M/sec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Sandy Bridge (2011)</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11.6M/sec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AMD</a:t>
                      </a:r>
                      <a:r>
                        <a:rPr lang="en-US" sz="2800" b="0" baseline="0" smtClean="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Cambria" panose="02040503050406030204" pitchFamily="18" charset="0"/>
                        </a:rPr>
                        <a:t>6.1M/sec</a:t>
                      </a:r>
                      <a:endParaRPr lang="en-US" sz="2800" dirty="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13</a:t>
            </a:fld>
            <a:endParaRPr lang="en-US">
              <a:solidFill>
                <a:prstClr val="black">
                  <a:tint val="75000"/>
                </a:prstClr>
              </a:solidFill>
            </a:endParaRPr>
          </a:p>
        </p:txBody>
      </p:sp>
      <p:sp>
        <p:nvSpPr>
          <p:cNvPr id="7" name="Rectangle 6"/>
          <p:cNvSpPr/>
          <p:nvPr/>
        </p:nvSpPr>
        <p:spPr>
          <a:xfrm>
            <a:off x="107504" y="6239053"/>
            <a:ext cx="8242270" cy="646331"/>
          </a:xfrm>
          <a:prstGeom prst="rect">
            <a:avLst/>
          </a:prstGeom>
        </p:spPr>
        <p:txBody>
          <a:bodyPr wrap="square">
            <a:spAutoFit/>
          </a:bodyPr>
          <a:lstStyle/>
          <a:p>
            <a:r>
              <a:rPr lang="en-US" dirty="0">
                <a:solidFill>
                  <a:prstClr val="black"/>
                </a:solidFill>
                <a:latin typeface="Tahoma" charset="0"/>
                <a:ea typeface="ＭＳ Ｐゴシック" charset="0"/>
                <a:cs typeface="ＭＳ Ｐゴシック" charset="0"/>
              </a:rPr>
              <a:t>Kim+, “</a:t>
            </a:r>
            <a:r>
              <a:rPr lang="en-US" dirty="0">
                <a:solidFill>
                  <a:srgbClr val="0000FF"/>
                </a:solidFill>
                <a:latin typeface="Calibri"/>
              </a:rPr>
              <a:t>Flipping Bits in Memory Without Accessing Them: An Experimental Study of DRAM Disturbance Errors</a:t>
            </a:r>
            <a:r>
              <a:rPr lang="en-US" dirty="0">
                <a:solidFill>
                  <a:prstClr val="black"/>
                </a:solidFill>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Observed Errors in Real Systems</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4086927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smtClean="0"/>
              <a:t>One Can Take Over an Otherwise-Secure System</a:t>
            </a:r>
            <a:endParaRPr lang="en-US" sz="34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latin typeface="Tahoma"/>
                <a:hlinkClick r:id="rId5"/>
              </a:rPr>
              <a:t>Exploiting the DRAM rowhammer bug to gain kernel </a:t>
            </a:r>
            <a:r>
              <a:rPr lang="en-US" dirty="0" smtClean="0">
                <a:solidFill>
                  <a:srgbClr val="0000FF"/>
                </a:solidFill>
                <a:latin typeface="Tahoma"/>
                <a:hlinkClick r:id="rId5"/>
              </a:rPr>
              <a:t>privileges </a:t>
            </a:r>
            <a:r>
              <a:rPr lang="en-US" dirty="0" smtClean="0">
                <a:solidFill>
                  <a:srgbClr val="0000FF"/>
                </a:solidFill>
                <a:latin typeface="Tahoma"/>
              </a:rPr>
              <a:t> (</a:t>
            </a:r>
            <a:r>
              <a:rPr lang="en-US" dirty="0" err="1" smtClean="0">
                <a:solidFill>
                  <a:srgbClr val="0000FF"/>
                </a:solidFill>
                <a:latin typeface="Tahoma"/>
              </a:rPr>
              <a:t>Seaborn</a:t>
            </a:r>
            <a:r>
              <a:rPr lang="en-US" dirty="0" smtClean="0">
                <a:solidFill>
                  <a:srgbClr val="0000FF"/>
                </a:solidFill>
                <a:latin typeface="Tahoma"/>
              </a:rPr>
              <a:t>, 2015)</a:t>
            </a:r>
            <a:endParaRPr lang="en-US" dirty="0">
              <a:solidFill>
                <a:srgbClr val="0000FF"/>
              </a:solidFill>
              <a:latin typeface="Tahoma"/>
            </a:endParaRP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smtClean="0">
                <a:solidFill>
                  <a:srgbClr val="0000FF"/>
                </a:solidFill>
                <a:latin typeface="Tahoma"/>
                <a:ea typeface="ＭＳ Ｐゴシック" charset="0"/>
                <a:cs typeface="ＭＳ Ｐゴシック" charset="0"/>
                <a:hlinkClick r:id="rId6"/>
              </a:rPr>
              <a:t>Flipping </a:t>
            </a:r>
            <a:r>
              <a:rPr lang="en-US" dirty="0">
                <a:solidFill>
                  <a:srgbClr val="0000FF"/>
                </a:solidFill>
                <a:latin typeface="Tahoma"/>
                <a:ea typeface="ＭＳ Ｐゴシック" charset="0"/>
                <a:cs typeface="ＭＳ Ｐゴシック" charset="0"/>
                <a:hlinkClick r:id="rId6"/>
              </a:rPr>
              <a:t>Bits in Memory Without Accessing Them: An Experimental Study of DRAM Disturbance </a:t>
            </a:r>
            <a:r>
              <a:rPr lang="en-US" dirty="0" smtClean="0">
                <a:solidFill>
                  <a:srgbClr val="0000FF"/>
                </a:solidFill>
                <a:latin typeface="Tahoma"/>
                <a:ea typeface="ＭＳ Ｐゴシック" charset="0"/>
                <a:cs typeface="ＭＳ Ｐゴシック" charset="0"/>
                <a:hlinkClick r:id="rId6"/>
              </a:rPr>
              <a:t>Errors</a:t>
            </a:r>
            <a:r>
              <a:rPr lang="en-US" dirty="0" smtClean="0">
                <a:solidFill>
                  <a:srgbClr val="0000FF"/>
                </a:solidFill>
                <a:latin typeface="Tahoma"/>
                <a:ea typeface="ＭＳ Ｐゴシック" charset="0"/>
                <a:cs typeface="ＭＳ Ｐゴシック" charset="0"/>
              </a:rPr>
              <a:t> (Kim et al., ISCA 2014)</a:t>
            </a:r>
            <a:endParaRPr lang="en-US" dirty="0">
              <a:solidFill>
                <a:srgbClr val="0000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7941897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RowHammer</a:t>
            </a:r>
            <a:r>
              <a:rPr lang="en-US" dirty="0" smtClean="0"/>
              <a:t> Security Attack Example</a:t>
            </a:r>
            <a:endParaRPr lang="en-US" dirty="0"/>
          </a:p>
        </p:txBody>
      </p:sp>
      <p:sp>
        <p:nvSpPr>
          <p:cNvPr id="3" name="Content Placeholder 2"/>
          <p:cNvSpPr>
            <a:spLocks noGrp="1"/>
          </p:cNvSpPr>
          <p:nvPr>
            <p:ph idx="1"/>
          </p:nvPr>
        </p:nvSpPr>
        <p:spPr>
          <a:xfrm>
            <a:off x="228600" y="908720"/>
            <a:ext cx="8915400" cy="5193723"/>
          </a:xfrm>
        </p:spPr>
        <p:txBody>
          <a:bodyPr/>
          <a:lstStyle/>
          <a:p>
            <a:r>
              <a:rPr lang="en-US" sz="2000" dirty="0" smtClean="0">
                <a:solidFill>
                  <a:srgbClr val="FF0000"/>
                </a:solidFill>
              </a:rPr>
              <a:t>“</a:t>
            </a:r>
            <a:r>
              <a:rPr lang="en-US" sz="2000" dirty="0" err="1" smtClean="0">
                <a:solidFill>
                  <a:srgbClr val="FF0000"/>
                </a:solidFill>
              </a:rPr>
              <a:t>Rowhammer</a:t>
            </a:r>
            <a:r>
              <a:rPr lang="en-US" sz="2000" dirty="0" smtClean="0">
                <a:solidFill>
                  <a:srgbClr val="FF0000"/>
                </a:solidFill>
              </a:rPr>
              <a:t>” is a problem with some recent DRAM devices in which repeatedly accessing a row of memory can cause bit flips in adjacent rows </a:t>
            </a:r>
            <a:r>
              <a:rPr lang="en-US" sz="2000" dirty="0" smtClean="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smtClean="0"/>
          </a:p>
          <a:p>
            <a:r>
              <a:rPr lang="en-US" sz="2000" dirty="0" smtClean="0"/>
              <a:t>We </a:t>
            </a:r>
            <a:r>
              <a:rPr lang="en-US" sz="2000" dirty="0"/>
              <a:t>tested a selection of laptops and found that a subset of them exhibited the problem. </a:t>
            </a:r>
            <a:endParaRPr lang="en-US" sz="2000" dirty="0" smtClean="0"/>
          </a:p>
          <a:p>
            <a:r>
              <a:rPr lang="en-US" sz="2000" dirty="0" smtClean="0"/>
              <a:t>We </a:t>
            </a:r>
            <a:r>
              <a:rPr lang="en-US" sz="2000" dirty="0"/>
              <a:t>built two working privilege escalation exploits that use this effect. </a:t>
            </a:r>
            <a:endParaRPr lang="en-US" sz="2000" dirty="0" smtClean="0"/>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800" dirty="0" err="1">
                <a:solidFill>
                  <a:srgbClr val="0000FF"/>
                </a:solidFill>
              </a:rPr>
              <a:t>Seaborn</a:t>
            </a:r>
            <a:r>
              <a:rPr lang="en-US" sz="1800" dirty="0">
                <a:solidFill>
                  <a:srgbClr val="0000FF"/>
                </a:solidFill>
              </a:rPr>
              <a:t>, 2015)</a:t>
            </a:r>
          </a:p>
          <a:p>
            <a:pPr lvl="1"/>
            <a:endParaRPr lang="en-US" sz="1400" dirty="0" smtClean="0"/>
          </a:p>
          <a:p>
            <a:r>
              <a:rPr lang="en-US" sz="2000" dirty="0" smtClean="0"/>
              <a:t>One </a:t>
            </a:r>
            <a:r>
              <a:rPr lang="en-US" sz="2000" dirty="0"/>
              <a:t>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endParaRPr lang="en-US" sz="2000" dirty="0" smtClean="0"/>
          </a:p>
          <a:p>
            <a:r>
              <a:rPr lang="en-US" sz="2000" dirty="0" smtClean="0">
                <a:solidFill>
                  <a:srgbClr val="FF0000"/>
                </a:solidFill>
              </a:rPr>
              <a:t>When </a:t>
            </a:r>
            <a:r>
              <a:rPr lang="en-US" sz="2000" dirty="0">
                <a:solidFill>
                  <a:srgbClr val="FF0000"/>
                </a:solidFill>
              </a:rPr>
              <a:t>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endParaRPr lang="en-US" sz="2000" dirty="0" smtClean="0">
              <a:solidFill>
                <a:srgbClr val="FF0000"/>
              </a:solidFill>
            </a:endParaRPr>
          </a:p>
          <a:p>
            <a:r>
              <a:rPr lang="en-US" sz="2000" dirty="0" smtClean="0">
                <a:solidFill>
                  <a:srgbClr val="0000FF"/>
                </a:solidFill>
              </a:rPr>
              <a:t>It </a:t>
            </a:r>
            <a:r>
              <a:rPr lang="en-US" sz="2000" dirty="0">
                <a:solidFill>
                  <a:srgbClr val="0000FF"/>
                </a:solidFill>
              </a:rPr>
              <a:t>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a:t>
            </a:fld>
            <a:endParaRPr lang="en-US"/>
          </a:p>
        </p:txBody>
      </p:sp>
      <p:sp>
        <p:nvSpPr>
          <p:cNvPr id="5" name="Rectangle 4"/>
          <p:cNvSpPr/>
          <p:nvPr/>
        </p:nvSpPr>
        <p:spPr>
          <a:xfrm>
            <a:off x="107504" y="6545534"/>
            <a:ext cx="8496944" cy="615553"/>
          </a:xfrm>
          <a:prstGeom prst="rect">
            <a:avLst/>
          </a:prstGeom>
        </p:spPr>
        <p:txBody>
          <a:bodyPr wrap="square">
            <a:spAutoFit/>
          </a:bodyPr>
          <a:lstStyle/>
          <a:p>
            <a:r>
              <a:rPr lang="en-US" sz="1600" dirty="0">
                <a:solidFill>
                  <a:srgbClr val="0000FF"/>
                </a:solidFill>
                <a:latin typeface="Tahoma"/>
                <a:hlinkClick r:id="rId3"/>
              </a:rPr>
              <a:t>Exploiting the DRAM rowhammer bug to gain kernel privileges </a:t>
            </a:r>
            <a:r>
              <a:rPr lang="en-US" sz="1600" dirty="0">
                <a:solidFill>
                  <a:srgbClr val="0000FF"/>
                </a:solidFill>
                <a:latin typeface="Tahoma"/>
              </a:rPr>
              <a:t> (</a:t>
            </a:r>
            <a:r>
              <a:rPr lang="en-US" sz="1600" dirty="0" err="1">
                <a:solidFill>
                  <a:srgbClr val="0000FF"/>
                </a:solidFill>
                <a:latin typeface="Tahoma"/>
              </a:rPr>
              <a:t>Seaborn</a:t>
            </a:r>
            <a:r>
              <a:rPr lang="en-US" sz="1600" dirty="0">
                <a:solidFill>
                  <a:srgbClr val="0000FF"/>
                </a:solidFill>
                <a:latin typeface="Tahoma"/>
              </a:rPr>
              <a:t>, 2015)</a:t>
            </a:r>
          </a:p>
          <a:p>
            <a:endParaRPr lang="en-US" dirty="0">
              <a:solidFill>
                <a:srgbClr val="0000FF"/>
              </a:solidFill>
              <a:latin typeface="Tahoma"/>
            </a:endParaRPr>
          </a:p>
        </p:txBody>
      </p:sp>
    </p:spTree>
    <p:extLst>
      <p:ext uri="{BB962C8B-B14F-4D97-AF65-F5344CB8AC3E}">
        <p14:creationId xmlns:p14="http://schemas.microsoft.com/office/powerpoint/2010/main" val="20497496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16</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6046535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smtClean="0">
                <a:latin typeface="Garamond" charset="0"/>
              </a:rPr>
              <a:t>Selected Readings on </a:t>
            </a:r>
            <a:r>
              <a:rPr lang="en-US" dirty="0" err="1" smtClean="0">
                <a:latin typeface="Garamond" charset="0"/>
              </a:rPr>
              <a:t>RowHammer</a:t>
            </a:r>
            <a:r>
              <a:rPr lang="en-US" dirty="0" smtClean="0">
                <a:latin typeface="Garamond" charset="0"/>
              </a:rPr>
              <a:t> (I)</a:t>
            </a:r>
            <a:endParaRPr lang="en-US" dirty="0">
              <a:latin typeface="Garamond" charset="0"/>
            </a:endParaRP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smtClean="0">
                <a:solidFill>
                  <a:srgbClr val="0000FF"/>
                </a:solidFill>
              </a:rPr>
              <a:t>Our first detailed study: </a:t>
            </a:r>
            <a:r>
              <a:rPr lang="en-US" sz="2000" dirty="0" err="1" smtClean="0">
                <a:solidFill>
                  <a:srgbClr val="0000FF"/>
                </a:solidFill>
              </a:rPr>
              <a:t>Rowhammer</a:t>
            </a:r>
            <a:r>
              <a:rPr lang="en-US" sz="2000" dirty="0" smtClean="0">
                <a:solidFill>
                  <a:srgbClr val="0000FF"/>
                </a:solidFill>
              </a:rPr>
              <a:t> analysis and solutions </a:t>
            </a:r>
            <a:r>
              <a:rPr lang="en-US" sz="2000" dirty="0" smtClean="0">
                <a:solidFill>
                  <a:srgbClr val="000000"/>
                </a:solidFill>
              </a:rPr>
              <a:t>(June 2014)</a:t>
            </a:r>
          </a:p>
          <a:p>
            <a:pPr lvl="1">
              <a:buFont typeface="Wingdings" pitchFamily="2" charset="2"/>
              <a:buChar char="n"/>
              <a:defRPr/>
            </a:pPr>
            <a:r>
              <a:rPr lang="en-US" sz="1800" dirty="0" smtClean="0"/>
              <a:t>Yoongu </a:t>
            </a:r>
            <a:r>
              <a:rPr lang="en-US" sz="1800" dirty="0"/>
              <a:t>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r>
              <a:rPr lang="en-US" sz="1800" dirty="0"/>
              <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endParaRPr lang="en-US" sz="1800" dirty="0" smtClean="0"/>
          </a:p>
          <a:p>
            <a:pPr marL="0" indent="0">
              <a:buFont typeface="Wingdings" pitchFamily="2" charset="2"/>
              <a:buNone/>
              <a:defRPr/>
            </a:pPr>
            <a:endParaRPr lang="en-US" sz="300" dirty="0" smtClean="0">
              <a:ea typeface="+mn-ea"/>
              <a:cs typeface="+mn-cs"/>
              <a:hlinkClick r:id="rId8"/>
            </a:endParaRPr>
          </a:p>
          <a:p>
            <a:pPr>
              <a:buFont typeface="Wingdings" pitchFamily="2" charset="2"/>
              <a:buChar char="n"/>
              <a:defRPr/>
            </a:pPr>
            <a:endParaRPr lang="en-US" sz="2000" dirty="0" smtClean="0">
              <a:ea typeface="+mn-ea"/>
              <a:cs typeface="+mn-cs"/>
            </a:endParaRPr>
          </a:p>
          <a:p>
            <a:pPr>
              <a:buFont typeface="Wingdings" pitchFamily="2" charset="2"/>
              <a:buChar char="n"/>
              <a:defRPr/>
            </a:pPr>
            <a:r>
              <a:rPr lang="en-US" sz="2000" dirty="0" smtClean="0">
                <a:solidFill>
                  <a:srgbClr val="0000FF"/>
                </a:solidFill>
                <a:ea typeface="+mn-ea"/>
                <a:cs typeface="+mn-cs"/>
              </a:rPr>
              <a:t>Our Source Code to Induce Errors in Modern DRAM Chips </a:t>
            </a:r>
            <a:r>
              <a:rPr lang="en-US" sz="2000" dirty="0" smtClean="0">
                <a:solidFill>
                  <a:srgbClr val="000000"/>
                </a:solidFill>
                <a:ea typeface="+mn-ea"/>
                <a:cs typeface="+mn-cs"/>
              </a:rPr>
              <a:t>(June 2014)</a:t>
            </a:r>
          </a:p>
          <a:p>
            <a:pPr lvl="1">
              <a:buFont typeface="Wingdings" pitchFamily="2" charset="2"/>
              <a:buChar char="n"/>
              <a:defRPr/>
            </a:pPr>
            <a:r>
              <a:rPr lang="en-US" sz="1800" dirty="0" smtClean="0">
                <a:hlinkClick r:id="rId8"/>
              </a:rPr>
              <a:t>https</a:t>
            </a:r>
            <a:r>
              <a:rPr lang="en-US" sz="1800" dirty="0">
                <a:hlinkClick r:id="rId8"/>
              </a:rPr>
              <a:t>://github.com/CMU-SAFARI/</a:t>
            </a:r>
            <a:r>
              <a:rPr lang="en-US" sz="1800" dirty="0" smtClean="0">
                <a:hlinkClick r:id="rId8"/>
              </a:rPr>
              <a:t>rowhammer</a:t>
            </a:r>
            <a:endParaRPr lang="en-US" sz="1800" dirty="0" smtClean="0"/>
          </a:p>
          <a:p>
            <a:pPr>
              <a:buFont typeface="Wingdings" pitchFamily="2" charset="2"/>
              <a:buChar char="n"/>
              <a:defRPr/>
            </a:pPr>
            <a:endParaRPr lang="en-US" sz="1000" dirty="0" smtClean="0">
              <a:ea typeface="+mn-ea"/>
              <a:cs typeface="+mn-cs"/>
            </a:endParaRPr>
          </a:p>
          <a:p>
            <a:pPr>
              <a:buFont typeface="Wingdings" pitchFamily="2" charset="2"/>
              <a:buChar char="n"/>
              <a:defRPr/>
            </a:pPr>
            <a:endParaRPr lang="en-US" sz="1000" dirty="0" smtClean="0">
              <a:ea typeface="+mn-ea"/>
              <a:cs typeface="+mn-cs"/>
            </a:endParaRPr>
          </a:p>
          <a:p>
            <a:pPr>
              <a:buFont typeface="Wingdings" pitchFamily="2" charset="2"/>
              <a:buChar char="n"/>
              <a:defRPr/>
            </a:pPr>
            <a:r>
              <a:rPr lang="en-US" sz="2000" dirty="0" smtClean="0">
                <a:solidFill>
                  <a:srgbClr val="0000FF"/>
                </a:solidFill>
                <a:ea typeface="+mn-ea"/>
                <a:cs typeface="+mn-cs"/>
              </a:rPr>
              <a:t>Google Project Zero’s Attack to Take Over a System </a:t>
            </a:r>
            <a:r>
              <a:rPr lang="en-US" sz="2000" dirty="0" smtClean="0">
                <a:ea typeface="+mn-ea"/>
                <a:cs typeface="+mn-cs"/>
              </a:rPr>
              <a:t>(March 2015)</a:t>
            </a:r>
            <a:endParaRPr lang="en-US" sz="2000" dirty="0">
              <a:ea typeface="+mn-ea"/>
              <a:cs typeface="+mn-cs"/>
            </a:endParaRPr>
          </a:p>
          <a:p>
            <a:pPr lvl="1">
              <a:buFont typeface="Wingdings" pitchFamily="2" charset="2"/>
              <a:buChar char="n"/>
              <a:defRPr/>
            </a:pPr>
            <a:r>
              <a:rPr lang="en-US" sz="1700" dirty="0" smtClean="0">
                <a:solidFill>
                  <a:srgbClr val="0000FF"/>
                </a:solidFill>
                <a:hlinkClick r:id="rId9"/>
              </a:rPr>
              <a:t>Exploiting </a:t>
            </a:r>
            <a:r>
              <a:rPr lang="en-US" sz="1700" dirty="0">
                <a:solidFill>
                  <a:srgbClr val="0000FF"/>
                </a:solidFill>
                <a:hlinkClick r:id="rId9"/>
              </a:rPr>
              <a:t>the DRAM rowhammer bug to gain kernel privileges </a:t>
            </a:r>
            <a:r>
              <a:rPr lang="en-US" sz="1700" dirty="0">
                <a:solidFill>
                  <a:srgbClr val="0000FF"/>
                </a:solidFill>
              </a:rPr>
              <a:t> </a:t>
            </a:r>
            <a:r>
              <a:rPr lang="en-US" sz="1700" dirty="0"/>
              <a:t>(</a:t>
            </a:r>
            <a:r>
              <a:rPr lang="en-US" sz="1700" dirty="0" err="1" smtClean="0"/>
              <a:t>Seaborn</a:t>
            </a:r>
            <a:r>
              <a:rPr lang="en-US" sz="1700" dirty="0" smtClean="0"/>
              <a:t>+, </a:t>
            </a:r>
            <a:r>
              <a:rPr lang="en-US" sz="1700" dirty="0"/>
              <a:t>2015)</a:t>
            </a:r>
          </a:p>
          <a:p>
            <a:pPr lvl="1">
              <a:buFont typeface="Wingdings" pitchFamily="2" charset="2"/>
              <a:buChar char="n"/>
              <a:defRPr/>
            </a:pPr>
            <a:r>
              <a:rPr lang="en-US" sz="1800" dirty="0">
                <a:ea typeface="+mn-ea"/>
                <a:cs typeface="+mn-cs"/>
                <a:hlinkClick r:id="rId10"/>
              </a:rPr>
              <a:t>https://github.com/google/rowhammer-</a:t>
            </a:r>
            <a:r>
              <a:rPr lang="en-US" sz="1800" dirty="0" smtClean="0">
                <a:ea typeface="+mn-ea"/>
                <a:cs typeface="+mn-cs"/>
                <a:hlinkClick r:id="rId10"/>
              </a:rPr>
              <a:t>test</a:t>
            </a:r>
            <a:r>
              <a:rPr lang="en-US" sz="1800" dirty="0" smtClean="0">
                <a:ea typeface="+mn-ea"/>
                <a:cs typeface="+mn-cs"/>
              </a:rPr>
              <a:t> </a:t>
            </a:r>
          </a:p>
          <a:p>
            <a:pPr lvl="1">
              <a:buFont typeface="Wingdings" pitchFamily="2" charset="2"/>
              <a:buChar char="n"/>
              <a:defRPr/>
            </a:pPr>
            <a:r>
              <a:rPr lang="en-US" sz="1800" b="1" dirty="0" smtClean="0">
                <a:ea typeface="+mn-ea"/>
                <a:cs typeface="+mn-cs"/>
              </a:rPr>
              <a:t>Double-sided </a:t>
            </a:r>
            <a:r>
              <a:rPr lang="en-US" sz="1800" b="1" dirty="0" err="1" smtClean="0">
                <a:ea typeface="+mn-ea"/>
                <a:cs typeface="+mn-cs"/>
              </a:rPr>
              <a:t>Rowhammer</a:t>
            </a:r>
            <a:endParaRPr lang="en-US" sz="1800" b="1" dirty="0" smtClean="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4CA1AC-9B89-0F47-9BBA-E71BD7C79945}" type="slidenum">
              <a:rPr lang="en-US" sz="1600">
                <a:solidFill>
                  <a:srgbClr val="000000"/>
                </a:solidFill>
                <a:latin typeface="Garamond" charset="0"/>
              </a:rPr>
              <a:pPr eaLnBrk="1" hangingPunct="1"/>
              <a:t>17</a:t>
            </a:fld>
            <a:endParaRPr lang="en-US" sz="1600">
              <a:solidFill>
                <a:srgbClr val="000000"/>
              </a:solidFill>
              <a:latin typeface="Garamond" charset="0"/>
            </a:endParaRPr>
          </a:p>
        </p:txBody>
      </p:sp>
    </p:spTree>
    <p:extLst>
      <p:ext uri="{BB962C8B-B14F-4D97-AF65-F5344CB8AC3E}">
        <p14:creationId xmlns:p14="http://schemas.microsoft.com/office/powerpoint/2010/main" val="24111539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a:t>
            </a:r>
            <a:r>
              <a:rPr lang="en-US" dirty="0" smtClean="0">
                <a:latin typeface="Garamond" charset="0"/>
              </a:rPr>
              <a:t>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endParaRPr lang="en-US" sz="1800" dirty="0" smtClean="0"/>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smtClean="0"/>
              <a:t>CLFLUSH</a:t>
            </a:r>
            <a:r>
              <a:rPr lang="en-US" sz="1800" b="1" dirty="0"/>
              <a:t>-free </a:t>
            </a:r>
            <a:r>
              <a:rPr lang="en-US" sz="1800" b="1" dirty="0" err="1"/>
              <a:t>Rowhammer</a:t>
            </a:r>
            <a:endParaRPr lang="en-US" sz="1800" b="1" dirty="0"/>
          </a:p>
          <a:p>
            <a:pPr lvl="1">
              <a:buFont typeface="Wingdings" pitchFamily="2" charset="2"/>
              <a:buChar char="n"/>
              <a:defRPr/>
            </a:pPr>
            <a:r>
              <a:rPr lang="en-US" sz="1800" dirty="0" smtClean="0"/>
              <a:t>“A fully </a:t>
            </a:r>
            <a:r>
              <a:rPr lang="en-US" sz="1800" dirty="0"/>
              <a:t>automated attack that requires nothing but a website with JavaScript to </a:t>
            </a:r>
            <a:r>
              <a:rPr lang="en-US" sz="1800" b="1" dirty="0"/>
              <a:t>trigger faults on remote hardware</a:t>
            </a:r>
            <a:r>
              <a:rPr lang="en-US" sz="1800" dirty="0" smtClean="0"/>
              <a:t>.” </a:t>
            </a:r>
          </a:p>
          <a:p>
            <a:pPr lvl="1">
              <a:buFont typeface="Wingdings" pitchFamily="2" charset="2"/>
              <a:buChar char="n"/>
              <a:defRPr/>
            </a:pPr>
            <a:r>
              <a:rPr lang="en-US" sz="1800" dirty="0" smtClean="0"/>
              <a:t>“We </a:t>
            </a:r>
            <a:r>
              <a:rPr lang="en-US" sz="1800" dirty="0"/>
              <a:t>can gain unrestricted access to systems of website visitors</a:t>
            </a:r>
            <a:r>
              <a:rPr lang="en-US" sz="1800" dirty="0" smtClean="0"/>
              <a:t>.”</a:t>
            </a:r>
          </a:p>
          <a:p>
            <a:endParaRPr lang="en-US" sz="2000" dirty="0" smtClean="0"/>
          </a:p>
          <a:p>
            <a:r>
              <a:rPr lang="en-US" sz="2000" dirty="0" smtClean="0">
                <a:solidFill>
                  <a:srgbClr val="0000FF"/>
                </a:solidFill>
              </a:rPr>
              <a:t>ANVIL</a:t>
            </a:r>
            <a:r>
              <a:rPr lang="en-US" sz="2000" dirty="0">
                <a:solidFill>
                  <a:srgbClr val="0000FF"/>
                </a:solidFill>
              </a:rPr>
              <a:t>: Software-Based Protection </a:t>
            </a:r>
            <a:r>
              <a:rPr lang="en-US" sz="2000" dirty="0" smtClean="0">
                <a:solidFill>
                  <a:srgbClr val="0000FF"/>
                </a:solidFill>
              </a:rPr>
              <a:t>Against Next</a:t>
            </a:r>
            <a:r>
              <a:rPr lang="en-US" sz="2000" dirty="0">
                <a:solidFill>
                  <a:srgbClr val="0000FF"/>
                </a:solidFill>
              </a:rPr>
              <a:t>-Generation </a:t>
            </a:r>
            <a:r>
              <a:rPr lang="en-US" sz="2000" dirty="0" err="1">
                <a:solidFill>
                  <a:srgbClr val="0000FF"/>
                </a:solidFill>
              </a:rPr>
              <a:t>Rowhammer</a:t>
            </a:r>
            <a:r>
              <a:rPr lang="en-US" sz="2000" dirty="0">
                <a:solidFill>
                  <a:srgbClr val="0000FF"/>
                </a:solidFill>
              </a:rPr>
              <a:t> </a:t>
            </a:r>
            <a:r>
              <a:rPr lang="en-US" sz="2000" dirty="0" smtClean="0">
                <a:solidFill>
                  <a:srgbClr val="0000FF"/>
                </a:solidFill>
              </a:rPr>
              <a:t>Attacks </a:t>
            </a:r>
            <a:r>
              <a:rPr lang="en-US" sz="2000" dirty="0" smtClean="0"/>
              <a:t>(March 2016)</a:t>
            </a:r>
          </a:p>
          <a:p>
            <a:pPr lvl="1"/>
            <a:r>
              <a:rPr lang="en-US" sz="1800" dirty="0">
                <a:hlinkClick r:id="rId4"/>
              </a:rPr>
              <a:t>http://dl.acm.org/citation.cfm?doid=</a:t>
            </a:r>
            <a:r>
              <a:rPr lang="en-US" sz="1800" dirty="0" smtClean="0">
                <a:hlinkClick r:id="rId4"/>
              </a:rPr>
              <a:t>2872362.2872390</a:t>
            </a:r>
            <a:r>
              <a:rPr lang="en-US" sz="1800" dirty="0" smtClean="0"/>
              <a:t> </a:t>
            </a:r>
          </a:p>
          <a:p>
            <a:pPr lvl="1"/>
            <a:r>
              <a:rPr lang="en-US" sz="1800" dirty="0" err="1"/>
              <a:t>Aweke</a:t>
            </a:r>
            <a:r>
              <a:rPr lang="en-US" sz="1800" dirty="0"/>
              <a:t> et al., ASPLOS 2016</a:t>
            </a:r>
          </a:p>
          <a:p>
            <a:pPr lvl="1"/>
            <a:r>
              <a:rPr lang="en-US" sz="1800" b="1" dirty="0" smtClean="0"/>
              <a:t>CLFLUSH-free </a:t>
            </a:r>
            <a:r>
              <a:rPr lang="en-US" sz="1800" b="1" dirty="0" err="1" smtClean="0"/>
              <a:t>Rowhammer</a:t>
            </a:r>
            <a:endParaRPr lang="en-US" sz="1800" b="1" dirty="0" smtClean="0"/>
          </a:p>
          <a:p>
            <a:pPr lvl="1"/>
            <a:r>
              <a:rPr lang="en-US" sz="1800" dirty="0" smtClean="0"/>
              <a:t>Software based monitoring for </a:t>
            </a:r>
            <a:r>
              <a:rPr lang="en-US" sz="1800" dirty="0" err="1" smtClean="0"/>
              <a:t>rowhammer</a:t>
            </a:r>
            <a:r>
              <a:rPr lang="en-US" sz="1800" dirty="0" smtClean="0"/>
              <a:t> detection</a:t>
            </a:r>
          </a:p>
          <a:p>
            <a:pPr lvl="1"/>
            <a:endParaRPr lang="en-US" sz="18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a:t>
            </a:fld>
            <a:endParaRPr lang="en-US"/>
          </a:p>
        </p:txBody>
      </p:sp>
    </p:spTree>
    <p:extLst>
      <p:ext uri="{BB962C8B-B14F-4D97-AF65-F5344CB8AC3E}">
        <p14:creationId xmlns:p14="http://schemas.microsoft.com/office/powerpoint/2010/main" val="42247477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a:t>
            </a:r>
            <a:r>
              <a:rPr lang="en-US" dirty="0" smtClean="0">
                <a:latin typeface="Garamond" charset="0"/>
              </a:rPr>
              <a:t>III)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smtClean="0">
                <a:solidFill>
                  <a:srgbClr val="0000FF"/>
                </a:solidFill>
              </a:rPr>
              <a:t>Flip </a:t>
            </a:r>
            <a:r>
              <a:rPr lang="en-US" sz="2000" dirty="0" err="1" smtClean="0">
                <a:solidFill>
                  <a:srgbClr val="0000FF"/>
                </a:solidFill>
              </a:rPr>
              <a:t>Feng</a:t>
            </a:r>
            <a:r>
              <a:rPr lang="en-US" sz="2000" dirty="0" smtClean="0">
                <a:solidFill>
                  <a:srgbClr val="0000FF"/>
                </a:solidFill>
              </a:rPr>
              <a:t> </a:t>
            </a:r>
            <a:r>
              <a:rPr lang="en-US" sz="2000" dirty="0" err="1" smtClean="0">
                <a:solidFill>
                  <a:srgbClr val="0000FF"/>
                </a:solidFill>
              </a:rPr>
              <a:t>Shui</a:t>
            </a:r>
            <a:r>
              <a:rPr lang="en-US" sz="2000" dirty="0" smtClean="0">
                <a:solidFill>
                  <a:srgbClr val="0000FF"/>
                </a:solidFill>
              </a:rPr>
              <a:t>: Hammering a Needle in the Software Stack </a:t>
            </a:r>
            <a:r>
              <a:rPr lang="en-US" sz="2000" dirty="0" smtClean="0"/>
              <a:t>(August 2016)</a:t>
            </a:r>
            <a:endParaRPr lang="en-US" sz="2000" dirty="0"/>
          </a:p>
          <a:p>
            <a:pPr lvl="1">
              <a:buFont typeface="Wingdings" pitchFamily="2" charset="2"/>
              <a:buChar char="n"/>
              <a:defRPr/>
            </a:pPr>
            <a:r>
              <a:rPr lang="en-US" sz="1800" dirty="0">
                <a:hlinkClick r:id="rId2"/>
              </a:rPr>
              <a:t>https://www.usenix.org/system/files/conference/usenixsecurity16/</a:t>
            </a:r>
            <a:r>
              <a:rPr lang="en-US" sz="1800" dirty="0" smtClean="0">
                <a:hlinkClick r:id="rId2"/>
              </a:rPr>
              <a:t>sec16_paper_razavi.pdf</a:t>
            </a:r>
            <a:r>
              <a:rPr lang="en-US" sz="1800" dirty="0" smtClean="0"/>
              <a:t> </a:t>
            </a:r>
          </a:p>
          <a:p>
            <a:pPr lvl="1">
              <a:buFont typeface="Wingdings" pitchFamily="2" charset="2"/>
              <a:buChar char="n"/>
              <a:defRPr/>
            </a:pPr>
            <a:r>
              <a:rPr lang="en-US" sz="1800" dirty="0" err="1" smtClean="0"/>
              <a:t>Razavi</a:t>
            </a:r>
            <a:r>
              <a:rPr lang="en-US" sz="1800" dirty="0" smtClean="0"/>
              <a:t> </a:t>
            </a:r>
            <a:r>
              <a:rPr lang="en-US" sz="1800" dirty="0"/>
              <a:t>et al., </a:t>
            </a:r>
            <a:r>
              <a:rPr lang="en-US" sz="1800" dirty="0" smtClean="0"/>
              <a:t>USENIX Security 2016</a:t>
            </a:r>
            <a:r>
              <a:rPr lang="en-US" sz="1800" dirty="0"/>
              <a:t>.</a:t>
            </a:r>
          </a:p>
          <a:p>
            <a:pPr lvl="1">
              <a:buFont typeface="Wingdings" pitchFamily="2" charset="2"/>
              <a:buChar char="n"/>
              <a:defRPr/>
            </a:pPr>
            <a:r>
              <a:rPr lang="en-US" sz="1800" dirty="0" smtClean="0"/>
              <a:t>Combines memory </a:t>
            </a:r>
            <a:r>
              <a:rPr lang="en-US" sz="1800" dirty="0" err="1" smtClean="0"/>
              <a:t>deduplication</a:t>
            </a:r>
            <a:r>
              <a:rPr lang="en-US" sz="1800" dirty="0" smtClean="0"/>
              <a:t> and RowHammer</a:t>
            </a:r>
            <a:endParaRPr lang="en-US" sz="1800" dirty="0"/>
          </a:p>
          <a:p>
            <a:pPr lvl="1">
              <a:buFont typeface="Wingdings" pitchFamily="2" charset="2"/>
              <a:buChar char="n"/>
              <a:defRPr/>
            </a:pPr>
            <a:r>
              <a:rPr lang="en-US" sz="1800" dirty="0" smtClean="0"/>
              <a:t>“</a:t>
            </a:r>
            <a:r>
              <a:rPr lang="en-US" sz="1800" b="1" dirty="0" smtClean="0"/>
              <a:t>A malicious VM can gain unauthorized access to a co-hosted VM running </a:t>
            </a:r>
            <a:r>
              <a:rPr lang="en-US" sz="1800" b="1" dirty="0" err="1" smtClean="0"/>
              <a:t>OpenSSH</a:t>
            </a:r>
            <a:r>
              <a:rPr lang="en-US" sz="1800" dirty="0" smtClean="0"/>
              <a:t>.”</a:t>
            </a:r>
          </a:p>
          <a:p>
            <a:pPr lvl="1">
              <a:buFont typeface="Wingdings" pitchFamily="2" charset="2"/>
              <a:buChar char="n"/>
              <a:defRPr/>
            </a:pPr>
            <a:r>
              <a:rPr lang="en-US" sz="1800" dirty="0" smtClean="0"/>
              <a:t>Breaks </a:t>
            </a:r>
            <a:r>
              <a:rPr lang="en-US" sz="1800" dirty="0" err="1" smtClean="0"/>
              <a:t>OpenSSH</a:t>
            </a:r>
            <a:r>
              <a:rPr lang="en-US" sz="1800" dirty="0" smtClean="0"/>
              <a:t> public key authentication</a:t>
            </a:r>
            <a:r>
              <a:rPr lang="en-US" sz="1800" dirty="0" smtClean="0"/>
              <a:t> </a:t>
            </a:r>
            <a:endParaRPr lang="en-US" sz="1800" dirty="0" smtClean="0"/>
          </a:p>
          <a:p>
            <a:endParaRPr lang="en-US" sz="2000" dirty="0" smtClean="0"/>
          </a:p>
          <a:p>
            <a:r>
              <a:rPr lang="en-US" sz="2000" dirty="0" err="1" smtClean="0">
                <a:solidFill>
                  <a:srgbClr val="0000FF"/>
                </a:solidFill>
              </a:rPr>
              <a:t>Drammer</a:t>
            </a:r>
            <a:r>
              <a:rPr lang="en-US" sz="2000" dirty="0" smtClean="0">
                <a:solidFill>
                  <a:srgbClr val="0000FF"/>
                </a:solidFill>
              </a:rPr>
              <a:t>: Deterministic </a:t>
            </a:r>
            <a:r>
              <a:rPr lang="en-US" sz="2000" dirty="0" err="1" smtClean="0">
                <a:solidFill>
                  <a:srgbClr val="0000FF"/>
                </a:solidFill>
              </a:rPr>
              <a:t>Rowhammer</a:t>
            </a:r>
            <a:r>
              <a:rPr lang="en-US" sz="2000" dirty="0" smtClean="0">
                <a:solidFill>
                  <a:srgbClr val="0000FF"/>
                </a:solidFill>
              </a:rPr>
              <a:t> Attacks on Mobile Platforms </a:t>
            </a:r>
            <a:r>
              <a:rPr lang="en-US" sz="2000" dirty="0" smtClean="0"/>
              <a:t>(October </a:t>
            </a:r>
            <a:r>
              <a:rPr lang="en-US" sz="2000" dirty="0" smtClean="0"/>
              <a:t>2016)</a:t>
            </a:r>
          </a:p>
          <a:p>
            <a:pPr lvl="1"/>
            <a:r>
              <a:rPr lang="en-US" sz="1800" dirty="0">
                <a:hlinkClick r:id="rId3"/>
              </a:rPr>
              <a:t>http://dl.acm.org/citation.cfm?id=</a:t>
            </a:r>
            <a:r>
              <a:rPr lang="en-US" sz="1800" dirty="0" smtClean="0">
                <a:hlinkClick r:id="rId3"/>
              </a:rPr>
              <a:t>2976749.2978406</a:t>
            </a:r>
            <a:r>
              <a:rPr lang="en-US" sz="1800" dirty="0" smtClean="0"/>
              <a:t> </a:t>
            </a:r>
          </a:p>
          <a:p>
            <a:pPr lvl="1"/>
            <a:r>
              <a:rPr lang="en-US" sz="1800" dirty="0" smtClean="0"/>
              <a:t>Van Der </a:t>
            </a:r>
            <a:r>
              <a:rPr lang="en-US" sz="1800" dirty="0" err="1" smtClean="0"/>
              <a:t>Veen</a:t>
            </a:r>
            <a:r>
              <a:rPr lang="en-US" sz="1800" dirty="0" smtClean="0"/>
              <a:t> </a:t>
            </a:r>
            <a:r>
              <a:rPr lang="en-US" sz="1800" dirty="0"/>
              <a:t>et al., </a:t>
            </a:r>
            <a:r>
              <a:rPr lang="en-US" sz="1800" dirty="0" smtClean="0"/>
              <a:t>CCS </a:t>
            </a:r>
            <a:r>
              <a:rPr lang="en-US" sz="1800" dirty="0"/>
              <a:t>2016</a:t>
            </a:r>
          </a:p>
          <a:p>
            <a:pPr lvl="1"/>
            <a:r>
              <a:rPr lang="en-US" sz="1800" b="1" dirty="0" smtClean="0"/>
              <a:t>Can take over an ARM-based Android system </a:t>
            </a:r>
            <a:r>
              <a:rPr lang="en-US" sz="1800" b="1" dirty="0" smtClean="0">
                <a:solidFill>
                  <a:srgbClr val="FF0000"/>
                </a:solidFill>
              </a:rPr>
              <a:t>deterministically</a:t>
            </a:r>
          </a:p>
          <a:p>
            <a:pPr lvl="1"/>
            <a:r>
              <a:rPr lang="en-US" sz="1800" dirty="0" smtClean="0"/>
              <a:t>Exploits predictable physical memory allocator behavior</a:t>
            </a:r>
          </a:p>
          <a:p>
            <a:pPr lvl="2"/>
            <a:r>
              <a:rPr lang="en-US" sz="1600" dirty="0" smtClean="0"/>
              <a:t>Can deterministically place security-sensitive data (e.g., page table) in an attacker-chosen, vulnerable location in memory</a:t>
            </a:r>
            <a:endParaRPr lang="en-US" sz="1600" dirty="0" smtClean="0"/>
          </a:p>
          <a:p>
            <a:pPr lvl="1"/>
            <a:endParaRPr lang="en-US" sz="18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19</a:t>
            </a:fld>
            <a:endParaRPr lang="en-US"/>
          </a:p>
        </p:txBody>
      </p:sp>
    </p:spTree>
    <p:extLst>
      <p:ext uri="{BB962C8B-B14F-4D97-AF65-F5344CB8AC3E}">
        <p14:creationId xmlns:p14="http://schemas.microsoft.com/office/powerpoint/2010/main" val="40359903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a:t>
            </a:r>
            <a:r>
              <a:rPr lang="en-US" kern="0" dirty="0" smtClean="0">
                <a:solidFill>
                  <a:sysClr val="windowText" lastClr="000000"/>
                </a:solidFill>
                <a:latin typeface="Arial" pitchFamily="-107" charset="0"/>
                <a:ea typeface="Arial" pitchFamily="-107" charset="0"/>
                <a:cs typeface="Arial" pitchFamily="-107" charset="0"/>
              </a:rPr>
              <a:t>nd caches</a:t>
            </a:r>
            <a:endParaRPr lang="en-US" kern="0" dirty="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5"/>
          <a:stretch>
            <a:fillRect/>
          </a:stretch>
        </p:blipFill>
        <p:spPr>
          <a:xfrm>
            <a:off x="841096" y="1628800"/>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FPGAs</a:t>
            </a:r>
          </a:p>
        </p:txBody>
      </p:sp>
      <p:pic>
        <p:nvPicPr>
          <p:cNvPr id="4" name="Picture 3"/>
          <p:cNvPicPr>
            <a:picLocks noChangeAspect="1"/>
          </p:cNvPicPr>
          <p:nvPr/>
        </p:nvPicPr>
        <p:blipFill>
          <a:blip r:embed="rId6"/>
          <a:stretch>
            <a:fillRect/>
          </a:stretch>
        </p:blipFill>
        <p:spPr>
          <a:xfrm>
            <a:off x="837258" y="1269540"/>
            <a:ext cx="1673534" cy="1655404"/>
          </a:xfrm>
          <a:prstGeom prst="rect">
            <a:avLst/>
          </a:prstGeom>
        </p:spPr>
      </p:pic>
      <p:sp>
        <p:nvSpPr>
          <p:cNvPr id="5" name="TextBox 4"/>
          <p:cNvSpPr txBox="1"/>
          <p:nvPr/>
        </p:nvSpPr>
        <p:spPr>
          <a:xfrm>
            <a:off x="1403648" y="3068960"/>
            <a:ext cx="720382" cy="369332"/>
          </a:xfrm>
          <a:prstGeom prst="rect">
            <a:avLst/>
          </a:prstGeom>
          <a:noFill/>
        </p:spPr>
        <p:txBody>
          <a:bodyPr wrap="none" rtlCol="0">
            <a:spAutoFit/>
          </a:bodyPr>
          <a:lstStyle/>
          <a:p>
            <a:r>
              <a:rPr lang="en-US" dirty="0" smtClean="0"/>
              <a:t>GPUs</a:t>
            </a:r>
            <a:endParaRPr lang="en-US" dirty="0"/>
          </a:p>
        </p:txBody>
      </p:sp>
    </p:spTree>
    <p:extLst>
      <p:ext uri="{BB962C8B-B14F-4D97-AF65-F5344CB8AC3E}">
        <p14:creationId xmlns:p14="http://schemas.microsoft.com/office/powerpoint/2010/main" val="16429150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9" presetClass="exit" presetSubtype="0" fill="hold" grpId="0" nodeType="withEffect">
                                  <p:stCondLst>
                                    <p:cond delay="0"/>
                                  </p:stCondLst>
                                  <p:childTnLst>
                                    <p:animEffect transition="out" filter="dissolv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P spid="21" grpId="0"/>
      <p:bldP spid="22" grpId="0"/>
      <p:bldP spid="22" grpId="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20</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smtClean="0">
                <a:solidFill>
                  <a:srgbClr val="000000"/>
                </a:solidFill>
              </a:rPr>
              <a:t>Source: </a:t>
            </a:r>
            <a:r>
              <a:rPr lang="en-US" sz="1000" smtClean="0">
                <a:solidFill>
                  <a:srgbClr val="000000"/>
                </a:solidFill>
                <a:hlinkClick r:id="rId2"/>
              </a:rPr>
              <a:t>https://lab.dsst.io/32c3-slides/7197.html</a:t>
            </a:r>
            <a:r>
              <a:rPr lang="en-US" sz="1000" smtClean="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71600" y="6084004"/>
            <a:ext cx="784887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a:t>
            </a:r>
          </a:p>
        </p:txBody>
      </p:sp>
    </p:spTree>
    <p:extLst>
      <p:ext uri="{BB962C8B-B14F-4D97-AF65-F5344CB8AC3E}">
        <p14:creationId xmlns:p14="http://schemas.microsoft.com/office/powerpoint/2010/main" val="37416397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21</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smtClean="0">
                <a:solidFill>
                  <a:srgbClr val="000000"/>
                </a:solidFill>
              </a:rPr>
              <a:t>Source: https://fossbytes.com/drammer-rowhammer-attack-android-root-devices/</a:t>
            </a:r>
          </a:p>
        </p:txBody>
      </p:sp>
      <p:sp>
        <p:nvSpPr>
          <p:cNvPr id="2" name="Rectangle 1"/>
          <p:cNvSpPr/>
          <p:nvPr/>
        </p:nvSpPr>
        <p:spPr>
          <a:xfrm>
            <a:off x="5040560"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a:t>
            </a:r>
            <a:endParaRPr lang="en-US" dirty="0"/>
          </a:p>
        </p:txBody>
      </p:sp>
    </p:spTree>
    <p:extLst>
      <p:ext uri="{BB962C8B-B14F-4D97-AF65-F5344CB8AC3E}">
        <p14:creationId xmlns:p14="http://schemas.microsoft.com/office/powerpoint/2010/main" val="41036335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22</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107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smtClean="0"/>
              <a:t>Root Causes of Disturbance Errors</a:t>
            </a:r>
            <a:endParaRPr lang="en-US" dirty="0"/>
          </a:p>
        </p:txBody>
      </p:sp>
      <p:sp>
        <p:nvSpPr>
          <p:cNvPr id="3" name="Content Placeholder 2"/>
          <p:cNvSpPr>
            <a:spLocks noGrp="1"/>
          </p:cNvSpPr>
          <p:nvPr>
            <p:ph idx="1"/>
          </p:nvPr>
        </p:nvSpPr>
        <p:spPr/>
        <p:txBody>
          <a:bodyPr/>
          <a:lstStyle/>
          <a:p>
            <a:pPr>
              <a:lnSpc>
                <a:spcPct val="100000"/>
              </a:lnSpc>
            </a:pPr>
            <a:r>
              <a:rPr lang="en-US" i="1" dirty="0" smtClean="0">
                <a:solidFill>
                  <a:schemeClr val="tx2"/>
                </a:solidFill>
              </a:rPr>
              <a:t>Cause 1: Electromagnetic coupling</a:t>
            </a:r>
          </a:p>
          <a:p>
            <a:pPr lvl="1">
              <a:lnSpc>
                <a:spcPct val="100000"/>
              </a:lnSpc>
            </a:pPr>
            <a:r>
              <a:rPr lang="en-US" sz="2800" dirty="0" smtClean="0"/>
              <a:t>Toggling the </a:t>
            </a:r>
            <a:r>
              <a:rPr lang="en-US" sz="2800" dirty="0" err="1" smtClean="0"/>
              <a:t>wordline</a:t>
            </a:r>
            <a:r>
              <a:rPr lang="en-US" sz="2800" dirty="0" smtClean="0"/>
              <a:t> voltage briefly increases the voltage of adjacent </a:t>
            </a:r>
            <a:r>
              <a:rPr lang="en-US" sz="2800" dirty="0" err="1" smtClean="0"/>
              <a:t>wordlines</a:t>
            </a:r>
            <a:endParaRPr lang="en-US" sz="2800" dirty="0" smtClean="0"/>
          </a:p>
          <a:p>
            <a:pPr lvl="1">
              <a:lnSpc>
                <a:spcPct val="100000"/>
              </a:lnSpc>
            </a:pPr>
            <a:r>
              <a:rPr lang="en-US" sz="2800" dirty="0" smtClean="0"/>
              <a:t>Slightly opens adjacent rows </a:t>
            </a:r>
            <a:r>
              <a:rPr lang="en-US" sz="2400" dirty="0" smtClean="0">
                <a:sym typeface="Wingdings" panose="05000000000000000000" pitchFamily="2" charset="2"/>
              </a:rPr>
              <a:t></a:t>
            </a:r>
            <a:r>
              <a:rPr lang="en-US" sz="2800" dirty="0" smtClean="0">
                <a:sym typeface="Wingdings" panose="05000000000000000000" pitchFamily="2" charset="2"/>
              </a:rPr>
              <a:t> Charge </a:t>
            </a:r>
            <a:r>
              <a:rPr lang="en-US" sz="2800" dirty="0" smtClean="0"/>
              <a:t>leakage</a:t>
            </a:r>
          </a:p>
          <a:p>
            <a:pPr>
              <a:lnSpc>
                <a:spcPct val="100000"/>
              </a:lnSpc>
            </a:pPr>
            <a:r>
              <a:rPr lang="en-US" i="1" dirty="0" smtClean="0">
                <a:solidFill>
                  <a:schemeClr val="tx2"/>
                </a:solidFill>
              </a:rPr>
              <a:t>Cause 2: Conductive bridges</a:t>
            </a:r>
          </a:p>
          <a:p>
            <a:pPr>
              <a:lnSpc>
                <a:spcPct val="100000"/>
              </a:lnSpc>
            </a:pPr>
            <a:r>
              <a:rPr lang="en-US" i="1" dirty="0" smtClean="0">
                <a:solidFill>
                  <a:schemeClr val="tx2"/>
                </a:solidFill>
              </a:rPr>
              <a:t>Cause 3: Hot-carrier injection</a:t>
            </a:r>
            <a:endParaRPr lang="en-US" sz="1000" i="1" dirty="0" smtClean="0">
              <a:solidFill>
                <a:schemeClr val="tx2"/>
              </a:solidFill>
            </a:endParaRPr>
          </a:p>
          <a:p>
            <a:pPr marL="0" indent="0">
              <a:lnSpc>
                <a:spcPct val="100000"/>
              </a:lnSpc>
              <a:buNone/>
            </a:pPr>
            <a:endParaRPr lang="en-US" sz="1600" i="1" dirty="0" smtClean="0">
              <a:solidFill>
                <a:srgbClr val="FF0000"/>
              </a:solidFill>
            </a:endParaRPr>
          </a:p>
          <a:p>
            <a:pPr marL="0" indent="0">
              <a:lnSpc>
                <a:spcPct val="100000"/>
              </a:lnSpc>
              <a:buNone/>
            </a:pPr>
            <a:endParaRPr lang="en-US" sz="2800" i="1" dirty="0" smtClean="0">
              <a:solidFill>
                <a:srgbClr val="FF0000"/>
              </a:solidFill>
            </a:endParaRPr>
          </a:p>
          <a:p>
            <a:pPr marL="0" indent="0">
              <a:lnSpc>
                <a:spcPct val="100000"/>
              </a:lnSpc>
              <a:buNone/>
            </a:pPr>
            <a:r>
              <a:rPr lang="en-US" i="1" dirty="0" smtClean="0">
                <a:solidFill>
                  <a:srgbClr val="FF0000"/>
                </a:solidFill>
              </a:rPr>
              <a:t>Confirmed by at least one manufacturer</a:t>
            </a:r>
            <a:endParaRPr lang="en-US" i="1" dirty="0">
              <a:solidFill>
                <a:srgbClr val="FF0000"/>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36544283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3577618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25</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29706450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smtClean="0"/>
              <a:t>Most Modules Are at Risk</a:t>
            </a:r>
          </a:p>
          <a:p>
            <a:pPr marL="517525" indent="-517525">
              <a:buFont typeface="+mj-lt"/>
              <a:buAutoNum type="arabicPeriod"/>
            </a:pPr>
            <a:r>
              <a:rPr lang="en-US" sz="4000" dirty="0" smtClean="0"/>
              <a:t>Errors vs. Vintage</a:t>
            </a:r>
          </a:p>
          <a:p>
            <a:pPr marL="517525" indent="-517525">
              <a:buFont typeface="+mj-lt"/>
              <a:buAutoNum type="arabicPeriod"/>
            </a:pPr>
            <a:r>
              <a:rPr lang="en-US" sz="4000" dirty="0" smtClean="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smtClean="0"/>
              <a:t>Sensitivity Studies</a:t>
            </a:r>
            <a:endParaRPr lang="en-US" sz="2400" dirty="0" smtClean="0"/>
          </a:p>
          <a:p>
            <a:pPr marL="517525" indent="-517525">
              <a:buFont typeface="+mj-lt"/>
              <a:buAutoNum type="arabicPeriod"/>
            </a:pPr>
            <a:r>
              <a:rPr lang="en-US" sz="4000" dirty="0" smtClean="0"/>
              <a:t>Other Results in Paper</a:t>
            </a:r>
            <a:endParaRPr lang="en-US" sz="4000" dirty="0"/>
          </a:p>
          <a:p>
            <a:pPr marL="517525" indent="-517525">
              <a:buFont typeface="+mj-lt"/>
              <a:buAutoNum type="arabicPeriod"/>
            </a:pPr>
            <a:r>
              <a:rPr lang="en-US" sz="4000" dirty="0" smtClean="0"/>
              <a:t>Solution Space</a:t>
            </a:r>
            <a:endParaRPr lang="en-US" sz="4000" dirty="0"/>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26</a:t>
            </a:fld>
            <a:endParaRPr lang="en-US">
              <a:solidFill>
                <a:prstClr val="black">
                  <a:tint val="75000"/>
                </a:prstClr>
              </a:solidFill>
            </a:endParaRPr>
          </a:p>
        </p:txBody>
      </p:sp>
      <p:sp>
        <p:nvSpPr>
          <p:cNvPr id="6" name="Title 1"/>
          <p:cNvSpPr>
            <a:spLocks noGrp="1"/>
          </p:cNvSpPr>
          <p:nvPr>
            <p:ph type="title"/>
          </p:nvPr>
        </p:nvSpPr>
        <p:spPr>
          <a:xfrm>
            <a:off x="228600" y="-14064"/>
            <a:ext cx="8610600" cy="1066800"/>
          </a:xfrm>
        </p:spPr>
        <p:txBody>
          <a:bodyPr/>
          <a:lstStyle/>
          <a:p>
            <a:r>
              <a:rPr lang="en-US" sz="4400" b="0" dirty="0" err="1" smtClean="0">
                <a:solidFill>
                  <a:srgbClr val="1A5712"/>
                </a:solidFill>
                <a:latin typeface="Garamond" charset="0"/>
                <a:ea typeface="ＭＳ Ｐゴシック" charset="0"/>
                <a:cs typeface="ＭＳ Ｐゴシック" charset="0"/>
              </a:rPr>
              <a:t>RowHammer</a:t>
            </a:r>
            <a:r>
              <a:rPr lang="en-US" sz="4400" b="0" dirty="0" smtClean="0">
                <a:solidFill>
                  <a:srgbClr val="1A5712"/>
                </a:solidFill>
                <a:latin typeface="Garamond" charset="0"/>
                <a:ea typeface="ＭＳ Ｐゴシック" charset="0"/>
                <a:cs typeface="ＭＳ Ｐゴシック" charset="0"/>
              </a:rPr>
              <a:t> Characterization Results</a:t>
            </a:r>
            <a:endParaRPr lang="en-US" sz="4400" b="0" dirty="0">
              <a:solidFill>
                <a:srgbClr val="1A5712"/>
              </a:solidFill>
              <a:latin typeface="Garamond" charset="0"/>
              <a:ea typeface="ＭＳ Ｐゴシック" charset="0"/>
              <a:cs typeface="ＭＳ Ｐゴシック" charset="0"/>
            </a:endParaRPr>
          </a:p>
        </p:txBody>
      </p:sp>
      <p:sp>
        <p:nvSpPr>
          <p:cNvPr id="7" name="Rectangle 6"/>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34656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Adjacency: Aggressor &amp; Victim</a:t>
            </a:r>
            <a:endParaRPr lang="en-US" dirty="0"/>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rPr>
              <a:t>Most aggressors &amp; victims are adjacent</a:t>
            </a:r>
            <a:endParaRPr lang="en-US" sz="3600" i="1" dirty="0">
              <a:solidFill>
                <a:srgbClr val="FF0000"/>
              </a:solidFill>
              <a:latin typeface="Calibri Light"/>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27</a:t>
            </a:fld>
            <a:endParaRPr lang="en-US">
              <a:solidFill>
                <a:prstClr val="black">
                  <a:tint val="75000"/>
                </a:prstClr>
              </a:solidFill>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algn="ctr"/>
            <a:r>
              <a:rPr lang="en-US" sz="2400" i="1" dirty="0" smtClean="0">
                <a:solidFill>
                  <a:srgbClr val="E7E6E6">
                    <a:lumMod val="50000"/>
                  </a:srgbClr>
                </a:solidFill>
                <a:latin typeface="Calibri Light"/>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dirty="0" smtClean="0">
                <a:solidFill>
                  <a:prstClr val="white"/>
                </a:solidFill>
                <a:latin typeface="Calibri Light"/>
              </a:rPr>
              <a:t>Adjacent</a:t>
            </a:r>
            <a:endParaRPr lang="en-US" sz="3200" b="1" dirty="0">
              <a:solidFill>
                <a:prstClr val="white"/>
              </a:solidFill>
              <a:latin typeface="Calibri Light"/>
            </a:endParaRP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dirty="0" smtClean="0">
                <a:solidFill>
                  <a:prstClr val="white"/>
                </a:solidFill>
                <a:latin typeface="Calibri Light"/>
              </a:rPr>
              <a:t>Adjacent</a:t>
            </a:r>
            <a:endParaRPr lang="en-US" sz="3200" b="1" dirty="0">
              <a:solidFill>
                <a:prstClr val="white"/>
              </a:solidFill>
              <a:latin typeface="Calibri Light"/>
            </a:endParaRP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b="1" dirty="0" smtClean="0">
                <a:solidFill>
                  <a:prstClr val="white"/>
                </a:solidFill>
                <a:latin typeface="Calibri Light"/>
              </a:rPr>
              <a:t>Adjacent</a:t>
            </a:r>
            <a:endParaRPr lang="en-US" sz="2800" b="1" dirty="0">
              <a:solidFill>
                <a:prstClr val="white"/>
              </a:solidFill>
              <a:latin typeface="Calibri Light"/>
            </a:endParaRP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800" b="1" dirty="0" smtClean="0">
                <a:solidFill>
                  <a:prstClr val="white"/>
                </a:solidFill>
                <a:latin typeface="Calibri Light"/>
              </a:rPr>
              <a:t>Non-Adjacent</a:t>
            </a:r>
            <a:endParaRPr lang="en-US" sz="2800" b="1" dirty="0">
              <a:solidFill>
                <a:prstClr val="white"/>
              </a:solidFill>
              <a:latin typeface="Calibri Light"/>
            </a:endParaRP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800" b="1" dirty="0" smtClean="0">
                <a:solidFill>
                  <a:prstClr val="white"/>
                </a:solidFill>
                <a:latin typeface="Calibri Light"/>
              </a:rPr>
              <a:t>Non-Adjacent</a:t>
            </a:r>
            <a:endParaRPr lang="en-US" sz="2800" b="1" dirty="0">
              <a:solidFill>
                <a:prstClr val="white"/>
              </a:solidFill>
              <a:latin typeface="Calibri Light"/>
            </a:endParaRPr>
          </a:p>
        </p:txBody>
      </p:sp>
    </p:spTree>
    <p:extLst>
      <p:ext uri="{BB962C8B-B14F-4D97-AF65-F5344CB8AC3E}">
        <p14:creationId xmlns:p14="http://schemas.microsoft.com/office/powerpoint/2010/main" val="3800489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algn="ctr"/>
            <a:r>
              <a:rPr lang="en-US" sz="2400" i="1" dirty="0" smtClean="0">
                <a:solidFill>
                  <a:srgbClr val="E7E6E6">
                    <a:lumMod val="50000"/>
                  </a:srgbClr>
                </a:solidFill>
                <a:latin typeface="Calibri Light"/>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smtClean="0">
                <a:solidFill>
                  <a:prstClr val="white"/>
                </a:solidFill>
                <a:latin typeface="Calibri Light"/>
              </a:rPr>
              <a:t>Not Allowed</a:t>
            </a:r>
            <a:endParaRPr lang="en-US" sz="2400" b="1" dirty="0">
              <a:solidFill>
                <a:prstClr val="white"/>
              </a:solidFill>
              <a:latin typeface="Calibri Light"/>
            </a:endParaRP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rPr>
              <a:t>Less frequent accesses </a:t>
            </a:r>
            <a:r>
              <a:rPr lang="en-US" sz="3200" i="1" dirty="0" smtClean="0">
                <a:solidFill>
                  <a:srgbClr val="FF0000"/>
                </a:solidFill>
                <a:latin typeface="Calibri Light"/>
                <a:sym typeface="Wingdings" panose="05000000000000000000" pitchFamily="2" charset="2"/>
              </a:rPr>
              <a:t></a:t>
            </a:r>
            <a:r>
              <a:rPr lang="en-US" sz="3600" i="1" dirty="0" smtClean="0">
                <a:solidFill>
                  <a:srgbClr val="FF0000"/>
                </a:solidFill>
                <a:latin typeface="Calibri Light"/>
                <a:sym typeface="Wingdings" panose="05000000000000000000" pitchFamily="2" charset="2"/>
              </a:rPr>
              <a:t> Fewer errors</a:t>
            </a:r>
            <a:endParaRPr lang="en-US" sz="3600" i="1" dirty="0">
              <a:solidFill>
                <a:srgbClr val="FF0000"/>
              </a:solidFill>
              <a:latin typeface="Calibri Light"/>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nSpc>
                <a:spcPct val="80000"/>
              </a:lnSpc>
            </a:pPr>
            <a:r>
              <a:rPr lang="en-US" sz="2800" dirty="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nSpc>
                <a:spcPct val="80000"/>
              </a:lnSpc>
            </a:pPr>
            <a:r>
              <a:rPr lang="en-US" sz="2800" dirty="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28</a:t>
            </a:fld>
            <a:endParaRPr lang="en-US">
              <a:solidFill>
                <a:prstClr val="black">
                  <a:tint val="75000"/>
                </a:prstClr>
              </a:solidFill>
            </a:endParaRPr>
          </a:p>
        </p:txBody>
      </p:sp>
      <p:sp>
        <p:nvSpPr>
          <p:cNvPr id="2" name="Title 1"/>
          <p:cNvSpPr>
            <a:spLocks noGrp="1"/>
          </p:cNvSpPr>
          <p:nvPr>
            <p:ph type="title"/>
          </p:nvPr>
        </p:nvSpPr>
        <p:spPr/>
        <p:txBody>
          <a:bodyPr/>
          <a:lstStyle/>
          <a:p>
            <a:r>
              <a:rPr lang="en-US" sz="4000" dirty="0" smtClean="0"/>
              <a:t>❶ </a:t>
            </a:r>
            <a:r>
              <a:rPr lang="en-US" dirty="0" smtClean="0"/>
              <a:t>Access Interval (Aggressor)</a:t>
            </a:r>
            <a:endParaRPr lang="en-US" dirty="0"/>
          </a:p>
        </p:txBody>
      </p:sp>
    </p:spTree>
    <p:extLst>
      <p:ext uri="{BB962C8B-B14F-4D97-AF65-F5344CB8AC3E}">
        <p14:creationId xmlns:p14="http://schemas.microsoft.com/office/powerpoint/2010/main" val="2297750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algn="ctr"/>
            <a:r>
              <a:rPr lang="en-US" sz="2400" i="1" dirty="0" smtClean="0">
                <a:solidFill>
                  <a:srgbClr val="E7E6E6">
                    <a:lumMod val="50000"/>
                  </a:srgbClr>
                </a:solidFill>
                <a:latin typeface="Calibri Light"/>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sym typeface="Wingdings" panose="05000000000000000000" pitchFamily="2" charset="2"/>
              </a:rPr>
              <a:t>More frequent refreshes </a:t>
            </a:r>
            <a:r>
              <a:rPr lang="en-US" sz="3200" i="1" dirty="0" smtClean="0">
                <a:solidFill>
                  <a:srgbClr val="FF0000"/>
                </a:solidFill>
                <a:latin typeface="Calibri Light"/>
                <a:sym typeface="Wingdings" panose="05000000000000000000" pitchFamily="2" charset="2"/>
              </a:rPr>
              <a:t></a:t>
            </a:r>
            <a:r>
              <a:rPr lang="en-US" sz="3600" i="1" dirty="0" smtClean="0">
                <a:solidFill>
                  <a:srgbClr val="FF0000"/>
                </a:solidFill>
                <a:latin typeface="Calibri Light"/>
                <a:sym typeface="Wingdings" panose="05000000000000000000" pitchFamily="2" charset="2"/>
              </a:rPr>
              <a:t> Fewer errors</a:t>
            </a:r>
            <a:endParaRPr lang="en-US" sz="3600" i="1" dirty="0">
              <a:solidFill>
                <a:srgbClr val="FF0000"/>
              </a:solidFill>
              <a:latin typeface="Calibri Light"/>
              <a:sym typeface="Wingdings" panose="05000000000000000000" pitchFamily="2" charset="2"/>
            </a:endParaRP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latin typeface="Cambria Math" panose="02040503050406030204" pitchFamily="18" charset="0"/>
                <a:ea typeface="Cambria Math" panose="02040503050406030204" pitchFamily="18" charset="0"/>
              </a:rPr>
              <a:t>~7x</a:t>
            </a:r>
            <a:r>
              <a:rPr lang="en-US" sz="2400" dirty="0" smtClean="0">
                <a:solidFill>
                  <a:prstClr val="white"/>
                </a:solidFill>
                <a:latin typeface="Calibri Light"/>
                <a:ea typeface="Cambria Math" panose="02040503050406030204" pitchFamily="18" charset="0"/>
              </a:rPr>
              <a:t> frequent</a:t>
            </a:r>
            <a:endParaRPr lang="en-US" sz="2400" dirty="0">
              <a:solidFill>
                <a:prstClr val="white"/>
              </a:solidFill>
              <a:latin typeface="Calibri Light"/>
              <a:ea typeface="Cambria Math" panose="02040503050406030204" pitchFamily="18" charset="0"/>
            </a:endParaRP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nSpc>
                <a:spcPct val="80000"/>
              </a:lnSpc>
            </a:pPr>
            <a:r>
              <a:rPr lang="en-US" sz="2800" dirty="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29</a:t>
            </a:fld>
            <a:endParaRPr lang="en-US">
              <a:solidFill>
                <a:prstClr val="black">
                  <a:tint val="75000"/>
                </a:prstClr>
              </a:solidFill>
            </a:endParaRPr>
          </a:p>
        </p:txBody>
      </p:sp>
      <p:sp>
        <p:nvSpPr>
          <p:cNvPr id="2" name="Title 1"/>
          <p:cNvSpPr>
            <a:spLocks noGrp="1"/>
          </p:cNvSpPr>
          <p:nvPr>
            <p:ph type="title"/>
          </p:nvPr>
        </p:nvSpPr>
        <p:spPr/>
        <p:txBody>
          <a:bodyPr/>
          <a:lstStyle/>
          <a:p>
            <a:r>
              <a:rPr lang="en-US" sz="4000" dirty="0"/>
              <a:t>❷</a:t>
            </a:r>
            <a:r>
              <a:rPr lang="en-US" dirty="0" smtClean="0"/>
              <a:t> Refresh Interval</a:t>
            </a:r>
            <a:endParaRPr lang="en-US" dirty="0"/>
          </a:p>
        </p:txBody>
      </p:sp>
    </p:spTree>
    <p:extLst>
      <p:ext uri="{BB962C8B-B14F-4D97-AF65-F5344CB8AC3E}">
        <p14:creationId xmlns:p14="http://schemas.microsoft.com/office/powerpoint/2010/main" val="448240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dirty="0">
                <a:solidFill>
                  <a:srgbClr val="0000FF"/>
                </a:solidFill>
                <a:latin typeface="Tahoma" charset="0"/>
                <a:ea typeface="ＭＳ Ｐゴシック" charset="0"/>
                <a:cs typeface="ＭＳ Ｐゴシック" charset="0"/>
              </a:rPr>
              <a:t>DRAM stores charge in a capacitor (charge-based memory)</a:t>
            </a:r>
            <a:endParaRPr lang="en-US" sz="2000" dirty="0">
              <a:solidFill>
                <a:srgbClr val="0000FF"/>
              </a:solidFill>
              <a:latin typeface="Tahoma" charset="0"/>
              <a:ea typeface="ＭＳ Ｐゴシック" charset="0"/>
              <a:cs typeface="ＭＳ Ｐゴシック" charset="0"/>
            </a:endParaRPr>
          </a:p>
          <a:p>
            <a:pPr lvl="1"/>
            <a:r>
              <a:rPr lang="en-US" sz="2000" dirty="0">
                <a:latin typeface="Tahoma" charset="0"/>
                <a:ea typeface="ＭＳ Ｐゴシック" charset="0"/>
              </a:rPr>
              <a:t>Capacitor must be large enough for reliable sensing</a:t>
            </a:r>
          </a:p>
          <a:p>
            <a:pPr lvl="1"/>
            <a:r>
              <a:rPr lang="en-US" sz="2000" dirty="0">
                <a:latin typeface="Tahoma" charset="0"/>
                <a:ea typeface="ＭＳ Ｐゴシック" charset="0"/>
              </a:rPr>
              <a:t>Access transistor should be large enough for low leakage and high retention time</a:t>
            </a:r>
          </a:p>
          <a:p>
            <a:pPr lvl="1"/>
            <a:r>
              <a:rPr lang="en-US" sz="2000" dirty="0">
                <a:latin typeface="Tahoma" charset="0"/>
                <a:ea typeface="ＭＳ Ｐゴシック" charset="0"/>
              </a:rPr>
              <a:t>Scaling beyond 40-35nm (2013) is challenging [ITRS, 2009]</a:t>
            </a: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r>
              <a:rPr lang="en-US" dirty="0" smtClean="0">
                <a:solidFill>
                  <a:srgbClr val="FF0000"/>
                </a:solidFill>
                <a:latin typeface="Tahoma" charset="0"/>
                <a:ea typeface="ＭＳ Ｐゴシック" charset="0"/>
                <a:cs typeface="ＭＳ Ｐゴシック" charset="0"/>
              </a:rPr>
              <a:t>As DRAM cell becomes smaller, it becomes more vulnerable</a:t>
            </a:r>
            <a:endParaRPr lang="en-US" dirty="0">
              <a:solidFill>
                <a:srgbClr val="FF0000"/>
              </a:solidFill>
              <a:latin typeface="Tahoma" charset="0"/>
              <a:ea typeface="ＭＳ Ｐゴシック" charset="0"/>
              <a:cs typeface="ＭＳ Ｐゴシック" charset="0"/>
            </a:endParaRPr>
          </a:p>
          <a:p>
            <a:pPr lvl="2">
              <a:buFont typeface="Wingdings" charset="0"/>
              <a:buNone/>
            </a:pPr>
            <a:endParaRPr lang="en-US" sz="1800" dirty="0">
              <a:latin typeface="Tahoma" charset="0"/>
              <a:ea typeface="ＭＳ Ｐゴシック" charset="0"/>
            </a:endParaRPr>
          </a:p>
          <a:p>
            <a:endParaRPr lang="en-US" dirty="0">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574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solidFill>
                <a:prstClr val="white"/>
              </a:solidFill>
              <a:latin typeface="Calibri"/>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algn="ctr"/>
            <a:r>
              <a:rPr lang="en-US" sz="2800" dirty="0" err="1" smtClean="0">
                <a:solidFill>
                  <a:prstClr val="black"/>
                </a:solidFill>
                <a:latin typeface="Cambria Math" panose="02040503050406030204" pitchFamily="18" charset="0"/>
                <a:ea typeface="Cambria Math" panose="02040503050406030204" pitchFamily="18" charset="0"/>
              </a:rPr>
              <a:t>RowStripe</a:t>
            </a:r>
            <a:endParaRPr lang="en-US" sz="2800" dirty="0" smtClean="0">
              <a:solidFill>
                <a:prstClr val="black"/>
              </a:solidFill>
              <a:latin typeface="Cambria Math" panose="02040503050406030204" pitchFamily="18" charset="0"/>
              <a:ea typeface="Cambria Math" panose="02040503050406030204" pitchFamily="18" charset="0"/>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algn="ctr"/>
            <a:r>
              <a:rPr lang="en-US" sz="2800" dirty="0" smtClean="0">
                <a:solidFill>
                  <a:prstClr val="black"/>
                </a:solidFill>
                <a:latin typeface="Cambria Math" panose="02040503050406030204" pitchFamily="18" charset="0"/>
                <a:ea typeface="Cambria Math" panose="02040503050406030204" pitchFamily="18" charset="0"/>
              </a:rPr>
              <a:t>~</a:t>
            </a:r>
            <a:r>
              <a:rPr lang="en-US" sz="2800" dirty="0" err="1" smtClean="0">
                <a:solidFill>
                  <a:prstClr val="black"/>
                </a:solidFill>
                <a:latin typeface="Cambria Math" panose="02040503050406030204" pitchFamily="18" charset="0"/>
                <a:ea typeface="Cambria Math" panose="02040503050406030204" pitchFamily="18" charset="0"/>
              </a:rPr>
              <a:t>RowStripe</a:t>
            </a:r>
            <a:endParaRPr lang="en-US" sz="2800" dirty="0" smtClean="0">
              <a:solidFill>
                <a:prstClr val="black"/>
              </a:solidFill>
              <a:latin typeface="Cambria Math" panose="02040503050406030204" pitchFamily="18" charset="0"/>
              <a:ea typeface="Cambria Math" panose="02040503050406030204" pitchFamily="18" charset="0"/>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solidFill>
                <a:prstClr val="white"/>
              </a:solidFill>
              <a:latin typeface="Calibri"/>
            </a:endParaRPr>
          </a:p>
        </p:txBody>
      </p:sp>
      <p:sp>
        <p:nvSpPr>
          <p:cNvPr id="2" name="Title 1"/>
          <p:cNvSpPr>
            <a:spLocks noGrp="1"/>
          </p:cNvSpPr>
          <p:nvPr>
            <p:ph type="title"/>
          </p:nvPr>
        </p:nvSpPr>
        <p:spPr/>
        <p:txBody>
          <a:bodyPr/>
          <a:lstStyle/>
          <a:p>
            <a:r>
              <a:rPr lang="en-US" sz="4000" dirty="0" smtClean="0"/>
              <a:t>❸</a:t>
            </a:r>
            <a:r>
              <a:rPr lang="en-US" dirty="0" smtClean="0"/>
              <a:t> Data Pattern</a:t>
            </a:r>
            <a:endParaRPr lang="en-US" dirty="0"/>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a:solidFill>
                    <a:prstClr val="black"/>
                  </a:solidFill>
                  <a:latin typeface="Courier New" panose="02070309020205020404" pitchFamily="49" charset="0"/>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a:solidFill>
                    <a:prstClr val="black"/>
                  </a:solidFill>
                  <a:latin typeface="Courier New" panose="02070309020205020404" pitchFamily="49" charset="0"/>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a:solidFill>
                    <a:prstClr val="black"/>
                  </a:solidFill>
                  <a:latin typeface="Courier New" panose="02070309020205020404" pitchFamily="49" charset="0"/>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algn="ctr"/>
            <a:r>
              <a:rPr lang="en-US" sz="2800" dirty="0" smtClean="0">
                <a:solidFill>
                  <a:prstClr val="black"/>
                </a:solidFill>
                <a:latin typeface="Cambria Math" panose="02040503050406030204" pitchFamily="18" charset="0"/>
                <a:ea typeface="Cambria Math" panose="02040503050406030204" pitchFamily="18" charset="0"/>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algn="ctr"/>
            <a:r>
              <a:rPr lang="en-US" sz="2800" dirty="0" smtClean="0">
                <a:solidFill>
                  <a:prstClr val="black"/>
                </a:solidFill>
                <a:latin typeface="Cambria Math" panose="02040503050406030204" pitchFamily="18" charset="0"/>
                <a:ea typeface="Cambria Math" panose="02040503050406030204" pitchFamily="18" charset="0"/>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prstClr val="white"/>
                </a:solidFill>
                <a:latin typeface="Calibri Light"/>
              </a:rPr>
              <a:t>10x Errors</a:t>
            </a:r>
            <a:endParaRPr lang="en-US" sz="4800" b="1" dirty="0">
              <a:solidFill>
                <a:prstClr val="white"/>
              </a:solidFill>
              <a:latin typeface="Calibri Light"/>
            </a:endParaRP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rPr>
              <a:t>Errors affected by data stored in other cells </a:t>
            </a:r>
            <a:endParaRPr lang="en-US" sz="3600" i="1" dirty="0">
              <a:solidFill>
                <a:srgbClr val="FF0000"/>
              </a:solidFill>
              <a:latin typeface="Calibri Light"/>
            </a:endParaRPr>
          </a:p>
        </p:txBody>
      </p:sp>
      <p:sp>
        <p:nvSpPr>
          <p:cNvPr id="8" name="Slide Number Placeholder 7"/>
          <p:cNvSpPr>
            <a:spLocks noGrp="1"/>
          </p:cNvSpPr>
          <p:nvPr>
            <p:ph type="sldNum" sz="quarter" idx="12"/>
          </p:nvPr>
        </p:nvSpPr>
        <p:spPr/>
        <p:txBody>
          <a:bodyPr/>
          <a:lstStyle/>
          <a:p>
            <a:fld id="{D4D2B188-1D62-4FCA-8363-938AD4629BBB}"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1844192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dirty="0" smtClean="0"/>
              <a:t>. Other Results (in Paper)</a:t>
            </a:r>
            <a:endParaRPr lang="en-US" dirty="0"/>
          </a:p>
        </p:txBody>
      </p:sp>
      <p:sp>
        <p:nvSpPr>
          <p:cNvPr id="3" name="Content Placeholder 2"/>
          <p:cNvSpPr>
            <a:spLocks noGrp="1"/>
          </p:cNvSpPr>
          <p:nvPr>
            <p:ph idx="1"/>
          </p:nvPr>
        </p:nvSpPr>
        <p:spPr/>
        <p:txBody>
          <a:bodyPr/>
          <a:lstStyle/>
          <a:p>
            <a:r>
              <a:rPr lang="en-US" sz="3200" i="1" dirty="0" smtClean="0">
                <a:solidFill>
                  <a:schemeClr val="tx2"/>
                </a:solidFill>
              </a:rPr>
              <a:t>Victim </a:t>
            </a:r>
            <a:r>
              <a:rPr lang="en-US" sz="3200" i="1" dirty="0">
                <a:solidFill>
                  <a:schemeClr val="tx2"/>
                </a:solidFill>
              </a:rPr>
              <a:t>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smtClean="0"/>
          </a:p>
          <a:p>
            <a:r>
              <a:rPr lang="en-US" sz="3200" i="1" dirty="0" smtClean="0">
                <a:solidFill>
                  <a:schemeClr val="tx2"/>
                </a:solidFill>
              </a:rPr>
              <a:t>Errors not </a:t>
            </a:r>
            <a:r>
              <a:rPr lang="en-US" sz="3200" i="1" dirty="0">
                <a:solidFill>
                  <a:schemeClr val="tx2"/>
                </a:solidFill>
              </a:rPr>
              <a:t>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smtClean="0">
              <a:ea typeface="Cambria Math" panose="02040503050406030204" pitchFamily="18" charset="0"/>
            </a:endParaRPr>
          </a:p>
          <a:p>
            <a:r>
              <a:rPr lang="en-US" sz="3200" i="1" dirty="0" smtClean="0">
                <a:solidFill>
                  <a:srgbClr val="FF0000"/>
                </a:solidFill>
                <a:ea typeface="Cambria Math" panose="02040503050406030204" pitchFamily="18" charset="0"/>
              </a:rPr>
              <a:t>Errors are repeatable</a:t>
            </a:r>
          </a:p>
          <a:p>
            <a:pPr lvl="1"/>
            <a:r>
              <a:rPr lang="en-US" sz="2800" dirty="0" smtClean="0">
                <a:ea typeface="Cambria Math" panose="02040503050406030204" pitchFamily="18" charset="0"/>
              </a:rPr>
              <a:t>Across ten iterations of testing, &gt;</a:t>
            </a:r>
            <a:r>
              <a:rPr lang="en-US" sz="2600" dirty="0" smtClean="0">
                <a:latin typeface="Cambria Math" panose="02040503050406030204" pitchFamily="18" charset="0"/>
                <a:ea typeface="Cambria Math" panose="02040503050406030204" pitchFamily="18" charset="0"/>
              </a:rPr>
              <a:t>70%</a:t>
            </a:r>
            <a:r>
              <a:rPr lang="en-US" sz="2800" dirty="0" smtClean="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34688707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dirty="0" smtClean="0"/>
              <a:t>. Other Results (in Paper) cont’d</a:t>
            </a:r>
            <a:endParaRPr lang="en-US" dirty="0"/>
          </a:p>
        </p:txBody>
      </p:sp>
      <p:sp>
        <p:nvSpPr>
          <p:cNvPr id="3" name="Content Placeholder 2"/>
          <p:cNvSpPr>
            <a:spLocks noGrp="1"/>
          </p:cNvSpPr>
          <p:nvPr>
            <p:ph idx="1"/>
          </p:nvPr>
        </p:nvSpPr>
        <p:spPr/>
        <p:txBody>
          <a:bodyPr/>
          <a:lstStyle/>
          <a:p>
            <a:r>
              <a:rPr lang="en-US" sz="3200" i="1" dirty="0" smtClean="0">
                <a:solidFill>
                  <a:schemeClr val="tx2"/>
                </a:solidFill>
              </a:rPr>
              <a:t>As many as </a:t>
            </a:r>
            <a:r>
              <a:rPr lang="en-US" sz="3000" dirty="0" smtClean="0">
                <a:solidFill>
                  <a:schemeClr val="tx2"/>
                </a:solidFill>
                <a:latin typeface="Cambria Math" panose="02040503050406030204" pitchFamily="18" charset="0"/>
                <a:ea typeface="Cambria Math" panose="02040503050406030204" pitchFamily="18" charset="0"/>
              </a:rPr>
              <a:t>4</a:t>
            </a:r>
            <a:r>
              <a:rPr lang="en-US" sz="3200" i="1" dirty="0" smtClean="0">
                <a:solidFill>
                  <a:schemeClr val="tx2"/>
                </a:solidFill>
              </a:rPr>
              <a:t> errors per cache-line</a:t>
            </a:r>
            <a:endParaRPr lang="en-US" sz="3200" i="1" dirty="0" smtClean="0">
              <a:solidFill>
                <a:schemeClr val="tx2"/>
              </a:solidFill>
              <a:ea typeface="Cambria Math" panose="02040503050406030204" pitchFamily="18" charset="0"/>
            </a:endParaRPr>
          </a:p>
          <a:p>
            <a:pPr lvl="1"/>
            <a:r>
              <a:rPr lang="en-US" sz="2800" dirty="0" smtClean="0">
                <a:ea typeface="Cambria Math" panose="02040503050406030204" pitchFamily="18" charset="0"/>
              </a:rPr>
              <a:t>Simple ECC (e.g., SECDED) cannot prevent all errors</a:t>
            </a:r>
          </a:p>
          <a:p>
            <a:pPr lvl="1"/>
            <a:endParaRPr lang="en-US" dirty="0" smtClean="0"/>
          </a:p>
          <a:p>
            <a:r>
              <a:rPr lang="en-US" sz="3200" i="1" dirty="0" smtClean="0">
                <a:solidFill>
                  <a:schemeClr val="tx2"/>
                </a:solidFill>
              </a:rPr>
              <a:t>Number of cells &amp; rows affected by aggressor</a:t>
            </a:r>
            <a:endParaRPr lang="en-US" sz="3200" i="1" dirty="0">
              <a:solidFill>
                <a:schemeClr val="tx2"/>
              </a:solidFill>
            </a:endParaRPr>
          </a:p>
          <a:p>
            <a:pPr lvl="1"/>
            <a:r>
              <a:rPr lang="en-US" sz="2800" dirty="0" smtClean="0"/>
              <a:t>Victims cells per aggressor:  </a:t>
            </a:r>
            <a:r>
              <a:rPr lang="en-US" sz="2600" dirty="0" smtClean="0">
                <a:latin typeface="Cambria Math" panose="02040503050406030204" pitchFamily="18" charset="0"/>
                <a:ea typeface="Cambria Math" panose="02040503050406030204" pitchFamily="18" charset="0"/>
              </a:rPr>
              <a:t>≤110</a:t>
            </a:r>
            <a:endParaRPr lang="en-US" sz="2600" dirty="0">
              <a:latin typeface="Cambria Math" panose="02040503050406030204" pitchFamily="18" charset="0"/>
              <a:ea typeface="Cambria Math" panose="02040503050406030204" pitchFamily="18" charset="0"/>
            </a:endParaRPr>
          </a:p>
          <a:p>
            <a:pPr lvl="1"/>
            <a:r>
              <a:rPr lang="en-US" sz="2800" dirty="0"/>
              <a:t>Victims </a:t>
            </a:r>
            <a:r>
              <a:rPr lang="en-US" sz="2800" dirty="0" smtClean="0"/>
              <a:t>rows </a:t>
            </a:r>
            <a:r>
              <a:rPr lang="en-US" sz="2800" dirty="0"/>
              <a:t>per aggressor:  </a:t>
            </a:r>
            <a:r>
              <a:rPr lang="en-US" sz="2600" dirty="0" smtClean="0">
                <a:latin typeface="Cambria Math" panose="02040503050406030204" pitchFamily="18" charset="0"/>
                <a:ea typeface="Cambria Math" panose="02040503050406030204" pitchFamily="18" charset="0"/>
              </a:rPr>
              <a:t>≤9</a:t>
            </a:r>
            <a:endParaRPr lang="en-US" sz="2600" dirty="0">
              <a:latin typeface="Cambria Math" panose="02040503050406030204" pitchFamily="18" charset="0"/>
              <a:ea typeface="Cambria Math" panose="02040503050406030204" pitchFamily="18" charset="0"/>
            </a:endParaRPr>
          </a:p>
          <a:p>
            <a:pPr lvl="1"/>
            <a:endParaRPr lang="en-US" dirty="0" smtClean="0">
              <a:ea typeface="Cambria Math" panose="02040503050406030204" pitchFamily="18" charset="0"/>
            </a:endParaRPr>
          </a:p>
          <a:p>
            <a:r>
              <a:rPr lang="en-US" sz="3200" i="1" dirty="0">
                <a:solidFill>
                  <a:schemeClr val="tx2"/>
                </a:solidFill>
                <a:ea typeface="Cambria Math" panose="02040503050406030204" pitchFamily="18" charset="0"/>
              </a:rPr>
              <a:t>C</a:t>
            </a:r>
            <a:r>
              <a:rPr lang="en-US" sz="3200" i="1" dirty="0" smtClean="0">
                <a:solidFill>
                  <a:schemeClr val="tx2"/>
                </a:solidFill>
                <a:ea typeface="Cambria Math" panose="02040503050406030204" pitchFamily="18" charset="0"/>
              </a:rPr>
              <a:t>ells affected by two aggressors on either side</a:t>
            </a:r>
          </a:p>
          <a:p>
            <a:pPr lvl="1"/>
            <a:r>
              <a:rPr lang="en-US" sz="2800" dirty="0">
                <a:ea typeface="Cambria Math" panose="02040503050406030204" pitchFamily="18" charset="0"/>
              </a:rPr>
              <a:t>V</a:t>
            </a:r>
            <a:r>
              <a:rPr lang="en-US" sz="2800" dirty="0" smtClean="0">
                <a:ea typeface="Cambria Math" panose="02040503050406030204" pitchFamily="18" charset="0"/>
              </a:rPr>
              <a:t>ery small fraction of victim cells (</a:t>
            </a:r>
            <a:r>
              <a:rPr lang="en-US" sz="2600" dirty="0">
                <a:latin typeface="Cambria Math" panose="02040503050406030204" pitchFamily="18" charset="0"/>
                <a:ea typeface="Cambria Math" panose="02040503050406030204" pitchFamily="18" charset="0"/>
              </a:rPr>
              <a:t>&lt;</a:t>
            </a:r>
            <a:r>
              <a:rPr lang="en-US" sz="2600" dirty="0" smtClean="0">
                <a:latin typeface="Cambria Math" panose="02040503050406030204" pitchFamily="18" charset="0"/>
                <a:ea typeface="Cambria Math" panose="02040503050406030204" pitchFamily="18" charset="0"/>
              </a:rPr>
              <a:t>100</a:t>
            </a:r>
            <a:r>
              <a:rPr lang="en-US" sz="2800" dirty="0" smtClean="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721629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Potential Solutions</a:t>
            </a:r>
            <a:endParaRPr lang="en-US" dirty="0"/>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fld id="{D4D2B188-1D62-4FCA-8363-938AD4629BBB}" type="slidenum">
              <a:rPr lang="en-US" smtClean="0">
                <a:solidFill>
                  <a:prstClr val="black">
                    <a:tint val="75000"/>
                  </a:prstClr>
                </a:solidFill>
              </a:rPr>
              <a:pPr/>
              <a:t>33</a:t>
            </a:fld>
            <a:r>
              <a:rPr lang="en-US" dirty="0" smtClean="0">
                <a:solidFill>
                  <a:prstClr val="black">
                    <a:tint val="75000"/>
                  </a:prstClr>
                </a:solidFill>
              </a:rPr>
              <a:t> </a:t>
            </a:r>
            <a:endParaRPr lang="en-US" dirty="0">
              <a:solidFill>
                <a:prstClr val="black">
                  <a:tint val="75000"/>
                </a:prstClr>
              </a:solidFill>
            </a:endParaRP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Calibri"/>
              </a:rPr>
              <a:t>Cost</a:t>
            </a:r>
            <a:endParaRPr lang="en-US" sz="4000" dirty="0">
              <a:solidFill>
                <a:prstClr val="white"/>
              </a:solidFill>
              <a:latin typeface="Calibri"/>
            </a:endParaRP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indent="-282575">
              <a:buFont typeface="Arial" panose="020B0604020202020204" pitchFamily="34" charset="0"/>
              <a:buChar char="•"/>
            </a:pPr>
            <a:r>
              <a:rPr lang="en-US" sz="3200" dirty="0" smtClean="0">
                <a:solidFill>
                  <a:prstClr val="black"/>
                </a:solidFill>
                <a:latin typeface="Calibri Light"/>
              </a:rPr>
              <a:t>Make better DRAM chips</a:t>
            </a:r>
            <a:endParaRPr lang="en-US" sz="3200" dirty="0">
              <a:solidFill>
                <a:prstClr val="black"/>
              </a:solidFill>
              <a:latin typeface="Calibri Light"/>
            </a:endParaRP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Calibri"/>
              </a:rPr>
              <a:t>Cost, Power</a:t>
            </a:r>
            <a:endParaRPr lang="en-US" sz="4000" dirty="0">
              <a:solidFill>
                <a:prstClr val="white"/>
              </a:solidFill>
              <a:latin typeface="Calibri"/>
            </a:endParaRP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indent="-282575">
              <a:buFont typeface="Arial" panose="020B0604020202020204" pitchFamily="34" charset="0"/>
              <a:buChar char="•"/>
            </a:pPr>
            <a:r>
              <a:rPr lang="en-US" sz="3200" dirty="0" smtClean="0">
                <a:solidFill>
                  <a:prstClr val="black"/>
                </a:solidFill>
                <a:latin typeface="Calibri Light"/>
              </a:rPr>
              <a:t>Sophisticated ECC</a:t>
            </a:r>
            <a:endParaRPr lang="en-US" sz="3200" dirty="0">
              <a:solidFill>
                <a:prstClr val="black"/>
              </a:solidFill>
              <a:latin typeface="Calibri Light"/>
            </a:endParaRP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Calibri"/>
              </a:rPr>
              <a:t>Power, Performance</a:t>
            </a:r>
            <a:endParaRPr lang="en-US" sz="4000" dirty="0">
              <a:solidFill>
                <a:prstClr val="white"/>
              </a:solidFill>
              <a:latin typeface="Calibri"/>
            </a:endParaRP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indent="-282575">
              <a:buFont typeface="Arial" panose="020B0604020202020204" pitchFamily="34" charset="0"/>
              <a:buChar char="•"/>
            </a:pPr>
            <a:r>
              <a:rPr lang="en-US" sz="3200" dirty="0" smtClean="0">
                <a:solidFill>
                  <a:prstClr val="black"/>
                </a:solidFill>
                <a:latin typeface="Calibri Light"/>
              </a:rPr>
              <a:t>Refresh frequently</a:t>
            </a:r>
            <a:endParaRPr lang="en-US" sz="3200" dirty="0">
              <a:solidFill>
                <a:prstClr val="black"/>
              </a:solidFill>
              <a:latin typeface="Calibri Light"/>
            </a:endParaRP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Calibri"/>
              </a:rPr>
              <a:t>Cost, Power, Complexity</a:t>
            </a:r>
            <a:endParaRPr lang="en-US" sz="4000" dirty="0">
              <a:solidFill>
                <a:prstClr val="white"/>
              </a:solidFill>
              <a:latin typeface="Calibri"/>
            </a:endParaRP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indent="-282575">
              <a:buFont typeface="Arial" panose="020B0604020202020204" pitchFamily="34" charset="0"/>
              <a:buChar char="•"/>
            </a:pPr>
            <a:r>
              <a:rPr lang="en-US" sz="3200" dirty="0" smtClean="0">
                <a:solidFill>
                  <a:prstClr val="black"/>
                </a:solidFill>
                <a:latin typeface="Calibri Light"/>
              </a:rPr>
              <a:t>Access counters </a:t>
            </a:r>
            <a:endParaRPr lang="en-US" sz="3200" dirty="0">
              <a:solidFill>
                <a:prstClr val="black"/>
              </a:solidFill>
              <a:latin typeface="Calibri Light"/>
            </a:endParaRPr>
          </a:p>
        </p:txBody>
      </p:sp>
    </p:spTree>
    <p:extLst>
      <p:ext uri="{BB962C8B-B14F-4D97-AF65-F5344CB8AC3E}">
        <p14:creationId xmlns:p14="http://schemas.microsoft.com/office/powerpoint/2010/main" val="35624198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Naive Solutions</a:t>
            </a:r>
            <a:endParaRPr lang="en-US" dirty="0"/>
          </a:p>
        </p:txBody>
      </p:sp>
      <p:sp>
        <p:nvSpPr>
          <p:cNvPr id="3" name="Content Placeholder 2"/>
          <p:cNvSpPr>
            <a:spLocks noGrp="1"/>
          </p:cNvSpPr>
          <p:nvPr>
            <p:ph idx="1"/>
          </p:nvPr>
        </p:nvSpPr>
        <p:spPr/>
        <p:txBody>
          <a:bodyPr/>
          <a:lstStyle/>
          <a:p>
            <a:pPr marL="0" indent="0">
              <a:buNone/>
            </a:pPr>
            <a:r>
              <a:rPr lang="en-US" sz="3200" i="1" dirty="0" smtClean="0">
                <a:solidFill>
                  <a:schemeClr val="tx2"/>
                </a:solidFill>
              </a:rPr>
              <a:t>❶</a:t>
            </a:r>
            <a:r>
              <a:rPr lang="en-US" dirty="0" smtClean="0"/>
              <a:t> </a:t>
            </a:r>
            <a:r>
              <a:rPr lang="en-US" i="1" dirty="0" smtClean="0">
                <a:solidFill>
                  <a:schemeClr val="tx2"/>
                </a:solidFill>
              </a:rPr>
              <a:t>Throttle accesses to same row</a:t>
            </a:r>
          </a:p>
          <a:p>
            <a:pPr lvl="1"/>
            <a:r>
              <a:rPr lang="en-US" sz="2800" dirty="0" smtClean="0"/>
              <a:t>Limit access-interval: </a:t>
            </a:r>
            <a:r>
              <a:rPr lang="en-US" sz="2600" dirty="0" smtClean="0">
                <a:solidFill>
                  <a:srgbClr val="FF0000"/>
                </a:solidFill>
                <a:latin typeface="Cambria Math" panose="02040503050406030204" pitchFamily="18" charset="0"/>
                <a:ea typeface="Cambria Math" panose="02040503050406030204" pitchFamily="18" charset="0"/>
              </a:rPr>
              <a:t>≥500ns</a:t>
            </a:r>
          </a:p>
          <a:p>
            <a:pPr lvl="1"/>
            <a:r>
              <a:rPr lang="en-US" sz="2800" dirty="0" smtClean="0">
                <a:ea typeface="Cambria Math" panose="02040503050406030204" pitchFamily="18" charset="0"/>
              </a:rPr>
              <a:t>Limit number of accesses: </a:t>
            </a:r>
            <a:r>
              <a:rPr lang="en-US" sz="2600" dirty="0" smtClean="0">
                <a:solidFill>
                  <a:srgbClr val="FF0000"/>
                </a:solidFill>
                <a:latin typeface="Cambria Math" panose="02040503050406030204" pitchFamily="18" charset="0"/>
                <a:ea typeface="Cambria Math" panose="02040503050406030204" pitchFamily="18" charset="0"/>
              </a:rPr>
              <a:t>≤128K</a:t>
            </a:r>
            <a:r>
              <a:rPr lang="en-US" sz="2600" dirty="0" smtClean="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smtClean="0"/>
          </a:p>
          <a:p>
            <a:pPr marL="0" indent="0">
              <a:buNone/>
            </a:pPr>
            <a:r>
              <a:rPr lang="en-US" sz="3200" i="1" dirty="0" smtClean="0">
                <a:solidFill>
                  <a:schemeClr val="tx2"/>
                </a:solidFill>
              </a:rPr>
              <a:t>❷ </a:t>
            </a:r>
            <a:r>
              <a:rPr lang="en-US" i="1" dirty="0" smtClean="0">
                <a:solidFill>
                  <a:schemeClr val="tx2"/>
                </a:solidFill>
              </a:rPr>
              <a:t>Refresh more frequently</a:t>
            </a:r>
          </a:p>
          <a:p>
            <a:pPr lvl="1"/>
            <a:r>
              <a:rPr lang="en-US" sz="2800" dirty="0" smtClean="0"/>
              <a:t>Shorten refresh-interval by </a:t>
            </a:r>
            <a:r>
              <a:rPr lang="en-US" sz="2600" dirty="0" smtClean="0">
                <a:solidFill>
                  <a:srgbClr val="FF0000"/>
                </a:solidFill>
                <a:latin typeface="Cambria Math" panose="02040503050406030204" pitchFamily="18" charset="0"/>
                <a:ea typeface="Cambria Math" panose="02040503050406030204" pitchFamily="18" charset="0"/>
              </a:rPr>
              <a:t>~7x</a:t>
            </a:r>
          </a:p>
          <a:p>
            <a:endParaRPr lang="en-US" dirty="0" smtClean="0">
              <a:ea typeface="Cambria Math" panose="02040503050406030204" pitchFamily="18" charset="0"/>
            </a:endParaRPr>
          </a:p>
          <a:p>
            <a:pPr marL="0" indent="0">
              <a:buNone/>
            </a:pPr>
            <a:r>
              <a:rPr lang="en-US" i="1" dirty="0" smtClean="0">
                <a:solidFill>
                  <a:srgbClr val="FF0000"/>
                </a:solidFill>
                <a:ea typeface="Cambria Math" panose="02040503050406030204" pitchFamily="18" charset="0"/>
              </a:rPr>
              <a:t>Both naive solutions introduce significant overhead in performance</a:t>
            </a:r>
            <a:r>
              <a:rPr lang="en-US" i="1" dirty="0">
                <a:solidFill>
                  <a:srgbClr val="FF0000"/>
                </a:solidFill>
                <a:ea typeface="Cambria Math" panose="02040503050406030204" pitchFamily="18" charset="0"/>
              </a:rPr>
              <a:t> </a:t>
            </a:r>
            <a:r>
              <a:rPr lang="en-US" i="1" dirty="0" smtClean="0">
                <a:solidFill>
                  <a:srgbClr val="FF0000"/>
                </a:solidFill>
                <a:ea typeface="Cambria Math" panose="02040503050406030204" pitchFamily="18" charset="0"/>
              </a:rPr>
              <a:t>and power</a:t>
            </a:r>
            <a:endParaRPr lang="en-US" i="1" dirty="0">
              <a:solidFill>
                <a:srgbClr val="FF0000"/>
              </a:solidFill>
              <a:ea typeface="Cambria Math" panose="02040503050406030204" pitchFamily="18" charset="0"/>
            </a:endParaRP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205547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Apple’s Patch for </a:t>
            </a:r>
            <a:r>
              <a:rPr lang="en-US" dirty="0" err="1" smtClean="0"/>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a:t>
            </a:r>
            <a:r>
              <a:rPr lang="en-US" dirty="0" smtClean="0">
                <a:hlinkClick r:id="rId2"/>
              </a:rPr>
              <a:t>HT204934</a:t>
            </a:r>
            <a:r>
              <a:rPr lang="en-US" dirty="0" smtClean="0"/>
              <a:t> </a:t>
            </a:r>
          </a:p>
          <a:p>
            <a:endParaRPr lang="en-US" dirty="0" smtClean="0"/>
          </a:p>
          <a:p>
            <a:endParaRPr lang="en-US" dirty="0" smtClean="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 name="TextBox 3"/>
          <p:cNvSpPr txBox="1"/>
          <p:nvPr/>
        </p:nvSpPr>
        <p:spPr>
          <a:xfrm>
            <a:off x="2286234" y="5805264"/>
            <a:ext cx="4229982" cy="369332"/>
          </a:xfrm>
          <a:prstGeom prst="rect">
            <a:avLst/>
          </a:prstGeom>
          <a:noFill/>
        </p:spPr>
        <p:txBody>
          <a:bodyPr wrap="none" rtlCol="0">
            <a:spAutoFit/>
          </a:bodyPr>
          <a:lstStyle/>
          <a:p>
            <a:r>
              <a:rPr lang="en-US" dirty="0" smtClean="0">
                <a:solidFill>
                  <a:srgbClr val="0000FF"/>
                </a:solidFill>
                <a:latin typeface="Tahoma"/>
              </a:rPr>
              <a:t>HP and Lenovo released similar patches</a:t>
            </a:r>
            <a:endParaRPr lang="en-US" dirty="0">
              <a:solidFill>
                <a:srgbClr val="0000FF"/>
              </a:solidFill>
              <a:latin typeface="Tahoma"/>
            </a:endParaRPr>
          </a:p>
        </p:txBody>
      </p:sp>
    </p:spTree>
    <p:extLst>
      <p:ext uri="{BB962C8B-B14F-4D97-AF65-F5344CB8AC3E}">
        <p14:creationId xmlns:p14="http://schemas.microsoft.com/office/powerpoint/2010/main" val="36974154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Solution</a:t>
            </a:r>
            <a:endParaRPr lang="en-US" dirty="0"/>
          </a:p>
        </p:txBody>
      </p:sp>
      <p:sp>
        <p:nvSpPr>
          <p:cNvPr id="3" name="Content Placeholder 2"/>
          <p:cNvSpPr>
            <a:spLocks noGrp="1"/>
          </p:cNvSpPr>
          <p:nvPr>
            <p:ph idx="1"/>
          </p:nvPr>
        </p:nvSpPr>
        <p:spPr/>
        <p:txBody>
          <a:bodyPr/>
          <a:lstStyle/>
          <a:p>
            <a:pPr>
              <a:lnSpc>
                <a:spcPct val="100000"/>
              </a:lnSpc>
            </a:pPr>
            <a:r>
              <a:rPr lang="en-US" b="1" dirty="0" smtClean="0">
                <a:solidFill>
                  <a:schemeClr val="tx2"/>
                </a:solidFill>
              </a:rPr>
              <a:t>PARA: </a:t>
            </a:r>
            <a:r>
              <a:rPr lang="en-US" sz="3200" i="1" u="sng" dirty="0" smtClean="0">
                <a:solidFill>
                  <a:schemeClr val="tx2"/>
                </a:solidFill>
              </a:rPr>
              <a:t>P</a:t>
            </a:r>
            <a:r>
              <a:rPr lang="en-US" sz="3200" i="1" dirty="0" smtClean="0">
                <a:solidFill>
                  <a:schemeClr val="tx2"/>
                </a:solidFill>
              </a:rPr>
              <a:t>robabilistic </a:t>
            </a:r>
            <a:r>
              <a:rPr lang="en-US" sz="3200" i="1" u="sng" dirty="0" smtClean="0">
                <a:solidFill>
                  <a:schemeClr val="tx2"/>
                </a:solidFill>
              </a:rPr>
              <a:t>A</a:t>
            </a:r>
            <a:r>
              <a:rPr lang="en-US" sz="3200" i="1" dirty="0" smtClean="0">
                <a:solidFill>
                  <a:schemeClr val="tx2"/>
                </a:solidFill>
              </a:rPr>
              <a:t>djacent </a:t>
            </a:r>
            <a:r>
              <a:rPr lang="en-US" sz="3200" i="1" u="sng" dirty="0" smtClean="0">
                <a:solidFill>
                  <a:schemeClr val="tx2"/>
                </a:solidFill>
              </a:rPr>
              <a:t>R</a:t>
            </a:r>
            <a:r>
              <a:rPr lang="en-US" sz="3200" i="1" dirty="0" smtClean="0">
                <a:solidFill>
                  <a:schemeClr val="tx2"/>
                </a:solidFill>
              </a:rPr>
              <a:t>ow </a:t>
            </a:r>
            <a:r>
              <a:rPr lang="en-US" sz="3200" i="1" u="sng" dirty="0" smtClean="0">
                <a:solidFill>
                  <a:schemeClr val="tx2"/>
                </a:solidFill>
              </a:rPr>
              <a:t>A</a:t>
            </a:r>
            <a:r>
              <a:rPr lang="en-US" sz="3200" i="1" dirty="0" smtClean="0">
                <a:solidFill>
                  <a:schemeClr val="tx2"/>
                </a:solidFill>
              </a:rPr>
              <a:t>ctivation</a:t>
            </a:r>
          </a:p>
          <a:p>
            <a:pPr>
              <a:lnSpc>
                <a:spcPct val="100000"/>
              </a:lnSpc>
            </a:pPr>
            <a:endParaRPr lang="en-US" sz="600" b="1" dirty="0" smtClean="0">
              <a:solidFill>
                <a:schemeClr val="tx2"/>
              </a:solidFill>
            </a:endParaRPr>
          </a:p>
          <a:p>
            <a:pPr>
              <a:lnSpc>
                <a:spcPct val="100000"/>
              </a:lnSpc>
            </a:pPr>
            <a:r>
              <a:rPr lang="en-US" b="1" dirty="0" smtClean="0">
                <a:solidFill>
                  <a:schemeClr val="tx2"/>
                </a:solidFill>
              </a:rPr>
              <a:t>Key Idea</a:t>
            </a:r>
            <a:endParaRPr lang="en-US" sz="3200" i="1" dirty="0" smtClean="0">
              <a:solidFill>
                <a:schemeClr val="tx2"/>
              </a:solidFill>
            </a:endParaRPr>
          </a:p>
          <a:p>
            <a:pPr lvl="1">
              <a:lnSpc>
                <a:spcPct val="100000"/>
              </a:lnSpc>
            </a:pPr>
            <a:r>
              <a:rPr lang="en-US" sz="2800" b="1" dirty="0" smtClean="0">
                <a:solidFill>
                  <a:srgbClr val="0000FF"/>
                </a:solidFill>
              </a:rPr>
              <a:t>After closing a row, we activate (i.e., refresh) one of its neighbors with a low probability</a:t>
            </a:r>
            <a:r>
              <a:rPr lang="en-US" sz="2800" dirty="0" smtClean="0"/>
              <a:t>: </a:t>
            </a:r>
            <a:r>
              <a:rPr lang="en-US" sz="2600" dirty="0" smtClean="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smtClean="0">
              <a:solidFill>
                <a:schemeClr val="tx2"/>
              </a:solidFill>
              <a:ea typeface="Cambria Math" panose="02040503050406030204" pitchFamily="18" charset="0"/>
            </a:endParaRPr>
          </a:p>
          <a:p>
            <a:pPr>
              <a:lnSpc>
                <a:spcPct val="100000"/>
              </a:lnSpc>
            </a:pPr>
            <a:r>
              <a:rPr lang="en-US" b="1" dirty="0" smtClean="0">
                <a:solidFill>
                  <a:schemeClr val="tx2"/>
                </a:solidFill>
                <a:ea typeface="Cambria Math" panose="02040503050406030204" pitchFamily="18" charset="0"/>
              </a:rPr>
              <a:t>Reliability Guarantee</a:t>
            </a:r>
            <a:endParaRPr lang="en-US" sz="3200" i="1" dirty="0" smtClean="0">
              <a:solidFill>
                <a:schemeClr val="tx2"/>
              </a:solidFill>
              <a:ea typeface="Cambria Math" panose="02040503050406030204" pitchFamily="18" charset="0"/>
            </a:endParaRPr>
          </a:p>
          <a:p>
            <a:pPr lvl="1"/>
            <a:r>
              <a:rPr lang="en-US" sz="2800" dirty="0" smtClean="0"/>
              <a:t>When </a:t>
            </a:r>
            <a:r>
              <a:rPr lang="en-US" sz="2600" dirty="0" smtClean="0">
                <a:latin typeface="Cambria Math" panose="02040503050406030204" pitchFamily="18" charset="0"/>
                <a:ea typeface="Cambria Math" panose="02040503050406030204" pitchFamily="18" charset="0"/>
                <a:cs typeface="Courier New" panose="02070309020205020404" pitchFamily="49" charset="0"/>
              </a:rPr>
              <a:t>p=0.005</a:t>
            </a:r>
            <a:r>
              <a:rPr lang="en-US" sz="2800" dirty="0" smtClean="0"/>
              <a:t>, errors in one year</a:t>
            </a:r>
            <a:r>
              <a:rPr lang="en-US" sz="2800" dirty="0"/>
              <a:t>: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a:t>
            </a:r>
            <a:r>
              <a:rPr lang="en-US" sz="2800" dirty="0" smtClean="0">
                <a:ea typeface="Cambria Math" panose="02040503050406030204" pitchFamily="18" charset="0"/>
              </a:rPr>
              <a:t>vary the strength of protection against errors</a:t>
            </a:r>
            <a:endParaRPr lang="en-US" sz="2800" dirty="0">
              <a:ea typeface="Cambria Math" panose="02040503050406030204" pitchFamily="18" charset="0"/>
            </a:endParaRP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smtClean="0"/>
          </a:p>
        </p:txBody>
      </p:sp>
      <p:sp>
        <p:nvSpPr>
          <p:cNvPr id="5" name="Slide Number Placeholder 4"/>
          <p:cNvSpPr>
            <a:spLocks noGrp="1"/>
          </p:cNvSpPr>
          <p:nvPr>
            <p:ph type="sldNum" sz="quarter" idx="12"/>
          </p:nvPr>
        </p:nvSpPr>
        <p:spPr/>
        <p:txBody>
          <a:bodyPr/>
          <a:lstStyle/>
          <a:p>
            <a:fld id="{D4D2B188-1D62-4FCA-8363-938AD4629BBB}" type="slidenum">
              <a:rPr lang="en-US" smtClean="0"/>
              <a:pPr/>
              <a:t>36</a:t>
            </a:fld>
            <a:endParaRPr lang="en-US"/>
          </a:p>
        </p:txBody>
      </p:sp>
    </p:spTree>
    <p:extLst>
      <p:ext uri="{BB962C8B-B14F-4D97-AF65-F5344CB8AC3E}">
        <p14:creationId xmlns:p14="http://schemas.microsoft.com/office/powerpoint/2010/main" val="441458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PARA</a:t>
            </a:r>
            <a:endParaRPr lang="en-US" dirty="0"/>
          </a:p>
        </p:txBody>
      </p:sp>
      <p:sp>
        <p:nvSpPr>
          <p:cNvPr id="3" name="Content Placeholder 2"/>
          <p:cNvSpPr>
            <a:spLocks noGrp="1"/>
          </p:cNvSpPr>
          <p:nvPr>
            <p:ph idx="1"/>
          </p:nvPr>
        </p:nvSpPr>
        <p:spPr/>
        <p:txBody>
          <a:bodyPr/>
          <a:lstStyle/>
          <a:p>
            <a:r>
              <a:rPr lang="en-US" sz="3200" i="1" dirty="0" smtClean="0">
                <a:solidFill>
                  <a:schemeClr val="tx2"/>
                </a:solidFill>
                <a:sym typeface="Wingdings" panose="05000000000000000000" pitchFamily="2" charset="2"/>
              </a:rPr>
              <a:t>PARA refreshes rows infrequently</a:t>
            </a:r>
          </a:p>
          <a:p>
            <a:pPr lvl="1"/>
            <a:r>
              <a:rPr lang="en-US" sz="2800" dirty="0" smtClean="0">
                <a:sym typeface="Wingdings" panose="05000000000000000000" pitchFamily="2" charset="2"/>
              </a:rPr>
              <a:t>Low power</a:t>
            </a:r>
          </a:p>
          <a:p>
            <a:pPr lvl="1"/>
            <a:r>
              <a:rPr lang="en-US" sz="2800" dirty="0" smtClean="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smtClean="0"/>
              <a:t>Maximum slowdown: </a:t>
            </a:r>
            <a:r>
              <a:rPr lang="en-US" sz="2600" dirty="0" smtClean="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smtClean="0">
                <a:solidFill>
                  <a:schemeClr val="tx2"/>
                </a:solidFill>
              </a:rPr>
              <a:t>PARA is stateless</a:t>
            </a:r>
          </a:p>
          <a:p>
            <a:pPr lvl="1"/>
            <a:r>
              <a:rPr lang="en-US" sz="2800" dirty="0" smtClean="0">
                <a:sym typeface="Wingdings" panose="05000000000000000000" pitchFamily="2" charset="2"/>
              </a:rPr>
              <a:t>Low </a:t>
            </a:r>
            <a:r>
              <a:rPr lang="en-US" sz="2800" dirty="0">
                <a:sym typeface="Wingdings" panose="05000000000000000000" pitchFamily="2" charset="2"/>
              </a:rPr>
              <a:t>cost</a:t>
            </a:r>
          </a:p>
          <a:p>
            <a:pPr lvl="1"/>
            <a:r>
              <a:rPr lang="en-US" sz="2800" dirty="0">
                <a:sym typeface="Wingdings" panose="05000000000000000000" pitchFamily="2" charset="2"/>
              </a:rPr>
              <a:t>Low </a:t>
            </a:r>
            <a:r>
              <a:rPr lang="en-US" sz="2800" dirty="0" smtClean="0">
                <a:sym typeface="Wingdings" panose="05000000000000000000" pitchFamily="2" charset="2"/>
              </a:rPr>
              <a:t>complexity</a:t>
            </a:r>
          </a:p>
          <a:p>
            <a:endParaRPr lang="en-US" sz="2000" i="1" dirty="0" smtClean="0">
              <a:solidFill>
                <a:srgbClr val="FF0000"/>
              </a:solidFill>
              <a:ea typeface="Cambria Math" panose="02040503050406030204" pitchFamily="18" charset="0"/>
            </a:endParaRPr>
          </a:p>
          <a:p>
            <a:r>
              <a:rPr lang="en-US" sz="3200" i="1" dirty="0" smtClean="0">
                <a:solidFill>
                  <a:srgbClr val="FF0000"/>
                </a:solidFill>
                <a:ea typeface="Cambria Math" panose="02040503050406030204" pitchFamily="18" charset="0"/>
              </a:rPr>
              <a:t>PARA </a:t>
            </a:r>
            <a:r>
              <a:rPr lang="en-US" sz="3200" i="1" dirty="0">
                <a:solidFill>
                  <a:srgbClr val="FF0000"/>
                </a:solidFill>
                <a:ea typeface="Cambria Math" panose="02040503050406030204" pitchFamily="18" charset="0"/>
              </a:rPr>
              <a:t>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fld id="{D4D2B188-1D62-4FCA-8363-938AD4629BBB}" type="slidenum">
              <a:rPr lang="en-US" smtClean="0"/>
              <a:pPr/>
              <a:t>37</a:t>
            </a:fld>
            <a:endParaRPr lang="en-US"/>
          </a:p>
        </p:txBody>
      </p:sp>
    </p:spTree>
    <p:extLst>
      <p:ext uri="{BB962C8B-B14F-4D97-AF65-F5344CB8AC3E}">
        <p14:creationId xmlns:p14="http://schemas.microsoft.com/office/powerpoint/2010/main" val="3295850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for PARA</a:t>
            </a:r>
            <a:endParaRPr lang="en-US" dirty="0"/>
          </a:p>
        </p:txBody>
      </p:sp>
      <p:sp>
        <p:nvSpPr>
          <p:cNvPr id="3" name="Content Placeholder 2"/>
          <p:cNvSpPr>
            <a:spLocks noGrp="1"/>
          </p:cNvSpPr>
          <p:nvPr>
            <p:ph idx="1"/>
          </p:nvPr>
        </p:nvSpPr>
        <p:spPr/>
        <p:txBody>
          <a:bodyPr/>
          <a:lstStyle/>
          <a:p>
            <a:r>
              <a:rPr lang="en-US" sz="3200" dirty="0" smtClean="0"/>
              <a:t>If implemented in </a:t>
            </a:r>
            <a:r>
              <a:rPr lang="en-US" sz="3200" dirty="0" smtClean="0">
                <a:solidFill>
                  <a:srgbClr val="0000FF"/>
                </a:solidFill>
              </a:rPr>
              <a:t>DRAM chip</a:t>
            </a:r>
          </a:p>
          <a:p>
            <a:pPr lvl="1"/>
            <a:r>
              <a:rPr lang="en-US" sz="2800" dirty="0" smtClean="0"/>
              <a:t>Enough slack in timing parameters</a:t>
            </a:r>
          </a:p>
          <a:p>
            <a:pPr lvl="1"/>
            <a:r>
              <a:rPr lang="en-US" sz="2800" dirty="0" smtClean="0"/>
              <a:t>Plenty of slack today: </a:t>
            </a:r>
          </a:p>
          <a:p>
            <a:pPr lvl="2"/>
            <a:r>
              <a:rPr lang="en-US" sz="2400" dirty="0" smtClean="0"/>
              <a:t>Lee et al., “</a:t>
            </a:r>
            <a:r>
              <a:rPr lang="en-US" sz="2400" b="1" dirty="0" smtClean="0">
                <a:solidFill>
                  <a:srgbClr val="660066"/>
                </a:solidFill>
              </a:rPr>
              <a:t>Adaptive-Latency DRAM: Optimizing DRAM Timing for the Common Case</a:t>
            </a:r>
            <a:r>
              <a:rPr lang="en-US" sz="2400" dirty="0" smtClean="0"/>
              <a:t>,” HPCA 2015.</a:t>
            </a:r>
          </a:p>
          <a:p>
            <a:pPr lvl="2"/>
            <a:r>
              <a:rPr lang="en-US" sz="2400" dirty="0" smtClean="0"/>
              <a:t>Chang et al., “</a:t>
            </a:r>
            <a:r>
              <a:rPr lang="en-US" sz="2400" b="1" dirty="0" smtClean="0">
                <a:solidFill>
                  <a:srgbClr val="660066"/>
                </a:solidFill>
              </a:rPr>
              <a:t>Understanding Latency Variation in Modern DRAM Chips</a:t>
            </a:r>
            <a:r>
              <a:rPr lang="en-US" sz="2400" dirty="0" smtClean="0"/>
              <a:t>,” SIGMETRICS 2016.</a:t>
            </a:r>
          </a:p>
          <a:p>
            <a:endParaRPr lang="en-US" sz="2000" dirty="0"/>
          </a:p>
          <a:p>
            <a:r>
              <a:rPr lang="en-US" sz="3200" dirty="0" smtClean="0"/>
              <a:t>If </a:t>
            </a:r>
            <a:r>
              <a:rPr lang="en-US" sz="3200" dirty="0" smtClean="0"/>
              <a:t>implemented in </a:t>
            </a:r>
            <a:r>
              <a:rPr lang="en-US" sz="3200" dirty="0" smtClean="0">
                <a:solidFill>
                  <a:srgbClr val="0000FF"/>
                </a:solidFill>
              </a:rPr>
              <a:t>memory controller</a:t>
            </a:r>
          </a:p>
          <a:p>
            <a:pPr lvl="1"/>
            <a:r>
              <a:rPr lang="en-US" sz="2800" dirty="0" smtClean="0"/>
              <a:t>Better </a:t>
            </a:r>
            <a:r>
              <a:rPr lang="en-US" sz="2800" dirty="0" smtClean="0"/>
              <a:t>coordination between memory controller and DRAM</a:t>
            </a:r>
          </a:p>
          <a:p>
            <a:pPr lvl="1"/>
            <a:r>
              <a:rPr lang="en-US" sz="2800" dirty="0" smtClean="0"/>
              <a:t>Memory controller should know which rows are physically </a:t>
            </a:r>
            <a:r>
              <a:rPr lang="en-US" sz="2800" dirty="0" smtClean="0"/>
              <a:t>adjacent</a:t>
            </a:r>
          </a:p>
          <a:p>
            <a:pPr lvl="1"/>
            <a:endParaRPr lang="en-US" sz="2800" dirty="0"/>
          </a:p>
          <a:p>
            <a:endParaRPr lang="en-US" dirty="0" smtClean="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1305644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a:t>
            </a:r>
            <a:r>
              <a:rPr lang="en-US" dirty="0" err="1" smtClean="0"/>
              <a:t>RowHammer</a:t>
            </a:r>
            <a:r>
              <a:rPr lang="en-US" dirty="0" smtClean="0"/>
              <a:t> Analysis</a:t>
            </a:r>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39</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1141916"/>
            <a:ext cx="9144000" cy="2359092"/>
          </a:xfrm>
          <a:prstGeom prst="rect">
            <a:avLst/>
          </a:prstGeom>
        </p:spPr>
      </p:pic>
      <p:pic>
        <p:nvPicPr>
          <p:cNvPr id="3" name="Picture 2"/>
          <p:cNvPicPr>
            <a:picLocks noChangeAspect="1"/>
          </p:cNvPicPr>
          <p:nvPr/>
        </p:nvPicPr>
        <p:blipFill>
          <a:blip r:embed="rId3"/>
          <a:stretch>
            <a:fillRect/>
          </a:stretch>
        </p:blipFill>
        <p:spPr>
          <a:xfrm>
            <a:off x="15324" y="4365104"/>
            <a:ext cx="9144000" cy="2046514"/>
          </a:xfrm>
          <a:prstGeom prst="rect">
            <a:avLst/>
          </a:prstGeom>
        </p:spPr>
      </p:pic>
    </p:spTree>
    <p:extLst>
      <p:ext uri="{BB962C8B-B14F-4D97-AF65-F5344CB8AC3E}">
        <p14:creationId xmlns:p14="http://schemas.microsoft.com/office/powerpoint/2010/main" val="42584024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Testing DRAM Scaling Issues …</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
        <p:nvSpPr>
          <p:cNvPr id="9" name="AutoShape 25"/>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2160721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Main Memory</a:t>
            </a:r>
            <a:endParaRPr lang="en-US" dirty="0"/>
          </a:p>
        </p:txBody>
      </p:sp>
      <p:sp>
        <p:nvSpPr>
          <p:cNvPr id="3" name="Content Placeholder 2"/>
          <p:cNvSpPr>
            <a:spLocks noGrp="1"/>
          </p:cNvSpPr>
          <p:nvPr>
            <p:ph idx="1"/>
          </p:nvPr>
        </p:nvSpPr>
        <p:spPr>
          <a:xfrm>
            <a:off x="228600" y="1052736"/>
            <a:ext cx="8610600" cy="5195664"/>
          </a:xfrm>
        </p:spPr>
        <p:txBody>
          <a:bodyPr/>
          <a:lstStyle/>
          <a:p>
            <a:r>
              <a:rPr lang="en-US" dirty="0" smtClean="0"/>
              <a:t>DRAM is becoming less reliable </a:t>
            </a:r>
            <a:r>
              <a:rPr lang="en-US" dirty="0" smtClean="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40</a:t>
            </a:fld>
            <a:endParaRPr lang="en-US" altLang="en-US">
              <a:solidFill>
                <a:srgbClr val="000000"/>
              </a:solidFill>
            </a:endParaRPr>
          </a:p>
        </p:txBody>
      </p:sp>
    </p:spTree>
    <p:extLst>
      <p:ext uri="{BB962C8B-B14F-4D97-AF65-F5344CB8AC3E}">
        <p14:creationId xmlns:p14="http://schemas.microsoft.com/office/powerpoint/2010/main" val="14602753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smtClean="0"/>
              <a:t>Large-Scale Failure Analysis of DRAM Chips</a:t>
            </a:r>
            <a:endParaRPr lang="en-US" dirty="0"/>
          </a:p>
        </p:txBody>
      </p:sp>
      <p:sp>
        <p:nvSpPr>
          <p:cNvPr id="3" name="Content Placeholder 2"/>
          <p:cNvSpPr>
            <a:spLocks noGrp="1"/>
          </p:cNvSpPr>
          <p:nvPr>
            <p:ph idx="1"/>
          </p:nvPr>
        </p:nvSpPr>
        <p:spPr>
          <a:xfrm>
            <a:off x="228600" y="980728"/>
            <a:ext cx="8610600" cy="5153025"/>
          </a:xfrm>
        </p:spPr>
        <p:txBody>
          <a:bodyPr/>
          <a:lstStyle/>
          <a:p>
            <a:r>
              <a:rPr lang="en-US" dirty="0" smtClean="0">
                <a:solidFill>
                  <a:srgbClr val="0000FF"/>
                </a:solidFill>
              </a:rPr>
              <a:t>Analysis and modeling of memory errors found in all of Facebook’s server fleet</a:t>
            </a:r>
          </a:p>
          <a:p>
            <a:endParaRPr lang="en-US" dirty="0" smtClean="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41</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4413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non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405F82"/>
                </a:solidFill>
                <a:latin typeface="Garamond"/>
                <a:sym typeface="Vista Sans OT Medium"/>
              </a:rPr>
              <a:t>quadratic</a:t>
            </a:r>
            <a:br>
              <a:rPr sz="3800" i="1" spc="-38" dirty="0">
                <a:solidFill>
                  <a:srgbClr val="405F82"/>
                </a:solidFill>
                <a:latin typeface="Garamond"/>
                <a:sym typeface="Vista Sans OT Medium"/>
              </a:rPr>
            </a:br>
            <a:r>
              <a:rPr sz="3800" i="1" spc="-38" dirty="0">
                <a:solidFill>
                  <a:srgbClr val="405F82"/>
                </a:solidFill>
                <a:latin typeface="Garamond"/>
                <a:sym typeface="Vista Sans OT Medium"/>
              </a:rPr>
              <a:t>increase in</a:t>
            </a:r>
            <a:br>
              <a:rPr sz="3800" i="1" spc="-38" dirty="0">
                <a:solidFill>
                  <a:srgbClr val="405F82"/>
                </a:solidFill>
                <a:latin typeface="Garamond"/>
                <a:sym typeface="Vista Sans OT Medium"/>
              </a:rPr>
            </a:br>
            <a:r>
              <a:rPr sz="3800" i="1" spc="-38" dirty="0">
                <a:solidFill>
                  <a:srgbClr val="405F82"/>
                </a:solidFill>
                <a:latin typeface="Garamond"/>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DRAM Reliability Reducing</a:t>
            </a:r>
            <a:endParaRPr sz="6100" b="0" spc="-60" dirty="0">
              <a:latin typeface="Tahoma"/>
            </a:endParaRPr>
          </a:p>
        </p:txBody>
      </p:sp>
      <p:pic>
        <p:nvPicPr>
          <p:cNvPr id="3" name="Picture 2"/>
          <p:cNvPicPr>
            <a:picLocks noChangeAspect="1"/>
          </p:cNvPicPr>
          <p:nvPr/>
        </p:nvPicPr>
        <p:blipFill>
          <a:blip r:embed="rId2"/>
          <a:stretch>
            <a:fillRect/>
          </a:stretch>
        </p:blipFill>
        <p:spPr>
          <a:xfrm>
            <a:off x="1331640" y="1196752"/>
            <a:ext cx="5419912" cy="5436411"/>
          </a:xfrm>
          <a:prstGeom prst="rect">
            <a:avLst/>
          </a:prstGeom>
        </p:spPr>
      </p:pic>
    </p:spTree>
    <p:extLst>
      <p:ext uri="{BB962C8B-B14F-4D97-AF65-F5344CB8AC3E}">
        <p14:creationId xmlns:p14="http://schemas.microsoft.com/office/powerpoint/2010/main" val="39791070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Main Memory</a:t>
            </a:r>
            <a:endParaRPr lang="en-US" dirty="0"/>
          </a:p>
        </p:txBody>
      </p:sp>
      <p:sp>
        <p:nvSpPr>
          <p:cNvPr id="3" name="Content Placeholder 2"/>
          <p:cNvSpPr>
            <a:spLocks noGrp="1"/>
          </p:cNvSpPr>
          <p:nvPr>
            <p:ph idx="1"/>
          </p:nvPr>
        </p:nvSpPr>
        <p:spPr>
          <a:xfrm>
            <a:off x="228600" y="1052736"/>
            <a:ext cx="8610600" cy="5195664"/>
          </a:xfrm>
        </p:spPr>
        <p:txBody>
          <a:bodyPr/>
          <a:lstStyle/>
          <a:p>
            <a:r>
              <a:rPr lang="en-US" dirty="0" smtClean="0"/>
              <a:t>DRAM is becoming less reliable </a:t>
            </a:r>
            <a:r>
              <a:rPr lang="en-US" dirty="0" smtClean="0">
                <a:sym typeface="Wingdings"/>
              </a:rPr>
              <a:t> more vulnerable</a:t>
            </a:r>
          </a:p>
          <a:p>
            <a:endParaRPr lang="en-US" dirty="0">
              <a:sym typeface="Wingdings"/>
            </a:endParaRPr>
          </a:p>
          <a:p>
            <a:r>
              <a:rPr lang="en-US" dirty="0" smtClean="0">
                <a:sym typeface="Wingdings"/>
              </a:rPr>
              <a:t>Due to difficulties in DRAM scaling, other problems may also appear (or they may be going unnoticed)</a:t>
            </a:r>
          </a:p>
          <a:p>
            <a:endParaRPr lang="en-US" dirty="0">
              <a:sym typeface="Wingdings"/>
            </a:endParaRPr>
          </a:p>
          <a:p>
            <a:r>
              <a:rPr lang="en-US" dirty="0" smtClean="0">
                <a:sym typeface="Wingdings"/>
              </a:rPr>
              <a:t>Some errors may already be slipping into the field</a:t>
            </a:r>
          </a:p>
          <a:p>
            <a:pPr lvl="1"/>
            <a:r>
              <a:rPr lang="en-US" dirty="0" smtClean="0">
                <a:sym typeface="Wingdings"/>
              </a:rPr>
              <a:t>Read disturb errors (</a:t>
            </a:r>
            <a:r>
              <a:rPr lang="en-US" dirty="0" err="1" smtClean="0">
                <a:sym typeface="Wingdings"/>
              </a:rPr>
              <a:t>Rowhammer</a:t>
            </a:r>
            <a:r>
              <a:rPr lang="en-US" dirty="0" smtClean="0">
                <a:sym typeface="Wingdings"/>
              </a:rPr>
              <a:t>)</a:t>
            </a:r>
          </a:p>
          <a:p>
            <a:pPr lvl="1"/>
            <a:r>
              <a:rPr lang="en-US" dirty="0" smtClean="0">
                <a:sym typeface="Wingdings"/>
              </a:rPr>
              <a:t>Retention errors</a:t>
            </a:r>
          </a:p>
          <a:p>
            <a:pPr lvl="1"/>
            <a:r>
              <a:rPr lang="en-US" dirty="0" smtClean="0">
                <a:sym typeface="Wingdings"/>
              </a:rPr>
              <a:t>Read errors, write errors</a:t>
            </a:r>
          </a:p>
          <a:p>
            <a:pPr lvl="1"/>
            <a:r>
              <a:rPr lang="en-US" dirty="0" smtClean="0">
                <a:sym typeface="Wingdings"/>
              </a:rPr>
              <a:t>…</a:t>
            </a:r>
          </a:p>
          <a:p>
            <a:endParaRPr lang="en-US" dirty="0">
              <a:sym typeface="Wingdings"/>
            </a:endParaRPr>
          </a:p>
          <a:p>
            <a:r>
              <a:rPr lang="en-US" dirty="0" smtClean="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43</a:t>
            </a:fld>
            <a:endParaRPr lang="en-US" altLang="en-US">
              <a:solidFill>
                <a:srgbClr val="000000"/>
              </a:solidFill>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4309581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Data Retention Time Failures</a:t>
            </a:r>
            <a:endParaRPr lang="en-US" dirty="0"/>
          </a:p>
        </p:txBody>
      </p:sp>
      <p:sp>
        <p:nvSpPr>
          <p:cNvPr id="3" name="Content Placeholder 2"/>
          <p:cNvSpPr>
            <a:spLocks noGrp="1"/>
          </p:cNvSpPr>
          <p:nvPr>
            <p:ph idx="1"/>
          </p:nvPr>
        </p:nvSpPr>
        <p:spPr/>
        <p:txBody>
          <a:bodyPr/>
          <a:lstStyle/>
          <a:p>
            <a:r>
              <a:rPr lang="en-US" dirty="0" smtClean="0"/>
              <a:t>Determining the retention time of a cell/row is getting more difficult</a:t>
            </a:r>
          </a:p>
          <a:p>
            <a:endParaRPr lang="en-US" dirty="0"/>
          </a:p>
          <a:p>
            <a:r>
              <a:rPr lang="en-US" dirty="0" smtClean="0"/>
              <a:t>Retention failures may already be slipping into the field</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44</a:t>
            </a:fld>
            <a:endParaRPr lang="en-US" altLang="en-US">
              <a:solidFill>
                <a:srgbClr val="000000"/>
              </a:solidFill>
            </a:endParaRPr>
          </a:p>
        </p:txBody>
      </p:sp>
    </p:spTree>
    <p:extLst>
      <p:ext uri="{BB962C8B-B14F-4D97-AF65-F5344CB8AC3E}">
        <p14:creationId xmlns:p14="http://schemas.microsoft.com/office/powerpoint/2010/main" val="5832900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Analysis of Data Retention Failures </a:t>
            </a:r>
            <a:r>
              <a:rPr lang="en-US" sz="3000" b="1" dirty="0" smtClean="0"/>
              <a:t>[ISCA’13]</a:t>
            </a:r>
            <a:endParaRPr lang="en-US" sz="30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45</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5" y="1666155"/>
            <a:ext cx="8853554" cy="4067101"/>
          </a:xfrm>
          <a:prstGeom prst="rect">
            <a:avLst/>
          </a:prstGeom>
        </p:spPr>
      </p:pic>
    </p:spTree>
    <p:extLst>
      <p:ext uri="{BB962C8B-B14F-4D97-AF65-F5344CB8AC3E}">
        <p14:creationId xmlns:p14="http://schemas.microsoft.com/office/powerpoint/2010/main" val="14279340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smtClean="0">
                <a:solidFill>
                  <a:srgbClr val="FF0000"/>
                </a:solidFill>
                <a:latin typeface="Tahoma" charset="0"/>
                <a:ea typeface="ＭＳ Ｐゴシック" charset="0"/>
                <a:cs typeface="ＭＳ Ｐゴシック" charset="0"/>
              </a:rPr>
              <a:t>Data </a:t>
            </a:r>
            <a:r>
              <a:rPr lang="en-US" dirty="0">
                <a:solidFill>
                  <a:srgbClr val="FF0000"/>
                </a:solidFill>
                <a:latin typeface="Tahoma" charset="0"/>
                <a:ea typeface="ＭＳ Ｐゴシック" charset="0"/>
                <a:cs typeface="ＭＳ Ｐゴシック" charset="0"/>
              </a:rPr>
              <a:t>Pattern Dependence (DPD</a:t>
            </a:r>
            <a:r>
              <a:rPr lang="en-US" dirty="0" smtClean="0">
                <a:solidFill>
                  <a:srgbClr val="FF0000"/>
                </a:solidFill>
                <a:latin typeface="Tahoma" charset="0"/>
                <a:ea typeface="ＭＳ Ｐゴシック" charset="0"/>
                <a:cs typeface="ＭＳ Ｐゴシック" charset="0"/>
              </a:rPr>
              <a:t>) </a:t>
            </a:r>
            <a:r>
              <a:rPr lang="en-US" dirty="0" smtClean="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smtClean="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smtClean="0">
                <a:solidFill>
                  <a:srgbClr val="FF0000"/>
                </a:solidFill>
                <a:latin typeface="Tahoma" charset="0"/>
                <a:ea typeface="ＭＳ Ｐゴシック" charset="0"/>
                <a:cs typeface="ＭＳ Ｐゴシック" charset="0"/>
              </a:rPr>
              <a:t>Variable Retention Time (VRT) </a:t>
            </a:r>
            <a:r>
              <a:rPr lang="en-US" dirty="0" smtClean="0">
                <a:solidFill>
                  <a:srgbClr val="000000"/>
                </a:solidFill>
                <a:latin typeface="Tahoma" charset="0"/>
                <a:ea typeface="ＭＳ Ｐゴシック" charset="0"/>
                <a:cs typeface="ＭＳ Ｐゴシック" charset="0"/>
              </a:rPr>
              <a:t>phenomenon</a:t>
            </a:r>
            <a:endParaRPr lang="en-US" dirty="0">
              <a:solidFill>
                <a:srgbClr val="000000"/>
              </a:solidFill>
              <a:latin typeface="Tahoma" charset="0"/>
              <a:ea typeface="ＭＳ Ｐゴシック" charset="0"/>
              <a:cs typeface="ＭＳ Ｐゴシック" charset="0"/>
            </a:endParaRPr>
          </a:p>
        </p:txBody>
      </p:sp>
      <p:sp>
        <p:nvSpPr>
          <p:cNvPr id="2222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BADDEA-2833-0049-8538-3BDE34A5F6C9}" type="slidenum">
              <a:rPr lang="en-US" sz="1600">
                <a:solidFill>
                  <a:srgbClr val="000000"/>
                </a:solidFill>
                <a:latin typeface="Garamond" charset="0"/>
              </a:rPr>
              <a:pPr eaLnBrk="1" hangingPunct="1"/>
              <a:t>46</a:t>
            </a:fld>
            <a:endParaRPr lang="en-US" sz="1600">
              <a:solidFill>
                <a:srgbClr val="000000"/>
              </a:solidFill>
              <a:latin typeface="Garamond" charset="0"/>
            </a:endParaRPr>
          </a:p>
        </p:txBody>
      </p:sp>
    </p:spTree>
    <p:extLst>
      <p:ext uri="{BB962C8B-B14F-4D97-AF65-F5344CB8AC3E}">
        <p14:creationId xmlns:p14="http://schemas.microsoft.com/office/powerpoint/2010/main" val="3109536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D2CC19-049F-354C-8180-33C2AEE3F683}" type="slidenum">
              <a:rPr lang="en-US" sz="1600">
                <a:solidFill>
                  <a:srgbClr val="000000"/>
                </a:solidFill>
                <a:latin typeface="Garamond" charset="0"/>
              </a:rPr>
              <a:pPr eaLnBrk="1" hangingPunct="1"/>
              <a:t>47</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8160961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smtClean="0">
                <a:latin typeface="Tahoma" charset="0"/>
                <a:ea typeface="ＭＳ Ｐゴシック" charset="0"/>
              </a:rPr>
              <a:t>Electrical noise on the </a:t>
            </a:r>
            <a:r>
              <a:rPr lang="en-US" sz="2000" dirty="0" err="1" smtClean="0">
                <a:latin typeface="Tahoma" charset="0"/>
                <a:ea typeface="ＭＳ Ｐゴシック" charset="0"/>
              </a:rPr>
              <a:t>bitline</a:t>
            </a:r>
            <a:r>
              <a:rPr lang="en-US" sz="2000" dirty="0">
                <a:latin typeface="Tahoma" charset="0"/>
                <a:ea typeface="ＭＳ Ｐゴシック" charset="0"/>
              </a:rPr>
              <a:t> </a:t>
            </a:r>
            <a:r>
              <a:rPr lang="en-US" sz="2000" dirty="0" smtClean="0">
                <a:latin typeface="Tahoma" charset="0"/>
                <a:ea typeface="ＭＳ Ｐゴシック" charset="0"/>
              </a:rPr>
              <a:t>affects reliable sensing of a DRAM cell</a:t>
            </a:r>
          </a:p>
          <a:p>
            <a:pPr>
              <a:defRPr/>
            </a:pPr>
            <a:r>
              <a:rPr lang="en-US" sz="2000" dirty="0" smtClean="0">
                <a:latin typeface="Tahoma" charset="0"/>
                <a:ea typeface="ＭＳ Ｐゴシック" charset="0"/>
              </a:rPr>
              <a:t>The magnitude of this noise is affected by values of nearby cells via</a:t>
            </a:r>
          </a:p>
          <a:p>
            <a:pPr lvl="1">
              <a:defRPr/>
            </a:pPr>
            <a:r>
              <a:rPr lang="en-US" sz="2000" dirty="0" err="1" smtClean="0">
                <a:latin typeface="Tahoma" charset="0"/>
                <a:ea typeface="ＭＳ Ｐゴシック" charset="0"/>
              </a:rPr>
              <a:t>Bitline-bitline</a:t>
            </a:r>
            <a:r>
              <a:rPr lang="en-US" sz="2000" dirty="0" smtClean="0">
                <a:latin typeface="Tahoma" charset="0"/>
                <a:ea typeface="ＭＳ Ｐゴシック" charset="0"/>
              </a:rPr>
              <a:t> coupling </a:t>
            </a:r>
            <a:r>
              <a:rPr lang="en-US" sz="2000" dirty="0" smtClean="0">
                <a:latin typeface="Tahoma" charset="0"/>
                <a:ea typeface="ＭＳ Ｐゴシック" charset="0"/>
                <a:sym typeface="Wingdings" charset="0"/>
              </a:rPr>
              <a:t> electrical coupling between adjacent </a:t>
            </a:r>
            <a:r>
              <a:rPr lang="en-US" sz="2000" dirty="0" err="1" smtClean="0">
                <a:latin typeface="Tahoma" charset="0"/>
                <a:ea typeface="ＭＳ Ｐゴシック" charset="0"/>
                <a:sym typeface="Wingdings" charset="0"/>
              </a:rPr>
              <a:t>bitlines</a:t>
            </a:r>
            <a:endParaRPr lang="en-US" sz="2000" dirty="0" smtClean="0">
              <a:latin typeface="Tahoma" charset="0"/>
              <a:ea typeface="ＭＳ Ｐゴシック" charset="0"/>
            </a:endParaRPr>
          </a:p>
          <a:p>
            <a:pPr lvl="1">
              <a:defRPr/>
            </a:pPr>
            <a:r>
              <a:rPr lang="en-US" sz="2000" dirty="0" err="1" smtClean="0">
                <a:latin typeface="Tahoma" charset="0"/>
                <a:ea typeface="ＭＳ Ｐゴシック" charset="0"/>
              </a:rPr>
              <a:t>Bitline-wordline</a:t>
            </a:r>
            <a:r>
              <a:rPr lang="en-US" sz="2000" dirty="0" smtClean="0">
                <a:latin typeface="Tahoma" charset="0"/>
                <a:ea typeface="ＭＳ Ｐゴシック" charset="0"/>
              </a:rPr>
              <a:t> coupling </a:t>
            </a:r>
            <a:r>
              <a:rPr lang="en-US" sz="2000" dirty="0" smtClean="0">
                <a:latin typeface="Tahoma" charset="0"/>
                <a:ea typeface="ＭＳ Ｐゴシック" charset="0"/>
                <a:sym typeface="Wingdings" charset="0"/>
              </a:rPr>
              <a:t> electrical coupling between each </a:t>
            </a:r>
            <a:r>
              <a:rPr lang="en-US" sz="2000" dirty="0" err="1" smtClean="0">
                <a:latin typeface="Tahoma" charset="0"/>
                <a:ea typeface="ＭＳ Ｐゴシック" charset="0"/>
                <a:sym typeface="Wingdings" charset="0"/>
              </a:rPr>
              <a:t>bitline</a:t>
            </a:r>
            <a:r>
              <a:rPr lang="en-US" sz="2000" dirty="0" smtClean="0">
                <a:latin typeface="Tahoma" charset="0"/>
                <a:ea typeface="ＭＳ Ｐゴシック" charset="0"/>
                <a:sym typeface="Wingdings" charset="0"/>
              </a:rPr>
              <a:t> and the activated </a:t>
            </a:r>
            <a:r>
              <a:rPr lang="en-US" sz="2000" dirty="0" err="1" smtClean="0">
                <a:latin typeface="Tahoma" charset="0"/>
                <a:ea typeface="ＭＳ Ｐゴシック" charset="0"/>
                <a:sym typeface="Wingdings" charset="0"/>
              </a:rPr>
              <a:t>wordline</a:t>
            </a:r>
            <a:endParaRPr lang="en-US" sz="2000" dirty="0" smtClean="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smtClean="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smtClean="0">
              <a:latin typeface="Tahoma" charset="0"/>
              <a:ea typeface="ＭＳ Ｐゴシック" charset="0"/>
              <a:sym typeface="Wingdings" charset="0"/>
            </a:endParaRPr>
          </a:p>
          <a:p>
            <a:pPr>
              <a:defRPr/>
            </a:pPr>
            <a:r>
              <a:rPr lang="en-US" dirty="0">
                <a:solidFill>
                  <a:srgbClr val="FF0000"/>
                </a:solidFill>
                <a:latin typeface="Tahoma" charset="0"/>
                <a:ea typeface="ＭＳ Ｐゴシック" charset="0"/>
              </a:rPr>
              <a:t>R</a:t>
            </a:r>
            <a:r>
              <a:rPr lang="en-US" dirty="0" smtClean="0">
                <a:solidFill>
                  <a:srgbClr val="FF0000"/>
                </a:solidFill>
                <a:latin typeface="Tahoma" charset="0"/>
                <a:ea typeface="ＭＳ Ｐゴシック" charset="0"/>
              </a:rPr>
              <a:t>etention time of a cell depends on data patterns stored in nearby cells </a:t>
            </a:r>
          </a:p>
          <a:p>
            <a:pPr marL="0" indent="0">
              <a:buFont typeface="Wingdings" charset="0"/>
              <a:buNone/>
              <a:defRPr/>
            </a:pPr>
            <a:r>
              <a:rPr lang="en-US" sz="2100" dirty="0" smtClean="0">
                <a:solidFill>
                  <a:srgbClr val="FF0000"/>
                </a:solidFill>
                <a:latin typeface="Tahoma" charset="0"/>
                <a:ea typeface="ＭＳ Ｐゴシック" charset="0"/>
                <a:sym typeface="Wingdings" charset="0"/>
              </a:rPr>
              <a:t>     need to find the worst data pattern to find worst-case retention time</a:t>
            </a:r>
          </a:p>
          <a:p>
            <a:pPr marL="0" indent="0">
              <a:buFont typeface="Wingdings" charset="0"/>
              <a:buNone/>
              <a:defRPr/>
            </a:pPr>
            <a:r>
              <a:rPr lang="en-US" sz="2100" dirty="0" smtClean="0">
                <a:solidFill>
                  <a:srgbClr val="FF0000"/>
                </a:solidFill>
                <a:latin typeface="Tahoma" charset="0"/>
                <a:ea typeface="ＭＳ Ｐゴシック" charset="0"/>
                <a:sym typeface="Wingdings" charset="0"/>
              </a:rPr>
              <a:t>    </a:t>
            </a:r>
            <a:r>
              <a:rPr lang="en-US" sz="2100" dirty="0" smtClean="0">
                <a:solidFill>
                  <a:srgbClr val="FF0000"/>
                </a:solidFill>
                <a:latin typeface="Tahoma" charset="0"/>
                <a:ea typeface="ＭＳ Ｐゴシック" charset="0"/>
                <a:sym typeface="Wingdings"/>
              </a:rPr>
              <a:t> this pattern is location dependent</a:t>
            </a:r>
            <a:endParaRPr lang="en-US" sz="2100" dirty="0" smtClean="0">
              <a:solidFill>
                <a:srgbClr val="FF0000"/>
              </a:solidFill>
              <a:latin typeface="Tahoma" charset="0"/>
              <a:ea typeface="ＭＳ Ｐゴシック" charset="0"/>
            </a:endParaRPr>
          </a:p>
          <a:p>
            <a:pPr>
              <a:defRPr/>
            </a:pPr>
            <a:endParaRPr lang="en-US" dirty="0">
              <a:latin typeface="Tahoma" charset="0"/>
              <a:ea typeface="ＭＳ Ｐゴシック"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F6AB2B-DEDA-4742-A655-AABB18ABF779}" type="slidenum">
              <a:rPr lang="en-US" sz="1600">
                <a:solidFill>
                  <a:srgbClr val="000000"/>
                </a:solidFill>
                <a:latin typeface="Garamond" charset="0"/>
              </a:rPr>
              <a:pPr eaLnBrk="1" hangingPunct="1"/>
              <a:t>48</a:t>
            </a:fld>
            <a:endParaRPr lang="en-US" sz="1600">
              <a:solidFill>
                <a:srgbClr val="000000"/>
              </a:solidFill>
              <a:latin typeface="Garamond"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8" name="Oval 7"/>
          <p:cNvSpPr/>
          <p:nvPr/>
        </p:nvSpPr>
        <p:spPr>
          <a:xfrm>
            <a:off x="5735638" y="3170238"/>
            <a:ext cx="187325" cy="17351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9" name="Oval 8"/>
          <p:cNvSpPr/>
          <p:nvPr/>
        </p:nvSpPr>
        <p:spPr>
          <a:xfrm>
            <a:off x="2895600" y="3171825"/>
            <a:ext cx="187325" cy="17351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0" name="Oval 9"/>
          <p:cNvSpPr/>
          <p:nvPr/>
        </p:nvSpPr>
        <p:spPr>
          <a:xfrm>
            <a:off x="2540000" y="3444875"/>
            <a:ext cx="4564063" cy="2143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40429262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3" nodeType="clickEffect">
                                  <p:stCondLst>
                                    <p:cond delay="0"/>
                                  </p:stCondLst>
                                  <p:childTnLst>
                                    <p:set>
                                      <p:cBhvr>
                                        <p:cTn id="40" dur="1" fill="hold">
                                          <p:stCondLst>
                                            <p:cond delay="0"/>
                                          </p:stCondLst>
                                        </p:cTn>
                                        <p:tgtEl>
                                          <p:spTgt spid="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P spid="8" grpId="0" animBg="1"/>
      <p:bldP spid="8" grpId="1" animBg="1"/>
      <p:bldP spid="9" grpId="0" animBg="1"/>
      <p:bldP spid="9" grpId="1" animBg="1"/>
      <p:bldP spid="10" grpId="0" animBg="1"/>
      <p:bldP spid="10"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r>
              <a:rPr lang="en-US" dirty="0" smtClean="0">
                <a:solidFill>
                  <a:srgbClr val="0000FF"/>
                </a:solidFill>
                <a:latin typeface="Tahoma" charset="0"/>
                <a:ea typeface="ＭＳ Ｐゴシック" charset="0"/>
              </a:rPr>
              <a:t>      </a:t>
            </a:r>
          </a:p>
          <a:p>
            <a:pPr lvl="2">
              <a:defRPr/>
            </a:pPr>
            <a:r>
              <a:rPr lang="en-US" dirty="0" smtClean="0">
                <a:solidFill>
                  <a:srgbClr val="0000FF"/>
                </a:solidFill>
                <a:latin typeface="Tahoma" charset="0"/>
                <a:ea typeface="ＭＳ Ｐゴシック" charset="0"/>
              </a:rPr>
              <a:t>a </a:t>
            </a:r>
            <a:r>
              <a:rPr lang="en-US" dirty="0">
                <a:solidFill>
                  <a:srgbClr val="0000FF"/>
                </a:solidFill>
                <a:latin typeface="Tahoma" charset="0"/>
                <a:ea typeface="ＭＳ Ｐゴシック" charset="0"/>
              </a:rPr>
              <a:t>cell alternates between multiple retention time </a:t>
            </a:r>
            <a:r>
              <a:rPr lang="en-US" dirty="0" smtClean="0">
                <a:solidFill>
                  <a:srgbClr val="0000FF"/>
                </a:solidFill>
                <a:latin typeface="Tahoma" charset="0"/>
                <a:ea typeface="ＭＳ Ｐゴシック" charset="0"/>
              </a:rPr>
              <a:t>states</a:t>
            </a:r>
            <a:endParaRPr lang="en-US" dirty="0">
              <a:solidFill>
                <a:srgbClr val="0000FF"/>
              </a:solidFill>
              <a:latin typeface="Tahoma" charset="0"/>
              <a:ea typeface="ＭＳ Ｐゴシック" charset="0"/>
            </a:endParaRP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a:t>
            </a:r>
            <a:r>
              <a:rPr lang="en-US" dirty="0" smtClean="0">
                <a:latin typeface="Tahoma" charset="0"/>
                <a:ea typeface="ＭＳ Ｐゴシック" charset="0"/>
              </a:rPr>
              <a:t>process </a:t>
            </a:r>
            <a:r>
              <a:rPr lang="en-US" sz="1800" b="1" dirty="0" smtClean="0">
                <a:solidFill>
                  <a:srgbClr val="2C6123"/>
                </a:solidFill>
                <a:latin typeface="Tahoma" charset="0"/>
                <a:ea typeface="ＭＳ Ｐゴシック" charset="0"/>
              </a:rPr>
              <a:t>[Kim+ IEEE TED’11]</a:t>
            </a:r>
            <a:endParaRPr lang="en-US" sz="1800" b="1" dirty="0">
              <a:solidFill>
                <a:srgbClr val="2C6123"/>
              </a:solidFill>
              <a:latin typeface="Tahoma" charset="0"/>
              <a:ea typeface="ＭＳ Ｐゴシック" charset="0"/>
            </a:endParaRPr>
          </a:p>
          <a:p>
            <a:pPr lvl="2">
              <a:defRPr/>
            </a:pPr>
            <a:endParaRPr lang="en-US" dirty="0">
              <a:latin typeface="Tahoma" charset="0"/>
              <a:ea typeface="ＭＳ Ｐゴシック" charset="0"/>
            </a:endParaRPr>
          </a:p>
          <a:p>
            <a:pPr lvl="1">
              <a:defRPr/>
            </a:pPr>
            <a:r>
              <a:rPr lang="en-US" dirty="0" smtClean="0">
                <a:solidFill>
                  <a:srgbClr val="FF0000"/>
                </a:solidFill>
                <a:latin typeface="Tahoma" charset="0"/>
                <a:ea typeface="ＭＳ Ｐゴシック" charset="0"/>
              </a:rPr>
              <a:t>Worst-case </a:t>
            </a:r>
            <a:r>
              <a:rPr lang="en-US" dirty="0">
                <a:solidFill>
                  <a:srgbClr val="FF0000"/>
                </a:solidFill>
                <a:latin typeface="Tahoma" charset="0"/>
                <a:ea typeface="ＭＳ Ｐゴシック" charset="0"/>
              </a:rPr>
              <a:t>retention time depends on a random process </a:t>
            </a:r>
            <a:endParaRPr lang="en-US" dirty="0" smtClean="0">
              <a:solidFill>
                <a:srgbClr val="FF0000"/>
              </a:solidFill>
              <a:latin typeface="Tahoma" charset="0"/>
              <a:ea typeface="ＭＳ Ｐゴシック" charset="0"/>
            </a:endParaRPr>
          </a:p>
          <a:p>
            <a:pPr marL="671512" lvl="2" indent="0">
              <a:buFont typeface="Wingdings" charset="0"/>
              <a:buNone/>
              <a:defRPr/>
            </a:pPr>
            <a:r>
              <a:rPr lang="en-US" dirty="0" smtClean="0">
                <a:solidFill>
                  <a:srgbClr val="FF0000"/>
                </a:solidFill>
                <a:latin typeface="Tahoma" charset="0"/>
                <a:ea typeface="ＭＳ Ｐゴシック" charset="0"/>
                <a:sym typeface="Wingdings" charset="0"/>
              </a:rPr>
              <a:t> </a:t>
            </a:r>
            <a:r>
              <a:rPr lang="en-US" dirty="0">
                <a:solidFill>
                  <a:srgbClr val="FF0000"/>
                </a:solidFill>
                <a:latin typeface="Tahoma" charset="0"/>
                <a:ea typeface="ＭＳ Ｐゴシック" charset="0"/>
                <a:sym typeface="Wingdings" charset="0"/>
              </a:rPr>
              <a:t>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74AD25-8CC2-CA49-83CB-00EA7636A2EA}" type="slidenum">
              <a:rPr lang="en-US" sz="1600">
                <a:solidFill>
                  <a:srgbClr val="000000"/>
                </a:solidFill>
                <a:latin typeface="Garamond" charset="0"/>
              </a:rPr>
              <a:pPr eaLnBrk="1" hangingPunct="1"/>
              <a:t>49</a:t>
            </a:fld>
            <a:endParaRPr lang="en-US" sz="1600">
              <a:solidFill>
                <a:srgbClr val="000000"/>
              </a:solidFill>
              <a:latin typeface="Garamond"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7199234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smtClean="0">
                <a:solidFill>
                  <a:prstClr val="white"/>
                </a:solidFill>
                <a:latin typeface="Calibri Light"/>
              </a:rPr>
              <a:t>Hammered Row</a:t>
            </a:r>
            <a:endParaRPr lang="en-US" sz="3600" b="1" dirty="0">
              <a:solidFill>
                <a:prstClr val="white"/>
              </a:solidFill>
              <a:latin typeface="Calibri Light"/>
            </a:endParaRP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dirty="0">
                <a:solidFill>
                  <a:prstClr val="black"/>
                </a:solidFill>
                <a:latin typeface="Calibri Light"/>
                <a:ea typeface="ＭＳ Ｐゴシック" charset="0"/>
                <a:cs typeface="ＭＳ Ｐゴシック" charset="0"/>
              </a:rPr>
              <a:t>Repeatedly opening and closing a row enough times within a refresh interval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adjacent rows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5</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smtClean="0">
                <a:solidFill>
                  <a:schemeClr val="accent6">
                    <a:lumMod val="50000"/>
                  </a:schemeClr>
                </a:solidFill>
                <a:latin typeface="Garamond" charset="0"/>
              </a:rPr>
              <a:t>Modern DRAM is Prone to Disturbance Errors</a:t>
            </a:r>
            <a:endParaRPr lang="en-US" sz="3600" b="0" dirty="0">
              <a:solidFill>
                <a:schemeClr val="accent6">
                  <a:lumMod val="50000"/>
                </a:schemeClr>
              </a:solidFill>
              <a:latin typeface="Garamond" charset="0"/>
            </a:endParaRP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07235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152400"/>
            <a:ext cx="9144000" cy="884238"/>
          </a:xfrm>
        </p:spPr>
        <p:txBody>
          <a:bodyPr/>
          <a:lstStyle/>
          <a:p>
            <a:r>
              <a:rPr lang="en-US" dirty="0" smtClean="0">
                <a:latin typeface="Garamond" charset="0"/>
                <a:ea typeface="ＭＳ Ｐゴシック" charset="0"/>
                <a:cs typeface="ＭＳ Ｐゴシック" charset="0"/>
              </a:rPr>
              <a:t>Modern DRAM Retention </a:t>
            </a:r>
            <a:r>
              <a:rPr lang="en-US" dirty="0">
                <a:latin typeface="Garamond" charset="0"/>
                <a:ea typeface="ＭＳ Ｐゴシック" charset="0"/>
                <a:cs typeface="ＭＳ Ｐゴシック" charset="0"/>
              </a:rPr>
              <a:t>Time Distribution</a:t>
            </a:r>
          </a:p>
        </p:txBody>
      </p:sp>
      <p:sp>
        <p:nvSpPr>
          <p:cNvPr id="241666" name="Slide Number Placeholder 3"/>
          <p:cNvSpPr>
            <a:spLocks noGrp="1"/>
          </p:cNvSpPr>
          <p:nvPr>
            <p:ph type="sldNum" sz="quarter" idx="11"/>
          </p:nvPr>
        </p:nvSpPr>
        <p:spPr>
          <a:xfrm>
            <a:off x="6946900" y="6424613"/>
            <a:ext cx="2133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01818D-C5CA-8E43-8FDB-60478C7F7E7C}" type="slidenum">
              <a:rPr lang="en-US" sz="1600">
                <a:solidFill>
                  <a:srgbClr val="000000"/>
                </a:solidFill>
                <a:latin typeface="Garamond" charset="0"/>
              </a:rPr>
              <a:pPr eaLnBrk="1" hangingPunct="1"/>
              <a:t>50</a:t>
            </a:fld>
            <a:endParaRPr lang="en-US" sz="1600">
              <a:solidFill>
                <a:srgbClr val="000000"/>
              </a:solidFill>
              <a:latin typeface="Garamond" charset="0"/>
            </a:endParaRPr>
          </a:p>
        </p:txBody>
      </p:sp>
      <p:pic>
        <p:nvPicPr>
          <p:cNvPr id="241667" name="Picture 4" descr="retention-distribu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949325"/>
            <a:ext cx="6929437"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07504" y="6029205"/>
            <a:ext cx="8594725" cy="830263"/>
          </a:xfrm>
          <a:prstGeom prst="rect">
            <a:avLst/>
          </a:prstGeom>
          <a:solidFill>
            <a:sysClr val="window" lastClr="FFFFFF"/>
          </a:solidFill>
          <a:ln w="25400" cap="flat" cmpd="sng" algn="ctr">
            <a:solidFill>
              <a:srgbClr val="0000FF"/>
            </a:solidFill>
            <a:prstDash val="solid"/>
          </a:ln>
          <a:effectLst/>
        </p:spPr>
        <p:txBody>
          <a:bodyPr>
            <a:spAutoFit/>
          </a:bodyPr>
          <a:lstStyle/>
          <a:p>
            <a:pPr algn="ctr">
              <a:defRPr/>
            </a:pPr>
            <a:r>
              <a:rPr lang="en-US" sz="2400" b="1" kern="0" dirty="0">
                <a:solidFill>
                  <a:srgbClr val="0000FF"/>
                </a:solidFill>
                <a:latin typeface="Calibri"/>
                <a:ea typeface="ＭＳ Ｐゴシック" charset="0"/>
                <a:cs typeface="ＭＳ Ｐゴシック" charset="0"/>
              </a:rPr>
              <a:t>Newer device families have more weak cells than older ones</a:t>
            </a:r>
          </a:p>
          <a:p>
            <a:pPr algn="ctr">
              <a:defRPr/>
            </a:pPr>
            <a:r>
              <a:rPr lang="en-US" sz="2400" b="1" kern="0" dirty="0">
                <a:solidFill>
                  <a:srgbClr val="0000FF"/>
                </a:solidFill>
                <a:latin typeface="Calibri"/>
                <a:ea typeface="ＭＳ Ｐゴシック" charset="0"/>
                <a:cs typeface="ＭＳ Ｐゴシック" charset="0"/>
              </a:rPr>
              <a:t>Likely a result of technology scaling</a:t>
            </a:r>
          </a:p>
        </p:txBody>
      </p:sp>
      <p:sp>
        <p:nvSpPr>
          <p:cNvPr id="10" name="Oval 9"/>
          <p:cNvSpPr/>
          <p:nvPr/>
        </p:nvSpPr>
        <p:spPr>
          <a:xfrm>
            <a:off x="7423150" y="43656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1" name="Oval 10"/>
          <p:cNvSpPr/>
          <p:nvPr/>
        </p:nvSpPr>
        <p:spPr>
          <a:xfrm>
            <a:off x="7431088" y="24098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2" name="TextBox 38"/>
          <p:cNvSpPr txBox="1">
            <a:spLocks noChangeArrowheads="1"/>
          </p:cNvSpPr>
          <p:nvPr/>
        </p:nvSpPr>
        <p:spPr bwMode="auto">
          <a:xfrm>
            <a:off x="8329613" y="4356100"/>
            <a:ext cx="890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smtClean="0">
                <a:solidFill>
                  <a:srgbClr val="FF0000"/>
                </a:solidFill>
              </a:rPr>
              <a:t>OLDER</a:t>
            </a:r>
          </a:p>
        </p:txBody>
      </p:sp>
      <p:sp>
        <p:nvSpPr>
          <p:cNvPr id="13" name="TextBox 38"/>
          <p:cNvSpPr txBox="1">
            <a:spLocks noChangeArrowheads="1"/>
          </p:cNvSpPr>
          <p:nvPr/>
        </p:nvSpPr>
        <p:spPr bwMode="auto">
          <a:xfrm>
            <a:off x="8289925" y="2439988"/>
            <a:ext cx="947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smtClean="0">
                <a:solidFill>
                  <a:srgbClr val="FF0000"/>
                </a:solidFill>
              </a:rPr>
              <a:t>NEWER</a:t>
            </a:r>
          </a:p>
        </p:txBody>
      </p:sp>
      <p:sp>
        <p:nvSpPr>
          <p:cNvPr id="14" name="Oval 13"/>
          <p:cNvSpPr/>
          <p:nvPr/>
        </p:nvSpPr>
        <p:spPr>
          <a:xfrm>
            <a:off x="7386638" y="51466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5" name="TextBox 38"/>
          <p:cNvSpPr txBox="1">
            <a:spLocks noChangeArrowheads="1"/>
          </p:cNvSpPr>
          <p:nvPr/>
        </p:nvSpPr>
        <p:spPr bwMode="auto">
          <a:xfrm>
            <a:off x="8329613" y="5186363"/>
            <a:ext cx="890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smtClean="0">
                <a:solidFill>
                  <a:srgbClr val="FF0000"/>
                </a:solidFill>
              </a:rPr>
              <a:t>OLDER</a:t>
            </a:r>
          </a:p>
        </p:txBody>
      </p:sp>
      <p:sp>
        <p:nvSpPr>
          <p:cNvPr id="16" name="Oval 15"/>
          <p:cNvSpPr/>
          <p:nvPr/>
        </p:nvSpPr>
        <p:spPr>
          <a:xfrm>
            <a:off x="7432675" y="18827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7" name="TextBox 38"/>
          <p:cNvSpPr txBox="1">
            <a:spLocks noChangeArrowheads="1"/>
          </p:cNvSpPr>
          <p:nvPr/>
        </p:nvSpPr>
        <p:spPr bwMode="auto">
          <a:xfrm>
            <a:off x="8291513" y="1912938"/>
            <a:ext cx="9477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smtClean="0">
                <a:solidFill>
                  <a:srgbClr val="FF0000"/>
                </a:solidFill>
              </a:rPr>
              <a:t>NEWER</a:t>
            </a:r>
          </a:p>
        </p:txBody>
      </p:sp>
    </p:spTree>
    <p:extLst>
      <p:ext uri="{BB962C8B-B14F-4D97-AF65-F5344CB8AC3E}">
        <p14:creationId xmlns:p14="http://schemas.microsoft.com/office/powerpoint/2010/main" val="31624453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p:bldP spid="12" grpId="1"/>
      <p:bldP spid="13" grpId="0"/>
      <p:bldP spid="13" grpId="1"/>
      <p:bldP spid="14" grpId="0" animBg="1"/>
      <p:bldP spid="15" grpId="0"/>
      <p:bldP spid="16" grpId="0" animBg="1"/>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Is Writing Papers About It, Too</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51</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3987284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smtClean="0"/>
              <a:t>Mitigation of Retention Issues </a:t>
            </a:r>
            <a:r>
              <a:rPr lang="en-US" sz="2600" b="1" dirty="0" smtClean="0"/>
              <a:t>[SIGMETRICS’14]</a:t>
            </a:r>
            <a:endParaRPr lang="en-US" sz="26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52</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7187" y="1700808"/>
            <a:ext cx="9144000" cy="3744416"/>
          </a:xfrm>
          <a:prstGeom prst="rect">
            <a:avLst/>
          </a:prstGeom>
        </p:spPr>
      </p:pic>
    </p:spTree>
    <p:extLst>
      <p:ext uri="{BB962C8B-B14F-4D97-AF65-F5344CB8AC3E}">
        <p14:creationId xmlns:p14="http://schemas.microsoft.com/office/powerpoint/2010/main" val="24198411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dirty="0" smtClean="0"/>
              <a:t>Handling Variable Retention Time </a:t>
            </a:r>
            <a:r>
              <a:rPr lang="en-US" sz="2600" b="1" dirty="0" smtClean="0">
                <a:solidFill>
                  <a:srgbClr val="006633"/>
                </a:solidFill>
              </a:rPr>
              <a:t>[DSN’15]</a:t>
            </a:r>
            <a:r>
              <a:rPr lang="en-US" sz="3400" dirty="0" smtClean="0"/>
              <a:t> </a:t>
            </a:r>
            <a:endParaRPr lang="en-US" sz="3400" dirty="0"/>
          </a:p>
        </p:txBody>
      </p:sp>
      <p:sp>
        <p:nvSpPr>
          <p:cNvPr id="3" name="Content Placeholder 2"/>
          <p:cNvSpPr>
            <a:spLocks noGrp="1"/>
          </p:cNvSpPr>
          <p:nvPr>
            <p:ph idx="1"/>
          </p:nvPr>
        </p:nvSpPr>
        <p:spPr>
          <a:xfrm>
            <a:off x="228600" y="940271"/>
            <a:ext cx="8610600" cy="5153025"/>
          </a:xfrm>
        </p:spPr>
        <p:txBody>
          <a:bodyPr/>
          <a:lstStyle/>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53</a:t>
            </a:fld>
            <a:endParaRPr lang="en-US">
              <a:solidFill>
                <a:srgbClr val="000000"/>
              </a:solidFill>
            </a:endParaRPr>
          </a:p>
        </p:txBody>
      </p:sp>
      <p:pic>
        <p:nvPicPr>
          <p:cNvPr id="5" name="Picture 4"/>
          <p:cNvPicPr>
            <a:picLocks noChangeAspect="1"/>
          </p:cNvPicPr>
          <p:nvPr/>
        </p:nvPicPr>
        <p:blipFill>
          <a:blip r:embed="rId2"/>
          <a:stretch>
            <a:fillRect/>
          </a:stretch>
        </p:blipFill>
        <p:spPr>
          <a:xfrm>
            <a:off x="0" y="2492896"/>
            <a:ext cx="9144000" cy="1642219"/>
          </a:xfrm>
          <a:prstGeom prst="rect">
            <a:avLst/>
          </a:prstGeom>
        </p:spPr>
      </p:pic>
    </p:spTree>
    <p:extLst>
      <p:ext uri="{BB962C8B-B14F-4D97-AF65-F5344CB8AC3E}">
        <p14:creationId xmlns:p14="http://schemas.microsoft.com/office/powerpoint/2010/main" val="19306970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Keep Memory Secure?</a:t>
            </a:r>
            <a:endParaRPr lang="en-US" dirty="0"/>
          </a:p>
        </p:txBody>
      </p:sp>
      <p:sp>
        <p:nvSpPr>
          <p:cNvPr id="3" name="Content Placeholder 2"/>
          <p:cNvSpPr>
            <a:spLocks noGrp="1"/>
          </p:cNvSpPr>
          <p:nvPr>
            <p:ph idx="1"/>
          </p:nvPr>
        </p:nvSpPr>
        <p:spPr>
          <a:xfrm>
            <a:off x="228600" y="1268760"/>
            <a:ext cx="8610600" cy="4979640"/>
          </a:xfrm>
        </p:spPr>
        <p:txBody>
          <a:bodyPr/>
          <a:lstStyle/>
          <a:p>
            <a:r>
              <a:rPr lang="en-US" dirty="0" smtClean="0"/>
              <a:t>DRAM</a:t>
            </a:r>
          </a:p>
          <a:p>
            <a:endParaRPr lang="en-US" dirty="0"/>
          </a:p>
          <a:p>
            <a:r>
              <a:rPr lang="en-US" dirty="0" smtClean="0"/>
              <a:t>Flash memory</a:t>
            </a:r>
          </a:p>
          <a:p>
            <a:endParaRPr lang="en-US" dirty="0"/>
          </a:p>
          <a:p>
            <a:r>
              <a:rPr lang="en-US" dirty="0" smtClean="0"/>
              <a:t>Emerging Technologies</a:t>
            </a:r>
          </a:p>
          <a:p>
            <a:pPr lvl="1"/>
            <a:r>
              <a:rPr lang="en-US" dirty="0" smtClean="0"/>
              <a:t>Phase Change Memory</a:t>
            </a:r>
          </a:p>
          <a:p>
            <a:pPr lvl="1"/>
            <a:r>
              <a:rPr lang="en-US" dirty="0" smtClean="0"/>
              <a:t>STT-MRAM</a:t>
            </a:r>
          </a:p>
          <a:p>
            <a:pPr lvl="1"/>
            <a:r>
              <a:rPr lang="en-US" dirty="0" smtClean="0"/>
              <a:t>RRAM, memristors</a:t>
            </a:r>
          </a:p>
          <a:p>
            <a:pPr lvl="1"/>
            <a:r>
              <a:rPr lang="en-US" dirty="0" smtClean="0"/>
              <a:t>… </a:t>
            </a:r>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54</a:t>
            </a:fld>
            <a:endParaRPr lang="en-US" altLang="en-US">
              <a:solidFill>
                <a:srgbClr val="000000"/>
              </a:solidFill>
            </a:endParaRPr>
          </a:p>
        </p:txBody>
      </p:sp>
    </p:spTree>
    <p:extLst>
      <p:ext uri="{BB962C8B-B14F-4D97-AF65-F5344CB8AC3E}">
        <p14:creationId xmlns:p14="http://schemas.microsoft.com/office/powerpoint/2010/main" val="4130074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0" y="1268760"/>
            <a:ext cx="9144000" cy="5112568"/>
          </a:xfrm>
        </p:spPr>
        <p:txBody>
          <a:bodyPr/>
          <a:lstStyle/>
          <a:p>
            <a:r>
              <a:rPr lang="en-US" dirty="0" smtClean="0">
                <a:solidFill>
                  <a:srgbClr val="FF0000"/>
                </a:solidFill>
              </a:rPr>
              <a:t>Understand:</a:t>
            </a:r>
            <a:r>
              <a:rPr lang="en-US" dirty="0" smtClean="0">
                <a:solidFill>
                  <a:srgbClr val="0000FF"/>
                </a:solidFill>
              </a:rPr>
              <a:t> Solid methodologies for failure modeling and discovery</a:t>
            </a:r>
          </a:p>
          <a:p>
            <a:pPr lvl="1"/>
            <a:r>
              <a:rPr lang="en-US" dirty="0" smtClean="0"/>
              <a:t>Modeling based on real device data – small scale and large scale</a:t>
            </a:r>
          </a:p>
          <a:p>
            <a:endParaRPr lang="en-US" dirty="0" smtClean="0"/>
          </a:p>
          <a:p>
            <a:pPr marL="0" indent="0">
              <a:buNone/>
            </a:pPr>
            <a:endParaRPr lang="en-US" dirty="0"/>
          </a:p>
          <a:p>
            <a:r>
              <a:rPr lang="en-US" dirty="0" smtClean="0">
                <a:solidFill>
                  <a:srgbClr val="FF0000"/>
                </a:solidFill>
              </a:rPr>
              <a:t>Architect:</a:t>
            </a:r>
            <a:r>
              <a:rPr lang="en-US" dirty="0" smtClean="0">
                <a:solidFill>
                  <a:srgbClr val="0000FF"/>
                </a:solidFill>
              </a:rPr>
              <a:t> Principled </a:t>
            </a:r>
            <a:r>
              <a:rPr lang="en-US" dirty="0">
                <a:solidFill>
                  <a:srgbClr val="0000FF"/>
                </a:solidFill>
              </a:rPr>
              <a:t>co-architecting of system and memory</a:t>
            </a:r>
          </a:p>
          <a:p>
            <a:pPr lvl="1"/>
            <a:r>
              <a:rPr lang="en-US" dirty="0" smtClean="0"/>
              <a:t>Good partitioning of duties across the stack</a:t>
            </a:r>
          </a:p>
          <a:p>
            <a:endParaRPr lang="en-US" dirty="0"/>
          </a:p>
          <a:p>
            <a:endParaRPr lang="en-US" dirty="0" smtClean="0"/>
          </a:p>
          <a:p>
            <a:r>
              <a:rPr lang="en-US" dirty="0" smtClean="0">
                <a:solidFill>
                  <a:srgbClr val="FF0000"/>
                </a:solidFill>
              </a:rPr>
              <a:t>Design &amp; Test:</a:t>
            </a:r>
            <a:r>
              <a:rPr lang="en-US" dirty="0" smtClean="0">
                <a:solidFill>
                  <a:srgbClr val="0000FF"/>
                </a:solidFill>
              </a:rPr>
              <a:t> Principled electronic design, automation, testing</a:t>
            </a:r>
          </a:p>
          <a:p>
            <a:pPr lvl="1"/>
            <a:r>
              <a:rPr lang="en-US" dirty="0" smtClean="0"/>
              <a:t>High coverage and good interaction with system reliability methods</a:t>
            </a:r>
          </a:p>
          <a:p>
            <a:endParaRPr lang="en-US" dirty="0" smtClean="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55</a:t>
            </a:fld>
            <a:endParaRPr lang="en-US"/>
          </a:p>
        </p:txBody>
      </p:sp>
    </p:spTree>
    <p:extLst>
      <p:ext uri="{BB962C8B-B14F-4D97-AF65-F5344CB8AC3E}">
        <p14:creationId xmlns:p14="http://schemas.microsoft.com/office/powerpoint/2010/main" val="4638791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 with Experiments (</a:t>
            </a:r>
            <a:r>
              <a:rPr lang="en-US" dirty="0"/>
              <a:t>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56</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132984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 with Experiments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57</a:t>
            </a:fld>
            <a:endParaRPr lang="en-US" altLang="en-US"/>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Virtex-II Pro</a:t>
              </a:r>
            </a:p>
            <a:p>
              <a:pPr algn="ctr">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Virtex-V FPGA</a:t>
            </a:r>
          </a:p>
          <a:p>
            <a:pPr algn="ctr">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0066CC"/>
                </a:solidFill>
                <a:latin typeface="Tahoma"/>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smtClean="0">
              <a:solidFill>
                <a:sysClr val="windowText" lastClr="000000"/>
              </a:solidFill>
              <a:latin typeface="Tahoma"/>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a:t>
            </a:r>
            <a:r>
              <a:rPr lang="en-US" sz="1800" kern="0" dirty="0" smtClean="0">
                <a:solidFill>
                  <a:srgbClr val="FFFF00"/>
                </a:solidFill>
              </a:rPr>
              <a:t>x-nm</a:t>
            </a:r>
          </a:p>
          <a:p>
            <a:pPr algn="ctr">
              <a:defRPr/>
            </a:pPr>
            <a:r>
              <a:rPr lang="en-US" sz="1800" kern="0" dirty="0" smtClean="0">
                <a:solidFill>
                  <a:srgbClr val="FFFF00"/>
                </a:solidFill>
              </a:rPr>
              <a:t>NAND Flash</a:t>
            </a:r>
          </a:p>
        </p:txBody>
      </p:sp>
      <p:sp>
        <p:nvSpPr>
          <p:cNvPr id="61" name="Rectangle 60"/>
          <p:cNvSpPr/>
          <p:nvPr/>
        </p:nvSpPr>
        <p:spPr>
          <a:xfrm>
            <a:off x="0" y="5877272"/>
            <a:ext cx="6588224" cy="523220"/>
          </a:xfrm>
          <a:prstGeom prst="rect">
            <a:avLst/>
          </a:prstGeom>
        </p:spPr>
        <p:txBody>
          <a:bodyPr wrap="square">
            <a:spAutoFit/>
          </a:bodyPr>
          <a:lstStyle/>
          <a:p>
            <a:r>
              <a:rPr lang="en-US" sz="1400" dirty="0" smtClean="0">
                <a:solidFill>
                  <a:srgbClr val="006633"/>
                </a:solidFill>
                <a:latin typeface="Tahoma"/>
              </a:rPr>
              <a:t>[DATE </a:t>
            </a:r>
            <a:r>
              <a:rPr lang="en-US" sz="1400" dirty="0">
                <a:solidFill>
                  <a:srgbClr val="006633"/>
                </a:solidFill>
                <a:latin typeface="Tahoma"/>
              </a:rPr>
              <a:t>2012, ICCD 2012, DATE 2013, ITJ 2013, ICCD 2013, SIGMETRICS </a:t>
            </a:r>
            <a:r>
              <a:rPr lang="en-US" sz="1400" dirty="0" smtClean="0">
                <a:solidFill>
                  <a:srgbClr val="006633"/>
                </a:solidFill>
                <a:latin typeface="Tahoma"/>
              </a:rPr>
              <a:t>2014, HPCA 2015, DSN 2015, MSST 2015, JSAC 2016, HPCA </a:t>
            </a:r>
            <a:r>
              <a:rPr lang="en-US" sz="1400" dirty="0" smtClean="0">
                <a:solidFill>
                  <a:srgbClr val="006633"/>
                </a:solidFill>
                <a:latin typeface="Tahoma"/>
              </a:rPr>
              <a:t>2017, DFRWS 2017]</a:t>
            </a:r>
            <a:endParaRPr lang="en-US" sz="1400" dirty="0">
              <a:solidFill>
                <a:srgbClr val="000000"/>
              </a:solidFill>
              <a:latin typeface="Tahoma"/>
            </a:endParaRPr>
          </a:p>
        </p:txBody>
      </p:sp>
    </p:spTree>
    <p:extLst>
      <p:ext uri="{BB962C8B-B14F-4D97-AF65-F5344CB8AC3E}">
        <p14:creationId xmlns:p14="http://schemas.microsoft.com/office/powerpoint/2010/main" val="1497585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Another Time: NAND Flash Vulnerabilities</a:t>
            </a:r>
            <a:endParaRPr lang="en-US" sz="3600" dirty="0"/>
          </a:p>
        </p:txBody>
      </p:sp>
      <p:sp>
        <p:nvSpPr>
          <p:cNvPr id="3" name="Content Placeholder 2"/>
          <p:cNvSpPr>
            <a:spLocks noGrp="1"/>
          </p:cNvSpPr>
          <p:nvPr>
            <p:ph idx="1"/>
          </p:nvPr>
        </p:nvSpPr>
        <p:spPr>
          <a:xfrm>
            <a:off x="228600" y="908720"/>
            <a:ext cx="8915400" cy="5256584"/>
          </a:xfrm>
        </p:spPr>
        <p:txBody>
          <a:bodyPr/>
          <a:lstStyle/>
          <a:p>
            <a:r>
              <a:rPr lang="en-US" sz="1800" dirty="0" smtClean="0"/>
              <a:t>Onur Mutlu,</a:t>
            </a:r>
            <a:r>
              <a:rPr lang="en-US" sz="1800" dirty="0"/>
              <a:t/>
            </a:r>
            <a:br>
              <a:rPr lang="en-US" sz="1800" dirty="0"/>
            </a:br>
            <a:r>
              <a:rPr lang="en-US" sz="1800" b="1" dirty="0" smtClean="0">
                <a:hlinkClick r:id="rId2"/>
              </a:rPr>
              <a:t>"</a:t>
            </a:r>
            <a:r>
              <a:rPr lang="en-US" sz="1800" b="1" dirty="0">
                <a:hlinkClick r:id="rId2"/>
              </a:rPr>
              <a:t>Error Analysis and Management for MLC NAND Flash Memory"</a:t>
            </a:r>
            <a:r>
              <a:rPr lang="en-US" sz="1800" dirty="0"/>
              <a:t/>
            </a:r>
            <a:br>
              <a:rPr lang="en-US" sz="1800" dirty="0"/>
            </a:br>
            <a:r>
              <a:rPr lang="en-US" sz="1800" i="1" dirty="0"/>
              <a:t>Technical talk at </a:t>
            </a:r>
            <a:r>
              <a:rPr lang="en-US" sz="1800" i="1" dirty="0">
                <a:hlinkClick r:id="rId3"/>
              </a:rPr>
              <a:t>Flash Memory Summit 2014</a:t>
            </a:r>
            <a:r>
              <a:rPr lang="en-US" sz="1800" i="1" dirty="0"/>
              <a:t> (</a:t>
            </a:r>
            <a:r>
              <a:rPr lang="en-US" sz="1800" b="1" i="1" dirty="0"/>
              <a:t>FMS</a:t>
            </a:r>
            <a:r>
              <a:rPr lang="en-US" sz="1800" i="1" dirty="0"/>
              <a:t>)</a:t>
            </a:r>
            <a:r>
              <a:rPr lang="en-US" sz="1800" dirty="0"/>
              <a:t>, Santa Clara, CA, August 2014. </a:t>
            </a:r>
            <a:r>
              <a:rPr lang="en-US" sz="1800" dirty="0">
                <a:hlinkClick r:id="rId4"/>
              </a:rPr>
              <a:t>Slides (ppt)</a:t>
            </a:r>
            <a:r>
              <a:rPr lang="en-US" sz="1800" dirty="0"/>
              <a:t> </a:t>
            </a:r>
            <a:r>
              <a:rPr lang="en-US" sz="1800" dirty="0">
                <a:hlinkClick r:id="rId2"/>
              </a:rPr>
              <a:t>(pdf)</a:t>
            </a:r>
            <a:r>
              <a:rPr lang="en-US" sz="1800" dirty="0"/>
              <a:t> </a:t>
            </a:r>
            <a:endParaRPr lang="en-US" sz="1800" dirty="0" smtClean="0"/>
          </a:p>
          <a:p>
            <a:endParaRPr lang="en-US" sz="1400" dirty="0" smtClean="0"/>
          </a:p>
          <a:p>
            <a:endParaRPr lang="en-US" sz="100" dirty="0" smtClean="0"/>
          </a:p>
          <a:p>
            <a:endParaRPr lang="en-US" sz="300" dirty="0"/>
          </a:p>
          <a:p>
            <a:pPr marL="0" indent="0">
              <a:buNone/>
            </a:pPr>
            <a:r>
              <a:rPr lang="en-US" sz="1300" dirty="0" err="1" smtClean="0"/>
              <a:t>Cai</a:t>
            </a:r>
            <a:r>
              <a:rPr lang="en-US" sz="1300" dirty="0"/>
              <a:t>+, “</a:t>
            </a:r>
            <a:r>
              <a:rPr lang="en-US" sz="1300" dirty="0">
                <a:solidFill>
                  <a:srgbClr val="0000FF"/>
                </a:solidFill>
              </a:rPr>
              <a:t>Error Patterns in MLC NAND Flash Memory: Measurement, Characterization, and </a:t>
            </a:r>
            <a:r>
              <a:rPr lang="en-US" sz="1300" dirty="0" smtClean="0">
                <a:solidFill>
                  <a:srgbClr val="0000FF"/>
                </a:solidFill>
              </a:rPr>
              <a:t>Analysis</a:t>
            </a:r>
            <a:r>
              <a:rPr lang="en-US" sz="1300" dirty="0" smtClean="0"/>
              <a:t>,</a:t>
            </a:r>
            <a:r>
              <a:rPr lang="en-US" sz="1300" dirty="0"/>
              <a:t>” DATE 2012</a:t>
            </a:r>
            <a:r>
              <a:rPr lang="en-US" sz="1300" dirty="0" smtClean="0"/>
              <a:t>.</a:t>
            </a:r>
          </a:p>
          <a:p>
            <a:pPr marL="0" indent="0">
              <a:buNone/>
            </a:pPr>
            <a:r>
              <a:rPr lang="en-US" sz="1300" dirty="0" err="1" smtClean="0"/>
              <a:t>Cai</a:t>
            </a:r>
            <a:r>
              <a:rPr lang="en-US" sz="1300" dirty="0"/>
              <a:t>+, “</a:t>
            </a:r>
            <a:r>
              <a:rPr lang="en-US" sz="1300" dirty="0">
                <a:solidFill>
                  <a:srgbClr val="0000FF"/>
                </a:solidFill>
              </a:rPr>
              <a:t>Flash Correct-and-Refresh: Retention-Aware Error Management for Increased Flash Memory </a:t>
            </a:r>
            <a:r>
              <a:rPr lang="en-US" sz="1300" dirty="0" smtClean="0">
                <a:solidFill>
                  <a:srgbClr val="0000FF"/>
                </a:solidFill>
              </a:rPr>
              <a:t>Lifetime</a:t>
            </a:r>
            <a:r>
              <a:rPr lang="en-US" sz="1300" dirty="0" smtClean="0"/>
              <a:t>,” ICCD 2012.</a:t>
            </a:r>
          </a:p>
          <a:p>
            <a:pPr marL="0" indent="0">
              <a:buNone/>
            </a:pPr>
            <a:r>
              <a:rPr lang="en-US" sz="1300" dirty="0" err="1" smtClean="0"/>
              <a:t>Cai</a:t>
            </a:r>
            <a:r>
              <a:rPr lang="en-US" sz="1300" dirty="0"/>
              <a:t>+, “</a:t>
            </a:r>
            <a:r>
              <a:rPr lang="en-US" sz="1300" dirty="0">
                <a:solidFill>
                  <a:srgbClr val="0000FF"/>
                </a:solidFill>
              </a:rPr>
              <a:t>Threshold Voltage Distribution in MLC NAND Flash Memory: Characterization, Analysis and </a:t>
            </a:r>
            <a:r>
              <a:rPr lang="en-US" sz="1300" dirty="0" smtClean="0">
                <a:solidFill>
                  <a:srgbClr val="0000FF"/>
                </a:solidFill>
              </a:rPr>
              <a:t>Modeling</a:t>
            </a:r>
            <a:r>
              <a:rPr lang="en-US" sz="1300" dirty="0" smtClean="0"/>
              <a:t>,” DATE 2013.</a:t>
            </a:r>
          </a:p>
          <a:p>
            <a:pPr marL="0" indent="0">
              <a:buNone/>
            </a:pPr>
            <a:r>
              <a:rPr lang="en-US" sz="1300" dirty="0" err="1" smtClean="0"/>
              <a:t>Cai</a:t>
            </a:r>
            <a:r>
              <a:rPr lang="en-US" sz="1300" dirty="0"/>
              <a:t>+, “</a:t>
            </a:r>
            <a:r>
              <a:rPr lang="en-US" sz="1300" dirty="0">
                <a:solidFill>
                  <a:srgbClr val="0000FF"/>
                </a:solidFill>
              </a:rPr>
              <a:t>Error Analysis and Retention-Aware Error Management for NAND Flash </a:t>
            </a:r>
            <a:r>
              <a:rPr lang="en-US" sz="1300" dirty="0" smtClean="0">
                <a:solidFill>
                  <a:srgbClr val="0000FF"/>
                </a:solidFill>
              </a:rPr>
              <a:t>Memory</a:t>
            </a:r>
            <a:r>
              <a:rPr lang="en-US" sz="1300" dirty="0" smtClean="0"/>
              <a:t>,” Intel Technology Journal 2013.</a:t>
            </a:r>
          </a:p>
          <a:p>
            <a:pPr marL="0" indent="0">
              <a:buNone/>
            </a:pPr>
            <a:r>
              <a:rPr lang="en-US" sz="1300" dirty="0" err="1" smtClean="0"/>
              <a:t>Cai</a:t>
            </a:r>
            <a:r>
              <a:rPr lang="en-US" sz="1300" dirty="0"/>
              <a:t>+, “</a:t>
            </a:r>
            <a:r>
              <a:rPr lang="en-US" sz="1300" dirty="0">
                <a:solidFill>
                  <a:srgbClr val="0000FF"/>
                </a:solidFill>
              </a:rPr>
              <a:t>Program Interference in MLC NAND Flash Memory: Characterization, Modeling, and </a:t>
            </a:r>
            <a:r>
              <a:rPr lang="en-US" sz="1300" dirty="0" smtClean="0">
                <a:solidFill>
                  <a:srgbClr val="0000FF"/>
                </a:solidFill>
              </a:rPr>
              <a:t>Mitigation</a:t>
            </a:r>
            <a:r>
              <a:rPr lang="en-US" sz="1300" dirty="0" smtClean="0"/>
              <a:t>,” ICCD 2013.</a:t>
            </a:r>
          </a:p>
          <a:p>
            <a:pPr marL="0" indent="0">
              <a:buNone/>
            </a:pPr>
            <a:r>
              <a:rPr lang="en-US" sz="1300" dirty="0" err="1" smtClean="0"/>
              <a:t>Cai</a:t>
            </a:r>
            <a:r>
              <a:rPr lang="en-US" sz="1300" dirty="0"/>
              <a:t>+, “</a:t>
            </a:r>
            <a:r>
              <a:rPr lang="en-US" sz="1300" dirty="0">
                <a:solidFill>
                  <a:srgbClr val="0000FF"/>
                </a:solidFill>
              </a:rPr>
              <a:t>Neighbor-Cell Assisted Error Correction for MLC NAND Flash </a:t>
            </a:r>
            <a:r>
              <a:rPr lang="en-US" sz="1300" dirty="0" smtClean="0">
                <a:solidFill>
                  <a:srgbClr val="0000FF"/>
                </a:solidFill>
              </a:rPr>
              <a:t>Memories</a:t>
            </a:r>
            <a:r>
              <a:rPr lang="en-US" sz="1300" dirty="0" smtClean="0"/>
              <a:t>,” SIGMETRICS 2014.</a:t>
            </a:r>
          </a:p>
          <a:p>
            <a:pPr marL="0" indent="0">
              <a:buNone/>
            </a:pPr>
            <a:r>
              <a:rPr lang="en-US" sz="1300" dirty="0" err="1" smtClean="0"/>
              <a:t>Cai</a:t>
            </a:r>
            <a:r>
              <a:rPr lang="en-US" sz="1300" dirty="0"/>
              <a:t>+,</a:t>
            </a:r>
            <a:r>
              <a:rPr lang="en-US" sz="1300" dirty="0" smtClean="0"/>
              <a:t>”</a:t>
            </a:r>
            <a:r>
              <a:rPr lang="en-US" sz="1300" dirty="0" smtClean="0">
                <a:solidFill>
                  <a:srgbClr val="0000FF"/>
                </a:solidFill>
              </a:rPr>
              <a:t>Data </a:t>
            </a:r>
            <a:r>
              <a:rPr lang="en-US" sz="1300" dirty="0">
                <a:solidFill>
                  <a:srgbClr val="0000FF"/>
                </a:solidFill>
              </a:rPr>
              <a:t>Retention in MLC NAND Flash Memory: Characterization, Optimization and Recovery</a:t>
            </a:r>
            <a:r>
              <a:rPr lang="en-US" sz="1300" dirty="0"/>
              <a:t>,” HPCA 2015</a:t>
            </a:r>
            <a:r>
              <a:rPr lang="en-US" sz="1300" dirty="0" smtClean="0"/>
              <a:t>.</a:t>
            </a:r>
          </a:p>
          <a:p>
            <a:pPr marL="0" indent="0">
              <a:buNone/>
            </a:pPr>
            <a:r>
              <a:rPr lang="en-US" sz="1300" dirty="0" err="1" smtClean="0"/>
              <a:t>Cai</a:t>
            </a:r>
            <a:r>
              <a:rPr lang="en-US" sz="1300" dirty="0" smtClean="0"/>
              <a:t>+, “</a:t>
            </a:r>
            <a:r>
              <a:rPr lang="en-US" sz="1300" dirty="0">
                <a:solidFill>
                  <a:srgbClr val="0000FF"/>
                </a:solidFill>
              </a:rPr>
              <a:t>Read Disturb Errors in MLC NAND Flash Memory: Characterization and </a:t>
            </a:r>
            <a:r>
              <a:rPr lang="en-US" sz="1300" dirty="0" smtClean="0">
                <a:solidFill>
                  <a:srgbClr val="0000FF"/>
                </a:solidFill>
              </a:rPr>
              <a:t>Mitigation</a:t>
            </a:r>
            <a:r>
              <a:rPr lang="en-US" sz="1300" dirty="0" smtClean="0"/>
              <a:t>,” DSN 2015. </a:t>
            </a:r>
          </a:p>
          <a:p>
            <a:pPr marL="0" indent="0">
              <a:buNone/>
            </a:pPr>
            <a:r>
              <a:rPr lang="en-US" sz="1300" dirty="0" err="1" smtClean="0"/>
              <a:t>Luo</a:t>
            </a:r>
            <a:r>
              <a:rPr lang="en-US" sz="1300" dirty="0" smtClean="0"/>
              <a:t>+, “</a:t>
            </a:r>
            <a:r>
              <a:rPr lang="en-US" sz="1300" dirty="0" smtClean="0">
                <a:solidFill>
                  <a:srgbClr val="0000FF"/>
                </a:solidFill>
              </a:rPr>
              <a:t>WARM: Improving </a:t>
            </a:r>
            <a:r>
              <a:rPr lang="en-US" sz="1300" dirty="0">
                <a:solidFill>
                  <a:srgbClr val="0000FF"/>
                </a:solidFill>
              </a:rPr>
              <a:t>NAND Flash Memory Lifetime with Write-hotness Aware Retention </a:t>
            </a:r>
            <a:r>
              <a:rPr lang="en-US" sz="1300" dirty="0" smtClean="0">
                <a:solidFill>
                  <a:srgbClr val="0000FF"/>
                </a:solidFill>
              </a:rPr>
              <a:t>Management</a:t>
            </a:r>
            <a:r>
              <a:rPr lang="en-US" sz="1300" dirty="0" smtClean="0"/>
              <a:t>,” MSST 2015.</a:t>
            </a:r>
          </a:p>
          <a:p>
            <a:pPr marL="0" indent="0">
              <a:buNone/>
            </a:pPr>
            <a:r>
              <a:rPr lang="en-US" sz="1300" dirty="0" smtClean="0"/>
              <a:t>Meza+, “</a:t>
            </a:r>
            <a:r>
              <a:rPr lang="en-US" sz="1300" dirty="0" smtClean="0">
                <a:solidFill>
                  <a:srgbClr val="0000FF"/>
                </a:solidFill>
              </a:rPr>
              <a:t>A Large-Scale Study of Flash Memory Errors in the Field</a:t>
            </a:r>
            <a:r>
              <a:rPr lang="en-US" sz="1300" dirty="0" smtClean="0"/>
              <a:t>,” SIGMETRICS 2015.</a:t>
            </a:r>
          </a:p>
          <a:p>
            <a:pPr marL="0" indent="0">
              <a:buNone/>
            </a:pPr>
            <a:r>
              <a:rPr lang="en-US" sz="1300" dirty="0"/>
              <a:t>Luo+, “</a:t>
            </a:r>
            <a:r>
              <a:rPr lang="en-US" sz="1300" dirty="0">
                <a:solidFill>
                  <a:srgbClr val="0000FF"/>
                </a:solidFill>
              </a:rPr>
              <a:t>Enabling Accurate and Practical Online Flash Channel Modeling for Modern MLC NAND Flash </a:t>
            </a:r>
            <a:r>
              <a:rPr lang="en-US" sz="1300" dirty="0" smtClean="0">
                <a:solidFill>
                  <a:srgbClr val="0000FF"/>
                </a:solidFill>
              </a:rPr>
              <a:t>Memory</a:t>
            </a:r>
            <a:r>
              <a:rPr lang="en-US" sz="1300" dirty="0" smtClean="0"/>
              <a:t>,” IEEE JSAC 2016.</a:t>
            </a:r>
          </a:p>
          <a:p>
            <a:pPr marL="0" indent="0">
              <a:buNone/>
            </a:pPr>
            <a:r>
              <a:rPr lang="en-US" sz="1300" dirty="0" smtClean="0"/>
              <a:t>Cai+, “</a:t>
            </a:r>
            <a:r>
              <a:rPr lang="en-US" sz="1300" dirty="0">
                <a:solidFill>
                  <a:srgbClr val="0000FF"/>
                </a:solidFill>
              </a:rPr>
              <a:t>Vulnerabilities in MLC NAND Flash Memory Programming: Experimental Analysis, Exploits, and Mitigation Techniques</a:t>
            </a:r>
            <a:r>
              <a:rPr lang="en-US" sz="1300" dirty="0" smtClean="0"/>
              <a:t>,” HPCA 2017</a:t>
            </a:r>
            <a:r>
              <a:rPr lang="en-US" sz="1300" dirty="0" smtClean="0"/>
              <a:t>.</a:t>
            </a:r>
          </a:p>
          <a:p>
            <a:pPr marL="0" indent="0">
              <a:buNone/>
            </a:pPr>
            <a:r>
              <a:rPr lang="en-US" sz="1300" dirty="0" err="1" smtClean="0"/>
              <a:t>Fukami</a:t>
            </a:r>
            <a:r>
              <a:rPr lang="en-US" sz="1300" dirty="0" smtClean="0"/>
              <a:t>+</a:t>
            </a:r>
            <a:r>
              <a:rPr lang="en-US" sz="1300" dirty="0"/>
              <a:t>, </a:t>
            </a:r>
            <a:r>
              <a:rPr lang="en-US" sz="1300" dirty="0" smtClean="0"/>
              <a:t>“</a:t>
            </a:r>
            <a:r>
              <a:rPr lang="en-US" sz="1300" dirty="0">
                <a:solidFill>
                  <a:srgbClr val="0000FF"/>
                </a:solidFill>
              </a:rPr>
              <a:t>I</a:t>
            </a:r>
            <a:r>
              <a:rPr lang="en-US" sz="1300" dirty="0" smtClean="0">
                <a:solidFill>
                  <a:srgbClr val="0000FF"/>
                </a:solidFill>
              </a:rPr>
              <a:t>mproving </a:t>
            </a:r>
            <a:r>
              <a:rPr lang="en-US" sz="1300" dirty="0">
                <a:solidFill>
                  <a:srgbClr val="0000FF"/>
                </a:solidFill>
              </a:rPr>
              <a:t>the Reliability of Chip-Off Forensic Analysis of NAND Flash Memory </a:t>
            </a:r>
            <a:r>
              <a:rPr lang="en-US" sz="1300" dirty="0" smtClean="0">
                <a:solidFill>
                  <a:srgbClr val="0000FF"/>
                </a:solidFill>
              </a:rPr>
              <a:t>Devices</a:t>
            </a:r>
            <a:r>
              <a:rPr lang="en-US" sz="1300" dirty="0" smtClean="0"/>
              <a:t>,</a:t>
            </a:r>
            <a:r>
              <a:rPr lang="en-US" sz="1300" dirty="0"/>
              <a:t>” DFRWS EU 2017. </a:t>
            </a:r>
            <a:endParaRPr lang="en-US" sz="1300" dirty="0" smtClean="0"/>
          </a:p>
          <a:p>
            <a:pPr marL="0" indent="0">
              <a:buNone/>
            </a:pPr>
            <a:endParaRPr lang="en-US" sz="1500" dirty="0"/>
          </a:p>
          <a:p>
            <a:endParaRPr lang="en-US" sz="1700" dirty="0"/>
          </a:p>
          <a:p>
            <a:endParaRPr lang="en-US" sz="20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58</a:t>
            </a:fld>
            <a:endParaRPr lang="en-US" altLang="en-US"/>
          </a:p>
        </p:txBody>
      </p:sp>
      <p:sp>
        <p:nvSpPr>
          <p:cNvPr id="5" name="Rectangle 4"/>
          <p:cNvSpPr>
            <a:spLocks noChangeArrowheads="1"/>
          </p:cNvSpPr>
          <p:nvPr/>
        </p:nvSpPr>
        <p:spPr bwMode="auto">
          <a:xfrm>
            <a:off x="768535" y="3717032"/>
            <a:ext cx="1643225"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
        <p:nvSpPr>
          <p:cNvPr id="6" name="Rectangle 5"/>
          <p:cNvSpPr>
            <a:spLocks noChangeArrowheads="1"/>
          </p:cNvSpPr>
          <p:nvPr/>
        </p:nvSpPr>
        <p:spPr bwMode="auto">
          <a:xfrm>
            <a:off x="729659" y="4437112"/>
            <a:ext cx="1584176"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
        <p:nvSpPr>
          <p:cNvPr id="7" name="Rectangle 6"/>
          <p:cNvSpPr>
            <a:spLocks noChangeArrowheads="1"/>
          </p:cNvSpPr>
          <p:nvPr/>
        </p:nvSpPr>
        <p:spPr bwMode="auto">
          <a:xfrm>
            <a:off x="755576" y="5772130"/>
            <a:ext cx="4320480" cy="262116"/>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1124191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Flash Memory Programming Vulnerabilities</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59</a:t>
            </a:fld>
            <a:endParaRPr lang="en-US"/>
          </a:p>
        </p:txBody>
      </p:sp>
      <p:pic>
        <p:nvPicPr>
          <p:cNvPr id="6" name="Picture 5"/>
          <p:cNvPicPr>
            <a:picLocks noChangeAspect="1"/>
          </p:cNvPicPr>
          <p:nvPr/>
        </p:nvPicPr>
        <p:blipFill>
          <a:blip r:embed="rId2"/>
          <a:stretch>
            <a:fillRect/>
          </a:stretch>
        </p:blipFill>
        <p:spPr>
          <a:xfrm>
            <a:off x="0" y="2182873"/>
            <a:ext cx="9144000" cy="814079"/>
          </a:xfrm>
          <a:prstGeom prst="rect">
            <a:avLst/>
          </a:prstGeom>
        </p:spPr>
      </p:pic>
      <p:pic>
        <p:nvPicPr>
          <p:cNvPr id="7" name="Picture 6"/>
          <p:cNvPicPr>
            <a:picLocks noChangeAspect="1"/>
          </p:cNvPicPr>
          <p:nvPr/>
        </p:nvPicPr>
        <p:blipFill>
          <a:blip r:embed="rId3"/>
          <a:stretch>
            <a:fillRect/>
          </a:stretch>
        </p:blipFill>
        <p:spPr>
          <a:xfrm>
            <a:off x="0" y="3153277"/>
            <a:ext cx="9144000" cy="635763"/>
          </a:xfrm>
          <a:prstGeom prst="rect">
            <a:avLst/>
          </a:prstGeom>
        </p:spPr>
      </p:pic>
    </p:spTree>
    <p:extLst>
      <p:ext uri="{BB962C8B-B14F-4D97-AF65-F5344CB8AC3E}">
        <p14:creationId xmlns:p14="http://schemas.microsoft.com/office/powerpoint/2010/main" val="57760074"/>
      </p:ext>
    </p:extLst>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5B9BD5"/>
                </a:solidFill>
                <a:latin typeface="Calibri Light"/>
              </a:rPr>
              <a:t>A</a:t>
            </a:r>
            <a:r>
              <a:rPr lang="en-US" sz="4000" b="1" smtClean="0">
                <a:solidFill>
                  <a:srgbClr val="5B9BD5"/>
                </a:solidFill>
                <a:latin typeface="Calibri Light"/>
              </a:rPr>
              <a:t> </a:t>
            </a:r>
            <a:r>
              <a:rPr lang="en-US" sz="3200" smtClean="0">
                <a:solidFill>
                  <a:srgbClr val="5B9BD5"/>
                </a:solidFill>
                <a:latin typeface="Calibri Light"/>
              </a:rPr>
              <a:t>company</a:t>
            </a:r>
            <a:endParaRPr lang="en-US" sz="4000" smtClean="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ED7D31"/>
                </a:solidFill>
                <a:latin typeface="Calibri Light"/>
              </a:rPr>
              <a:t>B</a:t>
            </a:r>
            <a:r>
              <a:rPr lang="en-US" sz="4000" smtClean="0">
                <a:solidFill>
                  <a:srgbClr val="ED7D31"/>
                </a:solidFill>
                <a:latin typeface="Calibri Light"/>
              </a:rPr>
              <a:t> </a:t>
            </a:r>
            <a:r>
              <a:rPr lang="en-US" sz="3200" smtClean="0">
                <a:solidFill>
                  <a:srgbClr val="ED7D31"/>
                </a:solidFill>
                <a:latin typeface="Calibri Light"/>
              </a:rPr>
              <a:t>company</a:t>
            </a:r>
            <a:endParaRPr lang="en-US" sz="4000" smtClean="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70AD47"/>
                </a:solidFill>
                <a:latin typeface="Calibri Light"/>
              </a:rPr>
              <a:t>C </a:t>
            </a:r>
            <a:r>
              <a:rPr lang="en-US" sz="3200" smtClean="0">
                <a:solidFill>
                  <a:srgbClr val="70AD47"/>
                </a:solidFill>
                <a:latin typeface="Calibri Light"/>
              </a:rPr>
              <a:t>company</a:t>
            </a:r>
            <a:endParaRPr lang="en-US" sz="4000" smtClean="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5B9BD5"/>
                </a:solidFill>
                <a:latin typeface="Calibri Light"/>
                <a:cs typeface="Courier New" panose="02070309020205020404" pitchFamily="49" charset="0"/>
              </a:rPr>
              <a:t>Up to</a:t>
            </a:r>
          </a:p>
          <a:p>
            <a:pPr algn="ctr"/>
            <a:r>
              <a:rPr lang="en-US" sz="4400" b="1"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ED7D31"/>
                </a:solidFill>
                <a:latin typeface="Calibri Light"/>
                <a:cs typeface="Courier New" panose="02070309020205020404" pitchFamily="49" charset="0"/>
              </a:rPr>
              <a:t>Up to</a:t>
            </a:r>
          </a:p>
          <a:p>
            <a:pPr algn="ctr"/>
            <a:r>
              <a:rPr lang="en-US" sz="4400" b="1"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
            </a:r>
            <a:b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70AD47"/>
                </a:solidFill>
                <a:latin typeface="Calibri Light"/>
                <a:cs typeface="Courier New" panose="02070309020205020404" pitchFamily="49" charset="0"/>
              </a:rPr>
              <a:t>Up to</a:t>
            </a:r>
          </a:p>
          <a:p>
            <a:pPr algn="ctr"/>
            <a:r>
              <a:rPr lang="en-US" sz="4400" b="1"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6</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Most DRAM Modules Are Vulnerable</a:t>
            </a:r>
            <a:endParaRPr lang="en-US" sz="4400" b="0" dirty="0">
              <a:solidFill>
                <a:srgbClr val="1A5712"/>
              </a:solidFill>
              <a:latin typeface="Garamond" charset="0"/>
              <a:ea typeface="ＭＳ Ｐゴシック" charset="0"/>
              <a:cs typeface="ＭＳ Ｐゴシック" charset="0"/>
            </a:endParaRP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5"/>
              </a:rPr>
              <a:t>Flipping </a:t>
            </a:r>
            <a:r>
              <a:rPr lang="en-US" dirty="0">
                <a:solidFill>
                  <a:srgbClr val="0000FF"/>
                </a:solidFill>
                <a:latin typeface="Calibri"/>
                <a:ea typeface="ＭＳ Ｐゴシック" charset="0"/>
                <a:cs typeface="ＭＳ Ｐゴシック" charset="0"/>
                <a:hlinkClick r:id="rId5"/>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5"/>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3697178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Aside: Large</a:t>
            </a:r>
            <a:r>
              <a:rPr lang="en-US" dirty="0" smtClean="0"/>
              <a:t>-Scale Flash </a:t>
            </a:r>
            <a:r>
              <a:rPr lang="en-US" dirty="0" smtClean="0"/>
              <a:t>Error </a:t>
            </a:r>
            <a:r>
              <a:rPr lang="en-US" dirty="0" smtClean="0"/>
              <a:t>Analysis</a:t>
            </a:r>
            <a:endParaRPr lang="en-US" dirty="0"/>
          </a:p>
        </p:txBody>
      </p:sp>
      <p:sp>
        <p:nvSpPr>
          <p:cNvPr id="3" name="Content Placeholder 2"/>
          <p:cNvSpPr>
            <a:spLocks noGrp="1"/>
          </p:cNvSpPr>
          <p:nvPr>
            <p:ph idx="1"/>
          </p:nvPr>
        </p:nvSpPr>
        <p:spPr/>
        <p:txBody>
          <a:bodyPr/>
          <a:lstStyle/>
          <a:p>
            <a:r>
              <a:rPr lang="en-US" dirty="0" smtClean="0">
                <a:solidFill>
                  <a:srgbClr val="0000FF"/>
                </a:solidFill>
              </a:rPr>
              <a:t>First large-scale field study of flash memory errors</a:t>
            </a:r>
          </a:p>
          <a:p>
            <a:endParaRPr lang="en-US" sz="2200" dirty="0" smtClean="0">
              <a:solidFill>
                <a:srgbClr val="0000FF"/>
              </a:solidFill>
            </a:endParaRPr>
          </a:p>
          <a:p>
            <a:r>
              <a:rPr lang="en-US" sz="2000" dirty="0" smtClean="0"/>
              <a:t>Justin </a:t>
            </a:r>
            <a:r>
              <a:rPr lang="en-US" sz="2000" dirty="0"/>
              <a:t>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 </a:t>
            </a:r>
            <a:endParaRPr lang="en-US" sz="2000" dirty="0" smtClean="0"/>
          </a:p>
          <a:p>
            <a:endParaRPr lang="en-US" sz="2200" dirty="0"/>
          </a:p>
          <a:p>
            <a:endParaRPr lang="en-US" sz="2200" dirty="0" smtClean="0"/>
          </a:p>
          <a:p>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60</a:t>
            </a:fld>
            <a:endParaRPr lang="en-US"/>
          </a:p>
        </p:txBody>
      </p:sp>
      <p:pic>
        <p:nvPicPr>
          <p:cNvPr id="5" name="Picture 4"/>
          <p:cNvPicPr>
            <a:picLocks noChangeAspect="1"/>
          </p:cNvPicPr>
          <p:nvPr/>
        </p:nvPicPr>
        <p:blipFill>
          <a:blip r:embed="rId10"/>
          <a:stretch>
            <a:fillRect/>
          </a:stretch>
        </p:blipFill>
        <p:spPr>
          <a:xfrm>
            <a:off x="0" y="4725144"/>
            <a:ext cx="9144000" cy="1313234"/>
          </a:xfrm>
          <a:prstGeom prst="rect">
            <a:avLst/>
          </a:prstGeom>
        </p:spPr>
      </p:pic>
    </p:spTree>
    <p:extLst>
      <p:ext uri="{BB962C8B-B14F-4D97-AF65-F5344CB8AC3E}">
        <p14:creationId xmlns:p14="http://schemas.microsoft.com/office/powerpoint/2010/main" val="2032302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251520" y="1052736"/>
            <a:ext cx="8892480" cy="5256584"/>
          </a:xfrm>
        </p:spPr>
        <p:txBody>
          <a:bodyPr/>
          <a:lstStyle/>
          <a:p>
            <a:r>
              <a:rPr lang="en-US" sz="2200" dirty="0" smtClean="0">
                <a:solidFill>
                  <a:srgbClr val="FF0000"/>
                </a:solidFill>
              </a:rPr>
              <a:t>Memory reliability is reducing</a:t>
            </a:r>
          </a:p>
          <a:p>
            <a:r>
              <a:rPr lang="en-US" sz="2200" dirty="0"/>
              <a:t>R</a:t>
            </a:r>
            <a:r>
              <a:rPr lang="en-US" sz="2200" dirty="0" smtClean="0"/>
              <a:t>eliability issues open up security vulnerabilities</a:t>
            </a:r>
          </a:p>
          <a:p>
            <a:pPr lvl="1"/>
            <a:r>
              <a:rPr lang="en-US" sz="2000" dirty="0" smtClean="0"/>
              <a:t>Very hard to defend against</a:t>
            </a:r>
          </a:p>
          <a:p>
            <a:r>
              <a:rPr lang="en-US" sz="2200" dirty="0" err="1" smtClean="0"/>
              <a:t>Rowhammer</a:t>
            </a:r>
            <a:r>
              <a:rPr lang="en-US" sz="2200" dirty="0"/>
              <a:t> </a:t>
            </a:r>
            <a:r>
              <a:rPr lang="en-US" sz="2200" dirty="0" smtClean="0"/>
              <a:t>is an example </a:t>
            </a:r>
          </a:p>
          <a:p>
            <a:pPr lvl="1"/>
            <a:r>
              <a:rPr lang="en-US" sz="2000" dirty="0"/>
              <a:t>I</a:t>
            </a:r>
            <a:r>
              <a:rPr lang="en-US" sz="2000" dirty="0" smtClean="0"/>
              <a:t>ts implications on system security research are tremendous</a:t>
            </a:r>
            <a:r>
              <a:rPr lang="en-US" sz="2000" dirty="0"/>
              <a:t> </a:t>
            </a:r>
            <a:r>
              <a:rPr lang="en-US" sz="2000" dirty="0" smtClean="0"/>
              <a:t>&amp; exciting</a:t>
            </a:r>
          </a:p>
          <a:p>
            <a:endParaRPr lang="en-US" dirty="0" smtClean="0">
              <a:solidFill>
                <a:srgbClr val="0000FF"/>
              </a:solidFill>
            </a:endParaRPr>
          </a:p>
          <a:p>
            <a:r>
              <a:rPr lang="en-US" sz="2200" b="1" dirty="0" smtClean="0">
                <a:solidFill>
                  <a:schemeClr val="accent6">
                    <a:lumMod val="75000"/>
                  </a:schemeClr>
                </a:solidFill>
              </a:rPr>
              <a:t>Good news: We have a lot more to do.</a:t>
            </a:r>
          </a:p>
          <a:p>
            <a:r>
              <a:rPr lang="en-US" sz="2200" dirty="0" smtClean="0">
                <a:solidFill>
                  <a:srgbClr val="FF0000"/>
                </a:solidFill>
              </a:rPr>
              <a:t>Understand</a:t>
            </a:r>
            <a:r>
              <a:rPr lang="en-US" sz="2200" dirty="0">
                <a:solidFill>
                  <a:srgbClr val="FF0000"/>
                </a:solidFill>
              </a:rPr>
              <a:t>:</a:t>
            </a:r>
            <a:r>
              <a:rPr lang="en-US" sz="2200" dirty="0">
                <a:solidFill>
                  <a:srgbClr val="0000FF"/>
                </a:solidFill>
              </a:rPr>
              <a:t> </a:t>
            </a:r>
            <a:r>
              <a:rPr lang="en-US" sz="2200" dirty="0" smtClean="0">
                <a:solidFill>
                  <a:srgbClr val="0000FF"/>
                </a:solidFill>
              </a:rPr>
              <a:t>Solid </a:t>
            </a:r>
            <a:r>
              <a:rPr lang="en-US" sz="2200" dirty="0">
                <a:solidFill>
                  <a:srgbClr val="0000FF"/>
                </a:solidFill>
              </a:rPr>
              <a:t>methodologies for failure modeling and discovery</a:t>
            </a:r>
          </a:p>
          <a:p>
            <a:pPr lvl="1"/>
            <a:r>
              <a:rPr lang="en-US" sz="2000" dirty="0"/>
              <a:t>Modeling based on real device data – small scale and large </a:t>
            </a:r>
            <a:r>
              <a:rPr lang="en-US" sz="2000" dirty="0" smtClean="0"/>
              <a:t>scale</a:t>
            </a:r>
            <a:endParaRPr lang="en-US" sz="2000" dirty="0"/>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a:t>
            </a:r>
            <a:r>
              <a:rPr lang="en-US" sz="2000" dirty="0" smtClean="0"/>
              <a:t>stack</a:t>
            </a:r>
            <a:endParaRPr lang="en-US" sz="2000" dirty="0"/>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smtClean="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61</a:t>
            </a:fld>
            <a:endParaRPr lang="en-US"/>
          </a:p>
        </p:txBody>
      </p:sp>
    </p:spTree>
    <p:extLst>
      <p:ext uri="{BB962C8B-B14F-4D97-AF65-F5344CB8AC3E}">
        <p14:creationId xmlns:p14="http://schemas.microsoft.com/office/powerpoint/2010/main" val="26367686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onur.mutlu@inf.ethz.ch</a:t>
            </a:r>
            <a:r>
              <a:rPr lang="en-US" sz="2200" dirty="0" smtClean="0"/>
              <a:t> </a:t>
            </a:r>
            <a:endParaRPr lang="en-US" sz="2200" dirty="0"/>
          </a:p>
          <a:p>
            <a:r>
              <a:rPr lang="en-US" sz="2200" dirty="0">
                <a:hlinkClick r:id="rId4"/>
              </a:rPr>
              <a:t>https://people.inf.ethz.ch/</a:t>
            </a:r>
            <a:r>
              <a:rPr lang="en-US" sz="2200" dirty="0" smtClean="0">
                <a:hlinkClick r:id="rId4"/>
              </a:rPr>
              <a:t>omutlu</a:t>
            </a:r>
            <a:endParaRPr lang="en-US" sz="2200" dirty="0" smtClean="0"/>
          </a:p>
          <a:p>
            <a:r>
              <a:rPr lang="en-US" sz="2200" dirty="0" smtClean="0"/>
              <a:t>March </a:t>
            </a:r>
            <a:r>
              <a:rPr lang="en-US" sz="2200" dirty="0" smtClean="0"/>
              <a:t>30, </a:t>
            </a:r>
            <a:r>
              <a:rPr lang="en-US" sz="2200" dirty="0" smtClean="0"/>
              <a:t>2017</a:t>
            </a:r>
          </a:p>
          <a:p>
            <a:r>
              <a:rPr lang="en-US" sz="2200" dirty="0" smtClean="0"/>
              <a:t>DATE Invited Talk</a:t>
            </a:r>
            <a:endParaRPr lang="en-US" sz="2200" dirty="0" smtClean="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95536" y="1268760"/>
            <a:ext cx="8382000" cy="2201416"/>
          </a:xfrm>
        </p:spPr>
        <p:txBody>
          <a:bodyPr>
            <a:normAutofit/>
          </a:bodyPr>
          <a:lstStyle/>
          <a:p>
            <a:pPr algn="ctr"/>
            <a:r>
              <a:rPr lang="en-US" sz="4400" dirty="0"/>
              <a:t>The </a:t>
            </a:r>
            <a:r>
              <a:rPr lang="en-US" sz="4400" dirty="0" err="1"/>
              <a:t>RowHammer</a:t>
            </a:r>
            <a:r>
              <a:rPr lang="en-US" sz="4400" dirty="0"/>
              <a:t> Problem </a:t>
            </a:r>
            <a:br>
              <a:rPr lang="en-US" sz="4400" dirty="0"/>
            </a:br>
            <a:r>
              <a:rPr lang="en-US" sz="3800" dirty="0">
                <a:solidFill>
                  <a:srgbClr val="FF0000"/>
                </a:solidFill>
              </a:rPr>
              <a:t>and Other Issues We May Face </a:t>
            </a:r>
            <a:br>
              <a:rPr lang="en-US" sz="3800" dirty="0">
                <a:solidFill>
                  <a:srgbClr val="FF0000"/>
                </a:solidFill>
              </a:rPr>
            </a:br>
            <a:r>
              <a:rPr lang="en-US" sz="3800" dirty="0">
                <a:solidFill>
                  <a:srgbClr val="FF0000"/>
                </a:solidFill>
              </a:rPr>
              <a:t>as Memory Becomes Denser</a:t>
            </a:r>
          </a:p>
        </p:txBody>
      </p:sp>
    </p:spTree>
    <p:extLst>
      <p:ext uri="{BB962C8B-B14F-4D97-AF65-F5344CB8AC3E}">
        <p14:creationId xmlns:p14="http://schemas.microsoft.com/office/powerpoint/2010/main" val="304171084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44675"/>
            <a:ext cx="8794750" cy="822325"/>
          </a:xfrm>
        </p:spPr>
        <p:txBody>
          <a:bodyPr/>
          <a:lstStyle/>
          <a:p>
            <a:pPr algn="ctr" eaLnBrk="1" hangingPunct="1"/>
            <a:r>
              <a:rPr lang="en-US" sz="4000" dirty="0" smtClean="0">
                <a:latin typeface="Garamond" charset="0"/>
              </a:rPr>
              <a:t>More Detail</a:t>
            </a:r>
            <a:endParaRPr lang="en-US" sz="4000" dirty="0">
              <a:latin typeface="Garamond" charset="0"/>
            </a:endParaRP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7795322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RowHammer</a:t>
            </a:r>
            <a:r>
              <a:rPr lang="en-US" dirty="0" smtClean="0"/>
              <a:t> in Popular Sites and Press</a:t>
            </a:r>
            <a:endParaRPr lang="en-US" dirty="0"/>
          </a:p>
        </p:txBody>
      </p:sp>
      <p:sp>
        <p:nvSpPr>
          <p:cNvPr id="3" name="Content Placeholder 2"/>
          <p:cNvSpPr>
            <a:spLocks noGrp="1"/>
          </p:cNvSpPr>
          <p:nvPr>
            <p:ph idx="1"/>
          </p:nvPr>
        </p:nvSpPr>
        <p:spPr>
          <a:xfrm>
            <a:off x="228600" y="908720"/>
            <a:ext cx="8610600" cy="5193723"/>
          </a:xfrm>
        </p:spPr>
        <p:txBody>
          <a:bodyPr/>
          <a:lstStyle/>
          <a:p>
            <a:r>
              <a:rPr lang="en-US" dirty="0">
                <a:hlinkClick r:id="rId2"/>
              </a:rPr>
              <a:t>https://en.wikipedia.org/wiki/</a:t>
            </a:r>
            <a:r>
              <a:rPr lang="en-US" dirty="0" smtClean="0">
                <a:hlinkClick r:id="rId2"/>
              </a:rPr>
              <a:t>Row_hammer</a:t>
            </a:r>
            <a:r>
              <a:rPr lang="en-US" dirty="0" smtClean="0"/>
              <a:t> </a:t>
            </a:r>
          </a:p>
          <a:p>
            <a:r>
              <a:rPr lang="en-US" dirty="0" smtClean="0">
                <a:hlinkClick r:id="rId3"/>
              </a:rPr>
              <a:t>https</a:t>
            </a:r>
            <a:r>
              <a:rPr lang="en-US" dirty="0">
                <a:hlinkClick r:id="rId3"/>
              </a:rPr>
              <a:t>://twitter.com/hashtag/rowhammer?f=</a:t>
            </a:r>
            <a:r>
              <a:rPr lang="en-US" dirty="0" smtClean="0">
                <a:hlinkClick r:id="rId3"/>
              </a:rPr>
              <a:t>realtime</a:t>
            </a:r>
            <a:r>
              <a:rPr lang="en-US" dirty="0" smtClean="0"/>
              <a:t> </a:t>
            </a:r>
          </a:p>
          <a:p>
            <a:endParaRPr lang="en-US" sz="1200" dirty="0" smtClean="0">
              <a:hlinkClick r:id="rId4"/>
            </a:endParaRPr>
          </a:p>
          <a:p>
            <a:r>
              <a:rPr lang="en-US" sz="2000" dirty="0" smtClean="0">
                <a:hlinkClick r:id="rId4"/>
              </a:rPr>
              <a:t>http</a:t>
            </a:r>
            <a:r>
              <a:rPr lang="en-US" sz="2000" dirty="0">
                <a:hlinkClick r:id="rId4"/>
              </a:rPr>
              <a:t>://www.rowhammer.com/</a:t>
            </a:r>
            <a:r>
              <a:rPr lang="en-US" sz="2000" dirty="0"/>
              <a:t> </a:t>
            </a:r>
            <a:endParaRPr lang="en-US" sz="2000" dirty="0" smtClean="0"/>
          </a:p>
          <a:p>
            <a:r>
              <a:rPr lang="en-US" sz="2000" dirty="0">
                <a:hlinkClick r:id="rId5"/>
              </a:rPr>
              <a:t>http://www.zdnet.com/article/flipping-dram-bits-maliciously</a:t>
            </a:r>
            <a:r>
              <a:rPr lang="en-US" sz="2000" dirty="0" smtClean="0">
                <a:hlinkClick r:id="rId5"/>
              </a:rPr>
              <a:t>/</a:t>
            </a:r>
            <a:r>
              <a:rPr lang="en-US" sz="2000" dirty="0" smtClean="0"/>
              <a:t> </a:t>
            </a:r>
          </a:p>
          <a:p>
            <a:r>
              <a:rPr lang="en-US" sz="2000" dirty="0">
                <a:hlinkClick r:id="rId6"/>
              </a:rPr>
              <a:t>http://www.infoworld.com/article/2894497/security/rowhammer-hardware-bug-threatens-to-smashnotebook</a:t>
            </a:r>
            <a:r>
              <a:rPr lang="en-US" sz="2000" dirty="0" smtClean="0">
                <a:hlinkClick r:id="rId6"/>
              </a:rPr>
              <a:t>-</a:t>
            </a:r>
            <a:r>
              <a:rPr lang="en-US" sz="2000" dirty="0" smtClean="0"/>
              <a:t> </a:t>
            </a:r>
          </a:p>
          <a:p>
            <a:r>
              <a:rPr lang="en-US" sz="2000" dirty="0">
                <a:hlinkClick r:id="rId7"/>
              </a:rPr>
              <a:t>http://www.zdnet.com/article/rowhammer-dram-flaw-could-be-widespread-says-google</a:t>
            </a:r>
            <a:r>
              <a:rPr lang="en-US" sz="2000" dirty="0" smtClean="0">
                <a:hlinkClick r:id="rId7"/>
              </a:rPr>
              <a:t>/</a:t>
            </a:r>
            <a:r>
              <a:rPr lang="en-US" sz="2000" dirty="0" smtClean="0"/>
              <a:t> </a:t>
            </a:r>
          </a:p>
          <a:p>
            <a:r>
              <a:rPr lang="en-US" sz="2000" dirty="0">
                <a:hlinkClick r:id="rId8"/>
              </a:rPr>
              <a:t>http://arstechnica.com/security/2015/03/cutting-edge-hack-gives-super-user-status-by-exploiting-dramweakness</a:t>
            </a:r>
            <a:r>
              <a:rPr lang="en-US" sz="2000" dirty="0" smtClean="0">
                <a:hlinkClick r:id="rId8"/>
              </a:rPr>
              <a:t>/</a:t>
            </a:r>
            <a:r>
              <a:rPr lang="en-US" sz="2000" dirty="0" smtClean="0"/>
              <a:t> </a:t>
            </a:r>
          </a:p>
          <a:p>
            <a:r>
              <a:rPr lang="en-US" sz="2000" dirty="0">
                <a:hlinkClick r:id="rId9"/>
              </a:rPr>
              <a:t>https://www.youtube.com/watch?v=</a:t>
            </a:r>
            <a:r>
              <a:rPr lang="en-US" sz="2000" dirty="0" smtClean="0">
                <a:hlinkClick r:id="rId9"/>
              </a:rPr>
              <a:t>H63dUfGBpxE</a:t>
            </a:r>
            <a:r>
              <a:rPr lang="en-US" sz="2000" dirty="0" smtClean="0"/>
              <a:t> </a:t>
            </a:r>
          </a:p>
          <a:p>
            <a:r>
              <a:rPr lang="en-US" sz="2000" dirty="0">
                <a:hlinkClick r:id="rId10"/>
              </a:rPr>
              <a:t>http://www.wired.com/2015/03/google-hack-dram-memory-electric-leaks</a:t>
            </a:r>
            <a:r>
              <a:rPr lang="en-US" sz="2000" dirty="0" smtClean="0">
                <a:hlinkClick r:id="rId10"/>
              </a:rPr>
              <a:t>/</a:t>
            </a:r>
            <a:r>
              <a:rPr lang="en-US" sz="2000" dirty="0" smtClean="0"/>
              <a:t> </a:t>
            </a:r>
          </a:p>
          <a:p>
            <a:r>
              <a:rPr lang="en-US" sz="2000" dirty="0">
                <a:hlinkClick r:id="rId11"/>
              </a:rPr>
              <a:t>https://www.grc.com/sn/sn-498-</a:t>
            </a:r>
            <a:r>
              <a:rPr lang="en-US" sz="2000" dirty="0" smtClean="0">
                <a:hlinkClick r:id="rId11"/>
              </a:rPr>
              <a:t>notes.pdf</a:t>
            </a:r>
            <a:r>
              <a:rPr lang="en-US" sz="2000" dirty="0" smtClean="0"/>
              <a:t> </a:t>
            </a:r>
          </a:p>
          <a:p>
            <a:r>
              <a:rPr lang="en-US" sz="2000" dirty="0" smtClean="0"/>
              <a:t>…</a:t>
            </a:r>
            <a:endParaRPr lang="en-US" sz="20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64</a:t>
            </a:fld>
            <a:endParaRPr lang="en-US"/>
          </a:p>
        </p:txBody>
      </p:sp>
    </p:spTree>
    <p:extLst>
      <p:ext uri="{BB962C8B-B14F-4D97-AF65-F5344CB8AC3E}">
        <p14:creationId xmlns:p14="http://schemas.microsoft.com/office/powerpoint/2010/main" val="12920093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The DRAM Scaling Problem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65</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245225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Retention Failure Analysis</a:t>
            </a:r>
            <a:endParaRPr lang="en-US" dirty="0"/>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r>
              <a:rPr lang="en-US" sz="1800" dirty="0"/>
              <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66</a:t>
            </a:fld>
            <a:endParaRPr lang="en-US">
              <a:solidFill>
                <a:srgbClr val="000000"/>
              </a:solidFill>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1557346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smtClean="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a:t>
            </a:r>
            <a:r>
              <a:rPr lang="en-US" b="1" dirty="0" smtClean="0">
                <a:solidFill>
                  <a:srgbClr val="000000"/>
                </a:solidFill>
              </a:rPr>
              <a:t>failures</a:t>
            </a:r>
          </a:p>
          <a:p>
            <a:r>
              <a:rPr lang="en-US" b="1" dirty="0">
                <a:solidFill>
                  <a:srgbClr val="FF0000"/>
                </a:solidFill>
              </a:rPr>
              <a:t>C</a:t>
            </a:r>
            <a:r>
              <a:rPr lang="en-US" b="1" dirty="0" smtClean="0">
                <a:solidFill>
                  <a:srgbClr val="FF0000"/>
                </a:solidFill>
              </a:rPr>
              <a:t>ombination </a:t>
            </a:r>
            <a:r>
              <a:rPr lang="en-US" b="1" dirty="0">
                <a:solidFill>
                  <a:srgbClr val="000000"/>
                </a:solidFill>
              </a:rPr>
              <a:t>of </a:t>
            </a:r>
            <a:r>
              <a:rPr lang="en-US" b="1" dirty="0" smtClean="0">
                <a:solidFill>
                  <a:srgbClr val="000000"/>
                </a:solidFill>
              </a:rPr>
              <a:t>ECC and other mitigation </a:t>
            </a:r>
            <a:r>
              <a:rPr lang="en-US" b="1" dirty="0">
                <a:solidFill>
                  <a:srgbClr val="000000"/>
                </a:solidFill>
              </a:rPr>
              <a:t>techniques is much more</a:t>
            </a:r>
            <a:r>
              <a:rPr lang="en-US" b="1" dirty="0">
                <a:solidFill>
                  <a:srgbClr val="FF0000"/>
                </a:solidFill>
              </a:rPr>
              <a:t> </a:t>
            </a:r>
            <a:r>
              <a:rPr lang="en-US" b="1" dirty="0" smtClean="0">
                <a:solidFill>
                  <a:srgbClr val="FF0000"/>
                </a:solidFill>
              </a:rPr>
              <a:t>effective</a:t>
            </a:r>
          </a:p>
          <a:p>
            <a:pPr lvl="1"/>
            <a:r>
              <a:rPr lang="en-US" b="1" dirty="0" smtClean="0">
                <a:solidFill>
                  <a:srgbClr val="FF0000"/>
                </a:solidFill>
              </a:rPr>
              <a:t>But degrades performance</a:t>
            </a:r>
          </a:p>
          <a:p>
            <a:r>
              <a:rPr lang="en-US" b="1" dirty="0">
                <a:solidFill>
                  <a:srgbClr val="FF0000"/>
                </a:solidFill>
              </a:rPr>
              <a:t>T</a:t>
            </a:r>
            <a:r>
              <a:rPr lang="en-US" b="1" dirty="0" smtClean="0">
                <a:solidFill>
                  <a:srgbClr val="FF0000"/>
                </a:solidFill>
              </a:rPr>
              <a:t>esting </a:t>
            </a:r>
            <a:r>
              <a:rPr lang="en-US" b="1" dirty="0" smtClean="0">
                <a:solidFill>
                  <a:srgbClr val="000000"/>
                </a:solidFill>
              </a:rPr>
              <a:t>can help to reduce the </a:t>
            </a:r>
            <a:r>
              <a:rPr lang="en-US" b="1" dirty="0" smtClean="0">
                <a:solidFill>
                  <a:srgbClr val="FF0000"/>
                </a:solidFill>
              </a:rPr>
              <a:t>ECC strength</a:t>
            </a:r>
          </a:p>
          <a:p>
            <a:pPr lvl="1"/>
            <a:r>
              <a:rPr lang="en-US" b="1" dirty="0">
                <a:solidFill>
                  <a:srgbClr val="000000"/>
                </a:solidFill>
              </a:rPr>
              <a:t>Even when </a:t>
            </a:r>
            <a:r>
              <a:rPr lang="en-US" b="1" dirty="0" smtClean="0">
                <a:solidFill>
                  <a:srgbClr val="000000"/>
                </a:solidFill>
              </a:rPr>
              <a:t>starting with a</a:t>
            </a:r>
            <a:r>
              <a:rPr lang="en-US" b="1" dirty="0" smtClean="0">
                <a:solidFill>
                  <a:srgbClr val="FF0000"/>
                </a:solidFill>
              </a:rPr>
              <a:t> </a:t>
            </a:r>
            <a:r>
              <a:rPr lang="en-US" b="1" dirty="0">
                <a:solidFill>
                  <a:srgbClr val="FF0000"/>
                </a:solidFill>
              </a:rPr>
              <a:t>higher strength </a:t>
            </a:r>
            <a:r>
              <a:rPr lang="en-US" b="1" dirty="0" smtClean="0">
                <a:solidFill>
                  <a:srgbClr val="FF0000"/>
                </a:solidFill>
              </a:rPr>
              <a:t>ECC</a:t>
            </a:r>
            <a:endParaRPr lang="en-US" b="1" dirty="0">
              <a:solidFill>
                <a:srgbClr val="FF0000"/>
              </a:solidFill>
            </a:endParaRPr>
          </a:p>
          <a:p>
            <a:endParaRPr lang="en-US" b="1" dirty="0">
              <a:solidFill>
                <a:srgbClr val="FF0000"/>
              </a:solidFill>
            </a:endParaRPr>
          </a:p>
          <a:p>
            <a:endParaRPr lang="en-US" b="1" dirty="0" smtClean="0">
              <a:solidFill>
                <a:srgbClr val="FF0000"/>
              </a:solidFill>
            </a:endParaRPr>
          </a:p>
          <a:p>
            <a:endParaRPr lang="en-US" b="1" dirty="0">
              <a:solidFill>
                <a:srgbClr val="FF0000"/>
              </a:solidFill>
            </a:endParaRPr>
          </a:p>
          <a:p>
            <a:pPr marL="0" indent="0">
              <a:buNone/>
            </a:pPr>
            <a:endParaRPr lang="en-US" dirty="0" smtClean="0"/>
          </a:p>
          <a:p>
            <a:endParaRPr lang="en-US" dirty="0" smtClean="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smtClean="0"/>
              <a:t>Towards an Online Profiling System</a:t>
            </a:r>
            <a:endParaRPr lang="en-US" b="1" dirty="0"/>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prstClr val="black"/>
                </a:solidFill>
                <a:latin typeface="Tahoma" charset="0"/>
                <a:ea typeface="ＭＳ Ｐゴシック" charset="0"/>
                <a:cs typeface="ＭＳ Ｐゴシック" charset="0"/>
              </a:rPr>
              <a:t>Khan+, “</a:t>
            </a:r>
            <a:r>
              <a:rPr lang="en-US" sz="14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400" dirty="0">
                <a:solidFill>
                  <a:prstClr val="black"/>
                </a:solidFill>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3861145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algn="ctr" defTabSz="457200"/>
            <a:r>
              <a:rPr lang="en-US" sz="3600" b="1" dirty="0" smtClean="0">
                <a:solidFill>
                  <a:srgbClr val="FF0000"/>
                </a:solidFill>
                <a:latin typeface="Calibri"/>
              </a:rPr>
              <a:t>Run tests periodically after a short interval </a:t>
            </a:r>
          </a:p>
          <a:p>
            <a:pPr algn="ctr" defTabSz="457200"/>
            <a:r>
              <a:rPr lang="en-US" sz="3600" b="1" dirty="0" smtClean="0">
                <a:solidFill>
                  <a:srgbClr val="FF0000"/>
                </a:solidFill>
                <a:latin typeface="Calibri"/>
              </a:rPr>
              <a:t>at smaller regions of memory </a:t>
            </a:r>
            <a:endParaRPr lang="en-US" sz="3600" b="1" dirty="0">
              <a:solidFill>
                <a:srgbClr val="FF0000"/>
              </a:solidFill>
              <a:latin typeface="Calibri"/>
            </a:endParaRP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smtClean="0"/>
              <a:t>Towards an Online Profiling System</a:t>
            </a:r>
            <a:endParaRPr lang="en-US" b="1" dirty="0"/>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Initially Protect DRAM </a:t>
            </a:r>
          </a:p>
          <a:p>
            <a:pPr algn="ctr" defTabSz="457200"/>
            <a:r>
              <a:rPr lang="en-US" sz="2800" b="1" dirty="0">
                <a:solidFill>
                  <a:srgbClr val="000000"/>
                </a:solidFill>
                <a:latin typeface="Calibri"/>
              </a:rPr>
              <a:t>w</a:t>
            </a:r>
            <a:r>
              <a:rPr lang="en-US" sz="2800" b="1" dirty="0" smtClean="0">
                <a:solidFill>
                  <a:srgbClr val="000000"/>
                </a:solidFill>
                <a:latin typeface="Calibri"/>
              </a:rPr>
              <a:t>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1</a:t>
            </a:r>
            <a:endParaRPr lang="en-US" sz="4400" b="1" dirty="0">
              <a:solidFill>
                <a:prstClr val="white"/>
              </a:solidFill>
              <a:latin typeface="Calibri"/>
            </a:endParaRP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Periodically Test</a:t>
            </a:r>
          </a:p>
          <a:p>
            <a:pPr algn="ctr" defTabSz="457200"/>
            <a:r>
              <a:rPr lang="en-US" sz="2800" b="1" dirty="0" smtClean="0">
                <a:solidFill>
                  <a:srgbClr val="000000"/>
                </a:solidFill>
                <a:latin typeface="Calibri"/>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a:solidFill>
                  <a:prstClr val="white"/>
                </a:solidFill>
                <a:latin typeface="Calibri"/>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defTabSz="457200"/>
            <a:r>
              <a:rPr lang="en-US" sz="6000" b="1" dirty="0" smtClean="0">
                <a:solidFill>
                  <a:prstClr val="black"/>
                </a:solidFill>
                <a:latin typeface="Calibri"/>
              </a:rPr>
              <a:t>ECC</a:t>
            </a:r>
            <a:endParaRPr lang="en-US" sz="6000" b="1" dirty="0">
              <a:solidFill>
                <a:prstClr val="black"/>
              </a:solidFill>
              <a:latin typeface="Calibri"/>
            </a:endParaRP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Mitigate errors and</a:t>
            </a:r>
          </a:p>
          <a:p>
            <a:pPr algn="ctr" defTabSz="457200"/>
            <a:r>
              <a:rPr lang="en-US" sz="2800" b="1" dirty="0" smtClean="0">
                <a:solidFill>
                  <a:srgbClr val="000000"/>
                </a:solidFill>
                <a:latin typeface="Calibri"/>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3</a:t>
            </a:r>
            <a:endParaRPr lang="en-US" sz="4400" b="1" dirty="0">
              <a:solidFill>
                <a:prstClr val="white"/>
              </a:solidFill>
              <a:latin typeface="Calibri"/>
            </a:endParaRP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1290452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Online Mitigating of DRAM Failures</a:t>
            </a:r>
            <a:endParaRPr lang="en-US" sz="3800" dirty="0"/>
          </a:p>
        </p:txBody>
      </p:sp>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69</a:t>
            </a:fld>
            <a:endParaRPr lang="en-US">
              <a:solidFill>
                <a:srgbClr val="000000"/>
              </a:solidFill>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Tree>
    <p:extLst>
      <p:ext uri="{BB962C8B-B14F-4D97-AF65-F5344CB8AC3E}">
        <p14:creationId xmlns:p14="http://schemas.microsoft.com/office/powerpoint/2010/main" val="3579174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7</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smtClean="0">
                <a:solidFill>
                  <a:srgbClr val="FF0000"/>
                </a:solidFill>
                <a:latin typeface="Calibri Light"/>
              </a:rPr>
              <a:t>All modules from </a:t>
            </a:r>
            <a:r>
              <a:rPr lang="en-US" sz="3200" i="1" dirty="0" smtClean="0">
                <a:solidFill>
                  <a:srgbClr val="FF0000"/>
                </a:solidFill>
                <a:latin typeface="Cambria Math" panose="02040503050406030204" pitchFamily="18" charset="0"/>
                <a:ea typeface="Cambria Math" panose="02040503050406030204" pitchFamily="18" charset="0"/>
              </a:rPr>
              <a:t>2012–2013 </a:t>
            </a:r>
            <a:r>
              <a:rPr lang="en-US" sz="3600" i="1" dirty="0" smtClean="0">
                <a:solidFill>
                  <a:srgbClr val="FF0000"/>
                </a:solidFill>
                <a:latin typeface="Calibri Light"/>
              </a:rPr>
              <a:t>are vulnerable</a:t>
            </a:r>
            <a:endParaRPr lang="en-US" sz="3600" i="1" dirty="0">
              <a:solidFill>
                <a:srgbClr val="FF0000"/>
              </a:solidFill>
              <a:latin typeface="Calibri Light"/>
            </a:endParaRP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smtClean="0">
                <a:solidFill>
                  <a:srgbClr val="70AE46"/>
                </a:solidFill>
                <a:latin typeface="Calibri Light"/>
                <a:cs typeface="Courier New" panose="02070309020205020404" pitchFamily="49" charset="0"/>
              </a:rPr>
              <a:t>First</a:t>
            </a:r>
          </a:p>
          <a:p>
            <a:pPr algn="ctr">
              <a:lnSpc>
                <a:spcPct val="80000"/>
              </a:lnSpc>
            </a:pPr>
            <a:r>
              <a:rPr lang="en-US" sz="2800" i="1" dirty="0" smtClean="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147339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par>
                          <p:cTn id="8" fill="hold">
                            <p:stCondLst>
                              <p:cond delay="1500"/>
                            </p:stCondLst>
                            <p:childTnLst>
                              <p:par>
                                <p:cTn id="9" presetID="1"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500"/>
                                        <p:tgtEl>
                                          <p:spTgt spid="15"/>
                                        </p:tgtEl>
                                      </p:cBhvr>
                                    </p:animEffect>
                                    <p:set>
                                      <p:cBhvr>
                                        <p:cTn id="17" dur="1" fill="hold">
                                          <p:stCondLst>
                                            <p:cond delay="1499"/>
                                          </p:stCondLst>
                                        </p:cTn>
                                        <p:tgtEl>
                                          <p:spTgt spid="15"/>
                                        </p:tgtEl>
                                        <p:attrNameLst>
                                          <p:attrName>style.visibility</p:attrName>
                                        </p:attrNameLst>
                                      </p:cBhvr>
                                      <p:to>
                                        <p:strVal val="hidden"/>
                                      </p:to>
                                    </p:set>
                                  </p:childTnLst>
                                </p:cTn>
                              </p:par>
                              <p:par>
                                <p:cTn id="18" presetID="10" presetClass="entr" presetSubtype="0" fill="hold"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9" grpId="0" animBg="1"/>
      <p:bldP spid="9" grpId="0"/>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sz="3600" dirty="0" smtClean="0"/>
              <a:t>Memory Errors in </a:t>
            </a:r>
            <a:r>
              <a:rPr lang="en-US" sz="3600" dirty="0"/>
              <a:t>F</a:t>
            </a:r>
            <a:r>
              <a:rPr lang="en-US" sz="3600" dirty="0" smtClean="0"/>
              <a:t>acebook Fleet</a:t>
            </a:r>
            <a:br>
              <a:rPr lang="en-US" sz="3600" dirty="0" smtClean="0"/>
            </a:br>
            <a:endParaRPr lang="en-US" sz="3600" dirty="0"/>
          </a:p>
        </p:txBody>
      </p:sp>
      <p:sp>
        <p:nvSpPr>
          <p:cNvPr id="3" name="Content Placeholder 2"/>
          <p:cNvSpPr>
            <a:spLocks noGrp="1"/>
          </p:cNvSpPr>
          <p:nvPr>
            <p:ph idx="1"/>
          </p:nvPr>
        </p:nvSpPr>
        <p:spPr>
          <a:xfrm>
            <a:off x="228600" y="980728"/>
            <a:ext cx="8610600" cy="5153025"/>
          </a:xfrm>
        </p:spPr>
        <p:txBody>
          <a:bodyPr/>
          <a:lstStyle/>
          <a:p>
            <a:r>
              <a:rPr lang="en-US" dirty="0" smtClean="0">
                <a:solidFill>
                  <a:srgbClr val="0000FF"/>
                </a:solidFill>
              </a:rPr>
              <a:t>Analysis and modeling of memory errors found in all of Facebook’s server fleet</a:t>
            </a:r>
          </a:p>
          <a:p>
            <a:endParaRPr lang="en-US" dirty="0" smtClean="0"/>
          </a:p>
          <a:p>
            <a:r>
              <a:rPr lang="en-US" sz="2000" dirty="0"/>
              <a:t>Justin Meza, </a:t>
            </a:r>
            <a:r>
              <a:rPr lang="en-US" sz="2000" dirty="0" err="1"/>
              <a:t>Qiang</a:t>
            </a:r>
            <a:r>
              <a:rPr lang="en-US" sz="2000" dirty="0"/>
              <a:t> Wu, </a:t>
            </a:r>
            <a:r>
              <a:rPr lang="en-US" sz="2000" dirty="0" err="1"/>
              <a:t>Sanjeev</a:t>
            </a:r>
            <a:r>
              <a:rPr lang="en-US" sz="2000" dirty="0"/>
              <a:t> Kumar, and </a:t>
            </a:r>
            <a:r>
              <a:rPr lang="en-US" sz="2000" u="sng" dirty="0"/>
              <a:t>Onur Mutlu</a:t>
            </a:r>
            <a:r>
              <a:rPr lang="en-US" sz="2000" dirty="0"/>
              <a:t>,</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70</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25777125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dirty="0">
                <a:solidFill>
                  <a:srgbClr val="FFFFFF"/>
                </a:solidFill>
                <a:latin typeface="Garamond"/>
                <a:sym typeface="Vista Sans OT Medium"/>
              </a:rPr>
              <a:t>New</a:t>
            </a:r>
            <a:br>
              <a:rPr sz="3800" dirty="0">
                <a:solidFill>
                  <a:srgbClr val="FFFFFF"/>
                </a:solidFill>
                <a:latin typeface="Garamond"/>
                <a:sym typeface="Vista Sans OT Medium"/>
              </a:rPr>
            </a:br>
            <a:r>
              <a:rPr sz="3800" dirty="0">
                <a:solidFill>
                  <a:srgbClr val="FFFFFF"/>
                </a:solidFill>
                <a:latin typeface="Garamond"/>
                <a:sym typeface="Vista Sans OT Medium"/>
              </a:rPr>
              <a:t>reliabili</a:t>
            </a:r>
            <a:r>
              <a:rPr lang="en-US" sz="3800" dirty="0">
                <a:solidFill>
                  <a:srgbClr val="FFFFFF"/>
                </a:solidFill>
                <a:latin typeface="Garamond"/>
                <a:sym typeface="Vista Sans OT Medium"/>
              </a:rPr>
              <a:t>t</a:t>
            </a:r>
            <a:r>
              <a:rPr sz="3800" dirty="0">
                <a:solidFill>
                  <a:srgbClr val="FFFFFF"/>
                </a:solidFill>
                <a:latin typeface="Garamond"/>
                <a:sym typeface="Vista Sans OT Medium"/>
              </a:rPr>
              <a:t>y</a:t>
            </a:r>
            <a:br>
              <a:rPr sz="3800" dirty="0">
                <a:solidFill>
                  <a:srgbClr val="FFFFFF"/>
                </a:solidFill>
                <a:latin typeface="Garamond"/>
                <a:sym typeface="Vista Sans OT Medium"/>
              </a:rPr>
            </a:br>
            <a:r>
              <a:rPr sz="3800" dirty="0">
                <a:solidFill>
                  <a:srgbClr val="FFFFFF"/>
                </a:solidFill>
                <a:latin typeface="Garamond"/>
                <a:sym typeface="Vista Sans OT Medium"/>
              </a:rPr>
              <a:t>trends</a:t>
            </a:r>
          </a:p>
        </p:txBody>
      </p:sp>
      <p:sp>
        <p:nvSpPr>
          <p:cNvPr id="42" name="Shape 42"/>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43" name="Shape 43"/>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44" name="Shape 44"/>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45" name="Shape 45"/>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46" name="Shape 46"/>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47" name="Shape 47"/>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Tree>
    <p:extLst>
      <p:ext uri="{BB962C8B-B14F-4D97-AF65-F5344CB8AC3E}">
        <p14:creationId xmlns:p14="http://schemas.microsoft.com/office/powerpoint/2010/main" val="22554014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50" name="Shape 50"/>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51" name="Shape 51"/>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52" name="Shape 52"/>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53" name="Shape 53"/>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54" name="Shape 54"/>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55" name="Shape 55"/>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56" name="Shape 56"/>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57" name="Shape 57"/>
          <p:cNvSpPr/>
          <p:nvPr/>
        </p:nvSpPr>
        <p:spPr>
          <a:xfrm>
            <a:off x="1488293" y="2284312"/>
            <a:ext cx="6187551" cy="1321858"/>
          </a:xfrm>
          <a:custGeom>
            <a:avLst/>
            <a:gdLst/>
            <a:ahLst/>
            <a:cxnLst>
              <a:cxn ang="0">
                <a:pos x="wd2" y="hd2"/>
              </a:cxn>
              <a:cxn ang="5400000">
                <a:pos x="wd2" y="hd2"/>
              </a:cxn>
              <a:cxn ang="10800000">
                <a:pos x="wd2" y="hd2"/>
              </a:cxn>
              <a:cxn ang="16200000">
                <a:pos x="wd2" y="hd2"/>
              </a:cxn>
            </a:cxnLst>
            <a:rect l="0" t="0" r="r" b="b"/>
            <a:pathLst>
              <a:path w="21600" h="21600" extrusionOk="0">
                <a:moveTo>
                  <a:pt x="0" y="15742"/>
                </a:moveTo>
                <a:lnTo>
                  <a:pt x="10820" y="0"/>
                </a:lnTo>
                <a:lnTo>
                  <a:pt x="21600" y="15630"/>
                </a:lnTo>
                <a:lnTo>
                  <a:pt x="10645" y="21600"/>
                </a:lnTo>
                <a:lnTo>
                  <a:pt x="0" y="15742"/>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60" name="Group 60"/>
          <p:cNvGrpSpPr/>
          <p:nvPr/>
        </p:nvGrpSpPr>
        <p:grpSpPr>
          <a:xfrm>
            <a:off x="1410805" y="3223612"/>
            <a:ext cx="6313462" cy="2149604"/>
            <a:chOff x="-215900" y="-139700"/>
            <a:chExt cx="8979145" cy="2292706"/>
          </a:xfrm>
        </p:grpSpPr>
        <p:sp>
          <p:nvSpPr>
            <p:cNvPr id="59" name="Shape 59"/>
            <p:cNvSpPr/>
            <p:nvPr/>
          </p:nvSpPr>
          <p:spPr>
            <a:xfrm>
              <a:off x="0" y="0"/>
              <a:ext cx="8547345" cy="197888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a:lnSpc>
                  <a:spcPct val="90000"/>
                </a:lnSpc>
                <a:defRPr spc="0">
                  <a:solidFill>
                    <a:srgbClr val="000000"/>
                  </a:solidFill>
                </a:defRPr>
              </a:pPr>
              <a:r>
                <a:rPr sz="3000" spc="-30">
                  <a:solidFill>
                    <a:srgbClr val="405F82"/>
                  </a:solidFill>
                  <a:latin typeface="Tahoma"/>
                </a:rPr>
                <a:t>Errors follow a </a:t>
              </a:r>
              <a:r>
                <a:rPr sz="3000" b="1" i="1" spc="-30">
                  <a:solidFill>
                    <a:srgbClr val="405F82"/>
                  </a:solidFill>
                  <a:latin typeface="Tahoma"/>
                </a:rPr>
                <a:t>power-law distribution</a:t>
              </a:r>
              <a:r>
                <a:rPr sz="3000" spc="-30">
                  <a:solidFill>
                    <a:srgbClr val="405F82"/>
                  </a:solidFill>
                  <a:latin typeface="Tahoma"/>
                </a:rPr>
                <a:t> and a large number of errors occur due to </a:t>
              </a:r>
              <a:r>
                <a:rPr sz="3000" b="1" i="1" spc="-30">
                  <a:solidFill>
                    <a:srgbClr val="405F82"/>
                  </a:solidFill>
                  <a:latin typeface="Tahoma"/>
                </a:rPr>
                <a:t>sockets/channels</a:t>
              </a:r>
            </a:p>
          </p:txBody>
        </p:sp>
        <p:pic>
          <p:nvPicPr>
            <p:cNvPr id="58" name="Picture 57"/>
            <p:cNvPicPr/>
            <p:nvPr/>
          </p:nvPicPr>
          <p:blipFill>
            <a:blip r:embed="rId3">
              <a:extLst/>
            </a:blip>
            <a:stretch>
              <a:fillRect/>
            </a:stretch>
          </p:blipFill>
          <p:spPr>
            <a:xfrm>
              <a:off x="-215900" y="-139700"/>
              <a:ext cx="8979145" cy="2292706"/>
            </a:xfrm>
            <a:prstGeom prst="rect">
              <a:avLst/>
            </a:prstGeom>
            <a:effectLst/>
          </p:spPr>
        </p:pic>
      </p:grpSp>
    </p:spTree>
    <p:extLst>
      <p:ext uri="{BB962C8B-B14F-4D97-AF65-F5344CB8AC3E}">
        <p14:creationId xmlns:p14="http://schemas.microsoft.com/office/powerpoint/2010/main" val="25359316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65" name="Shape 65"/>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66" name="Shape 66"/>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67" name="Shape 67"/>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68" name="Shape 68"/>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69" name="Shape 69"/>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70" name="Shape 70"/>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71" name="Shape 71"/>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72" name="Shape 72"/>
          <p:cNvSpPr/>
          <p:nvPr/>
        </p:nvSpPr>
        <p:spPr>
          <a:xfrm>
            <a:off x="4810659" y="2645545"/>
            <a:ext cx="1290690" cy="1689609"/>
          </a:xfrm>
          <a:custGeom>
            <a:avLst/>
            <a:gdLst/>
            <a:ahLst/>
            <a:cxnLst>
              <a:cxn ang="0">
                <a:pos x="wd2" y="hd2"/>
              </a:cxn>
              <a:cxn ang="5400000">
                <a:pos x="wd2" y="hd2"/>
              </a:cxn>
              <a:cxn ang="10800000">
                <a:pos x="wd2" y="hd2"/>
              </a:cxn>
              <a:cxn ang="16200000">
                <a:pos x="wd2" y="hd2"/>
              </a:cxn>
            </a:cxnLst>
            <a:rect l="0" t="0" r="r" b="b"/>
            <a:pathLst>
              <a:path w="21600" h="21600" extrusionOk="0">
                <a:moveTo>
                  <a:pt x="21600" y="12069"/>
                </a:moveTo>
                <a:lnTo>
                  <a:pt x="7592" y="0"/>
                </a:lnTo>
                <a:lnTo>
                  <a:pt x="0" y="11617"/>
                </a:lnTo>
                <a:lnTo>
                  <a:pt x="7726" y="21600"/>
                </a:lnTo>
                <a:lnTo>
                  <a:pt x="21600" y="12069"/>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75" name="Group 75"/>
          <p:cNvGrpSpPr/>
          <p:nvPr/>
        </p:nvGrpSpPr>
        <p:grpSpPr>
          <a:xfrm>
            <a:off x="339911" y="2633214"/>
            <a:ext cx="4969649" cy="1934472"/>
            <a:chOff x="-215900" y="-139700"/>
            <a:chExt cx="7067943" cy="2292706"/>
          </a:xfrm>
        </p:grpSpPr>
        <p:sp>
          <p:nvSpPr>
            <p:cNvPr id="74" name="Shape 74"/>
            <p:cNvSpPr/>
            <p:nvPr/>
          </p:nvSpPr>
          <p:spPr>
            <a:xfrm>
              <a:off x="0" y="123730"/>
              <a:ext cx="6636143"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nSpc>
                  <a:spcPct val="90000"/>
                </a:lnSpc>
                <a:defRPr spc="0">
                  <a:solidFill>
                    <a:srgbClr val="000000"/>
                  </a:solidFill>
                </a:defRPr>
              </a:pPr>
              <a:r>
                <a:rPr sz="3000" spc="-30">
                  <a:solidFill>
                    <a:srgbClr val="405F82"/>
                  </a:solidFill>
                  <a:latin typeface="Tahoma"/>
                </a:rPr>
                <a:t>We find that </a:t>
              </a:r>
              <a:r>
                <a:rPr sz="3000" b="1" i="1" spc="-30">
                  <a:solidFill>
                    <a:srgbClr val="405F82"/>
                  </a:solidFill>
                  <a:latin typeface="Tahoma"/>
                </a:rPr>
                <a:t>newer</a:t>
              </a:r>
              <a:r>
                <a:rPr sz="3000" spc="-30">
                  <a:solidFill>
                    <a:srgbClr val="405F82"/>
                  </a:solidFill>
                  <a:latin typeface="Tahoma"/>
                </a:rPr>
                <a:t> cell fabrication technologies have </a:t>
              </a:r>
              <a:r>
                <a:rPr sz="3000" b="1" i="1" spc="-30">
                  <a:solidFill>
                    <a:srgbClr val="405F82"/>
                  </a:solidFill>
                  <a:latin typeface="Tahoma"/>
                </a:rPr>
                <a:t>higher failure rates</a:t>
              </a:r>
            </a:p>
          </p:txBody>
        </p:sp>
        <p:pic>
          <p:nvPicPr>
            <p:cNvPr id="73" name="Picture 72"/>
            <p:cNvPicPr/>
            <p:nvPr/>
          </p:nvPicPr>
          <p:blipFill>
            <a:blip r:embed="rId2">
              <a:extLst/>
            </a:blip>
            <a:stretch>
              <a:fillRect/>
            </a:stretch>
          </p:blipFill>
          <p:spPr>
            <a:xfrm>
              <a:off x="-215900" y="-139700"/>
              <a:ext cx="7067943" cy="2292706"/>
            </a:xfrm>
            <a:prstGeom prst="rect">
              <a:avLst/>
            </a:prstGeom>
            <a:effectLst/>
          </p:spPr>
        </p:pic>
      </p:grpSp>
    </p:spTree>
    <p:extLst>
      <p:ext uri="{BB962C8B-B14F-4D97-AF65-F5344CB8AC3E}">
        <p14:creationId xmlns:p14="http://schemas.microsoft.com/office/powerpoint/2010/main" val="23542819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78" name="Shape 78"/>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79" name="Shape 79"/>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80" name="Shape 80"/>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81" name="Shape 81"/>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82" name="Shape 82"/>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83" name="Shape 83"/>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84" name="Shape 84"/>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85" name="Shape 85"/>
          <p:cNvSpPr/>
          <p:nvPr/>
        </p:nvSpPr>
        <p:spPr>
          <a:xfrm>
            <a:off x="1488642" y="3766651"/>
            <a:ext cx="6206861" cy="1941387"/>
          </a:xfrm>
          <a:custGeom>
            <a:avLst/>
            <a:gdLst/>
            <a:ahLst/>
            <a:cxnLst>
              <a:cxn ang="0">
                <a:pos x="wd2" y="hd2"/>
              </a:cxn>
              <a:cxn ang="5400000">
                <a:pos x="wd2" y="hd2"/>
              </a:cxn>
              <a:cxn ang="10800000">
                <a:pos x="wd2" y="hd2"/>
              </a:cxn>
              <a:cxn ang="16200000">
                <a:pos x="wd2" y="hd2"/>
              </a:cxn>
            </a:cxnLst>
            <a:rect l="0" t="0" r="r" b="b"/>
            <a:pathLst>
              <a:path w="21600" h="21600" extrusionOk="0">
                <a:moveTo>
                  <a:pt x="16722" y="21600"/>
                </a:moveTo>
                <a:lnTo>
                  <a:pt x="0" y="7962"/>
                </a:lnTo>
                <a:lnTo>
                  <a:pt x="10098" y="0"/>
                </a:lnTo>
                <a:lnTo>
                  <a:pt x="21600" y="8304"/>
                </a:lnTo>
                <a:lnTo>
                  <a:pt x="16722" y="21600"/>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88" name="Group 88"/>
          <p:cNvGrpSpPr/>
          <p:nvPr/>
        </p:nvGrpSpPr>
        <p:grpSpPr>
          <a:xfrm>
            <a:off x="1410805" y="2420888"/>
            <a:ext cx="6313462" cy="2316588"/>
            <a:chOff x="-215900" y="-244981"/>
            <a:chExt cx="8979145" cy="2397987"/>
          </a:xfrm>
        </p:grpSpPr>
        <p:sp>
          <p:nvSpPr>
            <p:cNvPr id="87" name="Shape 87"/>
            <p:cNvSpPr/>
            <p:nvPr/>
          </p:nvSpPr>
          <p:spPr>
            <a:xfrm>
              <a:off x="0" y="-244981"/>
              <a:ext cx="8547345" cy="197888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b">
              <a:spAutoFit/>
            </a:bodyPr>
            <a:lstStyle/>
            <a:p>
              <a:pPr>
                <a:lnSpc>
                  <a:spcPct val="90000"/>
                </a:lnSpc>
                <a:defRPr spc="0">
                  <a:solidFill>
                    <a:srgbClr val="000000"/>
                  </a:solidFill>
                </a:defRPr>
              </a:pPr>
              <a:r>
                <a:rPr sz="3000" b="1" i="1" spc="-30">
                  <a:solidFill>
                    <a:srgbClr val="405F82"/>
                  </a:solidFill>
                  <a:latin typeface="Tahoma"/>
                </a:rPr>
                <a:t>Chips per DIMM</a:t>
              </a:r>
              <a:r>
                <a:rPr sz="3000" spc="-30">
                  <a:solidFill>
                    <a:srgbClr val="405F82"/>
                  </a:solidFill>
                  <a:latin typeface="Tahoma"/>
                </a:rPr>
                <a:t>, </a:t>
              </a:r>
              <a:r>
                <a:rPr sz="3000" b="1" i="1" spc="-30">
                  <a:solidFill>
                    <a:srgbClr val="405F82"/>
                  </a:solidFill>
                  <a:latin typeface="Tahoma"/>
                </a:rPr>
                <a:t>transfer width</a:t>
              </a:r>
              <a:r>
                <a:rPr sz="3000" spc="-30">
                  <a:solidFill>
                    <a:srgbClr val="405F82"/>
                  </a:solidFill>
                  <a:latin typeface="Tahoma"/>
                </a:rPr>
                <a:t>, and </a:t>
              </a:r>
              <a:r>
                <a:rPr sz="3000" b="1" i="1" spc="-30">
                  <a:solidFill>
                    <a:srgbClr val="405F82"/>
                  </a:solidFill>
                  <a:latin typeface="Tahoma"/>
                </a:rPr>
                <a:t>workload type</a:t>
              </a:r>
              <a:r>
                <a:rPr sz="3000" spc="-30">
                  <a:solidFill>
                    <a:srgbClr val="405F82"/>
                  </a:solidFill>
                  <a:latin typeface="Tahoma"/>
                </a:rPr>
                <a:t> (not necessarily CPU/memory utilization) affect reliability</a:t>
              </a:r>
            </a:p>
          </p:txBody>
        </p:sp>
        <p:pic>
          <p:nvPicPr>
            <p:cNvPr id="86" name="Picture 85"/>
            <p:cNvPicPr/>
            <p:nvPr/>
          </p:nvPicPr>
          <p:blipFill>
            <a:blip r:embed="rId2">
              <a:extLst/>
            </a:blip>
            <a:stretch>
              <a:fillRect/>
            </a:stretch>
          </p:blipFill>
          <p:spPr>
            <a:xfrm>
              <a:off x="-215900" y="-139700"/>
              <a:ext cx="8979145" cy="2292706"/>
            </a:xfrm>
            <a:prstGeom prst="rect">
              <a:avLst/>
            </a:prstGeom>
            <a:effectLst/>
          </p:spPr>
        </p:pic>
      </p:grpSp>
    </p:spTree>
    <p:extLst>
      <p:ext uri="{BB962C8B-B14F-4D97-AF65-F5344CB8AC3E}">
        <p14:creationId xmlns:p14="http://schemas.microsoft.com/office/powerpoint/2010/main" val="6241072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91" name="Shape 91"/>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92" name="Shape 92"/>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93" name="Shape 93"/>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94" name="Shape 94"/>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95" name="Shape 95"/>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96" name="Shape 96"/>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97" name="Shape 97"/>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98" name="Shape 98"/>
          <p:cNvSpPr/>
          <p:nvPr/>
        </p:nvSpPr>
        <p:spPr>
          <a:xfrm flipH="1">
            <a:off x="1488642" y="3766651"/>
            <a:ext cx="6206861" cy="1941387"/>
          </a:xfrm>
          <a:custGeom>
            <a:avLst/>
            <a:gdLst/>
            <a:ahLst/>
            <a:cxnLst>
              <a:cxn ang="0">
                <a:pos x="wd2" y="hd2"/>
              </a:cxn>
              <a:cxn ang="5400000">
                <a:pos x="wd2" y="hd2"/>
              </a:cxn>
              <a:cxn ang="10800000">
                <a:pos x="wd2" y="hd2"/>
              </a:cxn>
              <a:cxn ang="16200000">
                <a:pos x="wd2" y="hd2"/>
              </a:cxn>
            </a:cxnLst>
            <a:rect l="0" t="0" r="r" b="b"/>
            <a:pathLst>
              <a:path w="21600" h="21600" extrusionOk="0">
                <a:moveTo>
                  <a:pt x="16722" y="21600"/>
                </a:moveTo>
                <a:lnTo>
                  <a:pt x="0" y="7962"/>
                </a:lnTo>
                <a:lnTo>
                  <a:pt x="10098" y="0"/>
                </a:lnTo>
                <a:lnTo>
                  <a:pt x="21600" y="8304"/>
                </a:lnTo>
                <a:lnTo>
                  <a:pt x="16722" y="21600"/>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101" name="Group 101"/>
          <p:cNvGrpSpPr/>
          <p:nvPr/>
        </p:nvGrpSpPr>
        <p:grpSpPr>
          <a:xfrm>
            <a:off x="1410805" y="2803003"/>
            <a:ext cx="6313462" cy="1934473"/>
            <a:chOff x="-215900" y="-139700"/>
            <a:chExt cx="8979145" cy="2292706"/>
          </a:xfrm>
        </p:grpSpPr>
        <p:sp>
          <p:nvSpPr>
            <p:cNvPr id="100" name="Shape 100"/>
            <p:cNvSpPr/>
            <p:nvPr/>
          </p:nvSpPr>
          <p:spPr>
            <a:xfrm>
              <a:off x="0" y="247461"/>
              <a:ext cx="8547345"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b">
              <a:spAutoFit/>
            </a:bodyPr>
            <a:lstStyle/>
            <a:p>
              <a:pPr>
                <a:lnSpc>
                  <a:spcPct val="90000"/>
                </a:lnSpc>
                <a:defRPr spc="0">
                  <a:solidFill>
                    <a:srgbClr val="000000"/>
                  </a:solidFill>
                </a:defRPr>
              </a:pPr>
              <a:r>
                <a:rPr sz="3000" spc="-30">
                  <a:solidFill>
                    <a:srgbClr val="405F82"/>
                  </a:solidFill>
                  <a:latin typeface="Tahoma"/>
                </a:rPr>
                <a:t>We have made publicly available a </a:t>
              </a:r>
              <a:r>
                <a:rPr sz="3000" b="1" i="1" spc="-30">
                  <a:solidFill>
                    <a:srgbClr val="405F82"/>
                  </a:solidFill>
                  <a:latin typeface="Tahoma"/>
                </a:rPr>
                <a:t>statistical model</a:t>
              </a:r>
              <a:r>
                <a:rPr sz="3000" spc="-30">
                  <a:solidFill>
                    <a:srgbClr val="405F82"/>
                  </a:solidFill>
                  <a:latin typeface="Tahoma"/>
                </a:rPr>
                <a:t> for assessing server memory reliability</a:t>
              </a:r>
            </a:p>
          </p:txBody>
        </p:sp>
        <p:pic>
          <p:nvPicPr>
            <p:cNvPr id="99" name="Picture 98"/>
            <p:cNvPicPr/>
            <p:nvPr/>
          </p:nvPicPr>
          <p:blipFill>
            <a:blip r:embed="rId2">
              <a:extLst/>
            </a:blip>
            <a:stretch>
              <a:fillRect/>
            </a:stretch>
          </p:blipFill>
          <p:spPr>
            <a:xfrm>
              <a:off x="-215900" y="-139700"/>
              <a:ext cx="8979145" cy="2292706"/>
            </a:xfrm>
            <a:prstGeom prst="rect">
              <a:avLst/>
            </a:prstGeom>
            <a:effectLst/>
          </p:spPr>
        </p:pic>
      </p:grpSp>
    </p:spTree>
    <p:extLst>
      <p:ext uri="{BB962C8B-B14F-4D97-AF65-F5344CB8AC3E}">
        <p14:creationId xmlns:p14="http://schemas.microsoft.com/office/powerpoint/2010/main" val="15213297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104" name="Shape 104"/>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105" name="Shape 105"/>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106" name="Shape 106"/>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107" name="Shape 107"/>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108" name="Shape 108"/>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109" name="Shape 109"/>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110" name="Shape 110"/>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111" name="Shape 111"/>
          <p:cNvSpPr/>
          <p:nvPr/>
        </p:nvSpPr>
        <p:spPr>
          <a:xfrm flipH="1">
            <a:off x="3042581" y="2656261"/>
            <a:ext cx="1290690" cy="1689609"/>
          </a:xfrm>
          <a:custGeom>
            <a:avLst/>
            <a:gdLst/>
            <a:ahLst/>
            <a:cxnLst>
              <a:cxn ang="0">
                <a:pos x="wd2" y="hd2"/>
              </a:cxn>
              <a:cxn ang="5400000">
                <a:pos x="wd2" y="hd2"/>
              </a:cxn>
              <a:cxn ang="10800000">
                <a:pos x="wd2" y="hd2"/>
              </a:cxn>
              <a:cxn ang="16200000">
                <a:pos x="wd2" y="hd2"/>
              </a:cxn>
            </a:cxnLst>
            <a:rect l="0" t="0" r="r" b="b"/>
            <a:pathLst>
              <a:path w="21600" h="21600" extrusionOk="0">
                <a:moveTo>
                  <a:pt x="21600" y="12069"/>
                </a:moveTo>
                <a:lnTo>
                  <a:pt x="7592" y="0"/>
                </a:lnTo>
                <a:lnTo>
                  <a:pt x="0" y="11617"/>
                </a:lnTo>
                <a:lnTo>
                  <a:pt x="7726" y="21600"/>
                </a:lnTo>
                <a:lnTo>
                  <a:pt x="21600" y="12069"/>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114" name="Group 114"/>
          <p:cNvGrpSpPr/>
          <p:nvPr/>
        </p:nvGrpSpPr>
        <p:grpSpPr>
          <a:xfrm>
            <a:off x="3822489" y="2633214"/>
            <a:ext cx="4969649" cy="1934472"/>
            <a:chOff x="-215900" y="-139700"/>
            <a:chExt cx="7067943" cy="2292706"/>
          </a:xfrm>
        </p:grpSpPr>
        <p:sp>
          <p:nvSpPr>
            <p:cNvPr id="113" name="Shape 113"/>
            <p:cNvSpPr/>
            <p:nvPr/>
          </p:nvSpPr>
          <p:spPr>
            <a:xfrm>
              <a:off x="0" y="123730"/>
              <a:ext cx="6636143"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nSpc>
                  <a:spcPct val="90000"/>
                </a:lnSpc>
                <a:defRPr spc="0">
                  <a:solidFill>
                    <a:srgbClr val="000000"/>
                  </a:solidFill>
                </a:defRPr>
              </a:pPr>
              <a:r>
                <a:rPr sz="3000" b="1" i="1" spc="-30">
                  <a:solidFill>
                    <a:srgbClr val="405F82"/>
                  </a:solidFill>
                  <a:latin typeface="Tahoma"/>
                </a:rPr>
                <a:t>First large-scale study</a:t>
              </a:r>
              <a:r>
                <a:rPr sz="3000" spc="-30">
                  <a:solidFill>
                    <a:srgbClr val="405F82"/>
                  </a:solidFill>
                  <a:latin typeface="Tahoma"/>
                </a:rPr>
                <a:t> of page offlining; real-world </a:t>
              </a:r>
              <a:r>
                <a:rPr sz="3000" b="1" i="1" spc="-30">
                  <a:solidFill>
                    <a:srgbClr val="405F82"/>
                  </a:solidFill>
                  <a:latin typeface="Tahoma"/>
                </a:rPr>
                <a:t>limitations</a:t>
              </a:r>
              <a:r>
                <a:rPr sz="3000" spc="-30">
                  <a:solidFill>
                    <a:srgbClr val="405F82"/>
                  </a:solidFill>
                  <a:latin typeface="Tahoma"/>
                </a:rPr>
                <a:t> of technique</a:t>
              </a:r>
            </a:p>
          </p:txBody>
        </p:sp>
        <p:pic>
          <p:nvPicPr>
            <p:cNvPr id="112" name="Picture 111"/>
            <p:cNvPicPr/>
            <p:nvPr/>
          </p:nvPicPr>
          <p:blipFill>
            <a:blip r:embed="rId2">
              <a:extLst/>
            </a:blip>
            <a:stretch>
              <a:fillRect/>
            </a:stretch>
          </p:blipFill>
          <p:spPr>
            <a:xfrm>
              <a:off x="-215900" y="-139700"/>
              <a:ext cx="7067943" cy="2292706"/>
            </a:xfrm>
            <a:prstGeom prst="rect">
              <a:avLst/>
            </a:prstGeom>
            <a:effectLst/>
          </p:spPr>
        </p:pic>
      </p:grpSp>
    </p:spTree>
    <p:extLst>
      <p:ext uri="{BB962C8B-B14F-4D97-AF65-F5344CB8AC3E}">
        <p14:creationId xmlns:p14="http://schemas.microsoft.com/office/powerpoint/2010/main" val="21913096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p:nvPr/>
        </p:nvSpPr>
        <p:spPr>
          <a:xfrm>
            <a:off x="499205" y="434190"/>
            <a:ext cx="5674836"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sz="6100" b="0" spc="-60">
                <a:latin typeface="Tahoma"/>
              </a:rPr>
              <a:t>Server error rate</a:t>
            </a:r>
          </a:p>
        </p:txBody>
      </p:sp>
      <p:pic>
        <p:nvPicPr>
          <p:cNvPr id="2" name="Picture 1"/>
          <p:cNvPicPr>
            <a:picLocks noChangeAspect="1"/>
          </p:cNvPicPr>
          <p:nvPr/>
        </p:nvPicPr>
        <p:blipFill>
          <a:blip r:embed="rId3"/>
          <a:stretch>
            <a:fillRect/>
          </a:stretch>
        </p:blipFill>
        <p:spPr>
          <a:xfrm>
            <a:off x="899592" y="1340768"/>
            <a:ext cx="7416800" cy="5626100"/>
          </a:xfrm>
          <a:prstGeom prst="rect">
            <a:avLst/>
          </a:prstGeom>
        </p:spPr>
      </p:pic>
    </p:spTree>
    <p:extLst>
      <p:ext uri="{BB962C8B-B14F-4D97-AF65-F5344CB8AC3E}">
        <p14:creationId xmlns:p14="http://schemas.microsoft.com/office/powerpoint/2010/main" val="41770850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distribution_600ppi.png"/>
          <p:cNvPicPr/>
          <p:nvPr/>
        </p:nvPicPr>
        <p:blipFill>
          <a:blip r:embed="rId2">
            <a:extLst/>
          </a:blip>
          <a:stretch>
            <a:fillRect/>
          </a:stretch>
        </p:blipFill>
        <p:spPr>
          <a:xfrm>
            <a:off x="1043608" y="1340768"/>
            <a:ext cx="6840760" cy="5517232"/>
          </a:xfrm>
          <a:prstGeom prst="rect">
            <a:avLst/>
          </a:prstGeom>
          <a:ln w="12700">
            <a:miter lim="400000"/>
          </a:ln>
        </p:spPr>
      </p:pic>
      <p:sp>
        <p:nvSpPr>
          <p:cNvPr id="305" name="Shape 305"/>
          <p:cNvSpPr/>
          <p:nvPr/>
        </p:nvSpPr>
        <p:spPr>
          <a:xfrm>
            <a:off x="499205" y="434190"/>
            <a:ext cx="8672825"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sz="6100" b="0" spc="-60" dirty="0">
                <a:latin typeface="Tahoma"/>
              </a:rPr>
              <a:t>Memory error distribution</a:t>
            </a:r>
          </a:p>
        </p:txBody>
      </p:sp>
    </p:spTree>
    <p:extLst>
      <p:ext uri="{BB962C8B-B14F-4D97-AF65-F5344CB8AC3E}">
        <p14:creationId xmlns:p14="http://schemas.microsoft.com/office/powerpoint/2010/main" val="20083455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p:nvPr/>
        </p:nvSpPr>
        <p:spPr>
          <a:xfrm>
            <a:off x="499205" y="434190"/>
            <a:ext cx="8672825"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sz="6100" b="0" spc="-60" dirty="0">
                <a:latin typeface="Tahoma"/>
              </a:rPr>
              <a:t>Memory error distribution</a:t>
            </a:r>
          </a:p>
        </p:txBody>
      </p:sp>
      <p:pic>
        <p:nvPicPr>
          <p:cNvPr id="2" name="Picture 1"/>
          <p:cNvPicPr>
            <a:picLocks noChangeAspect="1"/>
          </p:cNvPicPr>
          <p:nvPr/>
        </p:nvPicPr>
        <p:blipFill>
          <a:blip r:embed="rId2"/>
          <a:stretch>
            <a:fillRect/>
          </a:stretch>
        </p:blipFill>
        <p:spPr>
          <a:xfrm>
            <a:off x="1403648" y="1484784"/>
            <a:ext cx="5184576" cy="4904573"/>
          </a:xfrm>
          <a:prstGeom prst="rect">
            <a:avLst/>
          </a:prstGeom>
        </p:spPr>
      </p:pic>
      <p:sp>
        <p:nvSpPr>
          <p:cNvPr id="6" name="Shape 309"/>
          <p:cNvSpPr/>
          <p:nvPr/>
        </p:nvSpPr>
        <p:spPr>
          <a:xfrm rot="548035">
            <a:off x="6689651" y="2844051"/>
            <a:ext cx="1816190" cy="142295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none" lIns="0" tIns="0" rIns="0" bIns="0" anchor="b">
            <a:spAutoFit/>
          </a:bodyPr>
          <a:lstStyle/>
          <a:p>
            <a:pPr algn="ctr">
              <a:lnSpc>
                <a:spcPct val="80000"/>
              </a:lnSpc>
              <a:defRPr spc="0">
                <a:solidFill>
                  <a:srgbClr val="000000"/>
                </a:solidFill>
              </a:defRPr>
            </a:pPr>
            <a:r>
              <a:rPr sz="3800" i="1" spc="-38" dirty="0">
                <a:solidFill>
                  <a:srgbClr val="CB733E"/>
                </a:solidFill>
                <a:latin typeface="Garamond"/>
                <a:sym typeface="Vista Sans OT Medium"/>
              </a:rPr>
              <a:t>Decreasing</a:t>
            </a:r>
            <a:br>
              <a:rPr sz="3800" i="1" spc="-38" dirty="0">
                <a:solidFill>
                  <a:srgbClr val="CB733E"/>
                </a:solidFill>
                <a:latin typeface="Garamond"/>
                <a:sym typeface="Vista Sans OT Medium"/>
              </a:rPr>
            </a:br>
            <a:r>
              <a:rPr sz="3800" i="1" spc="-38" dirty="0">
                <a:solidFill>
                  <a:srgbClr val="CB733E"/>
                </a:solidFill>
                <a:latin typeface="Garamond"/>
                <a:sym typeface="Vista Sans OT Medium"/>
              </a:rPr>
              <a:t>hazard</a:t>
            </a:r>
            <a:br>
              <a:rPr sz="3800" i="1" spc="-38" dirty="0">
                <a:solidFill>
                  <a:srgbClr val="CB733E"/>
                </a:solidFill>
                <a:latin typeface="Garamond"/>
                <a:sym typeface="Vista Sans OT Medium"/>
              </a:rPr>
            </a:br>
            <a:r>
              <a:rPr sz="3800" i="1" spc="-38" dirty="0">
                <a:solidFill>
                  <a:srgbClr val="CB733E"/>
                </a:solidFill>
                <a:latin typeface="Garamond"/>
                <a:sym typeface="Vista Sans OT Medium"/>
              </a:rPr>
              <a:t>rate</a:t>
            </a:r>
          </a:p>
        </p:txBody>
      </p:sp>
    </p:spTree>
    <p:extLst>
      <p:ext uri="{BB962C8B-B14F-4D97-AF65-F5344CB8AC3E}">
        <p14:creationId xmlns:p14="http://schemas.microsoft.com/office/powerpoint/2010/main" val="11282971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4801593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085850"/>
          </a:xfrm>
        </p:spPr>
        <p:txBody>
          <a:bodyPr/>
          <a:lstStyle/>
          <a:p>
            <a:pPr eaLnBrk="1" fontAlgn="auto" hangingPunct="1">
              <a:spcAft>
                <a:spcPts val="0"/>
              </a:spcAft>
              <a:defRPr/>
            </a:pPr>
            <a:r>
              <a:rPr lang="en-US" dirty="0" smtClean="0">
                <a:ea typeface="+mj-ea"/>
                <a:cs typeface="+mj-cs"/>
              </a:rPr>
              <a:t>Errors in Flash Memory (I)</a:t>
            </a:r>
            <a:endParaRPr lang="en-US" dirty="0">
              <a:ea typeface="+mj-ea"/>
              <a:cs typeface="+mj-cs"/>
            </a:endParaRPr>
          </a:p>
        </p:txBody>
      </p:sp>
      <p:sp>
        <p:nvSpPr>
          <p:cNvPr id="3" name="Content Placeholder 2"/>
          <p:cNvSpPr>
            <a:spLocks noGrp="1"/>
          </p:cNvSpPr>
          <p:nvPr>
            <p:ph sz="quarter" idx="11"/>
          </p:nvPr>
        </p:nvSpPr>
        <p:spPr>
          <a:xfrm>
            <a:off x="123825" y="1241425"/>
            <a:ext cx="8897938" cy="5224463"/>
          </a:xfrm>
        </p:spPr>
        <p:txBody>
          <a:bodyPr rtlCol="0">
            <a:noAutofit/>
          </a:bodyPr>
          <a:lstStyle/>
          <a:p>
            <a:pPr marL="457200" indent="-457200" eaLnBrk="1" fontAlgn="auto" hangingPunct="1">
              <a:spcAft>
                <a:spcPts val="0"/>
              </a:spcAft>
              <a:buFont typeface="+mj-lt"/>
              <a:buAutoNum type="arabicPeriod"/>
              <a:defRPr/>
            </a:pPr>
            <a:r>
              <a:rPr lang="en-US" sz="2600" b="1" i="0" u="sng" dirty="0" smtClean="0">
                <a:ea typeface="+mn-ea"/>
                <a:cs typeface="+mn-cs"/>
              </a:rPr>
              <a:t>Retention </a:t>
            </a:r>
            <a:r>
              <a:rPr lang="en-US" sz="2600" b="1" i="0" u="sng" dirty="0">
                <a:ea typeface="+mn-ea"/>
                <a:cs typeface="+mn-cs"/>
              </a:rPr>
              <a:t>noise study and </a:t>
            </a:r>
            <a:r>
              <a:rPr lang="en-US" sz="2600" b="1" i="0" u="sng" dirty="0" smtClean="0">
                <a:ea typeface="+mn-ea"/>
                <a:cs typeface="+mn-cs"/>
              </a:rPr>
              <a:t>management</a:t>
            </a:r>
          </a:p>
          <a:p>
            <a:pPr marL="640080" lvl="1" indent="-457200" eaLnBrk="1" fontAlgn="auto" hangingPunct="1">
              <a:spcAft>
                <a:spcPts val="0"/>
              </a:spcAft>
              <a:buFont typeface="+mj-lt"/>
              <a:buAutoNum type="arabicParenR"/>
              <a:defRPr/>
            </a:pPr>
            <a:r>
              <a:rPr lang="en-US" sz="2000" dirty="0">
                <a:ea typeface="+mn-ea"/>
              </a:rPr>
              <a:t>Yu </a:t>
            </a:r>
            <a:r>
              <a:rPr lang="en-US" sz="2000" dirty="0" err="1">
                <a:ea typeface="+mn-ea"/>
              </a:rPr>
              <a:t>Cai</a:t>
            </a:r>
            <a:r>
              <a:rPr lang="en-US" sz="2000" dirty="0">
                <a:ea typeface="+mn-ea"/>
              </a:rPr>
              <a:t>, </a:t>
            </a:r>
            <a:r>
              <a:rPr lang="en-US" sz="2000" dirty="0" err="1">
                <a:ea typeface="+mn-ea"/>
              </a:rPr>
              <a:t>Gulay</a:t>
            </a:r>
            <a:r>
              <a:rPr lang="en-US" sz="2000" dirty="0">
                <a:ea typeface="+mn-ea"/>
              </a:rPr>
              <a:t> </a:t>
            </a:r>
            <a:r>
              <a:rPr lang="en-US" sz="2000" dirty="0" err="1">
                <a:ea typeface="+mn-ea"/>
              </a:rPr>
              <a:t>Yalcin</a:t>
            </a:r>
            <a:r>
              <a:rPr lang="en-US" sz="2000" dirty="0">
                <a:ea typeface="+mn-ea"/>
              </a:rPr>
              <a:t>, Onur Mutlu, Erich F. </a:t>
            </a:r>
            <a:r>
              <a:rPr lang="en-US" sz="2000" dirty="0" err="1">
                <a:ea typeface="+mn-ea"/>
              </a:rPr>
              <a:t>Haratsch</a:t>
            </a:r>
            <a:r>
              <a:rPr lang="en-US" sz="2000" dirty="0">
                <a:ea typeface="+mn-ea"/>
              </a:rPr>
              <a:t>, Adrian Cristal, Osman </a:t>
            </a:r>
            <a:r>
              <a:rPr lang="en-US" sz="2000" dirty="0" err="1">
                <a:ea typeface="+mn-ea"/>
              </a:rPr>
              <a:t>Unsal</a:t>
            </a:r>
            <a:r>
              <a:rPr lang="en-US" sz="2000" dirty="0">
                <a:ea typeface="+mn-ea"/>
              </a:rPr>
              <a:t>, and Ken Mai</a:t>
            </a:r>
            <a:r>
              <a:rPr lang="en-US" sz="2000" dirty="0" smtClean="0">
                <a:ea typeface="+mn-ea"/>
              </a:rPr>
              <a:t>, </a:t>
            </a:r>
            <a:r>
              <a:rPr lang="en-US" sz="2000" b="1" dirty="0" smtClean="0">
                <a:ea typeface="+mn-ea"/>
                <a:hlinkClick r:id="rId2"/>
              </a:rPr>
              <a:t>Flash </a:t>
            </a:r>
            <a:r>
              <a:rPr lang="en-US" sz="2000" b="1" dirty="0">
                <a:ea typeface="+mn-ea"/>
                <a:hlinkClick r:id="rId2"/>
              </a:rPr>
              <a:t>Correct-and-Refresh: Retention-Aware Error Management for Increased Flash Memory </a:t>
            </a:r>
            <a:r>
              <a:rPr lang="en-US" sz="2000" b="1" dirty="0" smtClean="0">
                <a:ea typeface="+mn-ea"/>
                <a:hlinkClick r:id="rId2"/>
              </a:rPr>
              <a:t>Lifetime</a:t>
            </a:r>
            <a:r>
              <a:rPr lang="en-US" sz="2000" dirty="0" smtClean="0">
                <a:ea typeface="+mn-ea"/>
              </a:rPr>
              <a:t>, ICCD 2012.</a:t>
            </a:r>
          </a:p>
          <a:p>
            <a:pPr marL="640080" lvl="1" indent="-457200" eaLnBrk="1" fontAlgn="auto" hangingPunct="1">
              <a:spcAft>
                <a:spcPts val="0"/>
              </a:spcAft>
              <a:buFont typeface="+mj-lt"/>
              <a:buAutoNum type="arabicParenR"/>
              <a:defRPr/>
            </a:pPr>
            <a:r>
              <a:rPr lang="en-US" sz="2000" dirty="0">
                <a:ea typeface="+mn-ea"/>
              </a:rPr>
              <a:t>Yu </a:t>
            </a:r>
            <a:r>
              <a:rPr lang="en-US" sz="2000" dirty="0" err="1">
                <a:ea typeface="+mn-ea"/>
              </a:rPr>
              <a:t>Cai</a:t>
            </a:r>
            <a:r>
              <a:rPr lang="en-US" sz="2000" dirty="0">
                <a:ea typeface="+mn-ea"/>
              </a:rPr>
              <a:t>, Yixin Luo, Erich F. </a:t>
            </a:r>
            <a:r>
              <a:rPr lang="en-US" sz="2000" dirty="0" err="1">
                <a:ea typeface="+mn-ea"/>
              </a:rPr>
              <a:t>Haratsch</a:t>
            </a:r>
            <a:r>
              <a:rPr lang="en-US" sz="2000" dirty="0">
                <a:ea typeface="+mn-ea"/>
              </a:rPr>
              <a:t>, Ken Mai, and Onur Mutlu</a:t>
            </a:r>
            <a:r>
              <a:rPr lang="en-US" sz="2000" dirty="0" smtClean="0">
                <a:ea typeface="+mn-ea"/>
              </a:rPr>
              <a:t>, </a:t>
            </a:r>
            <a:r>
              <a:rPr lang="en-US" sz="2000" b="1" dirty="0" smtClean="0">
                <a:ea typeface="+mn-ea"/>
                <a:hlinkClick r:id="rId3"/>
              </a:rPr>
              <a:t>Data </a:t>
            </a:r>
            <a:r>
              <a:rPr lang="en-US" sz="2000" b="1" dirty="0">
                <a:ea typeface="+mn-ea"/>
                <a:hlinkClick r:id="rId3"/>
              </a:rPr>
              <a:t>Retention in MLC NAND Flash Memory: Characterization, Optimization and </a:t>
            </a:r>
            <a:r>
              <a:rPr lang="en-US" sz="2000" b="1" dirty="0" smtClean="0">
                <a:ea typeface="+mn-ea"/>
                <a:hlinkClick r:id="rId3"/>
              </a:rPr>
              <a:t>Recovery</a:t>
            </a:r>
            <a:r>
              <a:rPr lang="en-US" sz="2000" dirty="0" smtClean="0">
                <a:ea typeface="+mn-ea"/>
              </a:rPr>
              <a:t>, HPCA 2015.</a:t>
            </a:r>
          </a:p>
          <a:p>
            <a:pPr marL="640080" lvl="1" indent="-457200" eaLnBrk="1" fontAlgn="auto" hangingPunct="1">
              <a:spcAft>
                <a:spcPts val="0"/>
              </a:spcAft>
              <a:buFont typeface="+mj-lt"/>
              <a:buAutoNum type="arabicParenR"/>
              <a:defRPr/>
            </a:pPr>
            <a:r>
              <a:rPr lang="en-US" sz="2000" dirty="0">
                <a:ea typeface="+mn-ea"/>
              </a:rPr>
              <a:t>Yixin Luo, Yu </a:t>
            </a:r>
            <a:r>
              <a:rPr lang="en-US" sz="2000" dirty="0" err="1">
                <a:ea typeface="+mn-ea"/>
              </a:rPr>
              <a:t>Cai</a:t>
            </a:r>
            <a:r>
              <a:rPr lang="en-US" sz="2000" dirty="0">
                <a:ea typeface="+mn-ea"/>
              </a:rPr>
              <a:t>, Saugata Ghose, </a:t>
            </a:r>
            <a:r>
              <a:rPr lang="en-US" sz="2000" dirty="0" err="1">
                <a:ea typeface="+mn-ea"/>
              </a:rPr>
              <a:t>Jongmoo</a:t>
            </a:r>
            <a:r>
              <a:rPr lang="en-US" sz="2000" dirty="0">
                <a:ea typeface="+mn-ea"/>
              </a:rPr>
              <a:t> Choi, and Onur Mutlu</a:t>
            </a:r>
            <a:r>
              <a:rPr lang="en-US" sz="2000" dirty="0" smtClean="0">
                <a:ea typeface="+mn-ea"/>
              </a:rPr>
              <a:t>, </a:t>
            </a:r>
            <a:r>
              <a:rPr lang="en-US" sz="2000" b="1" dirty="0" smtClean="0">
                <a:ea typeface="+mn-ea"/>
                <a:hlinkClick r:id="rId4"/>
              </a:rPr>
              <a:t>WARM</a:t>
            </a:r>
            <a:r>
              <a:rPr lang="en-US" sz="2000" b="1" dirty="0">
                <a:ea typeface="+mn-ea"/>
                <a:hlinkClick r:id="rId4"/>
              </a:rPr>
              <a:t>: Improving NAND Flash Memory Lifetime with Write-hotness Aware Retention </a:t>
            </a:r>
            <a:r>
              <a:rPr lang="en-US" sz="2000" b="1" dirty="0" smtClean="0">
                <a:ea typeface="+mn-ea"/>
                <a:hlinkClick r:id="rId4"/>
              </a:rPr>
              <a:t>Management</a:t>
            </a:r>
            <a:r>
              <a:rPr lang="en-US" sz="2000" dirty="0" smtClean="0">
                <a:ea typeface="+mn-ea"/>
              </a:rPr>
              <a:t>, MSST 2015.</a:t>
            </a:r>
          </a:p>
          <a:p>
            <a:pPr marL="640080" lvl="1" indent="-457200" eaLnBrk="1" fontAlgn="auto" hangingPunct="1">
              <a:spcAft>
                <a:spcPts val="0"/>
              </a:spcAft>
              <a:buFont typeface="+mj-lt"/>
              <a:buAutoNum type="arabicParenR"/>
              <a:defRPr/>
            </a:pPr>
            <a:endParaRPr lang="en-US" sz="2000" dirty="0" smtClean="0">
              <a:ea typeface="+mn-ea"/>
            </a:endParaRPr>
          </a:p>
          <a:p>
            <a:pPr marL="457200" indent="-457200" eaLnBrk="1" fontAlgn="auto" hangingPunct="1">
              <a:spcAft>
                <a:spcPts val="0"/>
              </a:spcAft>
              <a:buFont typeface="+mj-lt"/>
              <a:buAutoNum type="arabicPeriod"/>
              <a:defRPr/>
            </a:pPr>
            <a:r>
              <a:rPr lang="en-US" sz="2600" b="1" i="0" u="sng" dirty="0" smtClean="0">
                <a:ea typeface="+mn-ea"/>
                <a:cs typeface="+mn-cs"/>
              </a:rPr>
              <a:t>Flash-based SSD prototyping and testing platform</a:t>
            </a:r>
            <a:endParaRPr lang="en-US" sz="2600" b="1" i="0" u="sng" dirty="0">
              <a:ea typeface="+mn-ea"/>
              <a:cs typeface="+mn-cs"/>
            </a:endParaRPr>
          </a:p>
          <a:p>
            <a:pPr marL="640080" lvl="1" indent="-457200" eaLnBrk="1" fontAlgn="auto" hangingPunct="1">
              <a:spcAft>
                <a:spcPts val="0"/>
              </a:spcAft>
              <a:buFont typeface="+mj-lt"/>
              <a:buAutoNum type="arabicParenR" startAt="4"/>
              <a:defRPr/>
            </a:pPr>
            <a:r>
              <a:rPr lang="en-US" sz="2000" dirty="0" smtClean="0">
                <a:ea typeface="+mn-ea"/>
              </a:rPr>
              <a:t>Yu </a:t>
            </a:r>
            <a:r>
              <a:rPr lang="en-US" sz="2000" dirty="0" err="1" smtClean="0">
                <a:ea typeface="+mn-ea"/>
              </a:rPr>
              <a:t>Cai</a:t>
            </a:r>
            <a:r>
              <a:rPr lang="en-US" sz="2000" dirty="0" smtClean="0">
                <a:ea typeface="+mn-ea"/>
              </a:rPr>
              <a:t>, Erich F. </a:t>
            </a:r>
            <a:r>
              <a:rPr lang="en-US" sz="2000" dirty="0" err="1" smtClean="0">
                <a:ea typeface="+mn-ea"/>
              </a:rPr>
              <a:t>Haratsh</a:t>
            </a:r>
            <a:r>
              <a:rPr lang="en-US" sz="2000" dirty="0">
                <a:ea typeface="+mn-ea"/>
              </a:rPr>
              <a:t>, Mark McCartney, Ken </a:t>
            </a:r>
            <a:r>
              <a:rPr lang="en-US" sz="2000" dirty="0" smtClean="0">
                <a:ea typeface="+mn-ea"/>
              </a:rPr>
              <a:t>Mai</a:t>
            </a:r>
            <a:r>
              <a:rPr lang="en-US" sz="2000" dirty="0">
                <a:ea typeface="+mn-ea"/>
              </a:rPr>
              <a:t>, </a:t>
            </a:r>
            <a:r>
              <a:rPr lang="en-US" sz="2000" b="1" dirty="0" smtClean="0">
                <a:ea typeface="+mn-ea"/>
                <a:hlinkClick r:id="rId5"/>
              </a:rPr>
              <a:t>FPGA</a:t>
            </a:r>
            <a:r>
              <a:rPr lang="en-US" sz="2000" b="1" dirty="0">
                <a:ea typeface="+mn-ea"/>
                <a:hlinkClick r:id="rId5"/>
              </a:rPr>
              <a:t>-based solid-state drive prototyping </a:t>
            </a:r>
            <a:r>
              <a:rPr lang="en-US" sz="2000" b="1" dirty="0" smtClean="0">
                <a:ea typeface="+mn-ea"/>
                <a:hlinkClick r:id="rId5"/>
              </a:rPr>
              <a:t>platform</a:t>
            </a:r>
            <a:r>
              <a:rPr lang="en-US" sz="2000" dirty="0" smtClean="0">
                <a:ea typeface="+mn-ea"/>
              </a:rPr>
              <a:t>, FCCM 2011.</a:t>
            </a:r>
          </a:p>
        </p:txBody>
      </p:sp>
      <p:sp>
        <p:nvSpPr>
          <p:cNvPr id="333827"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0A01C5-D665-2242-A7C0-39A8AD6E39D0}" type="slidenum">
              <a:rPr lang="en-US" sz="1600">
                <a:solidFill>
                  <a:srgbClr val="595959"/>
                </a:solidFill>
                <a:latin typeface="Calibri" charset="0"/>
              </a:rPr>
              <a:pPr eaLnBrk="1" hangingPunct="1"/>
              <a:t>80</a:t>
            </a:fld>
            <a:endParaRPr lang="en-US" sz="1600">
              <a:solidFill>
                <a:srgbClr val="595959"/>
              </a:solidFill>
              <a:latin typeface="Calibri" charset="0"/>
            </a:endParaRPr>
          </a:p>
        </p:txBody>
      </p:sp>
    </p:spTree>
    <p:extLst>
      <p:ext uri="{BB962C8B-B14F-4D97-AF65-F5344CB8AC3E}">
        <p14:creationId xmlns:p14="http://schemas.microsoft.com/office/powerpoint/2010/main" val="302247970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085850"/>
          </a:xfrm>
        </p:spPr>
        <p:txBody>
          <a:bodyPr/>
          <a:lstStyle/>
          <a:p>
            <a:pPr eaLnBrk="1" fontAlgn="auto" hangingPunct="1">
              <a:spcAft>
                <a:spcPts val="0"/>
              </a:spcAft>
              <a:defRPr/>
            </a:pPr>
            <a:r>
              <a:rPr lang="en-US" dirty="0" smtClean="0"/>
              <a:t>Errors in </a:t>
            </a:r>
            <a:r>
              <a:rPr lang="en-US" dirty="0"/>
              <a:t>Flash Memory </a:t>
            </a:r>
            <a:r>
              <a:rPr lang="en-US" dirty="0" smtClean="0">
                <a:ea typeface="+mj-ea"/>
                <a:cs typeface="+mj-cs"/>
              </a:rPr>
              <a:t>(II)</a:t>
            </a:r>
            <a:endParaRPr lang="en-US" dirty="0">
              <a:ea typeface="+mj-ea"/>
              <a:cs typeface="+mj-cs"/>
            </a:endParaRPr>
          </a:p>
        </p:txBody>
      </p:sp>
      <p:sp>
        <p:nvSpPr>
          <p:cNvPr id="3" name="Content Placeholder 2"/>
          <p:cNvSpPr>
            <a:spLocks noGrp="1"/>
          </p:cNvSpPr>
          <p:nvPr>
            <p:ph sz="quarter" idx="11"/>
          </p:nvPr>
        </p:nvSpPr>
        <p:spPr>
          <a:xfrm>
            <a:off x="123825" y="1241425"/>
            <a:ext cx="8897938" cy="5224463"/>
          </a:xfrm>
        </p:spPr>
        <p:txBody>
          <a:bodyPr rtlCol="0">
            <a:noAutofit/>
          </a:bodyPr>
          <a:lstStyle/>
          <a:p>
            <a:pPr marL="457200" indent="-457200" eaLnBrk="1" fontAlgn="auto" hangingPunct="1">
              <a:lnSpc>
                <a:spcPts val="2000"/>
              </a:lnSpc>
              <a:spcAft>
                <a:spcPts val="0"/>
              </a:spcAft>
              <a:buFont typeface="+mj-lt"/>
              <a:buAutoNum type="arabicPeriod" startAt="3"/>
              <a:defRPr/>
            </a:pPr>
            <a:r>
              <a:rPr lang="en-US" sz="2600" b="1" i="0" u="sng" dirty="0">
                <a:ea typeface="+mn-ea"/>
                <a:cs typeface="+mn-cs"/>
              </a:rPr>
              <a:t>Overall flash error analysis</a:t>
            </a:r>
          </a:p>
          <a:p>
            <a:pPr marL="640080" lvl="1" indent="-457200" eaLnBrk="1" fontAlgn="auto" hangingPunct="1">
              <a:lnSpc>
                <a:spcPts val="2000"/>
              </a:lnSpc>
              <a:spcAft>
                <a:spcPts val="0"/>
              </a:spcAft>
              <a:buFont typeface="+mj-lt"/>
              <a:buAutoNum type="arabicParenR" startAt="5"/>
              <a:defRPr/>
            </a:pPr>
            <a:r>
              <a:rPr lang="en-US" sz="2000" dirty="0">
                <a:ea typeface="+mn-ea"/>
              </a:rPr>
              <a:t>Yu </a:t>
            </a:r>
            <a:r>
              <a:rPr lang="en-US" sz="2000" dirty="0" err="1">
                <a:ea typeface="+mn-ea"/>
              </a:rPr>
              <a:t>Cai</a:t>
            </a:r>
            <a:r>
              <a:rPr lang="en-US" sz="2000" dirty="0">
                <a:ea typeface="+mn-ea"/>
              </a:rPr>
              <a:t>, Erich F. </a:t>
            </a:r>
            <a:r>
              <a:rPr lang="en-US" sz="2000" dirty="0" err="1">
                <a:ea typeface="+mn-ea"/>
              </a:rPr>
              <a:t>Haratsch</a:t>
            </a:r>
            <a:r>
              <a:rPr lang="en-US" sz="2000" dirty="0">
                <a:ea typeface="+mn-ea"/>
              </a:rPr>
              <a:t>, Onur Mutlu, and Ken Mai, </a:t>
            </a:r>
            <a:r>
              <a:rPr lang="en-US" sz="2000" b="1" dirty="0" smtClean="0">
                <a:ea typeface="+mn-ea"/>
                <a:hlinkClick r:id="rId2"/>
              </a:rPr>
              <a:t>Error </a:t>
            </a:r>
            <a:r>
              <a:rPr lang="en-US" sz="2000" b="1" dirty="0">
                <a:ea typeface="+mn-ea"/>
                <a:hlinkClick r:id="rId2"/>
              </a:rPr>
              <a:t>Patterns in MLC NAND Flash Memory: Measurement, Characterization, and </a:t>
            </a:r>
            <a:r>
              <a:rPr lang="en-US" sz="2000" b="1" dirty="0" smtClean="0">
                <a:ea typeface="+mn-ea"/>
                <a:hlinkClick r:id="rId2"/>
              </a:rPr>
              <a:t>Analysis</a:t>
            </a:r>
            <a:r>
              <a:rPr lang="en-US" sz="2000" dirty="0" smtClean="0">
                <a:ea typeface="+mn-ea"/>
              </a:rPr>
              <a:t>, </a:t>
            </a:r>
            <a:r>
              <a:rPr lang="en-US" sz="2000" dirty="0">
                <a:ea typeface="+mn-ea"/>
              </a:rPr>
              <a:t>DATE 2012.</a:t>
            </a:r>
          </a:p>
          <a:p>
            <a:pPr marL="640080" lvl="1" indent="-457200" eaLnBrk="1" fontAlgn="auto" hangingPunct="1">
              <a:lnSpc>
                <a:spcPts val="2000"/>
              </a:lnSpc>
              <a:spcAft>
                <a:spcPts val="0"/>
              </a:spcAft>
              <a:buFont typeface="+mj-lt"/>
              <a:buAutoNum type="arabicParenR" startAt="5"/>
              <a:defRPr/>
            </a:pPr>
            <a:r>
              <a:rPr lang="en-US" sz="2000" dirty="0">
                <a:ea typeface="+mn-ea"/>
              </a:rPr>
              <a:t>Yu </a:t>
            </a:r>
            <a:r>
              <a:rPr lang="en-US" sz="2000" dirty="0" err="1">
                <a:ea typeface="+mn-ea"/>
              </a:rPr>
              <a:t>Cai</a:t>
            </a:r>
            <a:r>
              <a:rPr lang="en-US" sz="2000" dirty="0">
                <a:ea typeface="+mn-ea"/>
              </a:rPr>
              <a:t>, </a:t>
            </a:r>
            <a:r>
              <a:rPr lang="en-US" sz="2000" dirty="0" err="1">
                <a:ea typeface="+mn-ea"/>
              </a:rPr>
              <a:t>Gulay</a:t>
            </a:r>
            <a:r>
              <a:rPr lang="en-US" sz="2000" dirty="0">
                <a:ea typeface="+mn-ea"/>
              </a:rPr>
              <a:t> </a:t>
            </a:r>
            <a:r>
              <a:rPr lang="en-US" sz="2000" dirty="0" err="1">
                <a:ea typeface="+mn-ea"/>
              </a:rPr>
              <a:t>Yalcin</a:t>
            </a:r>
            <a:r>
              <a:rPr lang="en-US" sz="2000" dirty="0">
                <a:ea typeface="+mn-ea"/>
              </a:rPr>
              <a:t>, Onur Mutlu, Erich F. </a:t>
            </a:r>
            <a:r>
              <a:rPr lang="en-US" sz="2000" dirty="0" err="1">
                <a:ea typeface="+mn-ea"/>
              </a:rPr>
              <a:t>Haratsch</a:t>
            </a:r>
            <a:r>
              <a:rPr lang="en-US" sz="2000" dirty="0">
                <a:ea typeface="+mn-ea"/>
              </a:rPr>
              <a:t>, Adrian Cristal, Osman </a:t>
            </a:r>
            <a:r>
              <a:rPr lang="en-US" sz="2000" dirty="0" err="1">
                <a:ea typeface="+mn-ea"/>
              </a:rPr>
              <a:t>Unsal</a:t>
            </a:r>
            <a:r>
              <a:rPr lang="en-US" sz="2000" dirty="0">
                <a:ea typeface="+mn-ea"/>
              </a:rPr>
              <a:t>, and Ken </a:t>
            </a:r>
            <a:r>
              <a:rPr lang="en-US" sz="2000" dirty="0" smtClean="0">
                <a:ea typeface="+mn-ea"/>
              </a:rPr>
              <a:t>Mai, </a:t>
            </a:r>
            <a:r>
              <a:rPr lang="en-US" sz="2000" b="1" dirty="0" smtClean="0">
                <a:ea typeface="+mn-ea"/>
                <a:hlinkClick r:id="rId3"/>
              </a:rPr>
              <a:t>Error </a:t>
            </a:r>
            <a:r>
              <a:rPr lang="en-US" sz="2000" b="1" dirty="0">
                <a:ea typeface="+mn-ea"/>
                <a:hlinkClick r:id="rId3"/>
              </a:rPr>
              <a:t>Analysis and Retention-Aware Error Management for NAND Flash </a:t>
            </a:r>
            <a:r>
              <a:rPr lang="en-US" sz="2000" b="1" dirty="0" smtClean="0">
                <a:ea typeface="+mn-ea"/>
                <a:hlinkClick r:id="rId3"/>
              </a:rPr>
              <a:t>Memory</a:t>
            </a:r>
            <a:r>
              <a:rPr lang="en-US" sz="2000" dirty="0" smtClean="0">
                <a:ea typeface="+mn-ea"/>
              </a:rPr>
              <a:t>, ITJ 2013.</a:t>
            </a:r>
          </a:p>
          <a:p>
            <a:pPr marL="640080" lvl="1" indent="-457200" eaLnBrk="1" fontAlgn="auto" hangingPunct="1">
              <a:lnSpc>
                <a:spcPts val="2000"/>
              </a:lnSpc>
              <a:spcAft>
                <a:spcPts val="0"/>
              </a:spcAft>
              <a:buFont typeface="+mj-lt"/>
              <a:buAutoNum type="arabicParenR" startAt="5"/>
              <a:defRPr/>
            </a:pPr>
            <a:endParaRPr lang="en-US" sz="2000" dirty="0">
              <a:ea typeface="+mn-ea"/>
            </a:endParaRPr>
          </a:p>
          <a:p>
            <a:pPr marL="457200" indent="-457200" eaLnBrk="1" fontAlgn="auto" hangingPunct="1">
              <a:lnSpc>
                <a:spcPts val="2000"/>
              </a:lnSpc>
              <a:spcAft>
                <a:spcPts val="0"/>
              </a:spcAft>
              <a:buFont typeface="+mj-lt"/>
              <a:buAutoNum type="arabicPeriod" startAt="3"/>
              <a:defRPr/>
            </a:pPr>
            <a:r>
              <a:rPr lang="en-US" sz="2600" b="1" i="0" u="sng" dirty="0">
                <a:ea typeface="+mn-ea"/>
                <a:cs typeface="+mn-cs"/>
              </a:rPr>
              <a:t>Program and </a:t>
            </a:r>
            <a:r>
              <a:rPr lang="en-US" sz="2600" b="1" i="0" u="sng" dirty="0" smtClean="0">
                <a:ea typeface="+mn-ea"/>
                <a:cs typeface="+mn-cs"/>
              </a:rPr>
              <a:t>erase noise study</a:t>
            </a:r>
            <a:endParaRPr lang="en-US" sz="2600" i="0" u="sng" dirty="0" smtClean="0">
              <a:ea typeface="+mn-ea"/>
              <a:cs typeface="+mn-cs"/>
            </a:endParaRPr>
          </a:p>
          <a:p>
            <a:pPr marL="640080" lvl="1" indent="-457200" eaLnBrk="1" fontAlgn="auto" hangingPunct="1">
              <a:lnSpc>
                <a:spcPts val="2000"/>
              </a:lnSpc>
              <a:spcAft>
                <a:spcPts val="0"/>
              </a:spcAft>
              <a:buFont typeface="+mj-lt"/>
              <a:buAutoNum type="arabicParenR" startAt="7"/>
              <a:defRPr/>
            </a:pPr>
            <a:r>
              <a:rPr lang="en-US" sz="2000" dirty="0">
                <a:ea typeface="+mn-ea"/>
              </a:rPr>
              <a:t>Yu </a:t>
            </a:r>
            <a:r>
              <a:rPr lang="en-US" sz="2000" dirty="0" err="1">
                <a:ea typeface="+mn-ea"/>
              </a:rPr>
              <a:t>Cai</a:t>
            </a:r>
            <a:r>
              <a:rPr lang="en-US" sz="2000" dirty="0">
                <a:ea typeface="+mn-ea"/>
              </a:rPr>
              <a:t>, Erich F. </a:t>
            </a:r>
            <a:r>
              <a:rPr lang="en-US" sz="2000" dirty="0" err="1">
                <a:ea typeface="+mn-ea"/>
              </a:rPr>
              <a:t>Haratsch</a:t>
            </a:r>
            <a:r>
              <a:rPr lang="en-US" sz="2000" dirty="0">
                <a:ea typeface="+mn-ea"/>
              </a:rPr>
              <a:t>, Onur Mutlu, and Ken Mai</a:t>
            </a:r>
            <a:r>
              <a:rPr lang="en-US" sz="2000" dirty="0" smtClean="0">
                <a:ea typeface="+mn-ea"/>
              </a:rPr>
              <a:t>, </a:t>
            </a:r>
            <a:r>
              <a:rPr lang="en-US" sz="2000" b="1" dirty="0" smtClean="0">
                <a:ea typeface="+mn-ea"/>
                <a:hlinkClick r:id="rId4"/>
              </a:rPr>
              <a:t>Threshold </a:t>
            </a:r>
            <a:r>
              <a:rPr lang="en-US" sz="2000" b="1" dirty="0">
                <a:ea typeface="+mn-ea"/>
                <a:hlinkClick r:id="rId4"/>
              </a:rPr>
              <a:t>Voltage Distribution in MLC NAND Flash Memory: Characterization, Analysis and </a:t>
            </a:r>
            <a:r>
              <a:rPr lang="en-US" sz="2000" b="1" dirty="0" smtClean="0">
                <a:ea typeface="+mn-ea"/>
                <a:hlinkClick r:id="rId4"/>
              </a:rPr>
              <a:t>Modeling</a:t>
            </a:r>
            <a:r>
              <a:rPr lang="en-US" sz="2000" dirty="0" smtClean="0">
                <a:ea typeface="+mn-ea"/>
              </a:rPr>
              <a:t>, DATE 2013.</a:t>
            </a:r>
            <a:endParaRPr lang="en-US" sz="2000" dirty="0">
              <a:ea typeface="+mn-ea"/>
            </a:endParaRPr>
          </a:p>
          <a:p>
            <a:pPr marL="457200" indent="-457200" eaLnBrk="1" fontAlgn="auto" hangingPunct="1">
              <a:lnSpc>
                <a:spcPts val="2000"/>
              </a:lnSpc>
              <a:spcAft>
                <a:spcPts val="0"/>
              </a:spcAft>
              <a:buFont typeface="+mj-lt"/>
              <a:buAutoNum type="arabicPeriod" startAt="3"/>
              <a:defRPr/>
            </a:pPr>
            <a:endParaRPr lang="en-US" sz="2000" i="0" dirty="0">
              <a:ea typeface="+mn-ea"/>
              <a:cs typeface="+mn-cs"/>
            </a:endParaRPr>
          </a:p>
        </p:txBody>
      </p:sp>
      <p:sp>
        <p:nvSpPr>
          <p:cNvPr id="334851"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BE9829-30BE-534E-86AE-EAD5439C9508}" type="slidenum">
              <a:rPr lang="en-US" sz="1600">
                <a:solidFill>
                  <a:srgbClr val="595959"/>
                </a:solidFill>
                <a:latin typeface="Calibri" charset="0"/>
              </a:rPr>
              <a:pPr eaLnBrk="1" hangingPunct="1"/>
              <a:t>81</a:t>
            </a:fld>
            <a:endParaRPr lang="en-US" sz="1600">
              <a:solidFill>
                <a:srgbClr val="595959"/>
              </a:solidFill>
              <a:latin typeface="Calibri" charset="0"/>
            </a:endParaRPr>
          </a:p>
        </p:txBody>
      </p:sp>
    </p:spTree>
    <p:extLst>
      <p:ext uri="{BB962C8B-B14F-4D97-AF65-F5344CB8AC3E}">
        <p14:creationId xmlns:p14="http://schemas.microsoft.com/office/powerpoint/2010/main" val="311366541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085850"/>
          </a:xfrm>
        </p:spPr>
        <p:txBody>
          <a:bodyPr/>
          <a:lstStyle/>
          <a:p>
            <a:pPr eaLnBrk="1" fontAlgn="auto" hangingPunct="1">
              <a:spcAft>
                <a:spcPts val="0"/>
              </a:spcAft>
              <a:defRPr/>
            </a:pPr>
            <a:r>
              <a:rPr lang="en-US" dirty="0" smtClean="0"/>
              <a:t>Errors in </a:t>
            </a:r>
            <a:r>
              <a:rPr lang="en-US" dirty="0"/>
              <a:t>Flash Memory </a:t>
            </a:r>
            <a:r>
              <a:rPr lang="en-US" dirty="0" smtClean="0">
                <a:ea typeface="+mj-ea"/>
                <a:cs typeface="+mj-cs"/>
              </a:rPr>
              <a:t>(III)</a:t>
            </a:r>
            <a:endParaRPr lang="en-US" dirty="0">
              <a:ea typeface="+mj-ea"/>
              <a:cs typeface="+mj-cs"/>
            </a:endParaRPr>
          </a:p>
        </p:txBody>
      </p:sp>
      <p:sp>
        <p:nvSpPr>
          <p:cNvPr id="3" name="Content Placeholder 2"/>
          <p:cNvSpPr>
            <a:spLocks noGrp="1"/>
          </p:cNvSpPr>
          <p:nvPr>
            <p:ph sz="quarter" idx="11"/>
          </p:nvPr>
        </p:nvSpPr>
        <p:spPr>
          <a:xfrm>
            <a:off x="123825" y="1100138"/>
            <a:ext cx="8897938" cy="5224462"/>
          </a:xfrm>
        </p:spPr>
        <p:txBody>
          <a:bodyPr rtlCol="0">
            <a:noAutofit/>
          </a:bodyPr>
          <a:lstStyle/>
          <a:p>
            <a:pPr marL="0" indent="0" eaLnBrk="1" fontAlgn="auto" hangingPunct="1">
              <a:lnSpc>
                <a:spcPts val="2000"/>
              </a:lnSpc>
              <a:spcAft>
                <a:spcPts val="0"/>
              </a:spcAft>
              <a:buFont typeface="Arial" panose="020B0604020202020204" pitchFamily="34" charset="0"/>
              <a:buNone/>
              <a:defRPr/>
            </a:pPr>
            <a:r>
              <a:rPr lang="en-US" sz="2600" b="1" i="0" u="sng" dirty="0" smtClean="0">
                <a:ea typeface="+mn-ea"/>
                <a:cs typeface="+mn-cs"/>
              </a:rPr>
              <a:t>5. Cell</a:t>
            </a:r>
            <a:r>
              <a:rPr lang="en-US" sz="2600" b="1" i="0" u="sng" dirty="0">
                <a:ea typeface="+mn-ea"/>
                <a:cs typeface="+mn-cs"/>
              </a:rPr>
              <a:t>-to-cell interference </a:t>
            </a:r>
            <a:r>
              <a:rPr lang="en-US" sz="2600" b="1" i="0" u="sng" dirty="0" smtClean="0">
                <a:ea typeface="+mn-ea"/>
                <a:cs typeface="+mn-cs"/>
              </a:rPr>
              <a:t>characterization</a:t>
            </a:r>
            <a:r>
              <a:rPr lang="en-US" sz="2600" b="1" i="0" u="sng" dirty="0">
                <a:ea typeface="+mn-ea"/>
                <a:cs typeface="+mn-cs"/>
              </a:rPr>
              <a:t> </a:t>
            </a:r>
            <a:r>
              <a:rPr lang="en-US" sz="2600" b="1" i="0" u="sng" dirty="0" smtClean="0">
                <a:ea typeface="+mn-ea"/>
                <a:cs typeface="+mn-cs"/>
              </a:rPr>
              <a:t>and tolerance</a:t>
            </a:r>
            <a:endParaRPr lang="en-US" sz="2600" b="1" i="0" u="sng" dirty="0">
              <a:ea typeface="+mn-ea"/>
              <a:cs typeface="+mn-cs"/>
            </a:endParaRPr>
          </a:p>
          <a:p>
            <a:pPr marL="640080" lvl="1" indent="-457200" eaLnBrk="1" fontAlgn="auto" hangingPunct="1">
              <a:lnSpc>
                <a:spcPts val="2000"/>
              </a:lnSpc>
              <a:spcAft>
                <a:spcPts val="0"/>
              </a:spcAft>
              <a:buFont typeface="+mj-lt"/>
              <a:buAutoNum type="arabicParenR" startAt="8"/>
              <a:defRPr/>
            </a:pPr>
            <a:r>
              <a:rPr lang="en-US" sz="2000" dirty="0">
                <a:ea typeface="+mn-ea"/>
              </a:rPr>
              <a:t>Yu </a:t>
            </a:r>
            <a:r>
              <a:rPr lang="en-US" sz="2000" dirty="0" err="1">
                <a:ea typeface="+mn-ea"/>
              </a:rPr>
              <a:t>Cai</a:t>
            </a:r>
            <a:r>
              <a:rPr lang="en-US" sz="2000" dirty="0">
                <a:ea typeface="+mn-ea"/>
              </a:rPr>
              <a:t>, Onur Mutlu, Erich F. </a:t>
            </a:r>
            <a:r>
              <a:rPr lang="en-US" sz="2000" dirty="0" err="1">
                <a:ea typeface="+mn-ea"/>
              </a:rPr>
              <a:t>Haratsch</a:t>
            </a:r>
            <a:r>
              <a:rPr lang="en-US" sz="2000" dirty="0">
                <a:ea typeface="+mn-ea"/>
              </a:rPr>
              <a:t>, and Ken Mai, </a:t>
            </a:r>
            <a:r>
              <a:rPr lang="en-US" sz="2000" b="1" dirty="0" smtClean="0">
                <a:ea typeface="+mn-ea"/>
                <a:hlinkClick r:id="rId2"/>
              </a:rPr>
              <a:t>Program </a:t>
            </a:r>
            <a:r>
              <a:rPr lang="en-US" sz="2000" b="1" dirty="0">
                <a:ea typeface="+mn-ea"/>
                <a:hlinkClick r:id="rId2"/>
              </a:rPr>
              <a:t>Interference in MLC NAND Flash Memory: Characterization, Modeling, and </a:t>
            </a:r>
            <a:r>
              <a:rPr lang="en-US" sz="2000" b="1" dirty="0" smtClean="0">
                <a:ea typeface="+mn-ea"/>
                <a:hlinkClick r:id="rId2"/>
              </a:rPr>
              <a:t>Mitigation</a:t>
            </a:r>
            <a:r>
              <a:rPr lang="en-US" sz="2000" dirty="0" smtClean="0">
                <a:ea typeface="+mn-ea"/>
              </a:rPr>
              <a:t>, </a:t>
            </a:r>
            <a:r>
              <a:rPr lang="en-US" sz="2000" dirty="0">
                <a:ea typeface="+mn-ea"/>
              </a:rPr>
              <a:t>ICCD 2013. </a:t>
            </a:r>
          </a:p>
          <a:p>
            <a:pPr marL="640080" lvl="1" indent="-457200" eaLnBrk="1" fontAlgn="auto" hangingPunct="1">
              <a:lnSpc>
                <a:spcPts val="2000"/>
              </a:lnSpc>
              <a:spcAft>
                <a:spcPts val="0"/>
              </a:spcAft>
              <a:buFont typeface="+mj-lt"/>
              <a:buAutoNum type="arabicParenR" startAt="8"/>
              <a:defRPr/>
            </a:pPr>
            <a:r>
              <a:rPr lang="en-US" sz="2000" dirty="0">
                <a:ea typeface="+mn-ea"/>
              </a:rPr>
              <a:t>Yu </a:t>
            </a:r>
            <a:r>
              <a:rPr lang="en-US" sz="2000" dirty="0" err="1">
                <a:ea typeface="+mn-ea"/>
              </a:rPr>
              <a:t>Cai</a:t>
            </a:r>
            <a:r>
              <a:rPr lang="en-US" sz="2000" dirty="0">
                <a:ea typeface="+mn-ea"/>
              </a:rPr>
              <a:t>, </a:t>
            </a:r>
            <a:r>
              <a:rPr lang="en-US" sz="2000" dirty="0" err="1">
                <a:ea typeface="+mn-ea"/>
              </a:rPr>
              <a:t>Gulay</a:t>
            </a:r>
            <a:r>
              <a:rPr lang="en-US" sz="2000" dirty="0">
                <a:ea typeface="+mn-ea"/>
              </a:rPr>
              <a:t> </a:t>
            </a:r>
            <a:r>
              <a:rPr lang="en-US" sz="2000" dirty="0" err="1">
                <a:ea typeface="+mn-ea"/>
              </a:rPr>
              <a:t>Yalcin</a:t>
            </a:r>
            <a:r>
              <a:rPr lang="en-US" sz="2000" dirty="0">
                <a:ea typeface="+mn-ea"/>
              </a:rPr>
              <a:t>, Onur Mutlu, Erich F. </a:t>
            </a:r>
            <a:r>
              <a:rPr lang="en-US" sz="2000" dirty="0" err="1">
                <a:ea typeface="+mn-ea"/>
              </a:rPr>
              <a:t>Haratsch</a:t>
            </a:r>
            <a:r>
              <a:rPr lang="en-US" sz="2000" dirty="0">
                <a:ea typeface="+mn-ea"/>
              </a:rPr>
              <a:t>, Osman </a:t>
            </a:r>
            <a:r>
              <a:rPr lang="en-US" sz="2000" dirty="0" err="1">
                <a:ea typeface="+mn-ea"/>
              </a:rPr>
              <a:t>Unsal</a:t>
            </a:r>
            <a:r>
              <a:rPr lang="en-US" sz="2000" dirty="0">
                <a:ea typeface="+mn-ea"/>
              </a:rPr>
              <a:t>, Adrian Cristal, and Ken Mai, </a:t>
            </a:r>
            <a:r>
              <a:rPr lang="en-US" sz="2000" b="1" dirty="0" smtClean="0">
                <a:ea typeface="+mn-ea"/>
                <a:hlinkClick r:id="rId3"/>
              </a:rPr>
              <a:t>Neighbor</a:t>
            </a:r>
            <a:r>
              <a:rPr lang="en-US" sz="2000" b="1" dirty="0">
                <a:ea typeface="+mn-ea"/>
                <a:hlinkClick r:id="rId3"/>
              </a:rPr>
              <a:t>-Cell Assisted Error Correction for MLC NAND Flash </a:t>
            </a:r>
            <a:r>
              <a:rPr lang="en-US" sz="2000" b="1" dirty="0" smtClean="0">
                <a:ea typeface="+mn-ea"/>
                <a:hlinkClick r:id="rId3"/>
              </a:rPr>
              <a:t>Memories</a:t>
            </a:r>
            <a:r>
              <a:rPr lang="en-US" sz="2000" dirty="0" smtClean="0">
                <a:ea typeface="+mn-ea"/>
              </a:rPr>
              <a:t>, </a:t>
            </a:r>
            <a:r>
              <a:rPr lang="en-US" sz="2000" dirty="0">
                <a:ea typeface="+mn-ea"/>
              </a:rPr>
              <a:t>SIGMETRICS 2014</a:t>
            </a:r>
            <a:r>
              <a:rPr lang="en-US" sz="2000" dirty="0" smtClean="0">
                <a:ea typeface="+mn-ea"/>
              </a:rPr>
              <a:t>.</a:t>
            </a:r>
          </a:p>
          <a:p>
            <a:pPr marL="182880" lvl="1" indent="0" eaLnBrk="1" fontAlgn="auto" hangingPunct="1">
              <a:lnSpc>
                <a:spcPts val="2000"/>
              </a:lnSpc>
              <a:spcAft>
                <a:spcPts val="0"/>
              </a:spcAft>
              <a:buFont typeface="Calibri" panose="020F0502020204030204" pitchFamily="34" charset="0"/>
              <a:buNone/>
              <a:defRPr/>
            </a:pPr>
            <a:endParaRPr lang="en-US" sz="2000" b="1" dirty="0">
              <a:ea typeface="+mn-ea"/>
            </a:endParaRPr>
          </a:p>
          <a:p>
            <a:pPr marL="0" lvl="1" indent="0" eaLnBrk="1" fontAlgn="auto" hangingPunct="1">
              <a:lnSpc>
                <a:spcPts val="2000"/>
              </a:lnSpc>
              <a:spcAft>
                <a:spcPts val="0"/>
              </a:spcAft>
              <a:buFont typeface="Calibri" panose="020F0502020204030204" pitchFamily="34" charset="0"/>
              <a:buNone/>
              <a:defRPr/>
            </a:pPr>
            <a:r>
              <a:rPr lang="en-US" sz="2600" b="1" u="sng" dirty="0" smtClean="0">
                <a:ea typeface="+mn-ea"/>
              </a:rPr>
              <a:t>6. Read </a:t>
            </a:r>
            <a:r>
              <a:rPr lang="en-US" sz="2600" b="1" u="sng" dirty="0">
                <a:ea typeface="+mn-ea"/>
              </a:rPr>
              <a:t>disturb noise study</a:t>
            </a:r>
            <a:endParaRPr lang="en-US" sz="2600" b="1" u="sng" dirty="0" smtClean="0">
              <a:ea typeface="+mn-ea"/>
            </a:endParaRPr>
          </a:p>
          <a:p>
            <a:pPr marL="640080" lvl="1" indent="-457200" eaLnBrk="1" fontAlgn="auto" hangingPunct="1">
              <a:lnSpc>
                <a:spcPts val="2000"/>
              </a:lnSpc>
              <a:spcAft>
                <a:spcPts val="0"/>
              </a:spcAft>
              <a:buFont typeface="+mj-lt"/>
              <a:buAutoNum type="arabicParenR" startAt="10"/>
              <a:defRPr/>
            </a:pPr>
            <a:r>
              <a:rPr lang="en-US" sz="2000" dirty="0">
                <a:ea typeface="+mn-ea"/>
              </a:rPr>
              <a:t>Yu </a:t>
            </a:r>
            <a:r>
              <a:rPr lang="en-US" sz="2000" dirty="0" err="1">
                <a:ea typeface="+mn-ea"/>
              </a:rPr>
              <a:t>Cai</a:t>
            </a:r>
            <a:r>
              <a:rPr lang="en-US" sz="2000" dirty="0">
                <a:ea typeface="+mn-ea"/>
              </a:rPr>
              <a:t>, Yixin Luo, Saugata Ghose, Erich F. </a:t>
            </a:r>
            <a:r>
              <a:rPr lang="en-US" sz="2000" dirty="0" err="1">
                <a:ea typeface="+mn-ea"/>
              </a:rPr>
              <a:t>Haratsch</a:t>
            </a:r>
            <a:r>
              <a:rPr lang="en-US" sz="2000" dirty="0">
                <a:ea typeface="+mn-ea"/>
              </a:rPr>
              <a:t>, Ken Mai, and Onur Mutlu,</a:t>
            </a:r>
            <a:br>
              <a:rPr lang="en-US" sz="2000" dirty="0">
                <a:ea typeface="+mn-ea"/>
              </a:rPr>
            </a:br>
            <a:r>
              <a:rPr lang="en-US" sz="2000" b="1" dirty="0" smtClean="0">
                <a:ea typeface="+mn-ea"/>
                <a:hlinkClick r:id="rId4"/>
              </a:rPr>
              <a:t>Read </a:t>
            </a:r>
            <a:r>
              <a:rPr lang="en-US" sz="2000" b="1" dirty="0">
                <a:ea typeface="+mn-ea"/>
                <a:hlinkClick r:id="rId4"/>
              </a:rPr>
              <a:t>Disturb Errors in MLC NAND Flash Memory: Characterization and </a:t>
            </a:r>
            <a:r>
              <a:rPr lang="en-US" sz="2000" b="1" dirty="0" smtClean="0">
                <a:ea typeface="+mn-ea"/>
                <a:hlinkClick r:id="rId4"/>
              </a:rPr>
              <a:t>Mitigation</a:t>
            </a:r>
            <a:r>
              <a:rPr lang="en-US" sz="2000" dirty="0" smtClean="0">
                <a:ea typeface="+mn-ea"/>
              </a:rPr>
              <a:t>, DSN 2015.</a:t>
            </a:r>
          </a:p>
          <a:p>
            <a:pPr marL="640080" lvl="1" indent="-457200" eaLnBrk="1" fontAlgn="auto" hangingPunct="1">
              <a:lnSpc>
                <a:spcPts val="2000"/>
              </a:lnSpc>
              <a:spcAft>
                <a:spcPts val="0"/>
              </a:spcAft>
              <a:buFont typeface="+mj-lt"/>
              <a:buAutoNum type="arabicParenR" startAt="10"/>
              <a:defRPr/>
            </a:pPr>
            <a:endParaRPr lang="en-US" sz="2000" dirty="0" smtClean="0">
              <a:ea typeface="+mn-ea"/>
            </a:endParaRPr>
          </a:p>
          <a:p>
            <a:pPr marL="0" indent="0" eaLnBrk="1" fontAlgn="auto" hangingPunct="1">
              <a:lnSpc>
                <a:spcPts val="2000"/>
              </a:lnSpc>
              <a:spcAft>
                <a:spcPts val="0"/>
              </a:spcAft>
              <a:buFont typeface="Arial" panose="020B0604020202020204" pitchFamily="34" charset="0"/>
              <a:buNone/>
              <a:defRPr/>
            </a:pPr>
            <a:r>
              <a:rPr lang="en-US" sz="2600" b="1" i="0" u="sng" dirty="0" smtClean="0">
                <a:ea typeface="+mn-ea"/>
                <a:cs typeface="+mn-cs"/>
              </a:rPr>
              <a:t>7. Flash errors in the field</a:t>
            </a:r>
          </a:p>
          <a:p>
            <a:pPr marL="640080" lvl="1" indent="-457200" eaLnBrk="1" fontAlgn="auto" hangingPunct="1">
              <a:lnSpc>
                <a:spcPts val="2000"/>
              </a:lnSpc>
              <a:spcAft>
                <a:spcPts val="0"/>
              </a:spcAft>
              <a:buFont typeface="+mj-lt"/>
              <a:buAutoNum type="arabicParenR" startAt="11"/>
              <a:defRPr/>
            </a:pPr>
            <a:r>
              <a:rPr lang="en-US" sz="2000" dirty="0">
                <a:ea typeface="+mn-ea"/>
              </a:rPr>
              <a:t>Justin Meza, </a:t>
            </a:r>
            <a:r>
              <a:rPr lang="en-US" sz="2000" dirty="0" err="1">
                <a:ea typeface="+mn-ea"/>
              </a:rPr>
              <a:t>Qiang</a:t>
            </a:r>
            <a:r>
              <a:rPr lang="en-US" sz="2000" dirty="0">
                <a:ea typeface="+mn-ea"/>
              </a:rPr>
              <a:t> Wu, Sanjeev Kumar, and Onur Mutlu</a:t>
            </a:r>
            <a:r>
              <a:rPr lang="en-US" sz="2000" dirty="0" smtClean="0">
                <a:ea typeface="+mn-ea"/>
              </a:rPr>
              <a:t>, </a:t>
            </a:r>
            <a:r>
              <a:rPr lang="en-US" sz="2000" b="1" dirty="0" smtClean="0">
                <a:ea typeface="+mn-ea"/>
                <a:hlinkClick r:id="rId5"/>
              </a:rPr>
              <a:t>A </a:t>
            </a:r>
            <a:r>
              <a:rPr lang="en-US" sz="2000" b="1" dirty="0">
                <a:ea typeface="+mn-ea"/>
                <a:hlinkClick r:id="rId5"/>
              </a:rPr>
              <a:t>Large-Scale Study of Flash Memory Errors in the </a:t>
            </a:r>
            <a:r>
              <a:rPr lang="en-US" sz="2000" b="1" dirty="0" smtClean="0">
                <a:ea typeface="+mn-ea"/>
                <a:hlinkClick r:id="rId5"/>
              </a:rPr>
              <a:t>Field</a:t>
            </a:r>
            <a:r>
              <a:rPr lang="en-US" sz="2000" dirty="0" smtClean="0">
                <a:ea typeface="+mn-ea"/>
              </a:rPr>
              <a:t>, SIGMETRICS 2015.</a:t>
            </a:r>
            <a:endParaRPr lang="en-US" sz="2000" dirty="0">
              <a:ea typeface="+mn-ea"/>
            </a:endParaRPr>
          </a:p>
        </p:txBody>
      </p:sp>
      <p:sp>
        <p:nvSpPr>
          <p:cNvPr id="33587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DBCD14-A185-B84A-BD18-FAE066692DFF}" type="slidenum">
              <a:rPr lang="en-US" sz="1600">
                <a:solidFill>
                  <a:srgbClr val="595959"/>
                </a:solidFill>
                <a:latin typeface="Calibri" charset="0"/>
              </a:rPr>
              <a:pPr eaLnBrk="1" hangingPunct="1"/>
              <a:t>82</a:t>
            </a:fld>
            <a:endParaRPr lang="en-US" sz="1600">
              <a:solidFill>
                <a:srgbClr val="595959"/>
              </a:solidFill>
              <a:latin typeface="Calibri" charset="0"/>
            </a:endParaRPr>
          </a:p>
        </p:txBody>
      </p:sp>
    </p:spTree>
    <p:extLst>
      <p:ext uri="{BB962C8B-B14F-4D97-AF65-F5344CB8AC3E}">
        <p14:creationId xmlns:p14="http://schemas.microsoft.com/office/powerpoint/2010/main" val="82231601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smtClean="0">
                <a:latin typeface="Garamond" charset="0"/>
              </a:rPr>
              <a:t>More on Flash Retention Errors</a:t>
            </a:r>
            <a:endParaRPr lang="en-US" dirty="0">
              <a:latin typeface="Garamond" charset="0"/>
            </a:endParaRPr>
          </a:p>
        </p:txBody>
      </p:sp>
      <p:sp>
        <p:nvSpPr>
          <p:cNvPr id="256002" name="Content Placeholder 2"/>
          <p:cNvSpPr>
            <a:spLocks noGrp="1"/>
          </p:cNvSpPr>
          <p:nvPr>
            <p:ph idx="1"/>
          </p:nvPr>
        </p:nvSpPr>
        <p:spPr>
          <a:xfrm>
            <a:off x="228600" y="1055688"/>
            <a:ext cx="8610600" cy="5192712"/>
          </a:xfrm>
        </p:spPr>
        <p:txBody>
          <a:bodyPr/>
          <a:lstStyle/>
          <a:p>
            <a:r>
              <a:rPr lang="en-US" sz="2000" dirty="0"/>
              <a:t>Yu </a:t>
            </a:r>
            <a:r>
              <a:rPr lang="en-US" sz="2000" dirty="0" err="1"/>
              <a:t>Cai</a:t>
            </a:r>
            <a:r>
              <a:rPr lang="en-US" sz="2000" dirty="0"/>
              <a:t>, </a:t>
            </a:r>
            <a:r>
              <a:rPr lang="en-US" sz="2000" dirty="0" err="1"/>
              <a:t>Yixin</a:t>
            </a:r>
            <a:r>
              <a:rPr lang="en-US" sz="2000" dirty="0"/>
              <a:t> </a:t>
            </a:r>
            <a:r>
              <a:rPr lang="en-US" sz="2000" dirty="0" err="1"/>
              <a:t>Luo</a:t>
            </a:r>
            <a:r>
              <a:rPr lang="en-US" sz="2000" dirty="0"/>
              <a:t>, Erich F. </a:t>
            </a:r>
            <a:r>
              <a:rPr lang="en-US" sz="2000" dirty="0" err="1"/>
              <a:t>Haratsch</a:t>
            </a:r>
            <a:r>
              <a:rPr lang="en-US" sz="2000" dirty="0"/>
              <a:t>, Ken Mai, and Onur Mutlu,</a:t>
            </a:r>
            <a:br>
              <a:rPr lang="en-US" sz="2000" dirty="0"/>
            </a:br>
            <a:r>
              <a:rPr lang="en-US" sz="2000" b="1" dirty="0">
                <a:hlinkClick r:id="rId2"/>
              </a:rPr>
              <a:t>"Data Retention in MLC NAND Flash Memory: Characterization, Optimization and Recovery"</a:t>
            </a:r>
            <a:r>
              <a:rPr lang="en-US" sz="2000" dirty="0"/>
              <a:t> </a:t>
            </a:r>
            <a:br>
              <a:rPr lang="en-US" sz="2000" dirty="0"/>
            </a:br>
            <a:r>
              <a:rPr lang="en-US" sz="2000" i="1" dirty="0"/>
              <a:t>Proceedings of the </a:t>
            </a:r>
            <a:r>
              <a:rPr lang="en-US" sz="2000" i="1" dirty="0">
                <a:hlinkClick r:id="rId3"/>
              </a:rPr>
              <a:t>21st International Symposium on High-Performance Computer Architecture</a:t>
            </a:r>
            <a:r>
              <a:rPr lang="en-US" sz="2000" i="1" dirty="0"/>
              <a:t> (</a:t>
            </a:r>
            <a:r>
              <a:rPr lang="en-US" sz="2000" b="1" i="1" dirty="0"/>
              <a:t>HPCA</a:t>
            </a:r>
            <a:r>
              <a:rPr lang="en-US" sz="2000" i="1" dirty="0"/>
              <a:t>)</a:t>
            </a:r>
            <a:r>
              <a:rPr lang="en-US" sz="2000" dirty="0"/>
              <a:t>, Bay Area, CA, February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endParaRPr lang="en-US" sz="2200"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8D43E4-1AEE-4448-972F-6510E7266E37}" type="slidenum">
              <a:rPr lang="en-US" sz="1600">
                <a:solidFill>
                  <a:srgbClr val="000000"/>
                </a:solidFill>
                <a:latin typeface="Garamond" charset="0"/>
              </a:rPr>
              <a:pPr eaLnBrk="1" hangingPunct="1"/>
              <a:t>83</a:t>
            </a:fld>
            <a:endParaRPr lang="en-US" sz="1600">
              <a:solidFill>
                <a:srgbClr val="000000"/>
              </a:solidFill>
              <a:latin typeface="Garamond" charset="0"/>
            </a:endParaRPr>
          </a:p>
        </p:txBody>
      </p:sp>
      <p:pic>
        <p:nvPicPr>
          <p:cNvPr id="256004" name="Picture 6" descr="FMS_logo_lightbluematte_3C5CAE.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0" y="4077072"/>
            <a:ext cx="9144000" cy="2061523"/>
          </a:xfrm>
          <a:prstGeom prst="rect">
            <a:avLst/>
          </a:prstGeom>
        </p:spPr>
      </p:pic>
    </p:spTree>
    <p:extLst>
      <p:ext uri="{BB962C8B-B14F-4D97-AF65-F5344CB8AC3E}">
        <p14:creationId xmlns:p14="http://schemas.microsoft.com/office/powerpoint/2010/main" val="3384647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smtClean="0">
                <a:latin typeface="Garamond" charset="0"/>
              </a:rPr>
              <a:t>More on Flash Read Disturb Errors</a:t>
            </a:r>
            <a:endParaRPr lang="en-US" dirty="0">
              <a:latin typeface="Garamond" charset="0"/>
            </a:endParaRPr>
          </a:p>
        </p:txBody>
      </p:sp>
      <p:sp>
        <p:nvSpPr>
          <p:cNvPr id="256002" name="Content Placeholder 2"/>
          <p:cNvSpPr>
            <a:spLocks noGrp="1"/>
          </p:cNvSpPr>
          <p:nvPr>
            <p:ph idx="1"/>
          </p:nvPr>
        </p:nvSpPr>
        <p:spPr>
          <a:xfrm>
            <a:off x="228600" y="1055688"/>
            <a:ext cx="8610600" cy="5192712"/>
          </a:xfrm>
        </p:spPr>
        <p:txBody>
          <a:bodyPr/>
          <a:lstStyle/>
          <a:p>
            <a:r>
              <a:rPr lang="en-US" sz="2200" dirty="0" smtClean="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Yixin</a:t>
            </a:r>
            <a:r>
              <a:rPr lang="en-US" sz="2200" dirty="0">
                <a:latin typeface="Tahoma" charset="0"/>
              </a:rPr>
              <a:t> </a:t>
            </a:r>
            <a:r>
              <a:rPr lang="en-US" sz="2200" dirty="0" err="1">
                <a:latin typeface="Tahoma" charset="0"/>
              </a:rPr>
              <a:t>Luo</a:t>
            </a:r>
            <a:r>
              <a:rPr lang="en-US" sz="2200" dirty="0">
                <a:latin typeface="Tahoma" charset="0"/>
              </a:rPr>
              <a:t>, </a:t>
            </a:r>
            <a:r>
              <a:rPr lang="en-US" sz="2200" dirty="0" err="1">
                <a:latin typeface="Tahoma" charset="0"/>
              </a:rPr>
              <a:t>Saugata</a:t>
            </a:r>
            <a:r>
              <a:rPr lang="en-US" sz="2200" dirty="0">
                <a:latin typeface="Tahoma" charset="0"/>
              </a:rPr>
              <a:t> </a:t>
            </a:r>
            <a:r>
              <a:rPr lang="en-US" sz="2200" dirty="0" err="1">
                <a:latin typeface="Tahoma" charset="0"/>
              </a:rPr>
              <a:t>Ghose</a:t>
            </a:r>
            <a:r>
              <a:rPr lang="en-US" sz="2200" dirty="0">
                <a:latin typeface="Tahoma" charset="0"/>
              </a:rPr>
              <a:t>, Erich F. </a:t>
            </a:r>
            <a:r>
              <a:rPr lang="en-US" sz="2200" dirty="0" err="1">
                <a:latin typeface="Tahoma" charset="0"/>
              </a:rPr>
              <a:t>Haratsch</a:t>
            </a:r>
            <a:r>
              <a:rPr lang="en-US" sz="2200" dirty="0">
                <a:latin typeface="Tahoma" charset="0"/>
              </a:rPr>
              <a:t>, Ken Mai, and Onur Mutlu,</a:t>
            </a:r>
            <a:br>
              <a:rPr lang="en-US" sz="2200" dirty="0">
                <a:latin typeface="Tahoma" charset="0"/>
              </a:rPr>
            </a:br>
            <a:r>
              <a:rPr lang="en-US" sz="2200" b="1" dirty="0">
                <a:latin typeface="Tahoma" charset="0"/>
                <a:hlinkClick r:id="rId2"/>
              </a:rPr>
              <a:t>"Read Disturb Errors in MLC NAND Flash Memory: Characterization and Mitigation"</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45th Annual IEEE/IFIP International Conference on Dependable Systems and Networks</a:t>
            </a:r>
            <a:r>
              <a:rPr lang="en-US" sz="2200" i="1" dirty="0">
                <a:latin typeface="Tahoma" charset="0"/>
              </a:rPr>
              <a:t> (</a:t>
            </a:r>
            <a:r>
              <a:rPr lang="en-US" sz="2200" b="1" i="1" dirty="0">
                <a:latin typeface="Tahoma" charset="0"/>
              </a:rPr>
              <a:t>DSN</a:t>
            </a:r>
            <a:r>
              <a:rPr lang="en-US" sz="2200" i="1" dirty="0">
                <a:latin typeface="Tahoma" charset="0"/>
              </a:rPr>
              <a:t>)</a:t>
            </a:r>
            <a:r>
              <a:rPr lang="en-US" sz="2200" dirty="0">
                <a:latin typeface="Tahoma" charset="0"/>
              </a:rPr>
              <a:t>, Rio de Janeiro, Brazil, June 2015. </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8D43E4-1AEE-4448-972F-6510E7266E37}" type="slidenum">
              <a:rPr lang="en-US" sz="1600">
                <a:solidFill>
                  <a:srgbClr val="000000"/>
                </a:solidFill>
                <a:latin typeface="Garamond" charset="0"/>
              </a:rPr>
              <a:pPr eaLnBrk="1" hangingPunct="1"/>
              <a:t>84</a:t>
            </a:fld>
            <a:endParaRPr lang="en-US" sz="1600">
              <a:solidFill>
                <a:srgbClr val="000000"/>
              </a:solidFill>
              <a:latin typeface="Garamond" charset="0"/>
            </a:endParaRPr>
          </a:p>
        </p:txBody>
      </p:sp>
      <p:pic>
        <p:nvPicPr>
          <p:cNvPr id="256004"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0" y="4213019"/>
            <a:ext cx="9144000" cy="1808269"/>
          </a:xfrm>
          <a:prstGeom prst="rect">
            <a:avLst/>
          </a:prstGeom>
        </p:spPr>
      </p:pic>
    </p:spTree>
    <p:extLst>
      <p:ext uri="{BB962C8B-B14F-4D97-AF65-F5344CB8AC3E}">
        <p14:creationId xmlns:p14="http://schemas.microsoft.com/office/powerpoint/2010/main" val="19840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"Error Patterns in MLC NAND Flash Memory: Measurement, Characterization, and Analysis"</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Dresden, Germany, March 2012. </a:t>
            </a:r>
            <a:r>
              <a:rPr lang="en-US">
                <a:latin typeface="Tahoma" charset="0"/>
                <a:hlinkClick r:id="rId4"/>
              </a:rPr>
              <a:t>Slides (ppt)</a:t>
            </a:r>
            <a:endParaRPr lang="en-US">
              <a:latin typeface="Tahoma" charset="0"/>
            </a:endParaRPr>
          </a:p>
          <a:p>
            <a:endParaRPr lang="en-US">
              <a:latin typeface="Tahoma" charset="0"/>
            </a:endParaRPr>
          </a:p>
          <a:p>
            <a:endParaRPr lang="en-US">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C5A756-10A1-6C48-8C00-705E2B8E71EB}" type="slidenum">
              <a:rPr lang="en-US" sz="1600">
                <a:solidFill>
                  <a:srgbClr val="000000"/>
                </a:solidFill>
                <a:latin typeface="Garamond" charset="0"/>
              </a:rPr>
              <a:pPr eaLnBrk="1" hangingPunct="1"/>
              <a:t>85</a:t>
            </a:fld>
            <a:endParaRPr lang="en-US" sz="1600">
              <a:solidFill>
                <a:srgbClr val="000000"/>
              </a:solidFill>
              <a:latin typeface="Garamond" charset="0"/>
            </a:endParaRPr>
          </a:p>
        </p:txBody>
      </p:sp>
      <p:pic>
        <p:nvPicPr>
          <p:cNvPr id="229380" name="Picture 6" descr="FMS_logo_lightbluematte_3C5CA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0" y="3998757"/>
            <a:ext cx="9144000" cy="2094539"/>
          </a:xfrm>
          <a:prstGeom prst="rect">
            <a:avLst/>
          </a:prstGeom>
        </p:spPr>
      </p:pic>
    </p:spTree>
    <p:extLst>
      <p:ext uri="{BB962C8B-B14F-4D97-AF65-F5344CB8AC3E}">
        <p14:creationId xmlns:p14="http://schemas.microsoft.com/office/powerpoint/2010/main" val="24598572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 on Flash Error Analysis</a:t>
            </a:r>
            <a:endParaRPr lang="en-US" dirty="0"/>
          </a:p>
        </p:txBody>
      </p:sp>
      <p:sp>
        <p:nvSpPr>
          <p:cNvPr id="3" name="Content Placeholder 2"/>
          <p:cNvSpPr>
            <a:spLocks noGrp="1"/>
          </p:cNvSpPr>
          <p:nvPr>
            <p:ph idx="1"/>
          </p:nvPr>
        </p:nvSpPr>
        <p:spPr/>
        <p:txBody>
          <a:bodyPr/>
          <a:lstStyle/>
          <a:p>
            <a:r>
              <a:rPr lang="en-US" dirty="0"/>
              <a:t>Yu </a:t>
            </a:r>
            <a:r>
              <a:rPr lang="en-US" dirty="0" err="1"/>
              <a:t>Cai</a:t>
            </a:r>
            <a:r>
              <a:rPr lang="en-US" dirty="0"/>
              <a:t>, </a:t>
            </a:r>
            <a:r>
              <a:rPr lang="en-US" dirty="0" err="1"/>
              <a:t>Gulay</a:t>
            </a:r>
            <a:r>
              <a:rPr lang="en-US" dirty="0"/>
              <a:t> </a:t>
            </a:r>
            <a:r>
              <a:rPr lang="en-US" dirty="0" err="1"/>
              <a:t>Yalcin</a:t>
            </a:r>
            <a:r>
              <a:rPr lang="en-US" dirty="0"/>
              <a:t>, Onur Mutlu, Erich F. </a:t>
            </a:r>
            <a:r>
              <a:rPr lang="en-US" dirty="0" err="1"/>
              <a:t>Haratsch</a:t>
            </a:r>
            <a:r>
              <a:rPr lang="en-US" dirty="0"/>
              <a:t>, Adrian Cristal, Osman </a:t>
            </a:r>
            <a:r>
              <a:rPr lang="en-US" dirty="0" err="1"/>
              <a:t>Unsal</a:t>
            </a:r>
            <a:r>
              <a:rPr lang="en-US" dirty="0"/>
              <a:t>, and Ken Mai,</a:t>
            </a:r>
            <a:br>
              <a:rPr lang="en-US" dirty="0"/>
            </a:br>
            <a:r>
              <a:rPr lang="en-US" b="1" dirty="0">
                <a:hlinkClick r:id="rId2"/>
              </a:rPr>
              <a:t>"Error Analysis and Retention-Aware Error Management for NAND Flash Memory"</a:t>
            </a:r>
            <a:r>
              <a:rPr lang="en-US" dirty="0"/>
              <a:t/>
            </a:r>
            <a:br>
              <a:rPr lang="en-US" dirty="0"/>
            </a:br>
            <a:r>
              <a:rPr lang="en-US" i="1" dirty="0">
                <a:hlinkClick r:id="rId3"/>
              </a:rPr>
              <a:t>Intel Technology Journal</a:t>
            </a:r>
            <a:r>
              <a:rPr lang="en-US" i="1" dirty="0"/>
              <a:t> (</a:t>
            </a:r>
            <a:r>
              <a:rPr lang="en-US" b="1" i="1" dirty="0"/>
              <a:t>ITJ</a:t>
            </a:r>
            <a:r>
              <a:rPr lang="en-US" i="1" dirty="0"/>
              <a:t>) Special Issue on Memory Resiliency</a:t>
            </a:r>
            <a:r>
              <a:rPr lang="en-US" dirty="0"/>
              <a:t>, Vol. 17, No. 1, May 2013. </a:t>
            </a:r>
            <a:endParaRPr lang="en-US" dirty="0" smtClean="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86</a:t>
            </a:fld>
            <a:endParaRPr lang="en-US"/>
          </a:p>
        </p:txBody>
      </p:sp>
      <p:pic>
        <p:nvPicPr>
          <p:cNvPr id="5" name="Picture 4"/>
          <p:cNvPicPr>
            <a:picLocks noChangeAspect="1"/>
          </p:cNvPicPr>
          <p:nvPr/>
        </p:nvPicPr>
        <p:blipFill>
          <a:blip r:embed="rId4"/>
          <a:stretch>
            <a:fillRect/>
          </a:stretch>
        </p:blipFill>
        <p:spPr>
          <a:xfrm>
            <a:off x="0" y="4365104"/>
            <a:ext cx="9144000" cy="1575685"/>
          </a:xfrm>
          <a:prstGeom prst="rect">
            <a:avLst/>
          </a:prstGeom>
        </p:spPr>
      </p:pic>
    </p:spTree>
    <p:extLst>
      <p:ext uri="{BB962C8B-B14F-4D97-AF65-F5344CB8AC3E}">
        <p14:creationId xmlns:p14="http://schemas.microsoft.com/office/powerpoint/2010/main" val="15196282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44675"/>
            <a:ext cx="8794750" cy="822325"/>
          </a:xfrm>
        </p:spPr>
        <p:txBody>
          <a:bodyPr/>
          <a:lstStyle/>
          <a:p>
            <a:pPr algn="ctr" eaLnBrk="1" hangingPunct="1"/>
            <a:r>
              <a:rPr lang="en-US" sz="4000" dirty="0" smtClean="0">
                <a:latin typeface="Garamond" charset="0"/>
              </a:rPr>
              <a:t>Google’s </a:t>
            </a:r>
            <a:r>
              <a:rPr lang="en-US" sz="4000" dirty="0" err="1" smtClean="0">
                <a:latin typeface="Garamond" charset="0"/>
              </a:rPr>
              <a:t>RowHammer</a:t>
            </a:r>
            <a:r>
              <a:rPr lang="en-US" sz="4000" dirty="0" smtClean="0">
                <a:latin typeface="Garamond" charset="0"/>
              </a:rPr>
              <a:t> Attack</a:t>
            </a:r>
            <a:endParaRPr lang="en-US" sz="4000" dirty="0">
              <a:latin typeface="Garamond" charset="0"/>
            </a:endParaRPr>
          </a:p>
        </p:txBody>
      </p:sp>
      <p:sp>
        <p:nvSpPr>
          <p:cNvPr id="2" name="TextBox 1"/>
          <p:cNvSpPr txBox="1"/>
          <p:nvPr/>
        </p:nvSpPr>
        <p:spPr>
          <a:xfrm>
            <a:off x="35496" y="4797152"/>
            <a:ext cx="9225602" cy="830997"/>
          </a:xfrm>
          <a:prstGeom prst="rect">
            <a:avLst/>
          </a:prstGeom>
          <a:noFill/>
        </p:spPr>
        <p:txBody>
          <a:bodyPr wrap="none" rtlCol="0">
            <a:spAutoFit/>
          </a:bodyPr>
          <a:lstStyle/>
          <a:p>
            <a:pPr algn="ctr"/>
            <a:r>
              <a:rPr lang="en-US" dirty="0" smtClean="0"/>
              <a:t>The following slides are 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talk</a:t>
            </a:r>
          </a:p>
          <a:p>
            <a:pPr algn="ctr"/>
            <a:endParaRPr lang="en-US"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22356907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88</a:t>
            </a:fld>
            <a:endParaRPr lang="en-US"/>
          </a:p>
        </p:txBody>
      </p:sp>
      <p:pic>
        <p:nvPicPr>
          <p:cNvPr id="6" name="Picture 5"/>
          <p:cNvPicPr>
            <a:picLocks noChangeAspect="1"/>
          </p:cNvPicPr>
          <p:nvPr/>
        </p:nvPicPr>
        <p:blipFill>
          <a:blip r:embed="rId2"/>
          <a:stretch>
            <a:fillRect/>
          </a:stretch>
        </p:blipFill>
        <p:spPr>
          <a:xfrm>
            <a:off x="0" y="1104900"/>
            <a:ext cx="9144000" cy="4642747"/>
          </a:xfrm>
          <a:prstGeom prst="rect">
            <a:avLst/>
          </a:prstGeom>
        </p:spPr>
      </p:pic>
    </p:spTree>
    <p:extLst>
      <p:ext uri="{BB962C8B-B14F-4D97-AF65-F5344CB8AC3E}">
        <p14:creationId xmlns:p14="http://schemas.microsoft.com/office/powerpoint/2010/main" val="28945167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89</a:t>
            </a:fld>
            <a:endParaRPr lang="en-US"/>
          </a:p>
        </p:txBody>
      </p:sp>
      <p:pic>
        <p:nvPicPr>
          <p:cNvPr id="5" name="Picture 4"/>
          <p:cNvPicPr>
            <a:picLocks noChangeAspect="1"/>
          </p:cNvPicPr>
          <p:nvPr/>
        </p:nvPicPr>
        <p:blipFill>
          <a:blip r:embed="rId2"/>
          <a:stretch>
            <a:fillRect/>
          </a:stretch>
        </p:blipFill>
        <p:spPr>
          <a:xfrm>
            <a:off x="0" y="914400"/>
            <a:ext cx="9144000" cy="5009834"/>
          </a:xfrm>
          <a:prstGeom prst="rect">
            <a:avLst/>
          </a:prstGeom>
        </p:spPr>
      </p:pic>
    </p:spTree>
    <p:extLst>
      <p:ext uri="{BB962C8B-B14F-4D97-AF65-F5344CB8AC3E}">
        <p14:creationId xmlns:p14="http://schemas.microsoft.com/office/powerpoint/2010/main" val="23006915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lnSpc>
                <a:spcPct val="90000"/>
              </a:lnSpc>
              <a:buFont typeface="+mj-lt"/>
              <a:buAutoNum type="arabicPeriod"/>
            </a:pPr>
            <a:r>
              <a:rPr lang="en-US" sz="3200" dirty="0" smtClean="0">
                <a:solidFill>
                  <a:prstClr val="black"/>
                </a:solidFill>
                <a:latin typeface="Calibri Light"/>
                <a:cs typeface="Courier New" panose="02070309020205020404" pitchFamily="49" charset="0"/>
              </a:rPr>
              <a:t>Avoid </a:t>
            </a:r>
            <a:r>
              <a:rPr lang="en-US" sz="3200" b="1" i="1" dirty="0" smtClean="0">
                <a:solidFill>
                  <a:prstClr val="black"/>
                </a:solidFill>
                <a:latin typeface="Calibri Light"/>
                <a:cs typeface="Courier New" panose="02070309020205020404" pitchFamily="49" charset="0"/>
              </a:rPr>
              <a:t>cache hits</a:t>
            </a:r>
          </a:p>
          <a:p>
            <a:pPr marL="742950" lvl="1" indent="-285750">
              <a:lnSpc>
                <a:spcPct val="90000"/>
              </a:lnSpc>
              <a:buFont typeface="Calibri Light" panose="020F0302020204030204" pitchFamily="34" charset="0"/>
              <a:buChar char="–"/>
            </a:pPr>
            <a:r>
              <a:rPr lang="en-US" sz="2800" dirty="0" smtClean="0">
                <a:solidFill>
                  <a:prstClr val="black"/>
                </a:solidFill>
                <a:latin typeface="Calibri Light"/>
                <a:cs typeface="Courier New" panose="02070309020205020404" pitchFamily="49" charset="0"/>
              </a:rPr>
              <a:t>Flush </a:t>
            </a:r>
            <a:r>
              <a:rPr lang="en-US" sz="2800" b="1" dirty="0" smtClean="0">
                <a:solidFill>
                  <a:srgbClr val="FF0000"/>
                </a:solidFill>
                <a:latin typeface="Courier New" panose="02070309020205020404" pitchFamily="49" charset="0"/>
                <a:cs typeface="Courier New" panose="02070309020205020404" pitchFamily="49" charset="0"/>
              </a:rPr>
              <a:t>X</a:t>
            </a:r>
            <a:r>
              <a:rPr lang="en-US" sz="2800" dirty="0" smtClean="0">
                <a:solidFill>
                  <a:prstClr val="black"/>
                </a:solidFill>
                <a:latin typeface="Calibri Light"/>
                <a:cs typeface="Courier New" panose="02070309020205020404" pitchFamily="49" charset="0"/>
              </a:rPr>
              <a:t> from cache</a:t>
            </a:r>
          </a:p>
          <a:p>
            <a:pPr marL="400050" indent="-400050">
              <a:lnSpc>
                <a:spcPct val="90000"/>
              </a:lnSpc>
              <a:buFont typeface="+mj-lt"/>
              <a:buAutoNum type="arabicPeriod"/>
            </a:pPr>
            <a:endParaRPr lang="en-US" sz="3200" dirty="0" smtClean="0">
              <a:solidFill>
                <a:prstClr val="black"/>
              </a:solidFill>
              <a:latin typeface="Calibri Light"/>
              <a:cs typeface="Courier New" panose="02070309020205020404" pitchFamily="49" charset="0"/>
            </a:endParaRPr>
          </a:p>
          <a:p>
            <a:pPr marL="400050" indent="-400050">
              <a:lnSpc>
                <a:spcPct val="90000"/>
              </a:lnSpc>
              <a:buFont typeface="+mj-lt"/>
              <a:buAutoNum type="arabicPeriod"/>
            </a:pPr>
            <a:r>
              <a:rPr lang="en-US" sz="3200" dirty="0" smtClean="0">
                <a:solidFill>
                  <a:prstClr val="black"/>
                </a:solidFill>
                <a:latin typeface="Calibri Light"/>
                <a:cs typeface="Courier New" panose="02070309020205020404" pitchFamily="49" charset="0"/>
              </a:rPr>
              <a:t>Avoid </a:t>
            </a:r>
            <a:r>
              <a:rPr lang="en-US" sz="3200" b="1" i="1" dirty="0" smtClean="0">
                <a:solidFill>
                  <a:prstClr val="black"/>
                </a:solidFill>
                <a:latin typeface="Calibri Light"/>
                <a:cs typeface="Courier New" panose="02070309020205020404" pitchFamily="49" charset="0"/>
              </a:rPr>
              <a:t>row hits</a:t>
            </a:r>
            <a:r>
              <a:rPr lang="en-US" sz="3200" dirty="0" smtClean="0">
                <a:solidFill>
                  <a:prstClr val="black"/>
                </a:solidFill>
                <a:latin typeface="Calibri Light"/>
                <a:cs typeface="Courier New" panose="02070309020205020404" pitchFamily="49" charset="0"/>
              </a:rPr>
              <a:t> to </a:t>
            </a:r>
            <a:r>
              <a:rPr lang="en-US" sz="3200" b="1" dirty="0" smtClean="0">
                <a:solidFill>
                  <a:srgbClr val="FF0000"/>
                </a:solidFill>
                <a:latin typeface="Courier New" panose="02070309020205020404" pitchFamily="49" charset="0"/>
                <a:cs typeface="Courier New" panose="02070309020205020404" pitchFamily="49" charset="0"/>
              </a:rPr>
              <a:t>X</a:t>
            </a:r>
            <a:endParaRPr lang="en-US" sz="3200" b="1" dirty="0">
              <a:solidFill>
                <a:srgbClr val="FF0000"/>
              </a:solidFill>
              <a:latin typeface="Courier New" panose="02070309020205020404" pitchFamily="49" charset="0"/>
              <a:cs typeface="Courier New" panose="02070309020205020404" pitchFamily="49" charset="0"/>
            </a:endParaRPr>
          </a:p>
          <a:p>
            <a:pPr marL="742950" lvl="1" indent="-285750">
              <a:lnSpc>
                <a:spcPct val="90000"/>
              </a:lnSpc>
              <a:buFont typeface="Calibri Light" panose="020F0302020204030204" pitchFamily="34" charset="0"/>
              <a:buChar char="–"/>
            </a:pPr>
            <a:r>
              <a:rPr lang="en-US" sz="2800" dirty="0" smtClean="0">
                <a:solidFill>
                  <a:prstClr val="black"/>
                </a:solidFill>
                <a:latin typeface="Calibri Light"/>
                <a:cs typeface="Courier New" panose="02070309020205020404" pitchFamily="49" charset="0"/>
              </a:rPr>
              <a:t>Read </a:t>
            </a:r>
            <a:r>
              <a:rPr lang="en-US" sz="2800" b="1" dirty="0" smtClean="0">
                <a:solidFill>
                  <a:srgbClr val="FF0000"/>
                </a:solidFill>
                <a:latin typeface="Courier New" panose="02070309020205020404" pitchFamily="49" charset="0"/>
                <a:cs typeface="Courier New" panose="02070309020205020404" pitchFamily="49" charset="0"/>
              </a:rPr>
              <a:t>Y</a:t>
            </a:r>
            <a:r>
              <a:rPr lang="en-US" sz="2800" dirty="0" smtClean="0">
                <a:solidFill>
                  <a:prstClr val="black"/>
                </a:solidFill>
                <a:latin typeface="Calibri Light"/>
                <a:cs typeface="Courier New" panose="02070309020205020404" pitchFamily="49" charset="0"/>
              </a:rPr>
              <a:t> in another row</a:t>
            </a:r>
            <a:endParaRPr lang="en-US" sz="2800" dirty="0">
              <a:solidFill>
                <a:prstClr val="black"/>
              </a:solidFill>
              <a:latin typeface="Calibri Light"/>
              <a:cs typeface="Courier New" panose="02070309020205020404" pitchFamily="49" charset="0"/>
            </a:endParaRPr>
          </a:p>
        </p:txBody>
      </p:sp>
    </p:spTree>
    <p:extLst>
      <p:ext uri="{BB962C8B-B14F-4D97-AF65-F5344CB8AC3E}">
        <p14:creationId xmlns:p14="http://schemas.microsoft.com/office/powerpoint/2010/main" val="843270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90</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1331504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91</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813211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92</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2766290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93</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0294894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94</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66402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95</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8165032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96</a:t>
            </a:fld>
            <a:endParaRPr lang="en-US"/>
          </a:p>
        </p:txBody>
      </p:sp>
      <p:pic>
        <p:nvPicPr>
          <p:cNvPr id="6" name="Picture 5"/>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095243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97</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627409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98</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8729834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99</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792996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8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1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2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5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6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7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8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5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4.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4.xml><?xml version="1.0" encoding="utf-8"?>
<a:theme xmlns:a="http://schemas.openxmlformats.org/drawingml/2006/main" name="6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3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4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5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83.xml><?xml version="1.0" encoding="utf-8"?>
<a:theme xmlns:a="http://schemas.openxmlformats.org/drawingml/2006/main" name="Metropolitan_colorful_bulle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84.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85.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7.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0.xml><?xml version="1.0" encoding="utf-8"?>
<a:theme xmlns:a="http://schemas.openxmlformats.org/drawingml/2006/main" name="3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9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2.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4.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57341</TotalTime>
  <Words>5814</Words>
  <Application>Microsoft Macintosh PowerPoint</Application>
  <PresentationFormat>On-screen Show (4:3)</PresentationFormat>
  <Paragraphs>884</Paragraphs>
  <Slides>102</Slides>
  <Notes>31</Notes>
  <HiddenSlides>0</HiddenSlides>
  <MMClips>0</MMClips>
  <ScaleCrop>false</ScaleCrop>
  <HeadingPairs>
    <vt:vector size="4" baseType="variant">
      <vt:variant>
        <vt:lpstr>Theme</vt:lpstr>
      </vt:variant>
      <vt:variant>
        <vt:i4>94</vt:i4>
      </vt:variant>
      <vt:variant>
        <vt:lpstr>Slide Titles</vt:lpstr>
      </vt:variant>
      <vt:variant>
        <vt:i4>102</vt:i4>
      </vt:variant>
    </vt:vector>
  </HeadingPairs>
  <TitlesOfParts>
    <vt:vector size="196" baseType="lpstr">
      <vt:lpstr>Edge</vt:lpstr>
      <vt:lpstr>1_Edge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17_Edge</vt:lpstr>
      <vt:lpstr>13_Edge</vt:lpstr>
      <vt:lpstr>18_Edge</vt:lpstr>
      <vt:lpstr>19_Edge</vt:lpstr>
      <vt:lpstr>22_Edge</vt:lpstr>
      <vt:lpstr>23_Edge</vt:lpstr>
      <vt:lpstr>25_Edge</vt:lpstr>
      <vt:lpstr>21_Edge</vt:lpstr>
      <vt:lpstr>24_Edge</vt:lpstr>
      <vt:lpstr>26_Edge</vt:lpstr>
      <vt:lpstr>27_Edge</vt:lpstr>
      <vt:lpstr>28_Edge</vt:lpstr>
      <vt:lpstr>29_Edge</vt:lpstr>
      <vt:lpstr>30_Edge</vt:lpstr>
      <vt:lpstr>31_Edge</vt:lpstr>
      <vt:lpstr>32_Edge</vt:lpstr>
      <vt:lpstr>33_Edge</vt:lpstr>
      <vt:lpstr>35_Edge</vt:lpstr>
      <vt:lpstr>34_Edge</vt:lpstr>
      <vt:lpstr>36_Edge</vt:lpstr>
      <vt:lpstr>37_Edge</vt:lpstr>
      <vt:lpstr>39_Edge</vt:lpstr>
      <vt:lpstr>41_Edge</vt:lpstr>
      <vt:lpstr>45_Edge</vt:lpstr>
      <vt:lpstr>46_Edge</vt:lpstr>
      <vt:lpstr>47_Edge</vt:lpstr>
      <vt:lpstr>SAFARI_Template</vt:lpstr>
      <vt:lpstr>2_Edge</vt:lpstr>
      <vt:lpstr>48_Edge</vt:lpstr>
      <vt:lpstr>49_Edge</vt:lpstr>
      <vt:lpstr>50_Edge</vt:lpstr>
      <vt:lpstr>51_Edge</vt:lpstr>
      <vt:lpstr>52_Edge</vt:lpstr>
      <vt:lpstr>54_Edge</vt:lpstr>
      <vt:lpstr>55_Edge</vt:lpstr>
      <vt:lpstr>56_Edge</vt:lpstr>
      <vt:lpstr>57_Edge</vt:lpstr>
      <vt:lpstr>58_Edge</vt:lpstr>
      <vt:lpstr>20_Edge</vt:lpstr>
      <vt:lpstr>53_Edge</vt:lpstr>
      <vt:lpstr>60_Edge</vt:lpstr>
      <vt:lpstr>1_Metropolitan_bullet</vt:lpstr>
      <vt:lpstr>16_Edge</vt:lpstr>
      <vt:lpstr>40_Edge</vt:lpstr>
      <vt:lpstr>61_Edge</vt:lpstr>
      <vt:lpstr>62_Edge</vt:lpstr>
      <vt:lpstr>12_Office Theme</vt:lpstr>
      <vt:lpstr>Office Theme</vt:lpstr>
      <vt:lpstr>14_Office Theme</vt:lpstr>
      <vt:lpstr>5_Office Theme</vt:lpstr>
      <vt:lpstr>95_Edge</vt:lpstr>
      <vt:lpstr>63_Edge</vt:lpstr>
      <vt:lpstr>38_Edge</vt:lpstr>
      <vt:lpstr>3_Office Theme</vt:lpstr>
      <vt:lpstr>4_Office Theme</vt:lpstr>
      <vt:lpstr>44_Edge</vt:lpstr>
      <vt:lpstr>59_Edge</vt:lpstr>
      <vt:lpstr>7_Office Theme</vt:lpstr>
      <vt:lpstr>64_Edge</vt:lpstr>
      <vt:lpstr>66_Edge</vt:lpstr>
      <vt:lpstr>67_Edge</vt:lpstr>
      <vt:lpstr>1_SAFARI_Template</vt:lpstr>
      <vt:lpstr>2_SAFARI_Template</vt:lpstr>
      <vt:lpstr>3_SAFARI_Template</vt:lpstr>
      <vt:lpstr>4_SAFARI_Template</vt:lpstr>
      <vt:lpstr>5_SAFARI_Template</vt:lpstr>
      <vt:lpstr>2_Metropolitan_bullet</vt:lpstr>
      <vt:lpstr>Metropolitan_colorful_bullet</vt:lpstr>
      <vt:lpstr>Metropolitan_bullet</vt:lpstr>
      <vt:lpstr>16_Office Theme</vt:lpstr>
      <vt:lpstr>1_Office Theme</vt:lpstr>
      <vt:lpstr>43_Edge</vt:lpstr>
      <vt:lpstr>42_Edge</vt:lpstr>
      <vt:lpstr>65_Edge</vt:lpstr>
      <vt:lpstr>3_Metropolitan_bullet</vt:lpstr>
      <vt:lpstr>6_Office Theme</vt:lpstr>
      <vt:lpstr>68_Edge</vt:lpstr>
      <vt:lpstr>19_Office Theme</vt:lpstr>
      <vt:lpstr>96_Edge</vt:lpstr>
      <vt:lpstr>The RowHammer Problem  and Other Issues We May Face  as Memory Becomes Denser</vt:lpstr>
      <vt:lpstr>The Main Memory System</vt:lpstr>
      <vt:lpstr>The DRAM Scaling Problem</vt:lpstr>
      <vt:lpstr>Testing DRAM Scaling Issues …</vt:lpstr>
      <vt:lpstr>Modern DRAM is Prone to Disturbance Errors</vt:lpstr>
      <vt:lpstr>Most DRAM Modules Are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Selected Readings on RowHammer (I)</vt:lpstr>
      <vt:lpstr>Selected Readings on RowHammer (II)</vt:lpstr>
      <vt:lpstr>Selected Readings on RowHammer (III)</vt:lpstr>
      <vt:lpstr>More Security Implications</vt:lpstr>
      <vt:lpstr>More Security Implications</vt:lpstr>
      <vt:lpstr>More Security Implications?</vt:lpstr>
      <vt:lpstr>Root Causes of Disturbance Errors</vt:lpstr>
      <vt:lpstr>Experimental DRAM Testing Infrastructure</vt:lpstr>
      <vt:lpstr>Experimental DRAM Testing Infrastructure</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Some Potential Solutions</vt:lpstr>
      <vt:lpstr>Naive Solutions</vt:lpstr>
      <vt:lpstr>Apple’s Patch for RowHammer</vt:lpstr>
      <vt:lpstr>Our Solution</vt:lpstr>
      <vt:lpstr>Advantages of PARA</vt:lpstr>
      <vt:lpstr>Requirements for PARA</vt:lpstr>
      <vt:lpstr>More on RowHammer Analysis</vt:lpstr>
      <vt:lpstr>Future of Main Memory</vt:lpstr>
      <vt:lpstr>Large-Scale Failure Analysis of DRAM Chips</vt:lpstr>
      <vt:lpstr>PowerPoint Presentation</vt:lpstr>
      <vt:lpstr>Future of Main Memory</vt:lpstr>
      <vt:lpstr>DRAM Data Retention Time Failures</vt:lpstr>
      <vt:lpstr>Analysis of Data Retention Failures [ISCA’13]</vt:lpstr>
      <vt:lpstr>Two Challenges to Retention Time Profiling</vt:lpstr>
      <vt:lpstr>Two Challenges to Retention Time Profiling</vt:lpstr>
      <vt:lpstr>Data Pattern Dependence</vt:lpstr>
      <vt:lpstr>Two Challenges to Retention Time Profiling</vt:lpstr>
      <vt:lpstr>Modern DRAM Retention Time Distribution</vt:lpstr>
      <vt:lpstr>Industry Is Writing Papers About It, Too</vt:lpstr>
      <vt:lpstr>Mitigation of Retention Issues [SIGMETRICS’14]</vt:lpstr>
      <vt:lpstr>Handling Variable Retention Time [DSN’15] </vt:lpstr>
      <vt:lpstr>How Do We Keep Memory Secure?</vt:lpstr>
      <vt:lpstr>How Do We Keep Memory Secure?</vt:lpstr>
      <vt:lpstr>Understand with Experiments (DRAM)</vt:lpstr>
      <vt:lpstr>Understand with Experiments (Flash)</vt:lpstr>
      <vt:lpstr>Another Time: NAND Flash Vulnerabilities</vt:lpstr>
      <vt:lpstr>Flash Memory Programming Vulnerabilities</vt:lpstr>
      <vt:lpstr>Aside: Large-Scale Flash Error Analysis</vt:lpstr>
      <vt:lpstr>Summary</vt:lpstr>
      <vt:lpstr>The RowHammer Problem  and Other Issues We May Face  as Memory Becomes Denser</vt:lpstr>
      <vt:lpstr>More Detail</vt:lpstr>
      <vt:lpstr>RowHammer in Popular Sites and Press</vt:lpstr>
      <vt:lpstr>Recap: The DRAM Scaling Problem</vt:lpstr>
      <vt:lpstr>DRAM Retention Failure Analysis</vt:lpstr>
      <vt:lpstr>Towards an Online Profiling System</vt:lpstr>
      <vt:lpstr>Towards an Online Profiling System</vt:lpstr>
      <vt:lpstr>Online Mitigating of DRAM Failures</vt:lpstr>
      <vt:lpstr>Memory Errors in Facebook Fleet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Errors in Flash Memory (I)</vt:lpstr>
      <vt:lpstr>Errors in Flash Memory (II)</vt:lpstr>
      <vt:lpstr>Errors in Flash Memory (III)</vt:lpstr>
      <vt:lpstr>More on Flash Retention Errors</vt:lpstr>
      <vt:lpstr>More on Flash Read Disturb Errors</vt:lpstr>
      <vt:lpstr>More on Flash Error Analysis</vt:lpstr>
      <vt:lpstr>More Detail on Flash Error Analysis</vt:lpstr>
      <vt:lpstr>Google’s RowHammer Attack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OM</cp:lastModifiedBy>
  <cp:revision>1898</cp:revision>
  <cp:lastPrinted>2010-05-26T16:43:32Z</cp:lastPrinted>
  <dcterms:created xsi:type="dcterms:W3CDTF">2010-10-08T20:41:54Z</dcterms:created>
  <dcterms:modified xsi:type="dcterms:W3CDTF">2017-03-30T09:51:21Z</dcterms:modified>
</cp:coreProperties>
</file>