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theme/themeOverride1.xml" ContentType="application/vnd.openxmlformats-officedocument.themeOverrid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6.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7.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8.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9.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0.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1.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2.xml" ContentType="application/vnd.openxmlformats-officedocument.theme+xml"/>
  <Override PartName="/ppt/theme/themeOverride2.xml" ContentType="application/vnd.openxmlformats-officedocument.themeOverrid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3.xml" ContentType="application/vnd.openxmlformats-officedocument.theme+xml"/>
  <Override PartName="/ppt/theme/themeOverride3.xml" ContentType="application/vnd.openxmlformats-officedocument.themeOverrid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4.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5.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6.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7.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8.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450" r:id="rId12"/>
    <p:sldMasterId id="2147484462" r:id="rId13"/>
    <p:sldMasterId id="2147484546" r:id="rId14"/>
    <p:sldMasterId id="2147484704" r:id="rId15"/>
    <p:sldMasterId id="2147484768" r:id="rId16"/>
    <p:sldMasterId id="2147484804" r:id="rId17"/>
    <p:sldMasterId id="2147484828" r:id="rId18"/>
    <p:sldMasterId id="2147484840" r:id="rId19"/>
    <p:sldMasterId id="2147484853" r:id="rId20"/>
    <p:sldMasterId id="2147484865" r:id="rId21"/>
    <p:sldMasterId id="2147484877" r:id="rId22"/>
    <p:sldMasterId id="2147484903" r:id="rId23"/>
    <p:sldMasterId id="2147484917" r:id="rId24"/>
    <p:sldMasterId id="2147484920" r:id="rId25"/>
    <p:sldMasterId id="2147485014" r:id="rId26"/>
    <p:sldMasterId id="2147485027" r:id="rId27"/>
    <p:sldMasterId id="2147485077" r:id="rId28"/>
    <p:sldMasterId id="2147485089" r:id="rId29"/>
    <p:sldMasterId id="2147485101" r:id="rId30"/>
    <p:sldMasterId id="2147485149" r:id="rId31"/>
    <p:sldMasterId id="2147485482" r:id="rId32"/>
    <p:sldMasterId id="2147485495" r:id="rId33"/>
    <p:sldMasterId id="2147485672" r:id="rId34"/>
    <p:sldMasterId id="2147485734" r:id="rId35"/>
    <p:sldMasterId id="2147485758" r:id="rId36"/>
    <p:sldMasterId id="2147485770" r:id="rId37"/>
    <p:sldMasterId id="2147485845" r:id="rId38"/>
    <p:sldMasterId id="2147485882" r:id="rId39"/>
    <p:sldMasterId id="2147485894" r:id="rId40"/>
    <p:sldMasterId id="2147485997" r:id="rId41"/>
    <p:sldMasterId id="2147486021" r:id="rId42"/>
    <p:sldMasterId id="2147486034" r:id="rId43"/>
    <p:sldMasterId id="2147486085" r:id="rId44"/>
    <p:sldMasterId id="2147486111" r:id="rId45"/>
    <p:sldMasterId id="2147486176" r:id="rId46"/>
    <p:sldMasterId id="2147486202" r:id="rId47"/>
    <p:sldMasterId id="2147486241" r:id="rId48"/>
    <p:sldMasterId id="2147486254" r:id="rId49"/>
  </p:sldMasterIdLst>
  <p:notesMasterIdLst>
    <p:notesMasterId r:id="rId209"/>
  </p:notesMasterIdLst>
  <p:handoutMasterIdLst>
    <p:handoutMasterId r:id="rId210"/>
  </p:handoutMasterIdLst>
  <p:sldIdLst>
    <p:sldId id="2399" r:id="rId50"/>
    <p:sldId id="5031" r:id="rId51"/>
    <p:sldId id="656" r:id="rId52"/>
    <p:sldId id="5035" r:id="rId53"/>
    <p:sldId id="5032" r:id="rId54"/>
    <p:sldId id="5033" r:id="rId55"/>
    <p:sldId id="5034" r:id="rId56"/>
    <p:sldId id="3295" r:id="rId57"/>
    <p:sldId id="3296" r:id="rId58"/>
    <p:sldId id="3297" r:id="rId59"/>
    <p:sldId id="4847" r:id="rId60"/>
    <p:sldId id="4848" r:id="rId61"/>
    <p:sldId id="4853" r:id="rId62"/>
    <p:sldId id="4851" r:id="rId63"/>
    <p:sldId id="4852" r:id="rId64"/>
    <p:sldId id="4854" r:id="rId65"/>
    <p:sldId id="5038" r:id="rId66"/>
    <p:sldId id="3604" r:id="rId67"/>
    <p:sldId id="3581" r:id="rId68"/>
    <p:sldId id="3582" r:id="rId69"/>
    <p:sldId id="3609" r:id="rId70"/>
    <p:sldId id="4145" r:id="rId71"/>
    <p:sldId id="3583" r:id="rId72"/>
    <p:sldId id="3614" r:id="rId73"/>
    <p:sldId id="3615" r:id="rId74"/>
    <p:sldId id="4146" r:id="rId75"/>
    <p:sldId id="3584" r:id="rId76"/>
    <p:sldId id="3585" r:id="rId77"/>
    <p:sldId id="3586" r:id="rId78"/>
    <p:sldId id="3848" r:id="rId79"/>
    <p:sldId id="3710" r:id="rId80"/>
    <p:sldId id="3711" r:id="rId81"/>
    <p:sldId id="3712" r:id="rId82"/>
    <p:sldId id="660" r:id="rId83"/>
    <p:sldId id="661" r:id="rId84"/>
    <p:sldId id="3943" r:id="rId85"/>
    <p:sldId id="3944" r:id="rId86"/>
    <p:sldId id="3945" r:id="rId87"/>
    <p:sldId id="3946" r:id="rId88"/>
    <p:sldId id="3947" r:id="rId89"/>
    <p:sldId id="3948" r:id="rId90"/>
    <p:sldId id="3719" r:id="rId91"/>
    <p:sldId id="3950" r:id="rId92"/>
    <p:sldId id="3720" r:id="rId93"/>
    <p:sldId id="4860" r:id="rId94"/>
    <p:sldId id="4861" r:id="rId95"/>
    <p:sldId id="4862" r:id="rId96"/>
    <p:sldId id="4863" r:id="rId97"/>
    <p:sldId id="2408" r:id="rId98"/>
    <p:sldId id="2409" r:id="rId99"/>
    <p:sldId id="4864" r:id="rId100"/>
    <p:sldId id="2406" r:id="rId101"/>
    <p:sldId id="2410" r:id="rId102"/>
    <p:sldId id="4865" r:id="rId103"/>
    <p:sldId id="4893" r:id="rId104"/>
    <p:sldId id="5066" r:id="rId105"/>
    <p:sldId id="5067" r:id="rId106"/>
    <p:sldId id="475" r:id="rId107"/>
    <p:sldId id="3721" r:id="rId108"/>
    <p:sldId id="3722" r:id="rId109"/>
    <p:sldId id="4894" r:id="rId110"/>
    <p:sldId id="4895" r:id="rId111"/>
    <p:sldId id="4699" r:id="rId112"/>
    <p:sldId id="5036" r:id="rId113"/>
    <p:sldId id="3723" r:id="rId114"/>
    <p:sldId id="4968" r:id="rId115"/>
    <p:sldId id="4969" r:id="rId116"/>
    <p:sldId id="4970" r:id="rId117"/>
    <p:sldId id="4971" r:id="rId118"/>
    <p:sldId id="5037" r:id="rId119"/>
    <p:sldId id="4972" r:id="rId120"/>
    <p:sldId id="4973" r:id="rId121"/>
    <p:sldId id="4974" r:id="rId122"/>
    <p:sldId id="4975" r:id="rId123"/>
    <p:sldId id="4976" r:id="rId124"/>
    <p:sldId id="4977" r:id="rId125"/>
    <p:sldId id="4978" r:id="rId126"/>
    <p:sldId id="4979" r:id="rId127"/>
    <p:sldId id="4980" r:id="rId128"/>
    <p:sldId id="1863" r:id="rId129"/>
    <p:sldId id="5045" r:id="rId130"/>
    <p:sldId id="4899" r:id="rId131"/>
    <p:sldId id="4900" r:id="rId132"/>
    <p:sldId id="3958" r:id="rId133"/>
    <p:sldId id="3978" r:id="rId134"/>
    <p:sldId id="4901" r:id="rId135"/>
    <p:sldId id="4943" r:id="rId136"/>
    <p:sldId id="5029" r:id="rId137"/>
    <p:sldId id="5028" r:id="rId138"/>
    <p:sldId id="3602" r:id="rId139"/>
    <p:sldId id="4879" r:id="rId140"/>
    <p:sldId id="5065" r:id="rId141"/>
    <p:sldId id="4945" r:id="rId142"/>
    <p:sldId id="4946" r:id="rId143"/>
    <p:sldId id="4947" r:id="rId144"/>
    <p:sldId id="4948" r:id="rId145"/>
    <p:sldId id="5068" r:id="rId146"/>
    <p:sldId id="5069" r:id="rId147"/>
    <p:sldId id="5070" r:id="rId148"/>
    <p:sldId id="4986" r:id="rId149"/>
    <p:sldId id="5039" r:id="rId150"/>
    <p:sldId id="5041" r:id="rId151"/>
    <p:sldId id="5058" r:id="rId152"/>
    <p:sldId id="5059" r:id="rId153"/>
    <p:sldId id="5060" r:id="rId154"/>
    <p:sldId id="5047" r:id="rId155"/>
    <p:sldId id="5046" r:id="rId156"/>
    <p:sldId id="5061" r:id="rId157"/>
    <p:sldId id="5042" r:id="rId158"/>
    <p:sldId id="5043" r:id="rId159"/>
    <p:sldId id="5064" r:id="rId160"/>
    <p:sldId id="4405" r:id="rId161"/>
    <p:sldId id="5048" r:id="rId162"/>
    <p:sldId id="3294" r:id="rId163"/>
    <p:sldId id="3961" r:id="rId164"/>
    <p:sldId id="3985" r:id="rId165"/>
    <p:sldId id="4826" r:id="rId166"/>
    <p:sldId id="5057" r:id="rId167"/>
    <p:sldId id="2473" r:id="rId168"/>
    <p:sldId id="5062" r:id="rId169"/>
    <p:sldId id="274" r:id="rId170"/>
    <p:sldId id="361" r:id="rId171"/>
    <p:sldId id="526" r:id="rId172"/>
    <p:sldId id="321" r:id="rId173"/>
    <p:sldId id="530" r:id="rId174"/>
    <p:sldId id="534" r:id="rId175"/>
    <p:sldId id="386" r:id="rId176"/>
    <p:sldId id="381" r:id="rId177"/>
    <p:sldId id="540" r:id="rId178"/>
    <p:sldId id="485" r:id="rId179"/>
    <p:sldId id="810" r:id="rId180"/>
    <p:sldId id="5063" r:id="rId181"/>
    <p:sldId id="700" r:id="rId182"/>
    <p:sldId id="474" r:id="rId183"/>
    <p:sldId id="516" r:id="rId184"/>
    <p:sldId id="551" r:id="rId185"/>
    <p:sldId id="517" r:id="rId186"/>
    <p:sldId id="811" r:id="rId187"/>
    <p:sldId id="701" r:id="rId188"/>
    <p:sldId id="760" r:id="rId189"/>
    <p:sldId id="682" r:id="rId190"/>
    <p:sldId id="791" r:id="rId191"/>
    <p:sldId id="704" r:id="rId192"/>
    <p:sldId id="762" r:id="rId193"/>
    <p:sldId id="709" r:id="rId194"/>
    <p:sldId id="769" r:id="rId195"/>
    <p:sldId id="710" r:id="rId196"/>
    <p:sldId id="692" r:id="rId197"/>
    <p:sldId id="820" r:id="rId198"/>
    <p:sldId id="822" r:id="rId199"/>
    <p:sldId id="713" r:id="rId200"/>
    <p:sldId id="714" r:id="rId201"/>
    <p:sldId id="571" r:id="rId202"/>
    <p:sldId id="809" r:id="rId203"/>
    <p:sldId id="817" r:id="rId204"/>
    <p:sldId id="819" r:id="rId205"/>
    <p:sldId id="707" r:id="rId206"/>
    <p:sldId id="740" r:id="rId207"/>
    <p:sldId id="4850" r:id="rId20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90" autoAdjust="0"/>
    <p:restoredTop sz="50000" autoAdjust="0"/>
  </p:normalViewPr>
  <p:slideViewPr>
    <p:cSldViewPr>
      <p:cViewPr varScale="1">
        <p:scale>
          <a:sx n="93" d="100"/>
          <a:sy n="93" d="100"/>
        </p:scale>
        <p:origin x="872" y="200"/>
      </p:cViewPr>
      <p:guideLst>
        <p:guide orient="horz" pos="2160"/>
        <p:guide pos="2880"/>
      </p:guideLst>
    </p:cSldViewPr>
  </p:slideViewPr>
  <p:outlineViewPr>
    <p:cViewPr>
      <p:scale>
        <a:sx n="33" d="100"/>
        <a:sy n="33" d="100"/>
      </p:scale>
      <p:origin x="0" y="131472"/>
    </p:cViewPr>
  </p:outlineViewPr>
  <p:notesTextViewPr>
    <p:cViewPr>
      <p:scale>
        <a:sx n="100" d="100"/>
        <a:sy n="100" d="100"/>
      </p:scale>
      <p:origin x="0" y="0"/>
    </p:cViewPr>
  </p:notesTextViewPr>
  <p:sorterViewPr>
    <p:cViewPr>
      <p:scale>
        <a:sx n="66" d="100"/>
        <a:sy n="66" d="100"/>
      </p:scale>
      <p:origin x="0" y="10064"/>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slide" Target="slides/slide121.xml"/><Relationship Id="rId191" Type="http://schemas.openxmlformats.org/officeDocument/2006/relationships/slide" Target="slides/slide142.xml"/><Relationship Id="rId205" Type="http://schemas.openxmlformats.org/officeDocument/2006/relationships/slide" Target="slides/slide156.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181" Type="http://schemas.openxmlformats.org/officeDocument/2006/relationships/slide" Target="slides/slide13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92" Type="http://schemas.openxmlformats.org/officeDocument/2006/relationships/slide" Target="slides/slide143.xml"/><Relationship Id="rId206" Type="http://schemas.openxmlformats.org/officeDocument/2006/relationships/slide" Target="slides/slide15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0.xml"/><Relationship Id="rId44" Type="http://schemas.openxmlformats.org/officeDocument/2006/relationships/slideMaster" Target="slideMasters/slideMaster44.xml"/><Relationship Id="rId65" Type="http://schemas.openxmlformats.org/officeDocument/2006/relationships/slide" Target="slides/slide16.xml"/><Relationship Id="rId86" Type="http://schemas.openxmlformats.org/officeDocument/2006/relationships/slide" Target="slides/slide37.xml"/><Relationship Id="rId130" Type="http://schemas.openxmlformats.org/officeDocument/2006/relationships/slide" Target="slides/slide81.xml"/><Relationship Id="rId151" Type="http://schemas.openxmlformats.org/officeDocument/2006/relationships/slide" Target="slides/slide102.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13" Type="http://schemas.openxmlformats.org/officeDocument/2006/relationships/slideMaster" Target="slideMasters/slideMaster13.xml"/><Relationship Id="rId109" Type="http://schemas.openxmlformats.org/officeDocument/2006/relationships/slide" Target="slides/slide60.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79" Type="http://schemas.openxmlformats.org/officeDocument/2006/relationships/slide" Target="slides/slide130.xml"/><Relationship Id="rId195" Type="http://schemas.openxmlformats.org/officeDocument/2006/relationships/slide" Target="slides/slide146.xml"/><Relationship Id="rId209" Type="http://schemas.openxmlformats.org/officeDocument/2006/relationships/notesMaster" Target="notesMasters/notesMaster1.xml"/><Relationship Id="rId190" Type="http://schemas.openxmlformats.org/officeDocument/2006/relationships/slide" Target="slides/slide141.xml"/><Relationship Id="rId204" Type="http://schemas.openxmlformats.org/officeDocument/2006/relationships/slide" Target="slides/slide15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slide" Target="slides/slide120.xml"/><Relationship Id="rId185"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1.xml"/><Relationship Id="rId210" Type="http://schemas.openxmlformats.org/officeDocument/2006/relationships/handoutMaster" Target="handoutMasters/handoutMaster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2/6/19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2/6/19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8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720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44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04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496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9610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0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48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29560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11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838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429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516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421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75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570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737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568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12550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586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841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8633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912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600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0646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036740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856954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8866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80045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73911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Hi, my name is </a:t>
            </a:r>
            <a:r>
              <a:rPr lang="en-US" altLang="ko-KR" sz="1200" kern="1200" dirty="0" err="1">
                <a:solidFill>
                  <a:schemeClr val="tx1"/>
                </a:solidFill>
                <a:effectLst/>
                <a:latin typeface="+mn-lt"/>
                <a:ea typeface="+mn-ea"/>
                <a:cs typeface="+mn-cs"/>
              </a:rPr>
              <a:t>Yoongu</a:t>
            </a:r>
            <a:r>
              <a:rPr lang="en-US" altLang="ko-KR" sz="1200" kern="1200" dirty="0">
                <a:solidFill>
                  <a:schemeClr val="tx1"/>
                </a:solidFill>
                <a:effectLst/>
                <a:latin typeface="+mn-lt"/>
                <a:ea typeface="+mn-ea"/>
                <a:cs typeface="+mn-cs"/>
              </a:rPr>
              <a:t> Kim. And today, I am presenting "Flipping Bits in Memory Without Accessing Them: An Experimental Study of DRAM Disturbance Errors." This is a work done in collaboration with my co-authors from Carnegie Mellon and Intel.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3352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A DRAM chip consists of multiple rows of cells,</a:t>
            </a:r>
            <a:r>
              <a:rPr lang="en-US" altLang="ko-KR" sz="1200" kern="1200" baseline="0" dirty="0">
                <a:solidFill>
                  <a:schemeClr val="tx1"/>
                </a:solidFill>
                <a:effectLst/>
                <a:latin typeface="+mn-lt"/>
                <a:ea typeface="+mn-ea"/>
                <a:cs typeface="+mn-cs"/>
              </a:rPr>
              <a:t> where</a:t>
            </a:r>
            <a:r>
              <a:rPr lang="en-US" altLang="ko-KR" sz="1200" kern="1200" dirty="0">
                <a:solidFill>
                  <a:schemeClr val="tx1"/>
                </a:solidFill>
                <a:effectLst/>
                <a:latin typeface="+mn-lt"/>
                <a:ea typeface="+mn-ea"/>
                <a:cs typeface="+mn-cs"/>
              </a:rPr>
              <a:t> each row is associated with a wire called the </a:t>
            </a:r>
            <a:r>
              <a:rPr lang="en-US" altLang="ko-KR" sz="1200" kern="1200" dirty="0" err="1">
                <a:solidFill>
                  <a:schemeClr val="tx1"/>
                </a:solidFill>
                <a:effectLst/>
                <a:latin typeface="+mn-lt"/>
                <a:ea typeface="+mn-ea"/>
                <a:cs typeface="+mn-cs"/>
              </a:rPr>
              <a:t>wordline</a:t>
            </a:r>
            <a:r>
              <a:rPr lang="en-US" altLang="ko-KR" sz="1200" kern="1200" dirty="0">
                <a:solidFill>
                  <a:schemeClr val="tx1"/>
                </a:solidFill>
                <a:effectLst/>
                <a:latin typeface="+mn-lt"/>
                <a:ea typeface="+mn-ea"/>
                <a:cs typeface="+mn-cs"/>
              </a:rPr>
              <a:t>. To access a row, the </a:t>
            </a:r>
            <a:r>
              <a:rPr lang="en-US" altLang="ko-KR" sz="1200" kern="1200" dirty="0" err="1">
                <a:solidFill>
                  <a:schemeClr val="tx1"/>
                </a:solidFill>
                <a:effectLst/>
                <a:latin typeface="+mn-lt"/>
                <a:ea typeface="+mn-ea"/>
                <a:cs typeface="+mn-cs"/>
              </a:rPr>
              <a:t>wordline</a:t>
            </a:r>
            <a:r>
              <a:rPr lang="en-US" altLang="ko-KR" sz="1200" kern="1200" dirty="0">
                <a:solidFill>
                  <a:schemeClr val="tx1"/>
                </a:solidFill>
                <a:effectLst/>
                <a:latin typeface="+mn-lt"/>
                <a:ea typeface="+mn-ea"/>
                <a:cs typeface="+mn-cs"/>
              </a:rPr>
              <a:t> voltage must be increased, thereby opening the row. After accessing the row, the </a:t>
            </a:r>
            <a:r>
              <a:rPr lang="en-US" altLang="ko-KR" sz="1200" kern="1200" dirty="0" err="1">
                <a:solidFill>
                  <a:schemeClr val="tx1"/>
                </a:solidFill>
                <a:effectLst/>
                <a:latin typeface="+mn-lt"/>
                <a:ea typeface="+mn-ea"/>
                <a:cs typeface="+mn-cs"/>
              </a:rPr>
              <a:t>wordline</a:t>
            </a:r>
            <a:r>
              <a:rPr lang="en-US" altLang="ko-KR" sz="1200" kern="1200" dirty="0">
                <a:solidFill>
                  <a:schemeClr val="tx1"/>
                </a:solidFill>
                <a:effectLst/>
                <a:latin typeface="+mn-lt"/>
                <a:ea typeface="+mn-ea"/>
                <a:cs typeface="+mn-cs"/>
              </a:rPr>
              <a:t> voltage is decreased, thereby closing the row. But if we repeat this procedure, on the same row, over, and over again, we observed that some cells in adjacent rows lose their data. We refer to the row being accessed as the aggressor, and the rows having errors as its victims. In other words,</a:t>
            </a:r>
            <a:r>
              <a:rPr lang="en-US" altLang="ko-KR" sz="1200" kern="1200" baseline="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repeatedly opening and closing a row induces disturbance errors in adjacent rows.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31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584372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kern="1200" dirty="0">
                <a:solidFill>
                  <a:schemeClr val="tx1"/>
                </a:solidFill>
                <a:effectLst/>
                <a:latin typeface="+mn-lt"/>
                <a:ea typeface="+mn-ea"/>
                <a:cs typeface="+mn-cs"/>
              </a:rPr>
              <a:t>Here is a quick summary of our paper.</a:t>
            </a:r>
            <a:endParaRPr lang="en-US" sz="1200" kern="1200" dirty="0">
              <a:solidFill>
                <a:schemeClr val="tx1"/>
              </a:solidFill>
              <a:effectLst/>
              <a:latin typeface="+mn-lt"/>
              <a:ea typeface="+mn-ea"/>
              <a:cs typeface="+mn-cs"/>
            </a:endParaRPr>
          </a:p>
          <a:p>
            <a:r>
              <a:rPr lang="ko-KR" altLang="en-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First, we expose the existence, and the prevalence, of disturbance errors in DRAM chips of today. Among 129</a:t>
            </a:r>
            <a:r>
              <a:rPr lang="en-US" altLang="ko-KR" sz="1200" kern="1200" baseline="0" dirty="0">
                <a:solidFill>
                  <a:schemeClr val="tx1"/>
                </a:solidFill>
                <a:effectLst/>
                <a:latin typeface="+mn-lt"/>
                <a:ea typeface="+mn-ea"/>
                <a:cs typeface="+mn-cs"/>
              </a:rPr>
              <a:t> DRAM </a:t>
            </a:r>
            <a:r>
              <a:rPr lang="en-US" altLang="ko-KR" sz="1200" kern="1200" dirty="0">
                <a:solidFill>
                  <a:schemeClr val="tx1"/>
                </a:solidFill>
                <a:effectLst/>
                <a:latin typeface="+mn-lt"/>
                <a:ea typeface="+mn-ea"/>
                <a:cs typeface="+mn-cs"/>
              </a:rPr>
              <a:t>modules that we tested, we were able to induce errors in 110 modules,</a:t>
            </a:r>
            <a:r>
              <a:rPr lang="en-US" altLang="ko-KR" sz="1200" kern="1200" baseline="0" dirty="0">
                <a:solidFill>
                  <a:schemeClr val="tx1"/>
                </a:solidFill>
                <a:effectLst/>
                <a:latin typeface="+mn-lt"/>
                <a:ea typeface="+mn-ea"/>
                <a:cs typeface="+mn-cs"/>
              </a:rPr>
              <a:t> all of which were manufactured in 2010 or later.</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Second, we characterize the cause and symptoms of disturbance errors. When a row is repeatedly toggled, we show that it accelerates the leakage of charge in adjacent rows, through a coupling effect between the rows.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Third, we prevent errors using a system-level approach. Each time a row is opened and closed, our idea is to refresh the charge stored in the adjacent rows with a low probability, thereby offsetting the leakage effect of disturbance.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141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outline of my talk.</a:t>
            </a:r>
            <a:endParaRPr lang="en-US" dirty="0"/>
          </a:p>
          <a:p>
            <a:endParaRPr lang="en-US" dirty="0"/>
          </a:p>
          <a:p>
            <a:r>
              <a:rPr lang="en-US" dirty="0"/>
              <a:t>First,</a:t>
            </a:r>
            <a:r>
              <a:rPr lang="en-US" baseline="0" dirty="0"/>
              <a:t> I’ll provide the historical context behind DRAM disturbance errors. Second, I’ll demonstrate the errors on real systems. Third, I’ll characterize the errors using an FPGA-based testing platform. And finally, I’ll discuss several potential solutions to prevent the errors.</a:t>
            </a:r>
          </a:p>
          <a:p>
            <a:endParaRPr lang="en-US" baseline="0" dirty="0"/>
          </a:p>
          <a:p>
            <a:r>
              <a:rPr lang="en-US" baseline="0" dirty="0"/>
              <a:t>But, first, let us take a trip down memory lane.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601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1968, IBM was granted the original patent on DRAM.</a:t>
            </a:r>
          </a:p>
          <a:p>
            <a:endParaRPr lang="en-US" baseline="0" dirty="0"/>
          </a:p>
          <a:p>
            <a:r>
              <a:rPr lang="en-US" baseline="0" dirty="0"/>
              <a:t>And in 1971, Intel commercialized the first DRAM chip, the Intel 1103, which suffered from </a:t>
            </a:r>
            <a:r>
              <a:rPr lang="en-US" baseline="0" dirty="0" err="1"/>
              <a:t>bitline</a:t>
            </a:r>
            <a:r>
              <a:rPr lang="en-US" baseline="0" dirty="0"/>
              <a:t>-to-cell coupling. According to Joel Karp, who was one of its designers, the 1103 had “this big fat metal line with full signals running right over the storage node of the cell.” As a solution, Joel told me that they reduced the width of the </a:t>
            </a:r>
            <a:r>
              <a:rPr lang="en-US" baseline="0" dirty="0" err="1"/>
              <a:t>bitline</a:t>
            </a:r>
            <a:r>
              <a:rPr lang="en-US" baseline="0" dirty="0"/>
              <a:t> and nudged it slightly off to the side.</a:t>
            </a:r>
          </a:p>
          <a:p>
            <a:endParaRPr lang="en-US" baseline="0" dirty="0"/>
          </a:p>
          <a:p>
            <a:r>
              <a:rPr lang="en-US" baseline="0" dirty="0"/>
              <a:t>As you can see, coupling in DRAM has been with us ever since the very first DRAM chips.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1194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Forty</a:t>
            </a:r>
            <a:r>
              <a:rPr lang="en-US" baseline="0" dirty="0"/>
              <a:t>-two years later, in 2013, we observed row-to-row coupling in off-the-shelf DRAM chips. According to our experiments, the earliest DRAM chips that suffer from this effect date back to 2010. And just this year, in 2014, several Intel patents were published that mention a problem that they say is widely referred to as “Row Hammer” in the industry.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976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lessons can we</a:t>
            </a:r>
            <a:r>
              <a:rPr lang="en-US" baseline="0" dirty="0"/>
              <a:t> draw from history?</a:t>
            </a:r>
          </a:p>
          <a:p>
            <a:endParaRPr lang="en-US" baseline="0" dirty="0"/>
          </a:p>
          <a:p>
            <a:r>
              <a:rPr lang="en-US" baseline="0" dirty="0"/>
              <a:t>First of all, we learned that coupling in DRAM is not new at all. And if not properly addressed, it could lead to disturbance errors. In fact, coupling in DRAM has been, and continues to be, a major hurdle in DRAM scaling.</a:t>
            </a:r>
          </a:p>
          <a:p>
            <a:endParaRPr lang="en-US" baseline="0" dirty="0"/>
          </a:p>
          <a:p>
            <a:r>
              <a:rPr lang="en-US" baseline="0" dirty="0"/>
              <a:t>Historically, DRAM manufacturers have been employing a two-pronged approach to contain disturbance errors. During design-time, they try to improve circuit-level isolation. And during production-time, they try to test for errors.</a:t>
            </a:r>
          </a:p>
          <a:p>
            <a:endParaRPr lang="en-US" baseline="0" dirty="0"/>
          </a:p>
          <a:p>
            <a:r>
              <a:rPr lang="en-US" baseline="0" dirty="0"/>
              <a:t>Despite their efforts, however, we show that disturbance errors have been slipping into the field since as early as 2010.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030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talk about how disturbance errors can be induced on real</a:t>
            </a:r>
            <a:r>
              <a:rPr lang="en-US" baseline="0" dirty="0"/>
              <a:t> systems.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644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setup of the system where we induce disturbance errors. It has an x86 processor connected to a DRAM module, which is initially populated with a known data-pattern – in this case, all ‘1’s. Our goal, is to construct a program that repeatedly toggles the row at address X.</a:t>
            </a:r>
          </a:p>
          <a:p>
            <a:endParaRPr lang="en-US" baseline="0" dirty="0"/>
          </a:p>
          <a:p>
            <a:r>
              <a:rPr lang="en-US" baseline="0" dirty="0"/>
              <a:t>However, this cannot be achieved just by issuing many loads to address X. This is because of two reasons. First, cache hits in the processor prevent the load from reaching DRAM. But we can avoid this by flushing X from the cache. Second, when there are consecutive accesses to the same row, the processor keeps the row open without closing it. But we can avoid this by interleaving accesses to two different rows: X and Y.</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787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assembly code that behaves precisely in the manner that I just described. It first opens row X and fetches a </a:t>
            </a:r>
            <a:r>
              <a:rPr lang="en-US" baseline="0" dirty="0" err="1"/>
              <a:t>cacheline</a:t>
            </a:r>
            <a:r>
              <a:rPr lang="en-US" baseline="0" dirty="0"/>
              <a:t> into the processor. But since the next access is to a different row, the processor is forced to close row X before opening row Y. And from row Y, another </a:t>
            </a:r>
            <a:r>
              <a:rPr lang="en-US" baseline="0" dirty="0" err="1"/>
              <a:t>cacheline</a:t>
            </a:r>
            <a:r>
              <a:rPr lang="en-US" baseline="0" dirty="0"/>
              <a:t> is fetched. Subsequently, the two flush instructions evict the </a:t>
            </a:r>
            <a:r>
              <a:rPr lang="en-US" baseline="0" dirty="0" err="1"/>
              <a:t>cachelines</a:t>
            </a:r>
            <a:r>
              <a:rPr lang="en-US" baseline="0" dirty="0"/>
              <a:t> from the processor. Each iteration of the code toggles the two rows X and Y, and after many iterations, many errors appear in adjacent rows.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088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7847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59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980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4826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 will characterize the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33104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high-level block diagram of our testing infrastructure.</a:t>
            </a:r>
          </a:p>
          <a:p>
            <a:endParaRPr lang="en-US" dirty="0"/>
          </a:p>
          <a:p>
            <a:r>
              <a:rPr lang="en-US" dirty="0"/>
              <a:t>We programmed an FPGA board with a </a:t>
            </a:r>
            <a:r>
              <a:rPr lang="en-US" dirty="0" err="1"/>
              <a:t>PCIe</a:t>
            </a:r>
            <a:r>
              <a:rPr lang="en-US" baseline="0" dirty="0"/>
              <a:t> module, a DRAM controller module, and a custom test engine. The FPGA is connected to a computer, from which we control the FPGAs using a custom software library.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295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photo of our infrastructure,</a:t>
            </a:r>
            <a:r>
              <a:rPr lang="en-US" baseline="0" dirty="0"/>
              <a:t> that we built mostly from scratch.</a:t>
            </a:r>
            <a:endParaRPr lang="en-US" dirty="0"/>
          </a:p>
          <a:p>
            <a:endParaRPr lang="en-US" dirty="0"/>
          </a:p>
          <a:p>
            <a:r>
              <a:rPr lang="en-US" dirty="0"/>
              <a:t>For</a:t>
            </a:r>
            <a:r>
              <a:rPr lang="en-US" baseline="0" dirty="0"/>
              <a:t> higher throughput, we employ eight FPGAs, all of which are enclosed in thermally-regulated environment.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65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129 DRAM modules from thee manufacturers: company</a:t>
            </a:r>
            <a:r>
              <a:rPr lang="en-US" baseline="0" dirty="0"/>
              <a:t> A, B, and C.</a:t>
            </a:r>
          </a:p>
          <a:p>
            <a:endParaRPr lang="en-US" baseline="0" dirty="0"/>
          </a:p>
          <a:p>
            <a:r>
              <a:rPr lang="en-US" baseline="0" dirty="0"/>
              <a:t>Their manufacture date ranges from 2008 to 2014. And their capacity ranges from half a gigabyte to two gigabytes.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967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25459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all three manufacturers, we were able to induce errors in more than 80% of their modules. And, for some modules, we were able to induce as many as ten million errors. From this, we conclude that most modules are at risk.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080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4401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which way a</a:t>
            </a:r>
            <a:r>
              <a:rPr lang="en-US" baseline="0" dirty="0"/>
              <a:t> bit flips, there are two types of errors: one to zero and zero to one. However, we observed that a given cell suffers from only type of error.</a:t>
            </a:r>
          </a:p>
          <a:p>
            <a:endParaRPr lang="en-US" baseline="0" dirty="0"/>
          </a:p>
          <a:p>
            <a:r>
              <a:rPr lang="en-US" baseline="0" dirty="0"/>
              <a:t>This is closely related to an intrinsic property of DRAM cells called orientation. There are two types of DRAM cells. True cells use the charged state to represent a data of ‘1’, whereas anti cells use the charged state to represent a data of ‘0’. And it is entirely up to the manufacturers to decide which types of cells they implement.</a:t>
            </a:r>
          </a:p>
          <a:p>
            <a:endParaRPr lang="en-US" baseline="0" dirty="0"/>
          </a:p>
          <a:p>
            <a:r>
              <a:rPr lang="en-US" baseline="0" dirty="0"/>
              <a:t>We found that true-cells have only one to zero errors, and that anti-cells have only zero to one errors. From this, we conclude that the errors are manifestations of charge loss.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78319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88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459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a:t>
            </a:r>
            <a:r>
              <a:rPr lang="en-US" baseline="0" dirty="0"/>
              <a:t> the sensitivity of the errors to different test parameters. For each module, we tested their rows one-by-one. And for each row, we first initialize the module with a data-pattern. Then, we opened and closed the row repeatedly, while also refreshing the module periodically. In the end, we read out the module to find the errors.</a:t>
            </a:r>
          </a:p>
          <a:p>
            <a:endParaRPr lang="en-US" baseline="0" dirty="0"/>
          </a:p>
          <a:p>
            <a:r>
              <a:rPr lang="en-US" baseline="0" dirty="0"/>
              <a:t>In this context, there are three different test parameters. First, the access-interval determines how quickly the row is opened and closed. Second, the refresh-interval determines how long the access-pattern is sustained for. Third, the data-pattern determines the initial state of the module.</a:t>
            </a:r>
          </a:p>
          <a:p>
            <a:endParaRPr lang="en-US" baseline="0" dirty="0"/>
          </a:p>
          <a:p>
            <a:r>
              <a:rPr lang="en-US" dirty="0"/>
              <a:t>Now let’s take a look at the effect of varying the first test parameter: the access-interval.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514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5089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effect of varying the second test parameter: the refresh-interval.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0480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2240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let’s take a look at the effect of varying the third test parameter: the data-pattern.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1220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1313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736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 have presented</a:t>
            </a:r>
            <a:r>
              <a:rPr lang="en-US" baseline="0" dirty="0"/>
              <a:t> the five major characterization results, I will go on to describe briefly several other results we have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373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0305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289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3496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present solutions.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720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4889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37398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832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conclude the talk. We demonstrated</a:t>
            </a:r>
            <a:r>
              <a:rPr lang="en-US" baseline="0" dirty="0"/>
              <a:t> that disturbance errors widespread in DRAM chips sold and used today.</a:t>
            </a:r>
            <a:endParaRPr lang="en-US" dirty="0"/>
          </a:p>
          <a:p>
            <a:endParaRPr lang="en-US" dirty="0"/>
          </a:p>
          <a:p>
            <a:r>
              <a:rPr lang="en-US" dirty="0"/>
              <a:t>We showed that when a row is opened repeatedly, adjacent rows leak charge at an accelerated rate.</a:t>
            </a:r>
          </a:p>
          <a:p>
            <a:endParaRPr lang="en-US" dirty="0"/>
          </a:p>
          <a:p>
            <a:r>
              <a:rPr lang="en-US" dirty="0"/>
              <a:t>We proposed a stateless solution, PARA,</a:t>
            </a:r>
            <a:r>
              <a:rPr lang="en-US" baseline="0" dirty="0"/>
              <a:t> that prevents disturbance errors with low overhead.</a:t>
            </a:r>
          </a:p>
          <a:p>
            <a:endParaRPr lang="en-US" baseline="0" dirty="0"/>
          </a:p>
          <a:p>
            <a:r>
              <a:rPr lang="en-US" baseline="0" dirty="0"/>
              <a:t>We have exposed a real manifestation of the difficulties in DRAM scaling. And as these effects are exacerbated, new and unforeseen types of failures may appear in the future.  And we believe that exposing these issues to the computer architecture community is the first step toward enabling better solutions.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2289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I’ll take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6242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945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15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972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hemeOverride" Target="../theme/themeOverride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2" Type="http://schemas.openxmlformats.org/officeDocument/2006/relationships/slideMaster" Target="../slideMasters/slideMaster42.xml"/><Relationship Id="rId1" Type="http://schemas.openxmlformats.org/officeDocument/2006/relationships/themeOverride" Target="../theme/themeOverride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2" Type="http://schemas.openxmlformats.org/officeDocument/2006/relationships/slideMaster" Target="../slideMasters/slideMaster43.xml"/><Relationship Id="rId1" Type="http://schemas.openxmlformats.org/officeDocument/2006/relationships/themeOverride" Target="../theme/themeOverride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90731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17664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82706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794115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91252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30063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57664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642974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74327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791756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0840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63657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29093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35317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72364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06011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691233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56116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87078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6920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679828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08722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56509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356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87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5035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94471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59923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546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50989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969084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58213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45083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369" tIns="45685" rIns="91369" bIns="45685"/>
          <a:lstStyle/>
          <a:p>
            <a:pPr defTabSz="913696"/>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369" tIns="45685" rIns="91369" bIns="45685" numCol="1" anchor="b" anchorCtr="0" compatLnSpc="1">
            <a:prstTxWarp prst="textNoShape">
              <a:avLst/>
            </a:prstTxWarp>
          </a:bodyPr>
          <a:lstStyle>
            <a:lvl1pPr>
              <a:defRPr sz="1200">
                <a:latin typeface="Garamond" pitchFamily="18" charset="0"/>
              </a:defRPr>
            </a:lvl1pPr>
          </a:lstStyle>
          <a:p>
            <a:pPr defTabSz="913696"/>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824688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0762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209724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79139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9156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25937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06900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919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24933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06908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0823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133849098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34039816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29363426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46028322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19455647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4322834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238846956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395658825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754307458"/>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261802425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249833797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7944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6271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3753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516253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880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98089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398894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64774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201208"/>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52757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28864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805D39-8A99-3244-8F9A-372BEEBCC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5273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529F8-9DA9-694E-B83F-60BEDEBD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1504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41F8A-872E-3646-89B6-55BA95B3F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935299"/>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E43D1-58FC-C14A-A9F0-BDD7AF0437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67730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F46380-4E56-A244-BA59-54B74623B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39299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1D5ED1-33F2-2645-AF95-92848C055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7702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C164A4-5DB4-2D45-ADFF-1E3FBB6A1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43429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178E3-A4E9-8C44-9376-46FFDE548E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0756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99267F-2B60-1142-AD94-1D907EA9F2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779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BE77B-E84C-FA4C-AF81-38E30AF71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34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7964-A99D-DB4D-8E5A-4012C28607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4064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6B4C4BB4-B804-0A46-91EB-1C5EA2C8E2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87585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0169019-BB41-6245-A1FF-2891AF146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8257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409D90B-F346-3C42-AD18-18315DB00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49904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1B757EB-4A8B-1044-BBB4-CE4A4AF13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1995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5A9F90F7-73ED-7745-B383-3C29FF1DE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19680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CCB94D-0191-4749-BCBF-0FEB50E6E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098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E5D36DF0-1835-D14D-9D16-04855C8F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2102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4D1BA1E-770A-6D4D-A1FD-36213ED27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15052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D341FD7C-1AE1-0545-9494-DFC5ABA6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4307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DDD92E9B-C169-A540-8BBA-E3CEA95B4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13602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E53C06E-1BA5-454B-AA9A-B7A05D87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6680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716A9FA-F86C-8242-A499-74AAE05886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08444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211300933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84225735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381424905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243383908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1262287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208761617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26462550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83530524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220416740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360247609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70609367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CAF0C4-D837-6C46-94E3-5BC8E6610C9A}" type="slidenum">
              <a:rPr lang="en-US"/>
              <a:pPr>
                <a:defRPr/>
              </a:pPr>
              <a:t>‹#›</a:t>
            </a:fld>
            <a:endParaRPr lang="en-US"/>
          </a:p>
        </p:txBody>
      </p:sp>
    </p:spTree>
    <p:extLst>
      <p:ext uri="{BB962C8B-B14F-4D97-AF65-F5344CB8AC3E}">
        <p14:creationId xmlns:p14="http://schemas.microsoft.com/office/powerpoint/2010/main" val="182263650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40BA29-F9EE-E949-A023-5C86A1DB6E97}" type="slidenum">
              <a:rPr lang="en-US"/>
              <a:pPr>
                <a:defRPr/>
              </a:pPr>
              <a:t>‹#›</a:t>
            </a:fld>
            <a:endParaRPr lang="en-US"/>
          </a:p>
        </p:txBody>
      </p:sp>
    </p:spTree>
    <p:extLst>
      <p:ext uri="{BB962C8B-B14F-4D97-AF65-F5344CB8AC3E}">
        <p14:creationId xmlns:p14="http://schemas.microsoft.com/office/powerpoint/2010/main" val="47574624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C4AF8-F565-FA4E-8274-2B4BC4F93B5A}" type="slidenum">
              <a:rPr lang="en-US"/>
              <a:pPr>
                <a:defRPr/>
              </a:pPr>
              <a:t>‹#›</a:t>
            </a:fld>
            <a:endParaRPr lang="en-US"/>
          </a:p>
        </p:txBody>
      </p:sp>
    </p:spTree>
    <p:extLst>
      <p:ext uri="{BB962C8B-B14F-4D97-AF65-F5344CB8AC3E}">
        <p14:creationId xmlns:p14="http://schemas.microsoft.com/office/powerpoint/2010/main" val="258181590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BD23F-ECFE-0D4D-B2E6-436DBE557B89}" type="slidenum">
              <a:rPr lang="en-US"/>
              <a:pPr>
                <a:defRPr/>
              </a:pPr>
              <a:t>‹#›</a:t>
            </a:fld>
            <a:endParaRPr lang="en-US"/>
          </a:p>
        </p:txBody>
      </p:sp>
    </p:spTree>
    <p:extLst>
      <p:ext uri="{BB962C8B-B14F-4D97-AF65-F5344CB8AC3E}">
        <p14:creationId xmlns:p14="http://schemas.microsoft.com/office/powerpoint/2010/main" val="171685801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1B8958-2976-E04C-95F2-F7BA9969FBF0}" type="slidenum">
              <a:rPr lang="en-US"/>
              <a:pPr>
                <a:defRPr/>
              </a:pPr>
              <a:t>‹#›</a:t>
            </a:fld>
            <a:endParaRPr lang="en-US"/>
          </a:p>
        </p:txBody>
      </p:sp>
    </p:spTree>
    <p:extLst>
      <p:ext uri="{BB962C8B-B14F-4D97-AF65-F5344CB8AC3E}">
        <p14:creationId xmlns:p14="http://schemas.microsoft.com/office/powerpoint/2010/main" val="230427979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7DA203-5F4A-D242-BFFC-E67BEF3CFE7E}" type="slidenum">
              <a:rPr lang="en-US"/>
              <a:pPr>
                <a:defRPr/>
              </a:pPr>
              <a:t>‹#›</a:t>
            </a:fld>
            <a:endParaRPr lang="en-US"/>
          </a:p>
        </p:txBody>
      </p:sp>
    </p:spTree>
    <p:extLst>
      <p:ext uri="{BB962C8B-B14F-4D97-AF65-F5344CB8AC3E}">
        <p14:creationId xmlns:p14="http://schemas.microsoft.com/office/powerpoint/2010/main" val="25283642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497C03-D1F7-7649-B25E-C69A9A058DFB}" type="slidenum">
              <a:rPr lang="en-US"/>
              <a:pPr>
                <a:defRPr/>
              </a:pPr>
              <a:t>‹#›</a:t>
            </a:fld>
            <a:endParaRPr lang="en-US"/>
          </a:p>
        </p:txBody>
      </p:sp>
    </p:spTree>
    <p:extLst>
      <p:ext uri="{BB962C8B-B14F-4D97-AF65-F5344CB8AC3E}">
        <p14:creationId xmlns:p14="http://schemas.microsoft.com/office/powerpoint/2010/main" val="139808279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9D415-29BD-5044-BE0B-B5623DC50F46}" type="slidenum">
              <a:rPr lang="en-US"/>
              <a:pPr>
                <a:defRPr/>
              </a:pPr>
              <a:t>‹#›</a:t>
            </a:fld>
            <a:endParaRPr lang="en-US"/>
          </a:p>
        </p:txBody>
      </p:sp>
    </p:spTree>
    <p:extLst>
      <p:ext uri="{BB962C8B-B14F-4D97-AF65-F5344CB8AC3E}">
        <p14:creationId xmlns:p14="http://schemas.microsoft.com/office/powerpoint/2010/main" val="13925630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4EE9C-08F4-D945-A98A-16C395F1E5D2}" type="slidenum">
              <a:rPr lang="en-US"/>
              <a:pPr>
                <a:defRPr/>
              </a:pPr>
              <a:t>‹#›</a:t>
            </a:fld>
            <a:endParaRPr lang="en-US"/>
          </a:p>
        </p:txBody>
      </p:sp>
    </p:spTree>
    <p:extLst>
      <p:ext uri="{BB962C8B-B14F-4D97-AF65-F5344CB8AC3E}">
        <p14:creationId xmlns:p14="http://schemas.microsoft.com/office/powerpoint/2010/main" val="307006657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85E11-9A4B-6843-BC27-2F8F67338CE2}" type="slidenum">
              <a:rPr lang="en-US"/>
              <a:pPr>
                <a:defRPr/>
              </a:pPr>
              <a:t>‹#›</a:t>
            </a:fld>
            <a:endParaRPr lang="en-US"/>
          </a:p>
        </p:txBody>
      </p:sp>
    </p:spTree>
    <p:extLst>
      <p:ext uri="{BB962C8B-B14F-4D97-AF65-F5344CB8AC3E}">
        <p14:creationId xmlns:p14="http://schemas.microsoft.com/office/powerpoint/2010/main" val="298836429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4EFA6-DAD4-8B47-9894-0243E5AC196B}" type="slidenum">
              <a:rPr lang="en-US"/>
              <a:pPr>
                <a:defRPr/>
              </a:pPr>
              <a:t>‹#›</a:t>
            </a:fld>
            <a:endParaRPr lang="en-US"/>
          </a:p>
        </p:txBody>
      </p:sp>
    </p:spTree>
    <p:extLst>
      <p:ext uri="{BB962C8B-B14F-4D97-AF65-F5344CB8AC3E}">
        <p14:creationId xmlns:p14="http://schemas.microsoft.com/office/powerpoint/2010/main" val="98212620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27DA41EA-6AD8-A84E-A074-C1AD0F61773B}" type="slidenum">
              <a:rPr lang="en-US"/>
              <a:pPr>
                <a:defRPr/>
              </a:pPr>
              <a:t>‹#›</a:t>
            </a:fld>
            <a:endParaRPr lang="en-US"/>
          </a:p>
        </p:txBody>
      </p:sp>
    </p:spTree>
    <p:extLst>
      <p:ext uri="{BB962C8B-B14F-4D97-AF65-F5344CB8AC3E}">
        <p14:creationId xmlns:p14="http://schemas.microsoft.com/office/powerpoint/2010/main" val="126407733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5EF769A-21AF-414A-93C1-6CCCC861D6AA}" type="slidenum">
              <a:rPr lang="en-US"/>
              <a:pPr>
                <a:defRPr/>
              </a:pPr>
              <a:t>‹#›</a:t>
            </a:fld>
            <a:endParaRPr lang="en-US"/>
          </a:p>
        </p:txBody>
      </p:sp>
    </p:spTree>
    <p:extLst>
      <p:ext uri="{BB962C8B-B14F-4D97-AF65-F5344CB8AC3E}">
        <p14:creationId xmlns:p14="http://schemas.microsoft.com/office/powerpoint/2010/main" val="2427296815"/>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6BBDD30-43F7-E347-81C9-5ABCA823DB5D}" type="slidenum">
              <a:rPr lang="en-US"/>
              <a:pPr>
                <a:defRPr/>
              </a:pPr>
              <a:t>‹#›</a:t>
            </a:fld>
            <a:endParaRPr lang="en-US"/>
          </a:p>
        </p:txBody>
      </p:sp>
    </p:spTree>
    <p:extLst>
      <p:ext uri="{BB962C8B-B14F-4D97-AF65-F5344CB8AC3E}">
        <p14:creationId xmlns:p14="http://schemas.microsoft.com/office/powerpoint/2010/main" val="322543627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A5BDAD92-39C3-FC48-BB61-090AABD77ABA}" type="slidenum">
              <a:rPr lang="en-US"/>
              <a:pPr>
                <a:defRPr/>
              </a:pPr>
              <a:t>‹#›</a:t>
            </a:fld>
            <a:endParaRPr lang="en-US"/>
          </a:p>
        </p:txBody>
      </p:sp>
    </p:spTree>
    <p:extLst>
      <p:ext uri="{BB962C8B-B14F-4D97-AF65-F5344CB8AC3E}">
        <p14:creationId xmlns:p14="http://schemas.microsoft.com/office/powerpoint/2010/main" val="221590229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A685A976-F99D-A54B-B526-B3E0C403CB9C}" type="slidenum">
              <a:rPr lang="en-US"/>
              <a:pPr>
                <a:defRPr/>
              </a:pPr>
              <a:t>‹#›</a:t>
            </a:fld>
            <a:endParaRPr lang="en-US"/>
          </a:p>
        </p:txBody>
      </p:sp>
    </p:spTree>
    <p:extLst>
      <p:ext uri="{BB962C8B-B14F-4D97-AF65-F5344CB8AC3E}">
        <p14:creationId xmlns:p14="http://schemas.microsoft.com/office/powerpoint/2010/main" val="32662925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609958974"/>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D8132F35-3FFB-6045-A749-9F10694F9456}" type="slidenum">
              <a:rPr lang="en-US"/>
              <a:pPr>
                <a:defRPr/>
              </a:pPr>
              <a:t>‹#›</a:t>
            </a:fld>
            <a:endParaRPr lang="en-US"/>
          </a:p>
        </p:txBody>
      </p:sp>
    </p:spTree>
    <p:extLst>
      <p:ext uri="{BB962C8B-B14F-4D97-AF65-F5344CB8AC3E}">
        <p14:creationId xmlns:p14="http://schemas.microsoft.com/office/powerpoint/2010/main" val="1075629130"/>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CCD07EBC-6480-9A4A-85D2-A7E2CCF9BF77}" type="slidenum">
              <a:rPr lang="en-US"/>
              <a:pPr>
                <a:defRPr/>
              </a:pPr>
              <a:t>‹#›</a:t>
            </a:fld>
            <a:endParaRPr lang="en-US"/>
          </a:p>
        </p:txBody>
      </p:sp>
    </p:spTree>
    <p:extLst>
      <p:ext uri="{BB962C8B-B14F-4D97-AF65-F5344CB8AC3E}">
        <p14:creationId xmlns:p14="http://schemas.microsoft.com/office/powerpoint/2010/main" val="405364827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1D442D9-2A93-3048-AD6E-812CC59C86E7}" type="slidenum">
              <a:rPr lang="en-US"/>
              <a:pPr>
                <a:defRPr/>
              </a:pPr>
              <a:t>‹#›</a:t>
            </a:fld>
            <a:endParaRPr lang="en-US"/>
          </a:p>
        </p:txBody>
      </p:sp>
    </p:spTree>
    <p:extLst>
      <p:ext uri="{BB962C8B-B14F-4D97-AF65-F5344CB8AC3E}">
        <p14:creationId xmlns:p14="http://schemas.microsoft.com/office/powerpoint/2010/main" val="338743408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7BC29692-427A-D044-9850-338DF4B6D8DA}" type="slidenum">
              <a:rPr lang="en-US"/>
              <a:pPr>
                <a:defRPr/>
              </a:pPr>
              <a:t>‹#›</a:t>
            </a:fld>
            <a:endParaRPr lang="en-US"/>
          </a:p>
        </p:txBody>
      </p:sp>
    </p:spTree>
    <p:extLst>
      <p:ext uri="{BB962C8B-B14F-4D97-AF65-F5344CB8AC3E}">
        <p14:creationId xmlns:p14="http://schemas.microsoft.com/office/powerpoint/2010/main" val="40429399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C302519-7011-7742-869E-263EBCE94EBC}" type="slidenum">
              <a:rPr lang="en-US"/>
              <a:pPr>
                <a:defRPr/>
              </a:pPr>
              <a:t>‹#›</a:t>
            </a:fld>
            <a:endParaRPr lang="en-US"/>
          </a:p>
        </p:txBody>
      </p:sp>
    </p:spTree>
    <p:extLst>
      <p:ext uri="{BB962C8B-B14F-4D97-AF65-F5344CB8AC3E}">
        <p14:creationId xmlns:p14="http://schemas.microsoft.com/office/powerpoint/2010/main" val="406688838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AF9E09C-CCCB-F34D-8B3D-3514A7054822}" type="slidenum">
              <a:rPr lang="en-US"/>
              <a:pPr>
                <a:defRPr/>
              </a:pPr>
              <a:t>‹#›</a:t>
            </a:fld>
            <a:endParaRPr lang="en-US"/>
          </a:p>
        </p:txBody>
      </p:sp>
    </p:spTree>
    <p:extLst>
      <p:ext uri="{BB962C8B-B14F-4D97-AF65-F5344CB8AC3E}">
        <p14:creationId xmlns:p14="http://schemas.microsoft.com/office/powerpoint/2010/main" val="144888486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6392D6-2602-0A4F-9B74-B323EC70C69E}" type="slidenum">
              <a:rPr lang="en-US"/>
              <a:pPr>
                <a:defRPr/>
              </a:pPr>
              <a:t>‹#›</a:t>
            </a:fld>
            <a:endParaRPr lang="en-US"/>
          </a:p>
        </p:txBody>
      </p:sp>
    </p:spTree>
    <p:extLst>
      <p:ext uri="{BB962C8B-B14F-4D97-AF65-F5344CB8AC3E}">
        <p14:creationId xmlns:p14="http://schemas.microsoft.com/office/powerpoint/2010/main" val="407577252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EE72C9BE-E5F4-4C4D-A2E6-8C0248ACC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8050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FF26340-CDE4-4E4A-9420-2A87E5020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510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1BF67AA-AE81-C945-8601-06951EFA2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2092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CC518F6D-66A9-7548-8FEA-3AAEA8ABA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59031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DB0DABC3-D591-1741-A3C4-2DCAC7BE9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96344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4240C5D0-DE20-F44C-9199-26925A0CD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049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94E95E8-6B2D-E046-9715-7EB4F7541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35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C178BC5-7996-F840-84FA-40F1399D1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5553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298E289-7A6A-0649-AE32-846A55D9B9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82494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1855882-CF79-A248-88C2-2F45B3B28F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48740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5FE53D0-0C84-884F-9305-71FBD6328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02996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A4E8666-F172-8746-A4D3-B4623EB79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1916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2/6/19</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353134385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2/6/19</a:t>
            </a:fld>
            <a:endParaRPr lang="en-US"/>
          </a:p>
        </p:txBody>
      </p:sp>
    </p:spTree>
    <p:extLst>
      <p:ext uri="{BB962C8B-B14F-4D97-AF65-F5344CB8AC3E}">
        <p14:creationId xmlns:p14="http://schemas.microsoft.com/office/powerpoint/2010/main" val="1998813599"/>
      </p:ext>
    </p:extLst>
  </p:cSld>
  <p:clrMapOvr>
    <a:overrideClrMapping bg1="lt1" tx1="dk1" bg2="lt2" tx2="dk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2/6/19</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30105002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2/6/19</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8326718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2/6/19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36929329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2/6/19</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29995532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2/6/19</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5964731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2/6/19</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507920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2/6/19</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391394721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2/6/19</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1338581692"/>
      </p:ext>
    </p:extLst>
  </p:cSld>
  <p:clrMapOvr>
    <a:overrideClrMapping bg1="dk1" tx1="lt1" bg2="dk2" tx2="lt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2/6/19</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2288307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2/6/19</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18954101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91040141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227156550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406141324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341532989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84820860"/>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46295430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997556402"/>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450409029"/>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98669697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325574566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4709686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138448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78684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22810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57665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459649"/>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15040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41776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7495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80452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84988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08216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15509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5379262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11220086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4022962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113731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30920190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43397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26808160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259884656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3637960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21994996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6878396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49574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99593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6618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444587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953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4117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88601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2705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22354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1236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815837682"/>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325632240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13986945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22266357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2766272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503070451"/>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3265949819"/>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5406652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3065048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64856801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561740815"/>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608998057"/>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2419736"/>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3018504"/>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01651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20917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9251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8615675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60192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7658973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71523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2/6/19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404768848"/>
      </p:ext>
    </p:extLst>
  </p:cSld>
  <p:clrMapOvr>
    <a:overrideClrMapping bg1="dk1" tx1="lt1" bg2="dk2" tx2="lt2" accent1="accent1" accent2="accent2" accent3="accent3" accent4="accent4" accent5="accent5" accent6="accent6" hlink="hlink" folHlink="folHlink"/>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773931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696529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4"/>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5306885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915161"/>
      </p:ext>
    </p:extLst>
  </p:cSld>
  <p:clrMapOvr>
    <a:overrideClrMapping bg1="lt1" tx1="dk1" bg2="lt2" tx2="dk2" accent1="accent1" accent2="accent2" accent3="accent3" accent4="accent4" accent5="accent5" accent6="accent6" hlink="hlink" folHlink="folHlink"/>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2"/>
          </p:nvPr>
        </p:nvSpPr>
        <p:spPr/>
        <p:txBody>
          <a:bodyPr/>
          <a:lstStyle/>
          <a:p>
            <a:fld id="{7E91C678-4BCA-47DB-A467-32B445B5DAD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3" name="Footer Placeholder 2"/>
          <p:cNvSpPr>
            <a:spLocks noGrp="1"/>
          </p:cNvSpPr>
          <p:nvPr>
            <p:ph type="ftr" sz="quarter" idx="13"/>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4"/>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635790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848193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8" name="Date Placeholder 3"/>
          <p:cNvSpPr>
            <a:spLocks noGrp="1"/>
          </p:cNvSpPr>
          <p:nvPr>
            <p:ph type="dt" sz="half" idx="10"/>
          </p:nvPr>
        </p:nvSpPr>
        <p:spPr>
          <a:xfrm>
            <a:off x="188798" y="6405592"/>
            <a:ext cx="3086100" cy="228600"/>
          </a:xfrm>
        </p:spPr>
        <p:txBody>
          <a:bodyPr/>
          <a:lstStyle/>
          <a:p>
            <a:fld id="{631AED5B-0B8E-4D50-8AE6-A937FB3569CB}"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9"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17830152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11" name="Date Placeholder 3"/>
          <p:cNvSpPr>
            <a:spLocks noGrp="1"/>
          </p:cNvSpPr>
          <p:nvPr>
            <p:ph type="dt" sz="half" idx="10"/>
          </p:nvPr>
        </p:nvSpPr>
        <p:spPr>
          <a:xfrm>
            <a:off x="188798" y="6405592"/>
            <a:ext cx="3086100" cy="228600"/>
          </a:xfrm>
        </p:spPr>
        <p:txBody>
          <a:bodyPr/>
          <a:lstStyle/>
          <a:p>
            <a:fld id="{93D63F6A-0689-4256-96F7-DFA80A71208E}"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2"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465810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47357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A5FA3-3CD8-48C0-9A93-BD988252B55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061103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D082FB2-D5CA-4468-BD9F-CE329C05C7E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128528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12730508-2AE3-46B9-8E42-779036CDE91D}" type="datetime1">
              <a:rPr lang="en-US" smtClean="0">
                <a:latin typeface="Calibri"/>
              </a:rPr>
              <a:pPr/>
              <a:t>2/6/19</a:t>
            </a:fld>
            <a:endParaRPr lang="en-US">
              <a:latin typeface="Calibri"/>
            </a:endParaRPr>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60579114"/>
      </p:ext>
    </p:extLst>
  </p:cSld>
  <p:clrMapOvr>
    <a:overrideClrMapping bg1="dk1" tx1="lt1" bg2="dk2" tx2="lt2" accent1="accent1" accent2="accent2" accent3="accent3" accent4="accent4" accent5="accent5" accent6="accent6" hlink="hlink" folHlink="folHlink"/>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0BBE7-97D0-4058-A938-1DB84AE8E33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83210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F7BD51-B50B-4149-8355-6A430C647D0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37093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378627817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98604634"/>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1350086177"/>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298319146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1104952706"/>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1441600209"/>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481530220"/>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1684010964"/>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68863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919868755"/>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29576126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9AC36DB5-D53F-0E40-AD35-15D825E5D800}" type="slidenum">
              <a:rPr lang="en-US" altLang="en-US"/>
              <a:pPr/>
              <a:t>‹#›</a:t>
            </a:fld>
            <a:endParaRPr lang="en-US" altLang="en-US"/>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lvl1pPr>
          </a:lstStyle>
          <a:p>
            <a:fld id="{328E4DAF-5AFF-D842-83CB-34D980B81E2E}" type="slidenum">
              <a:rPr lang="en-US" altLang="en-US"/>
              <a:pPr/>
              <a:t>‹#›</a:t>
            </a:fld>
            <a:endParaRPr lang="en-US"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lvl1pPr>
          </a:lstStyle>
          <a:p>
            <a:fld id="{10B5AB7D-1CFA-2B4A-9882-A3C71A8B2BB4}" type="slidenum">
              <a:rPr lang="en-US" altLang="en-US"/>
              <a:pPr/>
              <a:t>‹#›</a:t>
            </a:fld>
            <a:endParaRPr lang="en-US" altLang="en-US"/>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lvl1pPr>
          </a:lstStyle>
          <a:p>
            <a:fld id="{60B40865-D0FE-D84E-86D2-E61146237360}" type="slidenum">
              <a:rPr lang="en-US" altLang="en-US"/>
              <a:pPr/>
              <a:t>‹#›</a:t>
            </a:fld>
            <a:endParaRPr lang="en-US" altLang="en-US"/>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lvl1pPr>
          </a:lstStyle>
          <a:p>
            <a:fld id="{2305EC75-6A35-BD4E-AF2F-58B08F814A53}" type="slidenum">
              <a:rPr lang="en-US" altLang="en-US"/>
              <a:pPr/>
              <a:t>‹#›</a:t>
            </a:fld>
            <a:endParaRPr lang="en-US" altLang="en-US"/>
          </a:p>
        </p:txBody>
      </p:sp>
    </p:spTree>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lvl1pPr>
          </a:lstStyle>
          <a:p>
            <a:fld id="{FC1DCFD0-A5E1-484E-953D-663BA729E1E9}" type="slidenum">
              <a:rPr lang="en-US" altLang="en-US"/>
              <a:pPr/>
              <a:t>‹#›</a:t>
            </a:fld>
            <a:endParaRPr lang="en-US" altLang="en-US"/>
          </a:p>
        </p:txBody>
      </p:sp>
    </p:spTree>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lvl1pPr>
          </a:lstStyle>
          <a:p>
            <a:fld id="{83C296FE-8023-E243-94D5-57195381F3EE}" type="slidenum">
              <a:rPr lang="en-US" altLang="en-US"/>
              <a:pPr/>
              <a:t>‹#›</a:t>
            </a:fld>
            <a:endParaRPr lang="en-US" altLang="en-US"/>
          </a:p>
        </p:txBody>
      </p:sp>
    </p:spTree>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lvl1pPr>
          </a:lstStyle>
          <a:p>
            <a:fld id="{A4CA15EC-AFE0-9146-B12E-7CE9BBD2B5D6}" type="slidenum">
              <a:rPr lang="en-US" altLang="en-US"/>
              <a:pPr/>
              <a:t>‹#›</a:t>
            </a:fld>
            <a:endParaRPr lang="en-US" altLang="en-US"/>
          </a:p>
        </p:txBody>
      </p:sp>
    </p:spTree>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lvl1pPr>
          </a:lstStyle>
          <a:p>
            <a:fld id="{9A1C6CF1-1C73-4D47-AFA2-3321405371FC}" type="slidenum">
              <a:rPr lang="en-US" altLang="en-US"/>
              <a:pPr/>
              <a:t>‹#›</a:t>
            </a:fld>
            <a:endParaRPr lang="en-US" altLang="en-US"/>
          </a:p>
        </p:txBody>
      </p:sp>
    </p:spTree>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lvl1pPr>
          </a:lstStyle>
          <a:p>
            <a:fld id="{1E715B4F-7D0D-FE44-837C-D1697E3913AB}" type="slidenum">
              <a:rPr lang="en-US" altLang="en-US"/>
              <a:pPr/>
              <a:t>‹#›</a:t>
            </a:fld>
            <a:endParaRPr lang="en-US" altLang="en-US"/>
          </a:p>
        </p:txBody>
      </p:sp>
    </p:spTree>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lvl1pPr>
          </a:lstStyle>
          <a:p>
            <a:fld id="{E32D4B3C-5456-1346-9E3B-D3759D59E73F}" type="slidenum">
              <a:rPr lang="en-US" altLang="en-US"/>
              <a:pPr/>
              <a:t>‹#›</a:t>
            </a:fld>
            <a:endParaRPr lang="en-US" altLang="en-US"/>
          </a:p>
        </p:txBody>
      </p:sp>
    </p:spTree>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5"/>
          <p:cNvSpPr>
            <a:spLocks noGrp="1"/>
          </p:cNvSpPr>
          <p:nvPr>
            <p:ph type="dt" sz="half" idx="10"/>
          </p:nvPr>
        </p:nvSpPr>
        <p:spPr/>
        <p:txBody>
          <a:bodyPr/>
          <a:lstStyle>
            <a:lvl1pPr>
              <a:defRPr/>
            </a:lvl1pPr>
          </a:lstStyle>
          <a:p>
            <a:fld id="{40285011-7334-D74B-82C5-354D9EF12374}" type="datetime1">
              <a:rPr lang="en-US" altLang="en-US"/>
              <a:pPr/>
              <a:t>2/6/19</a:t>
            </a:fld>
            <a:endParaRPr lang="en-US" alt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a:defRPr/>
            </a:lvl1pPr>
          </a:lstStyle>
          <a:p>
            <a:fld id="{83EC416D-5007-0D4F-BEDF-CCC26D3EA9A4}" type="slidenum">
              <a:rPr lang="en-US" altLang="en-US"/>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a:defRPr/>
            </a:lvl1pPr>
          </a:lstStyle>
          <a:p>
            <a:fld id="{572040CA-0410-4D4C-8D72-D9E6E9A57660}" type="slidenum">
              <a:rPr lang="en-US" altLang="en-US"/>
              <a:pPr/>
              <a:t>‹#›</a:t>
            </a:fld>
            <a:endParaRPr lang="en-US" altLang="en-US"/>
          </a:p>
        </p:txBody>
      </p:sp>
      <p:sp>
        <p:nvSpPr>
          <p:cNvPr id="7" name="Date Placeholder 4"/>
          <p:cNvSpPr>
            <a:spLocks noGrp="1"/>
          </p:cNvSpPr>
          <p:nvPr>
            <p:ph type="dt" sz="half" idx="12"/>
          </p:nvPr>
        </p:nvSpPr>
        <p:spPr/>
        <p:txBody>
          <a:bodyPr/>
          <a:lstStyle>
            <a:lvl1pPr>
              <a:defRPr/>
            </a:lvl1pPr>
          </a:lstStyle>
          <a:p>
            <a:fld id="{A709C072-BF9F-2240-A0C8-2EF39341873B}" type="datetime1">
              <a:rPr lang="en-US" altLang="en-US"/>
              <a:pPr/>
              <a:t>2/6/19</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4"/>
          <p:cNvSpPr>
            <a:spLocks noGrp="1"/>
          </p:cNvSpPr>
          <p:nvPr>
            <p:ph type="dt" sz="half" idx="12"/>
          </p:nvPr>
        </p:nvSpPr>
        <p:spPr/>
        <p:txBody>
          <a:bodyPr/>
          <a:lstStyle>
            <a:lvl1pPr>
              <a:defRPr/>
            </a:lvl1pPr>
          </a:lstStyle>
          <a:p>
            <a:fld id="{C0CDF0B2-6967-324C-9906-A7080AFDAE87}" type="datetime1">
              <a:rPr lang="en-US" altLang="en-US"/>
              <a:pPr/>
              <a:t>2/6/19</a:t>
            </a:fld>
            <a:endParaRPr lang="en-US" alt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a:defRPr/>
            </a:lvl1pPr>
          </a:lstStyle>
          <a:p>
            <a:fld id="{80980F7F-01F4-CE41-B5FB-7DA1A3097DBF}" type="slidenum">
              <a:rPr lang="en-US" altLang="en-US"/>
              <a:pPr/>
              <a:t>‹#›</a:t>
            </a:fld>
            <a:endParaRPr lang="en-US" altLang="en-US"/>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3FBA51D-B808-1F48-ABB5-1F73C4F589EB}" type="datetime1">
              <a:rPr lang="en-US" altLang="en-US"/>
              <a:pPr/>
              <a:t>2/6/19</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a:defRPr/>
            </a:lvl1pPr>
          </a:lstStyle>
          <a:p>
            <a:fld id="{6B04BCC0-C6EB-AB47-A96B-C4F00279A057}" type="slidenum">
              <a:rPr lang="en-US" altLang="en-US"/>
              <a:pPr/>
              <a:t>‹#›</a:t>
            </a:fld>
            <a:endParaRPr lang="en-US" altLang="en-US"/>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fld id="{ADC093D2-B83B-C846-B9A6-D81AE4DCB637}" type="datetime1">
              <a:rPr lang="en-US" altLang="en-US"/>
              <a:pPr/>
              <a:t>2/6/19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a:defRPr/>
            </a:lvl1pPr>
          </a:lstStyle>
          <a:p>
            <a:fld id="{9B045721-7F1D-354A-AD08-36584A4F903D}" type="slidenum">
              <a:rPr lang="en-US" altLang="en-US"/>
              <a:pPr/>
              <a:t>‹#›</a:t>
            </a:fld>
            <a:endParaRPr lang="en-US" altLang="en-US"/>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
          <p:cNvSpPr>
            <a:spLocks noGrp="1"/>
          </p:cNvSpPr>
          <p:nvPr>
            <p:ph type="dt" sz="half" idx="10"/>
          </p:nvPr>
        </p:nvSpPr>
        <p:spPr/>
        <p:txBody>
          <a:bodyPr/>
          <a:lstStyle>
            <a:lvl1pPr>
              <a:defRPr/>
            </a:lvl1pPr>
          </a:lstStyle>
          <a:p>
            <a:fld id="{5A999646-74C9-7445-A8FF-7032DE97D698}" type="datetime1">
              <a:rPr lang="en-US" altLang="en-US"/>
              <a:pPr/>
              <a:t>2/6/19</a:t>
            </a:fld>
            <a:endParaRPr lang="en-US" alt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a:defRPr/>
            </a:lvl1pPr>
          </a:lstStyle>
          <a:p>
            <a:fld id="{632BB5C8-B90A-1D46-B90E-FC84E23789A5}" type="slidenum">
              <a:rPr lang="en-US" altLang="en-US"/>
              <a:pPr/>
              <a:t>‹#›</a:t>
            </a:fld>
            <a:endParaRPr lang="en-US" altLang="en-US"/>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1"/>
          <p:cNvSpPr>
            <a:spLocks noGrp="1"/>
          </p:cNvSpPr>
          <p:nvPr>
            <p:ph type="dt" sz="half" idx="10"/>
          </p:nvPr>
        </p:nvSpPr>
        <p:spPr/>
        <p:txBody>
          <a:bodyPr/>
          <a:lstStyle>
            <a:lvl1pPr>
              <a:defRPr/>
            </a:lvl1pPr>
          </a:lstStyle>
          <a:p>
            <a:fld id="{F44E99E6-FFE2-DD4A-A4C4-9168BCFC9766}" type="datetime1">
              <a:rPr lang="en-US" altLang="en-US"/>
              <a:pPr/>
              <a:t>2/6/19</a:t>
            </a:fld>
            <a:endParaRPr lang="en-US" alt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a:defRPr/>
            </a:lvl1pPr>
          </a:lstStyle>
          <a:p>
            <a:fld id="{770B1357-FC8B-6142-9194-9D866AC66EB6}" type="slidenum">
              <a:rPr lang="en-US" altLang="en-US"/>
              <a:pPr/>
              <a:t>‹#›</a:t>
            </a:fld>
            <a:endParaRPr lang="en-US" altLang="en-US"/>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fld id="{BD7D8468-F05E-B841-ACA5-19C39E9A7D53}" type="datetime1">
              <a:rPr lang="en-US" altLang="en-US"/>
              <a:pPr/>
              <a:t>2/6/19</a:t>
            </a:fld>
            <a:endParaRPr lang="en-US" alt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fld id="{4FA54683-A9A3-764E-AB74-C6D5DDE408E4}" type="slidenum">
              <a:rPr lang="en-US" altLang="en-US"/>
              <a:pPr/>
              <a:t>‹#›</a:t>
            </a:fld>
            <a:endParaRPr lang="en-US" altLang="en-US"/>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7"/>
          <p:cNvSpPr>
            <a:spLocks noGrp="1"/>
          </p:cNvSpPr>
          <p:nvPr>
            <p:ph type="dt" sz="half" idx="10"/>
          </p:nvPr>
        </p:nvSpPr>
        <p:spPr/>
        <p:txBody>
          <a:bodyPr/>
          <a:lstStyle>
            <a:lvl1pPr>
              <a:defRPr/>
            </a:lvl1pPr>
          </a:lstStyle>
          <a:p>
            <a:fld id="{0CD66BAE-FFA7-134E-8E7A-53544B4D082D}" type="datetime1">
              <a:rPr lang="en-US" altLang="en-US"/>
              <a:pPr/>
              <a:t>2/6/19</a:t>
            </a:fld>
            <a:endParaRPr lang="en-US" alt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a:defRPr/>
            </a:lvl1pPr>
          </a:lstStyle>
          <a:p>
            <a:fld id="{B011F4B5-E034-6341-A068-5C9CEF23547E}" type="slidenum">
              <a:rPr lang="en-US" altLang="en-US"/>
              <a:pPr/>
              <a:t>‹#›</a:t>
            </a:fld>
            <a:endParaRPr lang="en-US" altLang="en-US"/>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p:cNvSpPr>
            <a:spLocks noGrp="1"/>
          </p:cNvSpPr>
          <p:nvPr>
            <p:ph type="dt" sz="half" idx="10"/>
          </p:nvPr>
        </p:nvSpPr>
        <p:spPr/>
        <p:txBody>
          <a:bodyPr/>
          <a:lstStyle>
            <a:lvl1pPr>
              <a:defRPr>
                <a:solidFill>
                  <a:srgbClr val="FFFFFF"/>
                </a:solidFill>
              </a:defRPr>
            </a:lvl1pPr>
          </a:lstStyle>
          <a:p>
            <a:fld id="{9BD29836-620F-1546-85DA-5F571224EA0E}" type="datetime1">
              <a:rPr lang="en-US" altLang="en-US"/>
              <a:pPr/>
              <a:t>2/6/19</a:t>
            </a:fld>
            <a:endParaRPr lang="en-US" alt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a:defRPr>
                <a:solidFill>
                  <a:srgbClr val="FFFFFF"/>
                </a:solidFill>
              </a:defRPr>
            </a:lvl1pPr>
          </a:lstStyle>
          <a:p>
            <a:fld id="{AF03DBEE-1E7C-044E-B354-9045A1B0A48F}" type="slidenum">
              <a:rPr lang="en-US" altLang="en-US"/>
              <a:pPr/>
              <a:t>‹#›</a:t>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a:defRPr/>
            </a:lvl1pPr>
          </a:lstStyle>
          <a:p>
            <a:fld id="{7BE75BFD-7AC7-0843-A522-D56E677C6952}" type="datetime1">
              <a:rPr lang="en-US" altLang="en-US"/>
              <a:pPr/>
              <a:t>2/6/19</a:t>
            </a:fld>
            <a:endParaRPr lang="en-US" alt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20721C1C-C247-2349-B70F-27E83E2731B2}" type="slidenum">
              <a:rPr lang="en-US" altLang="en-US"/>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a:defRPr/>
            </a:lvl1pPr>
          </a:lstStyle>
          <a:p>
            <a:fld id="{3F26B8C4-91CE-4546-BA45-9E340230E43C}" type="datetime1">
              <a:rPr lang="en-US" altLang="en-US"/>
              <a:pPr/>
              <a:t>2/6/19</a:t>
            </a:fld>
            <a:endParaRPr lang="en-US" alt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A2802B15-D4BF-AD4F-9F76-6A4DBB1C9DFC}" type="slidenum">
              <a:rPr lang="en-US" altLang="en-US"/>
              <a:pPr/>
              <a:t>‹#›</a:t>
            </a:fld>
            <a:endParaRPr lang="en-US" altLang="en-US"/>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5"/>
          <p:cNvSpPr>
            <a:spLocks noGrp="1"/>
          </p:cNvSpPr>
          <p:nvPr>
            <p:ph type="dt" sz="half" idx="10"/>
          </p:nvPr>
        </p:nvSpPr>
        <p:spPr/>
        <p:txBody>
          <a:bodyPr/>
          <a:lstStyle>
            <a:lvl1pPr>
              <a:defRPr/>
            </a:lvl1pPr>
          </a:lstStyle>
          <a:p>
            <a:fld id="{5E1B449C-7A2F-1D4D-903D-C3C245533777}" type="datetime1">
              <a:rPr lang="en-US" altLang="en-US"/>
              <a:pPr/>
              <a:t>2/6/19</a:t>
            </a:fld>
            <a:endParaRPr lang="en-US" alt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a:defRPr/>
            </a:lvl1pPr>
          </a:lstStyle>
          <a:p>
            <a:fld id="{CEA1A87A-7854-9B45-BBAB-8FF34DCAA1B6}" type="slidenum">
              <a:rPr lang="en-US" altLang="en-US"/>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a:defRPr/>
            </a:lvl1pPr>
          </a:lstStyle>
          <a:p>
            <a:fld id="{DC369D54-85B2-C54A-BD55-C784F8EC89BA}" type="slidenum">
              <a:rPr lang="en-US" altLang="en-US"/>
              <a:pPr/>
              <a:t>‹#›</a:t>
            </a:fld>
            <a:endParaRPr lang="en-US" altLang="en-US"/>
          </a:p>
        </p:txBody>
      </p:sp>
      <p:sp>
        <p:nvSpPr>
          <p:cNvPr id="7" name="Date Placeholder 4"/>
          <p:cNvSpPr>
            <a:spLocks noGrp="1"/>
          </p:cNvSpPr>
          <p:nvPr>
            <p:ph type="dt" sz="half" idx="12"/>
          </p:nvPr>
        </p:nvSpPr>
        <p:spPr/>
        <p:txBody>
          <a:bodyPr/>
          <a:lstStyle>
            <a:lvl1pPr>
              <a:defRPr/>
            </a:lvl1pPr>
          </a:lstStyle>
          <a:p>
            <a:fld id="{75264F8E-F6A6-D540-BFAD-562E825B85D2}" type="datetime1">
              <a:rPr lang="en-US" altLang="en-US"/>
              <a:pPr/>
              <a:t>2/6/19</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4"/>
          <p:cNvSpPr>
            <a:spLocks noGrp="1"/>
          </p:cNvSpPr>
          <p:nvPr>
            <p:ph type="dt" sz="half" idx="12"/>
          </p:nvPr>
        </p:nvSpPr>
        <p:spPr/>
        <p:txBody>
          <a:bodyPr/>
          <a:lstStyle>
            <a:lvl1pPr>
              <a:defRPr/>
            </a:lvl1pPr>
          </a:lstStyle>
          <a:p>
            <a:fld id="{9468B873-0DD6-5F4D-BDB8-3C2754499369}" type="datetime1">
              <a:rPr lang="en-US" altLang="en-US"/>
              <a:pPr/>
              <a:t>2/6/19</a:t>
            </a:fld>
            <a:endParaRPr lang="en-US" alt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a:defRPr/>
            </a:lvl1pPr>
          </a:lstStyle>
          <a:p>
            <a:fld id="{86D189A0-9C44-C046-9F70-9719338A5217}" type="slidenum">
              <a:rPr lang="en-US" altLang="en-US"/>
              <a:pPr/>
              <a:t>‹#›</a:t>
            </a:fld>
            <a:endParaRPr lang="en-US" altLang="en-US"/>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A70262C-CC93-054B-84AB-EDE0AC781F60}" type="datetime1">
              <a:rPr lang="en-US" altLang="en-US"/>
              <a:pPr/>
              <a:t>2/6/19</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a:defRPr/>
            </a:lvl1pPr>
          </a:lstStyle>
          <a:p>
            <a:fld id="{EF9AD71C-83DB-894C-AFBE-3FC054607B19}" type="slidenum">
              <a:rPr lang="en-US" altLang="en-US"/>
              <a:pPr/>
              <a:t>‹#›</a:t>
            </a:fld>
            <a:endParaRPr lang="en-US" altLang="en-US"/>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fld id="{60320401-049C-854B-B730-3D559B2E83E5}" type="datetime1">
              <a:rPr lang="en-US" altLang="en-US"/>
              <a:pPr/>
              <a:t>2/6/19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a:defRPr/>
            </a:lvl1pPr>
          </a:lstStyle>
          <a:p>
            <a:fld id="{A0A6CDB1-A3CF-FA44-93A2-209B7C2995D9}" type="slidenum">
              <a:rPr lang="en-US" altLang="en-US"/>
              <a:pPr/>
              <a:t>‹#›</a:t>
            </a:fld>
            <a:endParaRPr lang="en-US" altLang="en-US"/>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
          <p:cNvSpPr>
            <a:spLocks noGrp="1"/>
          </p:cNvSpPr>
          <p:nvPr>
            <p:ph type="dt" sz="half" idx="10"/>
          </p:nvPr>
        </p:nvSpPr>
        <p:spPr/>
        <p:txBody>
          <a:bodyPr/>
          <a:lstStyle>
            <a:lvl1pPr>
              <a:defRPr/>
            </a:lvl1pPr>
          </a:lstStyle>
          <a:p>
            <a:fld id="{35C39431-03C0-2C45-959D-968A42E65359}" type="datetime1">
              <a:rPr lang="en-US" altLang="en-US"/>
              <a:pPr/>
              <a:t>2/6/19</a:t>
            </a:fld>
            <a:endParaRPr lang="en-US" alt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a:defRPr/>
            </a:lvl1pPr>
          </a:lstStyle>
          <a:p>
            <a:fld id="{C4A02AD9-1075-D444-8CAA-FB360820DB22}" type="slidenum">
              <a:rPr lang="en-US" altLang="en-US"/>
              <a:pPr/>
              <a:t>‹#›</a:t>
            </a:fld>
            <a:endParaRPr lang="en-US" altLang="en-US"/>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1"/>
          <p:cNvSpPr>
            <a:spLocks noGrp="1"/>
          </p:cNvSpPr>
          <p:nvPr>
            <p:ph type="dt" sz="half" idx="10"/>
          </p:nvPr>
        </p:nvSpPr>
        <p:spPr/>
        <p:txBody>
          <a:bodyPr/>
          <a:lstStyle>
            <a:lvl1pPr>
              <a:defRPr/>
            </a:lvl1pPr>
          </a:lstStyle>
          <a:p>
            <a:fld id="{95F52426-AC89-094D-A23F-253D7D509461}" type="datetime1">
              <a:rPr lang="en-US" altLang="en-US"/>
              <a:pPr/>
              <a:t>2/6/19</a:t>
            </a:fld>
            <a:endParaRPr lang="en-US" alt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a:defRPr/>
            </a:lvl1pPr>
          </a:lstStyle>
          <a:p>
            <a:fld id="{BAAD5E11-3A12-874D-A131-9E204D8F75FE}" type="slidenum">
              <a:rPr lang="en-US" altLang="en-US"/>
              <a:pPr/>
              <a:t>‹#›</a:t>
            </a:fld>
            <a:endParaRPr lang="en-US" altLang="en-US"/>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fld id="{51F4D578-A89D-144B-B93A-C270AFA73D44}" type="datetime1">
              <a:rPr lang="en-US" altLang="en-US"/>
              <a:pPr/>
              <a:t>2/6/19</a:t>
            </a:fld>
            <a:endParaRPr lang="en-US" alt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fld id="{CCF6CB5E-8D17-BB4F-9715-4EA87A581CC7}" type="slidenum">
              <a:rPr lang="en-US" altLang="en-US"/>
              <a:pPr/>
              <a:t>‹#›</a:t>
            </a:fld>
            <a:endParaRPr lang="en-US" altLang="en-US"/>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7"/>
          <p:cNvSpPr>
            <a:spLocks noGrp="1"/>
          </p:cNvSpPr>
          <p:nvPr>
            <p:ph type="dt" sz="half" idx="10"/>
          </p:nvPr>
        </p:nvSpPr>
        <p:spPr/>
        <p:txBody>
          <a:bodyPr/>
          <a:lstStyle>
            <a:lvl1pPr>
              <a:defRPr/>
            </a:lvl1pPr>
          </a:lstStyle>
          <a:p>
            <a:fld id="{83BC712B-B9F4-1143-BF84-A4DA5CCEB445}" type="datetime1">
              <a:rPr lang="en-US" altLang="en-US"/>
              <a:pPr/>
              <a:t>2/6/19</a:t>
            </a:fld>
            <a:endParaRPr lang="en-US" alt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a:defRPr/>
            </a:lvl1pPr>
          </a:lstStyle>
          <a:p>
            <a:fld id="{AFECA90B-1841-4A4E-B1AA-7BD398EA61AD}" type="slidenum">
              <a:rPr lang="en-US" altLang="en-US"/>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p:cNvSpPr>
            <a:spLocks noGrp="1"/>
          </p:cNvSpPr>
          <p:nvPr>
            <p:ph type="dt" sz="half" idx="10"/>
          </p:nvPr>
        </p:nvSpPr>
        <p:spPr/>
        <p:txBody>
          <a:bodyPr/>
          <a:lstStyle>
            <a:lvl1pPr>
              <a:defRPr>
                <a:solidFill>
                  <a:srgbClr val="FFFFFF"/>
                </a:solidFill>
              </a:defRPr>
            </a:lvl1pPr>
          </a:lstStyle>
          <a:p>
            <a:fld id="{F963AF4C-6656-6A44-A406-26DEA71F7DF5}" type="datetime1">
              <a:rPr lang="en-US" altLang="en-US"/>
              <a:pPr/>
              <a:t>2/6/19</a:t>
            </a:fld>
            <a:endParaRPr lang="en-US" alt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a:defRPr>
                <a:solidFill>
                  <a:srgbClr val="FFFFFF"/>
                </a:solidFill>
              </a:defRPr>
            </a:lvl1pPr>
          </a:lstStyle>
          <a:p>
            <a:fld id="{11CE4AE4-132D-3341-8EC4-DDA8974139BE}" type="slidenum">
              <a:rPr lang="en-US" altLang="en-US"/>
              <a:pPr/>
              <a:t>‹#›</a:t>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a:defRPr/>
            </a:lvl1pPr>
          </a:lstStyle>
          <a:p>
            <a:fld id="{3F01EA81-DD77-6946-BE5D-9AFD3B486466}" type="datetime1">
              <a:rPr lang="en-US" altLang="en-US"/>
              <a:pPr/>
              <a:t>2/6/19</a:t>
            </a:fld>
            <a:endParaRPr lang="en-US" alt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CD396CE8-AA19-EB4C-8986-961DC594E3C9}" type="slidenum">
              <a:rPr lang="en-US" altLang="en-US"/>
              <a:pPr/>
              <a:t>‹#›</a:t>
            </a:fld>
            <a:endParaRPr lang="en-US" altLang="en-US"/>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a:defRPr/>
            </a:lvl1pPr>
          </a:lstStyle>
          <a:p>
            <a:fld id="{CE5AB03D-7B0F-D74E-A9BA-6BC7CF001702}" type="datetime1">
              <a:rPr lang="en-US" altLang="en-US"/>
              <a:pPr/>
              <a:t>2/6/19</a:t>
            </a:fld>
            <a:endParaRPr lang="en-US" alt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5B357C5E-6A19-DA45-ABE4-D788090FD485}" type="slidenum">
              <a:rPr lang="en-US" altLang="en-US"/>
              <a:pPr/>
              <a:t>‹#›</a:t>
            </a:fld>
            <a:endParaRPr lang="en-US" altLang="en-US"/>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91243089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16872399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67200151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282561705"/>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52696615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440708558"/>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77680937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045777814"/>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68835077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416174638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11358230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260397450"/>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53990131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52412236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159828028"/>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7120252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33479625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212273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226334642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63867387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0550186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57037707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3427475942"/>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2965377200"/>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121066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84800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55749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08364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609272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92403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21717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120816"/>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366678"/>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698458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937897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2/6/19</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04742122"/>
      </p:ext>
    </p:extLst>
  </p:cSld>
  <p:clrMapOvr>
    <a:overrideClrMapping bg1="lt1" tx1="dk1" bg2="lt2" tx2="dk2" accent1="accent1" accent2="accent2" accent3="accent3" accent4="accent4" accent5="accent5" accent6="accent6" hlink="hlink" folHlink="folHlink"/>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2/6/19</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93085409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2/6/19</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5172916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2/6/19</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42826249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2/6/19</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29950136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2/6/19</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4647302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2/6/19</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2633133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2/6/19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23037390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2/6/19</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01212648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2/6/19</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598639328"/>
      </p:ext>
    </p:extLst>
  </p:cSld>
  <p:clrMapOvr>
    <a:overrideClrMapping bg1="dk1" tx1="lt1" bg2="dk2" tx2="lt2" accent1="accent1" accent2="accent2" accent3="accent3" accent4="accent4" accent5="accent5" accent6="accent6" hlink="hlink" folHlink="folHlink"/>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2/6/19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1576006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2/6/19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66023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308956035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62093833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982247635"/>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3359010152"/>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73420394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424123673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20960119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195522106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789544307"/>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38370297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7888429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82199237"/>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3823392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244513341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1427354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91525953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26104420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9870091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077805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544619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85749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71240745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9869786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3.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image" Target="../media/image1.png"/><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image" Target="../media/image7.jpeg"/></Relationships>
</file>

<file path=ppt/slideMasters/_rels/slideMaster24.xml.rels><?xml version="1.0" encoding="UTF-8" standalone="yes"?>
<Relationships xmlns="http://schemas.openxmlformats.org/package/2006/relationships"><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image" Target="../media/image1.png"/><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image" Target="../media/image8.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1.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0.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31.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2.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33.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image" Target="../media/image1.png"/><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4.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pn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5.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6.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7.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1.pn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8.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image" Target="../media/image1.png"/><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9.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0.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1.pn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1.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theme" Target="../theme/theme42.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image" Target="../media/image1.png"/><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image" Target="../media/image8.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43.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image" Target="../media/image1.png"/><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8.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theme" Target="../theme/theme44.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image" Target="../media/image1.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theme" Target="../theme/theme45.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image" Target="../media/image1.png"/><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6.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theme" Target="../theme/theme47.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theme" Target="../theme/theme48.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9.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49.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439299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23615628"/>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084451837"/>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ctr">
              <a:defRPr sz="1200">
                <a:latin typeface="Garamond" pitchFamily="18" charset="0"/>
              </a:defRPr>
            </a:lvl1pPr>
          </a:lstStyle>
          <a:p>
            <a:pPr defTabSz="913696"/>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r">
              <a:defRPr sz="1600">
                <a:latin typeface="Garamond" pitchFamily="18" charset="0"/>
              </a:defRPr>
            </a:lvl1pPr>
          </a:lstStyle>
          <a:p>
            <a:pPr defTabSz="913696"/>
            <a:fld id="{6F400BD0-49BF-48FC-8114-37C1D4F5AB3D}" type="slidenum">
              <a:rPr lang="en-US" altLang="en-US">
                <a:solidFill>
                  <a:srgbClr val="000000"/>
                </a:solidFill>
              </a:rPr>
              <a:pPr defTabSz="913696"/>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82804562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6846" algn="l" rtl="0" fontAlgn="base">
        <a:spcBef>
          <a:spcPct val="0"/>
        </a:spcBef>
        <a:spcAft>
          <a:spcPct val="0"/>
        </a:spcAft>
        <a:defRPr sz="4000">
          <a:solidFill>
            <a:schemeClr val="tx2"/>
          </a:solidFill>
          <a:latin typeface="Garamond" pitchFamily="18" charset="0"/>
        </a:defRPr>
      </a:lvl6pPr>
      <a:lvl7pPr marL="913696" algn="l" rtl="0" fontAlgn="base">
        <a:spcBef>
          <a:spcPct val="0"/>
        </a:spcBef>
        <a:spcAft>
          <a:spcPct val="0"/>
        </a:spcAft>
        <a:defRPr sz="4000">
          <a:solidFill>
            <a:schemeClr val="tx2"/>
          </a:solidFill>
          <a:latin typeface="Garamond" pitchFamily="18" charset="0"/>
        </a:defRPr>
      </a:lvl7pPr>
      <a:lvl8pPr marL="1370550" algn="l" rtl="0" fontAlgn="base">
        <a:spcBef>
          <a:spcPct val="0"/>
        </a:spcBef>
        <a:spcAft>
          <a:spcPct val="0"/>
        </a:spcAft>
        <a:defRPr sz="4000">
          <a:solidFill>
            <a:schemeClr val="tx2"/>
          </a:solidFill>
          <a:latin typeface="Garamond" pitchFamily="18" charset="0"/>
        </a:defRPr>
      </a:lvl8pPr>
      <a:lvl9pPr marL="1827398" algn="l" rtl="0" fontAlgn="base">
        <a:spcBef>
          <a:spcPct val="0"/>
        </a:spcBef>
        <a:spcAft>
          <a:spcPct val="0"/>
        </a:spcAft>
        <a:defRPr sz="4000">
          <a:solidFill>
            <a:schemeClr val="tx2"/>
          </a:solidFill>
          <a:latin typeface="Garamond" pitchFamily="18" charset="0"/>
        </a:defRPr>
      </a:lvl9pPr>
    </p:titleStyle>
    <p:bodyStyle>
      <a:lvl1pPr marL="342640" indent="-34264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411" indent="-325189"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568" indent="-35056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8821" indent="-31567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79873" indent="-339466"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6728"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3569"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0421"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7263"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DDFB6AD-FE1B-B34C-B1D2-58136F130176}" type="slidenum">
              <a:rPr lang="en-US" altLang="en-US"/>
              <a:pPr>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28578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9589374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9"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0"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1"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42"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fontAlgn="base">
              <a:spcBef>
                <a:spcPct val="0"/>
              </a:spcBef>
              <a:spcAft>
                <a:spcPct val="0"/>
              </a:spcAft>
              <a:defRPr/>
            </a:pPr>
            <a:r>
              <a:rPr lang="en-US">
                <a:solidFill>
                  <a:srgbClr val="000000"/>
                </a:solidFill>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fontAlgn="base">
              <a:spcBef>
                <a:spcPct val="0"/>
              </a:spcBef>
              <a:spcAft>
                <a:spcPct val="0"/>
              </a:spcAft>
              <a:defRPr/>
            </a:pPr>
            <a:fld id="{777C48D1-0A2D-6448-BAD7-D50BFB3AECB5}"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83198966"/>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EEEC5A93-40C1-004C-AC49-AA5A1C7A8159}"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64929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58185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5586"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7"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8"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9"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5590"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4CAB802D-25DB-1149-B44D-EAC195EDF7D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2468080"/>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82B7CA05-D08B-324A-B21A-98259EFDA3F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0084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Burgundy_CMU_JPG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62800" y="6488113"/>
            <a:ext cx="1549400" cy="55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Text Placeholder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269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3603C470-0343-5644-A9B5-95349323097B}"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1"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2"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3"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795042"/>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1410924"/>
      </p:ext>
    </p:extLst>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0278531"/>
      </p:ext>
    </p:extLst>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a:t>Click to edit Master title style</a:t>
            </a:r>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2/6/19</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58083"/>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2399763"/>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793878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861771771"/>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620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132951"/>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7142735"/>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34219460"/>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7E91C678-4BCA-47DB-A467-32B445B5DAD1}"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07847"/>
            <a:ext cx="2057400" cy="365125"/>
          </a:xfrm>
          <a:prstGeom prst="rect">
            <a:avLst/>
          </a:prstGeom>
        </p:spPr>
        <p:txBody>
          <a:bodyPr vert="horz" lIns="91440" tIns="45720" rIns="91440" bIns="45720" rtlCol="0" anchor="ctr"/>
          <a:lstStyle>
            <a:lvl1pPr algn="r">
              <a:defRPr sz="1600">
                <a:solidFill>
                  <a:schemeClr val="tx1"/>
                </a:solidFill>
              </a:defRPr>
            </a:lvl1p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762907"/>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417920"/>
      </p:ext>
    </p:extLst>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79092626"/>
      </p:ext>
    </p:extLst>
  </p:cSld>
  <p:clrMap bg1="lt1" tx1="dk1" bg2="lt2" tx2="dk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67285"/>
      </p:ext>
    </p:extLst>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 id="2147485763" r:id="rId5"/>
    <p:sldLayoutId id="2147485764" r:id="rId6"/>
    <p:sldLayoutId id="2147485765" r:id="rId7"/>
    <p:sldLayoutId id="2147485766" r:id="rId8"/>
    <p:sldLayoutId id="2147485767" r:id="rId9"/>
    <p:sldLayoutId id="2147485768" r:id="rId10"/>
    <p:sldLayoutId id="21474857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34580380"/>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63546295"/>
      </p:ext>
    </p:extLst>
  </p:cSld>
  <p:clrMap bg1="lt1" tx1="dk1" bg2="lt2" tx2="dk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176922"/>
      </p:ext>
    </p:extLst>
  </p:cSld>
  <p:clrMap bg1="lt1" tx1="dk1" bg2="lt2" tx2="dk2" accent1="accent1" accent2="accent2" accent3="accent3" accent4="accent4" accent5="accent5" accent6="accent6" hlink="hlink" folHlink="folHlink"/>
  <p:sldLayoutIdLst>
    <p:sldLayoutId id="2147485883" r:id="rId1"/>
    <p:sldLayoutId id="2147485884" r:id="rId2"/>
    <p:sldLayoutId id="2147485885" r:id="rId3"/>
    <p:sldLayoutId id="2147485886" r:id="rId4"/>
    <p:sldLayoutId id="2147485887" r:id="rId5"/>
    <p:sldLayoutId id="2147485888" r:id="rId6"/>
    <p:sldLayoutId id="2147485889" r:id="rId7"/>
    <p:sldLayoutId id="2147485890" r:id="rId8"/>
    <p:sldLayoutId id="2147485891" r:id="rId9"/>
    <p:sldLayoutId id="2147485892" r:id="rId10"/>
    <p:sldLayoutId id="2147485893"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9934438"/>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30E4F2C-4E90-C74B-AA2C-864F1391AA3E}"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287570"/>
      </p:ext>
    </p:extLst>
  </p:cSld>
  <p:clrMap bg1="lt1" tx1="dk1" bg2="lt2" tx2="dk2" accent1="accent1" accent2="accent2" accent3="accent3" accent4="accent4" accent5="accent5" accent6="accent6" hlink="hlink" folHlink="folHlink"/>
  <p:sldLayoutIdLst>
    <p:sldLayoutId id="2147485998" r:id="rId1"/>
    <p:sldLayoutId id="2147485999" r:id="rId2"/>
    <p:sldLayoutId id="2147486000" r:id="rId3"/>
    <p:sldLayoutId id="2147486001" r:id="rId4"/>
    <p:sldLayoutId id="2147486002" r:id="rId5"/>
    <p:sldLayoutId id="2147486003" r:id="rId6"/>
    <p:sldLayoutId id="2147486004" r:id="rId7"/>
    <p:sldLayoutId id="2147486005" r:id="rId8"/>
    <p:sldLayoutId id="2147486006" r:id="rId9"/>
    <p:sldLayoutId id="2147486007" r:id="rId10"/>
    <p:sldLayoutId id="21474860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a:t>Click to edit Master title style</a:t>
            </a:r>
          </a:p>
        </p:txBody>
      </p:sp>
      <p:sp>
        <p:nvSpPr>
          <p:cNvPr id="238595"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wrap="square" lIns="91440" tIns="45720" rIns="91440" bIns="45720" numCol="1" anchor="ctr" anchorCtr="0" compatLnSpc="1">
            <a:prstTxWarp prst="textNoShape">
              <a:avLst/>
            </a:prstTxWarp>
          </a:bodyPr>
          <a:lstStyle>
            <a:lvl1pPr>
              <a:defRPr sz="900">
                <a:solidFill>
                  <a:srgbClr val="595959"/>
                </a:solidFill>
                <a:latin typeface="Calibri" charset="0"/>
              </a:defRPr>
            </a:lvl1pPr>
          </a:lstStyle>
          <a:p>
            <a:pPr fontAlgn="base">
              <a:spcBef>
                <a:spcPct val="0"/>
              </a:spcBef>
              <a:spcAft>
                <a:spcPct val="0"/>
              </a:spcAft>
            </a:pPr>
            <a:fld id="{57E0508D-4F67-D44E-80F0-44516DBBBB9F}" type="datetime1">
              <a:rPr lang="en-US" altLang="en-US" smtClean="0">
                <a:ea typeface="ＭＳ Ｐゴシック" charset="-128"/>
              </a:rPr>
              <a:pPr fontAlgn="base">
                <a:spcBef>
                  <a:spcPct val="0"/>
                </a:spcBef>
                <a:spcAft>
                  <a:spcPct val="0"/>
                </a:spcAft>
              </a:pPr>
              <a:t>2/6/19</a:t>
            </a:fld>
            <a:endParaRPr lang="en-US" altLang="en-US">
              <a:ea typeface="ＭＳ Ｐゴシック" charset="-128"/>
            </a:endParaRPr>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595959"/>
                </a:solidFill>
                <a:latin typeface="Calibri" charset="0"/>
              </a:defRPr>
            </a:lvl1pPr>
          </a:lstStyle>
          <a:p>
            <a:pPr fontAlgn="base">
              <a:spcBef>
                <a:spcPct val="0"/>
              </a:spcBef>
              <a:spcAft>
                <a:spcPct val="0"/>
              </a:spcAft>
            </a:pPr>
            <a:fld id="{9AE86928-040C-A044-8949-1C03D9FFE154}"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238599"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0"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002628"/>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a:t>Click to edit Master title style</a:t>
            </a:r>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wrap="square" lIns="91440" tIns="45720" rIns="91440" bIns="45720" numCol="1" anchor="ctr" anchorCtr="0" compatLnSpc="1">
            <a:prstTxWarp prst="textNoShape">
              <a:avLst/>
            </a:prstTxWarp>
          </a:bodyPr>
          <a:lstStyle>
            <a:lvl1pPr>
              <a:defRPr sz="900">
                <a:solidFill>
                  <a:srgbClr val="595959"/>
                </a:solidFill>
                <a:latin typeface="Calibri" charset="0"/>
              </a:defRPr>
            </a:lvl1pPr>
          </a:lstStyle>
          <a:p>
            <a:pPr fontAlgn="base">
              <a:spcBef>
                <a:spcPct val="0"/>
              </a:spcBef>
              <a:spcAft>
                <a:spcPct val="0"/>
              </a:spcAft>
            </a:pPr>
            <a:fld id="{BD3E03D2-0B23-134D-8656-67F15B3648A2}" type="datetime1">
              <a:rPr lang="en-US" altLang="en-US" smtClean="0">
                <a:ea typeface="ＭＳ Ｐゴシック" charset="-128"/>
              </a:rPr>
              <a:pPr fontAlgn="base">
                <a:spcBef>
                  <a:spcPct val="0"/>
                </a:spcBef>
                <a:spcAft>
                  <a:spcPct val="0"/>
                </a:spcAft>
              </a:pPr>
              <a:t>2/6/19</a:t>
            </a:fld>
            <a:endParaRPr lang="en-US" altLang="en-US">
              <a:ea typeface="ＭＳ Ｐゴシック" charset="-128"/>
            </a:endParaRPr>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595959"/>
                </a:solidFill>
                <a:latin typeface="Calibri" charset="0"/>
              </a:defRPr>
            </a:lvl1pPr>
          </a:lstStyle>
          <a:p>
            <a:pPr fontAlgn="base">
              <a:spcBef>
                <a:spcPct val="0"/>
              </a:spcBef>
              <a:spcAft>
                <a:spcPct val="0"/>
              </a:spcAft>
            </a:pPr>
            <a:fld id="{C1DD34EA-BA6A-0E41-8734-67FCE9A3DD6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08114"/>
      </p:ext>
    </p:extLst>
  </p:cSld>
  <p:clrMap bg1="lt1" tx1="dk1" bg2="lt2" tx2="dk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 id="2147486046" r:id="rId12"/>
  </p:sldLayoutIdLst>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658734127"/>
      </p:ext>
    </p:extLst>
  </p:cSld>
  <p:clrMap bg1="lt1" tx1="dk1" bg2="lt2" tx2="dk2" accent1="accent1" accent2="accent2" accent3="accent3" accent4="accent4" accent5="accent5" accent6="accent6" hlink="hlink" folHlink="folHlink"/>
  <p:sldLayoutIdLst>
    <p:sldLayoutId id="2147486086" r:id="rId1"/>
    <p:sldLayoutId id="2147486087" r:id="rId2"/>
    <p:sldLayoutId id="2147486088" r:id="rId3"/>
    <p:sldLayoutId id="2147486089" r:id="rId4"/>
    <p:sldLayoutId id="2147486090" r:id="rId5"/>
    <p:sldLayoutId id="2147486091" r:id="rId6"/>
    <p:sldLayoutId id="2147486092" r:id="rId7"/>
    <p:sldLayoutId id="2147486093" r:id="rId8"/>
    <p:sldLayoutId id="2147486094" r:id="rId9"/>
    <p:sldLayoutId id="2147486095" r:id="rId10"/>
    <p:sldLayoutId id="2147486096" r:id="rId11"/>
    <p:sldLayoutId id="214748609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67213984"/>
      </p:ext>
    </p:extLst>
  </p:cSld>
  <p:clrMap bg1="lt1" tx1="dk1" bg2="lt2" tx2="dk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 id="214748612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96767605"/>
      </p:ext>
    </p:extLst>
  </p:cSld>
  <p:clrMap bg1="lt1" tx1="dk1" bg2="lt2" tx2="dk2" accent1="accent1" accent2="accent2" accent3="accent3" accent4="accent4" accent5="accent5" accent6="accent6" hlink="hlink" folHlink="folHlink"/>
  <p:sldLayoutIdLst>
    <p:sldLayoutId id="2147486177" r:id="rId1"/>
    <p:sldLayoutId id="2147486178" r:id="rId2"/>
    <p:sldLayoutId id="2147486179" r:id="rId3"/>
    <p:sldLayoutId id="2147486180" r:id="rId4"/>
    <p:sldLayoutId id="2147486181" r:id="rId5"/>
    <p:sldLayoutId id="2147486182" r:id="rId6"/>
    <p:sldLayoutId id="2147486183" r:id="rId7"/>
    <p:sldLayoutId id="2147486184" r:id="rId8"/>
    <p:sldLayoutId id="2147486185" r:id="rId9"/>
    <p:sldLayoutId id="2147486186" r:id="rId10"/>
    <p:sldLayoutId id="214748618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2/6/19</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14081825"/>
      </p:ext>
    </p:extLst>
  </p:cSld>
  <p:clrMap bg1="lt1" tx1="dk1" bg2="lt2" tx2="dk2" accent1="accent1" accent2="accent2" accent3="accent3" accent4="accent4" accent5="accent5" accent6="accent6" hlink="hlink" folHlink="folHlink"/>
  <p:sldLayoutIdLst>
    <p:sldLayoutId id="2147486203" r:id="rId1"/>
    <p:sldLayoutId id="2147486204" r:id="rId2"/>
    <p:sldLayoutId id="2147486205" r:id="rId3"/>
    <p:sldLayoutId id="2147486206" r:id="rId4"/>
    <p:sldLayoutId id="2147486207" r:id="rId5"/>
    <p:sldLayoutId id="2147486208" r:id="rId6"/>
    <p:sldLayoutId id="2147486209" r:id="rId7"/>
    <p:sldLayoutId id="2147486210" r:id="rId8"/>
    <p:sldLayoutId id="2147486211" r:id="rId9"/>
    <p:sldLayoutId id="2147486212" r:id="rId10"/>
    <p:sldLayoutId id="2147486213" r:id="rId11"/>
    <p:sldLayoutId id="2147486214"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24860346"/>
      </p:ext>
    </p:extLst>
  </p:cSld>
  <p:clrMap bg1="lt1" tx1="dk1" bg2="lt2" tx2="dk2" accent1="accent1" accent2="accent2" accent3="accent3" accent4="accent4" accent5="accent5" accent6="accent6" hlink="hlink" folHlink="folHlink"/>
  <p:sldLayoutIdLst>
    <p:sldLayoutId id="2147486242" r:id="rId1"/>
    <p:sldLayoutId id="2147486243" r:id="rId2"/>
    <p:sldLayoutId id="2147486244" r:id="rId3"/>
    <p:sldLayoutId id="2147486245" r:id="rId4"/>
    <p:sldLayoutId id="2147486246" r:id="rId5"/>
    <p:sldLayoutId id="2147486247" r:id="rId6"/>
    <p:sldLayoutId id="2147486248" r:id="rId7"/>
    <p:sldLayoutId id="2147486249" r:id="rId8"/>
    <p:sldLayoutId id="2147486250" r:id="rId9"/>
    <p:sldLayoutId id="2147486251" r:id="rId10"/>
    <p:sldLayoutId id="2147486252" r:id="rId11"/>
    <p:sldLayoutId id="214748625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3304761197"/>
      </p:ext>
    </p:extLst>
  </p:cSld>
  <p:clrMap bg1="lt1" tx1="dk1" bg2="lt2" tx2="dk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omutlu@gmail.com"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454.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7.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7.xml"/></Relationships>
</file>

<file path=ppt/slides/_rels/slide10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37.xml"/></Relationships>
</file>

<file path=ppt/slides/_rels/slide10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3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omutlu@gmail.com" TargetMode="External"/><Relationship Id="rId7"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6.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85.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86.emf"/><Relationship Id="rId1" Type="http://schemas.openxmlformats.org/officeDocument/2006/relationships/slideLayout" Target="../slideLayouts/slideLayout30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5.xml"/></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512.xml"/><Relationship Id="rId5" Type="http://schemas.openxmlformats.org/officeDocument/2006/relationships/image" Target="../media/image89.png"/><Relationship Id="rId4" Type="http://schemas.openxmlformats.org/officeDocument/2006/relationships/image" Target="../media/image88.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513.xml"/><Relationship Id="rId5" Type="http://schemas.microsoft.com/office/2007/relationships/hdphoto" Target="../media/hdphoto1.wdp"/><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513.xml"/><Relationship Id="rId5" Type="http://schemas.microsoft.com/office/2007/relationships/hdphoto" Target="../media/hdphoto1.wdp"/><Relationship Id="rId4" Type="http://schemas.openxmlformats.org/officeDocument/2006/relationships/image" Target="../media/image9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13.xml"/></Relationships>
</file>

<file path=ppt/slides/_rels/slide1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513.xml"/><Relationship Id="rId5" Type="http://schemas.openxmlformats.org/officeDocument/2006/relationships/image" Target="../media/image91.jpg"/><Relationship Id="rId4" Type="http://schemas.microsoft.com/office/2007/relationships/hdphoto" Target="../media/hdphoto1.wdp"/></Relationships>
</file>

<file path=ppt/slides/_rels/slide1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513.xml"/></Relationships>
</file>

<file path=ppt/slides/_rels/slide1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513.xml"/><Relationship Id="rId4" Type="http://schemas.microsoft.com/office/2007/relationships/hdphoto" Target="../media/hdphoto1.wdp"/></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5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513.xml"/><Relationship Id="rId4" Type="http://schemas.openxmlformats.org/officeDocument/2006/relationships/image" Target="../media/image42.jp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13.xml"/></Relationships>
</file>

<file path=ppt/slides/_rels/slide1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513.xml"/><Relationship Id="rId4" Type="http://schemas.openxmlformats.org/officeDocument/2006/relationships/image" Target="../media/image71.jp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13.xml"/></Relationships>
</file>

<file path=ppt/slides/_rels/slide1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1.xml"/><Relationship Id="rId1" Type="http://schemas.openxmlformats.org/officeDocument/2006/relationships/slideLayout" Target="../slideLayouts/slideLayout513.xml"/><Relationship Id="rId4" Type="http://schemas.openxmlformats.org/officeDocument/2006/relationships/image" Target="../media/image73.jp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13.xml"/></Relationships>
</file>

<file path=ppt/slides/_rels/slide1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3.xml"/><Relationship Id="rId1" Type="http://schemas.openxmlformats.org/officeDocument/2006/relationships/slideLayout" Target="../slideLayouts/slideLayout513.xml"/><Relationship Id="rId4" Type="http://schemas.openxmlformats.org/officeDocument/2006/relationships/image" Target="../media/image75.jp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13.xml"/></Relationships>
</file>

<file path=ppt/slides/_rels/slide1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512.xml"/><Relationship Id="rId5" Type="http://schemas.openxmlformats.org/officeDocument/2006/relationships/image" Target="../media/image89.png"/><Relationship Id="rId4" Type="http://schemas.openxmlformats.org/officeDocument/2006/relationships/image" Target="../media/image88.png"/></Relationships>
</file>

<file path=ppt/slides/_rels/slide1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12.png"/><Relationship Id="rId1" Type="http://schemas.openxmlformats.org/officeDocument/2006/relationships/slideLayout" Target="../slideLayouts/slideLayout192.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2.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92.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4.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4.xml"/><Relationship Id="rId1" Type="http://schemas.openxmlformats.org/officeDocument/2006/relationships/slideLayout" Target="../slideLayouts/slideLayout28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0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64.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364.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364.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364.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75.xml"/><Relationship Id="rId6" Type="http://schemas.openxmlformats.org/officeDocument/2006/relationships/hyperlink" Target="https://github.com/CMU-SAFARI/rowhammer" TargetMode="External"/><Relationship Id="rId5" Type="http://schemas.openxmlformats.org/officeDocument/2006/relationships/image" Target="../media/image44.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75.xml"/><Relationship Id="rId6" Type="http://schemas.openxmlformats.org/officeDocument/2006/relationships/hyperlink" Target="https://github.com/CMU-SAFARI/rowhammer" TargetMode="External"/><Relationship Id="rId5" Type="http://schemas.openxmlformats.org/officeDocument/2006/relationships/image" Target="../media/image44.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75.xml"/><Relationship Id="rId6" Type="http://schemas.openxmlformats.org/officeDocument/2006/relationships/hyperlink" Target="https://github.com/CMU-SAFARI/rowhammer" TargetMode="External"/><Relationship Id="rId5" Type="http://schemas.openxmlformats.org/officeDocument/2006/relationships/image" Target="../media/image44.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75.xml"/><Relationship Id="rId6" Type="http://schemas.openxmlformats.org/officeDocument/2006/relationships/hyperlink" Target="https://github.com/CMU-SAFARI/rowhammer" TargetMode="External"/><Relationship Id="rId5" Type="http://schemas.openxmlformats.org/officeDocument/2006/relationships/image" Target="../media/image4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75.xml"/><Relationship Id="rId6" Type="http://schemas.openxmlformats.org/officeDocument/2006/relationships/hyperlink" Target="https://github.com/CMU-SAFARI/rowhammer" TargetMode="External"/><Relationship Id="rId5" Type="http://schemas.openxmlformats.org/officeDocument/2006/relationships/image" Target="../media/image44.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4.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306.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06.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06.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306.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306.xml"/><Relationship Id="rId4" Type="http://schemas.openxmlformats.org/officeDocument/2006/relationships/hyperlink" Target="http://dl.acm.org/citation.cfm?doid=2872362.287239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306.xml"/></Relationships>
</file>

<file path=ppt/slides/_rels/slide49.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30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306.xml"/></Relationships>
</file>

<file path=ppt/slides/_rels/slide51.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306.xml"/></Relationships>
</file>

<file path=ppt/slides/_rels/slide52.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306.xml"/></Relationships>
</file>

<file path=ppt/slides/_rels/slide53.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306.xml"/></Relationships>
</file>

<file path=ppt/slides/_rels/slide54.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306.xml"/></Relationships>
</file>

<file path=ppt/slides/_rels/slide55.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30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306.xml"/><Relationship Id="rId5" Type="http://schemas.openxmlformats.org/officeDocument/2006/relationships/image" Target="../media/image53.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306.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lab.dsst.io/32c3-slides/7197.html" TargetMode="External"/><Relationship Id="rId1" Type="http://schemas.openxmlformats.org/officeDocument/2006/relationships/slideLayout" Target="../slideLayouts/slideLayout30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06.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66.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66.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66.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06.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0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5.xml"/></Relationships>
</file>

<file path=ppt/slides/_rels/slide68.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4.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7.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0.xml"/><Relationship Id="rId1" Type="http://schemas.openxmlformats.org/officeDocument/2006/relationships/slideLayout" Target="../slideLayouts/slideLayout295.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1.xml"/><Relationship Id="rId1" Type="http://schemas.openxmlformats.org/officeDocument/2006/relationships/slideLayout" Target="../slideLayouts/slideLayout295.xml"/><Relationship Id="rId4" Type="http://schemas.openxmlformats.org/officeDocument/2006/relationships/image" Target="../media/image71.jpg"/></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295.xml"/><Relationship Id="rId4" Type="http://schemas.openxmlformats.org/officeDocument/2006/relationships/image" Target="../media/image73.jpg"/></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3.xml"/><Relationship Id="rId1" Type="http://schemas.openxmlformats.org/officeDocument/2006/relationships/slideLayout" Target="../slideLayouts/slideLayout295.xml"/><Relationship Id="rId4" Type="http://schemas.openxmlformats.org/officeDocument/2006/relationships/image" Target="../media/image75.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5.xml"/></Relationships>
</file>

<file path=ppt/slides/_rels/slide7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12.png"/><Relationship Id="rId1" Type="http://schemas.openxmlformats.org/officeDocument/2006/relationships/slideLayout" Target="../slideLayouts/slideLayout192.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6.png"/><Relationship Id="rId1" Type="http://schemas.openxmlformats.org/officeDocument/2006/relationships/slideLayout" Target="../slideLayouts/slideLayout192.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54.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5.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support.apple.com/en-gb/HT204934" TargetMode="External"/><Relationship Id="rId1" Type="http://schemas.openxmlformats.org/officeDocument/2006/relationships/slideLayout" Target="../slideLayouts/slideLayout30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192.xml"/></Relationships>
</file>

<file path=ppt/slides/_rels/slide8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9.jpg"/><Relationship Id="rId1" Type="http://schemas.openxmlformats.org/officeDocument/2006/relationships/slideLayout" Target="../slideLayouts/slideLayout19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454.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12.png"/><Relationship Id="rId1" Type="http://schemas.openxmlformats.org/officeDocument/2006/relationships/slideLayout" Target="../slideLayouts/slideLayout192.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5.xml"/></Relationships>
</file>

<file path=ppt/slides/_rels/slide9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6.png"/><Relationship Id="rId1" Type="http://schemas.openxmlformats.org/officeDocument/2006/relationships/slideLayout" Target="../slideLayouts/slideLayout192.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2.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endParaRPr lang="en-US" sz="2200" dirty="0"/>
          </a:p>
          <a:p>
            <a:r>
              <a:rPr lang="en-US" sz="2200" dirty="0">
                <a:hlinkClick r:id="rId4"/>
              </a:rPr>
              <a:t>https://people.inf.ethz.ch/omutlu</a:t>
            </a:r>
            <a:endParaRPr lang="en-US" sz="2200" dirty="0"/>
          </a:p>
          <a:p>
            <a:r>
              <a:rPr lang="en-US" sz="2200" dirty="0"/>
              <a:t> November 8, 2018</a:t>
            </a:r>
          </a:p>
          <a:p>
            <a:r>
              <a:rPr lang="en-US" sz="2200" dirty="0"/>
              <a:t>Top Picks in Hardware and Embedded Security</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ctrTitle"/>
          </p:nvPr>
        </p:nvSpPr>
        <p:spPr>
          <a:xfrm>
            <a:off x="395536" y="1700808"/>
            <a:ext cx="8382000" cy="2201416"/>
          </a:xfrm>
        </p:spPr>
        <p:txBody>
          <a:bodyPr>
            <a:normAutofit/>
          </a:bodyPr>
          <a:lstStyle/>
          <a:p>
            <a:pPr algn="ctr"/>
            <a:r>
              <a:rPr lang="en-US" sz="5300" dirty="0"/>
              <a:t>RowHammer</a:t>
            </a:r>
            <a:endParaRPr lang="en-US" sz="3800" dirty="0">
              <a:solidFill>
                <a:srgbClr val="FF0000"/>
              </a:solidFill>
            </a:endParaRPr>
          </a:p>
        </p:txBody>
      </p:sp>
      <p:pic>
        <p:nvPicPr>
          <p:cNvPr id="9" name="Picture 8" descr="Burgundy_CMU_JPG_Logo.jpg">
            <a:extLst>
              <a:ext uri="{FF2B5EF4-FFF2-40B4-BE49-F238E27FC236}">
                <a16:creationId xmlns:a16="http://schemas.microsoft.com/office/drawing/2014/main" id="{0D288E53-C22A-284D-ADE7-6C3091E52DC3}"/>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917970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43060135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21317629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14587"/>
            <a:ext cx="8428037" cy="822325"/>
          </a:xfrm>
        </p:spPr>
        <p:txBody>
          <a:bodyPr/>
          <a:lstStyle/>
          <a:p>
            <a:pPr algn="ctr" eaLnBrk="1" hangingPunct="1"/>
            <a:r>
              <a:rPr lang="en-US" sz="5000" dirty="0">
                <a:latin typeface="Garamond" charset="0"/>
              </a:rPr>
              <a:t>Key Contributions and Impact</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7149974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58919400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294350086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89362027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123139663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Key Discovery (ISCA 2014)</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64464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Key Contributions &amp; Impact (ISCA 2014)</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(memory) security is now part of the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 build on our work</a:t>
            </a:r>
          </a:p>
          <a:p>
            <a:pPr lvl="1"/>
            <a:r>
              <a:rPr lang="en-US" sz="2000" dirty="0">
                <a:sym typeface="Wingdings" pitchFamily="2" charset="2"/>
              </a:rPr>
              <a:t>Tens of papers in top security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 inspired by our work</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OSDI 2018)</a:t>
            </a:r>
          </a:p>
          <a:p>
            <a:pPr lvl="1"/>
            <a:r>
              <a:rPr lang="en-US" sz="2000" dirty="0">
                <a:sym typeface="Wingdings" pitchFamily="2" charset="2"/>
              </a:rPr>
              <a:t>Principled system-DRAM co-design (first proposed by our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107</a:t>
            </a:fld>
            <a:endParaRPr lang="en-US" altLang="en-US">
              <a:solidFill>
                <a:srgbClr val="000000"/>
              </a:solidFill>
            </a:endParaRPr>
          </a:p>
        </p:txBody>
      </p:sp>
    </p:spTree>
    <p:extLst>
      <p:ext uri="{BB962C8B-B14F-4D97-AF65-F5344CB8AC3E}">
        <p14:creationId xmlns:p14="http://schemas.microsoft.com/office/powerpoint/2010/main" val="2943393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t>General-purpose hardware is fallible,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108</a:t>
            </a:fld>
            <a:endParaRPr lang="en-US" altLang="en-US">
              <a:solidFill>
                <a:srgbClr val="000000"/>
              </a:solidFill>
            </a:endParaRPr>
          </a:p>
        </p:txBody>
      </p:sp>
    </p:spTree>
    <p:extLst>
      <p:ext uri="{BB962C8B-B14F-4D97-AF65-F5344CB8AC3E}">
        <p14:creationId xmlns:p14="http://schemas.microsoft.com/office/powerpoint/2010/main" val="1800899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042088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CDE87C-4DFB-8147-A2EF-37268286C75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9922086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DRAM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32328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endParaRPr lang="en-US" sz="2200" dirty="0"/>
          </a:p>
          <a:p>
            <a:r>
              <a:rPr lang="en-US" sz="2200" dirty="0">
                <a:hlinkClick r:id="rId4"/>
              </a:rPr>
              <a:t>https://people.inf.ethz.ch/omutlu</a:t>
            </a:r>
            <a:endParaRPr lang="en-US" sz="2200" dirty="0"/>
          </a:p>
          <a:p>
            <a:r>
              <a:rPr lang="en-US" sz="2200" dirty="0"/>
              <a:t> November 8, 2018</a:t>
            </a:r>
          </a:p>
          <a:p>
            <a:r>
              <a:rPr lang="en-US" sz="2200" dirty="0"/>
              <a:t>Top Picks in Hardware and Embedded Security</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ctrTitle"/>
          </p:nvPr>
        </p:nvSpPr>
        <p:spPr>
          <a:xfrm>
            <a:off x="395536" y="1700808"/>
            <a:ext cx="8382000" cy="2201416"/>
          </a:xfrm>
        </p:spPr>
        <p:txBody>
          <a:bodyPr>
            <a:normAutofit/>
          </a:bodyPr>
          <a:lstStyle/>
          <a:p>
            <a:pPr algn="ctr"/>
            <a:r>
              <a:rPr lang="en-US" sz="5300" dirty="0"/>
              <a:t>RowHammer</a:t>
            </a:r>
            <a:endParaRPr lang="en-US" sz="3800" dirty="0">
              <a:solidFill>
                <a:srgbClr val="FF0000"/>
              </a:solidFill>
            </a:endParaRPr>
          </a:p>
        </p:txBody>
      </p:sp>
      <p:pic>
        <p:nvPicPr>
          <p:cNvPr id="9" name="Picture 8" descr="Burgundy_CMU_JPG_Logo.jpg">
            <a:extLst>
              <a:ext uri="{FF2B5EF4-FFF2-40B4-BE49-F238E27FC236}">
                <a16:creationId xmlns:a16="http://schemas.microsoft.com/office/drawing/2014/main" id="{0D288E53-C22A-284D-ADE7-6C3091E52DC3}"/>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6144868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6323438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916832"/>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79830697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154432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373449306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ＭＳ Ｐゴシック" panose="020B0600070205080204" pitchFamily="34" charset="-128"/>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ＭＳ Ｐゴシック" panose="020B0600070205080204" pitchFamily="34" charset="-128"/>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ＭＳ Ｐゴシック" panose="020B0600070205080204" pitchFamily="34" charset="-128"/>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ＭＳ Ｐゴシック" panose="020B0600070205080204" pitchFamily="34" charset="-128"/>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ＭＳ Ｐゴシック" panose="020B0600070205080204" pitchFamily="34" charset="-128"/>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Cai+, “</a:t>
            </a:r>
            <a:r>
              <a:rPr kumimoji="0" lang="en-US" sz="14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Proc. IEEE 2017.</a:t>
            </a:r>
          </a:p>
        </p:txBody>
      </p:sp>
    </p:spTree>
    <p:extLst>
      <p:ext uri="{BB962C8B-B14F-4D97-AF65-F5344CB8AC3E}">
        <p14:creationId xmlns:p14="http://schemas.microsoft.com/office/powerpoint/2010/main" val="61544064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Understanding Flash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Tree>
    <p:extLst>
      <p:ext uri="{BB962C8B-B14F-4D97-AF65-F5344CB8AC3E}">
        <p14:creationId xmlns:p14="http://schemas.microsoft.com/office/powerpoint/2010/main" val="3851589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345224412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ＭＳ Ｐゴシック" panose="020B0600070205080204" pitchFamily="34" charset="-128"/>
                <a:cs typeface="+mn-cs"/>
              </a:rPr>
              <a:t>HPCA, Feb. </a:t>
            </a: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2017</a:t>
            </a:r>
          </a:p>
        </p:txBody>
      </p:sp>
    </p:spTree>
    <p:extLst>
      <p:ext uri="{BB962C8B-B14F-4D97-AF65-F5344CB8AC3E}">
        <p14:creationId xmlns:p14="http://schemas.microsoft.com/office/powerpoint/2010/main" val="15018308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096BAB-925E-464D-8476-CD2FB218257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357783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556792"/>
            <a:ext cx="8428037" cy="822325"/>
          </a:xfrm>
        </p:spPr>
        <p:txBody>
          <a:bodyPr/>
          <a:lstStyle/>
          <a:p>
            <a:pPr algn="ctr" eaLnBrk="1" hangingPunct="1"/>
            <a:r>
              <a:rPr lang="en-US" sz="5000" dirty="0">
                <a:latin typeface="Garamond" charset="0"/>
              </a:rPr>
              <a:t>Original RowHammer Talk (ISCA 2014)</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5790087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057400"/>
          </a:xfrm>
          <a:noFill/>
        </p:spPr>
        <p:txBody>
          <a:bodyPr anchor="ctr">
            <a:noAutofit/>
          </a:bodyPr>
          <a:lstStyle/>
          <a:p>
            <a:r>
              <a:rPr lang="en-US" b="1" dirty="0">
                <a:solidFill>
                  <a:schemeClr val="tx1">
                    <a:lumMod val="85000"/>
                    <a:lumOff val="15000"/>
                  </a:schemeClr>
                </a:solidFill>
              </a:rPr>
              <a:t>Flipping Bits in Memory Without Accessing Them</a:t>
            </a:r>
          </a:p>
        </p:txBody>
      </p:sp>
      <p:sp>
        <p:nvSpPr>
          <p:cNvPr id="3" name="Subtitle 2"/>
          <p:cNvSpPr>
            <a:spLocks noGrp="1"/>
          </p:cNvSpPr>
          <p:nvPr>
            <p:ph type="subTitle" idx="1"/>
          </p:nvPr>
        </p:nvSpPr>
        <p:spPr>
          <a:xfrm>
            <a:off x="0" y="3429000"/>
            <a:ext cx="9144000" cy="2438400"/>
          </a:xfrm>
        </p:spPr>
        <p:txBody>
          <a:bodyPr anchor="ctr">
            <a:noAutofit/>
          </a:bodyPr>
          <a:lstStyle/>
          <a:p>
            <a:r>
              <a:rPr lang="en-US" sz="5400">
                <a:solidFill>
                  <a:schemeClr val="tx1">
                    <a:lumMod val="85000"/>
                    <a:lumOff val="15000"/>
                  </a:schemeClr>
                </a:solidFill>
                <a:latin typeface="+mj-lt"/>
              </a:rPr>
              <a:t>Yoongu Kim</a:t>
            </a:r>
          </a:p>
          <a:p>
            <a:r>
              <a:rPr lang="en-US" sz="2800">
                <a:solidFill>
                  <a:schemeClr val="tx1">
                    <a:lumMod val="85000"/>
                    <a:lumOff val="15000"/>
                  </a:schemeClr>
                </a:solidFill>
                <a:latin typeface="+mj-lt"/>
              </a:rPr>
              <a:t>Ross Daly, Jeremie Kim, Chris Fallin, Ji Hye Lee, </a:t>
            </a:r>
          </a:p>
          <a:p>
            <a:r>
              <a:rPr lang="en-US" sz="2800">
                <a:solidFill>
                  <a:schemeClr val="tx1">
                    <a:lumMod val="85000"/>
                    <a:lumOff val="15000"/>
                  </a:schemeClr>
                </a:solidFill>
                <a:latin typeface="+mj-lt"/>
              </a:rPr>
              <a:t>Donghyuk Lee, Chris Wilkerson, Konrad Lai, Onur Mutlu</a:t>
            </a:r>
          </a:p>
        </p:txBody>
      </p:sp>
      <p:sp>
        <p:nvSpPr>
          <p:cNvPr id="8" name="Title 1"/>
          <p:cNvSpPr txBox="1">
            <a:spLocks/>
          </p:cNvSpPr>
          <p:nvPr/>
        </p:nvSpPr>
        <p:spPr>
          <a:xfrm>
            <a:off x="0" y="2047875"/>
            <a:ext cx="9144000" cy="1381125"/>
          </a:xfrm>
          <a:prstGeom prst="rect">
            <a:avLst/>
          </a:prstGeom>
          <a:solidFill>
            <a:schemeClr val="tx1">
              <a:lumMod val="85000"/>
              <a:lumOff val="1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Calibri Light"/>
                <a:ea typeface="+mj-ea"/>
                <a:cs typeface="+mj-cs"/>
              </a:rPr>
              <a:t>DRAM Disturbance Errors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965496"/>
            <a:ext cx="3200400" cy="48505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5723582"/>
            <a:ext cx="1371600" cy="90581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907514"/>
            <a:ext cx="1828800" cy="529145"/>
          </a:xfrm>
          <a:prstGeom prst="rect">
            <a:avLst/>
          </a:prstGeom>
        </p:spPr>
      </p:pic>
    </p:spTree>
    <p:extLst>
      <p:ext uri="{BB962C8B-B14F-4D97-AF65-F5344CB8AC3E}">
        <p14:creationId xmlns:p14="http://schemas.microsoft.com/office/powerpoint/2010/main" val="26312683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1141913"/>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903913"/>
            <a:ext cx="4572000" cy="2"/>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513514"/>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3123113"/>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732714"/>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343401"/>
            <a:ext cx="4572000" cy="2"/>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4400" y="228601"/>
            <a:ext cx="7315200" cy="91331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lumMod val="65000"/>
                    <a:lumOff val="35000"/>
                  </a:prstClr>
                </a:solidFill>
                <a:effectLst/>
                <a:uLnTx/>
                <a:uFillTx/>
                <a:latin typeface="Calibri Light"/>
                <a:ea typeface="+mn-ea"/>
                <a:cs typeface="+mn-cs"/>
              </a:rPr>
              <a:t>DRAM Chip</a:t>
            </a:r>
          </a:p>
        </p:txBody>
      </p:sp>
      <p:sp>
        <p:nvSpPr>
          <p:cNvPr id="15" name="Rectangle 14"/>
          <p:cNvSpPr/>
          <p:nvPr/>
        </p:nvSpPr>
        <p:spPr>
          <a:xfrm>
            <a:off x="1828800" y="161009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2208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8183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4279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4037512"/>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20" name="TextBox 19"/>
          <p:cNvSpPr txBox="1"/>
          <p:nvPr/>
        </p:nvSpPr>
        <p:spPr>
          <a:xfrm>
            <a:off x="5943600" y="1675311"/>
            <a:ext cx="2286000" cy="45720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Wordline</a:t>
            </a:r>
          </a:p>
        </p:txBody>
      </p:sp>
      <p:sp>
        <p:nvSpPr>
          <p:cNvPr id="21" name="Low Volt"/>
          <p:cNvSpPr txBox="1"/>
          <p:nvPr/>
        </p:nvSpPr>
        <p:spPr>
          <a:xfrm>
            <a:off x="5943600" y="2894512"/>
            <a:ext cx="2286000" cy="45720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mn-ea"/>
                <a:cs typeface="+mn-cs"/>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mn-ea"/>
                <a:cs typeface="+mn-cs"/>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mn-ea"/>
              <a:cs typeface="+mn-cs"/>
            </a:endParaRPr>
          </a:p>
        </p:txBody>
      </p:sp>
      <p:sp>
        <p:nvSpPr>
          <p:cNvPr id="22" name="High Volt"/>
          <p:cNvSpPr txBox="1"/>
          <p:nvPr/>
        </p:nvSpPr>
        <p:spPr>
          <a:xfrm>
            <a:off x="5943600" y="2895277"/>
            <a:ext cx="2286000" cy="45720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mn-ea"/>
                <a:cs typeface="+mn-cs"/>
              </a:rPr>
              <a:t> </a:t>
            </a:r>
            <a:r>
              <a:rPr kumimoji="0" lang="en-US" sz="4400" b="1" i="1" u="none" strike="noStrike" kern="1200" cap="none" spc="0" normalizeH="0" baseline="0" noProof="0">
                <a:ln>
                  <a:noFill/>
                </a:ln>
                <a:solidFill>
                  <a:srgbClr val="FF0000"/>
                </a:solidFill>
                <a:effectLst/>
                <a:uLnTx/>
                <a:uFillTx/>
                <a:latin typeface="Calibri Light"/>
                <a:ea typeface="+mn-ea"/>
                <a:cs typeface="+mn-cs"/>
              </a:rPr>
              <a:t>V</a:t>
            </a:r>
            <a:r>
              <a:rPr kumimoji="0" lang="en-US" sz="4800" b="1" i="1" u="none" strike="noStrike" kern="1200" cap="none" spc="0" normalizeH="0" baseline="-20000" noProof="0">
                <a:ln>
                  <a:noFill/>
                </a:ln>
                <a:solidFill>
                  <a:srgbClr val="FF0000"/>
                </a:solidFill>
                <a:effectLst/>
                <a:uLnTx/>
                <a:uFillTx/>
                <a:latin typeface="Calibri Light"/>
                <a:ea typeface="+mn-ea"/>
                <a:cs typeface="+mn-cs"/>
              </a:rPr>
              <a:t>HIGH</a:t>
            </a:r>
            <a:endParaRPr kumimoji="0" lang="en-US" sz="4400" b="1" i="1" u="none" strike="noStrike" kern="1200" cap="none" spc="0" normalizeH="0" baseline="-20000" noProof="0">
              <a:ln>
                <a:noFill/>
              </a:ln>
              <a:solidFill>
                <a:srgbClr val="FF0000"/>
              </a:solidFill>
              <a:effectLst/>
              <a:uLnTx/>
              <a:uFillTx/>
              <a:latin typeface="Calibri Light"/>
              <a:ea typeface="+mn-ea"/>
              <a:cs typeface="+mn-cs"/>
            </a:endParaRPr>
          </a:p>
        </p:txBody>
      </p:sp>
      <p:sp>
        <p:nvSpPr>
          <p:cNvPr id="23" name="Error"/>
          <p:cNvSpPr/>
          <p:nvPr/>
        </p:nvSpPr>
        <p:spPr>
          <a:xfrm>
            <a:off x="487680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431317"/>
            <a:ext cx="609600" cy="609599"/>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424510"/>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42845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a:ea typeface="+mn-ea"/>
                <a:cs typeface="+mn-cs"/>
              </a:rPr>
              <a:t> </a:t>
            </a:r>
            <a:r>
              <a:rPr kumimoji="0" lang="en-US" sz="4000" b="1" i="0" u="none" strike="noStrike" kern="1200" cap="none" spc="0" normalizeH="0" baseline="0" noProof="0">
                <a:ln>
                  <a:noFill/>
                </a:ln>
                <a:solidFill>
                  <a:prstClr val="black"/>
                </a:solidFill>
                <a:effectLst/>
                <a:uLnTx/>
                <a:uFillTx/>
                <a:latin typeface="Calibri Light"/>
                <a:ea typeface="+mn-ea"/>
                <a:cs typeface="+mn-cs"/>
              </a:rPr>
              <a:t>Victim Row</a:t>
            </a:r>
          </a:p>
        </p:txBody>
      </p:sp>
      <p:sp>
        <p:nvSpPr>
          <p:cNvPr id="32" name="Victim"/>
          <p:cNvSpPr/>
          <p:nvPr/>
        </p:nvSpPr>
        <p:spPr>
          <a:xfrm>
            <a:off x="1828800" y="2210711"/>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a:ea typeface="+mn-ea"/>
                <a:cs typeface="+mn-cs"/>
              </a:rPr>
              <a:t> </a:t>
            </a:r>
            <a:r>
              <a:rPr kumimoji="0" lang="en-US" sz="4000" b="1" i="0" u="none" strike="noStrike" kern="1200" cap="none" spc="0" normalizeH="0" baseline="0" noProof="0">
                <a:ln>
                  <a:noFill/>
                </a:ln>
                <a:solidFill>
                  <a:prstClr val="black"/>
                </a:solidFill>
                <a:effectLst/>
                <a:uLnTx/>
                <a:uFillTx/>
                <a:latin typeface="Calibri Light"/>
                <a:ea typeface="+mn-ea"/>
                <a:cs typeface="+mn-cs"/>
              </a:rPr>
              <a:t>Victim Row</a:t>
            </a:r>
          </a:p>
        </p:txBody>
      </p:sp>
      <p:sp>
        <p:nvSpPr>
          <p:cNvPr id="33" name="Aggressor"/>
          <p:cNvSpPr/>
          <p:nvPr/>
        </p:nvSpPr>
        <p:spPr>
          <a:xfrm>
            <a:off x="1828800" y="2818314"/>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a:ea typeface="+mn-ea"/>
                <a:cs typeface="+mn-cs"/>
              </a:rPr>
              <a:t> Aggressor Row</a:t>
            </a:r>
          </a:p>
        </p:txBody>
      </p:sp>
      <p:sp>
        <p:nvSpPr>
          <p:cNvPr id="34" name="Punchline"/>
          <p:cNvSpPr txBox="1"/>
          <p:nvPr/>
        </p:nvSpPr>
        <p:spPr>
          <a:xfrm>
            <a:off x="533400" y="5257800"/>
            <a:ext cx="8077200" cy="1143002"/>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Calibri Light"/>
                <a:ea typeface="+mn-ea"/>
                <a:cs typeface="+mn-cs"/>
              </a:rPr>
              <a:t>Repeatedly opening and closing a row induces </a:t>
            </a:r>
            <a:r>
              <a:rPr kumimoji="0" lang="en-US" sz="3600" b="1" i="1" u="none" strike="noStrike" kern="1200" cap="none" spc="0" normalizeH="0" baseline="0" noProof="0">
                <a:ln>
                  <a:noFill/>
                </a:ln>
                <a:solidFill>
                  <a:srgbClr val="FF0000"/>
                </a:solidFill>
                <a:effectLst/>
                <a:uLnTx/>
                <a:uFillTx/>
                <a:latin typeface="Calibri Light"/>
                <a:ea typeface="+mn-ea"/>
                <a:cs typeface="+mn-cs"/>
              </a:rPr>
              <a:t>disturbance errors</a:t>
            </a:r>
            <a:r>
              <a:rPr kumimoji="0" lang="en-US" sz="3600" b="0" i="1" u="none" strike="noStrike" kern="1200" cap="none" spc="0" normalizeH="0" baseline="0" noProof="0">
                <a:ln>
                  <a:noFill/>
                </a:ln>
                <a:solidFill>
                  <a:srgbClr val="FF0000"/>
                </a:solidFill>
                <a:effectLst/>
                <a:uLnTx/>
                <a:uFillTx/>
                <a:latin typeface="Calibri Light"/>
                <a:ea typeface="+mn-ea"/>
                <a:cs typeface="+mn-cs"/>
              </a:rPr>
              <a:t> </a:t>
            </a:r>
            <a:r>
              <a:rPr kumimoji="0" lang="en-US" sz="3600" b="0" i="1" u="none" strike="noStrike" kern="1200" cap="none" spc="0" normalizeH="0" baseline="0" noProof="0">
                <a:ln>
                  <a:noFill/>
                </a:ln>
                <a:solidFill>
                  <a:prstClr val="black"/>
                </a:solidFill>
                <a:effectLst/>
                <a:uLnTx/>
                <a:uFillTx/>
                <a:latin typeface="Calibri Light"/>
                <a:ea typeface="+mn-ea"/>
                <a:cs typeface="+mn-cs"/>
              </a:rPr>
              <a:t>in adjacent rows</a:t>
            </a:r>
          </a:p>
        </p:txBody>
      </p:sp>
      <p:sp>
        <p:nvSpPr>
          <p:cNvPr id="35" name="Opened"/>
          <p:cNvSpPr txBox="1"/>
          <p:nvPr/>
        </p:nvSpPr>
        <p:spPr>
          <a:xfrm>
            <a:off x="3124200" y="2899003"/>
            <a:ext cx="2209800" cy="457201"/>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mn-ea"/>
                <a:cs typeface="+mn-cs"/>
              </a:rPr>
              <a:t>Opened</a:t>
            </a:r>
          </a:p>
        </p:txBody>
      </p:sp>
      <p:sp>
        <p:nvSpPr>
          <p:cNvPr id="28" name="Closed"/>
          <p:cNvSpPr txBox="1"/>
          <p:nvPr/>
        </p:nvSpPr>
        <p:spPr>
          <a:xfrm>
            <a:off x="3133725" y="2899002"/>
            <a:ext cx="2200275" cy="457201"/>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mn-ea"/>
                <a:cs typeface="+mn-cs"/>
              </a:rPr>
              <a:t>Closed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0434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grpId="0"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grpId="0"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grpId="0"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grpId="0"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grpId="0"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23" grpId="0" animBg="1"/>
      <p:bldP spid="24" grpId="0" animBg="1"/>
      <p:bldP spid="25" grpId="0" animBg="1"/>
      <p:bldP spid="26" grpId="0" animBg="1"/>
      <p:bldP spid="27" grpId="0" animBg="1"/>
      <p:bldP spid="31" grpId="0" animBg="1"/>
      <p:bldP spid="32" grpId="0" animBg="1"/>
      <p:bldP spid="33" grpId="0" animBg="1"/>
      <p:bldP spid="34" grpId="0"/>
      <p:bldP spid="35" grpId="0"/>
      <p:bldP spid="35" grpId="1"/>
      <p:bldP spid="28" grpId="0"/>
      <p:bldP spid="28" grpId="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Summary of Paper</a:t>
            </a:r>
          </a:p>
        </p:txBody>
      </p:sp>
      <p:sp>
        <p:nvSpPr>
          <p:cNvPr id="3" name="Content Placeholder 2"/>
          <p:cNvSpPr>
            <a:spLocks noGrp="1"/>
          </p:cNvSpPr>
          <p:nvPr>
            <p:ph idx="1"/>
          </p:nvPr>
        </p:nvSpPr>
        <p:spPr/>
        <p:txBody>
          <a:bodyPr/>
          <a:lstStyle/>
          <a:p>
            <a:r>
              <a:rPr lang="en-US" sz="3200" i="1" dirty="0">
                <a:solidFill>
                  <a:schemeClr val="tx2"/>
                </a:solidFill>
              </a:rPr>
              <a:t>We </a:t>
            </a:r>
            <a:r>
              <a:rPr lang="en-US" sz="3200" i="1" u="sng" dirty="0">
                <a:solidFill>
                  <a:schemeClr val="tx2"/>
                </a:solidFill>
              </a:rPr>
              <a:t>expose</a:t>
            </a:r>
            <a:r>
              <a:rPr lang="en-US" sz="3200" i="1" dirty="0">
                <a:solidFill>
                  <a:schemeClr val="tx2"/>
                </a:solidFill>
              </a:rPr>
              <a:t> the </a:t>
            </a:r>
            <a:r>
              <a:rPr lang="en-US" sz="3200" b="1" i="1" dirty="0">
                <a:solidFill>
                  <a:schemeClr val="tx2"/>
                </a:solidFill>
              </a:rPr>
              <a:t>existence</a:t>
            </a:r>
            <a:r>
              <a:rPr lang="en-US" sz="3200" i="1" dirty="0">
                <a:solidFill>
                  <a:schemeClr val="tx2"/>
                </a:solidFill>
              </a:rPr>
              <a:t> and </a:t>
            </a:r>
            <a:r>
              <a:rPr lang="en-US" sz="3200" b="1" i="1" dirty="0">
                <a:solidFill>
                  <a:schemeClr val="tx2"/>
                </a:solidFill>
              </a:rPr>
              <a:t>prevalence</a:t>
            </a:r>
            <a:r>
              <a:rPr lang="en-US" sz="3200" i="1" dirty="0">
                <a:solidFill>
                  <a:schemeClr val="tx2"/>
                </a:solidFill>
              </a:rPr>
              <a:t> of disturbance errors in DRAM chips of today</a:t>
            </a:r>
          </a:p>
          <a:p>
            <a:pPr lvl="1"/>
            <a:r>
              <a:rPr lang="en-US" sz="2800" dirty="0">
                <a:latin typeface="Cambria Math" panose="02040503050406030204" pitchFamily="18" charset="0"/>
                <a:ea typeface="Cambria Math" panose="02040503050406030204" pitchFamily="18" charset="0"/>
              </a:rPr>
              <a:t>110</a:t>
            </a:r>
            <a:r>
              <a:rPr lang="en-US" sz="2800" dirty="0"/>
              <a:t> of </a:t>
            </a:r>
            <a:r>
              <a:rPr lang="en-US" sz="2800" dirty="0">
                <a:latin typeface="Cambria Math" panose="02040503050406030204" pitchFamily="18" charset="0"/>
                <a:ea typeface="Cambria Math" panose="02040503050406030204" pitchFamily="18" charset="0"/>
              </a:rPr>
              <a:t>129</a:t>
            </a:r>
            <a:r>
              <a:rPr lang="en-US" sz="2800" dirty="0"/>
              <a:t> modules are vulnerable</a:t>
            </a:r>
          </a:p>
          <a:p>
            <a:pPr lvl="1"/>
            <a:r>
              <a:rPr lang="en-US" sz="2800" dirty="0"/>
              <a:t>Affects modules of </a:t>
            </a:r>
            <a:r>
              <a:rPr lang="en-US" sz="2800" dirty="0">
                <a:latin typeface="Cambria Math" panose="02040503050406030204" pitchFamily="18" charset="0"/>
                <a:ea typeface="Cambria Math" panose="02040503050406030204" pitchFamily="18" charset="0"/>
              </a:rPr>
              <a:t>2010</a:t>
            </a:r>
            <a:r>
              <a:rPr lang="en-US" sz="2800" dirty="0"/>
              <a:t> vintage or later</a:t>
            </a:r>
            <a:endParaRPr lang="en-US" sz="2800" i="1" dirty="0"/>
          </a:p>
          <a:p>
            <a:endParaRPr lang="en-US" sz="1000" i="1" dirty="0">
              <a:solidFill>
                <a:schemeClr val="accent1"/>
              </a:solidFill>
            </a:endParaRPr>
          </a:p>
          <a:p>
            <a:r>
              <a:rPr lang="en-US" sz="3200" i="1" dirty="0">
                <a:solidFill>
                  <a:schemeClr val="tx2"/>
                </a:solidFill>
              </a:rPr>
              <a:t>We </a:t>
            </a:r>
            <a:r>
              <a:rPr lang="en-US" sz="3200" i="1" u="sng" dirty="0">
                <a:solidFill>
                  <a:schemeClr val="tx2"/>
                </a:solidFill>
              </a:rPr>
              <a:t>characterize</a:t>
            </a:r>
            <a:r>
              <a:rPr lang="en-US" sz="3200" i="1" dirty="0">
                <a:solidFill>
                  <a:schemeClr val="tx2"/>
                </a:solidFill>
              </a:rPr>
              <a:t> the </a:t>
            </a:r>
            <a:r>
              <a:rPr lang="en-US" sz="3200" b="1" i="1" dirty="0">
                <a:solidFill>
                  <a:schemeClr val="tx2"/>
                </a:solidFill>
              </a:rPr>
              <a:t>cause</a:t>
            </a:r>
            <a:r>
              <a:rPr lang="en-US" sz="3200" i="1" dirty="0">
                <a:solidFill>
                  <a:schemeClr val="tx2"/>
                </a:solidFill>
              </a:rPr>
              <a:t> and </a:t>
            </a:r>
            <a:r>
              <a:rPr lang="en-US" sz="3200" b="1" i="1" dirty="0">
                <a:solidFill>
                  <a:schemeClr val="tx2"/>
                </a:solidFill>
              </a:rPr>
              <a:t>symptoms</a:t>
            </a:r>
          </a:p>
          <a:p>
            <a:pPr lvl="1"/>
            <a:r>
              <a:rPr lang="en-US" sz="2800" dirty="0">
                <a:sym typeface="Wingdings" panose="05000000000000000000" pitchFamily="2" charset="2"/>
              </a:rPr>
              <a:t>Toggling a row accelerates charge leakage in adjacent rows: </a:t>
            </a:r>
            <a:r>
              <a:rPr lang="en-US" sz="2800" i="1" dirty="0">
                <a:solidFill>
                  <a:srgbClr val="FF0000"/>
                </a:solidFill>
                <a:sym typeface="Wingdings" panose="05000000000000000000" pitchFamily="2" charset="2"/>
              </a:rPr>
              <a:t>row-to-row coupling</a:t>
            </a:r>
            <a:endParaRPr lang="en-US" sz="2800" i="1" dirty="0"/>
          </a:p>
          <a:p>
            <a:endParaRPr lang="en-US" sz="1000" i="1" dirty="0">
              <a:solidFill>
                <a:schemeClr val="accent1"/>
              </a:solidFill>
            </a:endParaRPr>
          </a:p>
          <a:p>
            <a:r>
              <a:rPr lang="en-US" sz="3200" i="1" dirty="0">
                <a:solidFill>
                  <a:schemeClr val="tx2"/>
                </a:solidFill>
              </a:rPr>
              <a:t>We </a:t>
            </a:r>
            <a:r>
              <a:rPr lang="en-US" sz="3200" i="1" u="sng" dirty="0">
                <a:solidFill>
                  <a:schemeClr val="tx2"/>
                </a:solidFill>
              </a:rPr>
              <a:t>prevent</a:t>
            </a:r>
            <a:r>
              <a:rPr lang="en-US" sz="3200" i="1" dirty="0">
                <a:solidFill>
                  <a:schemeClr val="tx2"/>
                </a:solidFill>
              </a:rPr>
              <a:t> errors using a </a:t>
            </a:r>
            <a:r>
              <a:rPr lang="en-US" sz="3200" b="1" i="1" dirty="0">
                <a:solidFill>
                  <a:schemeClr val="tx2"/>
                </a:solidFill>
              </a:rPr>
              <a:t>system-level</a:t>
            </a:r>
            <a:r>
              <a:rPr lang="en-US" sz="3200" i="1" dirty="0">
                <a:solidFill>
                  <a:schemeClr val="tx2"/>
                </a:solidFill>
              </a:rPr>
              <a:t> approach </a:t>
            </a:r>
          </a:p>
          <a:p>
            <a:pPr lvl="1"/>
            <a:r>
              <a:rPr lang="en-US" sz="2800" dirty="0"/>
              <a:t>Each time a row is closed, we refresh the charge stored in its adjacent rows with a low probability</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7540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09600" y="685800"/>
            <a:ext cx="8001000"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1. Historical Context</a:t>
            </a:r>
          </a:p>
        </p:txBody>
      </p:sp>
      <p:sp>
        <p:nvSpPr>
          <p:cNvPr id="4" name="Rounded Rectangle 3"/>
          <p:cNvSpPr/>
          <p:nvPr/>
        </p:nvSpPr>
        <p:spPr>
          <a:xfrm>
            <a:off x="609600" y="2209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2. Demonstration (Real System)</a:t>
            </a:r>
          </a:p>
        </p:txBody>
      </p:sp>
      <p:sp>
        <p:nvSpPr>
          <p:cNvPr id="5" name="Rounded Rectangle 4"/>
          <p:cNvSpPr/>
          <p:nvPr/>
        </p:nvSpPr>
        <p:spPr>
          <a:xfrm>
            <a:off x="609600" y="3733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3. Characterization (FPGA-Based)</a:t>
            </a:r>
          </a:p>
        </p:txBody>
      </p:sp>
      <p:sp>
        <p:nvSpPr>
          <p:cNvPr id="7" name="Rounded Rectangle 6"/>
          <p:cNvSpPr/>
          <p:nvPr/>
        </p:nvSpPr>
        <p:spPr>
          <a:xfrm>
            <a:off x="609600" y="5257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 4.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4056392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a:stCxn id="4" idx="0"/>
          </p:cNvCxnSpPr>
          <p:nvPr/>
        </p:nvCxnSpPr>
        <p:spPr>
          <a:xfrm>
            <a:off x="1590675" y="1371600"/>
            <a:ext cx="0" cy="480060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A Trip Down Memory Lane</a:t>
            </a:r>
          </a:p>
        </p:txBody>
      </p:sp>
      <p:sp>
        <p:nvSpPr>
          <p:cNvPr id="4" name="Oval 3"/>
          <p:cNvSpPr/>
          <p:nvPr/>
        </p:nvSpPr>
        <p:spPr>
          <a:xfrm>
            <a:off x="1476375" y="1371600"/>
            <a:ext cx="228600" cy="22860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89441" y="1371600"/>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solidFill>
                <a:effectLst/>
                <a:uLnTx/>
                <a:uFillTx/>
                <a:latin typeface="Calibri Light"/>
                <a:ea typeface="+mn-ea"/>
                <a:cs typeface="+mn-cs"/>
              </a:rPr>
              <a:t>1968</a:t>
            </a:r>
          </a:p>
        </p:txBody>
      </p:sp>
      <p:sp>
        <p:nvSpPr>
          <p:cNvPr id="17" name="TextBox 16"/>
          <p:cNvSpPr txBox="1"/>
          <p:nvPr/>
        </p:nvSpPr>
        <p:spPr>
          <a:xfrm>
            <a:off x="1905000" y="1219200"/>
            <a:ext cx="70104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a:ea typeface="+mn-ea"/>
                <a:cs typeface="+mn-cs"/>
              </a:rPr>
              <a:t>IBM’s patent on DRAM</a:t>
            </a:r>
          </a:p>
        </p:txBody>
      </p:sp>
      <p:sp>
        <p:nvSpPr>
          <p:cNvPr id="30" name="1971Text2"/>
          <p:cNvSpPr txBox="1"/>
          <p:nvPr/>
        </p:nvSpPr>
        <p:spPr>
          <a:xfrm>
            <a:off x="1905000" y="2667000"/>
            <a:ext cx="7010400" cy="409574"/>
          </a:xfrm>
          <a:prstGeom prst="rect">
            <a:avLst/>
          </a:prstGeom>
          <a:noFill/>
        </p:spPr>
        <p:txBody>
          <a:bodyPr wrap="square"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Light"/>
                <a:ea typeface="+mn-ea"/>
                <a:cs typeface="+mn-cs"/>
              </a:rPr>
              <a:t>Suffered bitline-to-cell coupling</a:t>
            </a:r>
          </a:p>
        </p:txBody>
      </p:sp>
      <p:sp>
        <p:nvSpPr>
          <p:cNvPr id="22" name="1971Text1"/>
          <p:cNvSpPr txBox="1"/>
          <p:nvPr/>
        </p:nvSpPr>
        <p:spPr>
          <a:xfrm>
            <a:off x="1905000" y="2133600"/>
            <a:ext cx="70104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a:ea typeface="+mn-ea"/>
                <a:cs typeface="+mn-cs"/>
              </a:rPr>
              <a:t>Intel commercializes DRAM (Intel 1103)</a:t>
            </a:r>
          </a:p>
        </p:txBody>
      </p:sp>
      <p:sp>
        <p:nvSpPr>
          <p:cNvPr id="20" name="1971Year"/>
          <p:cNvSpPr txBox="1"/>
          <p:nvPr/>
        </p:nvSpPr>
        <p:spPr>
          <a:xfrm>
            <a:off x="289441" y="2286000"/>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Calibri Light"/>
                <a:ea typeface="+mn-ea"/>
                <a:cs typeface="+mn-cs"/>
              </a:rPr>
              <a:t>1971</a:t>
            </a:r>
          </a:p>
        </p:txBody>
      </p:sp>
      <p:sp>
        <p:nvSpPr>
          <p:cNvPr id="15" name="71Circle"/>
          <p:cNvSpPr/>
          <p:nvPr/>
        </p:nvSpPr>
        <p:spPr>
          <a:xfrm>
            <a:off x="1476375" y="2286000"/>
            <a:ext cx="228600" cy="228600"/>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67-71Line"/>
          <p:cNvCxnSpPr>
            <a:stCxn id="4" idx="4"/>
            <a:endCxn id="15" idx="0"/>
          </p:cNvCxnSpPr>
          <p:nvPr/>
        </p:nvCxnSpPr>
        <p:spPr>
          <a:xfrm>
            <a:off x="1590675" y="1600200"/>
            <a:ext cx="0" cy="6858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Cell"/>
          <p:cNvSpPr/>
          <p:nvPr/>
        </p:nvSpPr>
        <p:spPr>
          <a:xfrm>
            <a:off x="2228850" y="3810000"/>
            <a:ext cx="1504950" cy="1066800"/>
          </a:xfrm>
          <a:prstGeom prst="roundRect">
            <a:avLst/>
          </a:prstGeom>
          <a:solidFill>
            <a:schemeClr val="accent6">
              <a:lumMod val="60000"/>
              <a:lumOff val="40000"/>
            </a:schemeClr>
          </a:solidFill>
          <a:ln>
            <a:noFill/>
          </a:ln>
          <a:effectLst/>
          <a:scene3d>
            <a:camera prst="orthographicFront"/>
            <a:lightRig rig="threePt" dir="t"/>
          </a:scene3d>
          <a:sp3d prstMaterial="dkEdge">
            <a:bevelB w="0" h="2540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Light"/>
                <a:ea typeface="+mn-ea"/>
                <a:cs typeface="+mn-cs"/>
              </a:rPr>
              <a:t>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Light"/>
              <a:ea typeface="+mn-ea"/>
              <a:cs typeface="+mn-cs"/>
            </a:endParaRPr>
          </a:p>
        </p:txBody>
      </p:sp>
      <p:sp>
        <p:nvSpPr>
          <p:cNvPr id="6" name="Node"/>
          <p:cNvSpPr/>
          <p:nvPr/>
        </p:nvSpPr>
        <p:spPr>
          <a:xfrm>
            <a:off x="2839640" y="4190998"/>
            <a:ext cx="304800" cy="304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Fat"/>
          <p:cNvGrpSpPr/>
          <p:nvPr/>
        </p:nvGrpSpPr>
        <p:grpSpPr>
          <a:xfrm>
            <a:off x="2465307" y="3352801"/>
            <a:ext cx="1026319" cy="2666998"/>
            <a:chOff x="2465307" y="3352801"/>
            <a:chExt cx="1026319" cy="2666998"/>
          </a:xfrm>
        </p:grpSpPr>
        <p:grpSp>
          <p:nvGrpSpPr>
            <p:cNvPr id="29" name="Group 28"/>
            <p:cNvGrpSpPr/>
            <p:nvPr/>
          </p:nvGrpSpPr>
          <p:grpSpPr>
            <a:xfrm>
              <a:off x="2465307" y="5534024"/>
              <a:ext cx="1026319" cy="485775"/>
              <a:chOff x="6802039" y="5762625"/>
              <a:chExt cx="1026319" cy="485774"/>
            </a:xfrm>
          </p:grpSpPr>
          <p:cxnSp>
            <p:nvCxnSpPr>
              <p:cNvPr id="7" name="Straight Arrow Connector 6"/>
              <p:cNvCxnSpPr/>
              <p:nvPr/>
            </p:nvCxnSpPr>
            <p:spPr>
              <a:xfrm>
                <a:off x="7086599" y="5762625"/>
                <a:ext cx="457200" cy="0"/>
              </a:xfrm>
              <a:prstGeom prst="straightConnector1">
                <a:avLst/>
              </a:prstGeom>
              <a:ln w="38100">
                <a:solidFill>
                  <a:schemeClr val="tx1">
                    <a:alpha val="75000"/>
                  </a:schemeClr>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02039" y="5867399"/>
                <a:ext cx="1026319"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Light"/>
                    <a:ea typeface="+mn-ea"/>
                    <a:cs typeface="+mn-cs"/>
                  </a:rPr>
                  <a:t>8um</a:t>
                </a:r>
              </a:p>
            </p:txBody>
          </p:sp>
        </p:grpSp>
        <p:sp>
          <p:nvSpPr>
            <p:cNvPr id="19" name="FatBitline"/>
            <p:cNvSpPr/>
            <p:nvPr/>
          </p:nvSpPr>
          <p:spPr>
            <a:xfrm>
              <a:off x="2752725" y="3352801"/>
              <a:ext cx="451485" cy="1981194"/>
            </a:xfrm>
            <a:prstGeom prst="rect">
              <a:avLst/>
            </a:prstGeom>
            <a:solidFill>
              <a:srgbClr val="FF0000">
                <a:alpha val="50196"/>
              </a:srgbClr>
            </a:solidFill>
            <a:ln>
              <a:noFill/>
            </a:ln>
            <a:effectLst/>
            <a:scene3d>
              <a:camera prst="orthographicFront"/>
              <a:lightRig rig="threePt" dir="t"/>
            </a:scene3d>
            <a:sp3d z="317500" prstMaterial="metal">
              <a:bevelB w="0" h="1270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Light"/>
                  <a:ea typeface="+mn-ea"/>
                  <a:cs typeface="+mn-cs"/>
                </a:rPr>
                <a:t>Bitline</a:t>
              </a:r>
              <a:endParaRPr kumimoji="0" lang="en-US" sz="2800" b="1"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3" name="Thin"/>
          <p:cNvGrpSpPr/>
          <p:nvPr/>
        </p:nvGrpSpPr>
        <p:grpSpPr>
          <a:xfrm>
            <a:off x="2478881" y="3352802"/>
            <a:ext cx="1026319" cy="2666998"/>
            <a:chOff x="6927056" y="3352802"/>
            <a:chExt cx="1026319" cy="2666998"/>
          </a:xfrm>
        </p:grpSpPr>
        <p:grpSp>
          <p:nvGrpSpPr>
            <p:cNvPr id="27" name="ThinText"/>
            <p:cNvGrpSpPr/>
            <p:nvPr/>
          </p:nvGrpSpPr>
          <p:grpSpPr>
            <a:xfrm>
              <a:off x="6927056" y="5534025"/>
              <a:ext cx="1026319" cy="485775"/>
              <a:chOff x="6802039" y="5762625"/>
              <a:chExt cx="1026319" cy="485774"/>
            </a:xfrm>
          </p:grpSpPr>
          <p:cxnSp>
            <p:nvCxnSpPr>
              <p:cNvPr id="28" name="Straight Arrow Connector 27"/>
              <p:cNvCxnSpPr/>
              <p:nvPr/>
            </p:nvCxnSpPr>
            <p:spPr>
              <a:xfrm>
                <a:off x="7129461" y="5762625"/>
                <a:ext cx="371476" cy="0"/>
              </a:xfrm>
              <a:prstGeom prst="straightConnector1">
                <a:avLst/>
              </a:prstGeom>
              <a:ln w="38100">
                <a:solidFill>
                  <a:schemeClr val="tx1">
                    <a:alpha val="75000"/>
                  </a:schemeClr>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802039" y="5867399"/>
                <a:ext cx="1026319"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Light"/>
                    <a:ea typeface="+mn-ea"/>
                    <a:cs typeface="+mn-cs"/>
                  </a:rPr>
                  <a:t>6um</a:t>
                </a:r>
              </a:p>
            </p:txBody>
          </p:sp>
        </p:grpSp>
        <p:sp>
          <p:nvSpPr>
            <p:cNvPr id="37" name="ThinBitline"/>
            <p:cNvSpPr/>
            <p:nvPr/>
          </p:nvSpPr>
          <p:spPr>
            <a:xfrm>
              <a:off x="7254478" y="3352802"/>
              <a:ext cx="371476" cy="1981194"/>
            </a:xfrm>
            <a:prstGeom prst="rect">
              <a:avLst/>
            </a:prstGeom>
            <a:solidFill>
              <a:srgbClr val="FF0000">
                <a:alpha val="50196"/>
              </a:srgbClr>
            </a:solidFill>
            <a:ln>
              <a:noFill/>
            </a:ln>
            <a:effectLst/>
            <a:scene3d>
              <a:camera prst="orthographicFront"/>
              <a:lightRig rig="threePt" dir="t"/>
            </a:scene3d>
            <a:sp3d z="317500" prstMaterial="metal">
              <a:bevelB w="0" h="1270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Light"/>
                  <a:ea typeface="+mn-ea"/>
                  <a:cs typeface="+mn-cs"/>
                </a:rPr>
                <a:t>Bitline</a:t>
              </a:r>
              <a:endParaRPr kumimoji="0" lang="en-US" sz="2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25" name="Karp"/>
          <p:cNvSpPr txBox="1"/>
          <p:nvPr/>
        </p:nvSpPr>
        <p:spPr>
          <a:xfrm>
            <a:off x="4114801" y="3428999"/>
            <a:ext cx="4648199" cy="281940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 this </a:t>
            </a:r>
            <a:r>
              <a:rPr kumimoji="0" lang="en-US" sz="2800" b="0" i="1" u="none" strike="noStrike" kern="1200" cap="none" spc="0" normalizeH="0" baseline="0" noProof="0" dirty="0">
                <a:ln>
                  <a:noFill/>
                </a:ln>
                <a:solidFill>
                  <a:srgbClr val="E7E6E6">
                    <a:lumMod val="50000"/>
                  </a:srgbClr>
                </a:solidFill>
                <a:effectLst/>
                <a:uLnTx/>
                <a:uFillTx/>
                <a:latin typeface="Calibri Light"/>
                <a:ea typeface="+mn-ea"/>
                <a:cs typeface="+mn-cs"/>
              </a:rPr>
              <a:t>big fat </a:t>
            </a:r>
            <a:r>
              <a:rPr kumimoji="0" lang="en-US" sz="2800" b="0" i="1" u="none" strike="noStrike" kern="1200" cap="none" spc="0" normalizeH="0" baseline="0" noProof="0" dirty="0">
                <a:ln>
                  <a:noFill/>
                </a:ln>
                <a:solidFill>
                  <a:srgbClr val="FF0000"/>
                </a:solidFill>
                <a:effectLst/>
                <a:uLnTx/>
                <a:uFillTx/>
                <a:latin typeface="Calibri Light"/>
                <a:ea typeface="+mn-ea"/>
                <a:cs typeface="+mn-cs"/>
              </a:rPr>
              <a:t>metal line </a:t>
            </a:r>
            <a:r>
              <a:rPr kumimoji="0" lang="en-US" sz="28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with full level signals running right over the </a:t>
            </a:r>
            <a:r>
              <a:rPr kumimoji="0" lang="en-US" sz="2800" b="0" i="1" u="none" strike="noStrike" kern="1200" cap="none" spc="0" normalizeH="0" baseline="0" noProof="0" dirty="0">
                <a:ln>
                  <a:noFill/>
                </a:ln>
                <a:solidFill>
                  <a:srgbClr val="70AD47">
                    <a:lumMod val="75000"/>
                  </a:srgbClr>
                </a:solidFill>
                <a:effectLst/>
                <a:uLnTx/>
                <a:uFillTx/>
                <a:latin typeface="Calibri Light"/>
                <a:ea typeface="+mn-ea"/>
                <a:cs typeface="+mn-cs"/>
              </a:rPr>
              <a:t>storage node </a:t>
            </a:r>
            <a:r>
              <a:rPr kumimoji="0" lang="en-US" sz="28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(of cell).”</a:t>
            </a:r>
            <a:r>
              <a:rPr kumimoji="0" lang="en-US" sz="11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 </a:t>
            </a:r>
            <a:r>
              <a:rPr kumimoji="0" lang="en-US" sz="2800" b="1"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Joel Karp </a:t>
            </a:r>
            <a:r>
              <a:rPr kumimoji="0" lang="en-US" sz="28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(1103 Designer)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Interview: Comp. History Museum</a:t>
            </a:r>
            <a:r>
              <a:rPr kumimoji="0" lang="en-US" sz="2000" b="0" i="1" u="none" strike="noStrike" kern="1200" cap="none" spc="0" normalizeH="0" baseline="0" noProof="0" dirty="0">
                <a:ln>
                  <a:noFill/>
                </a:ln>
                <a:solidFill>
                  <a:prstClr val="black">
                    <a:lumMod val="50000"/>
                    <a:lumOff val="50000"/>
                  </a:prstClr>
                </a:solidFill>
                <a:effectLst/>
                <a:uLnTx/>
                <a:uFillTx/>
                <a:latin typeface="Calibri Light"/>
                <a:ea typeface="+mn-ea"/>
                <a:cs typeface="+mn-cs"/>
              </a:rPr>
              <a:t> </a:t>
            </a:r>
          </a:p>
        </p:txBody>
      </p:sp>
      <p:sp>
        <p:nvSpPr>
          <p:cNvPr id="39" name="Oval 38"/>
          <p:cNvSpPr/>
          <p:nvPr/>
        </p:nvSpPr>
        <p:spPr>
          <a:xfrm>
            <a:off x="1476375" y="5943600"/>
            <a:ext cx="228600" cy="228600"/>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89441" y="5943600"/>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Calibri Light"/>
                <a:ea typeface="+mn-ea"/>
                <a:cs typeface="+mn-cs"/>
              </a:rPr>
              <a:t>2014</a:t>
            </a:r>
          </a:p>
        </p:txBody>
      </p:sp>
      <p:sp>
        <p:nvSpPr>
          <p:cNvPr id="41" name="Oval 40"/>
          <p:cNvSpPr/>
          <p:nvPr/>
        </p:nvSpPr>
        <p:spPr>
          <a:xfrm>
            <a:off x="1476375" y="5029200"/>
            <a:ext cx="228600" cy="228600"/>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Box 43"/>
          <p:cNvSpPr txBox="1"/>
          <p:nvPr/>
        </p:nvSpPr>
        <p:spPr>
          <a:xfrm>
            <a:off x="289441" y="5019675"/>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Calibri Light"/>
                <a:ea typeface="+mn-ea"/>
                <a:cs typeface="+mn-cs"/>
              </a:rPr>
              <a:t>2013</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9992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7" presetClass="emph" presetSubtype="2" fill="hold" nodeType="afterEffect">
                                  <p:stCondLst>
                                    <p:cond delay="0"/>
                                  </p:stCondLst>
                                  <p:childTnLst>
                                    <p:animClr clrSpc="rgb" dir="cw">
                                      <p:cBhvr>
                                        <p:cTn id="10" dur="10" fill="hold"/>
                                        <p:tgtEl>
                                          <p:spTgt spid="15"/>
                                        </p:tgtEl>
                                        <p:attrNameLst>
                                          <p:attrName>stroke.color</p:attrName>
                                        </p:attrNameLst>
                                      </p:cBhvr>
                                      <p:to>
                                        <a:srgbClr val="5B9BD5"/>
                                      </p:to>
                                    </p:animClr>
                                    <p:set>
                                      <p:cBhvr>
                                        <p:cTn id="11" dur="10" fill="hold"/>
                                        <p:tgtEl>
                                          <p:spTgt spid="15"/>
                                        </p:tgtEl>
                                        <p:attrNameLst>
                                          <p:attrName>stroke.on</p:attrName>
                                        </p:attrNameLst>
                                      </p:cBhvr>
                                      <p:to>
                                        <p:strVal val="true"/>
                                      </p:to>
                                    </p:set>
                                  </p:childTnLst>
                                </p:cTn>
                              </p:par>
                            </p:childTnLst>
                          </p:cTn>
                        </p:par>
                        <p:par>
                          <p:cTn id="12" fill="hold">
                            <p:stCondLst>
                              <p:cond delay="510"/>
                            </p:stCondLst>
                            <p:childTnLst>
                              <p:par>
                                <p:cTn id="13" presetID="3" presetClass="emph" presetSubtype="2" fill="hold" grpId="0" nodeType="afterEffect">
                                  <p:stCondLst>
                                    <p:cond delay="0"/>
                                  </p:stCondLst>
                                  <p:childTnLst>
                                    <p:animClr clrSpc="rgb" dir="cw">
                                      <p:cBhvr override="childStyle">
                                        <p:cTn id="14" dur="10" fill="hold"/>
                                        <p:tgtEl>
                                          <p:spTgt spid="20"/>
                                        </p:tgtEl>
                                        <p:attrNameLst>
                                          <p:attrName>style.color</p:attrName>
                                        </p:attrNameLst>
                                      </p:cBhvr>
                                      <p:to>
                                        <a:srgbClr val="5B9BD5"/>
                                      </p:to>
                                    </p:animClr>
                                  </p:childTnLst>
                                </p:cTn>
                              </p:par>
                            </p:childTnLst>
                          </p:cTn>
                        </p:par>
                        <p:par>
                          <p:cTn id="15" fill="hold">
                            <p:stCondLst>
                              <p:cond delay="52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par>
                          <p:cTn id="42" fill="hold">
                            <p:stCondLst>
                              <p:cond delay="1000"/>
                            </p:stCondLst>
                            <p:childTnLst>
                              <p:par>
                                <p:cTn id="43" presetID="63" presetClass="path" presetSubtype="0" accel="50000" decel="50000" fill="hold" nodeType="afterEffect">
                                  <p:stCondLst>
                                    <p:cond delay="0"/>
                                  </p:stCondLst>
                                  <p:childTnLst>
                                    <p:animMotion origin="layout" path="M -3.33333E-6 -3.33333E-6 L 0.04792 -3.33333E-6 " pathEditMode="relative" rAng="0" ptsTypes="AA">
                                      <p:cBhvr>
                                        <p:cTn id="44" dur="750" fill="hold"/>
                                        <p:tgtEl>
                                          <p:spTgt spid="3"/>
                                        </p:tgtEl>
                                        <p:attrNameLst>
                                          <p:attrName>ppt_x</p:attrName>
                                          <p:attrName>ppt_y</p:attrName>
                                        </p:attrNameLst>
                                      </p:cBhvr>
                                      <p:rCtr x="239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2" grpId="0"/>
      <p:bldP spid="20" grpId="0"/>
      <p:bldP spid="18" grpId="0" animBg="1"/>
      <p:bldP spid="6" grpId="0" animBg="1"/>
      <p:bldP spid="2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Line"/>
          <p:cNvCxnSpPr>
            <a:stCxn id="4" idx="0"/>
            <a:endCxn id="14" idx="4"/>
          </p:cNvCxnSpPr>
          <p:nvPr/>
        </p:nvCxnSpPr>
        <p:spPr>
          <a:xfrm>
            <a:off x="1590675" y="1371600"/>
            <a:ext cx="0" cy="480060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A Trip Down Memory Lane</a:t>
            </a:r>
          </a:p>
        </p:txBody>
      </p:sp>
      <p:sp>
        <p:nvSpPr>
          <p:cNvPr id="44" name="14Text"/>
          <p:cNvSpPr txBox="1"/>
          <p:nvPr/>
        </p:nvSpPr>
        <p:spPr>
          <a:xfrm>
            <a:off x="1905000" y="5791200"/>
            <a:ext cx="70104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a:ea typeface="+mn-ea"/>
                <a:cs typeface="+mn-cs"/>
              </a:rPr>
              <a:t>Intel’s patents mention </a:t>
            </a:r>
            <a:r>
              <a:rPr kumimoji="0" lang="en-US" sz="3200" b="0" i="1" u="none" strike="noStrike" kern="1200" cap="none" spc="0" normalizeH="0" baseline="0" noProof="0">
                <a:ln>
                  <a:noFill/>
                </a:ln>
                <a:solidFill>
                  <a:srgbClr val="FF0000"/>
                </a:solidFill>
                <a:effectLst/>
                <a:uLnTx/>
                <a:uFillTx/>
                <a:latin typeface="Calibri Light"/>
                <a:ea typeface="+mn-ea"/>
                <a:cs typeface="+mn-cs"/>
              </a:rPr>
              <a:t>“Row Hammer”</a:t>
            </a:r>
          </a:p>
        </p:txBody>
      </p:sp>
      <p:sp>
        <p:nvSpPr>
          <p:cNvPr id="16" name="14Year"/>
          <p:cNvSpPr txBox="1"/>
          <p:nvPr/>
        </p:nvSpPr>
        <p:spPr>
          <a:xfrm>
            <a:off x="289441" y="5943600"/>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Calibri Light"/>
                <a:ea typeface="+mn-ea"/>
                <a:cs typeface="+mn-cs"/>
              </a:rPr>
              <a:t>2014</a:t>
            </a:r>
          </a:p>
        </p:txBody>
      </p:sp>
      <p:sp>
        <p:nvSpPr>
          <p:cNvPr id="14" name="14Circle"/>
          <p:cNvSpPr/>
          <p:nvPr/>
        </p:nvSpPr>
        <p:spPr>
          <a:xfrm>
            <a:off x="1476375" y="5943600"/>
            <a:ext cx="228600" cy="228600"/>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3" name="12-14Line"/>
          <p:cNvCxnSpPr>
            <a:stCxn id="31" idx="4"/>
            <a:endCxn id="14" idx="0"/>
          </p:cNvCxnSpPr>
          <p:nvPr/>
        </p:nvCxnSpPr>
        <p:spPr>
          <a:xfrm>
            <a:off x="1590675" y="5257800"/>
            <a:ext cx="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12Text"/>
          <p:cNvSpPr txBox="1"/>
          <p:nvPr/>
        </p:nvSpPr>
        <p:spPr>
          <a:xfrm>
            <a:off x="1905000" y="4876800"/>
            <a:ext cx="70104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a:ea typeface="+mn-ea"/>
                <a:cs typeface="+mn-cs"/>
              </a:rPr>
              <a:t>We observe row-to-row coupling</a:t>
            </a:r>
          </a:p>
        </p:txBody>
      </p:sp>
      <p:sp>
        <p:nvSpPr>
          <p:cNvPr id="40" name="12Year"/>
          <p:cNvSpPr txBox="1"/>
          <p:nvPr/>
        </p:nvSpPr>
        <p:spPr>
          <a:xfrm>
            <a:off x="289441" y="5019675"/>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Calibri Light"/>
                <a:ea typeface="+mn-ea"/>
                <a:cs typeface="+mn-cs"/>
              </a:rPr>
              <a:t>2013</a:t>
            </a:r>
          </a:p>
        </p:txBody>
      </p:sp>
      <p:cxnSp>
        <p:nvCxnSpPr>
          <p:cNvPr id="39" name="71-12Line"/>
          <p:cNvCxnSpPr>
            <a:stCxn id="15" idx="4"/>
            <a:endCxn id="31" idx="0"/>
          </p:cNvCxnSpPr>
          <p:nvPr/>
        </p:nvCxnSpPr>
        <p:spPr>
          <a:xfrm>
            <a:off x="1590675" y="2514600"/>
            <a:ext cx="0" cy="25146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12Circle"/>
          <p:cNvSpPr/>
          <p:nvPr/>
        </p:nvSpPr>
        <p:spPr>
          <a:xfrm>
            <a:off x="1476375" y="5029200"/>
            <a:ext cx="228600" cy="228600"/>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10Text"/>
          <p:cNvSpPr txBox="1"/>
          <p:nvPr/>
        </p:nvSpPr>
        <p:spPr>
          <a:xfrm>
            <a:off x="1905000" y="3962400"/>
            <a:ext cx="70104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a:ea typeface="+mn-ea"/>
                <a:cs typeface="+mn-cs"/>
              </a:rPr>
              <a:t>Earliest DRAM with row-to-row coupling</a:t>
            </a:r>
          </a:p>
        </p:txBody>
      </p:sp>
      <p:sp>
        <p:nvSpPr>
          <p:cNvPr id="32" name="10Circle"/>
          <p:cNvSpPr/>
          <p:nvPr/>
        </p:nvSpPr>
        <p:spPr>
          <a:xfrm>
            <a:off x="1476375" y="4114800"/>
            <a:ext cx="228600" cy="2286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10Year"/>
          <p:cNvSpPr txBox="1"/>
          <p:nvPr/>
        </p:nvSpPr>
        <p:spPr>
          <a:xfrm>
            <a:off x="289441" y="4114800"/>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Light"/>
                <a:ea typeface="+mn-ea"/>
                <a:cs typeface="+mn-cs"/>
              </a:rPr>
              <a:t>2010</a:t>
            </a:r>
          </a:p>
        </p:txBody>
      </p:sp>
      <p:cxnSp>
        <p:nvCxnSpPr>
          <p:cNvPr id="41" name="12-10Line"/>
          <p:cNvCxnSpPr>
            <a:stCxn id="32" idx="4"/>
            <a:endCxn id="31" idx="0"/>
          </p:cNvCxnSpPr>
          <p:nvPr/>
        </p:nvCxnSpPr>
        <p:spPr>
          <a:xfrm>
            <a:off x="1590675" y="4343400"/>
            <a:ext cx="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1970Text2"/>
          <p:cNvSpPr txBox="1"/>
          <p:nvPr/>
        </p:nvSpPr>
        <p:spPr>
          <a:xfrm>
            <a:off x="1905000" y="2667000"/>
            <a:ext cx="7010400" cy="409574"/>
          </a:xfrm>
          <a:prstGeom prst="rect">
            <a:avLst/>
          </a:prstGeom>
          <a:noFill/>
        </p:spPr>
        <p:txBody>
          <a:bodyPr wrap="square"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Light"/>
                <a:ea typeface="+mn-ea"/>
                <a:cs typeface="+mn-cs"/>
              </a:rPr>
              <a:t>Suffered bitline-to-cell coupling</a:t>
            </a:r>
          </a:p>
        </p:txBody>
      </p:sp>
      <p:sp>
        <p:nvSpPr>
          <p:cNvPr id="22" name="1970Text1"/>
          <p:cNvSpPr txBox="1"/>
          <p:nvPr/>
        </p:nvSpPr>
        <p:spPr>
          <a:xfrm>
            <a:off x="1905000" y="2133600"/>
            <a:ext cx="70104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a:ea typeface="+mn-ea"/>
                <a:cs typeface="+mn-cs"/>
              </a:rPr>
              <a:t>Intel commercializes DRAM (Intel 1103)</a:t>
            </a:r>
          </a:p>
        </p:txBody>
      </p:sp>
      <p:sp>
        <p:nvSpPr>
          <p:cNvPr id="20" name="1970Year"/>
          <p:cNvSpPr txBox="1"/>
          <p:nvPr/>
        </p:nvSpPr>
        <p:spPr>
          <a:xfrm>
            <a:off x="289441" y="2286000"/>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solidFill>
                <a:effectLst/>
                <a:uLnTx/>
                <a:uFillTx/>
                <a:latin typeface="Calibri Light"/>
                <a:ea typeface="+mn-ea"/>
                <a:cs typeface="+mn-cs"/>
              </a:rPr>
              <a:t>1971</a:t>
            </a:r>
          </a:p>
        </p:txBody>
      </p:sp>
      <p:sp>
        <p:nvSpPr>
          <p:cNvPr id="15" name="70Circle"/>
          <p:cNvSpPr/>
          <p:nvPr/>
        </p:nvSpPr>
        <p:spPr>
          <a:xfrm>
            <a:off x="1476375" y="2286000"/>
            <a:ext cx="228600" cy="22860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67-70Line"/>
          <p:cNvCxnSpPr>
            <a:stCxn id="4" idx="4"/>
            <a:endCxn id="15" idx="0"/>
          </p:cNvCxnSpPr>
          <p:nvPr/>
        </p:nvCxnSpPr>
        <p:spPr>
          <a:xfrm>
            <a:off x="1590675" y="1600200"/>
            <a:ext cx="0" cy="6858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67Text"/>
          <p:cNvSpPr txBox="1"/>
          <p:nvPr/>
        </p:nvSpPr>
        <p:spPr>
          <a:xfrm>
            <a:off x="1905000" y="1219200"/>
            <a:ext cx="70104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IBM’s patent on DRAM</a:t>
            </a:r>
          </a:p>
        </p:txBody>
      </p:sp>
      <p:sp>
        <p:nvSpPr>
          <p:cNvPr id="12" name="67Year"/>
          <p:cNvSpPr txBox="1"/>
          <p:nvPr/>
        </p:nvSpPr>
        <p:spPr>
          <a:xfrm>
            <a:off x="289441" y="1371600"/>
            <a:ext cx="1158359" cy="228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solidFill>
                <a:effectLst/>
                <a:uLnTx/>
                <a:uFillTx/>
                <a:latin typeface="Calibri Light"/>
                <a:ea typeface="+mn-ea"/>
                <a:cs typeface="+mn-cs"/>
              </a:rPr>
              <a:t>1968</a:t>
            </a:r>
          </a:p>
        </p:txBody>
      </p:sp>
      <p:sp>
        <p:nvSpPr>
          <p:cNvPr id="4" name="67Circle"/>
          <p:cNvSpPr/>
          <p:nvPr/>
        </p:nvSpPr>
        <p:spPr>
          <a:xfrm>
            <a:off x="1476375" y="1371600"/>
            <a:ext cx="228600" cy="22860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04806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p:stCondLst>
                              <p:cond delay="500"/>
                            </p:stCondLst>
                            <p:childTnLst>
                              <p:par>
                                <p:cTn id="9" presetID="7" presetClass="emph" presetSubtype="2" fill="hold" grpId="0" nodeType="afterEffect">
                                  <p:stCondLst>
                                    <p:cond delay="0"/>
                                  </p:stCondLst>
                                  <p:childTnLst>
                                    <p:animClr clrSpc="rgb" dir="cw">
                                      <p:cBhvr>
                                        <p:cTn id="10" dur="10" fill="hold"/>
                                        <p:tgtEl>
                                          <p:spTgt spid="31"/>
                                        </p:tgtEl>
                                        <p:attrNameLst>
                                          <p:attrName>stroke.color</p:attrName>
                                        </p:attrNameLst>
                                      </p:cBhvr>
                                      <p:to>
                                        <a:srgbClr val="FF0000"/>
                                      </p:to>
                                    </p:animClr>
                                    <p:set>
                                      <p:cBhvr>
                                        <p:cTn id="11" dur="10" fill="hold"/>
                                        <p:tgtEl>
                                          <p:spTgt spid="31"/>
                                        </p:tgtEl>
                                        <p:attrNameLst>
                                          <p:attrName>stroke.on</p:attrName>
                                        </p:attrNameLst>
                                      </p:cBhvr>
                                      <p:to>
                                        <p:strVal val="true"/>
                                      </p:to>
                                    </p:set>
                                  </p:childTnLst>
                                </p:cTn>
                              </p:par>
                            </p:childTnLst>
                          </p:cTn>
                        </p:par>
                        <p:par>
                          <p:cTn id="12" fill="hold">
                            <p:stCondLst>
                              <p:cond delay="510"/>
                            </p:stCondLst>
                            <p:childTnLst>
                              <p:par>
                                <p:cTn id="13" presetID="3" presetClass="emph" presetSubtype="2" fill="hold" grpId="0" nodeType="afterEffect">
                                  <p:stCondLst>
                                    <p:cond delay="0"/>
                                  </p:stCondLst>
                                  <p:childTnLst>
                                    <p:animClr clrSpc="rgb" dir="cw">
                                      <p:cBhvr override="childStyle">
                                        <p:cTn id="14" dur="10" fill="hold"/>
                                        <p:tgtEl>
                                          <p:spTgt spid="40"/>
                                        </p:tgtEl>
                                        <p:attrNameLst>
                                          <p:attrName>style.color</p:attrName>
                                        </p:attrNameLst>
                                      </p:cBhvr>
                                      <p:to>
                                        <a:srgbClr val="FF0000"/>
                                      </p:to>
                                    </p:animClr>
                                  </p:childTnLst>
                                </p:cTn>
                              </p:par>
                            </p:childTnLst>
                          </p:cTn>
                        </p:par>
                        <p:par>
                          <p:cTn id="15" fill="hold">
                            <p:stCondLst>
                              <p:cond delay="520"/>
                            </p:stCondLst>
                            <p:childTnLst>
                              <p:par>
                                <p:cTn id="16" presetID="1" presetClass="entr" presetSubtype="0"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500"/>
                                        <p:tgtEl>
                                          <p:spTgt spid="43"/>
                                        </p:tgtEl>
                                      </p:cBhvr>
                                    </p:animEffect>
                                  </p:childTnLst>
                                </p:cTn>
                              </p:par>
                            </p:childTnLst>
                          </p:cTn>
                        </p:par>
                        <p:par>
                          <p:cTn id="37" fill="hold">
                            <p:stCondLst>
                              <p:cond delay="500"/>
                            </p:stCondLst>
                            <p:childTnLst>
                              <p:par>
                                <p:cTn id="38" presetID="3" presetClass="emph" presetSubtype="2" fill="hold" grpId="0" nodeType="afterEffect">
                                  <p:stCondLst>
                                    <p:cond delay="0"/>
                                  </p:stCondLst>
                                  <p:childTnLst>
                                    <p:animClr clrSpc="rgb" dir="cw">
                                      <p:cBhvr override="childStyle">
                                        <p:cTn id="39" dur="10" fill="hold"/>
                                        <p:tgtEl>
                                          <p:spTgt spid="16"/>
                                        </p:tgtEl>
                                        <p:attrNameLst>
                                          <p:attrName>style.color</p:attrName>
                                        </p:attrNameLst>
                                      </p:cBhvr>
                                      <p:to>
                                        <a:srgbClr val="FF0000"/>
                                      </p:to>
                                    </p:animClr>
                                  </p:childTnLst>
                                </p:cTn>
                              </p:par>
                            </p:childTnLst>
                          </p:cTn>
                        </p:par>
                        <p:par>
                          <p:cTn id="40" fill="hold">
                            <p:stCondLst>
                              <p:cond delay="510"/>
                            </p:stCondLst>
                            <p:childTnLst>
                              <p:par>
                                <p:cTn id="41" presetID="7" presetClass="emph" presetSubtype="2" fill="hold" nodeType="afterEffect">
                                  <p:stCondLst>
                                    <p:cond delay="0"/>
                                  </p:stCondLst>
                                  <p:childTnLst>
                                    <p:animClr clrSpc="rgb" dir="cw">
                                      <p:cBhvr>
                                        <p:cTn id="42" dur="10" fill="hold"/>
                                        <p:tgtEl>
                                          <p:spTgt spid="14"/>
                                        </p:tgtEl>
                                        <p:attrNameLst>
                                          <p:attrName>stroke.color</p:attrName>
                                        </p:attrNameLst>
                                      </p:cBhvr>
                                      <p:to>
                                        <a:srgbClr val="FF0000"/>
                                      </p:to>
                                    </p:animClr>
                                    <p:set>
                                      <p:cBhvr>
                                        <p:cTn id="43" dur="10" fill="hold"/>
                                        <p:tgtEl>
                                          <p:spTgt spid="14"/>
                                        </p:tgtEl>
                                        <p:attrNameLst>
                                          <p:attrName>stroke.on</p:attrName>
                                        </p:attrNameLst>
                                      </p:cBhvr>
                                      <p:to>
                                        <p:strVal val="true"/>
                                      </p:to>
                                    </p:set>
                                  </p:childTnLst>
                                </p:cTn>
                              </p:par>
                              <p:par>
                                <p:cTn id="44" presetID="1"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 grpId="0"/>
      <p:bldP spid="42" grpId="0"/>
      <p:bldP spid="40" grpId="0"/>
      <p:bldP spid="31" grpId="0" animBg="1"/>
      <p:bldP spid="35" grpId="0"/>
      <p:bldP spid="32" grpId="0" animBg="1"/>
      <p:bldP spid="2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Lessons from History</a:t>
            </a:r>
          </a:p>
        </p:txBody>
      </p:sp>
      <p:sp>
        <p:nvSpPr>
          <p:cNvPr id="3" name="Content Placeholder 2"/>
          <p:cNvSpPr>
            <a:spLocks noGrp="1"/>
          </p:cNvSpPr>
          <p:nvPr>
            <p:ph idx="1"/>
          </p:nvPr>
        </p:nvSpPr>
        <p:spPr/>
        <p:txBody>
          <a:bodyPr/>
          <a:lstStyle/>
          <a:p>
            <a:r>
              <a:rPr lang="en-US" i="1" dirty="0">
                <a:solidFill>
                  <a:schemeClr val="tx2"/>
                </a:solidFill>
              </a:rPr>
              <a:t>Coupling in DRAM is not new</a:t>
            </a:r>
          </a:p>
          <a:p>
            <a:pPr lvl="1"/>
            <a:r>
              <a:rPr lang="en-US" sz="2800" dirty="0"/>
              <a:t>Leads to </a:t>
            </a:r>
            <a:r>
              <a:rPr lang="en-US" sz="2800" i="1" dirty="0">
                <a:solidFill>
                  <a:srgbClr val="FF0000"/>
                </a:solidFill>
              </a:rPr>
              <a:t>disturbance errors </a:t>
            </a:r>
            <a:r>
              <a:rPr lang="en-US" sz="2800" dirty="0"/>
              <a:t>if not addressed</a:t>
            </a:r>
          </a:p>
          <a:p>
            <a:pPr lvl="1"/>
            <a:r>
              <a:rPr lang="en-US" sz="2800" dirty="0"/>
              <a:t>Remains a major hurdle in DRAM scaling</a:t>
            </a:r>
          </a:p>
          <a:p>
            <a:endParaRPr lang="en-US" sz="2000" dirty="0"/>
          </a:p>
          <a:p>
            <a:r>
              <a:rPr lang="en-US" i="1" dirty="0">
                <a:solidFill>
                  <a:schemeClr val="tx2"/>
                </a:solidFill>
              </a:rPr>
              <a:t>Traditional efforts to contain errors</a:t>
            </a:r>
          </a:p>
          <a:p>
            <a:pPr lvl="1"/>
            <a:r>
              <a:rPr lang="en-US" sz="2800" dirty="0"/>
              <a:t>Design-Time: Improve circuit-level isolation</a:t>
            </a:r>
          </a:p>
          <a:p>
            <a:pPr lvl="1"/>
            <a:r>
              <a:rPr lang="en-US" sz="2800" dirty="0"/>
              <a:t>Production-Time: Test for disturbance errors</a:t>
            </a:r>
          </a:p>
          <a:p>
            <a:endParaRPr lang="en-US" sz="2000" dirty="0"/>
          </a:p>
          <a:p>
            <a:r>
              <a:rPr lang="en-US" i="1" dirty="0">
                <a:solidFill>
                  <a:srgbClr val="FF0000"/>
                </a:solidFill>
              </a:rPr>
              <a:t>Despite such efforts, disturbance errors have been slipping into the field since 2010</a:t>
            </a:r>
          </a:p>
          <a:p>
            <a:endParaRPr lang="en-US"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064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09600" y="685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1. Historical Context</a:t>
            </a:r>
          </a:p>
        </p:txBody>
      </p:sp>
      <p:sp>
        <p:nvSpPr>
          <p:cNvPr id="4" name="Rounded Rectangle 3"/>
          <p:cNvSpPr/>
          <p:nvPr/>
        </p:nvSpPr>
        <p:spPr>
          <a:xfrm>
            <a:off x="609600" y="2209800"/>
            <a:ext cx="8001000"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2. Demonstration (Real System)</a:t>
            </a:r>
          </a:p>
        </p:txBody>
      </p:sp>
      <p:sp>
        <p:nvSpPr>
          <p:cNvPr id="5" name="Rounded Rectangle 4"/>
          <p:cNvSpPr/>
          <p:nvPr/>
        </p:nvSpPr>
        <p:spPr>
          <a:xfrm>
            <a:off x="609600" y="3733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3. Characterization (FPGA-Based)</a:t>
            </a:r>
          </a:p>
        </p:txBody>
      </p:sp>
      <p:sp>
        <p:nvSpPr>
          <p:cNvPr id="7" name="Rounded Rectangle 6"/>
          <p:cNvSpPr/>
          <p:nvPr/>
        </p:nvSpPr>
        <p:spPr>
          <a:xfrm>
            <a:off x="609600" y="5257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 4.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2142022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Induce Errors</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400176"/>
            <a:ext cx="1752600" cy="1752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72050" y="1257006"/>
            <a:ext cx="3761672" cy="2542032"/>
          </a:xfrm>
          <a:prstGeom prst="rect">
            <a:avLst/>
          </a:prstGeom>
        </p:spPr>
      </p:pic>
      <p:sp>
        <p:nvSpPr>
          <p:cNvPr id="3" name="Left-Right Arrow 2"/>
          <p:cNvSpPr/>
          <p:nvPr/>
        </p:nvSpPr>
        <p:spPr>
          <a:xfrm>
            <a:off x="3276600" y="1827362"/>
            <a:ext cx="1695450"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Light"/>
                <a:ea typeface="+mn-ea"/>
                <a:cs typeface="+mn-cs"/>
              </a:rPr>
              <a:t>DDR3</a:t>
            </a:r>
          </a:p>
        </p:txBody>
      </p:sp>
      <p:sp>
        <p:nvSpPr>
          <p:cNvPr id="6" name="TextBox 5"/>
          <p:cNvSpPr txBox="1"/>
          <p:nvPr/>
        </p:nvSpPr>
        <p:spPr>
          <a:xfrm>
            <a:off x="4972050" y="914401"/>
            <a:ext cx="3761672" cy="63817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65000"/>
                    <a:lumOff val="35000"/>
                  </a:prstClr>
                </a:solidFill>
                <a:effectLst/>
                <a:uLnTx/>
                <a:uFillTx/>
                <a:latin typeface="Calibri Light"/>
                <a:ea typeface="+mn-ea"/>
                <a:cs typeface="+mn-cs"/>
              </a:rPr>
              <a:t>DRAM Module</a:t>
            </a:r>
          </a:p>
        </p:txBody>
      </p:sp>
      <p:sp>
        <p:nvSpPr>
          <p:cNvPr id="7" name="TextBox 6"/>
          <p:cNvSpPr txBox="1"/>
          <p:nvPr/>
        </p:nvSpPr>
        <p:spPr>
          <a:xfrm>
            <a:off x="685800" y="914400"/>
            <a:ext cx="3238500" cy="63817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65000"/>
                    <a:lumOff val="35000"/>
                  </a:prstClr>
                </a:solidFill>
                <a:effectLst/>
                <a:uLnTx/>
                <a:uFillTx/>
                <a:latin typeface="Calibri Light"/>
                <a:ea typeface="+mn-ea"/>
                <a:cs typeface="+mn-cs"/>
              </a:rPr>
              <a:t>x86 CPU</a:t>
            </a:r>
          </a:p>
        </p:txBody>
      </p:sp>
      <p:sp>
        <p:nvSpPr>
          <p:cNvPr id="4" name="Rectangle 3"/>
          <p:cNvSpPr/>
          <p:nvPr/>
        </p:nvSpPr>
        <p:spPr>
          <a:xfrm>
            <a:off x="4972050" y="3028951"/>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105400" y="3352801"/>
            <a:ext cx="3505200" cy="3048000"/>
          </a:xfrm>
          <a:prstGeom prst="roundRect">
            <a:avLst>
              <a:gd name="adj" fmla="val 11319"/>
            </a:avLst>
          </a:prstGeom>
          <a:solidFill>
            <a:schemeClr val="bg1">
              <a:lumMod val="7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XArrow"/>
          <p:cNvCxnSpPr>
            <a:stCxn id="25" idx="3"/>
          </p:cNvCxnSpPr>
          <p:nvPr/>
        </p:nvCxnSpPr>
        <p:spPr>
          <a:xfrm>
            <a:off x="5715000" y="4305300"/>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5" name="X"/>
          <p:cNvSpPr/>
          <p:nvPr/>
        </p:nvSpPr>
        <p:spPr>
          <a:xfrm>
            <a:off x="5105401" y="4114800"/>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28" name="Row"/>
          <p:cNvSpPr/>
          <p:nvPr/>
        </p:nvSpPr>
        <p:spPr>
          <a:xfrm>
            <a:off x="6096000" y="5638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30"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31"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32"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33" name="Row"/>
          <p:cNvSpPr/>
          <p:nvPr/>
        </p:nvSpPr>
        <p:spPr>
          <a:xfrm>
            <a:off x="6096000" y="3733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27"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cxnSp>
        <p:nvCxnSpPr>
          <p:cNvPr id="19" name="YArrow"/>
          <p:cNvCxnSpPr>
            <a:stCxn id="20" idx="3"/>
          </p:cNvCxnSpPr>
          <p:nvPr/>
        </p:nvCxnSpPr>
        <p:spPr>
          <a:xfrm>
            <a:off x="5715000" y="5448300"/>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0" name="Y"/>
          <p:cNvSpPr/>
          <p:nvPr/>
        </p:nvSpPr>
        <p:spPr>
          <a:xfrm>
            <a:off x="5105401" y="5257800"/>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777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anim calcmode="lin" valueType="num">
                                      <p:cBhvr>
                                        <p:cTn id="43" dur="500" fill="hold"/>
                                        <p:tgtEl>
                                          <p:spTgt spid="25"/>
                                        </p:tgtEl>
                                        <p:attrNameLst>
                                          <p:attrName>ppt_x</p:attrName>
                                        </p:attrNameLst>
                                      </p:cBhvr>
                                      <p:tavLst>
                                        <p:tav tm="0">
                                          <p:val>
                                            <p:strVal val="#ppt_x"/>
                                          </p:val>
                                        </p:tav>
                                        <p:tav tm="100000">
                                          <p:val>
                                            <p:strVal val="#ppt_x"/>
                                          </p:val>
                                        </p:tav>
                                      </p:tavLst>
                                    </p:anim>
                                    <p:anim calcmode="lin" valueType="num">
                                      <p:cBhvr>
                                        <p:cTn id="44" dur="5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 fill="hold"/>
                                        <p:tgtEl>
                                          <p:spTgt spid="32"/>
                                        </p:tgtEl>
                                        <p:attrNameLst>
                                          <p:attrName>fillcolor</p:attrName>
                                        </p:attrNameLst>
                                      </p:cBhvr>
                                      <p:to>
                                        <a:srgbClr val="FF8181"/>
                                      </p:to>
                                    </p:animClr>
                                    <p:set>
                                      <p:cBhvr>
                                        <p:cTn id="54" dur="10" fill="hold"/>
                                        <p:tgtEl>
                                          <p:spTgt spid="32"/>
                                        </p:tgtEl>
                                        <p:attrNameLst>
                                          <p:attrName>fill.type</p:attrName>
                                        </p:attrNameLst>
                                      </p:cBhvr>
                                      <p:to>
                                        <p:strVal val="solid"/>
                                      </p:to>
                                    </p:set>
                                    <p:set>
                                      <p:cBhvr>
                                        <p:cTn id="55" dur="10" fill="hold"/>
                                        <p:tgtEl>
                                          <p:spTgt spid="32"/>
                                        </p:tgtEl>
                                        <p:attrNameLst>
                                          <p:attrName>fill.on</p:attrName>
                                        </p:attrNameLst>
                                      </p:cBhvr>
                                      <p:to>
                                        <p:strVal val="true"/>
                                      </p:to>
                                    </p:set>
                                  </p:childTnLst>
                                </p:cTn>
                              </p:par>
                            </p:childTnLst>
                          </p:cTn>
                        </p:par>
                        <p:par>
                          <p:cTn id="56" fill="hold">
                            <p:stCondLst>
                              <p:cond delay="10"/>
                            </p:stCondLst>
                            <p:childTnLst>
                              <p:par>
                                <p:cTn id="57" presetID="1" presetClass="emph" presetSubtype="2" fill="hold" nodeType="afterEffect">
                                  <p:stCondLst>
                                    <p:cond delay="250"/>
                                  </p:stCondLst>
                                  <p:childTnLst>
                                    <p:animClr clrSpc="rgb" dir="cw">
                                      <p:cBhvr>
                                        <p:cTn id="58" dur="10" fill="hold"/>
                                        <p:tgtEl>
                                          <p:spTgt spid="32"/>
                                        </p:tgtEl>
                                        <p:attrNameLst>
                                          <p:attrName>fillcolor</p:attrName>
                                        </p:attrNameLst>
                                      </p:cBhvr>
                                      <p:to>
                                        <a:srgbClr val="FFFFFF"/>
                                      </p:to>
                                    </p:animClr>
                                    <p:set>
                                      <p:cBhvr>
                                        <p:cTn id="59" dur="10" fill="hold"/>
                                        <p:tgtEl>
                                          <p:spTgt spid="32"/>
                                        </p:tgtEl>
                                        <p:attrNameLst>
                                          <p:attrName>fill.type</p:attrName>
                                        </p:attrNameLst>
                                      </p:cBhvr>
                                      <p:to>
                                        <p:strVal val="solid"/>
                                      </p:to>
                                    </p:set>
                                    <p:set>
                                      <p:cBhvr>
                                        <p:cTn id="60" dur="10" fill="hold"/>
                                        <p:tgtEl>
                                          <p:spTgt spid="32"/>
                                        </p:tgtEl>
                                        <p:attrNameLst>
                                          <p:attrName>fill.on</p:attrName>
                                        </p:attrNameLst>
                                      </p:cBhvr>
                                      <p:to>
                                        <p:strVal val="true"/>
                                      </p:to>
                                    </p:set>
                                  </p:childTnLst>
                                </p:cTn>
                              </p:par>
                            </p:childTnLst>
                          </p:cTn>
                        </p:par>
                        <p:par>
                          <p:cTn id="61" fill="hold">
                            <p:stCondLst>
                              <p:cond delay="270"/>
                            </p:stCondLst>
                            <p:childTnLst>
                              <p:par>
                                <p:cTn id="62" presetID="1" presetClass="emph" presetSubtype="2" fill="hold" nodeType="afterEffect">
                                  <p:stCondLst>
                                    <p:cond delay="250"/>
                                  </p:stCondLst>
                                  <p:childTnLst>
                                    <p:animClr clrSpc="rgb" dir="cw">
                                      <p:cBhvr>
                                        <p:cTn id="63" dur="10" fill="hold"/>
                                        <p:tgtEl>
                                          <p:spTgt spid="32"/>
                                        </p:tgtEl>
                                        <p:attrNameLst>
                                          <p:attrName>fillcolor</p:attrName>
                                        </p:attrNameLst>
                                      </p:cBhvr>
                                      <p:to>
                                        <a:srgbClr val="FF8181"/>
                                      </p:to>
                                    </p:animClr>
                                    <p:set>
                                      <p:cBhvr>
                                        <p:cTn id="64" dur="10" fill="hold"/>
                                        <p:tgtEl>
                                          <p:spTgt spid="32"/>
                                        </p:tgtEl>
                                        <p:attrNameLst>
                                          <p:attrName>fill.type</p:attrName>
                                        </p:attrNameLst>
                                      </p:cBhvr>
                                      <p:to>
                                        <p:strVal val="solid"/>
                                      </p:to>
                                    </p:set>
                                    <p:set>
                                      <p:cBhvr>
                                        <p:cTn id="65" dur="10" fill="hold"/>
                                        <p:tgtEl>
                                          <p:spTgt spid="32"/>
                                        </p:tgtEl>
                                        <p:attrNameLst>
                                          <p:attrName>fill.on</p:attrName>
                                        </p:attrNameLst>
                                      </p:cBhvr>
                                      <p:to>
                                        <p:strVal val="true"/>
                                      </p:to>
                                    </p:set>
                                  </p:childTnLst>
                                </p:cTn>
                              </p:par>
                            </p:childTnLst>
                          </p:cTn>
                        </p:par>
                        <p:par>
                          <p:cTn id="66" fill="hold">
                            <p:stCondLst>
                              <p:cond delay="530"/>
                            </p:stCondLst>
                            <p:childTnLst>
                              <p:par>
                                <p:cTn id="67" presetID="1" presetClass="emph" presetSubtype="2" fill="hold" nodeType="afterEffect">
                                  <p:stCondLst>
                                    <p:cond delay="250"/>
                                  </p:stCondLst>
                                  <p:childTnLst>
                                    <p:animClr clrSpc="rgb" dir="cw">
                                      <p:cBhvr>
                                        <p:cTn id="68" dur="10" fill="hold"/>
                                        <p:tgtEl>
                                          <p:spTgt spid="32"/>
                                        </p:tgtEl>
                                        <p:attrNameLst>
                                          <p:attrName>fillcolor</p:attrName>
                                        </p:attrNameLst>
                                      </p:cBhvr>
                                      <p:to>
                                        <a:srgbClr val="FFFFFF"/>
                                      </p:to>
                                    </p:animClr>
                                    <p:set>
                                      <p:cBhvr>
                                        <p:cTn id="69" dur="10" fill="hold"/>
                                        <p:tgtEl>
                                          <p:spTgt spid="32"/>
                                        </p:tgtEl>
                                        <p:attrNameLst>
                                          <p:attrName>fill.type</p:attrName>
                                        </p:attrNameLst>
                                      </p:cBhvr>
                                      <p:to>
                                        <p:strVal val="solid"/>
                                      </p:to>
                                    </p:set>
                                    <p:set>
                                      <p:cBhvr>
                                        <p:cTn id="70" dur="10" fill="hold"/>
                                        <p:tgtEl>
                                          <p:spTgt spid="32"/>
                                        </p:tgtEl>
                                        <p:attrNameLst>
                                          <p:attrName>fill.on</p:attrName>
                                        </p:attrNameLst>
                                      </p:cBhvr>
                                      <p:to>
                                        <p:strVal val="true"/>
                                      </p:to>
                                    </p:set>
                                  </p:childTnLst>
                                </p:cTn>
                              </p:par>
                            </p:childTnLst>
                          </p:cTn>
                        </p:par>
                        <p:par>
                          <p:cTn id="71" fill="hold">
                            <p:stCondLst>
                              <p:cond delay="790"/>
                            </p:stCondLst>
                            <p:childTnLst>
                              <p:par>
                                <p:cTn id="72" presetID="1" presetClass="emph" presetSubtype="2" fill="hold" nodeType="afterEffect">
                                  <p:stCondLst>
                                    <p:cond delay="250"/>
                                  </p:stCondLst>
                                  <p:childTnLst>
                                    <p:animClr clrSpc="rgb" dir="cw">
                                      <p:cBhvr>
                                        <p:cTn id="73" dur="10" fill="hold"/>
                                        <p:tgtEl>
                                          <p:spTgt spid="32"/>
                                        </p:tgtEl>
                                        <p:attrNameLst>
                                          <p:attrName>fillcolor</p:attrName>
                                        </p:attrNameLst>
                                      </p:cBhvr>
                                      <p:to>
                                        <a:srgbClr val="FF8181"/>
                                      </p:to>
                                    </p:animClr>
                                    <p:set>
                                      <p:cBhvr>
                                        <p:cTn id="74" dur="10" fill="hold"/>
                                        <p:tgtEl>
                                          <p:spTgt spid="32"/>
                                        </p:tgtEl>
                                        <p:attrNameLst>
                                          <p:attrName>fill.type</p:attrName>
                                        </p:attrNameLst>
                                      </p:cBhvr>
                                      <p:to>
                                        <p:strVal val="solid"/>
                                      </p:to>
                                    </p:set>
                                    <p:set>
                                      <p:cBhvr>
                                        <p:cTn id="75" dur="10" fill="hold"/>
                                        <p:tgtEl>
                                          <p:spTgt spid="32"/>
                                        </p:tgtEl>
                                        <p:attrNameLst>
                                          <p:attrName>fill.on</p:attrName>
                                        </p:attrNameLst>
                                      </p:cBhvr>
                                      <p:to>
                                        <p:strVal val="true"/>
                                      </p:to>
                                    </p:set>
                                  </p:childTnLst>
                                </p:cTn>
                              </p:par>
                            </p:childTnLst>
                          </p:cTn>
                        </p:par>
                        <p:par>
                          <p:cTn id="76" fill="hold">
                            <p:stCondLst>
                              <p:cond delay="1050"/>
                            </p:stCondLst>
                            <p:childTnLst>
                              <p:par>
                                <p:cTn id="77" presetID="1" presetClass="emph" presetSubtype="2" fill="hold" nodeType="afterEffect">
                                  <p:stCondLst>
                                    <p:cond delay="250"/>
                                  </p:stCondLst>
                                  <p:childTnLst>
                                    <p:animClr clrSpc="rgb" dir="cw">
                                      <p:cBhvr>
                                        <p:cTn id="78" dur="10" fill="hold"/>
                                        <p:tgtEl>
                                          <p:spTgt spid="32"/>
                                        </p:tgtEl>
                                        <p:attrNameLst>
                                          <p:attrName>fillcolor</p:attrName>
                                        </p:attrNameLst>
                                      </p:cBhvr>
                                      <p:to>
                                        <a:srgbClr val="FFFFFF"/>
                                      </p:to>
                                    </p:animClr>
                                    <p:set>
                                      <p:cBhvr>
                                        <p:cTn id="79" dur="10" fill="hold"/>
                                        <p:tgtEl>
                                          <p:spTgt spid="32"/>
                                        </p:tgtEl>
                                        <p:attrNameLst>
                                          <p:attrName>fill.type</p:attrName>
                                        </p:attrNameLst>
                                      </p:cBhvr>
                                      <p:to>
                                        <p:strVal val="solid"/>
                                      </p:to>
                                    </p:set>
                                    <p:set>
                                      <p:cBhvr>
                                        <p:cTn id="80" dur="10" fill="hold"/>
                                        <p:tgtEl>
                                          <p:spTgt spid="32"/>
                                        </p:tgtEl>
                                        <p:attrNameLst>
                                          <p:attrName>fill.on</p:attrName>
                                        </p:attrNameLst>
                                      </p:cBhvr>
                                      <p:to>
                                        <p:strVal val="true"/>
                                      </p:to>
                                    </p:set>
                                  </p:childTnLst>
                                </p:cTn>
                              </p:par>
                            </p:childTnLst>
                          </p:cTn>
                        </p:par>
                        <p:par>
                          <p:cTn id="81" fill="hold">
                            <p:stCondLst>
                              <p:cond delay="1310"/>
                            </p:stCondLst>
                            <p:childTnLst>
                              <p:par>
                                <p:cTn id="82" presetID="1" presetClass="emph" presetSubtype="2" fill="hold" nodeType="afterEffect">
                                  <p:stCondLst>
                                    <p:cond delay="250"/>
                                  </p:stCondLst>
                                  <p:childTnLst>
                                    <p:animClr clrSpc="rgb" dir="cw">
                                      <p:cBhvr>
                                        <p:cTn id="83" dur="10" fill="hold"/>
                                        <p:tgtEl>
                                          <p:spTgt spid="32"/>
                                        </p:tgtEl>
                                        <p:attrNameLst>
                                          <p:attrName>fillcolor</p:attrName>
                                        </p:attrNameLst>
                                      </p:cBhvr>
                                      <p:to>
                                        <a:srgbClr val="FF8181"/>
                                      </p:to>
                                    </p:animClr>
                                    <p:set>
                                      <p:cBhvr>
                                        <p:cTn id="84" dur="10" fill="hold"/>
                                        <p:tgtEl>
                                          <p:spTgt spid="32"/>
                                        </p:tgtEl>
                                        <p:attrNameLst>
                                          <p:attrName>fill.type</p:attrName>
                                        </p:attrNameLst>
                                      </p:cBhvr>
                                      <p:to>
                                        <p:strVal val="solid"/>
                                      </p:to>
                                    </p:set>
                                    <p:set>
                                      <p:cBhvr>
                                        <p:cTn id="85" dur="10" fill="hold"/>
                                        <p:tgtEl>
                                          <p:spTgt spid="32"/>
                                        </p:tgtEl>
                                        <p:attrNameLst>
                                          <p:attrName>fill.on</p:attrName>
                                        </p:attrNameLst>
                                      </p:cBhvr>
                                      <p:to>
                                        <p:strVal val="true"/>
                                      </p:to>
                                    </p:set>
                                  </p:childTnLst>
                                </p:cTn>
                              </p:par>
                            </p:childTnLst>
                          </p:cTn>
                        </p:par>
                        <p:par>
                          <p:cTn id="86" fill="hold">
                            <p:stCondLst>
                              <p:cond delay="1570"/>
                            </p:stCondLst>
                            <p:childTnLst>
                              <p:par>
                                <p:cTn id="87" presetID="1" presetClass="emph" presetSubtype="2" fill="hold" nodeType="afterEffect">
                                  <p:stCondLst>
                                    <p:cond delay="250"/>
                                  </p:stCondLst>
                                  <p:childTnLst>
                                    <p:animClr clrSpc="rgb" dir="cw">
                                      <p:cBhvr>
                                        <p:cTn id="88" dur="10" fill="hold"/>
                                        <p:tgtEl>
                                          <p:spTgt spid="32"/>
                                        </p:tgtEl>
                                        <p:attrNameLst>
                                          <p:attrName>fillcolor</p:attrName>
                                        </p:attrNameLst>
                                      </p:cBhvr>
                                      <p:to>
                                        <a:srgbClr val="FFFFFF"/>
                                      </p:to>
                                    </p:animClr>
                                    <p:set>
                                      <p:cBhvr>
                                        <p:cTn id="89" dur="10" fill="hold"/>
                                        <p:tgtEl>
                                          <p:spTgt spid="32"/>
                                        </p:tgtEl>
                                        <p:attrNameLst>
                                          <p:attrName>fill.type</p:attrName>
                                        </p:attrNameLst>
                                      </p:cBhvr>
                                      <p:to>
                                        <p:strVal val="solid"/>
                                      </p:to>
                                    </p:set>
                                    <p:set>
                                      <p:cBhvr>
                                        <p:cTn id="90" dur="10" fill="hold"/>
                                        <p:tgtEl>
                                          <p:spTgt spid="32"/>
                                        </p:tgtEl>
                                        <p:attrNameLst>
                                          <p:attrName>fill.on</p:attrName>
                                        </p:attrNameLst>
                                      </p:cBhvr>
                                      <p:to>
                                        <p:strVal val="true"/>
                                      </p:to>
                                    </p:set>
                                  </p:childTnLst>
                                </p:cTn>
                              </p:par>
                            </p:childTnLst>
                          </p:cTn>
                        </p:par>
                        <p:par>
                          <p:cTn id="91" fill="hold">
                            <p:stCondLst>
                              <p:cond delay="1830"/>
                            </p:stCondLst>
                            <p:childTnLst>
                              <p:par>
                                <p:cTn id="92" presetID="1" presetClass="emph" presetSubtype="2" fill="hold" nodeType="afterEffect">
                                  <p:stCondLst>
                                    <p:cond delay="250"/>
                                  </p:stCondLst>
                                  <p:childTnLst>
                                    <p:animClr clrSpc="rgb" dir="cw">
                                      <p:cBhvr>
                                        <p:cTn id="93" dur="10" fill="hold"/>
                                        <p:tgtEl>
                                          <p:spTgt spid="32"/>
                                        </p:tgtEl>
                                        <p:attrNameLst>
                                          <p:attrName>fillcolor</p:attrName>
                                        </p:attrNameLst>
                                      </p:cBhvr>
                                      <p:to>
                                        <a:srgbClr val="FF8181"/>
                                      </p:to>
                                    </p:animClr>
                                    <p:set>
                                      <p:cBhvr>
                                        <p:cTn id="94" dur="10" fill="hold"/>
                                        <p:tgtEl>
                                          <p:spTgt spid="32"/>
                                        </p:tgtEl>
                                        <p:attrNameLst>
                                          <p:attrName>fill.type</p:attrName>
                                        </p:attrNameLst>
                                      </p:cBhvr>
                                      <p:to>
                                        <p:strVal val="solid"/>
                                      </p:to>
                                    </p:set>
                                    <p:set>
                                      <p:cBhvr>
                                        <p:cTn id="95" dur="10" fill="hold"/>
                                        <p:tgtEl>
                                          <p:spTgt spid="32"/>
                                        </p:tgtEl>
                                        <p:attrNameLst>
                                          <p:attrName>fill.on</p:attrName>
                                        </p:attrNameLst>
                                      </p:cBhvr>
                                      <p:to>
                                        <p:strVal val="true"/>
                                      </p:to>
                                    </p:set>
                                  </p:childTnLst>
                                </p:cTn>
                              </p:par>
                            </p:childTnLst>
                          </p:cTn>
                        </p:par>
                        <p:par>
                          <p:cTn id="96" fill="hold">
                            <p:stCondLst>
                              <p:cond delay="2090"/>
                            </p:stCondLst>
                            <p:childTnLst>
                              <p:par>
                                <p:cTn id="97" presetID="1" presetClass="emph" presetSubtype="2" fill="hold" nodeType="afterEffect">
                                  <p:stCondLst>
                                    <p:cond delay="250"/>
                                  </p:stCondLst>
                                  <p:childTnLst>
                                    <p:animClr clrSpc="rgb" dir="cw">
                                      <p:cBhvr>
                                        <p:cTn id="98" dur="10" fill="hold"/>
                                        <p:tgtEl>
                                          <p:spTgt spid="32"/>
                                        </p:tgtEl>
                                        <p:attrNameLst>
                                          <p:attrName>fillcolor</p:attrName>
                                        </p:attrNameLst>
                                      </p:cBhvr>
                                      <p:to>
                                        <a:srgbClr val="FFFFFF"/>
                                      </p:to>
                                    </p:animClr>
                                    <p:set>
                                      <p:cBhvr>
                                        <p:cTn id="99" dur="10" fill="hold"/>
                                        <p:tgtEl>
                                          <p:spTgt spid="32"/>
                                        </p:tgtEl>
                                        <p:attrNameLst>
                                          <p:attrName>fill.type</p:attrName>
                                        </p:attrNameLst>
                                      </p:cBhvr>
                                      <p:to>
                                        <p:strVal val="solid"/>
                                      </p:to>
                                    </p:set>
                                    <p:set>
                                      <p:cBhvr>
                                        <p:cTn id="100" dur="10" fill="hold"/>
                                        <p:tgtEl>
                                          <p:spTgt spid="32"/>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xEl>
                                              <p:pRg st="4" end="4"/>
                                            </p:txEl>
                                          </p:spTgt>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28" grpId="0" animBg="1"/>
      <p:bldP spid="29" grpId="0" animBg="1"/>
      <p:bldP spid="30" grpId="0" animBg="1"/>
      <p:bldP spid="31" grpId="0" animBg="1"/>
      <p:bldP spid="32" grpId="0" animBg="1"/>
      <p:bldP spid="33"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2ED14-562A-7B41-81C5-4AADBA53F90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84181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Induce Errors</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400176"/>
            <a:ext cx="1752600" cy="1752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72050" y="1257006"/>
            <a:ext cx="3761672" cy="2542032"/>
          </a:xfrm>
          <a:prstGeom prst="rect">
            <a:avLst/>
          </a:prstGeom>
        </p:spPr>
      </p:pic>
      <p:sp>
        <p:nvSpPr>
          <p:cNvPr id="3" name="Left-Right Arrow 2"/>
          <p:cNvSpPr/>
          <p:nvPr/>
        </p:nvSpPr>
        <p:spPr>
          <a:xfrm>
            <a:off x="3276600" y="1827362"/>
            <a:ext cx="1695450"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Light"/>
                <a:ea typeface="+mn-ea"/>
                <a:cs typeface="+mn-cs"/>
              </a:rPr>
              <a:t>DDR3</a:t>
            </a:r>
          </a:p>
        </p:txBody>
      </p:sp>
      <p:sp>
        <p:nvSpPr>
          <p:cNvPr id="6" name="TextBox 5"/>
          <p:cNvSpPr txBox="1"/>
          <p:nvPr/>
        </p:nvSpPr>
        <p:spPr>
          <a:xfrm>
            <a:off x="4972050" y="914401"/>
            <a:ext cx="3761672" cy="63817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65000"/>
                    <a:lumOff val="35000"/>
                  </a:prstClr>
                </a:solidFill>
                <a:effectLst/>
                <a:uLnTx/>
                <a:uFillTx/>
                <a:latin typeface="Calibri Light"/>
                <a:ea typeface="+mn-ea"/>
                <a:cs typeface="+mn-cs"/>
              </a:rPr>
              <a:t>DRAM Module</a:t>
            </a:r>
          </a:p>
        </p:txBody>
      </p:sp>
      <p:sp>
        <p:nvSpPr>
          <p:cNvPr id="7" name="TextBox 6"/>
          <p:cNvSpPr txBox="1"/>
          <p:nvPr/>
        </p:nvSpPr>
        <p:spPr>
          <a:xfrm>
            <a:off x="685800" y="914400"/>
            <a:ext cx="3238500" cy="63817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65000"/>
                    <a:lumOff val="35000"/>
                  </a:prstClr>
                </a:solidFill>
                <a:effectLst/>
                <a:uLnTx/>
                <a:uFillTx/>
                <a:latin typeface="Calibri Light"/>
                <a:ea typeface="+mn-ea"/>
                <a:cs typeface="+mn-cs"/>
              </a:rPr>
              <a:t>x86 CPU</a:t>
            </a:r>
          </a:p>
        </p:txBody>
      </p:sp>
      <p:sp>
        <p:nvSpPr>
          <p:cNvPr id="4" name="Rectangle 3"/>
          <p:cNvSpPr/>
          <p:nvPr/>
        </p:nvSpPr>
        <p:spPr>
          <a:xfrm>
            <a:off x="4972050" y="3028951"/>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105400" y="3352801"/>
            <a:ext cx="3505200" cy="3048000"/>
          </a:xfrm>
          <a:prstGeom prst="roundRect">
            <a:avLst>
              <a:gd name="adj" fmla="val 11319"/>
            </a:avLst>
          </a:prstGeom>
          <a:solidFill>
            <a:schemeClr val="bg1">
              <a:lumMod val="7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 name="YArrow"/>
          <p:cNvCxnSpPr>
            <a:stCxn id="26" idx="3"/>
            <a:endCxn id="29" idx="1"/>
          </p:cNvCxnSpPr>
          <p:nvPr/>
        </p:nvCxnSpPr>
        <p:spPr>
          <a:xfrm>
            <a:off x="5715000" y="5448300"/>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6" name="Y"/>
          <p:cNvSpPr/>
          <p:nvPr/>
        </p:nvSpPr>
        <p:spPr>
          <a:xfrm>
            <a:off x="5105401" y="5257800"/>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9" name="XArrow"/>
          <p:cNvCxnSpPr>
            <a:stCxn id="25" idx="3"/>
          </p:cNvCxnSpPr>
          <p:nvPr/>
        </p:nvCxnSpPr>
        <p:spPr>
          <a:xfrm>
            <a:off x="5715000" y="4305300"/>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5" name="X"/>
          <p:cNvSpPr/>
          <p:nvPr/>
        </p:nvSpPr>
        <p:spPr>
          <a:xfrm>
            <a:off x="5105401" y="4114800"/>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28" name="Row"/>
          <p:cNvSpPr/>
          <p:nvPr/>
        </p:nvSpPr>
        <p:spPr>
          <a:xfrm>
            <a:off x="6096000" y="5638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30"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31"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32"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33" name="Row"/>
          <p:cNvSpPr/>
          <p:nvPr/>
        </p:nvSpPr>
        <p:spPr>
          <a:xfrm>
            <a:off x="6096000" y="3733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111111111</a:t>
            </a:r>
          </a:p>
        </p:txBody>
      </p:sp>
      <p:sp>
        <p:nvSpPr>
          <p:cNvPr id="16" name="CPU"/>
          <p:cNvSpPr/>
          <p:nvPr/>
        </p:nvSpPr>
        <p:spPr>
          <a:xfrm>
            <a:off x="419100" y="3352800"/>
            <a:ext cx="3771900" cy="3048001"/>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8" name="CachelineY"/>
          <p:cNvSpPr/>
          <p:nvPr/>
        </p:nvSpPr>
        <p:spPr>
          <a:xfrm>
            <a:off x="6096000" y="5256362"/>
            <a:ext cx="10668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a:t>
            </a:r>
          </a:p>
        </p:txBody>
      </p:sp>
      <p:sp>
        <p:nvSpPr>
          <p:cNvPr id="34" name="CachelineX"/>
          <p:cNvSpPr/>
          <p:nvPr/>
        </p:nvSpPr>
        <p:spPr>
          <a:xfrm>
            <a:off x="6096000" y="4114800"/>
            <a:ext cx="10668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1111</a:t>
            </a:r>
          </a:p>
        </p:txBody>
      </p:sp>
      <p:sp>
        <p:nvSpPr>
          <p:cNvPr id="41" name="Error"/>
          <p:cNvSpPr/>
          <p:nvPr/>
        </p:nvSpPr>
        <p:spPr>
          <a:xfrm>
            <a:off x="6096000" y="5637510"/>
            <a:ext cx="2133600" cy="3810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a:t>
            </a:r>
            <a:endParaRPr kumimoji="0" lang="en-US" sz="2800" b="0"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40" name="Error"/>
          <p:cNvSpPr/>
          <p:nvPr/>
        </p:nvSpPr>
        <p:spPr>
          <a:xfrm>
            <a:off x="6096000" y="4873924"/>
            <a:ext cx="2133600" cy="3810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000</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a:t>
            </a:r>
          </a:p>
        </p:txBody>
      </p:sp>
      <p:sp>
        <p:nvSpPr>
          <p:cNvPr id="37" name="Error"/>
          <p:cNvSpPr/>
          <p:nvPr/>
        </p:nvSpPr>
        <p:spPr>
          <a:xfrm>
            <a:off x="6096000" y="4496295"/>
            <a:ext cx="2133600" cy="3810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a:t>
            </a:r>
          </a:p>
        </p:txBody>
      </p:sp>
      <p:sp>
        <p:nvSpPr>
          <p:cNvPr id="35" name="Error"/>
          <p:cNvSpPr/>
          <p:nvPr/>
        </p:nvSpPr>
        <p:spPr>
          <a:xfrm>
            <a:off x="6096000" y="3733652"/>
            <a:ext cx="2133600" cy="3810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00</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0</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a:t>
            </a:r>
          </a:p>
        </p:txBody>
      </p:sp>
    </p:spTree>
    <p:extLst>
      <p:ext uri="{BB962C8B-B14F-4D97-AF65-F5344CB8AC3E}">
        <p14:creationId xmlns:p14="http://schemas.microsoft.com/office/powerpoint/2010/main" val="294055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mph" presetSubtype="2" fill="hold" nodeType="clickEffect">
                                  <p:stCondLst>
                                    <p:cond delay="0"/>
                                  </p:stCondLst>
                                  <p:childTnLst>
                                    <p:animClr clrSpc="rgb" dir="cw">
                                      <p:cBhvr>
                                        <p:cTn id="13" dur="10" fill="hold"/>
                                        <p:tgtEl>
                                          <p:spTgt spid="32"/>
                                        </p:tgtEl>
                                        <p:attrNameLst>
                                          <p:attrName>fillcolor</p:attrName>
                                        </p:attrNameLst>
                                      </p:cBhvr>
                                      <p:to>
                                        <a:srgbClr val="FF8181"/>
                                      </p:to>
                                    </p:animClr>
                                    <p:set>
                                      <p:cBhvr>
                                        <p:cTn id="14" dur="10" fill="hold"/>
                                        <p:tgtEl>
                                          <p:spTgt spid="32"/>
                                        </p:tgtEl>
                                        <p:attrNameLst>
                                          <p:attrName>fill.type</p:attrName>
                                        </p:attrNameLst>
                                      </p:cBhvr>
                                      <p:to>
                                        <p:strVal val="solid"/>
                                      </p:to>
                                    </p:set>
                                    <p:set>
                                      <p:cBhvr>
                                        <p:cTn id="15" dur="10" fill="hold"/>
                                        <p:tgtEl>
                                          <p:spTgt spid="32"/>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par>
                                <p:cTn id="20" presetID="42" presetClass="path" presetSubtype="0" accel="75000" decel="25000" fill="hold" grpId="0" nodeType="withEffect">
                                  <p:stCondLst>
                                    <p:cond delay="500"/>
                                  </p:stCondLst>
                                  <p:childTnLst>
                                    <p:animMotion origin="layout" path="M 1.11022E-16 0.00208 L -0.26667 -0.03218 " pathEditMode="relative" rAng="0" ptsTypes="AA">
                                      <p:cBhvr>
                                        <p:cTn id="21" dur="1250" fill="hold"/>
                                        <p:tgtEl>
                                          <p:spTgt spid="34"/>
                                        </p:tgtEl>
                                        <p:attrNameLst>
                                          <p:attrName>ppt_x</p:attrName>
                                          <p:attrName>ppt_y</p:attrName>
                                        </p:attrNameLst>
                                      </p:cBhvr>
                                      <p:rCtr x="-13333" y="-1713"/>
                                    </p:animMotion>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10" fill="hold"/>
                                        <p:tgtEl>
                                          <p:spTgt spid="32"/>
                                        </p:tgtEl>
                                        <p:attrNameLst>
                                          <p:attrName>fillcolor</p:attrName>
                                        </p:attrNameLst>
                                      </p:cBhvr>
                                      <p:to>
                                        <a:srgbClr val="FFFFFF"/>
                                      </p:to>
                                    </p:animClr>
                                    <p:set>
                                      <p:cBhvr>
                                        <p:cTn id="26" dur="10" fill="hold"/>
                                        <p:tgtEl>
                                          <p:spTgt spid="32"/>
                                        </p:tgtEl>
                                        <p:attrNameLst>
                                          <p:attrName>fill.type</p:attrName>
                                        </p:attrNameLst>
                                      </p:cBhvr>
                                      <p:to>
                                        <p:strVal val="solid"/>
                                      </p:to>
                                    </p:set>
                                    <p:set>
                                      <p:cBhvr>
                                        <p:cTn id="27" dur="10" fill="hold"/>
                                        <p:tgtEl>
                                          <p:spTgt spid="32"/>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10" fill="hold"/>
                                        <p:tgtEl>
                                          <p:spTgt spid="29"/>
                                        </p:tgtEl>
                                        <p:attrNameLst>
                                          <p:attrName>fillcolor</p:attrName>
                                        </p:attrNameLst>
                                      </p:cBhvr>
                                      <p:to>
                                        <a:srgbClr val="FF8181"/>
                                      </p:to>
                                    </p:animClr>
                                    <p:set>
                                      <p:cBhvr>
                                        <p:cTn id="30" dur="10" fill="hold"/>
                                        <p:tgtEl>
                                          <p:spTgt spid="29"/>
                                        </p:tgtEl>
                                        <p:attrNameLst>
                                          <p:attrName>fill.type</p:attrName>
                                        </p:attrNameLst>
                                      </p:cBhvr>
                                      <p:to>
                                        <p:strVal val="solid"/>
                                      </p:to>
                                    </p:set>
                                    <p:set>
                                      <p:cBhvr>
                                        <p:cTn id="31" dur="10" fill="hold"/>
                                        <p:tgtEl>
                                          <p:spTgt spid="29"/>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42" presetClass="path" presetSubtype="0" accel="75000" decel="25000" fill="hold" grpId="0" nodeType="withEffect">
                                  <p:stCondLst>
                                    <p:cond delay="500"/>
                                  </p:stCondLst>
                                  <p:childTnLst>
                                    <p:animMotion origin="layout" path="M 1.11022E-16 -2.96296E-6 L -0.26667 -0.14282 " pathEditMode="relative" rAng="0" ptsTypes="AA">
                                      <p:cBhvr>
                                        <p:cTn id="37" dur="1250" fill="hold"/>
                                        <p:tgtEl>
                                          <p:spTgt spid="38"/>
                                        </p:tgtEl>
                                        <p:attrNameLst>
                                          <p:attrName>ppt_x</p:attrName>
                                          <p:attrName>ppt_y</p:attrName>
                                        </p:attrNameLst>
                                      </p:cBhvr>
                                      <p:rCtr x="-13333" y="-7153"/>
                                    </p:animMotion>
                                  </p:childTnLst>
                                </p:cTn>
                              </p:par>
                            </p:childTnLst>
                          </p:cTn>
                        </p:par>
                      </p:childTnLst>
                    </p:cTn>
                  </p:par>
                  <p:par>
                    <p:cTn id="38" fill="hold">
                      <p:stCondLst>
                        <p:cond delay="indefinite"/>
                      </p:stCondLst>
                      <p:childTnLst>
                        <p:par>
                          <p:cTn id="39" fill="hold">
                            <p:stCondLst>
                              <p:cond delay="0"/>
                            </p:stCondLst>
                            <p:childTnLst>
                              <p:par>
                                <p:cTn id="40" presetID="2" presetClass="exit" presetSubtype="4" accel="75000" fill="hold" grpId="2" nodeType="clickEffect">
                                  <p:stCondLst>
                                    <p:cond delay="0"/>
                                  </p:stCondLst>
                                  <p:childTnLst>
                                    <p:anim calcmode="lin" valueType="num">
                                      <p:cBhvr additive="base">
                                        <p:cTn id="41" dur="1000"/>
                                        <p:tgtEl>
                                          <p:spTgt spid="34"/>
                                        </p:tgtEl>
                                        <p:attrNameLst>
                                          <p:attrName>ppt_x</p:attrName>
                                        </p:attrNameLst>
                                      </p:cBhvr>
                                      <p:tavLst>
                                        <p:tav tm="0">
                                          <p:val>
                                            <p:strVal val="ppt_x"/>
                                          </p:val>
                                        </p:tav>
                                        <p:tav tm="100000">
                                          <p:val>
                                            <p:strVal val="ppt_x"/>
                                          </p:val>
                                        </p:tav>
                                      </p:tavLst>
                                    </p:anim>
                                    <p:anim calcmode="lin" valueType="num">
                                      <p:cBhvr additive="base">
                                        <p:cTn id="42" dur="1000"/>
                                        <p:tgtEl>
                                          <p:spTgt spid="34"/>
                                        </p:tgtEl>
                                        <p:attrNameLst>
                                          <p:attrName>ppt_y</p:attrName>
                                        </p:attrNameLst>
                                      </p:cBhvr>
                                      <p:tavLst>
                                        <p:tav tm="0">
                                          <p:val>
                                            <p:strVal val="ppt_y"/>
                                          </p:val>
                                        </p:tav>
                                        <p:tav tm="100000">
                                          <p:val>
                                            <p:strVal val="1+ppt_h/2"/>
                                          </p:val>
                                        </p:tav>
                                      </p:tavLst>
                                    </p:anim>
                                    <p:set>
                                      <p:cBhvr>
                                        <p:cTn id="43" dur="1" fill="hold">
                                          <p:stCondLst>
                                            <p:cond delay="999"/>
                                          </p:stCondLst>
                                        </p:cTn>
                                        <p:tgtEl>
                                          <p:spTgt spid="34"/>
                                        </p:tgtEl>
                                        <p:attrNameLst>
                                          <p:attrName>style.visibility</p:attrName>
                                        </p:attrNameLst>
                                      </p:cBhvr>
                                      <p:to>
                                        <p:strVal val="hidden"/>
                                      </p:to>
                                    </p:set>
                                  </p:childTnLst>
                                </p:cTn>
                              </p:par>
                              <p:par>
                                <p:cTn id="44" presetID="2" presetClass="exit" presetSubtype="4" accel="75000" fill="hold" grpId="2" nodeType="withEffect">
                                  <p:stCondLst>
                                    <p:cond delay="0"/>
                                  </p:stCondLst>
                                  <p:childTnLst>
                                    <p:anim calcmode="lin" valueType="num">
                                      <p:cBhvr additive="base">
                                        <p:cTn id="45" dur="1000"/>
                                        <p:tgtEl>
                                          <p:spTgt spid="38"/>
                                        </p:tgtEl>
                                        <p:attrNameLst>
                                          <p:attrName>ppt_x</p:attrName>
                                        </p:attrNameLst>
                                      </p:cBhvr>
                                      <p:tavLst>
                                        <p:tav tm="0">
                                          <p:val>
                                            <p:strVal val="ppt_x"/>
                                          </p:val>
                                        </p:tav>
                                        <p:tav tm="100000">
                                          <p:val>
                                            <p:strVal val="ppt_x"/>
                                          </p:val>
                                        </p:tav>
                                      </p:tavLst>
                                    </p:anim>
                                    <p:anim calcmode="lin" valueType="num">
                                      <p:cBhvr additive="base">
                                        <p:cTn id="46" dur="1000"/>
                                        <p:tgtEl>
                                          <p:spTgt spid="38"/>
                                        </p:tgtEl>
                                        <p:attrNameLst>
                                          <p:attrName>ppt_y</p:attrName>
                                        </p:attrNameLst>
                                      </p:cBhvr>
                                      <p:tavLst>
                                        <p:tav tm="0">
                                          <p:val>
                                            <p:strVal val="ppt_y"/>
                                          </p:val>
                                        </p:tav>
                                        <p:tav tm="100000">
                                          <p:val>
                                            <p:strVal val="1+ppt_h/2"/>
                                          </p:val>
                                        </p:tav>
                                      </p:tavLst>
                                    </p:anim>
                                    <p:set>
                                      <p:cBhvr>
                                        <p:cTn id="47" dur="1" fill="hold">
                                          <p:stCondLst>
                                            <p:cond delay="999"/>
                                          </p:stCondLst>
                                        </p:cTn>
                                        <p:tgtEl>
                                          <p:spTgt spid="3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10" fill="hold"/>
                                        <p:tgtEl>
                                          <p:spTgt spid="32"/>
                                        </p:tgtEl>
                                        <p:attrNameLst>
                                          <p:attrName>fillcolor</p:attrName>
                                        </p:attrNameLst>
                                      </p:cBhvr>
                                      <p:to>
                                        <a:srgbClr val="FF8181"/>
                                      </p:to>
                                    </p:animClr>
                                    <p:set>
                                      <p:cBhvr>
                                        <p:cTn id="52" dur="10" fill="hold"/>
                                        <p:tgtEl>
                                          <p:spTgt spid="32"/>
                                        </p:tgtEl>
                                        <p:attrNameLst>
                                          <p:attrName>fill.type</p:attrName>
                                        </p:attrNameLst>
                                      </p:cBhvr>
                                      <p:to>
                                        <p:strVal val="solid"/>
                                      </p:to>
                                    </p:set>
                                    <p:set>
                                      <p:cBhvr>
                                        <p:cTn id="53" dur="10" fill="hold"/>
                                        <p:tgtEl>
                                          <p:spTgt spid="32"/>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10" fill="hold"/>
                                        <p:tgtEl>
                                          <p:spTgt spid="29"/>
                                        </p:tgtEl>
                                        <p:attrNameLst>
                                          <p:attrName>fillcolor</p:attrName>
                                        </p:attrNameLst>
                                      </p:cBhvr>
                                      <p:to>
                                        <a:srgbClr val="FFFFFF"/>
                                      </p:to>
                                    </p:animClr>
                                    <p:set>
                                      <p:cBhvr>
                                        <p:cTn id="56" dur="10" fill="hold"/>
                                        <p:tgtEl>
                                          <p:spTgt spid="29"/>
                                        </p:tgtEl>
                                        <p:attrNameLst>
                                          <p:attrName>fill.type</p:attrName>
                                        </p:attrNameLst>
                                      </p:cBhvr>
                                      <p:to>
                                        <p:strVal val="solid"/>
                                      </p:to>
                                    </p:set>
                                    <p:set>
                                      <p:cBhvr>
                                        <p:cTn id="57" dur="10" fill="hold"/>
                                        <p:tgtEl>
                                          <p:spTgt spid="29"/>
                                        </p:tgtEl>
                                        <p:attrNameLst>
                                          <p:attrName>fill.on</p:attrName>
                                        </p:attrNameLst>
                                      </p:cBhvr>
                                      <p:to>
                                        <p:strVal val="true"/>
                                      </p:to>
                                    </p:set>
                                  </p:childTnLst>
                                </p:cTn>
                              </p:par>
                              <p:par>
                                <p:cTn id="58" presetID="1" presetClass="emph" presetSubtype="2" fill="hold" nodeType="withEffect">
                                  <p:stCondLst>
                                    <p:cond delay="500"/>
                                  </p:stCondLst>
                                  <p:childTnLst>
                                    <p:animClr clrSpc="rgb" dir="cw">
                                      <p:cBhvr>
                                        <p:cTn id="59" dur="10" fill="hold"/>
                                        <p:tgtEl>
                                          <p:spTgt spid="32"/>
                                        </p:tgtEl>
                                        <p:attrNameLst>
                                          <p:attrName>fillcolor</p:attrName>
                                        </p:attrNameLst>
                                      </p:cBhvr>
                                      <p:to>
                                        <a:srgbClr val="FFFFFF"/>
                                      </p:to>
                                    </p:animClr>
                                    <p:set>
                                      <p:cBhvr>
                                        <p:cTn id="60" dur="10" fill="hold"/>
                                        <p:tgtEl>
                                          <p:spTgt spid="32"/>
                                        </p:tgtEl>
                                        <p:attrNameLst>
                                          <p:attrName>fill.type</p:attrName>
                                        </p:attrNameLst>
                                      </p:cBhvr>
                                      <p:to>
                                        <p:strVal val="solid"/>
                                      </p:to>
                                    </p:set>
                                    <p:set>
                                      <p:cBhvr>
                                        <p:cTn id="61" dur="10" fill="hold"/>
                                        <p:tgtEl>
                                          <p:spTgt spid="32"/>
                                        </p:tgtEl>
                                        <p:attrNameLst>
                                          <p:attrName>fill.on</p:attrName>
                                        </p:attrNameLst>
                                      </p:cBhvr>
                                      <p:to>
                                        <p:strVal val="true"/>
                                      </p:to>
                                    </p:set>
                                  </p:childTnLst>
                                </p:cTn>
                              </p:par>
                              <p:par>
                                <p:cTn id="62" presetID="1" presetClass="emph" presetSubtype="2" fill="hold" nodeType="withEffect">
                                  <p:stCondLst>
                                    <p:cond delay="500"/>
                                  </p:stCondLst>
                                  <p:childTnLst>
                                    <p:animClr clrSpc="rgb" dir="cw">
                                      <p:cBhvr>
                                        <p:cTn id="63" dur="10" fill="hold"/>
                                        <p:tgtEl>
                                          <p:spTgt spid="29"/>
                                        </p:tgtEl>
                                        <p:attrNameLst>
                                          <p:attrName>fillcolor</p:attrName>
                                        </p:attrNameLst>
                                      </p:cBhvr>
                                      <p:to>
                                        <a:srgbClr val="FF8181"/>
                                      </p:to>
                                    </p:animClr>
                                    <p:set>
                                      <p:cBhvr>
                                        <p:cTn id="64" dur="10" fill="hold"/>
                                        <p:tgtEl>
                                          <p:spTgt spid="29"/>
                                        </p:tgtEl>
                                        <p:attrNameLst>
                                          <p:attrName>fill.type</p:attrName>
                                        </p:attrNameLst>
                                      </p:cBhvr>
                                      <p:to>
                                        <p:strVal val="solid"/>
                                      </p:to>
                                    </p:set>
                                    <p:set>
                                      <p:cBhvr>
                                        <p:cTn id="65" dur="10" fill="hold"/>
                                        <p:tgtEl>
                                          <p:spTgt spid="29"/>
                                        </p:tgtEl>
                                        <p:attrNameLst>
                                          <p:attrName>fill.on</p:attrName>
                                        </p:attrNameLst>
                                      </p:cBhvr>
                                      <p:to>
                                        <p:strVal val="true"/>
                                      </p:to>
                                    </p:set>
                                  </p:childTnLst>
                                </p:cTn>
                              </p:par>
                              <p:par>
                                <p:cTn id="66" presetID="1" presetClass="emph" presetSubtype="2" fill="hold" nodeType="withEffect">
                                  <p:stCondLst>
                                    <p:cond delay="1000"/>
                                  </p:stCondLst>
                                  <p:childTnLst>
                                    <p:animClr clrSpc="rgb" dir="cw">
                                      <p:cBhvr>
                                        <p:cTn id="67" dur="10" fill="hold"/>
                                        <p:tgtEl>
                                          <p:spTgt spid="32"/>
                                        </p:tgtEl>
                                        <p:attrNameLst>
                                          <p:attrName>fillcolor</p:attrName>
                                        </p:attrNameLst>
                                      </p:cBhvr>
                                      <p:to>
                                        <a:srgbClr val="FF8181"/>
                                      </p:to>
                                    </p:animClr>
                                    <p:set>
                                      <p:cBhvr>
                                        <p:cTn id="68" dur="10" fill="hold"/>
                                        <p:tgtEl>
                                          <p:spTgt spid="32"/>
                                        </p:tgtEl>
                                        <p:attrNameLst>
                                          <p:attrName>fill.type</p:attrName>
                                        </p:attrNameLst>
                                      </p:cBhvr>
                                      <p:to>
                                        <p:strVal val="solid"/>
                                      </p:to>
                                    </p:set>
                                    <p:set>
                                      <p:cBhvr>
                                        <p:cTn id="69" dur="10" fill="hold"/>
                                        <p:tgtEl>
                                          <p:spTgt spid="32"/>
                                        </p:tgtEl>
                                        <p:attrNameLst>
                                          <p:attrName>fill.on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29"/>
                                        </p:tgtEl>
                                        <p:attrNameLst>
                                          <p:attrName>fillcolor</p:attrName>
                                        </p:attrNameLst>
                                      </p:cBhvr>
                                      <p:to>
                                        <a:srgbClr val="FFFFFF"/>
                                      </p:to>
                                    </p:animClr>
                                    <p:set>
                                      <p:cBhvr>
                                        <p:cTn id="72" dur="10" fill="hold"/>
                                        <p:tgtEl>
                                          <p:spTgt spid="29"/>
                                        </p:tgtEl>
                                        <p:attrNameLst>
                                          <p:attrName>fill.type</p:attrName>
                                        </p:attrNameLst>
                                      </p:cBhvr>
                                      <p:to>
                                        <p:strVal val="solid"/>
                                      </p:to>
                                    </p:set>
                                    <p:set>
                                      <p:cBhvr>
                                        <p:cTn id="73" dur="10" fill="hold"/>
                                        <p:tgtEl>
                                          <p:spTgt spid="29"/>
                                        </p:tgtEl>
                                        <p:attrNameLst>
                                          <p:attrName>fill.on</p:attrName>
                                        </p:attrNameLst>
                                      </p:cBhvr>
                                      <p:to>
                                        <p:strVal val="true"/>
                                      </p:to>
                                    </p:set>
                                  </p:childTnLst>
                                </p:cTn>
                              </p:par>
                              <p:par>
                                <p:cTn id="74" presetID="1" presetClass="emph" presetSubtype="2" fill="hold" nodeType="withEffect">
                                  <p:stCondLst>
                                    <p:cond delay="1500"/>
                                  </p:stCondLst>
                                  <p:childTnLst>
                                    <p:animClr clrSpc="rgb" dir="cw">
                                      <p:cBhvr>
                                        <p:cTn id="75" dur="10" fill="hold"/>
                                        <p:tgtEl>
                                          <p:spTgt spid="32"/>
                                        </p:tgtEl>
                                        <p:attrNameLst>
                                          <p:attrName>fillcolor</p:attrName>
                                        </p:attrNameLst>
                                      </p:cBhvr>
                                      <p:to>
                                        <a:srgbClr val="FFFFFF"/>
                                      </p:to>
                                    </p:animClr>
                                    <p:set>
                                      <p:cBhvr>
                                        <p:cTn id="76" dur="10" fill="hold"/>
                                        <p:tgtEl>
                                          <p:spTgt spid="32"/>
                                        </p:tgtEl>
                                        <p:attrNameLst>
                                          <p:attrName>fill.type</p:attrName>
                                        </p:attrNameLst>
                                      </p:cBhvr>
                                      <p:to>
                                        <p:strVal val="solid"/>
                                      </p:to>
                                    </p:set>
                                    <p:set>
                                      <p:cBhvr>
                                        <p:cTn id="77" dur="10" fill="hold"/>
                                        <p:tgtEl>
                                          <p:spTgt spid="32"/>
                                        </p:tgtEl>
                                        <p:attrNameLst>
                                          <p:attrName>fill.on</p:attrName>
                                        </p:attrNameLst>
                                      </p:cBhvr>
                                      <p:to>
                                        <p:strVal val="true"/>
                                      </p:to>
                                    </p:set>
                                  </p:childTnLst>
                                </p:cTn>
                              </p:par>
                              <p:par>
                                <p:cTn id="78" presetID="1" presetClass="emph" presetSubtype="2" fill="hold" nodeType="withEffect">
                                  <p:stCondLst>
                                    <p:cond delay="1500"/>
                                  </p:stCondLst>
                                  <p:childTnLst>
                                    <p:animClr clrSpc="rgb" dir="cw">
                                      <p:cBhvr>
                                        <p:cTn id="79" dur="10" fill="hold"/>
                                        <p:tgtEl>
                                          <p:spTgt spid="29"/>
                                        </p:tgtEl>
                                        <p:attrNameLst>
                                          <p:attrName>fillcolor</p:attrName>
                                        </p:attrNameLst>
                                      </p:cBhvr>
                                      <p:to>
                                        <a:srgbClr val="FF8181"/>
                                      </p:to>
                                    </p:animClr>
                                    <p:set>
                                      <p:cBhvr>
                                        <p:cTn id="80" dur="10" fill="hold"/>
                                        <p:tgtEl>
                                          <p:spTgt spid="29"/>
                                        </p:tgtEl>
                                        <p:attrNameLst>
                                          <p:attrName>fill.type</p:attrName>
                                        </p:attrNameLst>
                                      </p:cBhvr>
                                      <p:to>
                                        <p:strVal val="solid"/>
                                      </p:to>
                                    </p:set>
                                    <p:set>
                                      <p:cBhvr>
                                        <p:cTn id="81" dur="10" fill="hold"/>
                                        <p:tgtEl>
                                          <p:spTgt spid="29"/>
                                        </p:tgtEl>
                                        <p:attrNameLst>
                                          <p:attrName>fill.on</p:attrName>
                                        </p:attrNameLst>
                                      </p:cBhvr>
                                      <p:to>
                                        <p:strVal val="true"/>
                                      </p:to>
                                    </p:set>
                                  </p:childTnLst>
                                </p:cTn>
                              </p:par>
                              <p:par>
                                <p:cTn id="82" presetID="1" presetClass="emph" presetSubtype="2" fill="hold" nodeType="withEffect">
                                  <p:stCondLst>
                                    <p:cond delay="2000"/>
                                  </p:stCondLst>
                                  <p:childTnLst>
                                    <p:animClr clrSpc="rgb" dir="cw">
                                      <p:cBhvr>
                                        <p:cTn id="83" dur="10" fill="hold"/>
                                        <p:tgtEl>
                                          <p:spTgt spid="32"/>
                                        </p:tgtEl>
                                        <p:attrNameLst>
                                          <p:attrName>fillcolor</p:attrName>
                                        </p:attrNameLst>
                                      </p:cBhvr>
                                      <p:to>
                                        <a:srgbClr val="FF8181"/>
                                      </p:to>
                                    </p:animClr>
                                    <p:set>
                                      <p:cBhvr>
                                        <p:cTn id="84" dur="10" fill="hold"/>
                                        <p:tgtEl>
                                          <p:spTgt spid="32"/>
                                        </p:tgtEl>
                                        <p:attrNameLst>
                                          <p:attrName>fill.type</p:attrName>
                                        </p:attrNameLst>
                                      </p:cBhvr>
                                      <p:to>
                                        <p:strVal val="solid"/>
                                      </p:to>
                                    </p:set>
                                    <p:set>
                                      <p:cBhvr>
                                        <p:cTn id="85" dur="10" fill="hold"/>
                                        <p:tgtEl>
                                          <p:spTgt spid="32"/>
                                        </p:tgtEl>
                                        <p:attrNameLst>
                                          <p:attrName>fill.on</p:attrName>
                                        </p:attrNameLst>
                                      </p:cBhvr>
                                      <p:to>
                                        <p:strVal val="true"/>
                                      </p:to>
                                    </p:set>
                                  </p:childTnLst>
                                </p:cTn>
                              </p:par>
                              <p:par>
                                <p:cTn id="86" presetID="1" presetClass="emph" presetSubtype="2" fill="hold" nodeType="withEffect">
                                  <p:stCondLst>
                                    <p:cond delay="2000"/>
                                  </p:stCondLst>
                                  <p:childTnLst>
                                    <p:animClr clrSpc="rgb" dir="cw">
                                      <p:cBhvr>
                                        <p:cTn id="87" dur="10" fill="hold"/>
                                        <p:tgtEl>
                                          <p:spTgt spid="29"/>
                                        </p:tgtEl>
                                        <p:attrNameLst>
                                          <p:attrName>fillcolor</p:attrName>
                                        </p:attrNameLst>
                                      </p:cBhvr>
                                      <p:to>
                                        <a:srgbClr val="FFFFFF"/>
                                      </p:to>
                                    </p:animClr>
                                    <p:set>
                                      <p:cBhvr>
                                        <p:cTn id="88" dur="10" fill="hold"/>
                                        <p:tgtEl>
                                          <p:spTgt spid="29"/>
                                        </p:tgtEl>
                                        <p:attrNameLst>
                                          <p:attrName>fill.type</p:attrName>
                                        </p:attrNameLst>
                                      </p:cBhvr>
                                      <p:to>
                                        <p:strVal val="solid"/>
                                      </p:to>
                                    </p:set>
                                    <p:set>
                                      <p:cBhvr>
                                        <p:cTn id="89" dur="10" fill="hold"/>
                                        <p:tgtEl>
                                          <p:spTgt spid="29"/>
                                        </p:tgtEl>
                                        <p:attrNameLst>
                                          <p:attrName>fill.on</p:attrName>
                                        </p:attrNameLst>
                                      </p:cBhvr>
                                      <p:to>
                                        <p:strVal val="true"/>
                                      </p:to>
                                    </p:set>
                                  </p:childTnLst>
                                </p:cTn>
                              </p:par>
                              <p:par>
                                <p:cTn id="90" presetID="1" presetClass="emph" presetSubtype="2" fill="hold" nodeType="withEffect">
                                  <p:stCondLst>
                                    <p:cond delay="2500"/>
                                  </p:stCondLst>
                                  <p:childTnLst>
                                    <p:animClr clrSpc="rgb" dir="cw">
                                      <p:cBhvr>
                                        <p:cTn id="91" dur="10" fill="hold"/>
                                        <p:tgtEl>
                                          <p:spTgt spid="32"/>
                                        </p:tgtEl>
                                        <p:attrNameLst>
                                          <p:attrName>fillcolor</p:attrName>
                                        </p:attrNameLst>
                                      </p:cBhvr>
                                      <p:to>
                                        <a:srgbClr val="FFFFFF"/>
                                      </p:to>
                                    </p:animClr>
                                    <p:set>
                                      <p:cBhvr>
                                        <p:cTn id="92" dur="10" fill="hold"/>
                                        <p:tgtEl>
                                          <p:spTgt spid="32"/>
                                        </p:tgtEl>
                                        <p:attrNameLst>
                                          <p:attrName>fill.type</p:attrName>
                                        </p:attrNameLst>
                                      </p:cBhvr>
                                      <p:to>
                                        <p:strVal val="solid"/>
                                      </p:to>
                                    </p:set>
                                    <p:set>
                                      <p:cBhvr>
                                        <p:cTn id="93" dur="10" fill="hold"/>
                                        <p:tgtEl>
                                          <p:spTgt spid="32"/>
                                        </p:tgtEl>
                                        <p:attrNameLst>
                                          <p:attrName>fill.on</p:attrName>
                                        </p:attrNameLst>
                                      </p:cBhvr>
                                      <p:to>
                                        <p:strVal val="true"/>
                                      </p:to>
                                    </p:set>
                                  </p:childTnLst>
                                </p:cTn>
                              </p:par>
                              <p:par>
                                <p:cTn id="94" presetID="1" presetClass="emph" presetSubtype="2" fill="hold" nodeType="withEffect">
                                  <p:stCondLst>
                                    <p:cond delay="2500"/>
                                  </p:stCondLst>
                                  <p:childTnLst>
                                    <p:animClr clrSpc="rgb" dir="cw">
                                      <p:cBhvr>
                                        <p:cTn id="95" dur="10" fill="hold"/>
                                        <p:tgtEl>
                                          <p:spTgt spid="29"/>
                                        </p:tgtEl>
                                        <p:attrNameLst>
                                          <p:attrName>fillcolor</p:attrName>
                                        </p:attrNameLst>
                                      </p:cBhvr>
                                      <p:to>
                                        <a:srgbClr val="FF8181"/>
                                      </p:to>
                                    </p:animClr>
                                    <p:set>
                                      <p:cBhvr>
                                        <p:cTn id="96" dur="10" fill="hold"/>
                                        <p:tgtEl>
                                          <p:spTgt spid="29"/>
                                        </p:tgtEl>
                                        <p:attrNameLst>
                                          <p:attrName>fill.type</p:attrName>
                                        </p:attrNameLst>
                                      </p:cBhvr>
                                      <p:to>
                                        <p:strVal val="solid"/>
                                      </p:to>
                                    </p:set>
                                    <p:set>
                                      <p:cBhvr>
                                        <p:cTn id="97" dur="10" fill="hold"/>
                                        <p:tgtEl>
                                          <p:spTgt spid="29"/>
                                        </p:tgtEl>
                                        <p:attrNameLst>
                                          <p:attrName>fill.on</p:attrName>
                                        </p:attrNameLst>
                                      </p:cBhvr>
                                      <p:to>
                                        <p:strVal val="true"/>
                                      </p:to>
                                    </p:set>
                                  </p:childTnLst>
                                </p:cTn>
                              </p:par>
                              <p:par>
                                <p:cTn id="98" presetID="1" presetClass="emph" presetSubtype="2" fill="hold" nodeType="withEffect">
                                  <p:stCondLst>
                                    <p:cond delay="3000"/>
                                  </p:stCondLst>
                                  <p:childTnLst>
                                    <p:animClr clrSpc="rgb" dir="cw">
                                      <p:cBhvr>
                                        <p:cTn id="99" dur="10" fill="hold"/>
                                        <p:tgtEl>
                                          <p:spTgt spid="29"/>
                                        </p:tgtEl>
                                        <p:attrNameLst>
                                          <p:attrName>fillcolor</p:attrName>
                                        </p:attrNameLst>
                                      </p:cBhvr>
                                      <p:to>
                                        <a:srgbClr val="FFFFFF"/>
                                      </p:to>
                                    </p:animClr>
                                    <p:set>
                                      <p:cBhvr>
                                        <p:cTn id="100" dur="10" fill="hold"/>
                                        <p:tgtEl>
                                          <p:spTgt spid="29"/>
                                        </p:tgtEl>
                                        <p:attrNameLst>
                                          <p:attrName>fill.type</p:attrName>
                                        </p:attrNameLst>
                                      </p:cBhvr>
                                      <p:to>
                                        <p:strVal val="solid"/>
                                      </p:to>
                                    </p:set>
                                    <p:set>
                                      <p:cBhvr>
                                        <p:cTn id="101" dur="10" fill="hold"/>
                                        <p:tgtEl>
                                          <p:spTgt spid="29"/>
                                        </p:tgtEl>
                                        <p:attrNameLst>
                                          <p:attrName>fill.on</p:attrName>
                                        </p:attrNameLst>
                                      </p:cBhvr>
                                      <p:to>
                                        <p:strVal val="true"/>
                                      </p:to>
                                    </p:set>
                                  </p:childTnLst>
                                </p:cTn>
                              </p:par>
                            </p:childTnLst>
                          </p:cTn>
                        </p:par>
                        <p:par>
                          <p:cTn id="102" fill="hold">
                            <p:stCondLst>
                              <p:cond delay="3010"/>
                            </p:stCondLst>
                            <p:childTnLst>
                              <p:par>
                                <p:cTn id="103" presetID="10" presetClass="entr" presetSubtype="0" fill="hold" grpId="0" nodeType="after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fade">
                                      <p:cBhvr>
                                        <p:cTn id="108" dur="500"/>
                                        <p:tgtEl>
                                          <p:spTgt spid="3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500"/>
                                        <p:tgtEl>
                                          <p:spTgt spid="4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animBg="1"/>
      <p:bldP spid="38" grpId="1" animBg="1"/>
      <p:bldP spid="38" grpId="2" animBg="1"/>
      <p:bldP spid="34" grpId="0" animBg="1"/>
      <p:bldP spid="34" grpId="1" animBg="1"/>
      <p:bldP spid="34" grpId="2" animBg="1"/>
      <p:bldP spid="41" grpId="0" animBg="1"/>
      <p:bldP spid="40" grpId="0" animBg="1"/>
      <p:bldP spid="37" grpId="0" animBg="1"/>
      <p:bldP spid="3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Number of Disturbance Errors</a:t>
            </a:r>
          </a:p>
        </p:txBody>
      </p:sp>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r>
              <a:rPr lang="en-US" sz="3200" i="1" dirty="0"/>
              <a:t>In a more controlled environment, we can induce as many as </a:t>
            </a:r>
            <a:r>
              <a:rPr lang="en-US" sz="3200" i="1" dirty="0">
                <a:solidFill>
                  <a:srgbClr val="FF0000"/>
                </a:solidFill>
              </a:rPr>
              <a:t>ten million</a:t>
            </a:r>
            <a:r>
              <a:rPr lang="en-US" sz="3200" i="1" dirty="0"/>
              <a:t> disturbance errors</a:t>
            </a:r>
          </a:p>
          <a:p>
            <a:r>
              <a:rPr lang="en-US" sz="3200" i="1" dirty="0">
                <a:solidFill>
                  <a:srgbClr val="FF0000"/>
                </a:solidFill>
              </a:rPr>
              <a:t>Disturbance errors are a serious reliability issue</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69415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Security Implications</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46395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155770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09600" y="685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1. Historical Context</a:t>
            </a:r>
          </a:p>
        </p:txBody>
      </p:sp>
      <p:sp>
        <p:nvSpPr>
          <p:cNvPr id="4" name="Rounded Rectangle 3"/>
          <p:cNvSpPr/>
          <p:nvPr/>
        </p:nvSpPr>
        <p:spPr>
          <a:xfrm>
            <a:off x="609600" y="2209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2. Demonstration (Real System)</a:t>
            </a:r>
          </a:p>
        </p:txBody>
      </p:sp>
      <p:sp>
        <p:nvSpPr>
          <p:cNvPr id="5" name="Rounded Rectangle 4"/>
          <p:cNvSpPr/>
          <p:nvPr/>
        </p:nvSpPr>
        <p:spPr>
          <a:xfrm>
            <a:off x="609600" y="3733800"/>
            <a:ext cx="8001000"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3. Characterization (FPGA-Based)</a:t>
            </a:r>
          </a:p>
        </p:txBody>
      </p:sp>
      <p:sp>
        <p:nvSpPr>
          <p:cNvPr id="7" name="Rounded Rectangle 6"/>
          <p:cNvSpPr/>
          <p:nvPr/>
        </p:nvSpPr>
        <p:spPr>
          <a:xfrm>
            <a:off x="609600" y="5257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 4.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95088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Infrastructure</a:t>
            </a:r>
          </a:p>
        </p:txBody>
      </p:sp>
      <p:sp>
        <p:nvSpPr>
          <p:cNvPr id="30" name="Rounded Rectangle 29"/>
          <p:cNvSpPr/>
          <p:nvPr/>
        </p:nvSpPr>
        <p:spPr>
          <a:xfrm>
            <a:off x="3657600" y="1143002"/>
            <a:ext cx="4572000" cy="5029198"/>
          </a:xfrm>
          <a:prstGeom prst="roundRect">
            <a:avLst>
              <a:gd name="adj" fmla="val 6749"/>
            </a:avLst>
          </a:prstGeom>
          <a:solidFill>
            <a:schemeClr val="bg1">
              <a:lumMod val="85000"/>
            </a:schemeClr>
          </a:solidFill>
          <a:ln w="38100">
            <a:noFill/>
            <a:prstDash val="sysDash"/>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029200" y="2057400"/>
            <a:ext cx="2743200" cy="914400"/>
          </a:xfrm>
          <a:prstGeom prst="rect">
            <a:avLst/>
          </a:prstGeom>
          <a:solidFill>
            <a:srgbClr val="FF0000"/>
          </a:solidFill>
          <a:ln w="76200">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a:ea typeface="+mn-ea"/>
                <a:cs typeface="+mn-cs"/>
              </a:rPr>
              <a:t>Test Engine</a:t>
            </a:r>
          </a:p>
        </p:txBody>
      </p:sp>
      <p:sp>
        <p:nvSpPr>
          <p:cNvPr id="19" name="Rectangle 18"/>
          <p:cNvSpPr/>
          <p:nvPr/>
        </p:nvSpPr>
        <p:spPr>
          <a:xfrm>
            <a:off x="5029200" y="2971800"/>
            <a:ext cx="2743200" cy="914400"/>
          </a:xfrm>
          <a:prstGeom prst="rect">
            <a:avLst/>
          </a:prstGeom>
          <a:solidFill>
            <a:schemeClr val="tx1">
              <a:lumMod val="75000"/>
              <a:lumOff val="25000"/>
            </a:schemeClr>
          </a:solidFill>
          <a:ln w="76200">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a:ea typeface="+mn-ea"/>
                <a:cs typeface="+mn-cs"/>
              </a:rPr>
              <a:t>DRAM Ctrl</a:t>
            </a:r>
          </a:p>
        </p:txBody>
      </p:sp>
      <p:sp>
        <p:nvSpPr>
          <p:cNvPr id="20" name="Rectangle 19"/>
          <p:cNvSpPr/>
          <p:nvPr/>
        </p:nvSpPr>
        <p:spPr>
          <a:xfrm rot="16200000">
            <a:off x="3657601" y="2514601"/>
            <a:ext cx="1828798" cy="914400"/>
          </a:xfrm>
          <a:prstGeom prst="rect">
            <a:avLst/>
          </a:prstGeom>
          <a:solidFill>
            <a:schemeClr val="tx1">
              <a:lumMod val="75000"/>
              <a:lumOff val="25000"/>
            </a:schemeClr>
          </a:solidFill>
          <a:ln w="76200">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a:ea typeface="+mn-ea"/>
                <a:cs typeface="+mn-cs"/>
              </a:rPr>
              <a:t>PCIe</a:t>
            </a:r>
          </a:p>
        </p:txBody>
      </p:sp>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469" t="10597" r="5469" b="30636"/>
          <a:stretch/>
        </p:blipFill>
        <p:spPr>
          <a:xfrm>
            <a:off x="5029200" y="4495800"/>
            <a:ext cx="2743200" cy="1223212"/>
          </a:xfrm>
          <a:prstGeom prst="rect">
            <a:avLst/>
          </a:prstGeom>
          <a:noFill/>
          <a:ln>
            <a:noFill/>
          </a:ln>
        </p:spPr>
      </p:pic>
      <p:cxnSp>
        <p:nvCxnSpPr>
          <p:cNvPr id="22" name="Straight Arrow Connector 21"/>
          <p:cNvCxnSpPr>
            <a:endCxn id="21" idx="0"/>
          </p:cNvCxnSpPr>
          <p:nvPr/>
        </p:nvCxnSpPr>
        <p:spPr>
          <a:xfrm>
            <a:off x="6400800" y="3886200"/>
            <a:ext cx="0" cy="609600"/>
          </a:xfrm>
          <a:prstGeom prst="straightConnector1">
            <a:avLst/>
          </a:prstGeom>
          <a:ln w="38100">
            <a:solidFill>
              <a:schemeClr val="tx1">
                <a:lumMod val="75000"/>
                <a:lumOff val="25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43600" y="3886200"/>
            <a:ext cx="0" cy="609600"/>
          </a:xfrm>
          <a:prstGeom prst="straightConnector1">
            <a:avLst/>
          </a:prstGeom>
          <a:ln w="38100">
            <a:solidFill>
              <a:schemeClr val="tx1">
                <a:lumMod val="75000"/>
                <a:lumOff val="25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858000" y="3886200"/>
            <a:ext cx="0" cy="609600"/>
          </a:xfrm>
          <a:prstGeom prst="straightConnector1">
            <a:avLst/>
          </a:prstGeom>
          <a:ln w="38100">
            <a:solidFill>
              <a:schemeClr val="tx1">
                <a:lumMod val="75000"/>
                <a:lumOff val="25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136570" y="1143002"/>
            <a:ext cx="3635829" cy="914400"/>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Calibri Light"/>
                <a:ea typeface="+mn-ea"/>
                <a:cs typeface="+mn-cs"/>
              </a:rPr>
              <a:t>FPGA Board</a:t>
            </a:r>
          </a:p>
        </p:txBody>
      </p:sp>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29945" t="2199" r="30494"/>
          <a:stretch/>
        </p:blipFill>
        <p:spPr>
          <a:xfrm flipH="1">
            <a:off x="939800" y="2127630"/>
            <a:ext cx="1651000" cy="3059935"/>
          </a:xfrm>
          <a:prstGeom prst="rect">
            <a:avLst/>
          </a:prstGeom>
        </p:spPr>
      </p:pic>
      <p:cxnSp>
        <p:nvCxnSpPr>
          <p:cNvPr id="34" name="Straight Arrow Connector 33"/>
          <p:cNvCxnSpPr/>
          <p:nvPr/>
        </p:nvCxnSpPr>
        <p:spPr>
          <a:xfrm>
            <a:off x="5486400" y="3886200"/>
            <a:ext cx="0" cy="609600"/>
          </a:xfrm>
          <a:prstGeom prst="straightConnector1">
            <a:avLst/>
          </a:prstGeom>
          <a:ln w="38100">
            <a:solidFill>
              <a:schemeClr val="tx1">
                <a:lumMod val="75000"/>
                <a:lumOff val="25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315200" y="3886200"/>
            <a:ext cx="0" cy="609600"/>
          </a:xfrm>
          <a:prstGeom prst="straightConnector1">
            <a:avLst/>
          </a:prstGeom>
          <a:ln w="38100">
            <a:solidFill>
              <a:schemeClr val="tx1">
                <a:lumMod val="75000"/>
                <a:lumOff val="25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26" name="Left-Right Arrow 25"/>
          <p:cNvSpPr/>
          <p:nvPr/>
        </p:nvSpPr>
        <p:spPr>
          <a:xfrm>
            <a:off x="2666999" y="2667000"/>
            <a:ext cx="1447801" cy="609600"/>
          </a:xfrm>
          <a:prstGeom prst="lef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27" name="Rectangle 26"/>
          <p:cNvSpPr/>
          <p:nvPr/>
        </p:nvSpPr>
        <p:spPr>
          <a:xfrm>
            <a:off x="939799" y="1143002"/>
            <a:ext cx="1651001" cy="914400"/>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Calibri Light"/>
                <a:ea typeface="+mn-ea"/>
                <a:cs typeface="+mn-cs"/>
              </a:rPr>
              <a:t>PC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505539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304802" y="1143000"/>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sp>
        <p:nvSpPr>
          <p:cNvPr id="10" name="Rectangle 9"/>
          <p:cNvSpPr/>
          <p:nvPr/>
        </p:nvSpPr>
        <p:spPr>
          <a:xfrm>
            <a:off x="304802" y="2667000"/>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sp>
        <p:nvSpPr>
          <p:cNvPr id="11" name="Rectangle 10"/>
          <p:cNvSpPr/>
          <p:nvPr/>
        </p:nvSpPr>
        <p:spPr>
          <a:xfrm>
            <a:off x="4572000" y="1639386"/>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Heater</a:t>
            </a:r>
          </a:p>
        </p:txBody>
      </p:sp>
      <p:sp>
        <p:nvSpPr>
          <p:cNvPr id="13" name="Rectangle 12"/>
          <p:cNvSpPr/>
          <p:nvPr/>
        </p:nvSpPr>
        <p:spPr>
          <a:xfrm>
            <a:off x="2514600" y="1639389"/>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FPGAs</a:t>
            </a:r>
          </a:p>
        </p:txBody>
      </p:sp>
      <p:sp>
        <p:nvSpPr>
          <p:cNvPr id="14" name="Rectangle 13"/>
          <p:cNvSpPr/>
          <p:nvPr/>
        </p:nvSpPr>
        <p:spPr>
          <a:xfrm>
            <a:off x="6019800" y="1639389"/>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FPGAs</a:t>
            </a:r>
          </a:p>
        </p:txBody>
      </p:sp>
    </p:spTree>
    <p:extLst>
      <p:ext uri="{BB962C8B-B14F-4D97-AF65-F5344CB8AC3E}">
        <p14:creationId xmlns:p14="http://schemas.microsoft.com/office/powerpoint/2010/main" val="38474256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Tested DDR3 DRAM Modules</a:t>
            </a:r>
          </a:p>
        </p:txBody>
      </p:sp>
      <p:grpSp>
        <p:nvGrpSpPr>
          <p:cNvPr id="4" name="Group 3"/>
          <p:cNvGrpSpPr/>
          <p:nvPr/>
        </p:nvGrpSpPr>
        <p:grpSpPr>
          <a:xfrm>
            <a:off x="762000" y="2057399"/>
            <a:ext cx="2147590" cy="1295400"/>
            <a:chOff x="990600" y="1676400"/>
            <a:chExt cx="2147590" cy="1295400"/>
          </a:xfrm>
        </p:grpSpPr>
        <p:grpSp>
          <p:nvGrpSpPr>
            <p:cNvPr id="5" name="Group 4"/>
            <p:cNvGrpSpPr/>
            <p:nvPr/>
          </p:nvGrpSpPr>
          <p:grpSpPr>
            <a:xfrm>
              <a:off x="990600" y="1676400"/>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990600" y="1676400"/>
              <a:ext cx="2147590" cy="78105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43</a:t>
              </a:r>
            </a:p>
          </p:txBody>
        </p:sp>
      </p:grpSp>
      <p:grpSp>
        <p:nvGrpSpPr>
          <p:cNvPr id="16" name="Group 15"/>
          <p:cNvGrpSpPr/>
          <p:nvPr/>
        </p:nvGrpSpPr>
        <p:grpSpPr>
          <a:xfrm>
            <a:off x="3498205" y="2057399"/>
            <a:ext cx="2147590" cy="1295401"/>
            <a:chOff x="3581400" y="1676399"/>
            <a:chExt cx="2147590" cy="1295401"/>
          </a:xfrm>
        </p:grpSpPr>
        <p:grpSp>
          <p:nvGrpSpPr>
            <p:cNvPr id="17" name="Group 16"/>
            <p:cNvGrpSpPr/>
            <p:nvPr/>
          </p:nvGrpSpPr>
          <p:grpSpPr>
            <a:xfrm>
              <a:off x="3581400" y="1676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581400" y="1676399"/>
              <a:ext cx="2147590" cy="7620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54</a:t>
              </a:r>
            </a:p>
          </p:txBody>
        </p:sp>
      </p:grpSp>
      <p:grpSp>
        <p:nvGrpSpPr>
          <p:cNvPr id="28" name="Group 27"/>
          <p:cNvGrpSpPr/>
          <p:nvPr/>
        </p:nvGrpSpPr>
        <p:grpSpPr>
          <a:xfrm>
            <a:off x="6248400" y="2057398"/>
            <a:ext cx="2147590" cy="1295401"/>
            <a:chOff x="6414790" y="1676399"/>
            <a:chExt cx="2147590" cy="1295401"/>
          </a:xfrm>
        </p:grpSpPr>
        <p:grpSp>
          <p:nvGrpSpPr>
            <p:cNvPr id="29" name="Group 28"/>
            <p:cNvGrpSpPr/>
            <p:nvPr/>
          </p:nvGrpSpPr>
          <p:grpSpPr>
            <a:xfrm>
              <a:off x="6414790" y="1676400"/>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414790" y="1676399"/>
              <a:ext cx="2147590" cy="7620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32</a:t>
              </a:r>
            </a:p>
          </p:txBody>
        </p:sp>
      </p:gr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solidFill>
                <a:effectLst/>
                <a:uLnTx/>
                <a:uFillTx/>
                <a:latin typeface="Calibri Light"/>
                <a:ea typeface="+mn-ea"/>
                <a:cs typeface="+mn-cs"/>
              </a:rPr>
              <a:t>Company</a:t>
            </a:r>
            <a:r>
              <a:rPr kumimoji="0" lang="en-US" sz="4000" b="1" i="0" u="none" strike="noStrike" kern="1200" cap="none" spc="0" normalizeH="0" baseline="0" noProof="0" dirty="0">
                <a:ln>
                  <a:noFill/>
                </a:ln>
                <a:solidFill>
                  <a:srgbClr val="5B9BD5"/>
                </a:solidFill>
                <a:effectLst/>
                <a:uLnTx/>
                <a:uFillTx/>
                <a:latin typeface="Calibri"/>
                <a:ea typeface="+mn-ea"/>
                <a:cs typeface="+mn-cs"/>
              </a:rPr>
              <a:t> </a:t>
            </a:r>
            <a:r>
              <a:rPr kumimoji="0" lang="en-US" sz="4400" b="1" i="0" u="none" strike="noStrike" kern="1200" cap="none" spc="0" normalizeH="0" baseline="0" noProof="0" dirty="0">
                <a:ln>
                  <a:noFill/>
                </a:ln>
                <a:solidFill>
                  <a:srgbClr val="5B9BD5"/>
                </a:solidFill>
                <a:effectLst/>
                <a:uLnTx/>
                <a:uFillTx/>
                <a:latin typeface="Calibri Light"/>
                <a:ea typeface="+mn-ea"/>
                <a:cs typeface="+mn-cs"/>
              </a:rPr>
              <a:t>A</a:t>
            </a:r>
            <a:r>
              <a:rPr kumimoji="0" lang="en-US" sz="3200" b="1" i="0" u="none" strike="noStrike" kern="1200" cap="none" spc="0" normalizeH="0" baseline="0" noProof="0" dirty="0">
                <a:ln>
                  <a:noFill/>
                </a:ln>
                <a:solidFill>
                  <a:srgbClr val="5B9BD5"/>
                </a:solidFill>
                <a:effectLst/>
                <a:uLnTx/>
                <a:uFillTx/>
                <a:latin typeface="Calibri"/>
                <a:ea typeface="+mn-ea"/>
                <a:cs typeface="+mn-cs"/>
              </a:rPr>
              <a:t> </a:t>
            </a:r>
            <a:endParaRPr kumimoji="0" lang="en-US" sz="4000" b="0" i="0" u="none" strike="noStrike" kern="1200" cap="none" spc="0" normalizeH="0" baseline="0" noProof="0" dirty="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7D31"/>
                </a:solidFill>
                <a:effectLst/>
                <a:uLnTx/>
                <a:uFillTx/>
                <a:latin typeface="Calibri Light"/>
                <a:ea typeface="+mn-ea"/>
                <a:cs typeface="+mn-cs"/>
              </a:rPr>
              <a:t>Company </a:t>
            </a:r>
            <a:r>
              <a:rPr kumimoji="0" lang="en-US" sz="4400" b="1" i="0" u="none" strike="noStrike" kern="1200" cap="none" spc="0" normalizeH="0" baseline="0" noProof="0" dirty="0">
                <a:ln>
                  <a:noFill/>
                </a:ln>
                <a:solidFill>
                  <a:srgbClr val="ED7D31"/>
                </a:solidFill>
                <a:effectLst/>
                <a:uLnTx/>
                <a:uFillTx/>
                <a:latin typeface="Calibri Light"/>
                <a:ea typeface="+mn-ea"/>
                <a:cs typeface="+mn-cs"/>
              </a:rPr>
              <a:t>B</a:t>
            </a:r>
            <a:endParaRPr kumimoji="0" lang="en-US" sz="4000" b="1" i="0" u="none" strike="noStrike" kern="1200" cap="none" spc="0" normalizeH="0" baseline="0" noProof="0" dirty="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solidFill>
                <a:effectLst/>
                <a:uLnTx/>
                <a:uFillTx/>
                <a:latin typeface="Calibri Light"/>
                <a:ea typeface="+mn-ea"/>
                <a:cs typeface="+mn-cs"/>
              </a:rPr>
              <a:t>Company </a:t>
            </a:r>
            <a:r>
              <a:rPr kumimoji="0" lang="en-US" sz="4400" b="1" i="0" u="none" strike="noStrike" kern="1200" cap="none" spc="0" normalizeH="0" baseline="0" noProof="0" dirty="0">
                <a:ln>
                  <a:noFill/>
                </a:ln>
                <a:solidFill>
                  <a:srgbClr val="70AD47"/>
                </a:solidFill>
                <a:effectLst/>
                <a:uLnTx/>
                <a:uFillTx/>
                <a:latin typeface="Calibri Light"/>
                <a:ea typeface="+mn-ea"/>
                <a:cs typeface="+mn-cs"/>
              </a:rPr>
              <a:t>C</a:t>
            </a:r>
            <a:endParaRPr kumimoji="0" lang="en-US" sz="4800" b="1" i="0" u="none" strike="noStrike" kern="1200" cap="none" spc="0" normalizeH="0" baseline="0" noProof="0" dirty="0">
              <a:ln>
                <a:noFill/>
              </a:ln>
              <a:solidFill>
                <a:srgbClr val="70AD47"/>
              </a:solidFill>
              <a:effectLst/>
              <a:uLnTx/>
              <a:uFillTx/>
              <a:latin typeface="Calibri Light"/>
              <a:ea typeface="+mn-ea"/>
              <a:cs typeface="+mn-cs"/>
            </a:endParaRPr>
          </a:p>
        </p:txBody>
      </p:sp>
      <p:sp>
        <p:nvSpPr>
          <p:cNvPr id="44" name="Content Placeholder 2"/>
          <p:cNvSpPr>
            <a:spLocks noGrp="1"/>
          </p:cNvSpPr>
          <p:nvPr>
            <p:ph idx="1"/>
          </p:nvPr>
        </p:nvSpPr>
        <p:spPr>
          <a:xfrm>
            <a:off x="1828800" y="3886199"/>
            <a:ext cx="5486400" cy="2285998"/>
          </a:xfrm>
        </p:spPr>
        <p:txBody>
          <a:bodyPr anchor="ctr"/>
          <a:lstStyle/>
          <a:p>
            <a:r>
              <a:rPr lang="en-US" dirty="0"/>
              <a:t>Total: </a:t>
            </a:r>
            <a:r>
              <a:rPr lang="en-US" dirty="0">
                <a:latin typeface="Cambria Math" panose="02040503050406030204" pitchFamily="18" charset="0"/>
                <a:ea typeface="Cambria Math" panose="02040503050406030204" pitchFamily="18" charset="0"/>
              </a:rPr>
              <a:t>129</a:t>
            </a:r>
          </a:p>
          <a:p>
            <a:r>
              <a:rPr lang="en-US" dirty="0"/>
              <a:t>Vintage: </a:t>
            </a:r>
            <a:r>
              <a:rPr lang="en-US" dirty="0">
                <a:latin typeface="Cambria Math" panose="02040503050406030204" pitchFamily="18" charset="0"/>
                <a:ea typeface="Cambria Math" panose="02040503050406030204" pitchFamily="18" charset="0"/>
                <a:cs typeface="Courier New" panose="02070309020205020404" pitchFamily="49" charset="0"/>
              </a:rPr>
              <a:t>2008 – 2014</a:t>
            </a:r>
          </a:p>
          <a:p>
            <a:r>
              <a:rPr lang="en-US" dirty="0"/>
              <a:t>Capacity: </a:t>
            </a:r>
            <a:r>
              <a:rPr lang="en-US" dirty="0">
                <a:latin typeface="Cambria Math" panose="02040503050406030204" pitchFamily="18" charset="0"/>
                <a:ea typeface="Cambria Math" panose="02040503050406030204" pitchFamily="18" charset="0"/>
              </a:rPr>
              <a:t>512MB – 2GB</a:t>
            </a:r>
          </a:p>
        </p:txBody>
      </p:sp>
      <p:sp>
        <p:nvSpPr>
          <p:cNvPr id="40" name="Slide Number Placeholder 3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9093036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Characterization Results</a:t>
            </a:r>
          </a:p>
        </p:txBody>
      </p:sp>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8469558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Most Modules Are at Risk</a:t>
            </a:r>
          </a:p>
        </p:txBody>
      </p:sp>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58477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DRAM Is Critical for Performance &amp; Energy</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394299790"/>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Errors </a:t>
            </a:r>
            <a:r>
              <a:rPr lang="en-US" b="0" i="1" dirty="0"/>
              <a:t>vs.</a:t>
            </a:r>
            <a:r>
              <a:rPr lang="en-US" dirty="0"/>
              <a:t> Vintage</a:t>
            </a:r>
          </a:p>
        </p:txBody>
      </p:sp>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408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Error = Charge Loss</a:t>
            </a:r>
          </a:p>
        </p:txBody>
      </p:sp>
      <p:sp>
        <p:nvSpPr>
          <p:cNvPr id="3" name="Content Placeholder 2"/>
          <p:cNvSpPr>
            <a:spLocks noGrp="1"/>
          </p:cNvSpPr>
          <p:nvPr>
            <p:ph idx="1"/>
          </p:nvPr>
        </p:nvSpPr>
        <p:spPr>
          <a:xfrm>
            <a:off x="533400" y="1066800"/>
            <a:ext cx="3810000" cy="2634674"/>
          </a:xfrm>
          <a:prstGeom prst="roundRect">
            <a:avLst>
              <a:gd name="adj" fmla="val 9725"/>
            </a:avLst>
          </a:prstGeom>
          <a:solidFill>
            <a:schemeClr val="bg1">
              <a:lumMod val="85000"/>
            </a:schemeClr>
          </a:solidFill>
          <a:ln w="28575">
            <a:noFill/>
          </a:ln>
        </p:spPr>
        <p:txBody>
          <a:bodyPr anchor="ctr"/>
          <a:lstStyle/>
          <a:p>
            <a:r>
              <a:rPr lang="en-US" sz="3200" dirty="0"/>
              <a:t>Two types of errors</a:t>
            </a:r>
          </a:p>
          <a:p>
            <a:pPr lvl="1"/>
            <a:r>
              <a:rPr lang="en-US" sz="2800" dirty="0"/>
              <a:t>‘1’ </a:t>
            </a:r>
            <a:r>
              <a:rPr lang="en-US" sz="2400" dirty="0">
                <a:sym typeface="Wingdings" panose="05000000000000000000" pitchFamily="2" charset="2"/>
              </a:rPr>
              <a:t></a:t>
            </a:r>
            <a:r>
              <a:rPr lang="en-US" sz="2800" dirty="0">
                <a:sym typeface="Wingdings" panose="05000000000000000000" pitchFamily="2" charset="2"/>
              </a:rPr>
              <a:t> ‘0’</a:t>
            </a:r>
          </a:p>
          <a:p>
            <a:pPr lvl="1"/>
            <a:r>
              <a:rPr lang="en-US" sz="2800" dirty="0">
                <a:sym typeface="Wingdings" panose="05000000000000000000" pitchFamily="2" charset="2"/>
              </a:rPr>
              <a:t>‘0’ </a:t>
            </a:r>
            <a:r>
              <a:rPr lang="en-US" sz="2400" dirty="0">
                <a:sym typeface="Wingdings" panose="05000000000000000000" pitchFamily="2" charset="2"/>
              </a:rPr>
              <a:t></a:t>
            </a:r>
            <a:r>
              <a:rPr lang="en-US" sz="2800" dirty="0">
                <a:sym typeface="Wingdings" panose="05000000000000000000" pitchFamily="2" charset="2"/>
              </a:rPr>
              <a:t> ‘1’</a:t>
            </a:r>
          </a:p>
          <a:p>
            <a:r>
              <a:rPr lang="en-US" sz="3200" dirty="0">
                <a:sym typeface="Wingdings" panose="05000000000000000000" pitchFamily="2" charset="2"/>
              </a:rPr>
              <a:t>A given cell suffers only one type</a:t>
            </a:r>
            <a:endParaRPr lang="en-US" dirty="0"/>
          </a:p>
        </p:txBody>
      </p:sp>
      <p:sp>
        <p:nvSpPr>
          <p:cNvPr id="4" name="Content Placeholder 2"/>
          <p:cNvSpPr txBox="1">
            <a:spLocks/>
          </p:cNvSpPr>
          <p:nvPr/>
        </p:nvSpPr>
        <p:spPr>
          <a:xfrm>
            <a:off x="4800600" y="1066800"/>
            <a:ext cx="3810000" cy="2634674"/>
          </a:xfrm>
          <a:prstGeom prst="roundRect">
            <a:avLst>
              <a:gd name="adj" fmla="val 8183"/>
            </a:avLst>
          </a:prstGeom>
          <a:solidFill>
            <a:schemeClr val="bg1">
              <a:lumMod val="85000"/>
            </a:schemeClr>
          </a:solidFill>
          <a:ln w="28575">
            <a:noFill/>
          </a:ln>
        </p:spPr>
        <p:txBody>
          <a:bodyPr vert="horz" lIns="91440" tIns="45720" rIns="91440" bIns="4572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Two types of cells</a:t>
            </a:r>
          </a:p>
          <a:p>
            <a:pPr marL="742950" marR="0" lvl="1" indent="-285750" algn="l" defTabSz="914400" rtl="0" eaLnBrk="1" fontAlgn="auto" latinLnBrk="0" hangingPunct="1">
              <a:lnSpc>
                <a:spcPct val="9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Light"/>
                <a:ea typeface="+mn-ea"/>
                <a:cs typeface="+mn-cs"/>
              </a:rPr>
              <a:t>True:</a:t>
            </a:r>
            <a:r>
              <a:rPr kumimoji="0" lang="en-US" sz="2800" b="0" i="0" u="none" strike="noStrike" kern="1200" cap="none" spc="0" normalizeH="0" baseline="0" noProof="0" dirty="0">
                <a:ln>
                  <a:noFill/>
                </a:ln>
                <a:solidFill>
                  <a:prstClr val="black"/>
                </a:solidFill>
                <a:effectLst/>
                <a:uLnTx/>
                <a:uFillTx/>
                <a:latin typeface="Calibri Light"/>
                <a:ea typeface="+mn-ea"/>
                <a:cs typeface="+mn-cs"/>
              </a:rPr>
              <a:t> Charged (‘1’)</a:t>
            </a:r>
          </a:p>
          <a:p>
            <a:pPr marL="742950" marR="0" lvl="1" indent="-285750" algn="l" defTabSz="914400" rtl="0" eaLnBrk="1" fontAlgn="auto" latinLnBrk="0" hangingPunct="1">
              <a:lnSpc>
                <a:spcPct val="9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Light"/>
                <a:ea typeface="+mn-ea"/>
                <a:cs typeface="+mn-cs"/>
              </a:rPr>
              <a:t>Anti:</a:t>
            </a:r>
            <a:r>
              <a:rPr kumimoji="0" lang="en-US" sz="2800" b="0" i="0" u="none" strike="noStrike" kern="1200" cap="none" spc="0" normalizeH="0" baseline="0" noProof="0" dirty="0">
                <a:ln>
                  <a:noFill/>
                </a:ln>
                <a:solidFill>
                  <a:prstClr val="black"/>
                </a:solidFill>
                <a:effectLst/>
                <a:uLnTx/>
                <a:uFillTx/>
                <a:latin typeface="Calibri Light"/>
                <a:ea typeface="+mn-ea"/>
                <a:cs typeface="+mn-cs"/>
              </a:rPr>
              <a:t> Charged (‘0’)</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Manufacturer’s design choice</a:t>
            </a:r>
          </a:p>
        </p:txBody>
      </p:sp>
      <p:sp>
        <p:nvSpPr>
          <p:cNvPr id="7" name="Content Placeholder 2"/>
          <p:cNvSpPr txBox="1">
            <a:spLocks/>
          </p:cNvSpPr>
          <p:nvPr/>
        </p:nvSpPr>
        <p:spPr>
          <a:xfrm>
            <a:off x="533400" y="4038600"/>
            <a:ext cx="8077200" cy="1371600"/>
          </a:xfrm>
          <a:prstGeom prst="rect">
            <a:avLst/>
          </a:prstGeom>
        </p:spPr>
        <p:txBody>
          <a:bodyPr vert="horz" lIns="91440" tIns="45720" rIns="91440" bIns="4572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True-cells have only ‘1’ </a:t>
            </a:r>
            <a:r>
              <a:rPr kumimoji="0" lang="en-US" sz="28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a:t>
            </a:r>
            <a:r>
              <a:rPr kumimoji="0" lang="en-US" sz="32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 ‘0’ errors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Anti-cells have only ‘0’ </a:t>
            </a:r>
            <a:r>
              <a:rPr kumimoji="0" lang="en-US" sz="28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a:t>
            </a:r>
            <a:r>
              <a:rPr kumimoji="0" lang="en-US" sz="32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 ‘1’ errors</a:t>
            </a:r>
            <a:endParaRPr kumimoji="0" lang="en-US" sz="3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are manifestations of charge loss</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1690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296368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Sensitivity Studies</a:t>
            </a:r>
          </a:p>
        </p:txBody>
      </p:sp>
      <p:cxnSp>
        <p:nvCxnSpPr>
          <p:cNvPr id="25" name="Straight Arrow Connector 24"/>
          <p:cNvCxnSpPr>
            <a:stCxn id="36" idx="3"/>
          </p:cNvCxnSpPr>
          <p:nvPr/>
        </p:nvCxnSpPr>
        <p:spPr>
          <a:xfrm>
            <a:off x="3581400" y="4188776"/>
            <a:ext cx="3048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6" idx="1"/>
          </p:cNvCxnSpPr>
          <p:nvPr/>
        </p:nvCxnSpPr>
        <p:spPr>
          <a:xfrm flipH="1">
            <a:off x="2895600" y="4188776"/>
            <a:ext cx="3048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8" idx="3"/>
          </p:cNvCxnSpPr>
          <p:nvPr/>
        </p:nvCxnSpPr>
        <p:spPr>
          <a:xfrm>
            <a:off x="4648200" y="4800600"/>
            <a:ext cx="13716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1"/>
          </p:cNvCxnSpPr>
          <p:nvPr/>
        </p:nvCxnSpPr>
        <p:spPr>
          <a:xfrm flipH="1">
            <a:off x="2895600" y="4800600"/>
            <a:ext cx="13716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58" name="67Text"/>
          <p:cNvSpPr txBox="1"/>
          <p:nvPr/>
        </p:nvSpPr>
        <p:spPr>
          <a:xfrm>
            <a:off x="3962400" y="3883976"/>
            <a:ext cx="46482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a:ea typeface="+mn-ea"/>
                <a:cs typeface="+mn-cs"/>
              </a:rPr>
              <a:t>Access-Interval: </a:t>
            </a:r>
            <a:r>
              <a:rPr kumimoji="0" lang="en-US" sz="3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55–500ns</a:t>
            </a:r>
          </a:p>
        </p:txBody>
      </p:sp>
      <p:sp>
        <p:nvSpPr>
          <p:cNvPr id="48" name="67Text"/>
          <p:cNvSpPr txBox="1"/>
          <p:nvPr/>
        </p:nvSpPr>
        <p:spPr>
          <a:xfrm>
            <a:off x="4267200" y="4572000"/>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❷</a:t>
            </a:r>
          </a:p>
        </p:txBody>
      </p:sp>
      <p:sp>
        <p:nvSpPr>
          <p:cNvPr id="36" name="67Text"/>
          <p:cNvSpPr txBox="1"/>
          <p:nvPr/>
        </p:nvSpPr>
        <p:spPr>
          <a:xfrm>
            <a:off x="3200400" y="3960176"/>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❶</a:t>
            </a:r>
          </a:p>
        </p:txBody>
      </p:sp>
      <p:sp>
        <p:nvSpPr>
          <p:cNvPr id="35" name="67Text"/>
          <p:cNvSpPr txBox="1"/>
          <p:nvPr/>
        </p:nvSpPr>
        <p:spPr>
          <a:xfrm>
            <a:off x="1676400" y="5786757"/>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❸</a:t>
            </a:r>
          </a:p>
        </p:txBody>
      </p:sp>
      <p:sp>
        <p:nvSpPr>
          <p:cNvPr id="41" name="67Text"/>
          <p:cNvSpPr txBox="1"/>
          <p:nvPr/>
        </p:nvSpPr>
        <p:spPr>
          <a:xfrm>
            <a:off x="2133600" y="5710555"/>
            <a:ext cx="56388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a:ea typeface="+mn-ea"/>
                <a:cs typeface="+mn-cs"/>
              </a:rPr>
              <a:t>Data-Pattern: </a:t>
            </a:r>
            <a:r>
              <a:rPr kumimoji="0" lang="en-US" sz="3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all ‘1’s, all ‘0’s, etc.</a:t>
            </a:r>
          </a:p>
        </p:txBody>
      </p:sp>
      <p:cxnSp>
        <p:nvCxnSpPr>
          <p:cNvPr id="37" name="Straight Connector 36"/>
          <p:cNvCxnSpPr>
            <a:endCxn id="46" idx="3"/>
          </p:cNvCxnSpPr>
          <p:nvPr/>
        </p:nvCxnSpPr>
        <p:spPr>
          <a:xfrm>
            <a:off x="3352800" y="1752600"/>
            <a:ext cx="4724400" cy="1371600"/>
          </a:xfrm>
          <a:prstGeom prst="line">
            <a:avLst/>
          </a:prstGeom>
          <a:ln w="5715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6" idx="1"/>
          </p:cNvCxnSpPr>
          <p:nvPr/>
        </p:nvCxnSpPr>
        <p:spPr>
          <a:xfrm flipH="1">
            <a:off x="762000" y="1598930"/>
            <a:ext cx="2590800" cy="1525270"/>
          </a:xfrm>
          <a:prstGeom prst="line">
            <a:avLst/>
          </a:prstGeom>
          <a:ln w="5715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762000" y="2514600"/>
            <a:ext cx="7315200" cy="1219200"/>
          </a:xfrm>
          <a:prstGeom prst="roundRect">
            <a:avLst/>
          </a:prstGeom>
          <a:solidFill>
            <a:schemeClr val="accent4">
              <a:lumMod val="60000"/>
              <a:lumOff val="4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0" name="Straight Arrow Connector 49"/>
          <p:cNvCxnSpPr>
            <a:stCxn id="59" idx="1"/>
          </p:cNvCxnSpPr>
          <p:nvPr/>
        </p:nvCxnSpPr>
        <p:spPr>
          <a:xfrm flipV="1">
            <a:off x="6019800" y="3124200"/>
            <a:ext cx="2590800" cy="508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57200" y="1598930"/>
            <a:ext cx="8153400" cy="127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914400" y="129667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0</a:t>
            </a:r>
          </a:p>
        </p:txBody>
      </p:sp>
      <p:sp>
        <p:nvSpPr>
          <p:cNvPr id="54" name="Rounded Rectangle 53"/>
          <p:cNvSpPr/>
          <p:nvPr/>
        </p:nvSpPr>
        <p:spPr>
          <a:xfrm>
            <a:off x="25146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1</a:t>
            </a:r>
          </a:p>
        </p:txBody>
      </p:sp>
      <p:sp>
        <p:nvSpPr>
          <p:cNvPr id="55" name="Rounded Rectangle 54"/>
          <p:cNvSpPr/>
          <p:nvPr/>
        </p:nvSpPr>
        <p:spPr>
          <a:xfrm>
            <a:off x="41148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2</a:t>
            </a:r>
          </a:p>
        </p:txBody>
      </p:sp>
      <p:sp>
        <p:nvSpPr>
          <p:cNvPr id="56" name="Rounded Rectangle 55"/>
          <p:cNvSpPr/>
          <p:nvPr/>
        </p:nvSpPr>
        <p:spPr>
          <a:xfrm>
            <a:off x="57150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t>
            </a:r>
          </a:p>
        </p:txBody>
      </p:sp>
      <p:sp>
        <p:nvSpPr>
          <p:cNvPr id="57" name="Rounded Rectangle 56"/>
          <p:cNvSpPr/>
          <p:nvPr/>
        </p:nvSpPr>
        <p:spPr>
          <a:xfrm>
            <a:off x="4953000" y="2670808"/>
            <a:ext cx="1066800" cy="449581"/>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t>
            </a:r>
          </a:p>
        </p:txBody>
      </p:sp>
      <p:sp>
        <p:nvSpPr>
          <p:cNvPr id="59" name="Rounded Rectangle 58"/>
          <p:cNvSpPr/>
          <p:nvPr/>
        </p:nvSpPr>
        <p:spPr>
          <a:xfrm>
            <a:off x="6019800" y="2672080"/>
            <a:ext cx="1905000" cy="914400"/>
          </a:xfrm>
          <a:prstGeom prst="round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Find Errors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in Module</a:t>
            </a:r>
          </a:p>
        </p:txBody>
      </p:sp>
      <p:sp>
        <p:nvSpPr>
          <p:cNvPr id="60" name="67Text"/>
          <p:cNvSpPr txBox="1"/>
          <p:nvPr/>
        </p:nvSpPr>
        <p:spPr>
          <a:xfrm>
            <a:off x="7315200" y="914400"/>
            <a:ext cx="1295400" cy="6845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time</a:t>
            </a:r>
          </a:p>
        </p:txBody>
      </p:sp>
      <p:sp>
        <p:nvSpPr>
          <p:cNvPr id="61" name="Rounded Rectangle 60"/>
          <p:cNvSpPr/>
          <p:nvPr/>
        </p:nvSpPr>
        <p:spPr>
          <a:xfrm>
            <a:off x="2819400" y="2667636"/>
            <a:ext cx="1066800" cy="45593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Open</a:t>
            </a:r>
          </a:p>
        </p:txBody>
      </p:sp>
      <p:sp>
        <p:nvSpPr>
          <p:cNvPr id="62" name="Rounded Rectangle 61"/>
          <p:cNvSpPr/>
          <p:nvPr/>
        </p:nvSpPr>
        <p:spPr>
          <a:xfrm>
            <a:off x="2819400" y="3124199"/>
            <a:ext cx="3200400" cy="45910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Refresh Periodically</a:t>
            </a:r>
          </a:p>
        </p:txBody>
      </p:sp>
      <p:cxnSp>
        <p:nvCxnSpPr>
          <p:cNvPr id="63" name="Straight Arrow Connector 62"/>
          <p:cNvCxnSpPr>
            <a:endCxn id="64" idx="3"/>
          </p:cNvCxnSpPr>
          <p:nvPr/>
        </p:nvCxnSpPr>
        <p:spPr>
          <a:xfrm>
            <a:off x="457200" y="3124200"/>
            <a:ext cx="2362200" cy="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3886200" y="2667000"/>
            <a:ext cx="1066800" cy="45593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Open</a:t>
            </a:r>
          </a:p>
        </p:txBody>
      </p:sp>
      <p:sp>
        <p:nvSpPr>
          <p:cNvPr id="31" name="67Text"/>
          <p:cNvSpPr txBox="1"/>
          <p:nvPr/>
        </p:nvSpPr>
        <p:spPr>
          <a:xfrm>
            <a:off x="3962400" y="5022534"/>
            <a:ext cx="48006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a:ea typeface="+mn-ea"/>
                <a:cs typeface="+mn-cs"/>
              </a:rPr>
              <a:t>Refresh-Interval: </a:t>
            </a:r>
            <a:r>
              <a:rPr kumimoji="0" lang="en-US" sz="3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8–128ms</a:t>
            </a:r>
            <a:endParaRPr kumimoji="0" lang="en-US" sz="3000" b="0" i="0" u="none" strike="noStrike" kern="1200" cap="none" spc="0" normalizeH="0" baseline="0" noProof="0" dirty="0">
              <a:ln>
                <a:noFill/>
              </a:ln>
              <a:solidFill>
                <a:prstClr val="black"/>
              </a:solidFill>
              <a:effectLst/>
              <a:uLnTx/>
              <a:uFillTx/>
              <a:latin typeface="Calibri Light"/>
              <a:ea typeface="+mn-ea"/>
              <a:cs typeface="+mn-cs"/>
            </a:endParaRPr>
          </a:p>
        </p:txBody>
      </p:sp>
      <p:cxnSp>
        <p:nvCxnSpPr>
          <p:cNvPr id="32" name="Straight Arrow Connector 31"/>
          <p:cNvCxnSpPr>
            <a:stCxn id="64" idx="2"/>
            <a:endCxn id="35" idx="0"/>
          </p:cNvCxnSpPr>
          <p:nvPr/>
        </p:nvCxnSpPr>
        <p:spPr>
          <a:xfrm>
            <a:off x="1866900" y="3581400"/>
            <a:ext cx="0" cy="2205357"/>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914400" y="2667000"/>
            <a:ext cx="1905000" cy="914400"/>
          </a:xfrm>
          <a:prstGeom prst="round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Fill 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with Data</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7916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250"/>
                                        <p:tgtEl>
                                          <p:spTgt spid="5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250"/>
                                        <p:tgtEl>
                                          <p:spTgt spid="55"/>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25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10" fill="hold"/>
                                        <p:tgtEl>
                                          <p:spTgt spid="54"/>
                                        </p:tgtEl>
                                        <p:attrNameLst>
                                          <p:attrName>fillcolor</p:attrName>
                                        </p:attrNameLst>
                                      </p:cBhvr>
                                      <p:to>
                                        <a:srgbClr val="FFD965"/>
                                      </p:to>
                                    </p:animClr>
                                    <p:set>
                                      <p:cBhvr>
                                        <p:cTn id="20" dur="10" fill="hold"/>
                                        <p:tgtEl>
                                          <p:spTgt spid="54"/>
                                        </p:tgtEl>
                                        <p:attrNameLst>
                                          <p:attrName>fill.type</p:attrName>
                                        </p:attrNameLst>
                                      </p:cBhvr>
                                      <p:to>
                                        <p:strVal val="solid"/>
                                      </p:to>
                                    </p:set>
                                    <p:set>
                                      <p:cBhvr>
                                        <p:cTn id="21" dur="10" fill="hold"/>
                                        <p:tgtEl>
                                          <p:spTgt spid="54"/>
                                        </p:tgtEl>
                                        <p:attrNameLst>
                                          <p:attrName>fill.on</p:attrName>
                                        </p:attrNameLst>
                                      </p:cBhvr>
                                      <p:to>
                                        <p:strVal val="true"/>
                                      </p:to>
                                    </p:set>
                                  </p:childTnLst>
                                </p:cTn>
                              </p:par>
                              <p:par>
                                <p:cTn id="22" presetID="1" presetClass="entr" presetSubtype="0" fill="hold" nodeType="withEffect">
                                  <p:stCondLst>
                                    <p:cond delay="25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nodeType="withEffect">
                                  <p:stCondLst>
                                    <p:cond delay="250"/>
                                  </p:stCondLst>
                                  <p:childTnLst>
                                    <p:set>
                                      <p:cBhvr>
                                        <p:cTn id="25" dur="1" fill="hold">
                                          <p:stCondLst>
                                            <p:cond delay="0"/>
                                          </p:stCondLst>
                                        </p:cTn>
                                        <p:tgtEl>
                                          <p:spTgt spid="45"/>
                                        </p:tgtEl>
                                        <p:attrNameLst>
                                          <p:attrName>style.visibility</p:attrName>
                                        </p:attrNameLst>
                                      </p:cBhvr>
                                      <p:to>
                                        <p:strVal val="visible"/>
                                      </p:to>
                                    </p:set>
                                  </p:childTnLst>
                                </p:cTn>
                              </p:par>
                              <p:par>
                                <p:cTn id="26" presetID="1" presetClass="entr" presetSubtype="0" fill="hold" grpId="0" nodeType="withEffect">
                                  <p:stCondLst>
                                    <p:cond delay="250"/>
                                  </p:stCondLst>
                                  <p:childTnLst>
                                    <p:set>
                                      <p:cBhvr>
                                        <p:cTn id="27" dur="1" fill="hold">
                                          <p:stCondLst>
                                            <p:cond delay="0"/>
                                          </p:stCondLst>
                                        </p:cTn>
                                        <p:tgtEl>
                                          <p:spTgt spid="46"/>
                                        </p:tgtEl>
                                        <p:attrNameLst>
                                          <p:attrName>style.visibility</p:attrName>
                                        </p:attrNameLst>
                                      </p:cBhvr>
                                      <p:to>
                                        <p:strVal val="visible"/>
                                      </p:to>
                                    </p:set>
                                  </p:childTnLst>
                                </p:cTn>
                              </p:par>
                              <p:par>
                                <p:cTn id="28" presetID="1" presetClass="entr" presetSubtype="0" fill="hold" nodeType="withEffect">
                                  <p:stCondLst>
                                    <p:cond delay="250"/>
                                  </p:stCondLst>
                                  <p:childTnLst>
                                    <p:set>
                                      <p:cBhvr>
                                        <p:cTn id="29" dur="1" fill="hold">
                                          <p:stCondLst>
                                            <p:cond delay="0"/>
                                          </p:stCondLst>
                                        </p:cTn>
                                        <p:tgtEl>
                                          <p:spTgt spid="50"/>
                                        </p:tgtEl>
                                        <p:attrNameLst>
                                          <p:attrName>style.visibility</p:attrName>
                                        </p:attrNameLst>
                                      </p:cBhvr>
                                      <p:to>
                                        <p:strVal val="visible"/>
                                      </p:to>
                                    </p:set>
                                  </p:childTnLst>
                                </p:cTn>
                              </p:par>
                              <p:par>
                                <p:cTn id="30" presetID="1" presetClass="entr" presetSubtype="0" fill="hold" grpId="0" nodeType="withEffect">
                                  <p:stCondLst>
                                    <p:cond delay="250"/>
                                  </p:stCondLst>
                                  <p:childTnLst>
                                    <p:set>
                                      <p:cBhvr>
                                        <p:cTn id="31" dur="1" fill="hold">
                                          <p:stCondLst>
                                            <p:cond delay="0"/>
                                          </p:stCondLst>
                                        </p:cTn>
                                        <p:tgtEl>
                                          <p:spTgt spid="57"/>
                                        </p:tgtEl>
                                        <p:attrNameLst>
                                          <p:attrName>style.visibility</p:attrName>
                                        </p:attrNameLst>
                                      </p:cBhvr>
                                      <p:to>
                                        <p:strVal val="visible"/>
                                      </p:to>
                                    </p:set>
                                  </p:childTnLst>
                                </p:cTn>
                              </p:par>
                              <p:par>
                                <p:cTn id="32" presetID="1" presetClass="entr" presetSubtype="0" fill="hold" grpId="0" nodeType="withEffect">
                                  <p:stCondLst>
                                    <p:cond delay="250"/>
                                  </p:stCondLst>
                                  <p:childTnLst>
                                    <p:set>
                                      <p:cBhvr>
                                        <p:cTn id="33" dur="1" fill="hold">
                                          <p:stCondLst>
                                            <p:cond delay="0"/>
                                          </p:stCondLst>
                                        </p:cTn>
                                        <p:tgtEl>
                                          <p:spTgt spid="59"/>
                                        </p:tgtEl>
                                        <p:attrNameLst>
                                          <p:attrName>style.visibility</p:attrName>
                                        </p:attrNameLst>
                                      </p:cBhvr>
                                      <p:to>
                                        <p:strVal val="visible"/>
                                      </p:to>
                                    </p:set>
                                  </p:childTnLst>
                                </p:cTn>
                              </p:par>
                              <p:par>
                                <p:cTn id="34" presetID="1" presetClass="entr" presetSubtype="0" fill="hold" grpId="0" nodeType="withEffect">
                                  <p:stCondLst>
                                    <p:cond delay="250"/>
                                  </p:stCondLst>
                                  <p:childTnLst>
                                    <p:set>
                                      <p:cBhvr>
                                        <p:cTn id="35" dur="1" fill="hold">
                                          <p:stCondLst>
                                            <p:cond delay="0"/>
                                          </p:stCondLst>
                                        </p:cTn>
                                        <p:tgtEl>
                                          <p:spTgt spid="61"/>
                                        </p:tgtEl>
                                        <p:attrNameLst>
                                          <p:attrName>style.visibility</p:attrName>
                                        </p:attrNameLst>
                                      </p:cBhvr>
                                      <p:to>
                                        <p:strVal val="visible"/>
                                      </p:to>
                                    </p:set>
                                  </p:childTnLst>
                                </p:cTn>
                              </p:par>
                              <p:par>
                                <p:cTn id="36" presetID="1" presetClass="entr" presetSubtype="0" fill="hold" grpId="0" nodeType="withEffect">
                                  <p:stCondLst>
                                    <p:cond delay="250"/>
                                  </p:stCondLst>
                                  <p:childTnLst>
                                    <p:set>
                                      <p:cBhvr>
                                        <p:cTn id="37" dur="1" fill="hold">
                                          <p:stCondLst>
                                            <p:cond delay="0"/>
                                          </p:stCondLst>
                                        </p:cTn>
                                        <p:tgtEl>
                                          <p:spTgt spid="62"/>
                                        </p:tgtEl>
                                        <p:attrNameLst>
                                          <p:attrName>style.visibility</p:attrName>
                                        </p:attrNameLst>
                                      </p:cBhvr>
                                      <p:to>
                                        <p:strVal val="visible"/>
                                      </p:to>
                                    </p:set>
                                  </p:childTnLst>
                                </p:cTn>
                              </p:par>
                              <p:par>
                                <p:cTn id="38" presetID="1" presetClass="entr" presetSubtype="0" fill="hold" nodeType="withEffect">
                                  <p:stCondLst>
                                    <p:cond delay="250"/>
                                  </p:stCondLst>
                                  <p:childTnLst>
                                    <p:set>
                                      <p:cBhvr>
                                        <p:cTn id="39" dur="1" fill="hold">
                                          <p:stCondLst>
                                            <p:cond delay="0"/>
                                          </p:stCondLst>
                                        </p:cTn>
                                        <p:tgtEl>
                                          <p:spTgt spid="63"/>
                                        </p:tgtEl>
                                        <p:attrNameLst>
                                          <p:attrName>style.visibility</p:attrName>
                                        </p:attrNameLst>
                                      </p:cBhvr>
                                      <p:to>
                                        <p:strVal val="visible"/>
                                      </p:to>
                                    </p:set>
                                  </p:childTnLst>
                                </p:cTn>
                              </p:par>
                              <p:par>
                                <p:cTn id="40" presetID="1" presetClass="entr" presetSubtype="0" fill="hold" grpId="0" nodeType="withEffect">
                                  <p:stCondLst>
                                    <p:cond delay="250"/>
                                  </p:stCondLst>
                                  <p:childTnLst>
                                    <p:set>
                                      <p:cBhvr>
                                        <p:cTn id="41" dur="1" fill="hold">
                                          <p:stCondLst>
                                            <p:cond delay="0"/>
                                          </p:stCondLst>
                                        </p:cTn>
                                        <p:tgtEl>
                                          <p:spTgt spid="64"/>
                                        </p:tgtEl>
                                        <p:attrNameLst>
                                          <p:attrName>style.visibility</p:attrName>
                                        </p:attrNameLst>
                                      </p:cBhvr>
                                      <p:to>
                                        <p:strVal val="visible"/>
                                      </p:to>
                                    </p:set>
                                  </p:childTnLst>
                                </p:cTn>
                              </p:par>
                              <p:par>
                                <p:cTn id="42" presetID="1" presetClass="entr" presetSubtype="0" fill="hold" grpId="0" nodeType="withEffect">
                                  <p:stCondLst>
                                    <p:cond delay="250"/>
                                  </p:stCondLst>
                                  <p:childTnLst>
                                    <p:set>
                                      <p:cBhvr>
                                        <p:cTn id="43" dur="1" fill="hold">
                                          <p:stCondLst>
                                            <p:cond delay="0"/>
                                          </p:stCondLst>
                                        </p:cTn>
                                        <p:tgtEl>
                                          <p:spTgt spid="6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3" presetClass="emph" presetSubtype="2" fill="hold" grpId="1" nodeType="clickEffect">
                                  <p:stCondLst>
                                    <p:cond delay="0"/>
                                  </p:stCondLst>
                                  <p:childTnLst>
                                    <p:animClr clrSpc="rgb" dir="cw">
                                      <p:cBhvr override="childStyle">
                                        <p:cTn id="75" dur="10" fill="hold"/>
                                        <p:tgtEl>
                                          <p:spTgt spid="36"/>
                                        </p:tgtEl>
                                        <p:attrNameLst>
                                          <p:attrName>style.color</p:attrName>
                                        </p:attrNameLst>
                                      </p:cBhvr>
                                      <p:to>
                                        <a:srgbClr val="FF0000"/>
                                      </p:to>
                                    </p:animClr>
                                  </p:childTnLst>
                                </p:cTn>
                              </p:par>
                              <p:par>
                                <p:cTn id="76" presetID="3" presetClass="emph" presetSubtype="2" fill="hold" grpId="1" nodeType="withEffect">
                                  <p:stCondLst>
                                    <p:cond delay="0"/>
                                  </p:stCondLst>
                                  <p:childTnLst>
                                    <p:animClr clrSpc="rgb" dir="cw">
                                      <p:cBhvr override="childStyle">
                                        <p:cTn id="77" dur="10" fill="hold"/>
                                        <p:tgtEl>
                                          <p:spTgt spid="58"/>
                                        </p:tgtEl>
                                        <p:attrNameLst>
                                          <p:attrName>style.color</p:attrName>
                                        </p:attrNameLst>
                                      </p:cBhvr>
                                      <p:to>
                                        <a:srgbClr val="FF0000"/>
                                      </p:to>
                                    </p:animClr>
                                  </p:childTnLst>
                                </p:cTn>
                              </p:par>
                              <p:par>
                                <p:cTn id="78" presetID="7" presetClass="emph" presetSubtype="2" fill="hold" nodeType="withEffect">
                                  <p:stCondLst>
                                    <p:cond delay="0"/>
                                  </p:stCondLst>
                                  <p:childTnLst>
                                    <p:animClr clrSpc="rgb" dir="cw">
                                      <p:cBhvr>
                                        <p:cTn id="79" dur="10" fill="hold"/>
                                        <p:tgtEl>
                                          <p:spTgt spid="25"/>
                                        </p:tgtEl>
                                        <p:attrNameLst>
                                          <p:attrName>stroke.color</p:attrName>
                                        </p:attrNameLst>
                                      </p:cBhvr>
                                      <p:to>
                                        <a:srgbClr val="FF0000"/>
                                      </p:to>
                                    </p:animClr>
                                    <p:set>
                                      <p:cBhvr>
                                        <p:cTn id="80" dur="10" fill="hold"/>
                                        <p:tgtEl>
                                          <p:spTgt spid="25"/>
                                        </p:tgtEl>
                                        <p:attrNameLst>
                                          <p:attrName>stroke.on</p:attrName>
                                        </p:attrNameLst>
                                      </p:cBhvr>
                                      <p:to>
                                        <p:strVal val="true"/>
                                      </p:to>
                                    </p:set>
                                  </p:childTnLst>
                                </p:cTn>
                              </p:par>
                              <p:par>
                                <p:cTn id="81" presetID="7" presetClass="emph" presetSubtype="2" fill="hold" nodeType="withEffect">
                                  <p:stCondLst>
                                    <p:cond delay="0"/>
                                  </p:stCondLst>
                                  <p:childTnLst>
                                    <p:animClr clrSpc="rgb" dir="cw">
                                      <p:cBhvr>
                                        <p:cTn id="82" dur="10" fill="hold"/>
                                        <p:tgtEl>
                                          <p:spTgt spid="40"/>
                                        </p:tgtEl>
                                        <p:attrNameLst>
                                          <p:attrName>stroke.color</p:attrName>
                                        </p:attrNameLst>
                                      </p:cBhvr>
                                      <p:to>
                                        <a:srgbClr val="FF0000"/>
                                      </p:to>
                                    </p:animClr>
                                    <p:set>
                                      <p:cBhvr>
                                        <p:cTn id="83" dur="10" fill="hold"/>
                                        <p:tgtEl>
                                          <p:spTgt spid="4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P spid="48" grpId="0" animBg="1"/>
      <p:bldP spid="36" grpId="0" animBg="1"/>
      <p:bldP spid="36" grpId="1" animBg="1"/>
      <p:bldP spid="35" grpId="0" animBg="1"/>
      <p:bldP spid="41" grpId="0"/>
      <p:bldP spid="46" grpId="0" animBg="1"/>
      <p:bldP spid="54" grpId="0" animBg="1"/>
      <p:bldP spid="55" grpId="0" animBg="1"/>
      <p:bldP spid="56" grpId="0" animBg="1"/>
      <p:bldP spid="57" grpId="0" animBg="1"/>
      <p:bldP spid="59" grpId="0" animBg="1"/>
      <p:bldP spid="61" grpId="0" animBg="1"/>
      <p:bldP spid="62" grpId="0" animBg="1"/>
      <p:bldP spid="65" grpId="0" animBg="1"/>
      <p:bldP spid="31" grpId="0"/>
      <p:bldP spid="6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Access-Interval (Aggressor)</a:t>
            </a:r>
          </a:p>
        </p:txBody>
      </p:sp>
    </p:spTree>
    <p:extLst>
      <p:ext uri="{BB962C8B-B14F-4D97-AF65-F5344CB8AC3E}">
        <p14:creationId xmlns:p14="http://schemas.microsoft.com/office/powerpoint/2010/main" val="22704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Sensitivity Studies</a:t>
            </a:r>
          </a:p>
        </p:txBody>
      </p:sp>
      <p:cxnSp>
        <p:nvCxnSpPr>
          <p:cNvPr id="25" name="Straight Arrow Connector 24"/>
          <p:cNvCxnSpPr>
            <a:stCxn id="36" idx="3"/>
          </p:cNvCxnSpPr>
          <p:nvPr/>
        </p:nvCxnSpPr>
        <p:spPr>
          <a:xfrm>
            <a:off x="3581400" y="4188776"/>
            <a:ext cx="3048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6" idx="1"/>
          </p:cNvCxnSpPr>
          <p:nvPr/>
        </p:nvCxnSpPr>
        <p:spPr>
          <a:xfrm flipH="1">
            <a:off x="2895600" y="4188776"/>
            <a:ext cx="3048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8" idx="3"/>
          </p:cNvCxnSpPr>
          <p:nvPr/>
        </p:nvCxnSpPr>
        <p:spPr>
          <a:xfrm>
            <a:off x="4648200" y="4800600"/>
            <a:ext cx="1371600" cy="0"/>
          </a:xfrm>
          <a:prstGeom prst="straightConnector1">
            <a:avLst/>
          </a:prstGeom>
          <a:ln w="38100" cap="rnd">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1"/>
          </p:cNvCxnSpPr>
          <p:nvPr/>
        </p:nvCxnSpPr>
        <p:spPr>
          <a:xfrm flipH="1">
            <a:off x="2895600" y="4800600"/>
            <a:ext cx="1371600" cy="0"/>
          </a:xfrm>
          <a:prstGeom prst="straightConnector1">
            <a:avLst/>
          </a:prstGeom>
          <a:ln w="38100" cap="rnd">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58" name="67Text"/>
          <p:cNvSpPr txBox="1"/>
          <p:nvPr/>
        </p:nvSpPr>
        <p:spPr>
          <a:xfrm>
            <a:off x="3962400" y="3883976"/>
            <a:ext cx="46482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a:ea typeface="+mn-ea"/>
                <a:cs typeface="+mn-cs"/>
              </a:rPr>
              <a:t>Access-Interval: </a:t>
            </a:r>
            <a:r>
              <a:rPr kumimoji="0" lang="en-US" sz="3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55–500ns</a:t>
            </a:r>
          </a:p>
        </p:txBody>
      </p:sp>
      <p:sp>
        <p:nvSpPr>
          <p:cNvPr id="48" name="67Text"/>
          <p:cNvSpPr txBox="1"/>
          <p:nvPr/>
        </p:nvSpPr>
        <p:spPr>
          <a:xfrm>
            <a:off x="4267200" y="4572000"/>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Light"/>
                <a:ea typeface="+mn-ea"/>
                <a:cs typeface="+mn-cs"/>
              </a:rPr>
              <a:t>❷</a:t>
            </a:r>
          </a:p>
        </p:txBody>
      </p:sp>
      <p:sp>
        <p:nvSpPr>
          <p:cNvPr id="36" name="67Text"/>
          <p:cNvSpPr txBox="1"/>
          <p:nvPr/>
        </p:nvSpPr>
        <p:spPr>
          <a:xfrm>
            <a:off x="3200400" y="3960176"/>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❶</a:t>
            </a:r>
          </a:p>
        </p:txBody>
      </p:sp>
      <p:sp>
        <p:nvSpPr>
          <p:cNvPr id="35" name="67Text"/>
          <p:cNvSpPr txBox="1"/>
          <p:nvPr/>
        </p:nvSpPr>
        <p:spPr>
          <a:xfrm>
            <a:off x="1676400" y="5786757"/>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❸</a:t>
            </a:r>
          </a:p>
        </p:txBody>
      </p:sp>
      <p:sp>
        <p:nvSpPr>
          <p:cNvPr id="41" name="67Text"/>
          <p:cNvSpPr txBox="1"/>
          <p:nvPr/>
        </p:nvSpPr>
        <p:spPr>
          <a:xfrm>
            <a:off x="2133600" y="5710555"/>
            <a:ext cx="56388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a:ea typeface="+mn-ea"/>
                <a:cs typeface="+mn-cs"/>
              </a:rPr>
              <a:t>Data-Pattern: </a:t>
            </a:r>
            <a:r>
              <a:rPr kumimoji="0" lang="en-US" sz="3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all ‘1’s, all ‘0’s, etc.</a:t>
            </a:r>
          </a:p>
        </p:txBody>
      </p:sp>
      <p:cxnSp>
        <p:nvCxnSpPr>
          <p:cNvPr id="37" name="Straight Connector 36"/>
          <p:cNvCxnSpPr>
            <a:endCxn id="46" idx="3"/>
          </p:cNvCxnSpPr>
          <p:nvPr/>
        </p:nvCxnSpPr>
        <p:spPr>
          <a:xfrm>
            <a:off x="3352800" y="1752600"/>
            <a:ext cx="4724400" cy="1371600"/>
          </a:xfrm>
          <a:prstGeom prst="line">
            <a:avLst/>
          </a:prstGeom>
          <a:ln w="5715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6" idx="1"/>
          </p:cNvCxnSpPr>
          <p:nvPr/>
        </p:nvCxnSpPr>
        <p:spPr>
          <a:xfrm flipH="1">
            <a:off x="762000" y="1598930"/>
            <a:ext cx="2590800" cy="1525270"/>
          </a:xfrm>
          <a:prstGeom prst="line">
            <a:avLst/>
          </a:prstGeom>
          <a:ln w="5715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762000" y="2514600"/>
            <a:ext cx="7315200" cy="1219200"/>
          </a:xfrm>
          <a:prstGeom prst="roundRect">
            <a:avLst/>
          </a:prstGeom>
          <a:solidFill>
            <a:schemeClr val="accent4">
              <a:lumMod val="60000"/>
              <a:lumOff val="4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0" name="Straight Arrow Connector 49"/>
          <p:cNvCxnSpPr>
            <a:stCxn id="59" idx="1"/>
          </p:cNvCxnSpPr>
          <p:nvPr/>
        </p:nvCxnSpPr>
        <p:spPr>
          <a:xfrm flipV="1">
            <a:off x="6019800" y="3124200"/>
            <a:ext cx="2590800" cy="508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57200" y="1598930"/>
            <a:ext cx="8153400" cy="127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914400" y="129667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0</a:t>
            </a:r>
          </a:p>
        </p:txBody>
      </p:sp>
      <p:sp>
        <p:nvSpPr>
          <p:cNvPr id="54" name="Rounded Rectangle 53"/>
          <p:cNvSpPr/>
          <p:nvPr/>
        </p:nvSpPr>
        <p:spPr>
          <a:xfrm>
            <a:off x="25146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1</a:t>
            </a:r>
          </a:p>
        </p:txBody>
      </p:sp>
      <p:sp>
        <p:nvSpPr>
          <p:cNvPr id="55" name="Rounded Rectangle 54"/>
          <p:cNvSpPr/>
          <p:nvPr/>
        </p:nvSpPr>
        <p:spPr>
          <a:xfrm>
            <a:off x="41148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2</a:t>
            </a:r>
          </a:p>
        </p:txBody>
      </p:sp>
      <p:sp>
        <p:nvSpPr>
          <p:cNvPr id="56" name="Rounded Rectangle 55"/>
          <p:cNvSpPr/>
          <p:nvPr/>
        </p:nvSpPr>
        <p:spPr>
          <a:xfrm>
            <a:off x="57150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t>
            </a:r>
          </a:p>
        </p:txBody>
      </p:sp>
      <p:sp>
        <p:nvSpPr>
          <p:cNvPr id="57" name="Rounded Rectangle 56"/>
          <p:cNvSpPr/>
          <p:nvPr/>
        </p:nvSpPr>
        <p:spPr>
          <a:xfrm>
            <a:off x="4953000" y="2670808"/>
            <a:ext cx="1066800" cy="449581"/>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t>
            </a:r>
          </a:p>
        </p:txBody>
      </p:sp>
      <p:sp>
        <p:nvSpPr>
          <p:cNvPr id="59" name="Rounded Rectangle 58"/>
          <p:cNvSpPr/>
          <p:nvPr/>
        </p:nvSpPr>
        <p:spPr>
          <a:xfrm>
            <a:off x="6019800" y="2672080"/>
            <a:ext cx="1905000" cy="914400"/>
          </a:xfrm>
          <a:prstGeom prst="round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Find Errors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in Module</a:t>
            </a:r>
          </a:p>
        </p:txBody>
      </p:sp>
      <p:sp>
        <p:nvSpPr>
          <p:cNvPr id="60" name="67Text"/>
          <p:cNvSpPr txBox="1"/>
          <p:nvPr/>
        </p:nvSpPr>
        <p:spPr>
          <a:xfrm>
            <a:off x="7315200" y="914400"/>
            <a:ext cx="1295400" cy="6845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time</a:t>
            </a:r>
          </a:p>
        </p:txBody>
      </p:sp>
      <p:sp>
        <p:nvSpPr>
          <p:cNvPr id="61" name="Rounded Rectangle 60"/>
          <p:cNvSpPr/>
          <p:nvPr/>
        </p:nvSpPr>
        <p:spPr>
          <a:xfrm>
            <a:off x="2819400" y="2667636"/>
            <a:ext cx="1066800" cy="45593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Open</a:t>
            </a:r>
          </a:p>
        </p:txBody>
      </p:sp>
      <p:sp>
        <p:nvSpPr>
          <p:cNvPr id="62" name="Rounded Rectangle 61"/>
          <p:cNvSpPr/>
          <p:nvPr/>
        </p:nvSpPr>
        <p:spPr>
          <a:xfrm>
            <a:off x="2819400" y="3124199"/>
            <a:ext cx="3200400" cy="45910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Refresh Periodically</a:t>
            </a:r>
          </a:p>
        </p:txBody>
      </p:sp>
      <p:cxnSp>
        <p:nvCxnSpPr>
          <p:cNvPr id="63" name="Straight Arrow Connector 62"/>
          <p:cNvCxnSpPr>
            <a:endCxn id="64" idx="3"/>
          </p:cNvCxnSpPr>
          <p:nvPr/>
        </p:nvCxnSpPr>
        <p:spPr>
          <a:xfrm>
            <a:off x="457200" y="3124200"/>
            <a:ext cx="2362200" cy="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3886200" y="2667000"/>
            <a:ext cx="1066800" cy="45593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Open</a:t>
            </a:r>
          </a:p>
        </p:txBody>
      </p:sp>
      <p:sp>
        <p:nvSpPr>
          <p:cNvPr id="31" name="67Text"/>
          <p:cNvSpPr txBox="1"/>
          <p:nvPr/>
        </p:nvSpPr>
        <p:spPr>
          <a:xfrm>
            <a:off x="3962400" y="5022534"/>
            <a:ext cx="48006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Light"/>
                <a:ea typeface="+mn-ea"/>
                <a:cs typeface="+mn-cs"/>
              </a:rPr>
              <a:t>Refresh-Interval: </a:t>
            </a:r>
            <a:r>
              <a:rPr kumimoji="0" lang="en-US" sz="3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8–128ms</a:t>
            </a:r>
            <a:endParaRPr kumimoji="0" lang="en-US" sz="3000" b="0" i="0"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32" name="Straight Arrow Connector 31"/>
          <p:cNvCxnSpPr>
            <a:stCxn id="64" idx="2"/>
            <a:endCxn id="35" idx="0"/>
          </p:cNvCxnSpPr>
          <p:nvPr/>
        </p:nvCxnSpPr>
        <p:spPr>
          <a:xfrm>
            <a:off x="1866900" y="3581400"/>
            <a:ext cx="0" cy="2205357"/>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914400" y="2667000"/>
            <a:ext cx="1905000" cy="914400"/>
          </a:xfrm>
          <a:prstGeom prst="round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Fill 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with Data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5981152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Refresh-Interval</a:t>
            </a:r>
          </a:p>
        </p:txBody>
      </p:sp>
    </p:spTree>
    <p:extLst>
      <p:ext uri="{BB962C8B-B14F-4D97-AF65-F5344CB8AC3E}">
        <p14:creationId xmlns:p14="http://schemas.microsoft.com/office/powerpoint/2010/main" val="38450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Sensitivity Studies</a:t>
            </a:r>
          </a:p>
        </p:txBody>
      </p:sp>
      <p:cxnSp>
        <p:nvCxnSpPr>
          <p:cNvPr id="25" name="Straight Arrow Connector 24"/>
          <p:cNvCxnSpPr>
            <a:stCxn id="36" idx="3"/>
          </p:cNvCxnSpPr>
          <p:nvPr/>
        </p:nvCxnSpPr>
        <p:spPr>
          <a:xfrm>
            <a:off x="3581400" y="4188776"/>
            <a:ext cx="3048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6" idx="1"/>
          </p:cNvCxnSpPr>
          <p:nvPr/>
        </p:nvCxnSpPr>
        <p:spPr>
          <a:xfrm flipH="1">
            <a:off x="2895600" y="4188776"/>
            <a:ext cx="3048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8" idx="3"/>
          </p:cNvCxnSpPr>
          <p:nvPr/>
        </p:nvCxnSpPr>
        <p:spPr>
          <a:xfrm>
            <a:off x="4648200" y="4800600"/>
            <a:ext cx="13716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1"/>
          </p:cNvCxnSpPr>
          <p:nvPr/>
        </p:nvCxnSpPr>
        <p:spPr>
          <a:xfrm flipH="1">
            <a:off x="2895600" y="4800600"/>
            <a:ext cx="1371600" cy="0"/>
          </a:xfrm>
          <a:prstGeom prst="straightConnector1">
            <a:avLst/>
          </a:prstGeom>
          <a:ln w="38100" cap="rnd">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58" name="67Text"/>
          <p:cNvSpPr txBox="1"/>
          <p:nvPr/>
        </p:nvSpPr>
        <p:spPr>
          <a:xfrm>
            <a:off x="3962400" y="3883976"/>
            <a:ext cx="46482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a:ea typeface="+mn-ea"/>
                <a:cs typeface="+mn-cs"/>
              </a:rPr>
              <a:t>Access-Interval: </a:t>
            </a:r>
            <a:r>
              <a:rPr kumimoji="0" lang="en-US" sz="3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55–500ns</a:t>
            </a:r>
          </a:p>
        </p:txBody>
      </p:sp>
      <p:sp>
        <p:nvSpPr>
          <p:cNvPr id="48" name="67Text"/>
          <p:cNvSpPr txBox="1"/>
          <p:nvPr/>
        </p:nvSpPr>
        <p:spPr>
          <a:xfrm>
            <a:off x="4267200" y="4572000"/>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❷</a:t>
            </a:r>
          </a:p>
        </p:txBody>
      </p:sp>
      <p:sp>
        <p:nvSpPr>
          <p:cNvPr id="36" name="67Text"/>
          <p:cNvSpPr txBox="1"/>
          <p:nvPr/>
        </p:nvSpPr>
        <p:spPr>
          <a:xfrm>
            <a:off x="3200400" y="3960176"/>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❶</a:t>
            </a:r>
          </a:p>
        </p:txBody>
      </p:sp>
      <p:sp>
        <p:nvSpPr>
          <p:cNvPr id="35" name="67Text"/>
          <p:cNvSpPr txBox="1"/>
          <p:nvPr/>
        </p:nvSpPr>
        <p:spPr>
          <a:xfrm>
            <a:off x="1676400" y="5786757"/>
            <a:ext cx="381000" cy="4572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Light"/>
                <a:ea typeface="+mn-ea"/>
                <a:cs typeface="+mn-cs"/>
              </a:rPr>
              <a:t>❸</a:t>
            </a:r>
          </a:p>
        </p:txBody>
      </p:sp>
      <p:sp>
        <p:nvSpPr>
          <p:cNvPr id="41" name="67Text"/>
          <p:cNvSpPr txBox="1"/>
          <p:nvPr/>
        </p:nvSpPr>
        <p:spPr>
          <a:xfrm>
            <a:off x="2133600" y="5710555"/>
            <a:ext cx="56388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Light"/>
                <a:ea typeface="+mn-ea"/>
                <a:cs typeface="+mn-cs"/>
              </a:rPr>
              <a:t>Data-Pattern: </a:t>
            </a:r>
            <a:r>
              <a:rPr kumimoji="0" lang="en-US" sz="3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all ‘1’s, all ‘0’s, etc.</a:t>
            </a:r>
          </a:p>
        </p:txBody>
      </p:sp>
      <p:cxnSp>
        <p:nvCxnSpPr>
          <p:cNvPr id="37" name="Straight Connector 36"/>
          <p:cNvCxnSpPr>
            <a:endCxn id="46" idx="3"/>
          </p:cNvCxnSpPr>
          <p:nvPr/>
        </p:nvCxnSpPr>
        <p:spPr>
          <a:xfrm>
            <a:off x="3352800" y="1752600"/>
            <a:ext cx="4724400" cy="1371600"/>
          </a:xfrm>
          <a:prstGeom prst="line">
            <a:avLst/>
          </a:prstGeom>
          <a:ln w="5715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6" idx="1"/>
          </p:cNvCxnSpPr>
          <p:nvPr/>
        </p:nvCxnSpPr>
        <p:spPr>
          <a:xfrm flipH="1">
            <a:off x="762000" y="1598930"/>
            <a:ext cx="2590800" cy="1525270"/>
          </a:xfrm>
          <a:prstGeom prst="line">
            <a:avLst/>
          </a:prstGeom>
          <a:ln w="5715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762000" y="2514600"/>
            <a:ext cx="7315200" cy="1219200"/>
          </a:xfrm>
          <a:prstGeom prst="roundRect">
            <a:avLst/>
          </a:prstGeom>
          <a:solidFill>
            <a:schemeClr val="accent4">
              <a:lumMod val="60000"/>
              <a:lumOff val="4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0" name="Straight Arrow Connector 49"/>
          <p:cNvCxnSpPr>
            <a:stCxn id="59" idx="1"/>
          </p:cNvCxnSpPr>
          <p:nvPr/>
        </p:nvCxnSpPr>
        <p:spPr>
          <a:xfrm flipV="1">
            <a:off x="6019800" y="3124200"/>
            <a:ext cx="2590800" cy="508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57200" y="1598930"/>
            <a:ext cx="8153400" cy="127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914400" y="129667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0</a:t>
            </a:r>
          </a:p>
        </p:txBody>
      </p:sp>
      <p:sp>
        <p:nvSpPr>
          <p:cNvPr id="54" name="Rounded Rectangle 53"/>
          <p:cNvSpPr/>
          <p:nvPr/>
        </p:nvSpPr>
        <p:spPr>
          <a:xfrm>
            <a:off x="25146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1</a:t>
            </a:r>
          </a:p>
        </p:txBody>
      </p:sp>
      <p:sp>
        <p:nvSpPr>
          <p:cNvPr id="55" name="Rounded Rectangle 54"/>
          <p:cNvSpPr/>
          <p:nvPr/>
        </p:nvSpPr>
        <p:spPr>
          <a:xfrm>
            <a:off x="41148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Test Row 2</a:t>
            </a:r>
          </a:p>
        </p:txBody>
      </p:sp>
      <p:sp>
        <p:nvSpPr>
          <p:cNvPr id="56" name="Rounded Rectangle 55"/>
          <p:cNvSpPr/>
          <p:nvPr/>
        </p:nvSpPr>
        <p:spPr>
          <a:xfrm>
            <a:off x="5715000" y="1295400"/>
            <a:ext cx="1600200" cy="60706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t>
            </a:r>
          </a:p>
        </p:txBody>
      </p:sp>
      <p:sp>
        <p:nvSpPr>
          <p:cNvPr id="57" name="Rounded Rectangle 56"/>
          <p:cNvSpPr/>
          <p:nvPr/>
        </p:nvSpPr>
        <p:spPr>
          <a:xfrm>
            <a:off x="4953000" y="2670808"/>
            <a:ext cx="1066800" cy="449581"/>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t>
            </a:r>
          </a:p>
        </p:txBody>
      </p:sp>
      <p:sp>
        <p:nvSpPr>
          <p:cNvPr id="59" name="Rounded Rectangle 58"/>
          <p:cNvSpPr/>
          <p:nvPr/>
        </p:nvSpPr>
        <p:spPr>
          <a:xfrm>
            <a:off x="6019800" y="2672080"/>
            <a:ext cx="1905000" cy="914400"/>
          </a:xfrm>
          <a:prstGeom prst="round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Find Errors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in Module</a:t>
            </a:r>
          </a:p>
        </p:txBody>
      </p:sp>
      <p:sp>
        <p:nvSpPr>
          <p:cNvPr id="60" name="67Text"/>
          <p:cNvSpPr txBox="1"/>
          <p:nvPr/>
        </p:nvSpPr>
        <p:spPr>
          <a:xfrm>
            <a:off x="7315200" y="914400"/>
            <a:ext cx="1295400" cy="6845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time</a:t>
            </a:r>
          </a:p>
        </p:txBody>
      </p:sp>
      <p:sp>
        <p:nvSpPr>
          <p:cNvPr id="61" name="Rounded Rectangle 60"/>
          <p:cNvSpPr/>
          <p:nvPr/>
        </p:nvSpPr>
        <p:spPr>
          <a:xfrm>
            <a:off x="2819400" y="2667636"/>
            <a:ext cx="1066800" cy="45593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Open</a:t>
            </a:r>
          </a:p>
        </p:txBody>
      </p:sp>
      <p:sp>
        <p:nvSpPr>
          <p:cNvPr id="62" name="Rounded Rectangle 61"/>
          <p:cNvSpPr/>
          <p:nvPr/>
        </p:nvSpPr>
        <p:spPr>
          <a:xfrm>
            <a:off x="2819400" y="3124199"/>
            <a:ext cx="3200400" cy="45910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Refresh Periodically</a:t>
            </a:r>
          </a:p>
        </p:txBody>
      </p:sp>
      <p:cxnSp>
        <p:nvCxnSpPr>
          <p:cNvPr id="63" name="Straight Arrow Connector 62"/>
          <p:cNvCxnSpPr>
            <a:endCxn id="64" idx="3"/>
          </p:cNvCxnSpPr>
          <p:nvPr/>
        </p:nvCxnSpPr>
        <p:spPr>
          <a:xfrm>
            <a:off x="457200" y="3124200"/>
            <a:ext cx="2362200" cy="0"/>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3886200" y="2667000"/>
            <a:ext cx="1066800" cy="455930"/>
          </a:xfrm>
          <a:prstGeom prst="round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Open</a:t>
            </a:r>
          </a:p>
        </p:txBody>
      </p:sp>
      <p:sp>
        <p:nvSpPr>
          <p:cNvPr id="31" name="67Text"/>
          <p:cNvSpPr txBox="1"/>
          <p:nvPr/>
        </p:nvSpPr>
        <p:spPr>
          <a:xfrm>
            <a:off x="3962400" y="5022534"/>
            <a:ext cx="4800600" cy="61404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a:ea typeface="+mn-ea"/>
                <a:cs typeface="+mn-cs"/>
              </a:rPr>
              <a:t>Refresh-Interval: </a:t>
            </a:r>
            <a:r>
              <a:rPr kumimoji="0" lang="en-US" sz="3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8–128ms</a:t>
            </a:r>
            <a:endParaRPr kumimoji="0" lang="en-US" sz="3000" b="0" i="0" u="none" strike="noStrike" kern="1200" cap="none" spc="0" normalizeH="0" baseline="0" noProof="0" dirty="0">
              <a:ln>
                <a:noFill/>
              </a:ln>
              <a:solidFill>
                <a:prstClr val="black"/>
              </a:solidFill>
              <a:effectLst/>
              <a:uLnTx/>
              <a:uFillTx/>
              <a:latin typeface="Calibri Light"/>
              <a:ea typeface="+mn-ea"/>
              <a:cs typeface="+mn-cs"/>
            </a:endParaRPr>
          </a:p>
        </p:txBody>
      </p:sp>
      <p:cxnSp>
        <p:nvCxnSpPr>
          <p:cNvPr id="32" name="Straight Arrow Connector 31"/>
          <p:cNvCxnSpPr>
            <a:stCxn id="64" idx="2"/>
            <a:endCxn id="35" idx="0"/>
          </p:cNvCxnSpPr>
          <p:nvPr/>
        </p:nvCxnSpPr>
        <p:spPr>
          <a:xfrm>
            <a:off x="1866900" y="3581400"/>
            <a:ext cx="0" cy="2205357"/>
          </a:xfrm>
          <a:prstGeom prst="straightConnector1">
            <a:avLst/>
          </a:prstGeom>
          <a:ln w="38100" cap="rnd">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914400" y="2667000"/>
            <a:ext cx="1905000" cy="914400"/>
          </a:xfrm>
          <a:prstGeom prst="round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Fill 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n-ea"/>
                <a:cs typeface="+mn-cs"/>
              </a:rPr>
              <a:t>with Data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212504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23471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97426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DRAM Is Critical for Performance &amp; Energy</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8765034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Characterization Results</a:t>
            </a:r>
          </a:p>
        </p:txBody>
      </p:sp>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b="1" dirty="0">
                <a:solidFill>
                  <a:srgbClr val="FF0000"/>
                </a:solidFill>
              </a:rPr>
              <a:t>Other Results in Paper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0016011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chemeClr val="tx2"/>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47500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chemeClr val="tx2"/>
                </a:solidFill>
              </a:rPr>
              <a:t>As many as </a:t>
            </a:r>
            <a:r>
              <a:rPr lang="en-US" sz="3000" dirty="0">
                <a:solidFill>
                  <a:schemeClr val="tx2"/>
                </a:solidFill>
                <a:latin typeface="Cambria Math" panose="02040503050406030204" pitchFamily="18" charset="0"/>
                <a:ea typeface="Cambria Math" panose="02040503050406030204" pitchFamily="18" charset="0"/>
              </a:rPr>
              <a:t>4</a:t>
            </a:r>
            <a:r>
              <a:rPr lang="en-US" sz="3200" i="1" dirty="0">
                <a:solidFill>
                  <a:schemeClr val="tx2"/>
                </a:solidFill>
              </a:rPr>
              <a:t> errors per cache-line</a:t>
            </a:r>
            <a:endParaRPr lang="en-US" sz="3200" i="1" dirty="0">
              <a:solidFill>
                <a:schemeClr val="tx2"/>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chemeClr val="tx2"/>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8701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09600" y="685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1. Historical Context</a:t>
            </a:r>
          </a:p>
        </p:txBody>
      </p:sp>
      <p:sp>
        <p:nvSpPr>
          <p:cNvPr id="4" name="Rounded Rectangle 3"/>
          <p:cNvSpPr/>
          <p:nvPr/>
        </p:nvSpPr>
        <p:spPr>
          <a:xfrm>
            <a:off x="609600" y="2209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2. Demonstration (Real System)</a:t>
            </a:r>
          </a:p>
        </p:txBody>
      </p:sp>
      <p:sp>
        <p:nvSpPr>
          <p:cNvPr id="5" name="Rounded Rectangle 4"/>
          <p:cNvSpPr/>
          <p:nvPr/>
        </p:nvSpPr>
        <p:spPr>
          <a:xfrm>
            <a:off x="609600" y="3733800"/>
            <a:ext cx="8001000" cy="914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a:ea typeface="+mn-ea"/>
                <a:cs typeface="+mn-cs"/>
              </a:rPr>
              <a:t> 3. Characterization (FPGA-Based)</a:t>
            </a:r>
          </a:p>
        </p:txBody>
      </p:sp>
      <p:sp>
        <p:nvSpPr>
          <p:cNvPr id="7" name="Rounded Rectangle 6"/>
          <p:cNvSpPr/>
          <p:nvPr/>
        </p:nvSpPr>
        <p:spPr>
          <a:xfrm>
            <a:off x="609600" y="5257800"/>
            <a:ext cx="8001000"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 4.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814408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Potential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32314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dirty="0"/>
              <a:t>After closing a row, we activate (i.e., refresh) one of its neighbors with a low probability: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provide an arbitrarily strong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8394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3862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sz="3200" i="1" dirty="0">
                <a:solidFill>
                  <a:schemeClr val="tx2"/>
                </a:solidFill>
              </a:rPr>
              <a:t>Disturbance errors are </a:t>
            </a:r>
            <a:r>
              <a:rPr lang="en-US" sz="3200" b="1" i="1" dirty="0">
                <a:solidFill>
                  <a:srgbClr val="FF0000"/>
                </a:solidFill>
              </a:rPr>
              <a:t>widespread</a:t>
            </a:r>
            <a:r>
              <a:rPr lang="en-US" sz="3200" i="1" dirty="0">
                <a:solidFill>
                  <a:schemeClr val="tx2"/>
                </a:solidFill>
              </a:rPr>
              <a:t> in DRAM chips sold and used today</a:t>
            </a:r>
          </a:p>
          <a:p>
            <a:endParaRPr lang="en-US" sz="2000" i="1" dirty="0">
              <a:solidFill>
                <a:schemeClr val="tx2"/>
              </a:solidFill>
            </a:endParaRPr>
          </a:p>
          <a:p>
            <a:r>
              <a:rPr lang="en-US" sz="3200" i="1" dirty="0">
                <a:solidFill>
                  <a:schemeClr val="tx2"/>
                </a:solidFill>
              </a:rPr>
              <a:t>When a row is opened repeatedly, </a:t>
            </a:r>
            <a:r>
              <a:rPr lang="en-US" sz="3200" b="1" i="1" dirty="0">
                <a:solidFill>
                  <a:srgbClr val="FF0000"/>
                </a:solidFill>
              </a:rPr>
              <a:t>adjacent rows leak charge</a:t>
            </a:r>
            <a:r>
              <a:rPr lang="en-US" sz="3200" i="1" dirty="0">
                <a:solidFill>
                  <a:schemeClr val="tx2"/>
                </a:solidFill>
              </a:rPr>
              <a:t> at an accelerated rate</a:t>
            </a:r>
          </a:p>
          <a:p>
            <a:endParaRPr lang="en-US" sz="2000" i="1" dirty="0">
              <a:solidFill>
                <a:schemeClr val="tx2"/>
              </a:solidFill>
            </a:endParaRPr>
          </a:p>
          <a:p>
            <a:r>
              <a:rPr lang="en-US" sz="3200" i="1" dirty="0">
                <a:solidFill>
                  <a:schemeClr val="tx2"/>
                </a:solidFill>
              </a:rPr>
              <a:t>We propose a </a:t>
            </a:r>
            <a:r>
              <a:rPr lang="en-US" sz="3200" b="1" i="1" dirty="0">
                <a:solidFill>
                  <a:srgbClr val="FF0000"/>
                </a:solidFill>
              </a:rPr>
              <a:t>stateless solution </a:t>
            </a:r>
            <a:r>
              <a:rPr lang="en-US" sz="3200" i="1" dirty="0">
                <a:solidFill>
                  <a:schemeClr val="tx2"/>
                </a:solidFill>
              </a:rPr>
              <a:t>that prevents disturbance errors with low overhead</a:t>
            </a:r>
          </a:p>
          <a:p>
            <a:endParaRPr lang="en-US" sz="2000" i="1" dirty="0">
              <a:solidFill>
                <a:schemeClr val="tx2"/>
              </a:solidFill>
            </a:endParaRPr>
          </a:p>
          <a:p>
            <a:r>
              <a:rPr lang="en-US" sz="3200" i="1" dirty="0">
                <a:solidFill>
                  <a:schemeClr val="tx2"/>
                </a:solidFill>
              </a:rPr>
              <a:t>Due to difficulties in DRAM scaling, </a:t>
            </a:r>
            <a:r>
              <a:rPr lang="en-US" sz="3200" b="1" i="1" dirty="0">
                <a:solidFill>
                  <a:srgbClr val="FF0000"/>
                </a:solidFill>
              </a:rPr>
              <a:t>new and unexpected types of failures</a:t>
            </a:r>
            <a:r>
              <a:rPr lang="en-US" sz="3200" i="1" dirty="0">
                <a:solidFill>
                  <a:schemeClr val="tx2"/>
                </a:solidFill>
              </a:rPr>
              <a:t> may appear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86395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057400"/>
          </a:xfrm>
          <a:noFill/>
        </p:spPr>
        <p:txBody>
          <a:bodyPr anchor="ctr">
            <a:noAutofit/>
          </a:bodyPr>
          <a:lstStyle/>
          <a:p>
            <a:r>
              <a:rPr lang="en-US" b="1" dirty="0">
                <a:solidFill>
                  <a:schemeClr val="tx1">
                    <a:lumMod val="85000"/>
                    <a:lumOff val="15000"/>
                  </a:schemeClr>
                </a:solidFill>
              </a:rPr>
              <a:t>Flipping Bits in Memory Without Accessing Them</a:t>
            </a:r>
          </a:p>
        </p:txBody>
      </p:sp>
      <p:sp>
        <p:nvSpPr>
          <p:cNvPr id="3" name="Subtitle 2"/>
          <p:cNvSpPr>
            <a:spLocks noGrp="1"/>
          </p:cNvSpPr>
          <p:nvPr>
            <p:ph type="subTitle" idx="1"/>
          </p:nvPr>
        </p:nvSpPr>
        <p:spPr>
          <a:xfrm>
            <a:off x="0" y="3429000"/>
            <a:ext cx="9144000" cy="2438400"/>
          </a:xfrm>
        </p:spPr>
        <p:txBody>
          <a:bodyPr anchor="ctr">
            <a:noAutofit/>
          </a:bodyPr>
          <a:lstStyle/>
          <a:p>
            <a:r>
              <a:rPr lang="en-US" sz="5400">
                <a:solidFill>
                  <a:schemeClr val="tx1">
                    <a:lumMod val="85000"/>
                    <a:lumOff val="15000"/>
                  </a:schemeClr>
                </a:solidFill>
                <a:latin typeface="+mj-lt"/>
              </a:rPr>
              <a:t>Yoongu Kim</a:t>
            </a:r>
          </a:p>
          <a:p>
            <a:r>
              <a:rPr lang="en-US" sz="2800">
                <a:solidFill>
                  <a:schemeClr val="tx1">
                    <a:lumMod val="85000"/>
                    <a:lumOff val="15000"/>
                  </a:schemeClr>
                </a:solidFill>
                <a:latin typeface="+mj-lt"/>
              </a:rPr>
              <a:t>Ross Daly, Jeremie Kim, Chris Fallin, Ji Hye Lee, </a:t>
            </a:r>
          </a:p>
          <a:p>
            <a:r>
              <a:rPr lang="en-US" sz="2800">
                <a:solidFill>
                  <a:schemeClr val="tx1">
                    <a:lumMod val="85000"/>
                    <a:lumOff val="15000"/>
                  </a:schemeClr>
                </a:solidFill>
                <a:latin typeface="+mj-lt"/>
              </a:rPr>
              <a:t>Donghyuk Lee, Chris Wilkerson, Konrad Lai, Onur Mutlu</a:t>
            </a:r>
          </a:p>
        </p:txBody>
      </p:sp>
      <p:sp>
        <p:nvSpPr>
          <p:cNvPr id="8" name="Title 1"/>
          <p:cNvSpPr txBox="1">
            <a:spLocks/>
          </p:cNvSpPr>
          <p:nvPr/>
        </p:nvSpPr>
        <p:spPr>
          <a:xfrm>
            <a:off x="0" y="2047875"/>
            <a:ext cx="9144000" cy="1381125"/>
          </a:xfrm>
          <a:prstGeom prst="rect">
            <a:avLst/>
          </a:prstGeom>
          <a:solidFill>
            <a:schemeClr val="tx1">
              <a:lumMod val="85000"/>
              <a:lumOff val="1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Calibri Light"/>
                <a:ea typeface="+mj-ea"/>
                <a:cs typeface="+mj-cs"/>
              </a:rPr>
              <a:t>DRAM Disturbance Errors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965496"/>
            <a:ext cx="3200400" cy="48505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5723582"/>
            <a:ext cx="1371600" cy="90581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907514"/>
            <a:ext cx="1828800" cy="529145"/>
          </a:xfrm>
          <a:prstGeom prst="rect">
            <a:avLst/>
          </a:prstGeom>
        </p:spPr>
      </p:pic>
    </p:spTree>
    <p:extLst>
      <p:ext uri="{BB962C8B-B14F-4D97-AF65-F5344CB8AC3E}">
        <p14:creationId xmlns:p14="http://schemas.microsoft.com/office/powerpoint/2010/main" val="10895342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Example: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445295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E99A2B-29DD-5A4F-B100-24CE86C78EE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53442028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2412123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7510372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010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RowHammer Paper (ISCA 2014)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6564833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3169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697840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781671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5078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66464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710943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281234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5547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3527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3647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636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332007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2624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474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23866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217620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38507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693088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12745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323127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16676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Mazlow's</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Needs.svg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/w/</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=7964065</a:t>
            </a:r>
          </a:p>
        </p:txBody>
      </p:sp>
    </p:spTree>
    <p:extLst>
      <p:ext uri="{BB962C8B-B14F-4D97-AF65-F5344CB8AC3E}">
        <p14:creationId xmlns:p14="http://schemas.microsoft.com/office/powerpoint/2010/main" val="1846593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436567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33317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4109286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48755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248175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388625655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704546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602795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266829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01138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216254625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72026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895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924123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3370285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653151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56575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a:defRPr/>
            </a:pPr>
            <a:fld id="{8E574D81-B5DE-384D-B24B-566C679AE608}" type="slidenum">
              <a:rPr lang="en-US" smtClean="0"/>
              <a:pPr>
                <a:defRPr/>
              </a:pPr>
              <a:t>56</a:t>
            </a:fld>
            <a:endParaRPr lang="en-US"/>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222037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a:defRPr/>
            </a:pPr>
            <a:fld id="{8E574D81-B5DE-384D-B24B-566C679AE608}" type="slidenum">
              <a:rPr lang="en-US" smtClean="0"/>
              <a:pPr>
                <a:defRPr/>
              </a:pPr>
              <a:t>57</a:t>
            </a:fld>
            <a:endParaRPr lang="en-US"/>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116195659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84220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1020434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0953109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2490816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89079091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4820201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322745950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211554434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57997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79822794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5228970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3192432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Where RowHammer Was Discovered</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3051892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686872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fld id="{323594FA-E141-4234-AE05-360401972BE7}" type="slidenum">
              <a:rPr lang="en-US" altLang="en-US" smtClean="0"/>
              <a:pPr/>
              <a:t>70</a:t>
            </a:fld>
            <a:endParaRPr lang="en-US" altLang="en-US"/>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592560"/>
            <a:ext cx="2903240" cy="5652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kern="0" dirty="0">
              <a:solidFill>
                <a:srgbClr val="006633"/>
              </a:solidFill>
              <a:latin typeface="Garamon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566572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0688102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161249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334159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264413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8793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65009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0906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30142751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5438871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34289454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6189685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a:defRPr/>
            </a:pPr>
            <a:fld id="{8E574D81-B5DE-384D-B24B-566C679AE608}" type="slidenum">
              <a:rPr lang="en-US" smtClean="0"/>
              <a:pPr>
                <a:defRPr/>
              </a:pPr>
              <a:t>81</a:t>
            </a:fld>
            <a:endParaRPr lang="en-US"/>
          </a:p>
        </p:txBody>
      </p:sp>
    </p:spTree>
    <p:extLst>
      <p:ext uri="{BB962C8B-B14F-4D97-AF65-F5344CB8AC3E}">
        <p14:creationId xmlns:p14="http://schemas.microsoft.com/office/powerpoint/2010/main" val="2374163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82</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3234412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3072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106351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Best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532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7841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79574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lvl="0"/>
            <a:r>
              <a:rPr lang="en-US" sz="1400" dirty="0">
                <a:hlinkClick r:id="rId2"/>
              </a:rPr>
              <a:t>https://twitter.com/isislovecruft/status/1021939922754723841</a:t>
            </a:r>
            <a:r>
              <a:rPr lang="en-US" sz="1400" dirty="0"/>
              <a:t> </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348435230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lvl="0"/>
            <a:r>
              <a:rPr lang="en-US" sz="1400" dirty="0">
                <a:hlinkClick r:id="rId3"/>
              </a:rPr>
              <a:t>https://twitter.com/isislovecruft/status/1021939922754723841</a:t>
            </a:r>
            <a:r>
              <a:rPr lang="en-US" sz="1400" dirty="0"/>
              <a:t> </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475763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393211826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46323588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5020928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800" dirty="0"/>
              <a:t>Future of RowHammer &amp;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90727933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45196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17850203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xmlns=""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23475473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82685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2152824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362321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226349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1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5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6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3.xml><?xml version="1.0" encoding="utf-8"?>
<a:theme xmlns:a="http://schemas.openxmlformats.org/drawingml/2006/main" name="Metropolitan_colorful_bull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4.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43.xml><?xml version="1.0" encoding="utf-8"?>
<a:theme xmlns:a="http://schemas.openxmlformats.org/drawingml/2006/main" name="5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4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48.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83114</TotalTime>
  <Words>11961</Words>
  <Application>Microsoft Macintosh PowerPoint</Application>
  <PresentationFormat>On-screen Show (4:3)</PresentationFormat>
  <Paragraphs>1790</Paragraphs>
  <Slides>159</Slides>
  <Notes>76</Notes>
  <HiddenSlides>0</HiddenSlides>
  <MMClips>0</MMClips>
  <ScaleCrop>false</ScaleCrop>
  <HeadingPairs>
    <vt:vector size="6" baseType="variant">
      <vt:variant>
        <vt:lpstr>Fonts Used</vt:lpstr>
      </vt:variant>
      <vt:variant>
        <vt:i4>17</vt:i4>
      </vt:variant>
      <vt:variant>
        <vt:lpstr>Theme</vt:lpstr>
      </vt:variant>
      <vt:variant>
        <vt:i4>49</vt:i4>
      </vt:variant>
      <vt:variant>
        <vt:lpstr>Slide Titles</vt:lpstr>
      </vt:variant>
      <vt:variant>
        <vt:i4>159</vt:i4>
      </vt:variant>
    </vt:vector>
  </HeadingPairs>
  <TitlesOfParts>
    <vt:vector size="225" baseType="lpstr">
      <vt:lpstr>맑은 고딕</vt:lpstr>
      <vt:lpstr>ＭＳ Ｐゴシック</vt:lpstr>
      <vt:lpstr>ＭＳ Ｐゴシック</vt:lpstr>
      <vt:lpstr>Adobe Garamond Pro</vt:lpstr>
      <vt:lpstr>Arial</vt:lpstr>
      <vt:lpstr>Calibri</vt:lpstr>
      <vt:lpstr>Calibri Light</vt:lpstr>
      <vt:lpstr>Cambria</vt:lpstr>
      <vt:lpstr>Cambria Math</vt:lpstr>
      <vt:lpstr>Courier New</vt:lpstr>
      <vt:lpstr>Futura Medium</vt:lpstr>
      <vt:lpstr>Garamond</vt:lpstr>
      <vt:lpstr>Gill Sans MT</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29_Edge</vt:lpstr>
      <vt:lpstr>30_Edge</vt:lpstr>
      <vt:lpstr>35_Edge</vt:lpstr>
      <vt:lpstr>41_Edge</vt:lpstr>
      <vt:lpstr>45_Edge</vt:lpstr>
      <vt:lpstr>SAFARI_Template</vt:lpstr>
      <vt:lpstr>48_Edge</vt:lpstr>
      <vt:lpstr>49_Edge</vt:lpstr>
      <vt:lpstr>50_Edge</vt:lpstr>
      <vt:lpstr>51_Edge</vt:lpstr>
      <vt:lpstr>52_Edge</vt:lpstr>
      <vt:lpstr>54_Edge</vt:lpstr>
      <vt:lpstr>55_Edge</vt:lpstr>
      <vt:lpstr>56_Edge</vt:lpstr>
      <vt:lpstr>1_Metropolitan_bullet</vt:lpstr>
      <vt:lpstr>16_Edge</vt:lpstr>
      <vt:lpstr>62_Edge</vt:lpstr>
      <vt:lpstr>12_Office Theme</vt:lpstr>
      <vt:lpstr>Office Theme</vt:lpstr>
      <vt:lpstr>95_Edge</vt:lpstr>
      <vt:lpstr>2_Metropolitan_bullet</vt:lpstr>
      <vt:lpstr>Metropolitan_colorful_bullet</vt:lpstr>
      <vt:lpstr>81_Edge</vt:lpstr>
      <vt:lpstr>139_Edge</vt:lpstr>
      <vt:lpstr>15_Office Theme</vt:lpstr>
      <vt:lpstr>25_Office Theme</vt:lpstr>
      <vt:lpstr>149_Edge</vt:lpstr>
      <vt:lpstr>151_Edge</vt:lpstr>
      <vt:lpstr>152_Edge</vt:lpstr>
      <vt:lpstr>82_Edge</vt:lpstr>
      <vt:lpstr>4_Metropolitan_bullet</vt:lpstr>
      <vt:lpstr>5_Metropolitan_bullet</vt:lpstr>
      <vt:lpstr>18_Edge</vt:lpstr>
      <vt:lpstr>2_Edge</vt:lpstr>
      <vt:lpstr>136_Edge</vt:lpstr>
      <vt:lpstr>Metropolitan_bullet</vt:lpstr>
      <vt:lpstr>5_Edge</vt:lpstr>
      <vt:lpstr>1_Office Theme</vt:lpstr>
      <vt:lpstr>RowHammer</vt:lpstr>
      <vt:lpstr>The RowHammer Paper (ISCA 2014)</vt:lpstr>
      <vt:lpstr>The Story of RowHammer </vt:lpstr>
      <vt:lpstr>Maslow’s (Human) Hierarchy of Needs</vt:lpstr>
      <vt:lpstr>How Reliable/Secure/Safe is This Bridge?</vt:lpstr>
      <vt:lpstr>Collapse of the “Galloping Gertie”</vt:lpstr>
      <vt:lpstr>How Secure Are These People?</vt:lpstr>
      <vt:lpstr>The Main Memory System</vt:lpstr>
      <vt:lpstr>The Main Memory System</vt:lpstr>
      <vt:lpstr>The Main Memory System</vt:lpstr>
      <vt:lpstr>Major Trends Affecting Main Memory (I)</vt:lpstr>
      <vt:lpstr>Major Trends Affecting Main Memory (II)</vt:lpstr>
      <vt:lpstr>Major Trends Affecting Main Memory (III)</vt:lpstr>
      <vt:lpstr>DRAM Is Critical for Performance &amp; Energy</vt:lpstr>
      <vt:lpstr>DRAM Is Critical for Performance &amp; Energy</vt:lpstr>
      <vt:lpstr>Major Trends Affecting Main Memory (IV)</vt:lpstr>
      <vt:lpstr>Industry Is Writing Papers About It, Too</vt:lpstr>
      <vt:lpstr>Industry Is Writing Papers About It, Too</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Data Retention in Memory [Liu et al., ISCA 2013]</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vt:lpstr>
      <vt:lpstr>Understanding RowHammer</vt:lpstr>
      <vt:lpstr>Root Causes of Disturbance Errors</vt:lpstr>
      <vt:lpstr>Experimental DRAM Testing Infrastructure</vt:lpstr>
      <vt:lpstr>Where RowHammer Was Discovered</vt:lpstr>
      <vt:lpstr>PowerPoint Presentation</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Retrospective on RowHammer &amp; Future</vt:lpstr>
      <vt:lpstr>RowHammer Solutions</vt:lpstr>
      <vt:lpstr>Two Types of RowHammer Solutions</vt:lpstr>
      <vt:lpstr>Some Potential Solutions (ISCA 2014)</vt:lpstr>
      <vt:lpstr>Naive Solutions</vt:lpstr>
      <vt:lpstr>Apple’s Patch for RowHammer</vt:lpstr>
      <vt:lpstr>Our Best Solution to RowHammer</vt:lpstr>
      <vt:lpstr>Advantages of PARA</vt:lpstr>
      <vt:lpstr>Requirements for PARA</vt:lpstr>
      <vt:lpstr>Probabilistic Activation in Real Life (I)</vt:lpstr>
      <vt:lpstr>Probabilistic Activation in Real Life (II)</vt:lpstr>
      <vt:lpstr>Seven RowHammer Solutions Proposed</vt:lpstr>
      <vt:lpstr>Future Memory Reliability/Security Challenges</vt:lpstr>
      <vt:lpstr>Future of RowHammer &amp; Memory Reliability</vt:lpstr>
      <vt:lpstr>Future of Main Memory</vt:lpstr>
      <vt:lpstr>Large-Scale Failure Analysis of DRAM Chips</vt:lpstr>
      <vt:lpstr>PowerPoint Presentation</vt:lpstr>
      <vt:lpstr>Future of Main Memory Security</vt:lpstr>
      <vt:lpstr>How Do We Keep Memory Secure?</vt:lpstr>
      <vt:lpstr>Solution Direction: Principled Designs</vt:lpstr>
      <vt:lpstr>Architecting Future Memory for Security </vt:lpstr>
      <vt:lpstr>PowerPoint Presentation</vt:lpstr>
      <vt:lpstr>Key Contributions and Impact</vt:lpstr>
      <vt:lpstr>Recall: Collapse of the “Galloping Gertie”</vt:lpstr>
      <vt:lpstr>Another Example (1994)</vt:lpstr>
      <vt:lpstr>Yet Another Example (2007)</vt:lpstr>
      <vt:lpstr>A More Recent Example (2018)</vt:lpstr>
      <vt:lpstr>Key Discovery (ISCA 2014)</vt:lpstr>
      <vt:lpstr>Key Contributions &amp; Impact (ISCA 2014)</vt:lpstr>
      <vt:lpstr>Perhaps Most Importantly…</vt:lpstr>
      <vt:lpstr>Conclusion</vt:lpstr>
      <vt:lpstr>Summary: RowHammer</vt:lpstr>
      <vt:lpstr>RowHammer</vt:lpstr>
      <vt:lpstr>Backup Slides</vt:lpstr>
      <vt:lpstr>Keeping Future Memory Secure</vt:lpstr>
      <vt:lpstr>Architecting for Security </vt:lpstr>
      <vt:lpstr>PowerPoint Presentation</vt:lpstr>
      <vt:lpstr>Understand and Model with Experiments (Flash)</vt:lpstr>
      <vt:lpstr>Understanding Flash Memory Reliability</vt:lpstr>
      <vt:lpstr>Understanding Flash Memory Reliability</vt:lpstr>
      <vt:lpstr>NAND Flash Vulnerabilities [HPCA’17]</vt:lpstr>
      <vt:lpstr>Original RowHammer Talk (ISCA 2014)</vt:lpstr>
      <vt:lpstr>Flipping Bits in Memory Without Accessing Them</vt:lpstr>
      <vt:lpstr>PowerPoint Presentation</vt:lpstr>
      <vt:lpstr>Quick Summary of Paper</vt:lpstr>
      <vt:lpstr>PowerPoint Presentation</vt:lpstr>
      <vt:lpstr>A Trip Down Memory Lane</vt:lpstr>
      <vt:lpstr>A Trip Down Memory Lane</vt:lpstr>
      <vt:lpstr>Lessons from History</vt:lpstr>
      <vt:lpstr>PowerPoint Presentation</vt:lpstr>
      <vt:lpstr>How to Induce Errors</vt:lpstr>
      <vt:lpstr>How to Induce Errors</vt:lpstr>
      <vt:lpstr>Number of Disturbance Errors</vt:lpstr>
      <vt:lpstr>Security Implications</vt:lpstr>
      <vt:lpstr>Mechanics of Disturbance Errors</vt:lpstr>
      <vt:lpstr>PowerPoint Presentation</vt:lpstr>
      <vt:lpstr>Infrastructure</vt:lpstr>
      <vt:lpstr>PowerPoint Presentation</vt:lpstr>
      <vt:lpstr>Tested DDR3 DRAM Modules</vt:lpstr>
      <vt:lpstr>Characterization Results</vt:lpstr>
      <vt:lpstr>1. Most Modules Are at Risk</vt:lpstr>
      <vt:lpstr>2. Errors vs. Vintage</vt:lpstr>
      <vt:lpstr>3. Error = Charge Loss</vt:lpstr>
      <vt:lpstr>4. Adjacency: Aggressor &amp; Victim</vt:lpstr>
      <vt:lpstr>5. Sensitivity Studies</vt:lpstr>
      <vt:lpstr>❶ Access-Interval (Aggressor)</vt:lpstr>
      <vt:lpstr>5. Sensitivity Studies</vt:lpstr>
      <vt:lpstr>❷ Refresh-Interval</vt:lpstr>
      <vt:lpstr>5. Sensitivity Studies</vt:lpstr>
      <vt:lpstr>❸ Data-Pattern</vt:lpstr>
      <vt:lpstr>Naive Solutions</vt:lpstr>
      <vt:lpstr>Characterization Results</vt:lpstr>
      <vt:lpstr>6. Other Results in Paper</vt:lpstr>
      <vt:lpstr>6. Other Results in Paper (cont’d)</vt:lpstr>
      <vt:lpstr>PowerPoint Presentation</vt:lpstr>
      <vt:lpstr>Several Potential Solutions</vt:lpstr>
      <vt:lpstr>Our Solution</vt:lpstr>
      <vt:lpstr>Advantages of PARA</vt:lpstr>
      <vt:lpstr>Conclusion</vt:lpstr>
      <vt:lpstr>Flipping Bits in Memory Without Accessing Them</vt:lpstr>
      <vt:lpstr>Example: Capacity, Bandwidth &amp; Latency</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RowHammer and Beyond  RowHammer and Other Issues We May Face  as Memory Becomes Denser</dc:title>
  <dc:subject/>
  <dc:creator/>
  <cp:keywords/>
  <dc:description/>
  <cp:lastModifiedBy>Onur Mutlu</cp:lastModifiedBy>
  <cp:revision>2023</cp:revision>
  <cp:lastPrinted>2018-08-02T14:48:08Z</cp:lastPrinted>
  <dcterms:created xsi:type="dcterms:W3CDTF">2010-10-08T20:41:54Z</dcterms:created>
  <dcterms:modified xsi:type="dcterms:W3CDTF">2019-02-06T00:57:18Z</dcterms:modified>
  <cp:category/>
</cp:coreProperties>
</file>