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8.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1.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theme/theme53.xml" ContentType="application/vnd.openxmlformats-officedocument.theme+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theme/theme54.xml" ContentType="application/vnd.openxmlformats-officedocument.theme+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theme/theme55.xml" ContentType="application/vnd.openxmlformats-officedocument.theme+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theme/theme56.xml" ContentType="application/vnd.openxmlformats-officedocument.theme+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57.xml" ContentType="application/vnd.openxmlformats-officedocument.theme+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theme/theme58.xml" ContentType="application/vnd.openxmlformats-officedocument.theme+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9.xml" ContentType="application/vnd.openxmlformats-officedocument.theme+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theme/theme60.xml" ContentType="application/vnd.openxmlformats-officedocument.theme+xml"/>
  <Override PartName="/ppt/theme/theme61.xml" ContentType="application/vnd.openxmlformats-officedocument.theme+xml"/>
  <Override PartName="/ppt/theme/theme6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notesSlides/notesSlide14.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charts/chart8.xml" ContentType="application/vnd.openxmlformats-officedocument.drawingml.chart+xml"/>
  <Override PartName="/ppt/charts/chart9.xml" ContentType="application/vnd.openxmlformats-officedocument.drawingml.chart+xml"/>
  <Override PartName="/ppt/theme/themeOverride5.xml" ContentType="application/vnd.openxmlformats-officedocument.themeOverride+xml"/>
  <Override PartName="/ppt/charts/chart10.xml" ContentType="application/vnd.openxmlformats-officedocument.drawingml.chart+xml"/>
  <Override PartName="/ppt/theme/themeOverride6.xml" ContentType="application/vnd.openxmlformats-officedocument.themeOverride+xml"/>
  <Override PartName="/ppt/charts/chart11.xml" ContentType="application/vnd.openxmlformats-officedocument.drawingml.chart+xml"/>
  <Override PartName="/ppt/theme/themeOverride7.xml" ContentType="application/vnd.openxmlformats-officedocument.themeOverride+xml"/>
  <Override PartName="/ppt/charts/chart12.xml" ContentType="application/vnd.openxmlformats-officedocument.drawingml.chart+xml"/>
  <Override PartName="/ppt/theme/themeOverride8.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3.xml" ContentType="application/vnd.openxmlformats-officedocument.drawingml.chart+xml"/>
  <Override PartName="/ppt/notesSlides/notesSlide19.xml" ContentType="application/vnd.openxmlformats-officedocument.presentationml.notesSlide+xml"/>
  <Override PartName="/ppt/charts/chart14.xml" ContentType="application/vnd.openxmlformats-officedocument.drawingml.chart+xml"/>
  <Override PartName="/ppt/theme/themeOverride9.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5.xml" ContentType="application/vnd.openxmlformats-officedocument.drawingml.chart+xml"/>
  <Override PartName="/ppt/theme/themeOverride10.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459" r:id="rId34"/>
    <p:sldMasterId id="2147487471" r:id="rId35"/>
    <p:sldMasterId id="2147487483" r:id="rId36"/>
    <p:sldMasterId id="2147487574" r:id="rId37"/>
    <p:sldMasterId id="2147487623" r:id="rId38"/>
    <p:sldMasterId id="2147487743" r:id="rId39"/>
    <p:sldMasterId id="2147487948" r:id="rId40"/>
    <p:sldMasterId id="2147488072" r:id="rId41"/>
    <p:sldMasterId id="2147488085" r:id="rId42"/>
    <p:sldMasterId id="2147488097" r:id="rId43"/>
    <p:sldMasterId id="2147488134" r:id="rId44"/>
    <p:sldMasterId id="2147488265" r:id="rId45"/>
    <p:sldMasterId id="2147488316" r:id="rId46"/>
    <p:sldMasterId id="2147488340" r:id="rId47"/>
    <p:sldMasterId id="2147488352" r:id="rId48"/>
    <p:sldMasterId id="2147488365" r:id="rId49"/>
    <p:sldMasterId id="2147488378" r:id="rId50"/>
    <p:sldMasterId id="2147488390" r:id="rId51"/>
    <p:sldMasterId id="2147488430" r:id="rId52"/>
    <p:sldMasterId id="2147488442" r:id="rId53"/>
    <p:sldMasterId id="2147488510" r:id="rId54"/>
    <p:sldMasterId id="2147488559" r:id="rId55"/>
    <p:sldMasterId id="2147488571" r:id="rId56"/>
    <p:sldMasterId id="2147488597" r:id="rId57"/>
    <p:sldMasterId id="2147488611" r:id="rId58"/>
    <p:sldMasterId id="2147488624" r:id="rId59"/>
    <p:sldMasterId id="2147488637" r:id="rId60"/>
  </p:sldMasterIdLst>
  <p:notesMasterIdLst>
    <p:notesMasterId r:id="rId258"/>
  </p:notesMasterIdLst>
  <p:handoutMasterIdLst>
    <p:handoutMasterId r:id="rId259"/>
  </p:handoutMasterIdLst>
  <p:sldIdLst>
    <p:sldId id="5119" r:id="rId61"/>
    <p:sldId id="5219" r:id="rId62"/>
    <p:sldId id="5218" r:id="rId63"/>
    <p:sldId id="5220" r:id="rId64"/>
    <p:sldId id="5221" r:id="rId65"/>
    <p:sldId id="5222" r:id="rId66"/>
    <p:sldId id="5223" r:id="rId67"/>
    <p:sldId id="4457" r:id="rId68"/>
    <p:sldId id="4436" r:id="rId69"/>
    <p:sldId id="4696" r:id="rId70"/>
    <p:sldId id="5224" r:id="rId71"/>
    <p:sldId id="5225" r:id="rId72"/>
    <p:sldId id="5232" r:id="rId73"/>
    <p:sldId id="5227" r:id="rId74"/>
    <p:sldId id="5226" r:id="rId75"/>
    <p:sldId id="5228" r:id="rId76"/>
    <p:sldId id="5229" r:id="rId77"/>
    <p:sldId id="5230" r:id="rId78"/>
    <p:sldId id="5374" r:id="rId79"/>
    <p:sldId id="5375" r:id="rId80"/>
    <p:sldId id="5387" r:id="rId81"/>
    <p:sldId id="3812" r:id="rId82"/>
    <p:sldId id="3813" r:id="rId83"/>
    <p:sldId id="3814" r:id="rId84"/>
    <p:sldId id="3815" r:id="rId85"/>
    <p:sldId id="5399" r:id="rId86"/>
    <p:sldId id="2535" r:id="rId87"/>
    <p:sldId id="2532" r:id="rId88"/>
    <p:sldId id="5389" r:id="rId89"/>
    <p:sldId id="5391" r:id="rId90"/>
    <p:sldId id="5384" r:id="rId91"/>
    <p:sldId id="3583" r:id="rId92"/>
    <p:sldId id="3614" r:id="rId93"/>
    <p:sldId id="3615" r:id="rId94"/>
    <p:sldId id="5385" r:id="rId95"/>
    <p:sldId id="5394" r:id="rId96"/>
    <p:sldId id="5395" r:id="rId97"/>
    <p:sldId id="5386" r:id="rId98"/>
    <p:sldId id="5390" r:id="rId99"/>
    <p:sldId id="5392" r:id="rId100"/>
    <p:sldId id="3835" r:id="rId101"/>
    <p:sldId id="1413" r:id="rId102"/>
    <p:sldId id="4827" r:id="rId103"/>
    <p:sldId id="3602" r:id="rId104"/>
    <p:sldId id="5505" r:id="rId105"/>
    <p:sldId id="5507" r:id="rId106"/>
    <p:sldId id="1201" r:id="rId107"/>
    <p:sldId id="3156" r:id="rId108"/>
    <p:sldId id="5379" r:id="rId109"/>
    <p:sldId id="5506" r:id="rId110"/>
    <p:sldId id="4907" r:id="rId111"/>
    <p:sldId id="4918" r:id="rId112"/>
    <p:sldId id="5393" r:id="rId113"/>
    <p:sldId id="4906" r:id="rId114"/>
    <p:sldId id="5508" r:id="rId115"/>
    <p:sldId id="4914" r:id="rId116"/>
    <p:sldId id="5388" r:id="rId117"/>
    <p:sldId id="5233" r:id="rId118"/>
    <p:sldId id="5256" r:id="rId119"/>
    <p:sldId id="5257" r:id="rId120"/>
    <p:sldId id="5503" r:id="rId121"/>
    <p:sldId id="5212" r:id="rId122"/>
    <p:sldId id="656" r:id="rId123"/>
    <p:sldId id="4917" r:id="rId124"/>
    <p:sldId id="5258" r:id="rId125"/>
    <p:sldId id="5235" r:id="rId126"/>
    <p:sldId id="5236" r:id="rId127"/>
    <p:sldId id="5237" r:id="rId128"/>
    <p:sldId id="5238" r:id="rId129"/>
    <p:sldId id="5239" r:id="rId130"/>
    <p:sldId id="5240" r:id="rId131"/>
    <p:sldId id="5241" r:id="rId132"/>
    <p:sldId id="5242" r:id="rId133"/>
    <p:sldId id="5400" r:id="rId134"/>
    <p:sldId id="5244" r:id="rId135"/>
    <p:sldId id="5245" r:id="rId136"/>
    <p:sldId id="5246" r:id="rId137"/>
    <p:sldId id="5247" r:id="rId138"/>
    <p:sldId id="5248" r:id="rId139"/>
    <p:sldId id="5249" r:id="rId140"/>
    <p:sldId id="5509" r:id="rId141"/>
    <p:sldId id="5251" r:id="rId142"/>
    <p:sldId id="5252" r:id="rId143"/>
    <p:sldId id="5253" r:id="rId144"/>
    <p:sldId id="5254" r:id="rId145"/>
    <p:sldId id="5255" r:id="rId146"/>
    <p:sldId id="5259" r:id="rId147"/>
    <p:sldId id="5260" r:id="rId148"/>
    <p:sldId id="5261" r:id="rId149"/>
    <p:sldId id="5262" r:id="rId150"/>
    <p:sldId id="5263" r:id="rId151"/>
    <p:sldId id="5264" r:id="rId152"/>
    <p:sldId id="5265" r:id="rId153"/>
    <p:sldId id="5266" r:id="rId154"/>
    <p:sldId id="5267" r:id="rId155"/>
    <p:sldId id="5268" r:id="rId156"/>
    <p:sldId id="5269" r:id="rId157"/>
    <p:sldId id="5270" r:id="rId158"/>
    <p:sldId id="5273" r:id="rId159"/>
    <p:sldId id="5274" r:id="rId160"/>
    <p:sldId id="5413" r:id="rId161"/>
    <p:sldId id="5277" r:id="rId162"/>
    <p:sldId id="5279" r:id="rId163"/>
    <p:sldId id="5441" r:id="rId164"/>
    <p:sldId id="5481" r:id="rId165"/>
    <p:sldId id="5483" r:id="rId166"/>
    <p:sldId id="5510" r:id="rId167"/>
    <p:sldId id="5442" r:id="rId168"/>
    <p:sldId id="5527" r:id="rId169"/>
    <p:sldId id="5530" r:id="rId170"/>
    <p:sldId id="5531" r:id="rId171"/>
    <p:sldId id="5280" r:id="rId172"/>
    <p:sldId id="5281" r:id="rId173"/>
    <p:sldId id="5282" r:id="rId174"/>
    <p:sldId id="5283" r:id="rId175"/>
    <p:sldId id="5284" r:id="rId176"/>
    <p:sldId id="5285" r:id="rId177"/>
    <p:sldId id="5286" r:id="rId178"/>
    <p:sldId id="5287" r:id="rId179"/>
    <p:sldId id="5288" r:id="rId180"/>
    <p:sldId id="5289" r:id="rId181"/>
    <p:sldId id="5290" r:id="rId182"/>
    <p:sldId id="5291" r:id="rId183"/>
    <p:sldId id="5292" r:id="rId184"/>
    <p:sldId id="5294" r:id="rId185"/>
    <p:sldId id="5295" r:id="rId186"/>
    <p:sldId id="5466" r:id="rId187"/>
    <p:sldId id="5468" r:id="rId188"/>
    <p:sldId id="5532" r:id="rId189"/>
    <p:sldId id="5467" r:id="rId190"/>
    <p:sldId id="5533" r:id="rId191"/>
    <p:sldId id="5534" r:id="rId192"/>
    <p:sldId id="5312" r:id="rId193"/>
    <p:sldId id="5313" r:id="rId194"/>
    <p:sldId id="5314" r:id="rId195"/>
    <p:sldId id="5351" r:id="rId196"/>
    <p:sldId id="5470" r:id="rId197"/>
    <p:sldId id="5471" r:id="rId198"/>
    <p:sldId id="5484" r:id="rId199"/>
    <p:sldId id="3792" r:id="rId200"/>
    <p:sldId id="5336" r:id="rId201"/>
    <p:sldId id="5337" r:id="rId202"/>
    <p:sldId id="5231" r:id="rId203"/>
    <p:sldId id="5341" r:id="rId204"/>
    <p:sldId id="4920" r:id="rId205"/>
    <p:sldId id="5485" r:id="rId206"/>
    <p:sldId id="5486" r:id="rId207"/>
    <p:sldId id="5487" r:id="rId208"/>
    <p:sldId id="5488" r:id="rId209"/>
    <p:sldId id="5489" r:id="rId210"/>
    <p:sldId id="5490" r:id="rId211"/>
    <p:sldId id="5491" r:id="rId212"/>
    <p:sldId id="5492" r:id="rId213"/>
    <p:sldId id="5493" r:id="rId214"/>
    <p:sldId id="5494" r:id="rId215"/>
    <p:sldId id="5495" r:id="rId216"/>
    <p:sldId id="5496" r:id="rId217"/>
    <p:sldId id="5497" r:id="rId218"/>
    <p:sldId id="5498" r:id="rId219"/>
    <p:sldId id="5499" r:id="rId220"/>
    <p:sldId id="5500" r:id="rId221"/>
    <p:sldId id="5345" r:id="rId222"/>
    <p:sldId id="5343" r:id="rId223"/>
    <p:sldId id="5348" r:id="rId224"/>
    <p:sldId id="5342" r:id="rId225"/>
    <p:sldId id="5372" r:id="rId226"/>
    <p:sldId id="5396" r:id="rId227"/>
    <p:sldId id="3853" r:id="rId228"/>
    <p:sldId id="4876" r:id="rId229"/>
    <p:sldId id="4875" r:id="rId230"/>
    <p:sldId id="5365" r:id="rId231"/>
    <p:sldId id="5366" r:id="rId232"/>
    <p:sldId id="3800" r:id="rId233"/>
    <p:sldId id="5367" r:id="rId234"/>
    <p:sldId id="4214" r:id="rId235"/>
    <p:sldId id="5501" r:id="rId236"/>
    <p:sldId id="5536" r:id="rId237"/>
    <p:sldId id="5502" r:id="rId238"/>
    <p:sldId id="5359" r:id="rId239"/>
    <p:sldId id="1863" r:id="rId240"/>
    <p:sldId id="1534" r:id="rId241"/>
    <p:sldId id="5537" r:id="rId242"/>
    <p:sldId id="5211" r:id="rId243"/>
    <p:sldId id="5371" r:id="rId244"/>
    <p:sldId id="5046" r:id="rId245"/>
    <p:sldId id="5047" r:id="rId246"/>
    <p:sldId id="5048" r:id="rId247"/>
    <p:sldId id="5049" r:id="rId248"/>
    <p:sldId id="5050" r:id="rId249"/>
    <p:sldId id="5504" r:id="rId250"/>
    <p:sldId id="5051" r:id="rId251"/>
    <p:sldId id="5052" r:id="rId252"/>
    <p:sldId id="5053" r:id="rId253"/>
    <p:sldId id="4929" r:id="rId254"/>
    <p:sldId id="4930" r:id="rId255"/>
    <p:sldId id="4931" r:id="rId256"/>
    <p:sldId id="5535" r:id="rId25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8C0000"/>
    <a:srgbClr val="FF00C4"/>
    <a:srgbClr val="1A5712"/>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68" autoAdjust="0"/>
    <p:restoredTop sz="99433" autoAdjust="0"/>
  </p:normalViewPr>
  <p:slideViewPr>
    <p:cSldViewPr>
      <p:cViewPr varScale="1">
        <p:scale>
          <a:sx n="88" d="100"/>
          <a:sy n="88" d="100"/>
        </p:scale>
        <p:origin x="1520"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7.xml"/><Relationship Id="rId21" Type="http://schemas.openxmlformats.org/officeDocument/2006/relationships/slideMaster" Target="slideMasters/slideMaster21.xml"/><Relationship Id="rId63" Type="http://schemas.openxmlformats.org/officeDocument/2006/relationships/slide" Target="slides/slide3.xml"/><Relationship Id="rId159" Type="http://schemas.openxmlformats.org/officeDocument/2006/relationships/slide" Target="slides/slide99.xml"/><Relationship Id="rId170" Type="http://schemas.openxmlformats.org/officeDocument/2006/relationships/slide" Target="slides/slide110.xml"/><Relationship Id="rId191" Type="http://schemas.openxmlformats.org/officeDocument/2006/relationships/slide" Target="slides/slide131.xml"/><Relationship Id="rId205" Type="http://schemas.openxmlformats.org/officeDocument/2006/relationships/slide" Target="slides/slide145.xml"/><Relationship Id="rId226" Type="http://schemas.openxmlformats.org/officeDocument/2006/relationships/slide" Target="slides/slide166.xml"/><Relationship Id="rId247" Type="http://schemas.openxmlformats.org/officeDocument/2006/relationships/slide" Target="slides/slide187.xml"/><Relationship Id="rId107" Type="http://schemas.openxmlformats.org/officeDocument/2006/relationships/slide" Target="slides/slide4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4.xml"/><Relationship Id="rId128" Type="http://schemas.openxmlformats.org/officeDocument/2006/relationships/slide" Target="slides/slide68.xml"/><Relationship Id="rId149" Type="http://schemas.openxmlformats.org/officeDocument/2006/relationships/slide" Target="slides/slide89.xml"/><Relationship Id="rId5" Type="http://schemas.openxmlformats.org/officeDocument/2006/relationships/slideMaster" Target="slideMasters/slideMaster5.xml"/><Relationship Id="rId95" Type="http://schemas.openxmlformats.org/officeDocument/2006/relationships/slide" Target="slides/slide35.xml"/><Relationship Id="rId160" Type="http://schemas.openxmlformats.org/officeDocument/2006/relationships/slide" Target="slides/slide100.xml"/><Relationship Id="rId181" Type="http://schemas.openxmlformats.org/officeDocument/2006/relationships/slide" Target="slides/slide121.xml"/><Relationship Id="rId216" Type="http://schemas.openxmlformats.org/officeDocument/2006/relationships/slide" Target="slides/slide156.xml"/><Relationship Id="rId237" Type="http://schemas.openxmlformats.org/officeDocument/2006/relationships/slide" Target="slides/slide177.xml"/><Relationship Id="rId258" Type="http://schemas.openxmlformats.org/officeDocument/2006/relationships/notesMaster" Target="notesMasters/notesMaster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4.xml"/><Relationship Id="rId118" Type="http://schemas.openxmlformats.org/officeDocument/2006/relationships/slide" Target="slides/slide58.xml"/><Relationship Id="rId139" Type="http://schemas.openxmlformats.org/officeDocument/2006/relationships/slide" Target="slides/slide79.xml"/><Relationship Id="rId85" Type="http://schemas.openxmlformats.org/officeDocument/2006/relationships/slide" Target="slides/slide25.xml"/><Relationship Id="rId150" Type="http://schemas.openxmlformats.org/officeDocument/2006/relationships/slide" Target="slides/slide90.xml"/><Relationship Id="rId171" Type="http://schemas.openxmlformats.org/officeDocument/2006/relationships/slide" Target="slides/slide111.xml"/><Relationship Id="rId192" Type="http://schemas.openxmlformats.org/officeDocument/2006/relationships/slide" Target="slides/slide132.xml"/><Relationship Id="rId206" Type="http://schemas.openxmlformats.org/officeDocument/2006/relationships/slide" Target="slides/slide146.xml"/><Relationship Id="rId227" Type="http://schemas.openxmlformats.org/officeDocument/2006/relationships/slide" Target="slides/slide167.xml"/><Relationship Id="rId248" Type="http://schemas.openxmlformats.org/officeDocument/2006/relationships/slide" Target="slides/slide18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8.xml"/><Relationship Id="rId129" Type="http://schemas.openxmlformats.org/officeDocument/2006/relationships/slide" Target="slides/slide69.xml"/><Relationship Id="rId54" Type="http://schemas.openxmlformats.org/officeDocument/2006/relationships/slideMaster" Target="slideMasters/slideMaster54.xml"/><Relationship Id="rId75" Type="http://schemas.openxmlformats.org/officeDocument/2006/relationships/slide" Target="slides/slide15.xml"/><Relationship Id="rId96" Type="http://schemas.openxmlformats.org/officeDocument/2006/relationships/slide" Target="slides/slide36.xml"/><Relationship Id="rId140" Type="http://schemas.openxmlformats.org/officeDocument/2006/relationships/slide" Target="slides/slide80.xml"/><Relationship Id="rId161" Type="http://schemas.openxmlformats.org/officeDocument/2006/relationships/slide" Target="slides/slide101.xml"/><Relationship Id="rId182" Type="http://schemas.openxmlformats.org/officeDocument/2006/relationships/slide" Target="slides/slide122.xml"/><Relationship Id="rId217" Type="http://schemas.openxmlformats.org/officeDocument/2006/relationships/slide" Target="slides/slide157.xml"/><Relationship Id="rId6" Type="http://schemas.openxmlformats.org/officeDocument/2006/relationships/slideMaster" Target="slideMasters/slideMaster6.xml"/><Relationship Id="rId238" Type="http://schemas.openxmlformats.org/officeDocument/2006/relationships/slide" Target="slides/slide178.xml"/><Relationship Id="rId259" Type="http://schemas.openxmlformats.org/officeDocument/2006/relationships/handoutMaster" Target="handoutMasters/handoutMaster1.xml"/><Relationship Id="rId23" Type="http://schemas.openxmlformats.org/officeDocument/2006/relationships/slideMaster" Target="slideMasters/slideMaster23.xml"/><Relationship Id="rId119" Type="http://schemas.openxmlformats.org/officeDocument/2006/relationships/slide" Target="slides/slide59.xml"/><Relationship Id="rId44" Type="http://schemas.openxmlformats.org/officeDocument/2006/relationships/slideMaster" Target="slideMasters/slideMaster44.xml"/><Relationship Id="rId65" Type="http://schemas.openxmlformats.org/officeDocument/2006/relationships/slide" Target="slides/slide5.xml"/><Relationship Id="rId86" Type="http://schemas.openxmlformats.org/officeDocument/2006/relationships/slide" Target="slides/slide26.xml"/><Relationship Id="rId130" Type="http://schemas.openxmlformats.org/officeDocument/2006/relationships/slide" Target="slides/slide70.xml"/><Relationship Id="rId151" Type="http://schemas.openxmlformats.org/officeDocument/2006/relationships/slide" Target="slides/slide91.xml"/><Relationship Id="rId172" Type="http://schemas.openxmlformats.org/officeDocument/2006/relationships/slide" Target="slides/slide112.xml"/><Relationship Id="rId193" Type="http://schemas.openxmlformats.org/officeDocument/2006/relationships/slide" Target="slides/slide133.xml"/><Relationship Id="rId207" Type="http://schemas.openxmlformats.org/officeDocument/2006/relationships/slide" Target="slides/slide147.xml"/><Relationship Id="rId228" Type="http://schemas.openxmlformats.org/officeDocument/2006/relationships/slide" Target="slides/slide168.xml"/><Relationship Id="rId249" Type="http://schemas.openxmlformats.org/officeDocument/2006/relationships/slide" Target="slides/slide189.xml"/><Relationship Id="rId13" Type="http://schemas.openxmlformats.org/officeDocument/2006/relationships/slideMaster" Target="slideMasters/slideMaster13.xml"/><Relationship Id="rId109" Type="http://schemas.openxmlformats.org/officeDocument/2006/relationships/slide" Target="slides/slide49.xml"/><Relationship Id="rId260" Type="http://schemas.openxmlformats.org/officeDocument/2006/relationships/presProps" Target="presProps.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6.xml"/><Relationship Id="rId97" Type="http://schemas.openxmlformats.org/officeDocument/2006/relationships/slide" Target="slides/slide37.xml"/><Relationship Id="rId120" Type="http://schemas.openxmlformats.org/officeDocument/2006/relationships/slide" Target="slides/slide60.xml"/><Relationship Id="rId141" Type="http://schemas.openxmlformats.org/officeDocument/2006/relationships/slide" Target="slides/slide81.xml"/><Relationship Id="rId7" Type="http://schemas.openxmlformats.org/officeDocument/2006/relationships/slideMaster" Target="slideMasters/slideMaster7.xml"/><Relationship Id="rId162" Type="http://schemas.openxmlformats.org/officeDocument/2006/relationships/slide" Target="slides/slide102.xml"/><Relationship Id="rId183" Type="http://schemas.openxmlformats.org/officeDocument/2006/relationships/slide" Target="slides/slide123.xml"/><Relationship Id="rId218" Type="http://schemas.openxmlformats.org/officeDocument/2006/relationships/slide" Target="slides/slide158.xml"/><Relationship Id="rId239" Type="http://schemas.openxmlformats.org/officeDocument/2006/relationships/slide" Target="slides/slide179.xml"/><Relationship Id="rId250" Type="http://schemas.openxmlformats.org/officeDocument/2006/relationships/slide" Target="slides/slide190.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6.xml"/><Relationship Id="rId87" Type="http://schemas.openxmlformats.org/officeDocument/2006/relationships/slide" Target="slides/slide27.xml"/><Relationship Id="rId110" Type="http://schemas.openxmlformats.org/officeDocument/2006/relationships/slide" Target="slides/slide50.xml"/><Relationship Id="rId131" Type="http://schemas.openxmlformats.org/officeDocument/2006/relationships/slide" Target="slides/slide71.xml"/><Relationship Id="rId152" Type="http://schemas.openxmlformats.org/officeDocument/2006/relationships/slide" Target="slides/slide92.xml"/><Relationship Id="rId173" Type="http://schemas.openxmlformats.org/officeDocument/2006/relationships/slide" Target="slides/slide113.xml"/><Relationship Id="rId194" Type="http://schemas.openxmlformats.org/officeDocument/2006/relationships/slide" Target="slides/slide134.xml"/><Relationship Id="rId208" Type="http://schemas.openxmlformats.org/officeDocument/2006/relationships/slide" Target="slides/slide148.xml"/><Relationship Id="rId229" Type="http://schemas.openxmlformats.org/officeDocument/2006/relationships/slide" Target="slides/slide169.xml"/><Relationship Id="rId240" Type="http://schemas.openxmlformats.org/officeDocument/2006/relationships/slide" Target="slides/slide180.xml"/><Relationship Id="rId261" Type="http://schemas.openxmlformats.org/officeDocument/2006/relationships/viewProps" Target="viewProps.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7.xml"/><Relationship Id="rId100" Type="http://schemas.openxmlformats.org/officeDocument/2006/relationships/slide" Target="slides/slide40.xml"/><Relationship Id="rId8" Type="http://schemas.openxmlformats.org/officeDocument/2006/relationships/slideMaster" Target="slideMasters/slideMaster8.xml"/><Relationship Id="rId98" Type="http://schemas.openxmlformats.org/officeDocument/2006/relationships/slide" Target="slides/slide38.xml"/><Relationship Id="rId121" Type="http://schemas.openxmlformats.org/officeDocument/2006/relationships/slide" Target="slides/slide61.xml"/><Relationship Id="rId142" Type="http://schemas.openxmlformats.org/officeDocument/2006/relationships/slide" Target="slides/slide82.xml"/><Relationship Id="rId163" Type="http://schemas.openxmlformats.org/officeDocument/2006/relationships/slide" Target="slides/slide103.xml"/><Relationship Id="rId184" Type="http://schemas.openxmlformats.org/officeDocument/2006/relationships/slide" Target="slides/slide124.xml"/><Relationship Id="rId219" Type="http://schemas.openxmlformats.org/officeDocument/2006/relationships/slide" Target="slides/slide159.xml"/><Relationship Id="rId230" Type="http://schemas.openxmlformats.org/officeDocument/2006/relationships/slide" Target="slides/slide170.xml"/><Relationship Id="rId251" Type="http://schemas.openxmlformats.org/officeDocument/2006/relationships/slide" Target="slides/slide19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7.xml"/><Relationship Id="rId88" Type="http://schemas.openxmlformats.org/officeDocument/2006/relationships/slide" Target="slides/slide28.xml"/><Relationship Id="rId111" Type="http://schemas.openxmlformats.org/officeDocument/2006/relationships/slide" Target="slides/slide51.xml"/><Relationship Id="rId132" Type="http://schemas.openxmlformats.org/officeDocument/2006/relationships/slide" Target="slides/slide72.xml"/><Relationship Id="rId153" Type="http://schemas.openxmlformats.org/officeDocument/2006/relationships/slide" Target="slides/slide93.xml"/><Relationship Id="rId174" Type="http://schemas.openxmlformats.org/officeDocument/2006/relationships/slide" Target="slides/slide114.xml"/><Relationship Id="rId195" Type="http://schemas.openxmlformats.org/officeDocument/2006/relationships/slide" Target="slides/slide135.xml"/><Relationship Id="rId209" Type="http://schemas.openxmlformats.org/officeDocument/2006/relationships/slide" Target="slides/slide149.xml"/><Relationship Id="rId220" Type="http://schemas.openxmlformats.org/officeDocument/2006/relationships/slide" Target="slides/slide160.xml"/><Relationship Id="rId241" Type="http://schemas.openxmlformats.org/officeDocument/2006/relationships/slide" Target="slides/slide18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theme" Target="theme/theme1.xml"/><Relationship Id="rId78" Type="http://schemas.openxmlformats.org/officeDocument/2006/relationships/slide" Target="slides/slide18.xml"/><Relationship Id="rId99" Type="http://schemas.openxmlformats.org/officeDocument/2006/relationships/slide" Target="slides/slide39.xml"/><Relationship Id="rId101" Type="http://schemas.openxmlformats.org/officeDocument/2006/relationships/slide" Target="slides/slide41.xml"/><Relationship Id="rId122" Type="http://schemas.openxmlformats.org/officeDocument/2006/relationships/slide" Target="slides/slide62.xml"/><Relationship Id="rId143" Type="http://schemas.openxmlformats.org/officeDocument/2006/relationships/slide" Target="slides/slide83.xml"/><Relationship Id="rId164" Type="http://schemas.openxmlformats.org/officeDocument/2006/relationships/slide" Target="slides/slide104.xml"/><Relationship Id="rId185" Type="http://schemas.openxmlformats.org/officeDocument/2006/relationships/slide" Target="slides/slide125.xml"/><Relationship Id="rId9" Type="http://schemas.openxmlformats.org/officeDocument/2006/relationships/slideMaster" Target="slideMasters/slideMaster9.xml"/><Relationship Id="rId210" Type="http://schemas.openxmlformats.org/officeDocument/2006/relationships/slide" Target="slides/slide150.xml"/><Relationship Id="rId26" Type="http://schemas.openxmlformats.org/officeDocument/2006/relationships/slideMaster" Target="slideMasters/slideMaster26.xml"/><Relationship Id="rId231" Type="http://schemas.openxmlformats.org/officeDocument/2006/relationships/slide" Target="slides/slide171.xml"/><Relationship Id="rId252" Type="http://schemas.openxmlformats.org/officeDocument/2006/relationships/slide" Target="slides/slide192.xml"/><Relationship Id="rId47" Type="http://schemas.openxmlformats.org/officeDocument/2006/relationships/slideMaster" Target="slideMasters/slideMaster47.xml"/><Relationship Id="rId68" Type="http://schemas.openxmlformats.org/officeDocument/2006/relationships/slide" Target="slides/slide8.xml"/><Relationship Id="rId89" Type="http://schemas.openxmlformats.org/officeDocument/2006/relationships/slide" Target="slides/slide29.xml"/><Relationship Id="rId112" Type="http://schemas.openxmlformats.org/officeDocument/2006/relationships/slide" Target="slides/slide52.xml"/><Relationship Id="rId133" Type="http://schemas.openxmlformats.org/officeDocument/2006/relationships/slide" Target="slides/slide73.xml"/><Relationship Id="rId154" Type="http://schemas.openxmlformats.org/officeDocument/2006/relationships/slide" Target="slides/slide94.xml"/><Relationship Id="rId175" Type="http://schemas.openxmlformats.org/officeDocument/2006/relationships/slide" Target="slides/slide115.xml"/><Relationship Id="rId196" Type="http://schemas.openxmlformats.org/officeDocument/2006/relationships/slide" Target="slides/slide136.xml"/><Relationship Id="rId200" Type="http://schemas.openxmlformats.org/officeDocument/2006/relationships/slide" Target="slides/slide140.xml"/><Relationship Id="rId16" Type="http://schemas.openxmlformats.org/officeDocument/2006/relationships/slideMaster" Target="slideMasters/slideMaster16.xml"/><Relationship Id="rId221" Type="http://schemas.openxmlformats.org/officeDocument/2006/relationships/slide" Target="slides/slide161.xml"/><Relationship Id="rId242" Type="http://schemas.openxmlformats.org/officeDocument/2006/relationships/slide" Target="slides/slide182.xml"/><Relationship Id="rId263" Type="http://schemas.openxmlformats.org/officeDocument/2006/relationships/tableStyles" Target="tableStyles.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9.xml"/><Relationship Id="rId102" Type="http://schemas.openxmlformats.org/officeDocument/2006/relationships/slide" Target="slides/slide42.xml"/><Relationship Id="rId123" Type="http://schemas.openxmlformats.org/officeDocument/2006/relationships/slide" Target="slides/slide63.xml"/><Relationship Id="rId144" Type="http://schemas.openxmlformats.org/officeDocument/2006/relationships/slide" Target="slides/slide84.xml"/><Relationship Id="rId90" Type="http://schemas.openxmlformats.org/officeDocument/2006/relationships/slide" Target="slides/slide30.xml"/><Relationship Id="rId165" Type="http://schemas.openxmlformats.org/officeDocument/2006/relationships/slide" Target="slides/slide105.xml"/><Relationship Id="rId186" Type="http://schemas.openxmlformats.org/officeDocument/2006/relationships/slide" Target="slides/slide126.xml"/><Relationship Id="rId211" Type="http://schemas.openxmlformats.org/officeDocument/2006/relationships/slide" Target="slides/slide151.xml"/><Relationship Id="rId232" Type="http://schemas.openxmlformats.org/officeDocument/2006/relationships/slide" Target="slides/slide172.xml"/><Relationship Id="rId253" Type="http://schemas.openxmlformats.org/officeDocument/2006/relationships/slide" Target="slides/slide19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9.xml"/><Relationship Id="rId113" Type="http://schemas.openxmlformats.org/officeDocument/2006/relationships/slide" Target="slides/slide53.xml"/><Relationship Id="rId134" Type="http://schemas.openxmlformats.org/officeDocument/2006/relationships/slide" Target="slides/slide74.xml"/><Relationship Id="rId80" Type="http://schemas.openxmlformats.org/officeDocument/2006/relationships/slide" Target="slides/slide20.xml"/><Relationship Id="rId155" Type="http://schemas.openxmlformats.org/officeDocument/2006/relationships/slide" Target="slides/slide95.xml"/><Relationship Id="rId176" Type="http://schemas.openxmlformats.org/officeDocument/2006/relationships/slide" Target="slides/slide116.xml"/><Relationship Id="rId197" Type="http://schemas.openxmlformats.org/officeDocument/2006/relationships/slide" Target="slides/slide137.xml"/><Relationship Id="rId201" Type="http://schemas.openxmlformats.org/officeDocument/2006/relationships/slide" Target="slides/slide141.xml"/><Relationship Id="rId222" Type="http://schemas.openxmlformats.org/officeDocument/2006/relationships/slide" Target="slides/slide162.xml"/><Relationship Id="rId243" Type="http://schemas.openxmlformats.org/officeDocument/2006/relationships/slide" Target="slides/slide18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3.xml"/><Relationship Id="rId124" Type="http://schemas.openxmlformats.org/officeDocument/2006/relationships/slide" Target="slides/slide64.xml"/><Relationship Id="rId70" Type="http://schemas.openxmlformats.org/officeDocument/2006/relationships/slide" Target="slides/slide10.xml"/><Relationship Id="rId91" Type="http://schemas.openxmlformats.org/officeDocument/2006/relationships/slide" Target="slides/slide31.xml"/><Relationship Id="rId145" Type="http://schemas.openxmlformats.org/officeDocument/2006/relationships/slide" Target="slides/slide85.xml"/><Relationship Id="rId166" Type="http://schemas.openxmlformats.org/officeDocument/2006/relationships/slide" Target="slides/slide106.xml"/><Relationship Id="rId187" Type="http://schemas.openxmlformats.org/officeDocument/2006/relationships/slide" Target="slides/slide127.xml"/><Relationship Id="rId1" Type="http://schemas.openxmlformats.org/officeDocument/2006/relationships/slideMaster" Target="slideMasters/slideMaster1.xml"/><Relationship Id="rId212" Type="http://schemas.openxmlformats.org/officeDocument/2006/relationships/slide" Target="slides/slide152.xml"/><Relationship Id="rId233" Type="http://schemas.openxmlformats.org/officeDocument/2006/relationships/slide" Target="slides/slide173.xml"/><Relationship Id="rId254" Type="http://schemas.openxmlformats.org/officeDocument/2006/relationships/slide" Target="slides/slide19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4.xml"/><Relationship Id="rId60" Type="http://schemas.openxmlformats.org/officeDocument/2006/relationships/slideMaster" Target="slideMasters/slideMaster60.xml"/><Relationship Id="rId81" Type="http://schemas.openxmlformats.org/officeDocument/2006/relationships/slide" Target="slides/slide21.xml"/><Relationship Id="rId135" Type="http://schemas.openxmlformats.org/officeDocument/2006/relationships/slide" Target="slides/slide75.xml"/><Relationship Id="rId156" Type="http://schemas.openxmlformats.org/officeDocument/2006/relationships/slide" Target="slides/slide96.xml"/><Relationship Id="rId177" Type="http://schemas.openxmlformats.org/officeDocument/2006/relationships/slide" Target="slides/slide117.xml"/><Relationship Id="rId198" Type="http://schemas.openxmlformats.org/officeDocument/2006/relationships/slide" Target="slides/slide138.xml"/><Relationship Id="rId202" Type="http://schemas.openxmlformats.org/officeDocument/2006/relationships/slide" Target="slides/slide142.xml"/><Relationship Id="rId223" Type="http://schemas.openxmlformats.org/officeDocument/2006/relationships/slide" Target="slides/slide163.xml"/><Relationship Id="rId244" Type="http://schemas.openxmlformats.org/officeDocument/2006/relationships/slide" Target="slides/slide18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4.xml"/><Relationship Id="rId125" Type="http://schemas.openxmlformats.org/officeDocument/2006/relationships/slide" Target="slides/slide65.xml"/><Relationship Id="rId146" Type="http://schemas.openxmlformats.org/officeDocument/2006/relationships/slide" Target="slides/slide86.xml"/><Relationship Id="rId167" Type="http://schemas.openxmlformats.org/officeDocument/2006/relationships/slide" Target="slides/slide107.xml"/><Relationship Id="rId188" Type="http://schemas.openxmlformats.org/officeDocument/2006/relationships/slide" Target="slides/slide128.xml"/><Relationship Id="rId71" Type="http://schemas.openxmlformats.org/officeDocument/2006/relationships/slide" Target="slides/slide11.xml"/><Relationship Id="rId92" Type="http://schemas.openxmlformats.org/officeDocument/2006/relationships/slide" Target="slides/slide32.xml"/><Relationship Id="rId213" Type="http://schemas.openxmlformats.org/officeDocument/2006/relationships/slide" Target="slides/slide153.xml"/><Relationship Id="rId234" Type="http://schemas.openxmlformats.org/officeDocument/2006/relationships/slide" Target="slides/slide17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5.xml"/><Relationship Id="rId40" Type="http://schemas.openxmlformats.org/officeDocument/2006/relationships/slideMaster" Target="slideMasters/slideMaster40.xml"/><Relationship Id="rId115" Type="http://schemas.openxmlformats.org/officeDocument/2006/relationships/slide" Target="slides/slide55.xml"/><Relationship Id="rId136" Type="http://schemas.openxmlformats.org/officeDocument/2006/relationships/slide" Target="slides/slide76.xml"/><Relationship Id="rId157" Type="http://schemas.openxmlformats.org/officeDocument/2006/relationships/slide" Target="slides/slide97.xml"/><Relationship Id="rId178" Type="http://schemas.openxmlformats.org/officeDocument/2006/relationships/slide" Target="slides/slide118.xml"/><Relationship Id="rId61" Type="http://schemas.openxmlformats.org/officeDocument/2006/relationships/slide" Target="slides/slide1.xml"/><Relationship Id="rId82" Type="http://schemas.openxmlformats.org/officeDocument/2006/relationships/slide" Target="slides/slide22.xml"/><Relationship Id="rId199" Type="http://schemas.openxmlformats.org/officeDocument/2006/relationships/slide" Target="slides/slide139.xml"/><Relationship Id="rId203" Type="http://schemas.openxmlformats.org/officeDocument/2006/relationships/slide" Target="slides/slide143.xml"/><Relationship Id="rId19" Type="http://schemas.openxmlformats.org/officeDocument/2006/relationships/slideMaster" Target="slideMasters/slideMaster19.xml"/><Relationship Id="rId224" Type="http://schemas.openxmlformats.org/officeDocument/2006/relationships/slide" Target="slides/slide164.xml"/><Relationship Id="rId245" Type="http://schemas.openxmlformats.org/officeDocument/2006/relationships/slide" Target="slides/slide185.xml"/><Relationship Id="rId30" Type="http://schemas.openxmlformats.org/officeDocument/2006/relationships/slideMaster" Target="slideMasters/slideMaster30.xml"/><Relationship Id="rId105" Type="http://schemas.openxmlformats.org/officeDocument/2006/relationships/slide" Target="slides/slide45.xml"/><Relationship Id="rId126" Type="http://schemas.openxmlformats.org/officeDocument/2006/relationships/slide" Target="slides/slide66.xml"/><Relationship Id="rId147" Type="http://schemas.openxmlformats.org/officeDocument/2006/relationships/slide" Target="slides/slide87.xml"/><Relationship Id="rId168" Type="http://schemas.openxmlformats.org/officeDocument/2006/relationships/slide" Target="slides/slide108.xml"/><Relationship Id="rId51" Type="http://schemas.openxmlformats.org/officeDocument/2006/relationships/slideMaster" Target="slideMasters/slideMaster51.xml"/><Relationship Id="rId72" Type="http://schemas.openxmlformats.org/officeDocument/2006/relationships/slide" Target="slides/slide12.xml"/><Relationship Id="rId93" Type="http://schemas.openxmlformats.org/officeDocument/2006/relationships/slide" Target="slides/slide33.xml"/><Relationship Id="rId189" Type="http://schemas.openxmlformats.org/officeDocument/2006/relationships/slide" Target="slides/slide129.xml"/><Relationship Id="rId3" Type="http://schemas.openxmlformats.org/officeDocument/2006/relationships/slideMaster" Target="slideMasters/slideMaster3.xml"/><Relationship Id="rId214" Type="http://schemas.openxmlformats.org/officeDocument/2006/relationships/slide" Target="slides/slide154.xml"/><Relationship Id="rId235" Type="http://schemas.openxmlformats.org/officeDocument/2006/relationships/slide" Target="slides/slide175.xml"/><Relationship Id="rId256" Type="http://schemas.openxmlformats.org/officeDocument/2006/relationships/slide" Target="slides/slide196.xml"/><Relationship Id="rId116" Type="http://schemas.openxmlformats.org/officeDocument/2006/relationships/slide" Target="slides/slide56.xml"/><Relationship Id="rId137" Type="http://schemas.openxmlformats.org/officeDocument/2006/relationships/slide" Target="slides/slide77.xml"/><Relationship Id="rId158" Type="http://schemas.openxmlformats.org/officeDocument/2006/relationships/slide" Target="slides/slide9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xml"/><Relationship Id="rId83" Type="http://schemas.openxmlformats.org/officeDocument/2006/relationships/slide" Target="slides/slide23.xml"/><Relationship Id="rId179" Type="http://schemas.openxmlformats.org/officeDocument/2006/relationships/slide" Target="slides/slide119.xml"/><Relationship Id="rId190" Type="http://schemas.openxmlformats.org/officeDocument/2006/relationships/slide" Target="slides/slide130.xml"/><Relationship Id="rId204" Type="http://schemas.openxmlformats.org/officeDocument/2006/relationships/slide" Target="slides/slide144.xml"/><Relationship Id="rId225" Type="http://schemas.openxmlformats.org/officeDocument/2006/relationships/slide" Target="slides/slide165.xml"/><Relationship Id="rId246" Type="http://schemas.openxmlformats.org/officeDocument/2006/relationships/slide" Target="slides/slide186.xml"/><Relationship Id="rId106" Type="http://schemas.openxmlformats.org/officeDocument/2006/relationships/slide" Target="slides/slide46.xml"/><Relationship Id="rId127" Type="http://schemas.openxmlformats.org/officeDocument/2006/relationships/slide" Target="slides/slide6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3.xml"/><Relationship Id="rId94" Type="http://schemas.openxmlformats.org/officeDocument/2006/relationships/slide" Target="slides/slide34.xml"/><Relationship Id="rId148" Type="http://schemas.openxmlformats.org/officeDocument/2006/relationships/slide" Target="slides/slide88.xml"/><Relationship Id="rId169" Type="http://schemas.openxmlformats.org/officeDocument/2006/relationships/slide" Target="slides/slide109.xml"/><Relationship Id="rId4" Type="http://schemas.openxmlformats.org/officeDocument/2006/relationships/slideMaster" Target="slideMasters/slideMaster4.xml"/><Relationship Id="rId180" Type="http://schemas.openxmlformats.org/officeDocument/2006/relationships/slide" Target="slides/slide120.xml"/><Relationship Id="rId215" Type="http://schemas.openxmlformats.org/officeDocument/2006/relationships/slide" Target="slides/slide155.xml"/><Relationship Id="rId236" Type="http://schemas.openxmlformats.org/officeDocument/2006/relationships/slide" Target="slides/slide176.xml"/><Relationship Id="rId257" Type="http://schemas.openxmlformats.org/officeDocument/2006/relationships/slide" Target="slides/slide197.xml"/><Relationship Id="rId42" Type="http://schemas.openxmlformats.org/officeDocument/2006/relationships/slideMaster" Target="slideMasters/slideMaster42.xml"/><Relationship Id="rId84" Type="http://schemas.openxmlformats.org/officeDocument/2006/relationships/slide" Target="slides/slide24.xml"/><Relationship Id="rId138" Type="http://schemas.openxmlformats.org/officeDocument/2006/relationships/slide" Target="slides/slide78.xml"/></Relationships>
</file>

<file path=ppt/charts/_rels/chart1.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13.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1.xml"/><Relationship Id="rId1" Type="http://schemas.microsoft.com/office/2011/relationships/chartStyle" Target="style1.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4BAB-2E4D-AFD1-432A5A2EB123}"/>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4BAB-2E4D-AFD1-432A5A2EB123}"/>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4BAB-2E4D-AFD1-432A5A2EB123}"/>
            </c:ext>
          </c:extLst>
        </c:ser>
        <c:dLbls>
          <c:showLegendKey val="0"/>
          <c:showVal val="0"/>
          <c:showCatName val="0"/>
          <c:showSerName val="0"/>
          <c:showPercent val="0"/>
          <c:showBubbleSize val="0"/>
        </c:dLbls>
        <c:marker val="1"/>
        <c:smooth val="0"/>
        <c:axId val="-1741811072"/>
        <c:axId val="-1742499888"/>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4BAB-2E4D-AFD1-432A5A2EB123}"/>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4BAB-2E4D-AFD1-432A5A2EB123}"/>
                  </c:ext>
                </c:extLst>
              </c15:ser>
            </c15:filteredLineSeries>
          </c:ext>
        </c:extLst>
      </c:lineChart>
      <c:catAx>
        <c:axId val="-1741811072"/>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42499888"/>
        <c:crosses val="autoZero"/>
        <c:auto val="1"/>
        <c:lblAlgn val="ctr"/>
        <c:lblOffset val="100"/>
        <c:noMultiLvlLbl val="0"/>
      </c:catAx>
      <c:valAx>
        <c:axId val="-1742499888"/>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41811072"/>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8EA6-F246-9710-2404694AB91E}"/>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8EA6-F246-9710-2404694AB91E}"/>
            </c:ext>
          </c:extLst>
        </c:ser>
        <c:dLbls>
          <c:showLegendKey val="0"/>
          <c:showVal val="0"/>
          <c:showCatName val="0"/>
          <c:showSerName val="0"/>
          <c:showPercent val="0"/>
          <c:showBubbleSize val="0"/>
        </c:dLbls>
        <c:gapWidth val="100"/>
        <c:axId val="-1747516752"/>
        <c:axId val="-1747540496"/>
      </c:barChart>
      <c:catAx>
        <c:axId val="-17475167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40496"/>
        <c:crosses val="autoZero"/>
        <c:auto val="1"/>
        <c:lblAlgn val="ctr"/>
        <c:lblOffset val="100"/>
        <c:noMultiLvlLbl val="0"/>
      </c:catAx>
      <c:valAx>
        <c:axId val="-17475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1675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484A-D04C-898A-835C54C251FB}"/>
            </c:ext>
          </c:extLst>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2-484A-D04C-898A-835C54C251FB}"/>
              </c:ext>
            </c:extLst>
          </c:dPt>
          <c:dPt>
            <c:idx val="11"/>
            <c:invertIfNegative val="0"/>
            <c:bubble3D val="0"/>
            <c:spPr>
              <a:noFill/>
              <a:ln>
                <a:noFill/>
              </a:ln>
              <a:effectLst/>
            </c:spPr>
            <c:extLst>
              <c:ext xmlns:c16="http://schemas.microsoft.com/office/drawing/2014/chart" uri="{C3380CC4-5D6E-409C-BE32-E72D297353CC}">
                <c16:uniqueId val="{00000004-484A-D04C-898A-835C54C251FB}"/>
              </c:ext>
            </c:extLst>
          </c:dPt>
          <c:dPt>
            <c:idx val="12"/>
            <c:invertIfNegative val="0"/>
            <c:bubble3D val="0"/>
            <c:spPr>
              <a:noFill/>
              <a:ln>
                <a:noFill/>
              </a:ln>
              <a:effectLst/>
            </c:spPr>
            <c:extLst>
              <c:ext xmlns:c16="http://schemas.microsoft.com/office/drawing/2014/chart" uri="{C3380CC4-5D6E-409C-BE32-E72D297353CC}">
                <c16:uniqueId val="{00000006-484A-D04C-898A-835C54C251FB}"/>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484A-D04C-898A-835C54C251FB}"/>
            </c:ext>
          </c:extLst>
        </c:ser>
        <c:dLbls>
          <c:showLegendKey val="0"/>
          <c:showVal val="0"/>
          <c:showCatName val="0"/>
          <c:showSerName val="0"/>
          <c:showPercent val="0"/>
          <c:showBubbleSize val="0"/>
        </c:dLbls>
        <c:gapWidth val="100"/>
        <c:axId val="-1747577888"/>
        <c:axId val="-1747317200"/>
      </c:barChart>
      <c:catAx>
        <c:axId val="-174757788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17200"/>
        <c:crosses val="autoZero"/>
        <c:auto val="1"/>
        <c:lblAlgn val="ctr"/>
        <c:lblOffset val="100"/>
        <c:noMultiLvlLbl val="0"/>
      </c:catAx>
      <c:valAx>
        <c:axId val="-174731720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7788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5460-2944-A458-9CFBA7C8E56C}"/>
            </c:ext>
          </c:extLst>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2-5460-2944-A458-9CFBA7C8E56C}"/>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5460-2944-A458-9CFBA7C8E56C}"/>
            </c:ext>
          </c:extLst>
        </c:ser>
        <c:dLbls>
          <c:showLegendKey val="0"/>
          <c:showVal val="0"/>
          <c:showCatName val="0"/>
          <c:showSerName val="0"/>
          <c:showPercent val="0"/>
          <c:showBubbleSize val="0"/>
        </c:dLbls>
        <c:gapWidth val="100"/>
        <c:axId val="-1747656672"/>
        <c:axId val="-1747651984"/>
      </c:barChart>
      <c:catAx>
        <c:axId val="-174765667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1984"/>
        <c:crosses val="autoZero"/>
        <c:auto val="1"/>
        <c:lblAlgn val="ctr"/>
        <c:lblOffset val="100"/>
        <c:noMultiLvlLbl val="0"/>
      </c:catAx>
      <c:valAx>
        <c:axId val="-174765198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667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5F9-384E-9D25-384D39B05DF0}"/>
            </c:ext>
          </c:extLst>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5F9-384E-9D25-384D39B05DF0}"/>
            </c:ext>
          </c:extLst>
        </c:ser>
        <c:dLbls>
          <c:showLegendKey val="0"/>
          <c:showVal val="0"/>
          <c:showCatName val="0"/>
          <c:showSerName val="0"/>
          <c:showPercent val="0"/>
          <c:showBubbleSize val="0"/>
        </c:dLbls>
        <c:gapWidth val="100"/>
        <c:axId val="-1747723616"/>
        <c:axId val="-1747788240"/>
      </c:barChart>
      <c:catAx>
        <c:axId val="-174772361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88240"/>
        <c:crosses val="autoZero"/>
        <c:auto val="1"/>
        <c:lblAlgn val="ctr"/>
        <c:lblOffset val="100"/>
        <c:noMultiLvlLbl val="0"/>
      </c:catAx>
      <c:valAx>
        <c:axId val="-174778824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2361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emf"/></Relationships>
</file>

<file path=ppt/drawings/drawing1.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7/10/19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7/10/19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5402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2007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092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To</a:t>
            </a:r>
            <a:r>
              <a:rPr lang="en-US" baseline="0" dirty="0"/>
              <a:t> understand the latency problem</a:t>
            </a:r>
            <a:r>
              <a:rPr lang="en-US" dirty="0"/>
              <a:t>,</a:t>
            </a:r>
            <a:r>
              <a:rPr lang="en-US" baseline="0" dirty="0"/>
              <a:t> we need to go into what defines latency.</a:t>
            </a:r>
          </a:p>
          <a:p>
            <a:endParaRPr lang="en-US" baseline="0" dirty="0"/>
          </a:p>
          <a:p>
            <a:r>
              <a:rPr lang="en-US" baseline="0" dirty="0"/>
              <a:t>DRAM latency is the total </a:t>
            </a:r>
            <a:r>
              <a:rPr lang="en-US" baseline="0" dirty="0" err="1"/>
              <a:t>amnt</a:t>
            </a:r>
            <a:r>
              <a:rPr lang="en-US" baseline="0" dirty="0"/>
              <a:t> of time that the underlying </a:t>
            </a:r>
            <a:r>
              <a:rPr lang="en-US" baseline="0" dirty="0" err="1"/>
              <a:t>hw</a:t>
            </a:r>
            <a:r>
              <a:rPr lang="en-US" baseline="0" dirty="0"/>
              <a:t> operations need &lt;&gt; to retrieve data.</a:t>
            </a:r>
          </a:p>
          <a:p>
            <a:r>
              <a:rPr lang="en-US" baseline="0" dirty="0"/>
              <a:t>The DRAM standards define a single fixed time for how long these ops should take in every DRAM chip.</a:t>
            </a:r>
          </a:p>
          <a:p>
            <a:r>
              <a:rPr lang="en-US" b="1" baseline="0" dirty="0"/>
              <a:t>However</a:t>
            </a:r>
            <a:r>
              <a:rPr lang="en-US" baseline="0" dirty="0"/>
              <a:t>, this defined delay doesn’t actually reflect the latency of the individual DRAMs.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&lt;Timeline illustration&gt;</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Because the manufacturing process is </a:t>
            </a:r>
            <a:r>
              <a:rPr lang="en-US" b="1" baseline="0" dirty="0"/>
              <a:t>imperfect</a:t>
            </a:r>
            <a:r>
              <a:rPr lang="en-US" b="0" baseline="0" dirty="0"/>
              <a:t>, it introduces variation in the production chips, </a:t>
            </a:r>
            <a:r>
              <a:rPr lang="en-US" b="1" baseline="0" dirty="0"/>
              <a:t>resulting in latency variation across different chips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simple </a:t>
            </a:r>
            <a:r>
              <a:rPr lang="en-US" baseline="0" dirty="0" err="1"/>
              <a:t>illustartion</a:t>
            </a:r>
            <a:r>
              <a:rPr lang="en-US" baseline="0" dirty="0"/>
              <a:t> shows the difference b/w the average latency across 3 different dram chips, to convey the point of latency variation.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It’s important to note that not only does latency variation exists </a:t>
            </a:r>
            <a:r>
              <a:rPr lang="en-US" b="1" baseline="0" dirty="0"/>
              <a:t>&lt;across&gt; </a:t>
            </a:r>
            <a:r>
              <a:rPr lang="en-US" b="0" baseline="0" dirty="0"/>
              <a:t>chips, but also </a:t>
            </a:r>
            <a:r>
              <a:rPr lang="en-US" b="1" baseline="0" dirty="0"/>
              <a:t>&lt;inside&gt; </a:t>
            </a:r>
            <a:r>
              <a:rPr lang="en-US" b="0" baseline="0" dirty="0"/>
              <a:t>each dram chip itself. </a:t>
            </a:r>
          </a:p>
          <a:p>
            <a:endParaRPr lang="en-US" baseline="0" dirty="0"/>
          </a:p>
          <a:p>
            <a:r>
              <a:rPr lang="en-US" baseline="0" dirty="0"/>
              <a:t>&lt;Blue standard&gt;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Since we don’t want to throw away the chips with high variation, we tolerate them.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simple way is to &lt;slow&gt; down the acceptable latency so that the majority of chips can all work reliably under this high standard latency.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as we can see, the high standard latency is a result of a trade-off made for higher DRAM production yield. </a:t>
            </a:r>
          </a:p>
          <a:p>
            <a:endParaRPr lang="en-US" b="1" baseline="0" dirty="0"/>
          </a:p>
          <a:p>
            <a:r>
              <a:rPr lang="en-US" b="1" baseline="0" dirty="0"/>
              <a:t>---</a:t>
            </a:r>
          </a:p>
          <a:p>
            <a:r>
              <a:rPr lang="en-US" b="1" baseline="0" dirty="0"/>
              <a:t>&lt;&gt; Operative word</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098132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9571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737920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8702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784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0957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807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4425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5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11393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475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8684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6299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12957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206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047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80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1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31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54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7467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7/10/19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7/10/19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7/10/19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7/10/19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7/10/19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7/10/19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7/10/19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7/10/19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7/10/19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7/10/19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7/10/19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7/10/19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7/10/19</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7/10/19</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7/10/19</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7/10/19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7/10/19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7/10/19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7/10/19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7/10/19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7/10/19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7/10/19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7/10/19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7/10/19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7/10/19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7/10/19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7/10/19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7/10/19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7/10/19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7/10/19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7/10/19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208496167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3613534963"/>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110622880"/>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357484555"/>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317074685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2389050014"/>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684703370"/>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21183560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7717038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4151210493"/>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47649724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760556326"/>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1869046052"/>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3064966178"/>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2205982668"/>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3883201168"/>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586504245"/>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2149375963"/>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203484422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1977335933"/>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4219290734"/>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370916325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3174882547"/>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3305640175"/>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39267013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63107395"/>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43032898"/>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48105079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811880238"/>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33124481"/>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654314745"/>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713865713"/>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186323004"/>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677392991"/>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258136474"/>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686050991"/>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7/10/19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794676905"/>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5332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6324041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9610602"/>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7/10/19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67132396"/>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7/10/19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188238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7/10/19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6934411"/>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06843968"/>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716508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106400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0596705"/>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3250340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4251847336"/>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518433"/>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0368218"/>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745453"/>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6509234"/>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3617621578"/>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801030304"/>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870897041"/>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2141748191"/>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274472026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3747759550"/>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982334830"/>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2203975497"/>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415027366"/>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3702302670"/>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4037231589"/>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82925492"/>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344764495"/>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0342699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927180523"/>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592344"/>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402192015"/>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154493365"/>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140588310"/>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700701220"/>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596500147"/>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157320014"/>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67199590"/>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47759472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pPr lvl="0"/>
            <a:r>
              <a:rPr lang="en-US" noProof="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charset="0"/>
              <a:buNone/>
              <a:defRPr/>
            </a:lvl1pPr>
          </a:lstStyle>
          <a:p>
            <a:pPr lvl="0"/>
            <a:r>
              <a:rPr lang="en-US" noProof="0"/>
              <a:t>Click to edit Master subtitle style</a:t>
            </a:r>
          </a:p>
        </p:txBody>
      </p:sp>
      <p:sp>
        <p:nvSpPr>
          <p:cNvPr id="101380" name="Rectangle 4"/>
          <p:cNvSpPr>
            <a:spLocks noGrp="1" noChangeArrowheads="1"/>
          </p:cNvSpPr>
          <p:nvPr>
            <p:ph type="dt" sz="half" idx="2"/>
          </p:nvPr>
        </p:nvSpPr>
        <p:spPr/>
        <p:txBody>
          <a:bodyPr/>
          <a:lstStyle>
            <a:lvl1pPr>
              <a:defRPr/>
            </a:lvl1pPr>
          </a:lstStyle>
          <a:p>
            <a:r>
              <a:rPr lang="en-US">
                <a:solidFill>
                  <a:srgbClr val="000000"/>
                </a:solidFill>
                <a:latin typeface="Garamond"/>
                <a:ea typeface="ＭＳ Ｐゴシック"/>
              </a:rPr>
              <a:t>Efficient Runahead Execution</a:t>
            </a:r>
          </a:p>
        </p:txBody>
      </p:sp>
      <p:sp>
        <p:nvSpPr>
          <p:cNvPr id="101381" name="Rectangle 5"/>
          <p:cNvSpPr>
            <a:spLocks noGrp="1" noChangeArrowheads="1"/>
          </p:cNvSpPr>
          <p:nvPr>
            <p:ph type="ftr" sz="quarter" idx="3"/>
          </p:nvPr>
        </p:nvSpPr>
        <p:spPr>
          <a:xfrm>
            <a:off x="3124200" y="6243638"/>
            <a:ext cx="2895600" cy="457200"/>
          </a:xfrm>
        </p:spPr>
        <p:txBody>
          <a:bodyPr/>
          <a:lstStyle>
            <a:lvl1pPr>
              <a:defRPr/>
            </a:lvl1pPr>
          </a:lstStyle>
          <a:p>
            <a:endParaRPr lang="en-US">
              <a:solidFill>
                <a:srgbClr val="000000"/>
              </a:solidFill>
              <a:latin typeface="Garamond"/>
              <a:ea typeface="ＭＳ Ｐゴシック"/>
            </a:endParaRPr>
          </a:p>
        </p:txBody>
      </p:sp>
      <p:sp>
        <p:nvSpPr>
          <p:cNvPr id="101382" name="Rectangle 6"/>
          <p:cNvSpPr>
            <a:spLocks noGrp="1" noChangeArrowheads="1"/>
          </p:cNvSpPr>
          <p:nvPr>
            <p:ph type="sldNum" sz="quarter" idx="4"/>
          </p:nvPr>
        </p:nvSpPr>
        <p:spPr/>
        <p:txBody>
          <a:bodyPr/>
          <a:lstStyle>
            <a:lvl1pPr>
              <a:defRPr sz="1200"/>
            </a:lvl1pPr>
          </a:lstStyle>
          <a:p>
            <a:fld id="{3F4E83CC-B61E-054B-B2CB-992897F0EC4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
        <p:nvSpPr>
          <p:cNvPr id="101383" name="Freeform 7"/>
          <p:cNvSpPr>
            <a:spLocks noChangeArrowheads="1"/>
          </p:cNvSpPr>
          <p:nvPr/>
        </p:nvSpPr>
        <p:spPr bwMode="auto">
          <a:xfrm>
            <a:off x="457200" y="1219200"/>
            <a:ext cx="82296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4" name="Line 8"/>
          <p:cNvSpPr>
            <a:spLocks noChangeShapeType="1"/>
          </p:cNvSpPr>
          <p:nvPr/>
        </p:nvSpPr>
        <p:spPr bwMode="auto">
          <a:xfrm>
            <a:off x="457200" y="3276600"/>
            <a:ext cx="8229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6" name="Line 10"/>
          <p:cNvSpPr>
            <a:spLocks noChangeShapeType="1"/>
          </p:cNvSpPr>
          <p:nvPr userDrawn="1"/>
        </p:nvSpPr>
        <p:spPr bwMode="auto">
          <a:xfrm>
            <a:off x="8686800" y="2362200"/>
            <a:ext cx="0" cy="914400"/>
          </a:xfrm>
          <a:prstGeom prst="line">
            <a:avLst/>
          </a:prstGeom>
          <a:noFill/>
          <a:ln w="2540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2194395061"/>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D7A263D-DD8E-FA46-ADB3-36F0B40BAAAC}"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743810096"/>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25F1222-DFAB-184F-90C3-DABFCAAD359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532276505"/>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AA5ADCCA-10FA-D645-AE9A-11B5AE1ABD5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619614880"/>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95E3631D-6A84-A243-B4F7-513A7D05159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948666459"/>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2A979BA-DC65-914A-AB64-BB8EDDCE8E3A}"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57043608"/>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6F8BE1A-83A0-DD4C-A8D0-AEF22D32975D}"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629409823"/>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A917BCE-0487-3149-BA85-426184E0066E}"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494952776"/>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BE9DA199-6B2A-C14B-BE9C-AC02A3D36CA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293881123"/>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88A14E8-9A2E-7B42-AB01-DCB7D14008D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5435276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D993866-5810-6E4B-9A53-8FC0A630EE5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994512157"/>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hart Placeholder 2"/>
          <p:cNvSpPr>
            <a:spLocks noGrp="1"/>
          </p:cNvSpPr>
          <p:nvPr>
            <p:ph type="chart"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5B70F282-356A-FD41-A947-F2362D1EB99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437968811"/>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BBC235F4-CB3B-084F-9419-7E72273CA12B}"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576972036"/>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1F06B77A-E106-6F45-A98B-32502AD6FD6C}" type="slidenum">
              <a:rPr lang="en-US" altLang="en-US"/>
              <a:pPr>
                <a:defRPr/>
              </a:pPr>
              <a:t>‹#›</a:t>
            </a:fld>
            <a:endParaRPr lang="en-US" altLang="en-US"/>
          </a:p>
        </p:txBody>
      </p:sp>
    </p:spTree>
    <p:extLst>
      <p:ext uri="{BB962C8B-B14F-4D97-AF65-F5344CB8AC3E}">
        <p14:creationId xmlns:p14="http://schemas.microsoft.com/office/powerpoint/2010/main" val="3018033751"/>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FD930BB-AD26-2C48-AF8C-E1BF73EB73BC}" type="slidenum">
              <a:rPr lang="en-US" altLang="en-US"/>
              <a:pPr>
                <a:defRPr/>
              </a:pPr>
              <a:t>‹#›</a:t>
            </a:fld>
            <a:endParaRPr lang="en-US" altLang="en-US"/>
          </a:p>
        </p:txBody>
      </p:sp>
    </p:spTree>
    <p:extLst>
      <p:ext uri="{BB962C8B-B14F-4D97-AF65-F5344CB8AC3E}">
        <p14:creationId xmlns:p14="http://schemas.microsoft.com/office/powerpoint/2010/main" val="2065387947"/>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20BDC4A-43C4-3F44-8487-469192DEEAFF}" type="slidenum">
              <a:rPr lang="en-US" altLang="en-US"/>
              <a:pPr>
                <a:defRPr/>
              </a:pPr>
              <a:t>‹#›</a:t>
            </a:fld>
            <a:endParaRPr lang="en-US" altLang="en-US"/>
          </a:p>
        </p:txBody>
      </p:sp>
    </p:spTree>
    <p:extLst>
      <p:ext uri="{BB962C8B-B14F-4D97-AF65-F5344CB8AC3E}">
        <p14:creationId xmlns:p14="http://schemas.microsoft.com/office/powerpoint/2010/main" val="1947397052"/>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8C0071F-E0AB-AE4F-9B22-B483EE53E54F}" type="slidenum">
              <a:rPr lang="en-US" altLang="en-US"/>
              <a:pPr>
                <a:defRPr/>
              </a:pPr>
              <a:t>‹#›</a:t>
            </a:fld>
            <a:endParaRPr lang="en-US" altLang="en-US"/>
          </a:p>
        </p:txBody>
      </p:sp>
    </p:spTree>
    <p:extLst>
      <p:ext uri="{BB962C8B-B14F-4D97-AF65-F5344CB8AC3E}">
        <p14:creationId xmlns:p14="http://schemas.microsoft.com/office/powerpoint/2010/main" val="3133382919"/>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2DEAF9F4-3DA5-6341-A6BF-70A132512067}" type="slidenum">
              <a:rPr lang="en-US" altLang="en-US"/>
              <a:pPr>
                <a:defRPr/>
              </a:pPr>
              <a:t>‹#›</a:t>
            </a:fld>
            <a:endParaRPr lang="en-US" altLang="en-US"/>
          </a:p>
        </p:txBody>
      </p:sp>
    </p:spTree>
    <p:extLst>
      <p:ext uri="{BB962C8B-B14F-4D97-AF65-F5344CB8AC3E}">
        <p14:creationId xmlns:p14="http://schemas.microsoft.com/office/powerpoint/2010/main" val="1841948977"/>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A14A479-7669-F34C-B465-8F92DC6094F9}" type="slidenum">
              <a:rPr lang="en-US" altLang="en-US"/>
              <a:pPr>
                <a:defRPr/>
              </a:pPr>
              <a:t>‹#›</a:t>
            </a:fld>
            <a:endParaRPr lang="en-US" altLang="en-US"/>
          </a:p>
        </p:txBody>
      </p:sp>
    </p:spTree>
    <p:extLst>
      <p:ext uri="{BB962C8B-B14F-4D97-AF65-F5344CB8AC3E}">
        <p14:creationId xmlns:p14="http://schemas.microsoft.com/office/powerpoint/2010/main" val="102902836"/>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82B8AD63-067C-CB4C-A624-3B5A1EC043B3}" type="slidenum">
              <a:rPr lang="en-US" altLang="en-US"/>
              <a:pPr>
                <a:defRPr/>
              </a:pPr>
              <a:t>‹#›</a:t>
            </a:fld>
            <a:endParaRPr lang="en-US" altLang="en-US"/>
          </a:p>
        </p:txBody>
      </p:sp>
    </p:spTree>
    <p:extLst>
      <p:ext uri="{BB962C8B-B14F-4D97-AF65-F5344CB8AC3E}">
        <p14:creationId xmlns:p14="http://schemas.microsoft.com/office/powerpoint/2010/main" val="221066752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7BEA5F1-A4EF-2942-94D1-FBA5332008C3}" type="slidenum">
              <a:rPr lang="en-US" altLang="en-US"/>
              <a:pPr>
                <a:defRPr/>
              </a:pPr>
              <a:t>‹#›</a:t>
            </a:fld>
            <a:endParaRPr lang="en-US" altLang="en-US"/>
          </a:p>
        </p:txBody>
      </p:sp>
    </p:spTree>
    <p:extLst>
      <p:ext uri="{BB962C8B-B14F-4D97-AF65-F5344CB8AC3E}">
        <p14:creationId xmlns:p14="http://schemas.microsoft.com/office/powerpoint/2010/main" val="3164316928"/>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8B91A747-713C-864B-BF86-EC1FD938DA1F}" type="slidenum">
              <a:rPr lang="en-US" altLang="en-US"/>
              <a:pPr>
                <a:defRPr/>
              </a:pPr>
              <a:t>‹#›</a:t>
            </a:fld>
            <a:endParaRPr lang="en-US" altLang="en-US"/>
          </a:p>
        </p:txBody>
      </p:sp>
    </p:spTree>
    <p:extLst>
      <p:ext uri="{BB962C8B-B14F-4D97-AF65-F5344CB8AC3E}">
        <p14:creationId xmlns:p14="http://schemas.microsoft.com/office/powerpoint/2010/main" val="3202277513"/>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CE137BB-ED14-FE4D-A877-90D513740374}" type="slidenum">
              <a:rPr lang="en-US" altLang="en-US"/>
              <a:pPr>
                <a:defRPr/>
              </a:pPr>
              <a:t>‹#›</a:t>
            </a:fld>
            <a:endParaRPr lang="en-US" altLang="en-US"/>
          </a:p>
        </p:txBody>
      </p:sp>
    </p:spTree>
    <p:extLst>
      <p:ext uri="{BB962C8B-B14F-4D97-AF65-F5344CB8AC3E}">
        <p14:creationId xmlns:p14="http://schemas.microsoft.com/office/powerpoint/2010/main" val="119472246"/>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31BAB59-0B37-E744-B4B5-51E8CF51E598}" type="slidenum">
              <a:rPr lang="en-US" altLang="en-US"/>
              <a:pPr>
                <a:defRPr/>
              </a:pPr>
              <a:t>‹#›</a:t>
            </a:fld>
            <a:endParaRPr lang="en-US" altLang="en-US"/>
          </a:p>
        </p:txBody>
      </p:sp>
    </p:spTree>
    <p:extLst>
      <p:ext uri="{BB962C8B-B14F-4D97-AF65-F5344CB8AC3E}">
        <p14:creationId xmlns:p14="http://schemas.microsoft.com/office/powerpoint/2010/main" val="1188681417"/>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5846E0E-DB91-8143-BB5D-4E44299E8C7A}" type="slidenum">
              <a:rPr lang="en-US" altLang="en-US"/>
              <a:pPr>
                <a:defRPr/>
              </a:pPr>
              <a:t>‹#›</a:t>
            </a:fld>
            <a:endParaRPr lang="en-US" altLang="en-US"/>
          </a:p>
        </p:txBody>
      </p:sp>
    </p:spTree>
    <p:extLst>
      <p:ext uri="{BB962C8B-B14F-4D97-AF65-F5344CB8AC3E}">
        <p14:creationId xmlns:p14="http://schemas.microsoft.com/office/powerpoint/2010/main" val="1223710712"/>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41.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image" Target="../media/image1.png"/><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theme" Target="../theme/theme4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theme" Target="../theme/theme49.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slideLayout" Target="../slideLayouts/slideLayout534.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theme" Target="../theme/theme51.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slideLayout" Target="../slideLayouts/slideLayout557.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5.xml"/><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theme" Target="../theme/theme52.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s>
</file>

<file path=ppt/slideMasters/_rels/slideMaster53.xml.rels><?xml version="1.0" encoding="UTF-8" standalone="yes"?>
<Relationships xmlns="http://schemas.openxmlformats.org/package/2006/relationships"><Relationship Id="rId3" Type="http://schemas.openxmlformats.org/officeDocument/2006/relationships/slideLayout" Target="../slideLayouts/slideLayout571.xml"/><Relationship Id="rId7" Type="http://schemas.openxmlformats.org/officeDocument/2006/relationships/theme" Target="../theme/theme53.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5" Type="http://schemas.openxmlformats.org/officeDocument/2006/relationships/slideLayout" Target="../slideLayouts/slideLayout573.xml"/><Relationship Id="rId4" Type="http://schemas.openxmlformats.org/officeDocument/2006/relationships/slideLayout" Target="../slideLayouts/slideLayout572.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2.xml"/><Relationship Id="rId13" Type="http://schemas.openxmlformats.org/officeDocument/2006/relationships/theme" Target="../theme/theme54.xml"/><Relationship Id="rId3" Type="http://schemas.openxmlformats.org/officeDocument/2006/relationships/slideLayout" Target="../slideLayouts/slideLayout577.xml"/><Relationship Id="rId7" Type="http://schemas.openxmlformats.org/officeDocument/2006/relationships/slideLayout" Target="../slideLayouts/slideLayout581.xml"/><Relationship Id="rId12" Type="http://schemas.openxmlformats.org/officeDocument/2006/relationships/slideLayout" Target="../slideLayouts/slideLayout586.xml"/><Relationship Id="rId2" Type="http://schemas.openxmlformats.org/officeDocument/2006/relationships/slideLayout" Target="../slideLayouts/slideLayout576.xml"/><Relationship Id="rId1" Type="http://schemas.openxmlformats.org/officeDocument/2006/relationships/slideLayout" Target="../slideLayouts/slideLayout575.xml"/><Relationship Id="rId6" Type="http://schemas.openxmlformats.org/officeDocument/2006/relationships/slideLayout" Target="../slideLayouts/slideLayout580.xml"/><Relationship Id="rId11" Type="http://schemas.openxmlformats.org/officeDocument/2006/relationships/slideLayout" Target="../slideLayouts/slideLayout585.xml"/><Relationship Id="rId5" Type="http://schemas.openxmlformats.org/officeDocument/2006/relationships/slideLayout" Target="../slideLayouts/slideLayout579.xml"/><Relationship Id="rId10" Type="http://schemas.openxmlformats.org/officeDocument/2006/relationships/slideLayout" Target="../slideLayouts/slideLayout584.xml"/><Relationship Id="rId4" Type="http://schemas.openxmlformats.org/officeDocument/2006/relationships/slideLayout" Target="../slideLayouts/slideLayout578.xml"/><Relationship Id="rId9" Type="http://schemas.openxmlformats.org/officeDocument/2006/relationships/slideLayout" Target="../slideLayouts/slideLayout583.xml"/><Relationship Id="rId14" Type="http://schemas.openxmlformats.org/officeDocument/2006/relationships/image" Target="../media/image1.pn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4.xml"/><Relationship Id="rId13" Type="http://schemas.openxmlformats.org/officeDocument/2006/relationships/image" Target="../media/image1.png"/><Relationship Id="rId3" Type="http://schemas.openxmlformats.org/officeDocument/2006/relationships/slideLayout" Target="../slideLayouts/slideLayout589.xml"/><Relationship Id="rId7" Type="http://schemas.openxmlformats.org/officeDocument/2006/relationships/slideLayout" Target="../slideLayouts/slideLayout593.xml"/><Relationship Id="rId12" Type="http://schemas.openxmlformats.org/officeDocument/2006/relationships/theme" Target="../theme/theme55.xml"/><Relationship Id="rId2" Type="http://schemas.openxmlformats.org/officeDocument/2006/relationships/slideLayout" Target="../slideLayouts/slideLayout588.xml"/><Relationship Id="rId1" Type="http://schemas.openxmlformats.org/officeDocument/2006/relationships/slideLayout" Target="../slideLayouts/slideLayout587.xml"/><Relationship Id="rId6" Type="http://schemas.openxmlformats.org/officeDocument/2006/relationships/slideLayout" Target="../slideLayouts/slideLayout592.xml"/><Relationship Id="rId11" Type="http://schemas.openxmlformats.org/officeDocument/2006/relationships/slideLayout" Target="../slideLayouts/slideLayout597.xml"/><Relationship Id="rId5" Type="http://schemas.openxmlformats.org/officeDocument/2006/relationships/slideLayout" Target="../slideLayouts/slideLayout591.xml"/><Relationship Id="rId10" Type="http://schemas.openxmlformats.org/officeDocument/2006/relationships/slideLayout" Target="../slideLayouts/slideLayout596.xml"/><Relationship Id="rId4" Type="http://schemas.openxmlformats.org/officeDocument/2006/relationships/slideLayout" Target="../slideLayouts/slideLayout590.xml"/><Relationship Id="rId9" Type="http://schemas.openxmlformats.org/officeDocument/2006/relationships/slideLayout" Target="../slideLayouts/slideLayout59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5.xml"/><Relationship Id="rId13" Type="http://schemas.openxmlformats.org/officeDocument/2006/relationships/theme" Target="../theme/theme56.xml"/><Relationship Id="rId3" Type="http://schemas.openxmlformats.org/officeDocument/2006/relationships/slideLayout" Target="../slideLayouts/slideLayout600.xml"/><Relationship Id="rId7" Type="http://schemas.openxmlformats.org/officeDocument/2006/relationships/slideLayout" Target="../slideLayouts/slideLayout604.xml"/><Relationship Id="rId12" Type="http://schemas.openxmlformats.org/officeDocument/2006/relationships/slideLayout" Target="../slideLayouts/slideLayout609.xml"/><Relationship Id="rId2" Type="http://schemas.openxmlformats.org/officeDocument/2006/relationships/slideLayout" Target="../slideLayouts/slideLayout599.xml"/><Relationship Id="rId1" Type="http://schemas.openxmlformats.org/officeDocument/2006/relationships/slideLayout" Target="../slideLayouts/slideLayout598.xml"/><Relationship Id="rId6" Type="http://schemas.openxmlformats.org/officeDocument/2006/relationships/slideLayout" Target="../slideLayouts/slideLayout603.xml"/><Relationship Id="rId11" Type="http://schemas.openxmlformats.org/officeDocument/2006/relationships/slideLayout" Target="../slideLayouts/slideLayout608.xml"/><Relationship Id="rId5" Type="http://schemas.openxmlformats.org/officeDocument/2006/relationships/slideLayout" Target="../slideLayouts/slideLayout602.xml"/><Relationship Id="rId10" Type="http://schemas.openxmlformats.org/officeDocument/2006/relationships/slideLayout" Target="../slideLayouts/slideLayout607.xml"/><Relationship Id="rId4" Type="http://schemas.openxmlformats.org/officeDocument/2006/relationships/slideLayout" Target="../slideLayouts/slideLayout601.xml"/><Relationship Id="rId9" Type="http://schemas.openxmlformats.org/officeDocument/2006/relationships/slideLayout" Target="../slideLayouts/slideLayout606.xml"/><Relationship Id="rId14" Type="http://schemas.openxmlformats.org/officeDocument/2006/relationships/image" Target="../media/image1.png"/></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7.xml"/><Relationship Id="rId13" Type="http://schemas.openxmlformats.org/officeDocument/2006/relationships/slideLayout" Target="../slideLayouts/slideLayout622.xml"/><Relationship Id="rId3" Type="http://schemas.openxmlformats.org/officeDocument/2006/relationships/slideLayout" Target="../slideLayouts/slideLayout612.xml"/><Relationship Id="rId7" Type="http://schemas.openxmlformats.org/officeDocument/2006/relationships/slideLayout" Target="../slideLayouts/slideLayout616.xml"/><Relationship Id="rId12" Type="http://schemas.openxmlformats.org/officeDocument/2006/relationships/slideLayout" Target="../slideLayouts/slideLayout621.xml"/><Relationship Id="rId2" Type="http://schemas.openxmlformats.org/officeDocument/2006/relationships/slideLayout" Target="../slideLayouts/slideLayout611.xml"/><Relationship Id="rId1" Type="http://schemas.openxmlformats.org/officeDocument/2006/relationships/slideLayout" Target="../slideLayouts/slideLayout610.xml"/><Relationship Id="rId6" Type="http://schemas.openxmlformats.org/officeDocument/2006/relationships/slideLayout" Target="../slideLayouts/slideLayout615.xml"/><Relationship Id="rId11" Type="http://schemas.openxmlformats.org/officeDocument/2006/relationships/slideLayout" Target="../slideLayouts/slideLayout620.xml"/><Relationship Id="rId5" Type="http://schemas.openxmlformats.org/officeDocument/2006/relationships/slideLayout" Target="../slideLayouts/slideLayout614.xml"/><Relationship Id="rId15" Type="http://schemas.openxmlformats.org/officeDocument/2006/relationships/image" Target="../media/image8.png"/><Relationship Id="rId10" Type="http://schemas.openxmlformats.org/officeDocument/2006/relationships/slideLayout" Target="../slideLayouts/slideLayout619.xml"/><Relationship Id="rId4" Type="http://schemas.openxmlformats.org/officeDocument/2006/relationships/slideLayout" Target="../slideLayouts/slideLayout613.xml"/><Relationship Id="rId9" Type="http://schemas.openxmlformats.org/officeDocument/2006/relationships/slideLayout" Target="../slideLayouts/slideLayout618.xml"/><Relationship Id="rId14"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0.xml"/><Relationship Id="rId13" Type="http://schemas.openxmlformats.org/officeDocument/2006/relationships/theme" Target="../theme/theme58.xml"/><Relationship Id="rId3" Type="http://schemas.openxmlformats.org/officeDocument/2006/relationships/slideLayout" Target="../slideLayouts/slideLayout625.xml"/><Relationship Id="rId7" Type="http://schemas.openxmlformats.org/officeDocument/2006/relationships/slideLayout" Target="../slideLayouts/slideLayout629.xml"/><Relationship Id="rId12" Type="http://schemas.openxmlformats.org/officeDocument/2006/relationships/slideLayout" Target="../slideLayouts/slideLayout634.xml"/><Relationship Id="rId2" Type="http://schemas.openxmlformats.org/officeDocument/2006/relationships/slideLayout" Target="../slideLayouts/slideLayout624.xml"/><Relationship Id="rId1" Type="http://schemas.openxmlformats.org/officeDocument/2006/relationships/slideLayout" Target="../slideLayouts/slideLayout623.xml"/><Relationship Id="rId6" Type="http://schemas.openxmlformats.org/officeDocument/2006/relationships/slideLayout" Target="../slideLayouts/slideLayout628.xml"/><Relationship Id="rId11" Type="http://schemas.openxmlformats.org/officeDocument/2006/relationships/slideLayout" Target="../slideLayouts/slideLayout633.xml"/><Relationship Id="rId5" Type="http://schemas.openxmlformats.org/officeDocument/2006/relationships/slideLayout" Target="../slideLayouts/slideLayout627.xml"/><Relationship Id="rId10" Type="http://schemas.openxmlformats.org/officeDocument/2006/relationships/slideLayout" Target="../slideLayouts/slideLayout632.xml"/><Relationship Id="rId4" Type="http://schemas.openxmlformats.org/officeDocument/2006/relationships/slideLayout" Target="../slideLayouts/slideLayout626.xml"/><Relationship Id="rId9" Type="http://schemas.openxmlformats.org/officeDocument/2006/relationships/slideLayout" Target="../slideLayouts/slideLayout631.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2.xml"/><Relationship Id="rId13" Type="http://schemas.openxmlformats.org/officeDocument/2006/relationships/theme" Target="../theme/theme59.xml"/><Relationship Id="rId3" Type="http://schemas.openxmlformats.org/officeDocument/2006/relationships/slideLayout" Target="../slideLayouts/slideLayout637.xml"/><Relationship Id="rId7" Type="http://schemas.openxmlformats.org/officeDocument/2006/relationships/slideLayout" Target="../slideLayouts/slideLayout641.xml"/><Relationship Id="rId12" Type="http://schemas.openxmlformats.org/officeDocument/2006/relationships/slideLayout" Target="../slideLayouts/slideLayout646.xml"/><Relationship Id="rId2" Type="http://schemas.openxmlformats.org/officeDocument/2006/relationships/slideLayout" Target="../slideLayouts/slideLayout636.xml"/><Relationship Id="rId1" Type="http://schemas.openxmlformats.org/officeDocument/2006/relationships/slideLayout" Target="../slideLayouts/slideLayout635.xml"/><Relationship Id="rId6" Type="http://schemas.openxmlformats.org/officeDocument/2006/relationships/slideLayout" Target="../slideLayouts/slideLayout640.xml"/><Relationship Id="rId11" Type="http://schemas.openxmlformats.org/officeDocument/2006/relationships/slideLayout" Target="../slideLayouts/slideLayout645.xml"/><Relationship Id="rId5" Type="http://schemas.openxmlformats.org/officeDocument/2006/relationships/slideLayout" Target="../slideLayouts/slideLayout639.xml"/><Relationship Id="rId10" Type="http://schemas.openxmlformats.org/officeDocument/2006/relationships/slideLayout" Target="../slideLayouts/slideLayout644.xml"/><Relationship Id="rId4" Type="http://schemas.openxmlformats.org/officeDocument/2006/relationships/slideLayout" Target="../slideLayouts/slideLayout638.xml"/><Relationship Id="rId9" Type="http://schemas.openxmlformats.org/officeDocument/2006/relationships/slideLayout" Target="../slideLayouts/slideLayout6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4.xml"/><Relationship Id="rId13" Type="http://schemas.openxmlformats.org/officeDocument/2006/relationships/image" Target="../media/image1.png"/><Relationship Id="rId3" Type="http://schemas.openxmlformats.org/officeDocument/2006/relationships/slideLayout" Target="../slideLayouts/slideLayout649.xml"/><Relationship Id="rId7" Type="http://schemas.openxmlformats.org/officeDocument/2006/relationships/slideLayout" Target="../slideLayouts/slideLayout653.xml"/><Relationship Id="rId12" Type="http://schemas.openxmlformats.org/officeDocument/2006/relationships/theme" Target="../theme/theme60.xml"/><Relationship Id="rId2" Type="http://schemas.openxmlformats.org/officeDocument/2006/relationships/slideLayout" Target="../slideLayouts/slideLayout648.xml"/><Relationship Id="rId1" Type="http://schemas.openxmlformats.org/officeDocument/2006/relationships/slideLayout" Target="../slideLayouts/slideLayout647.xml"/><Relationship Id="rId6" Type="http://schemas.openxmlformats.org/officeDocument/2006/relationships/slideLayout" Target="../slideLayouts/slideLayout652.xml"/><Relationship Id="rId11" Type="http://schemas.openxmlformats.org/officeDocument/2006/relationships/slideLayout" Target="../slideLayouts/slideLayout657.xml"/><Relationship Id="rId5" Type="http://schemas.openxmlformats.org/officeDocument/2006/relationships/slideLayout" Target="../slideLayouts/slideLayout651.xml"/><Relationship Id="rId10" Type="http://schemas.openxmlformats.org/officeDocument/2006/relationships/slideLayout" Target="../slideLayouts/slideLayout656.xml"/><Relationship Id="rId4" Type="http://schemas.openxmlformats.org/officeDocument/2006/relationships/slideLayout" Target="../slideLayouts/slideLayout650.xml"/><Relationship Id="rId9" Type="http://schemas.openxmlformats.org/officeDocument/2006/relationships/slideLayout" Target="../slideLayouts/slideLayout6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2019. 7. 10.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D7560A-9F5D-7742-BEE3-53E7C8CD2AD3}"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917396573"/>
      </p:ext>
    </p:extLst>
  </p:cSld>
  <p:clrMap bg1="lt1" tx1="dk1" bg2="lt2" tx2="dk2" accent1="accent1" accent2="accent2" accent3="accent3" accent4="accent4" accent5="accent5" accent6="accent6" hlink="hlink" folHlink="folHlink"/>
  <p:sldLayoutIdLst>
    <p:sldLayoutId id="2147488353" r:id="rId1"/>
    <p:sldLayoutId id="2147488354" r:id="rId2"/>
    <p:sldLayoutId id="2147488355" r:id="rId3"/>
    <p:sldLayoutId id="2147488356" r:id="rId4"/>
    <p:sldLayoutId id="2147488357" r:id="rId5"/>
    <p:sldLayoutId id="2147488358" r:id="rId6"/>
    <p:sldLayoutId id="2147488359" r:id="rId7"/>
    <p:sldLayoutId id="2147488360" r:id="rId8"/>
    <p:sldLayoutId id="2147488361" r:id="rId9"/>
    <p:sldLayoutId id="2147488362" r:id="rId10"/>
    <p:sldLayoutId id="2147488363" r:id="rId11"/>
    <p:sldLayoutId id="21474883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83591180"/>
      </p:ext>
    </p:extLst>
  </p:cSld>
  <p:clrMap bg1="lt1" tx1="dk1" bg2="lt2" tx2="dk2" accent1="accent1" accent2="accent2" accent3="accent3" accent4="accent4" accent5="accent5" accent6="accent6" hlink="hlink" folHlink="folHlink"/>
  <p:sldLayoutIdLst>
    <p:sldLayoutId id="2147488366" r:id="rId1"/>
    <p:sldLayoutId id="2147488367" r:id="rId2"/>
    <p:sldLayoutId id="2147488368" r:id="rId3"/>
    <p:sldLayoutId id="2147488369" r:id="rId4"/>
    <p:sldLayoutId id="2147488370" r:id="rId5"/>
    <p:sldLayoutId id="2147488371" r:id="rId6"/>
    <p:sldLayoutId id="2147488372" r:id="rId7"/>
    <p:sldLayoutId id="2147488373" r:id="rId8"/>
    <p:sldLayoutId id="2147488374" r:id="rId9"/>
    <p:sldLayoutId id="2147488375" r:id="rId10"/>
    <p:sldLayoutId id="2147488376" r:id="rId11"/>
    <p:sldLayoutId id="214748837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66330585"/>
      </p:ext>
    </p:extLst>
  </p:cSld>
  <p:clrMap bg1="lt1" tx1="dk1" bg2="lt2" tx2="dk2" accent1="accent1" accent2="accent2" accent3="accent3" accent4="accent4" accent5="accent5" accent6="accent6" hlink="hlink" folHlink="folHlink"/>
  <p:sldLayoutIdLst>
    <p:sldLayoutId id="2147488391" r:id="rId1"/>
    <p:sldLayoutId id="2147488392" r:id="rId2"/>
    <p:sldLayoutId id="2147488393" r:id="rId3"/>
    <p:sldLayoutId id="2147488394" r:id="rId4"/>
    <p:sldLayoutId id="2147488395" r:id="rId5"/>
    <p:sldLayoutId id="2147488396" r:id="rId6"/>
    <p:sldLayoutId id="2147488397" r:id="rId7"/>
    <p:sldLayoutId id="2147488398" r:id="rId8"/>
    <p:sldLayoutId id="2147488399" r:id="rId9"/>
    <p:sldLayoutId id="2147488400" r:id="rId10"/>
    <p:sldLayoutId id="2147488401" r:id="rId11"/>
    <p:sldLayoutId id="214748840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7/10/19</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3011324391"/>
      </p:ext>
    </p:extLst>
  </p:cSld>
  <p:clrMap bg1="lt1" tx1="dk1" bg2="lt2" tx2="dk2" accent1="accent1" accent2="accent2" accent3="accent3" accent4="accent4" accent5="accent5" accent6="accent6" hlink="hlink" folHlink="folHlink"/>
  <p:sldLayoutIdLst>
    <p:sldLayoutId id="2147488431" r:id="rId1"/>
    <p:sldLayoutId id="2147488432" r:id="rId2"/>
    <p:sldLayoutId id="2147488433" r:id="rId3"/>
    <p:sldLayoutId id="2147488434" r:id="rId4"/>
    <p:sldLayoutId id="2147488435" r:id="rId5"/>
    <p:sldLayoutId id="2147488436" r:id="rId6"/>
    <p:sldLayoutId id="2147488437" r:id="rId7"/>
    <p:sldLayoutId id="2147488438" r:id="rId8"/>
    <p:sldLayoutId id="2147488439" r:id="rId9"/>
    <p:sldLayoutId id="2147488440" r:id="rId10"/>
    <p:sldLayoutId id="2147488441"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283496"/>
      </p:ext>
    </p:extLst>
  </p:cSld>
  <p:clrMap bg1="lt1" tx1="dk1" bg2="lt2" tx2="dk2" accent1="accent1" accent2="accent2" accent3="accent3" accent4="accent4" accent5="accent5" accent6="accent6" hlink="hlink" folHlink="folHlink"/>
  <p:sldLayoutIdLst>
    <p:sldLayoutId id="2147488443" r:id="rId1"/>
    <p:sldLayoutId id="2147488444" r:id="rId2"/>
    <p:sldLayoutId id="2147488445" r:id="rId3"/>
    <p:sldLayoutId id="2147488446" r:id="rId4"/>
    <p:sldLayoutId id="2147488447" r:id="rId5"/>
    <p:sldLayoutId id="2147488448"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851071754"/>
      </p:ext>
    </p:extLst>
  </p:cSld>
  <p:clrMap bg1="lt1" tx1="dk1" bg2="lt2" tx2="dk2" accent1="accent1" accent2="accent2" accent3="accent3" accent4="accent4" accent5="accent5" accent6="accent6" hlink="hlink" folHlink="folHlink"/>
  <p:sldLayoutIdLst>
    <p:sldLayoutId id="2147488511" r:id="rId1"/>
    <p:sldLayoutId id="2147488512" r:id="rId2"/>
    <p:sldLayoutId id="2147488513" r:id="rId3"/>
    <p:sldLayoutId id="2147488514" r:id="rId4"/>
    <p:sldLayoutId id="2147488515" r:id="rId5"/>
    <p:sldLayoutId id="2147488516" r:id="rId6"/>
    <p:sldLayoutId id="2147488517" r:id="rId7"/>
    <p:sldLayoutId id="2147488518" r:id="rId8"/>
    <p:sldLayoutId id="2147488519" r:id="rId9"/>
    <p:sldLayoutId id="2147488520" r:id="rId10"/>
    <p:sldLayoutId id="2147488521" r:id="rId11"/>
    <p:sldLayoutId id="214748852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23989698"/>
      </p:ext>
    </p:extLst>
  </p:cSld>
  <p:clrMap bg1="lt1" tx1="dk1" bg2="lt2" tx2="dk2" accent1="accent1" accent2="accent2" accent3="accent3" accent4="accent4" accent5="accent5" accent6="accent6" hlink="hlink" folHlink="folHlink"/>
  <p:sldLayoutIdLst>
    <p:sldLayoutId id="2147488572" r:id="rId1"/>
    <p:sldLayoutId id="2147488573" r:id="rId2"/>
    <p:sldLayoutId id="2147488574" r:id="rId3"/>
    <p:sldLayoutId id="2147488575" r:id="rId4"/>
    <p:sldLayoutId id="2147488576" r:id="rId5"/>
    <p:sldLayoutId id="2147488577" r:id="rId6"/>
    <p:sldLayoutId id="2147488578" r:id="rId7"/>
    <p:sldLayoutId id="2147488579" r:id="rId8"/>
    <p:sldLayoutId id="2147488580" r:id="rId9"/>
    <p:sldLayoutId id="2147488581" r:id="rId10"/>
    <p:sldLayoutId id="2147488582" r:id="rId11"/>
    <p:sldLayoutId id="214748858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1026"/>
          <p:cNvSpPr>
            <a:spLocks noGrp="1" noChangeArrowheads="1"/>
          </p:cNvSpPr>
          <p:nvPr>
            <p:ph type="title"/>
          </p:nvPr>
        </p:nvSpPr>
        <p:spPr bwMode="auto">
          <a:xfrm>
            <a:off x="228600" y="152400"/>
            <a:ext cx="8610600" cy="1066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0355" name="Rectangle 1027"/>
          <p:cNvSpPr>
            <a:spLocks noGrp="1" noChangeArrowheads="1"/>
          </p:cNvSpPr>
          <p:nvPr>
            <p:ph type="body" idx="1"/>
          </p:nvPr>
        </p:nvSpPr>
        <p:spPr bwMode="auto">
          <a:xfrm>
            <a:off x="228600" y="1371600"/>
            <a:ext cx="8610600" cy="4876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3638"/>
            <a:ext cx="2133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600">
                <a:latin typeface="+mj-lt"/>
              </a:defRPr>
            </a:lvl1pPr>
          </a:lstStyle>
          <a:p>
            <a:pPr fontAlgn="base">
              <a:spcBef>
                <a:spcPct val="0"/>
              </a:spcBef>
              <a:spcAft>
                <a:spcPct val="0"/>
              </a:spcAft>
            </a:pPr>
            <a:fld id="{FB9097EB-AA7A-5345-B645-B68656F94D5E}" type="slidenum">
              <a:rPr lang="en-US" smtClean="0">
                <a:solidFill>
                  <a:srgbClr val="000000"/>
                </a:solidFill>
                <a:latin typeface="Garamond"/>
                <a:ea typeface="ＭＳ Ｐゴシック" charset="0"/>
              </a:rPr>
              <a:pPr fontAlgn="base">
                <a:spcBef>
                  <a:spcPct val="0"/>
                </a:spcBef>
                <a:spcAft>
                  <a:spcPct val="0"/>
                </a:spcAft>
              </a:pPr>
              <a:t>‹#›</a:t>
            </a:fld>
            <a:endParaRPr lang="en-US">
              <a:solidFill>
                <a:srgbClr val="000000"/>
              </a:solidFill>
              <a:latin typeface="Garamond"/>
              <a:ea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036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pic>
        <p:nvPicPr>
          <p:cNvPr id="100362" name="Picture 1034" descr="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038602" y="6400800"/>
            <a:ext cx="1343025" cy="26193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056638015"/>
      </p:ext>
    </p:extLst>
  </p:cSld>
  <p:clrMap bg1="lt1" tx1="dk1" bg2="lt2" tx2="dk2" accent1="accent1" accent2="accent2" accent3="accent3" accent4="accent4" accent5="accent5" accent6="accent6" hlink="hlink" folHlink="folHlink"/>
  <p:sldLayoutIdLst>
    <p:sldLayoutId id="2147488598" r:id="rId1"/>
    <p:sldLayoutId id="2147488599" r:id="rId2"/>
    <p:sldLayoutId id="2147488600" r:id="rId3"/>
    <p:sldLayoutId id="2147488601" r:id="rId4"/>
    <p:sldLayoutId id="2147488602" r:id="rId5"/>
    <p:sldLayoutId id="2147488603" r:id="rId6"/>
    <p:sldLayoutId id="2147488604" r:id="rId7"/>
    <p:sldLayoutId id="2147488605" r:id="rId8"/>
    <p:sldLayoutId id="2147488606" r:id="rId9"/>
    <p:sldLayoutId id="2147488607" r:id="rId10"/>
    <p:sldLayoutId id="2147488608" r:id="rId11"/>
    <p:sldLayoutId id="2147488609" r:id="rId12"/>
    <p:sldLayoutId id="2147488610" r:id="rId13"/>
  </p:sldLayoutIdLst>
  <p:transition/>
  <p:hf hdr="0" ftr="0" dt="0"/>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Garamond" charset="0"/>
          <a:ea typeface="ＭＳ Ｐゴシック" charset="0"/>
        </a:defRPr>
      </a:lvl2pPr>
      <a:lvl3pPr algn="l" rtl="0" fontAlgn="base">
        <a:spcBef>
          <a:spcPct val="0"/>
        </a:spcBef>
        <a:spcAft>
          <a:spcPct val="0"/>
        </a:spcAft>
        <a:defRPr sz="4000">
          <a:solidFill>
            <a:schemeClr val="tx2"/>
          </a:solidFill>
          <a:latin typeface="Garamond" charset="0"/>
          <a:ea typeface="ＭＳ Ｐゴシック" charset="0"/>
        </a:defRPr>
      </a:lvl3pPr>
      <a:lvl4pPr algn="l" rtl="0" fontAlgn="base">
        <a:spcBef>
          <a:spcPct val="0"/>
        </a:spcBef>
        <a:spcAft>
          <a:spcPct val="0"/>
        </a:spcAft>
        <a:defRPr sz="4000">
          <a:solidFill>
            <a:schemeClr val="tx2"/>
          </a:solidFill>
          <a:latin typeface="Garamond" charset="0"/>
          <a:ea typeface="ＭＳ Ｐゴシック" charset="0"/>
        </a:defRPr>
      </a:lvl4pPr>
      <a:lvl5pPr algn="l" rtl="0" fontAlgn="base">
        <a:spcBef>
          <a:spcPct val="0"/>
        </a:spcBef>
        <a:spcAft>
          <a:spcPct val="0"/>
        </a:spcAft>
        <a:defRPr sz="4000">
          <a:solidFill>
            <a:schemeClr val="tx2"/>
          </a:solidFill>
          <a:latin typeface="Garamond" charset="0"/>
          <a:ea typeface="ＭＳ Ｐゴシック" charset="0"/>
        </a:defRPr>
      </a:lvl5pPr>
      <a:lvl6pPr marL="457200" algn="l" rtl="0" fontAlgn="base">
        <a:spcBef>
          <a:spcPct val="0"/>
        </a:spcBef>
        <a:spcAft>
          <a:spcPct val="0"/>
        </a:spcAft>
        <a:defRPr sz="4000">
          <a:solidFill>
            <a:schemeClr val="tx2"/>
          </a:solidFill>
          <a:latin typeface="Garamond" charset="0"/>
          <a:ea typeface="ＭＳ Ｐゴシック" charset="0"/>
        </a:defRPr>
      </a:lvl6pPr>
      <a:lvl7pPr marL="914400" algn="l" rtl="0" fontAlgn="base">
        <a:spcBef>
          <a:spcPct val="0"/>
        </a:spcBef>
        <a:spcAft>
          <a:spcPct val="0"/>
        </a:spcAft>
        <a:defRPr sz="4000">
          <a:solidFill>
            <a:schemeClr val="tx2"/>
          </a:solidFill>
          <a:latin typeface="Garamond" charset="0"/>
          <a:ea typeface="ＭＳ Ｐゴシック" charset="0"/>
        </a:defRPr>
      </a:lvl7pPr>
      <a:lvl8pPr marL="1371600" algn="l" rtl="0" fontAlgn="base">
        <a:spcBef>
          <a:spcPct val="0"/>
        </a:spcBef>
        <a:spcAft>
          <a:spcPct val="0"/>
        </a:spcAft>
        <a:defRPr sz="4000">
          <a:solidFill>
            <a:schemeClr val="tx2"/>
          </a:solidFill>
          <a:latin typeface="Garamond" charset="0"/>
          <a:ea typeface="ＭＳ Ｐゴシック" charset="0"/>
        </a:defRPr>
      </a:lvl8pPr>
      <a:lvl9pPr marL="1828800" algn="l" rtl="0" fontAlgn="base">
        <a:spcBef>
          <a:spcPct val="0"/>
        </a:spcBef>
        <a:spcAft>
          <a:spcPct val="0"/>
        </a:spcAft>
        <a:defRPr sz="4000">
          <a:solidFill>
            <a:schemeClr val="tx2"/>
          </a:solidFill>
          <a:latin typeface="Garamond" charset="0"/>
          <a:ea typeface="ＭＳ Ｐゴシック" charset="0"/>
        </a:defRPr>
      </a:lvl9pPr>
    </p:titleStyle>
    <p:bodyStyle>
      <a:lvl1pPr marL="342900" indent="-342900" algn="l" rtl="0" fontAlgn="base">
        <a:spcBef>
          <a:spcPct val="20000"/>
        </a:spcBef>
        <a:spcAft>
          <a:spcPct val="0"/>
        </a:spcAft>
        <a:buClr>
          <a:schemeClr val="accent1"/>
        </a:buClr>
        <a:buSzPct val="65000"/>
        <a:buFont typeface="Wingdings" charset="0"/>
        <a:buChar char="n"/>
        <a:defRPr sz="24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charset="0"/>
        <a:buChar char="q"/>
        <a:defRPr sz="22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charset="0"/>
        <a:buChar char="n"/>
        <a:defRPr sz="20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charset="0"/>
        <a:buChar char="q"/>
        <a:defRPr>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F4A8B300-57DC-AA40-A8ED-06B05AC83B03}" type="slidenum">
              <a:rPr lang="en-US" altLang="en-US"/>
              <a:pPr>
                <a:defRPr/>
              </a:pPr>
              <a:t>‹#›</a:t>
            </a:fld>
            <a:endParaRPr lang="en-US" alt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114045328"/>
      </p:ext>
    </p:extLst>
  </p:cSld>
  <p:clrMap bg1="lt1" tx1="dk1" bg2="lt2" tx2="dk2" accent1="accent1" accent2="accent2" accent3="accent3" accent4="accent4" accent5="accent5" accent6="accent6" hlink="hlink" folHlink="folHlink"/>
  <p:sldLayoutIdLst>
    <p:sldLayoutId id="2147488612" r:id="rId1"/>
    <p:sldLayoutId id="2147488613" r:id="rId2"/>
    <p:sldLayoutId id="2147488614" r:id="rId3"/>
    <p:sldLayoutId id="2147488615" r:id="rId4"/>
    <p:sldLayoutId id="2147488616" r:id="rId5"/>
    <p:sldLayoutId id="2147488617" r:id="rId6"/>
    <p:sldLayoutId id="2147488618" r:id="rId7"/>
    <p:sldLayoutId id="2147488619" r:id="rId8"/>
    <p:sldLayoutId id="2147488620" r:id="rId9"/>
    <p:sldLayoutId id="2147488621" r:id="rId10"/>
    <p:sldLayoutId id="2147488622" r:id="rId11"/>
    <p:sldLayoutId id="214748862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00.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279.xml"/></Relationships>
</file>

<file path=ppt/slides/_rels/slide101.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tiff"/><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4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4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4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8.tif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36.xml"/><Relationship Id="rId6" Type="http://schemas.openxmlformats.org/officeDocument/2006/relationships/chart" Target="../charts/chart8.xml"/><Relationship Id="rId5" Type="http://schemas.openxmlformats.org/officeDocument/2006/relationships/image" Target="../media/image92.png"/><Relationship Id="rId4" Type="http://schemas.openxmlformats.org/officeDocument/2006/relationships/image" Target="../media/image91.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93.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3.tiff"/></Relationships>
</file>

<file path=ppt/slides/_rels/slide1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6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68.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36.xml"/></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468.xml"/></Relationships>
</file>

<file path=ppt/slides/_rels/slide13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8.xml"/><Relationship Id="rId1" Type="http://schemas.openxmlformats.org/officeDocument/2006/relationships/slideLayout" Target="../slideLayouts/slideLayout468.xml"/><Relationship Id="rId4" Type="http://schemas.openxmlformats.org/officeDocument/2006/relationships/image" Target="../media/image1.png"/></Relationships>
</file>

<file path=ppt/slides/_rels/slide13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9.xml"/><Relationship Id="rId1" Type="http://schemas.openxmlformats.org/officeDocument/2006/relationships/slideLayout" Target="../slideLayouts/slideLayout468.xml"/></Relationships>
</file>

<file path=ppt/slides/_rels/slide13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79.xml"/></Relationships>
</file>

<file path=ppt/slides/_rels/slide13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96.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97.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9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0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3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4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12.xml"/></Relationships>
</file>

<file path=ppt/slides/_rels/slide14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12.xml"/></Relationships>
</file>

<file path=ppt/slides/_rels/slide15.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3.tiff"/></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53.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00.png"/></Relationships>
</file>

<file path=ppt/slides/_rels/slide15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24.xml"/></Relationships>
</file>

<file path=ppt/slides/_rels/slide155.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02.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5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2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59.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0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6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24.xml"/></Relationships>
</file>

<file path=ppt/slides/_rels/slide16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24.xml"/></Relationships>
</file>

<file path=ppt/slides/_rels/slide166.xml.rels><?xml version="1.0" encoding="UTF-8" standalone="yes"?>
<Relationships xmlns="http://schemas.openxmlformats.org/package/2006/relationships"><Relationship Id="rId8" Type="http://schemas.openxmlformats.org/officeDocument/2006/relationships/hyperlink" Target="https://youtu.be/hasM-p7Ag_g"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X-MEM_Expressive-Memory-for-Rich-Cross-Layer-Abstractions_isca18-lightning-talk.pdf" TargetMode="External"/><Relationship Id="rId2" Type="http://schemas.openxmlformats.org/officeDocument/2006/relationships/hyperlink" Target="https://people.inf.ethz.ch/omutlu/pub/X-MEM_Expressive-Memory-for-Rich-Cross-Layer-Abstractions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X-MEM_Expressive-Memory-for-Rich-Cross-Layer-Abstractions_isca18-lightning-talk.pptx" TargetMode="External"/><Relationship Id="rId5" Type="http://schemas.openxmlformats.org/officeDocument/2006/relationships/hyperlink" Target="https://people.inf.ethz.ch/omutlu/pub/X-MEM_Expressive-Memory-for-Rich-Cross-Layer-Abstractions_isca18-talk.pdf" TargetMode="External"/><Relationship Id="rId4" Type="http://schemas.openxmlformats.org/officeDocument/2006/relationships/hyperlink" Target="https://people.inf.ethz.ch/omutlu/pub/X-MEM_Expressive-Memory-for-Rich-Cross-Layer-Abstractions_isca18-talk.pptx" TargetMode="External"/><Relationship Id="rId9" Type="http://schemas.openxmlformats.org/officeDocument/2006/relationships/image" Target="../media/image108.png"/></Relationships>
</file>

<file path=ppt/slides/_rels/slide167.xml.rels><?xml version="1.0" encoding="UTF-8" standalone="yes"?>
<Relationships xmlns="http://schemas.openxmlformats.org/package/2006/relationships"><Relationship Id="rId8" Type="http://schemas.openxmlformats.org/officeDocument/2006/relationships/hyperlink" Target="https://youtu.be/M_0qvO97_hM"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LocalityDescriptor-Cross-Layer-GPU-Data-Locality-Abstraction_isca18-lightning-talk.pdf" TargetMode="External"/><Relationship Id="rId2" Type="http://schemas.openxmlformats.org/officeDocument/2006/relationships/hyperlink" Target="https://people.inf.ethz.ch/omutlu/pub/LocalityDescriptor-Cross-Layer-GPU-Data-Locality-Abstraction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LocalityDescriptor-Cross-Layer-GPU-Data-Locality-Abstraction_isca18-lightning-talk.pptx" TargetMode="External"/><Relationship Id="rId5" Type="http://schemas.openxmlformats.org/officeDocument/2006/relationships/hyperlink" Target="https://people.inf.ethz.ch/omutlu/pub/LocalityDescriptor-Cross-Layer-GPU-Data-Locality-Abstraction_isca18-talk.pdf" TargetMode="External"/><Relationship Id="rId4" Type="http://schemas.openxmlformats.org/officeDocument/2006/relationships/hyperlink" Target="https://people.inf.ethz.ch/omutlu/pub/LocalityDescriptor-Cross-Layer-GPU-Data-Locality-Abstraction_isca18-talk.pptx" TargetMode="External"/><Relationship Id="rId9" Type="http://schemas.openxmlformats.org/officeDocument/2006/relationships/image" Target="../media/image109.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6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1.xml"/><Relationship Id="rId1" Type="http://schemas.openxmlformats.org/officeDocument/2006/relationships/slideLayout" Target="../slideLayouts/slideLayout253.xml"/><Relationship Id="rId4" Type="http://schemas.openxmlformats.org/officeDocument/2006/relationships/image" Target="../media/image111.jpe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4.xml"/></Relationships>
</file>

<file path=ppt/slides/_rels/slide181.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safari.ethz.ch/memory_systems/ACACES2018/"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182.xml.rels><?xml version="1.0" encoding="UTF-8" standalone="yes"?>
<Relationships xmlns="http://schemas.openxmlformats.org/package/2006/relationships"><Relationship Id="rId3" Type="http://schemas.openxmlformats.org/officeDocument/2006/relationships/hyperlink" Target="https://www.youtube.com/playlist?list=PL5Q2soXY2Zi_gntM55VoMlKlw7YrXOhbl" TargetMode="External"/><Relationship Id="rId2" Type="http://schemas.openxmlformats.org/officeDocument/2006/relationships/hyperlink" Target="https://safari.ethz.ch/memory_systems/TUWien2019"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183.xml.rels><?xml version="1.0" encoding="UTF-8" standalone="yes"?>
<Relationships xmlns="http://schemas.openxmlformats.org/package/2006/relationships"><Relationship Id="rId3" Type="http://schemas.openxmlformats.org/officeDocument/2006/relationships/hyperlink" Target="https://www.youtube.com/watch?v=kgiZlSOcGFM&amp;list=PL5Q2soXY2Zi8D_5MGV6EnXEJHnV2YFBJl&amp;index=1" TargetMode="External"/><Relationship Id="rId2" Type="http://schemas.openxmlformats.org/officeDocument/2006/relationships/hyperlink" Target="https://www.youtube.com/watch?v=kgiZlSOcGFM&amp;list=PL5Q2soXY2Zi8D_5MGV6EnXEJHnV2YFBJl" TargetMode="External"/><Relationship Id="rId1" Type="http://schemas.openxmlformats.org/officeDocument/2006/relationships/slideLayout" Target="../slideLayouts/slideLayout588.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hPnSmfwu2-A&amp;list=PL5Q2soXY2Zi8D_5MGV6EnXEJHnV2YFBJl&amp;index=9" TargetMode="External"/><Relationship Id="rId4" Type="http://schemas.openxmlformats.org/officeDocument/2006/relationships/hyperlink" Target="https://www.youtube.com/watch?v=oHqsNbxgdzM&amp;list=PL5Q2soXY2Zi8D_5MGV6EnXEJHnV2YFBJl&amp;index=7" TargetMode="External"/></Relationships>
</file>

<file path=ppt/slides/_rels/slide184.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97.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85.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13.png"/></Relationships>
</file>

<file path=ppt/slides/_rels/slide186.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36.xml"/><Relationship Id="rId4" Type="http://schemas.openxmlformats.org/officeDocument/2006/relationships/image" Target="../media/image114.png"/></Relationships>
</file>

<file path=ppt/slides/_rels/slide187.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115.png"/><Relationship Id="rId1" Type="http://schemas.openxmlformats.org/officeDocument/2006/relationships/slideLayout" Target="../slideLayouts/slideLayout236.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18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36.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18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60.xml"/><Relationship Id="rId4" Type="http://schemas.openxmlformats.org/officeDocument/2006/relationships/image" Target="../media/image63.png"/></Relationships>
</file>

<file path=ppt/slides/_rels/slide191.xml.rels><?xml version="1.0" encoding="UTF-8" standalone="yes"?>
<Relationships xmlns="http://schemas.openxmlformats.org/package/2006/relationships"><Relationship Id="rId8" Type="http://schemas.openxmlformats.org/officeDocument/2006/relationships/hyperlink" Target="http://www.archive.ece.cmu.edu/~ece447/s13/doku.php?id=schedule" TargetMode="External"/><Relationship Id="rId13" Type="http://schemas.openxmlformats.org/officeDocument/2006/relationships/hyperlink" Target="https://safari.ethz.ch/architecture/fall2017/doku.php?id=schedule" TargetMode="External"/><Relationship Id="rId18" Type="http://schemas.openxmlformats.org/officeDocument/2006/relationships/hyperlink" Target="https://www.youtube.com/playlist?feature=edit_ok&amp;list=PLSEZzvupP7hNjq3Tuv2hiE5VvR-WRYoW4" TargetMode="External"/><Relationship Id="rId3" Type="http://schemas.openxmlformats.org/officeDocument/2006/relationships/hyperlink" Target="https://www.youtube.com/watch?v=zLP_X4wyHbY&amp;list=PL5PHm2jkkXmi5CxxI7b3JCL1TWybTDtKq" TargetMode="External"/><Relationship Id="rId7" Type="http://schemas.openxmlformats.org/officeDocument/2006/relationships/hyperlink" Target="http://www.archive.ece.cmu.edu/~ece447/s14/doku.php?id=schedule" TargetMode="External"/><Relationship Id="rId12" Type="http://schemas.openxmlformats.org/officeDocument/2006/relationships/hyperlink" Target="https://www.youtube.com/playlist?list=PL5PHm2jkkXmgDN1PLwOY_tGtUlynnyV6D" TargetMode="External"/><Relationship Id="rId17" Type="http://schemas.openxmlformats.org/officeDocument/2006/relationships/hyperlink" Target="http://www.ece.cmu.edu/~ece742/f12/doku.php?id=lectures" TargetMode="External"/><Relationship Id="rId2" Type="http://schemas.openxmlformats.org/officeDocument/2006/relationships/hyperlink" Target="https://www.youtube.com/playlist?list=PL5PHm2jkkXmi5CxxI7b3JCL1TWybTDtKq" TargetMode="External"/><Relationship Id="rId16" Type="http://schemas.openxmlformats.org/officeDocument/2006/relationships/hyperlink" Target="http://www.archive.ece.cmu.edu/~ece740/f13/doku.php?id=schedule" TargetMode="External"/><Relationship Id="rId1" Type="http://schemas.openxmlformats.org/officeDocument/2006/relationships/slideLayout" Target="../slideLayouts/slideLayout547.xml"/><Relationship Id="rId6" Type="http://schemas.openxmlformats.org/officeDocument/2006/relationships/hyperlink" Target="http://www.archive.ece.cmu.edu/~ece447/s15/doku.php?id=schedule" TargetMode="External"/><Relationship Id="rId11" Type="http://schemas.openxmlformats.org/officeDocument/2006/relationships/hyperlink" Target="https://www.youtube.com/playlist?list=PL5PHm2jkkXmgVhh8CHAu9N76TShJqfYDt" TargetMode="External"/><Relationship Id="rId5" Type="http://schemas.openxmlformats.org/officeDocument/2006/relationships/hyperlink" Target="https://www.youtube.com/watch?v=BJ87rZCGWU0&amp;list=PL5PHm2jkkXmidJOd59REog9jDnPDTG6IJ" TargetMode="External"/><Relationship Id="rId15" Type="http://schemas.openxmlformats.org/officeDocument/2006/relationships/hyperlink" Target="http://www.archive.ece.cmu.edu/~ece740/f15/doku.php?id=schedule" TargetMode="External"/><Relationship Id="rId10" Type="http://schemas.openxmlformats.org/officeDocument/2006/relationships/hyperlink" Target="https://www.youtube.com/watch?v=g3yH68hAaSk&amp;list=PL5Q2soXY2Zi9JXe3ywQMhylk_d5dI-TM7" TargetMode="External"/><Relationship Id="rId19" Type="http://schemas.openxmlformats.org/officeDocument/2006/relationships/hyperlink" Target="http://users.ece.cmu.edu/~omutlu/acaces2013-memory.html" TargetMode="External"/><Relationship Id="rId4" Type="http://schemas.openxmlformats.org/officeDocument/2006/relationships/hyperlink" Target="https://www.youtube.com/playlist?list=PL5PHm2jkkXmgFdD9x7RsjQC4a8KQjmUkQ" TargetMode="External"/><Relationship Id="rId9" Type="http://schemas.openxmlformats.org/officeDocument/2006/relationships/hyperlink" Target="https://www.youtube.com/playlist?list=PL5Q2soXY2Zi9OhoVQBXYFIZywZXCPl4M_" TargetMode="External"/><Relationship Id="rId14" Type="http://schemas.openxmlformats.org/officeDocument/2006/relationships/hyperlink" Target="https://safari.ethz.ch/architecture/fall2018/doku.php?id=schedule" TargetMode="External"/></Relationships>
</file>

<file path=ppt/slides/_rels/slide192.xml.rels><?xml version="1.0" encoding="UTF-8" standalone="yes"?>
<Relationships xmlns="http://schemas.openxmlformats.org/package/2006/relationships"><Relationship Id="rId3" Type="http://schemas.openxmlformats.org/officeDocument/2006/relationships/hyperlink" Target="https://www.youtube.com/playlist?list=PL5Q2soXY2Zi-IXWTT7xoNYpst5-zdZQ6y" TargetMode="External"/><Relationship Id="rId2" Type="http://schemas.openxmlformats.org/officeDocument/2006/relationships/hyperlink" Target="http://users.ece.cmu.edu/~omutlu/acaces2013-memory.html" TargetMode="External"/><Relationship Id="rId1" Type="http://schemas.openxmlformats.org/officeDocument/2006/relationships/slideLayout" Target="../slideLayouts/slideLayout547.xml"/><Relationship Id="rId6" Type="http://schemas.openxmlformats.org/officeDocument/2006/relationships/hyperlink" Target="https://www.youtube.com/watch?v=ZLCy3pG7Rc0" TargetMode="External"/><Relationship Id="rId5" Type="http://schemas.openxmlformats.org/officeDocument/2006/relationships/hyperlink" Target="https://safari.ethz.ch/digitaltechnik/spring2018/doku.php?id=schedule" TargetMode="External"/><Relationship Id="rId4" Type="http://schemas.openxmlformats.org/officeDocument/2006/relationships/hyperlink" Target="https://www.youtube.com/playlist?list=PL5Q2soXY2Zi_QedyPWtRmFUJ2F8DdYP7l" TargetMode="External"/></Relationships>
</file>

<file path=ppt/slides/_rels/slide193.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599.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194.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599.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195.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599.xml"/><Relationship Id="rId4" Type="http://schemas.openxmlformats.org/officeDocument/2006/relationships/image" Target="../media/image117.png"/></Relationships>
</file>

<file path=ppt/slides/_rels/slide196.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547.xml"/><Relationship Id="rId4" Type="http://schemas.openxmlformats.org/officeDocument/2006/relationships/hyperlink" Target="https://people.inf.ethz.ch/omutlu/acaces2018.html" TargetMode="Externa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people.inf.ethz.ch/omutlu/pub/understanding-latency-variation-in-DRAM-chips_sigmetrics16.pdf" TargetMode="External"/><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hyperlink" Target="https://arxiv.org/pdf/1902.07609.pdf" TargetMode="External"/><Relationship Id="rId7" Type="http://schemas.openxmlformats.org/officeDocument/2006/relationships/image" Target="../media/image35.png"/><Relationship Id="rId2" Type="http://schemas.openxmlformats.org/officeDocument/2006/relationships/hyperlink" Target="http://www.sigmetrics.org/sigmetrics2019/" TargetMode="External"/><Relationship Id="rId1" Type="http://schemas.openxmlformats.org/officeDocument/2006/relationships/slideLayout" Target="../slideLayouts/slideLayout576.xml"/><Relationship Id="rId6" Type="http://schemas.openxmlformats.org/officeDocument/2006/relationships/hyperlink" Target="https://people.inf.ethz.ch/omutlu/pub/Workload-DRAM-Interaction-Analysis_sigmetrics19-talk.pdf" TargetMode="External"/><Relationship Id="rId5" Type="http://schemas.openxmlformats.org/officeDocument/2006/relationships/hyperlink" Target="https://people.inf.ethz.ch/omutlu/pub/Workload-DRAM-Interaction-Analysis_sigmetrics19-talk.pptx" TargetMode="External"/><Relationship Id="rId4" Type="http://schemas.openxmlformats.org/officeDocument/2006/relationships/hyperlink" Target="https://people.inf.ethz.ch/omutlu/pub/Workload-DRAM-Interaction-Analysis_sigmetrics19-abstract.pdf"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55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70.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70.xml"/></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570.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38.xml.rels><?xml version="1.0" encoding="UTF-8" standalone="yes"?>
<Relationships xmlns="http://schemas.openxmlformats.org/package/2006/relationships"><Relationship Id="rId3" Type="http://schemas.openxmlformats.org/officeDocument/2006/relationships/hyperlink" Target="http://darksilicon.org/hpca/" TargetMode="External"/><Relationship Id="rId7" Type="http://schemas.openxmlformats.org/officeDocument/2006/relationships/image" Target="../media/image41.png"/><Relationship Id="rId2" Type="http://schemas.openxmlformats.org/officeDocument/2006/relationships/hyperlink" Target="http://users.ece.cmu.edu/~omutlu/pub/adaptive-latency-dram_hpca15.pdf" TargetMode="External"/><Relationship Id="rId1" Type="http://schemas.openxmlformats.org/officeDocument/2006/relationships/slideLayout" Target="../slideLayouts/slideLayout2.xml"/><Relationship Id="rId6" Type="http://schemas.openxmlformats.org/officeDocument/2006/relationships/hyperlink" Target="http://www.ece.cmu.edu/~safari/tools/aldram-hpca2015-fulldata.html" TargetMode="External"/><Relationship Id="rId5" Type="http://schemas.openxmlformats.org/officeDocument/2006/relationships/hyperlink" Target="http://users.ece.cmu.edu/~omutlu/pub/adaptive-latency-dram_donghyuk_hpca15-talk.pdf" TargetMode="External"/><Relationship Id="rId4" Type="http://schemas.openxmlformats.org/officeDocument/2006/relationships/hyperlink" Target="http://users.ece.cmu.edu/~omutlu/pub/adaptive-latency-dram_donghyuk_hpca15-talk.pptx"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www.sigmetrics.org/sigmetrics2016/" TargetMode="External"/><Relationship Id="rId7" Type="http://schemas.openxmlformats.org/officeDocument/2006/relationships/image" Target="../media/image42.png"/><Relationship Id="rId2" Type="http://schemas.openxmlformats.org/officeDocument/2006/relationships/hyperlink" Target="https://users.ece.cmu.edu/~omutlu/pub/understanding-latency-variation-in-DRAM-chips_sigmetrics16.pdf" TargetMode="External"/><Relationship Id="rId1" Type="http://schemas.openxmlformats.org/officeDocument/2006/relationships/slideLayout" Target="../slideLayouts/slideLayout2.xml"/><Relationship Id="rId6" Type="http://schemas.openxmlformats.org/officeDocument/2006/relationships/hyperlink" Target="https://github.com/CMU-SAFARI/DRAM-Latency-Variation-Study" TargetMode="External"/><Relationship Id="rId5" Type="http://schemas.openxmlformats.org/officeDocument/2006/relationships/hyperlink" Target="https://users.ece.cmu.edu/~omutlu/pub/understanding-latency-variation-in-DRAM-chips_kevinchang_sigmetrics16-talk.pdf" TargetMode="External"/><Relationship Id="rId4" Type="http://schemas.openxmlformats.org/officeDocument/2006/relationships/hyperlink" Target="https://users.ece.cmu.edu/~omutlu/pub/understanding-latency-variation-in-DRAM-chips_kevinchang_sigmetrics16-talk.pptx"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DIVA-low-latency-DRAM_sigmetrics17-paper.pdf" TargetMode="External"/><Relationship Id="rId1" Type="http://schemas.openxmlformats.org/officeDocument/2006/relationships/slideLayout" Target="../slideLayouts/slideLayout346.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solar-dram-for-reduced-latency-memory_iccd18.pdf" TargetMode="External"/><Relationship Id="rId1" Type="http://schemas.openxmlformats.org/officeDocument/2006/relationships/slideLayout" Target="../slideLayouts/slideLayout624.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hyperlink" Target="http://hpca2019.seas.gwu.edu/"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hyperlink" Target="http://hpca22.site.ac.upc.edu/" TargetMode="External"/><Relationship Id="rId7" Type="http://schemas.openxmlformats.org/officeDocument/2006/relationships/image" Target="../media/image48.png"/><Relationship Id="rId2" Type="http://schemas.openxmlformats.org/officeDocument/2006/relationships/hyperlink" Target="https://users.ece.cmu.edu/~omutlu/pub/chargecache_low-latency-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chargecache_low-latency-dram_hhassan_hpca16-talk.pdf" TargetMode="External"/><Relationship Id="rId4" Type="http://schemas.openxmlformats.org/officeDocument/2006/relationships/hyperlink" Target="https://users.ece.cmu.edu/~omutlu/pub/chargecache_low-latency-dram_hhassan_hpca16-talk.pptx"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s://people.inf.ethz.ch/omutlu/pub/salp-dram_isca12.pdf" TargetMode="Externa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hyperlink" Target="https://people.inf.ethz.ch/omutlu/pub/kim_isca12_talk.pptx"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2" Type="http://schemas.openxmlformats.org/officeDocument/2006/relationships/hyperlink" Target="http://users.ece.cmu.edu/~omutlu/pub/tldram_hpca13.pdf" TargetMode="Externa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hyperlink" Target="http://users.ece.cmu.edu/~omutlu/pub/lee_hpca13_talk.pptx"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hpca22.site.ac.upc.edu/" TargetMode="External"/><Relationship Id="rId7" Type="http://schemas.openxmlformats.org/officeDocument/2006/relationships/image" Target="../media/image51.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ROW-DRAM-substrate-for-performance-energy-reliability_isca19.pdf" TargetMode="External"/><Relationship Id="rId1" Type="http://schemas.openxmlformats.org/officeDocument/2006/relationships/slideLayout" Target="../slideLayouts/slideLayout576.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hyperlink" Target="https://dac.com/" TargetMode="External"/><Relationship Id="rId2" Type="http://schemas.openxmlformats.org/officeDocument/2006/relationships/hyperlink" Target="https://people.inf.ethz.ch/omutlu/pub/VRL-DRAM_reduced-refresh-latency_dac18.pdf" TargetMode="Externa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hyperlink" Target="http://hpca20.ece.ufl.edu/" TargetMode="External"/><Relationship Id="rId7" Type="http://schemas.openxmlformats.org/officeDocument/2006/relationships/image" Target="../media/image55.png"/><Relationship Id="rId2" Type="http://schemas.openxmlformats.org/officeDocument/2006/relationships/hyperlink" Target="http://users.ece.cmu.edu/~omutlu/pub/dram-access-refresh-parallelization_hpca14.pdf" TargetMode="External"/><Relationship Id="rId1" Type="http://schemas.openxmlformats.org/officeDocument/2006/relationships/slideLayout" Target="../slideLayouts/slideLayout13.xml"/><Relationship Id="rId6" Type="http://schemas.openxmlformats.org/officeDocument/2006/relationships/hyperlink" Target="http://users.ece.cmu.edu/~omutlu/pub/dram-access-refresh-parallelization_chang_hpca14-talk.pdf" TargetMode="External"/><Relationship Id="rId5" Type="http://schemas.openxmlformats.org/officeDocument/2006/relationships/hyperlink" Target="http://users.ece.cmu.edu/~omutlu/pub/dram-access-refresh-parallelization_chang_hpca14-talk.pptx" TargetMode="External"/><Relationship Id="rId4" Type="http://schemas.openxmlformats.org/officeDocument/2006/relationships/hyperlink" Target="http://users.ece.cmu.edu/~omutlu/pub/dram-access-refresh-parallelization_hpca14-summary.pdf"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hyperlink" Target="http://users.ece.cmu.edu/~omutlu/pub/liu_isca12_talk.pdf"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Voltron-reduced-voltage-DRAM-sigmetrics17-paper.pdf" TargetMode="Externa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hyperlink" Target="https://people.inf.ethz.ch/omutlu/pub/VAMPIRE-DRAM-power-characterization-and-modeling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576.xml"/><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7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7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9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46.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62.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236.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60.xml"/><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3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46.xml"/><Relationship Id="rId4" Type="http://schemas.openxmlformats.org/officeDocument/2006/relationships/image" Target="../media/image61.png"/></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9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png"/><Relationship Id="rId1" Type="http://schemas.openxmlformats.org/officeDocument/2006/relationships/slideLayout" Target="../slideLayouts/slideLayout236.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9.png"/><Relationship Id="rId1" Type="http://schemas.openxmlformats.org/officeDocument/2006/relationships/slideLayout" Target="../slideLayouts/slideLayout236.xml"/><Relationship Id="rId6" Type="http://schemas.openxmlformats.org/officeDocument/2006/relationships/image" Target="../media/image30.tiff"/><Relationship Id="rId5" Type="http://schemas.openxmlformats.org/officeDocument/2006/relationships/image" Target="../media/image32.jpeg"/><Relationship Id="rId4" Type="http://schemas.openxmlformats.org/officeDocument/2006/relationships/image" Target="../media/image68.png"/></Relationships>
</file>

<file path=ppt/slides/_rels/slide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6.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36.xml"/></Relationships>
</file>

<file path=ppt/slides/_rels/slide75.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434.xml"/><Relationship Id="rId5" Type="http://schemas.openxmlformats.org/officeDocument/2006/relationships/image" Target="../media/image71.tiff"/><Relationship Id="rId4" Type="http://schemas.openxmlformats.org/officeDocument/2006/relationships/hyperlink" Target="https://people.inf.ethz.ch/omutlu/pub/mutlu_hpca03_talk.pdf"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236.xml"/></Relationships>
</file>

<file path=ppt/slides/_rels/slide77.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23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7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3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22.png"/><Relationship Id="rId4" Type="http://schemas.openxmlformats.org/officeDocument/2006/relationships/image" Target="../media/image21.jpeg"/></Relationships>
</file>

<file path=ppt/slides/_rels/slide8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3.tiff"/></Relationships>
</file>

<file path=ppt/slides/_rels/slide8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88.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346.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8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7.xml"/><Relationship Id="rId7" Type="http://schemas.openxmlformats.org/officeDocument/2006/relationships/image" Target="../media/image23.emf"/><Relationship Id="rId2" Type="http://schemas.openxmlformats.org/officeDocument/2006/relationships/slideLayout" Target="../slideLayouts/slideLayout45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6.jpeg"/><Relationship Id="rId4" Type="http://schemas.openxmlformats.org/officeDocument/2006/relationships/image" Target="../media/image25.png"/><Relationship Id="rId9" Type="http://schemas.openxmlformats.org/officeDocument/2006/relationships/image" Target="../media/image24.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8.xml"/></Relationships>
</file>

<file path=ppt/slides/_rels/slide9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57.xml"/></Relationships>
</file>

<file path=ppt/slides/_rels/slide94.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77.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10 July 2019</a:t>
            </a:r>
          </a:p>
          <a:p>
            <a:r>
              <a:rPr lang="en-US" sz="2200" dirty="0"/>
              <a:t>SAMOS 2019 Emergency Keynote</a:t>
            </a:r>
          </a:p>
          <a:p>
            <a:endParaRPr lang="en-US" sz="2200" dirty="0"/>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8868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492614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2639958783"/>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85093"/>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a:stretch>
            <a:fillRect/>
          </a:stretch>
        </p:blipFill>
        <p:spPr>
          <a:xfrm>
            <a:off x="0" y="980728"/>
            <a:ext cx="9144000" cy="4425826"/>
          </a:xfrm>
          <a:prstGeom prst="rect">
            <a:avLst/>
          </a:prstGeom>
        </p:spPr>
      </p:pic>
      <p:sp>
        <p:nvSpPr>
          <p:cNvPr id="6" name="TextBox 5">
            <a:extLst>
              <a:ext uri="{FF2B5EF4-FFF2-40B4-BE49-F238E27FC236}">
                <a16:creationId xmlns:a16="http://schemas.microsoft.com/office/drawing/2014/main" id="{DE533FE6-A700-5846-B9DA-50AB358EB971}"/>
              </a:ext>
            </a:extLst>
          </p:cNvPr>
          <p:cNvSpPr txBox="1"/>
          <p:nvPr/>
        </p:nvSpPr>
        <p:spPr>
          <a:xfrm>
            <a:off x="1835696" y="5517232"/>
            <a:ext cx="6034024"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&gt;5.4-6.6X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933454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506428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Tree>
    <p:extLst>
      <p:ext uri="{BB962C8B-B14F-4D97-AF65-F5344CB8AC3E}">
        <p14:creationId xmlns:p14="http://schemas.microsoft.com/office/powerpoint/2010/main" val="3363952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9A91-5589-ED4B-8CAC-A60A4E133C9E}"/>
              </a:ext>
            </a:extLst>
          </p:cNvPr>
          <p:cNvSpPr>
            <a:spLocks noGrp="1"/>
          </p:cNvSpPr>
          <p:nvPr>
            <p:ph type="title"/>
          </p:nvPr>
        </p:nvSpPr>
        <p:spPr/>
        <p:txBody>
          <a:bodyPr/>
          <a:lstStyle/>
          <a:p>
            <a:r>
              <a:rPr lang="en-US" dirty="0"/>
              <a:t>Sounds Good, No?</a:t>
            </a:r>
          </a:p>
        </p:txBody>
      </p:sp>
      <p:sp>
        <p:nvSpPr>
          <p:cNvPr id="4" name="Slide Number Placeholder 3">
            <a:extLst>
              <a:ext uri="{FF2B5EF4-FFF2-40B4-BE49-F238E27FC236}">
                <a16:creationId xmlns:a16="http://schemas.microsoft.com/office/drawing/2014/main" id="{F6070357-440C-BD4C-B0A8-13DC815531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E99DE65-89F3-4740-9D5C-84FCC95E10D8}"/>
              </a:ext>
            </a:extLst>
          </p:cNvPr>
          <p:cNvPicPr>
            <a:picLocks noChangeAspect="1"/>
          </p:cNvPicPr>
          <p:nvPr/>
        </p:nvPicPr>
        <p:blipFill>
          <a:blip r:embed="rId2"/>
          <a:stretch>
            <a:fillRect/>
          </a:stretch>
        </p:blipFill>
        <p:spPr>
          <a:xfrm>
            <a:off x="0" y="1236847"/>
            <a:ext cx="9144000" cy="4864359"/>
          </a:xfrm>
          <a:prstGeom prst="rect">
            <a:avLst/>
          </a:prstGeom>
        </p:spPr>
      </p:pic>
      <p:sp>
        <p:nvSpPr>
          <p:cNvPr id="6" name="Rectangle 5">
            <a:extLst>
              <a:ext uri="{FF2B5EF4-FFF2-40B4-BE49-F238E27FC236}">
                <a16:creationId xmlns:a16="http://schemas.microsoft.com/office/drawing/2014/main" id="{DABB5A7D-CF5C-3841-A33B-2A2DB03ADA96}"/>
              </a:ext>
            </a:extLst>
          </p:cNvPr>
          <p:cNvSpPr/>
          <p:nvPr/>
        </p:nvSpPr>
        <p:spPr>
          <a:xfrm>
            <a:off x="107504" y="3429000"/>
            <a:ext cx="7776864" cy="122413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7" name="Rectangle 6">
            <a:extLst>
              <a:ext uri="{FF2B5EF4-FFF2-40B4-BE49-F238E27FC236}">
                <a16:creationId xmlns:a16="http://schemas.microsoft.com/office/drawing/2014/main" id="{F7980CA6-792B-924D-891D-3E031F2FFD67}"/>
              </a:ext>
            </a:extLst>
          </p:cNvPr>
          <p:cNvSpPr/>
          <p:nvPr/>
        </p:nvSpPr>
        <p:spPr>
          <a:xfrm>
            <a:off x="91986" y="5164092"/>
            <a:ext cx="8747213" cy="9371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E64EC82F-F1F6-7A4B-88BE-9A601CDCC2B3}"/>
              </a:ext>
            </a:extLst>
          </p:cNvPr>
          <p:cNvSpPr txBox="1"/>
          <p:nvPr/>
        </p:nvSpPr>
        <p:spPr>
          <a:xfrm>
            <a:off x="3747781" y="998029"/>
            <a:ext cx="509466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 from ISCA 2016</a:t>
            </a:r>
          </a:p>
        </p:txBody>
      </p:sp>
    </p:spTree>
    <p:extLst>
      <p:ext uri="{BB962C8B-B14F-4D97-AF65-F5344CB8AC3E}">
        <p14:creationId xmlns:p14="http://schemas.microsoft.com/office/powerpoint/2010/main" val="2617120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C88EEA-9754-C840-8E10-45C1F8FF5783}"/>
              </a:ext>
            </a:extLst>
          </p:cNvPr>
          <p:cNvPicPr>
            <a:picLocks noChangeAspect="1"/>
          </p:cNvPicPr>
          <p:nvPr/>
        </p:nvPicPr>
        <p:blipFill>
          <a:blip r:embed="rId2"/>
          <a:stretch>
            <a:fillRect/>
          </a:stretch>
        </p:blipFill>
        <p:spPr>
          <a:xfrm>
            <a:off x="95252" y="2247422"/>
            <a:ext cx="8953500" cy="3441700"/>
          </a:xfrm>
          <a:prstGeom prst="rect">
            <a:avLst/>
          </a:prstGeom>
        </p:spPr>
      </p:pic>
      <p:sp>
        <p:nvSpPr>
          <p:cNvPr id="2" name="Title 1">
            <a:extLst>
              <a:ext uri="{FF2B5EF4-FFF2-40B4-BE49-F238E27FC236}">
                <a16:creationId xmlns:a16="http://schemas.microsoft.com/office/drawing/2014/main" id="{5EB59A91-5589-ED4B-8CAC-A60A4E133C9E}"/>
              </a:ext>
            </a:extLst>
          </p:cNvPr>
          <p:cNvSpPr>
            <a:spLocks noGrp="1"/>
          </p:cNvSpPr>
          <p:nvPr>
            <p:ph type="title"/>
          </p:nvPr>
        </p:nvSpPr>
        <p:spPr/>
        <p:txBody>
          <a:bodyPr/>
          <a:lstStyle/>
          <a:p>
            <a:r>
              <a:rPr lang="en-US" dirty="0"/>
              <a:t>Another Review </a:t>
            </a:r>
          </a:p>
        </p:txBody>
      </p:sp>
      <p:sp>
        <p:nvSpPr>
          <p:cNvPr id="4" name="Slide Number Placeholder 3">
            <a:extLst>
              <a:ext uri="{FF2B5EF4-FFF2-40B4-BE49-F238E27FC236}">
                <a16:creationId xmlns:a16="http://schemas.microsoft.com/office/drawing/2014/main" id="{F6070357-440C-BD4C-B0A8-13DC815531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F7980CA6-792B-924D-891D-3E031F2FFD67}"/>
              </a:ext>
            </a:extLst>
          </p:cNvPr>
          <p:cNvSpPr/>
          <p:nvPr/>
        </p:nvSpPr>
        <p:spPr>
          <a:xfrm>
            <a:off x="91987" y="4521494"/>
            <a:ext cx="8956765" cy="1167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E64EC82F-F1F6-7A4B-88BE-9A601CDCC2B3}"/>
              </a:ext>
            </a:extLst>
          </p:cNvPr>
          <p:cNvSpPr txBox="1"/>
          <p:nvPr/>
        </p:nvSpPr>
        <p:spPr>
          <a:xfrm>
            <a:off x="2164312" y="1061336"/>
            <a:ext cx="68659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Another Review from ISCA 2016</a:t>
            </a:r>
          </a:p>
        </p:txBody>
      </p:sp>
    </p:spTree>
    <p:extLst>
      <p:ext uri="{BB962C8B-B14F-4D97-AF65-F5344CB8AC3E}">
        <p14:creationId xmlns:p14="http://schemas.microsoft.com/office/powerpoint/2010/main" val="208266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17C6A-3BE4-334E-B989-02C1A262619C}"/>
              </a:ext>
            </a:extLst>
          </p:cNvPr>
          <p:cNvSpPr>
            <a:spLocks noGrp="1"/>
          </p:cNvSpPr>
          <p:nvPr>
            <p:ph type="title"/>
          </p:nvPr>
        </p:nvSpPr>
        <p:spPr/>
        <p:txBody>
          <a:bodyPr/>
          <a:lstStyle/>
          <a:p>
            <a:r>
              <a:rPr lang="en-US" dirty="0"/>
              <a:t>Yet Another Review</a:t>
            </a:r>
          </a:p>
        </p:txBody>
      </p:sp>
      <p:sp>
        <p:nvSpPr>
          <p:cNvPr id="4" name="Slide Number Placeholder 3">
            <a:extLst>
              <a:ext uri="{FF2B5EF4-FFF2-40B4-BE49-F238E27FC236}">
                <a16:creationId xmlns:a16="http://schemas.microsoft.com/office/drawing/2014/main" id="{27876EE3-DF60-8B48-85A3-D84BEB6B9E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DC24ABB3-1FE4-4B40-900C-069030A0811A}"/>
              </a:ext>
            </a:extLst>
          </p:cNvPr>
          <p:cNvPicPr>
            <a:picLocks noChangeAspect="1"/>
          </p:cNvPicPr>
          <p:nvPr/>
        </p:nvPicPr>
        <p:blipFill>
          <a:blip r:embed="rId2"/>
          <a:stretch>
            <a:fillRect/>
          </a:stretch>
        </p:blipFill>
        <p:spPr>
          <a:xfrm>
            <a:off x="0" y="2263033"/>
            <a:ext cx="9144000" cy="3193330"/>
          </a:xfrm>
          <a:prstGeom prst="rect">
            <a:avLst/>
          </a:prstGeom>
        </p:spPr>
      </p:pic>
      <p:sp>
        <p:nvSpPr>
          <p:cNvPr id="6" name="TextBox 5">
            <a:extLst>
              <a:ext uri="{FF2B5EF4-FFF2-40B4-BE49-F238E27FC236}">
                <a16:creationId xmlns:a16="http://schemas.microsoft.com/office/drawing/2014/main" id="{CBECF630-EAC4-0D42-82A4-C39F64C0CD71}"/>
              </a:ext>
            </a:extLst>
          </p:cNvPr>
          <p:cNvSpPr txBox="1"/>
          <p:nvPr/>
        </p:nvSpPr>
        <p:spPr>
          <a:xfrm>
            <a:off x="1459373" y="953661"/>
            <a:ext cx="76754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Yet Another Review from ISCA 2016</a:t>
            </a:r>
          </a:p>
        </p:txBody>
      </p:sp>
      <p:sp>
        <p:nvSpPr>
          <p:cNvPr id="7" name="Rectangle 6">
            <a:extLst>
              <a:ext uri="{FF2B5EF4-FFF2-40B4-BE49-F238E27FC236}">
                <a16:creationId xmlns:a16="http://schemas.microsoft.com/office/drawing/2014/main" id="{B3B02E46-1D53-824E-A9D6-1C8DA8313F67}"/>
              </a:ext>
            </a:extLst>
          </p:cNvPr>
          <p:cNvSpPr/>
          <p:nvPr/>
        </p:nvSpPr>
        <p:spPr>
          <a:xfrm>
            <a:off x="55517" y="3068960"/>
            <a:ext cx="8956765" cy="1167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7624577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8E266-987E-0343-9F67-81C498594C52}"/>
              </a:ext>
            </a:extLst>
          </p:cNvPr>
          <p:cNvSpPr>
            <a:spLocks noGrp="1"/>
          </p:cNvSpPr>
          <p:nvPr>
            <p:ph type="title"/>
          </p:nvPr>
        </p:nvSpPr>
        <p:spPr/>
        <p:txBody>
          <a:bodyPr/>
          <a:lstStyle/>
          <a:p>
            <a:r>
              <a:rPr lang="en-US" dirty="0"/>
              <a:t>The Reviewer Accountability Problem</a:t>
            </a:r>
          </a:p>
        </p:txBody>
      </p:sp>
      <p:sp>
        <p:nvSpPr>
          <p:cNvPr id="4" name="Slide Number Placeholder 3">
            <a:extLst>
              <a:ext uri="{FF2B5EF4-FFF2-40B4-BE49-F238E27FC236}">
                <a16:creationId xmlns:a16="http://schemas.microsoft.com/office/drawing/2014/main" id="{C6E298D3-AA65-A240-A796-7FC4FB675D9B}"/>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107</a:t>
            </a:fld>
            <a:endParaRPr lang="en-US" altLang="en-US">
              <a:solidFill>
                <a:srgbClr val="000000"/>
              </a:solidFill>
            </a:endParaRPr>
          </a:p>
        </p:txBody>
      </p:sp>
      <p:pic>
        <p:nvPicPr>
          <p:cNvPr id="5" name="Picture 4">
            <a:extLst>
              <a:ext uri="{FF2B5EF4-FFF2-40B4-BE49-F238E27FC236}">
                <a16:creationId xmlns:a16="http://schemas.microsoft.com/office/drawing/2014/main" id="{22892B47-3E5E-1241-9593-44B651BDD2E9}"/>
              </a:ext>
            </a:extLst>
          </p:cNvPr>
          <p:cNvPicPr>
            <a:picLocks noChangeAspect="1"/>
          </p:cNvPicPr>
          <p:nvPr/>
        </p:nvPicPr>
        <p:blipFill>
          <a:blip r:embed="rId2"/>
          <a:stretch>
            <a:fillRect/>
          </a:stretch>
        </p:blipFill>
        <p:spPr>
          <a:xfrm>
            <a:off x="106961" y="2492896"/>
            <a:ext cx="8785519" cy="1573262"/>
          </a:xfrm>
          <a:prstGeom prst="rect">
            <a:avLst/>
          </a:prstGeom>
        </p:spPr>
      </p:pic>
    </p:spTree>
    <p:extLst>
      <p:ext uri="{BB962C8B-B14F-4D97-AF65-F5344CB8AC3E}">
        <p14:creationId xmlns:p14="http://schemas.microsoft.com/office/powerpoint/2010/main" val="1602606327"/>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3EF3D-A6D9-4445-87A7-A612C9E4D429}"/>
              </a:ext>
            </a:extLst>
          </p:cNvPr>
          <p:cNvSpPr>
            <a:spLocks noGrp="1"/>
          </p:cNvSpPr>
          <p:nvPr>
            <p:ph type="title"/>
          </p:nvPr>
        </p:nvSpPr>
        <p:spPr/>
        <p:txBody>
          <a:bodyPr/>
          <a:lstStyle/>
          <a:p>
            <a:r>
              <a:rPr lang="en-US" dirty="0"/>
              <a:t>We Have a Mindset Issue…</a:t>
            </a:r>
          </a:p>
        </p:txBody>
      </p:sp>
      <p:sp>
        <p:nvSpPr>
          <p:cNvPr id="3" name="Content Placeholder 2">
            <a:extLst>
              <a:ext uri="{FF2B5EF4-FFF2-40B4-BE49-F238E27FC236}">
                <a16:creationId xmlns:a16="http://schemas.microsoft.com/office/drawing/2014/main" id="{ACB86461-18B8-1740-8D54-1808C5637F66}"/>
              </a:ext>
            </a:extLst>
          </p:cNvPr>
          <p:cNvSpPr>
            <a:spLocks noGrp="1"/>
          </p:cNvSpPr>
          <p:nvPr>
            <p:ph idx="1"/>
          </p:nvPr>
        </p:nvSpPr>
        <p:spPr/>
        <p:txBody>
          <a:bodyPr/>
          <a:lstStyle/>
          <a:p>
            <a:r>
              <a:rPr lang="en-US" dirty="0"/>
              <a:t>There are </a:t>
            </a:r>
            <a:r>
              <a:rPr lang="en-US" dirty="0">
                <a:solidFill>
                  <a:srgbClr val="0000FF"/>
                </a:solidFill>
              </a:rPr>
              <a:t>many other similar examples from reviews</a:t>
            </a:r>
            <a:r>
              <a:rPr lang="en-US" dirty="0"/>
              <a:t>…</a:t>
            </a:r>
          </a:p>
          <a:p>
            <a:pPr lvl="1"/>
            <a:r>
              <a:rPr lang="en-US" dirty="0"/>
              <a:t>For many other papers…</a:t>
            </a:r>
          </a:p>
          <a:p>
            <a:endParaRPr lang="en-US" dirty="0"/>
          </a:p>
          <a:p>
            <a:r>
              <a:rPr lang="en-US" dirty="0"/>
              <a:t>And, we are not even talking about JEDEC yet…</a:t>
            </a:r>
          </a:p>
          <a:p>
            <a:pPr marL="0" indent="0">
              <a:buNone/>
            </a:pPr>
            <a:endParaRPr lang="en-US" dirty="0"/>
          </a:p>
          <a:p>
            <a:r>
              <a:rPr lang="en-US" dirty="0"/>
              <a:t>How do we fix the mindset problem?</a:t>
            </a:r>
          </a:p>
          <a:p>
            <a:pPr marL="0" indent="0">
              <a:buNone/>
            </a:pPr>
            <a:endParaRPr lang="en-US" dirty="0"/>
          </a:p>
          <a:p>
            <a:r>
              <a:rPr lang="en-US" dirty="0"/>
              <a:t>By doing more research, education, implementation in alternative processing paradigms</a:t>
            </a:r>
          </a:p>
        </p:txBody>
      </p:sp>
      <p:sp>
        <p:nvSpPr>
          <p:cNvPr id="4" name="Slide Number Placeholder 3">
            <a:extLst>
              <a:ext uri="{FF2B5EF4-FFF2-40B4-BE49-F238E27FC236}">
                <a16:creationId xmlns:a16="http://schemas.microsoft.com/office/drawing/2014/main" id="{DA3C8794-0D30-0B4B-AAD0-36D6E789207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D08C6B44-2A64-A84F-86E8-82C554DBAF6F}"/>
              </a:ext>
            </a:extLst>
          </p:cNvPr>
          <p:cNvSpPr txBox="1"/>
          <p:nvPr/>
        </p:nvSpPr>
        <p:spPr>
          <a:xfrm>
            <a:off x="177885" y="5614184"/>
            <a:ext cx="8957901"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ahoma"/>
                <a:ea typeface="+mn-ea"/>
                <a:cs typeface="+mn-cs"/>
              </a:rPr>
              <a:t>We need to work on enabling the better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5076196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400" dirty="0"/>
              <a:t>Suggestion to Community</a:t>
            </a:r>
          </a:p>
        </p:txBody>
      </p:sp>
      <p:sp>
        <p:nvSpPr>
          <p:cNvPr id="3" name="Content Placeholder 2"/>
          <p:cNvSpPr>
            <a:spLocks noGrp="1"/>
          </p:cNvSpPr>
          <p:nvPr>
            <p:ph idx="1"/>
          </p:nvPr>
        </p:nvSpPr>
        <p:spPr>
          <a:xfrm>
            <a:off x="-27282" y="2132856"/>
            <a:ext cx="9144000" cy="2088232"/>
          </a:xfrm>
        </p:spPr>
        <p:txBody>
          <a:bodyPr/>
          <a:lstStyle/>
          <a:p>
            <a:pPr marL="0" indent="0" algn="ctr">
              <a:buNone/>
            </a:pPr>
            <a:r>
              <a:rPr lang="en-US" sz="6400" dirty="0">
                <a:solidFill>
                  <a:srgbClr val="0000FF"/>
                </a:solidFill>
              </a:rPr>
              <a:t>We Need to Fix the </a:t>
            </a:r>
            <a:r>
              <a:rPr lang="en-US" sz="6400" dirty="0">
                <a:solidFill>
                  <a:srgbClr val="FF0000"/>
                </a:solidFill>
              </a:rPr>
              <a:t>Reviewer Accountability </a:t>
            </a:r>
            <a:r>
              <a:rPr lang="en-US" sz="6400" dirty="0">
                <a:solidFill>
                  <a:srgbClr val="0000FF"/>
                </a:solidFill>
              </a:rPr>
              <a:t>Problem</a:t>
            </a:r>
            <a:endParaRPr lang="en-US" sz="6400" dirty="0">
              <a:solidFill>
                <a:srgbClr val="FF0000"/>
              </a:solidFill>
            </a:endParaRPr>
          </a:p>
        </p:txBody>
      </p:sp>
    </p:spTree>
    <p:extLst>
      <p:ext uri="{BB962C8B-B14F-4D97-AF65-F5344CB8AC3E}">
        <p14:creationId xmlns:p14="http://schemas.microsoft.com/office/powerpoint/2010/main" val="264970368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endParaRPr lang="en-US" dirty="0"/>
          </a:p>
          <a:p>
            <a:endParaRPr lang="en-US" dirty="0"/>
          </a:p>
          <a:p>
            <a:r>
              <a:rPr lang="en-US" dirty="0">
                <a:solidFill>
                  <a:srgbClr val="0000FF"/>
                </a:solidFill>
              </a:rPr>
              <a:t>Greatly impacts robustness, energy, performance, cost</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13386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Tree>
    <p:extLst>
      <p:ext uri="{BB962C8B-B14F-4D97-AF65-F5344CB8AC3E}">
        <p14:creationId xmlns:p14="http://schemas.microsoft.com/office/powerpoint/2010/main" val="712133241"/>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Our Community Needs</a:t>
            </a:r>
          </a:p>
          <a:p>
            <a:pPr marL="0" indent="0" algn="ctr">
              <a:buNone/>
            </a:pPr>
            <a:r>
              <a:rPr lang="en-US" sz="6400" dirty="0">
                <a:solidFill>
                  <a:srgbClr val="0432FF"/>
                </a:solidFill>
              </a:rPr>
              <a:t>Accountable Reviewers</a:t>
            </a:r>
          </a:p>
        </p:txBody>
      </p:sp>
    </p:spTree>
    <p:extLst>
      <p:ext uri="{BB962C8B-B14F-4D97-AF65-F5344CB8AC3E}">
        <p14:creationId xmlns:p14="http://schemas.microsoft.com/office/powerpoint/2010/main" val="454537587"/>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670803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435696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Kim+, “</a:t>
            </a:r>
            <a:r>
              <a:rPr kumimoji="0" lang="en-US" sz="1800" b="0" i="0" u="none" strike="noStrike" kern="1200" cap="none" spc="0" normalizeH="0" baseline="0" noProof="0" dirty="0">
                <a:ln>
                  <a:noFill/>
                </a:ln>
                <a:solidFill>
                  <a:srgbClr val="0000FF"/>
                </a:solidFill>
                <a:effectLst/>
                <a:uLnTx/>
                <a:uFillTx/>
                <a:latin typeface="Tahoma"/>
                <a:ea typeface="+mn-ea"/>
                <a:cs typeface="+mn-cs"/>
              </a:rPr>
              <a:t>Ramulator: A Flexible and Extensible DRAM Simulator</a:t>
            </a:r>
            <a:r>
              <a:rPr kumimoji="0" lang="en-US" sz="1800" b="0" i="0" u="none" strike="noStrike" kern="1200" cap="none" spc="0" normalizeH="0" baseline="0" noProof="0" dirty="0">
                <a:ln>
                  <a:noFill/>
                </a:ln>
                <a:solidFill>
                  <a:srgbClr val="000000"/>
                </a:solidFill>
                <a:effectLst/>
                <a:uLnTx/>
                <a:uFillTx/>
                <a:latin typeface="Tahoma"/>
                <a:ea typeface="+mn-ea"/>
                <a:cs typeface="+mn-cs"/>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79298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069232"/>
            <a:ext cx="4032448" cy="3516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5051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677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3393227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034522661"/>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44641303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
        <p:nvSpPr>
          <p:cNvPr id="10" name="AutoShape 25">
            <a:extLst>
              <a:ext uri="{FF2B5EF4-FFF2-40B4-BE49-F238E27FC236}">
                <a16:creationId xmlns:a16="http://schemas.microsoft.com/office/drawing/2014/main" id="{D9E911D2-E77B-FF4B-9489-176C3DB04621}"/>
              </a:ext>
            </a:extLst>
          </p:cNvPr>
          <p:cNvSpPr>
            <a:spLocks noChangeArrowheads="1"/>
          </p:cNvSpPr>
          <p:nvPr/>
        </p:nvSpPr>
        <p:spPr bwMode="auto">
          <a:xfrm>
            <a:off x="1475656" y="3862079"/>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01840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187014257"/>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648433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1512072965"/>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8921002"/>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521426594"/>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3481270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420888"/>
            <a:ext cx="5256584"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830153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35888" cy="1066800"/>
          </a:xfrm>
        </p:spPr>
        <p:txBody>
          <a:bodyPr/>
          <a:lstStyle/>
          <a:p>
            <a:r>
              <a:rPr lang="en-US" dirty="0"/>
              <a:t>Another Example: 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077072"/>
            <a:ext cx="9144000" cy="2235200"/>
          </a:xfrm>
          <a:prstGeom prst="rect">
            <a:avLst/>
          </a:prstGeom>
        </p:spPr>
      </p:pic>
    </p:spTree>
    <p:extLst>
      <p:ext uri="{BB962C8B-B14F-4D97-AF65-F5344CB8AC3E}">
        <p14:creationId xmlns:p14="http://schemas.microsoft.com/office/powerpoint/2010/main" val="3231774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Four Important Workloads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61079976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317249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3212154416"/>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Simple PIM on Mobile Workloads</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execution time, on average, by 55.4% and 54.2%</a:t>
            </a:r>
          </a:p>
        </p:txBody>
      </p:sp>
    </p:spTree>
    <p:extLst>
      <p:ext uri="{BB962C8B-B14F-4D97-AF65-F5344CB8AC3E}">
        <p14:creationId xmlns:p14="http://schemas.microsoft.com/office/powerpoint/2010/main" val="188822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pic>
        <p:nvPicPr>
          <p:cNvPr id="24" name="Picture 23" descr="safari.png"/>
          <p:cNvPicPr>
            <a:picLocks noChangeAspect="1"/>
          </p:cNvPicPr>
          <p:nvPr/>
        </p:nvPicPr>
        <p:blipFill>
          <a:blip r:embed="rId4"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335349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improves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performance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Tree>
    <p:extLst>
      <p:ext uri="{BB962C8B-B14F-4D97-AF65-F5344CB8AC3E}">
        <p14:creationId xmlns:p14="http://schemas.microsoft.com/office/powerpoint/2010/main" val="417476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7909084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318418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072642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154425902"/>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a:xfrm>
            <a:off x="228600" y="1221025"/>
            <a:ext cx="8610600" cy="4876800"/>
          </a:xfrm>
        </p:spPr>
        <p:txBody>
          <a:bodyPr/>
          <a:lstStyle/>
          <a:p>
            <a:pPr marL="0" indent="0">
              <a:buNone/>
            </a:pPr>
            <a:r>
              <a:rPr lang="en-US" dirty="0"/>
              <a:t>1. Functionality of and applications &amp; software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and compilation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05264"/>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81534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739948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785628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27988027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1428474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912960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Exploiting Data to Design 		   	      Intelligent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11913446"/>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143</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algn="ctr"/>
            <a:r>
              <a:rPr lang="en-US" sz="3200" b="1" dirty="0">
                <a:solidFill>
                  <a:srgbClr val="0432FF"/>
                </a:solidFill>
              </a:rPr>
              <a:t>Can we design </a:t>
            </a:r>
          </a:p>
          <a:p>
            <a:pPr algn="ctr"/>
            <a:r>
              <a:rPr lang="en-US" sz="3200" b="1" dirty="0">
                <a:solidFill>
                  <a:srgbClr val="0432FF"/>
                </a:solidFill>
              </a:rPr>
              <a:t>fundamentally intelligent architectures?</a:t>
            </a:r>
          </a:p>
        </p:txBody>
      </p:sp>
    </p:spTree>
    <p:extLst>
      <p:ext uri="{BB962C8B-B14F-4D97-AF65-F5344CB8AC3E}">
        <p14:creationId xmlns:p14="http://schemas.microsoft.com/office/powerpoint/2010/main" val="23255260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144</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2630076" y="5436513"/>
            <a:ext cx="3805850" cy="584775"/>
          </a:xfrm>
          <a:prstGeom prst="rect">
            <a:avLst/>
          </a:prstGeom>
          <a:noFill/>
        </p:spPr>
        <p:txBody>
          <a:bodyPr wrap="none" rtlCol="0">
            <a:spAutoFit/>
          </a:bodyPr>
          <a:lstStyle/>
          <a:p>
            <a:pPr algn="ctr"/>
            <a:r>
              <a:rPr lang="en-US" sz="3200" b="1" dirty="0">
                <a:solidFill>
                  <a:srgbClr val="0432FF"/>
                </a:solidFill>
              </a:rPr>
              <a:t>How do we start?</a:t>
            </a:r>
          </a:p>
        </p:txBody>
      </p:sp>
    </p:spTree>
    <p:extLst>
      <p:ext uri="{BB962C8B-B14F-4D97-AF65-F5344CB8AC3E}">
        <p14:creationId xmlns:p14="http://schemas.microsoft.com/office/powerpoint/2010/main" val="2401043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Self-Optimizing </a:t>
            </a:r>
            <a:br>
              <a:rPr lang="en-US" sz="5000" dirty="0">
                <a:latin typeface="Garamond" charset="0"/>
              </a:rPr>
            </a:br>
            <a:r>
              <a:rPr lang="en-US" sz="5000" dirty="0">
                <a:latin typeface="Garamond" charset="0"/>
              </a:rPr>
              <a:t>Memory Controllers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47653709"/>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Controller</a:t>
            </a:r>
          </a:p>
        </p:txBody>
      </p:sp>
      <p:sp>
        <p:nvSpPr>
          <p:cNvPr id="3" name="Content Placeholder 2"/>
          <p:cNvSpPr>
            <a:spLocks noGrp="1"/>
          </p:cNvSpPr>
          <p:nvPr>
            <p:ph idx="1"/>
          </p:nvPr>
        </p:nvSpPr>
        <p:spPr>
          <a:xfrm>
            <a:off x="228600" y="1371600"/>
            <a:ext cx="8915400" cy="48768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lgn="ctr">
              <a:buNone/>
            </a:pPr>
            <a:r>
              <a:rPr lang="en-US" dirty="0">
                <a:solidFill>
                  <a:srgbClr val="0432FF"/>
                </a:solidFill>
              </a:rPr>
              <a:t>How to schedule requests to maximize system performance?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15" name="Rounded Rectangle 14"/>
          <p:cNvSpPr/>
          <p:nvPr/>
        </p:nvSpPr>
        <p:spPr>
          <a:xfrm>
            <a:off x="2443336" y="2773289"/>
            <a:ext cx="1447800" cy="838200"/>
          </a:xfrm>
          <a:prstGeom prst="roundRect">
            <a:avLst/>
          </a:prstGeom>
          <a:noFill/>
          <a:ln w="31750" cap="flat" cmpd="sng" algn="ctr">
            <a:solidFill>
              <a:sysClr val="windowText" lastClr="000000"/>
            </a:solidFill>
            <a:prstDash val="sysDot"/>
          </a:ln>
          <a:effectLst/>
        </p:spPr>
        <p:txBody>
          <a:bodyPr lIns="91402" tIns="45702" rIns="91402" bIns="45702"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16" name="Rectangle 15"/>
          <p:cNvSpPr/>
          <p:nvPr/>
        </p:nvSpPr>
        <p:spPr>
          <a:xfrm>
            <a:off x="2519536" y="2887589"/>
            <a:ext cx="1295400" cy="60960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45702" rIns="0" bIns="45702" rtlCol="0" anchor="ctr"/>
          <a:lstStyle/>
          <a:p>
            <a:pPr marL="0" marR="0" lvl="0" indent="0" algn="ctr" defTabSz="914024" rtl="0" eaLnBrk="1" fontAlgn="auto" latinLnBrk="0" hangingPunct="1">
              <a:lnSpc>
                <a:spcPct val="9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Memory Controller</a:t>
            </a:r>
          </a:p>
        </p:txBody>
      </p:sp>
      <p:sp>
        <p:nvSpPr>
          <p:cNvPr id="17" name="Rectangle 16"/>
          <p:cNvSpPr/>
          <p:nvPr/>
        </p:nvSpPr>
        <p:spPr>
          <a:xfrm>
            <a:off x="9955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8" name="Rectangle 17"/>
          <p:cNvSpPr/>
          <p:nvPr/>
        </p:nvSpPr>
        <p:spPr>
          <a:xfrm>
            <a:off x="16813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9" name="Rectangle 18"/>
          <p:cNvSpPr/>
          <p:nvPr/>
        </p:nvSpPr>
        <p:spPr>
          <a:xfrm>
            <a:off x="9955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20" name="Rectangle 19"/>
          <p:cNvSpPr/>
          <p:nvPr/>
        </p:nvSpPr>
        <p:spPr>
          <a:xfrm>
            <a:off x="16813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grpSp>
        <p:nvGrpSpPr>
          <p:cNvPr id="21" name="Group 20"/>
          <p:cNvGrpSpPr/>
          <p:nvPr/>
        </p:nvGrpSpPr>
        <p:grpSpPr>
          <a:xfrm>
            <a:off x="3993232" y="2924944"/>
            <a:ext cx="1676400" cy="457200"/>
            <a:chOff x="5105400" y="1866900"/>
            <a:chExt cx="1676400" cy="457200"/>
          </a:xfrm>
        </p:grpSpPr>
        <p:sp>
          <p:nvSpPr>
            <p:cNvPr id="22" name="Left-Right Arrow 21"/>
            <p:cNvSpPr/>
            <p:nvPr/>
          </p:nvSpPr>
          <p:spPr>
            <a:xfrm>
              <a:off x="5105400" y="1978270"/>
              <a:ext cx="457200" cy="234460"/>
            </a:xfrm>
            <a:prstGeom prst="leftRightArrow">
              <a:avLst/>
            </a:prstGeom>
            <a:solidFill>
              <a:sysClr val="window" lastClr="FFFFFF">
                <a:lumMod val="50000"/>
              </a:sysClr>
            </a:solidFill>
            <a:ln w="25400" cap="flat" cmpd="sng" algn="ctr">
              <a:solidFill>
                <a:sysClr val="window" lastClr="FFFFFF">
                  <a:lumMod val="50000"/>
                </a:sysClr>
              </a:solidFill>
              <a:prstDash val="solid"/>
            </a:ln>
            <a:effectLst/>
          </p:spPr>
          <p:txBody>
            <a:bodyPr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23" name="Rectangle 22"/>
            <p:cNvSpPr/>
            <p:nvPr/>
          </p:nvSpPr>
          <p:spPr>
            <a:xfrm>
              <a:off x="5715000" y="1866900"/>
              <a:ext cx="1066800" cy="4572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Calibri"/>
                  <a:ea typeface=""/>
                  <a:cs typeface="+mn-cs"/>
                </a:rPr>
                <a:t>Memory</a:t>
              </a:r>
            </a:p>
          </p:txBody>
        </p:sp>
      </p:grpSp>
      <p:cxnSp>
        <p:nvCxnSpPr>
          <p:cNvPr id="24" name="Curved Connector 23"/>
          <p:cNvCxnSpPr>
            <a:stCxn id="16" idx="0"/>
          </p:cNvCxnSpPr>
          <p:nvPr/>
        </p:nvCxnSpPr>
        <p:spPr>
          <a:xfrm rot="5400000" flipH="1" flipV="1">
            <a:off x="3244561" y="2317205"/>
            <a:ext cx="493067" cy="647700"/>
          </a:xfrm>
          <a:prstGeom prst="curvedConnector2">
            <a:avLst/>
          </a:prstGeom>
          <a:noFill/>
          <a:ln w="19050" cap="flat" cmpd="sng" algn="ctr">
            <a:solidFill>
              <a:srgbClr val="FF0000"/>
            </a:solidFill>
            <a:prstDash val="solid"/>
            <a:tailEnd type="arrow" w="lg" len="lg"/>
          </a:ln>
          <a:effectLst/>
        </p:spPr>
      </p:cxnSp>
      <p:sp>
        <p:nvSpPr>
          <p:cNvPr id="26" name="TextBox 25"/>
          <p:cNvSpPr txBox="1"/>
          <p:nvPr/>
        </p:nvSpPr>
        <p:spPr>
          <a:xfrm>
            <a:off x="3869432" y="1988840"/>
            <a:ext cx="4086944" cy="830997"/>
          </a:xfrm>
          <a:prstGeom prst="rect">
            <a:avLst/>
          </a:prstGeom>
          <a:noFill/>
        </p:spPr>
        <p:txBody>
          <a:bodyPr wrap="square" lIns="91402" tIns="45702" rIns="91402" bIns="45702" rtlCol="0">
            <a:spAutoFit/>
          </a:bodyPr>
          <a:lstStyle/>
          <a:p>
            <a:pPr marL="0" marR="0" lvl="0" indent="0" algn="l" defTabSz="914024"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0000"/>
                </a:solidFill>
                <a:effectLst/>
                <a:uLnTx/>
                <a:uFillTx/>
                <a:latin typeface="Tahoma"/>
                <a:ea typeface=""/>
                <a:cs typeface="+mn-cs"/>
              </a:rPr>
              <a:t>Resolves memory contention by scheduling requests</a:t>
            </a:r>
          </a:p>
        </p:txBody>
      </p:sp>
    </p:spTree>
    <p:extLst>
      <p:ext uri="{BB962C8B-B14F-4D97-AF65-F5344CB8AC3E}">
        <p14:creationId xmlns:p14="http://schemas.microsoft.com/office/powerpoint/2010/main" val="2902740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6"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sz="3400" dirty="0">
                <a:latin typeface="Garamond" charset="0"/>
              </a:rPr>
              <a:t>Why are Memory Controllers Difficult to Design?</a:t>
            </a:r>
          </a:p>
        </p:txBody>
      </p:sp>
      <p:sp>
        <p:nvSpPr>
          <p:cNvPr id="148482" name="Content Placeholder 2"/>
          <p:cNvSpPr>
            <a:spLocks noGrp="1"/>
          </p:cNvSpPr>
          <p:nvPr>
            <p:ph idx="1"/>
          </p:nvPr>
        </p:nvSpPr>
        <p:spPr>
          <a:xfrm>
            <a:off x="228600" y="996950"/>
            <a:ext cx="8915400" cy="5194300"/>
          </a:xfrm>
        </p:spPr>
        <p:txBody>
          <a:bodyPr/>
          <a:lstStyle/>
          <a:p>
            <a:r>
              <a:rPr lang="en-US" dirty="0">
                <a:latin typeface="Tahoma" charset="0"/>
              </a:rPr>
              <a:t>Need to obey </a:t>
            </a:r>
            <a:r>
              <a:rPr lang="en-US" dirty="0">
                <a:solidFill>
                  <a:srgbClr val="0000FF"/>
                </a:solidFill>
                <a:latin typeface="Tahoma" charset="0"/>
              </a:rPr>
              <a:t>DRAM timing constraints </a:t>
            </a:r>
            <a:r>
              <a:rPr lang="en-US" dirty="0">
                <a:latin typeface="Tahoma" charset="0"/>
              </a:rPr>
              <a:t>for correctness</a:t>
            </a:r>
          </a:p>
          <a:p>
            <a:pPr lvl="1"/>
            <a:r>
              <a:rPr lang="en-US" sz="1800" dirty="0">
                <a:latin typeface="Tahoma" charset="0"/>
                <a:ea typeface="ＭＳ Ｐゴシック" charset="0"/>
              </a:rPr>
              <a:t>There are many (50+) timing constraints in DRAM</a:t>
            </a:r>
          </a:p>
          <a:p>
            <a:pPr lvl="1"/>
            <a:r>
              <a:rPr lang="en-US" sz="1800" dirty="0" err="1">
                <a:latin typeface="Tahoma" charset="0"/>
                <a:ea typeface="ＭＳ Ｐゴシック" charset="0"/>
              </a:rPr>
              <a:t>tWTR</a:t>
            </a:r>
            <a:r>
              <a:rPr lang="en-US" sz="1800" dirty="0">
                <a:latin typeface="Tahoma" charset="0"/>
                <a:ea typeface="ＭＳ Ｐゴシック" charset="0"/>
              </a:rPr>
              <a:t>: Minimum number of cycles to wait before issuing a read command after a write command is issued</a:t>
            </a:r>
          </a:p>
          <a:p>
            <a:pPr lvl="1"/>
            <a:r>
              <a:rPr lang="en-US" sz="1800" dirty="0" err="1">
                <a:latin typeface="Tahoma" charset="0"/>
                <a:ea typeface="ＭＳ Ｐゴシック" charset="0"/>
              </a:rPr>
              <a:t>tRC</a:t>
            </a:r>
            <a:r>
              <a:rPr lang="en-US" sz="1800" dirty="0">
                <a:latin typeface="Tahoma" charset="0"/>
                <a:ea typeface="ＭＳ Ｐゴシック" charset="0"/>
              </a:rPr>
              <a:t>: Minimum number of cycles between the issuing of two consecutive activate commands to the same bank</a:t>
            </a:r>
          </a:p>
          <a:p>
            <a:pPr lvl="1"/>
            <a:r>
              <a:rPr lang="en-US" sz="1800" dirty="0">
                <a:latin typeface="Tahoma" charset="0"/>
                <a:ea typeface="ＭＳ Ｐゴシック" charset="0"/>
              </a:rPr>
              <a:t>…</a:t>
            </a:r>
          </a:p>
          <a:p>
            <a:r>
              <a:rPr lang="en-US" dirty="0">
                <a:latin typeface="Tahoma" charset="0"/>
              </a:rPr>
              <a:t>Need to </a:t>
            </a:r>
            <a:r>
              <a:rPr lang="en-US" dirty="0">
                <a:solidFill>
                  <a:srgbClr val="0000FF"/>
                </a:solidFill>
                <a:latin typeface="Tahoma" charset="0"/>
              </a:rPr>
              <a:t>keep track of many resources </a:t>
            </a:r>
            <a:r>
              <a:rPr lang="en-US" dirty="0">
                <a:latin typeface="Tahoma" charset="0"/>
              </a:rPr>
              <a:t>to prevent conflicts</a:t>
            </a:r>
          </a:p>
          <a:p>
            <a:pPr lvl="1"/>
            <a:r>
              <a:rPr lang="en-US" sz="1800" dirty="0">
                <a:latin typeface="Tahoma" charset="0"/>
                <a:ea typeface="ＭＳ Ｐゴシック" charset="0"/>
              </a:rPr>
              <a:t>Channels, banks, ranks, data bus, address bus, row buffers, …</a:t>
            </a:r>
          </a:p>
          <a:p>
            <a:r>
              <a:rPr lang="en-US" dirty="0">
                <a:latin typeface="Tahoma" charset="0"/>
              </a:rPr>
              <a:t>Need to handle </a:t>
            </a:r>
            <a:r>
              <a:rPr lang="en-US" dirty="0">
                <a:solidFill>
                  <a:srgbClr val="0000FF"/>
                </a:solidFill>
                <a:latin typeface="Tahoma" charset="0"/>
              </a:rPr>
              <a:t>DRAM refresh</a:t>
            </a:r>
          </a:p>
          <a:p>
            <a:r>
              <a:rPr lang="en-US" dirty="0">
                <a:latin typeface="Tahoma" charset="0"/>
              </a:rPr>
              <a:t>Need to </a:t>
            </a:r>
            <a:r>
              <a:rPr lang="en-US" dirty="0">
                <a:solidFill>
                  <a:srgbClr val="0000FF"/>
                </a:solidFill>
                <a:latin typeface="Tahoma" charset="0"/>
              </a:rPr>
              <a:t>manage power </a:t>
            </a:r>
            <a:r>
              <a:rPr lang="en-US" dirty="0">
                <a:latin typeface="Tahoma" charset="0"/>
              </a:rPr>
              <a:t>consumption</a:t>
            </a:r>
          </a:p>
          <a:p>
            <a:r>
              <a:rPr lang="en-US" dirty="0">
                <a:latin typeface="Tahoma" charset="0"/>
              </a:rPr>
              <a:t>Need to </a:t>
            </a:r>
            <a:r>
              <a:rPr lang="en-US" dirty="0">
                <a:solidFill>
                  <a:srgbClr val="0000FF"/>
                </a:solidFill>
                <a:latin typeface="Tahoma" charset="0"/>
              </a:rPr>
              <a:t>optimize performance &amp; QoS </a:t>
            </a:r>
            <a:r>
              <a:rPr lang="en-US" sz="1800" dirty="0">
                <a:latin typeface="Tahoma" charset="0"/>
              </a:rPr>
              <a:t>(in the presence of constraints)</a:t>
            </a:r>
          </a:p>
          <a:p>
            <a:pPr lvl="1"/>
            <a:r>
              <a:rPr lang="en-US" sz="1800" dirty="0">
                <a:latin typeface="Tahoma" charset="0"/>
                <a:ea typeface="ＭＳ Ｐゴシック" charset="0"/>
              </a:rPr>
              <a:t>Reordering is not simple</a:t>
            </a:r>
          </a:p>
          <a:p>
            <a:pPr lvl="1"/>
            <a:r>
              <a:rPr lang="en-US" sz="1800" dirty="0">
                <a:latin typeface="Tahoma" charset="0"/>
                <a:ea typeface="ＭＳ Ｐゴシック" charset="0"/>
              </a:rPr>
              <a:t>Fairness and QoS needs complicates the scheduling problem</a:t>
            </a:r>
          </a:p>
          <a:p>
            <a:r>
              <a:rPr lang="en-US" sz="2000" dirty="0">
                <a:latin typeface="Tahoma" charset="0"/>
              </a:rPr>
              <a:t>… </a:t>
            </a:r>
            <a:endParaRPr lang="en-US" sz="2000" dirty="0">
              <a:latin typeface="Tahoma" charset="0"/>
              <a:ea typeface="ＭＳ Ｐゴシック" charset="0"/>
            </a:endParaRPr>
          </a:p>
          <a:p>
            <a:pPr lvl="2"/>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13107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45C9F7-48A2-2845-A994-B7F52349117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974421229"/>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solidFill>
                  <a:srgbClr val="006633"/>
                </a:solidFill>
                <a:latin typeface="Garamond" charset="0"/>
              </a:rPr>
              <a:t>Many Memory Timing Constraints</a:t>
            </a:r>
            <a:endParaRPr lang="en-US" dirty="0">
              <a:latin typeface="Garamond" charset="0"/>
            </a:endParaRPr>
          </a:p>
        </p:txBody>
      </p:sp>
      <p:sp>
        <p:nvSpPr>
          <p:cNvPr id="100354" name="Content Placeholder 2"/>
          <p:cNvSpPr>
            <a:spLocks noGrp="1"/>
          </p:cNvSpPr>
          <p:nvPr>
            <p:ph idx="1"/>
          </p:nvPr>
        </p:nvSpPr>
        <p:spPr>
          <a:xfrm>
            <a:off x="228600" y="996950"/>
            <a:ext cx="8610600" cy="51943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sz="2000">
                <a:latin typeface="Tahoma" charset="0"/>
              </a:rPr>
              <a:t>From Lee et al., </a:t>
            </a:r>
            <a:r>
              <a:rPr lang="ja-JP" altLang="en-US" sz="2000">
                <a:latin typeface="Tahoma" charset="0"/>
              </a:rPr>
              <a:t>“</a:t>
            </a:r>
            <a:r>
              <a:rPr lang="en-US" altLang="ja-JP" sz="2000">
                <a:solidFill>
                  <a:srgbClr val="0000FF"/>
                </a:solidFill>
                <a:latin typeface="Tahoma" charset="0"/>
              </a:rPr>
              <a:t>DRAM-Aware Last-Level Cache Writeback: Reducing Write-Caused Interference in Memory Systems</a:t>
            </a:r>
            <a:r>
              <a:rPr lang="en-US" altLang="ja-JP" sz="2000">
                <a:latin typeface="Tahoma" charset="0"/>
              </a:rPr>
              <a:t>,</a:t>
            </a:r>
            <a:r>
              <a:rPr lang="ja-JP" altLang="en-US" sz="2000">
                <a:latin typeface="Tahoma" charset="0"/>
              </a:rPr>
              <a:t>”</a:t>
            </a:r>
            <a:r>
              <a:rPr lang="en-US" altLang="ja-JP" sz="2000">
                <a:latin typeface="Tahoma" charset="0"/>
              </a:rPr>
              <a:t> HPS Technical Report, April 2010.</a:t>
            </a:r>
            <a:endParaRPr lang="en-US" sz="2000">
              <a:latin typeface="Tahoma" charset="0"/>
            </a:endParaRPr>
          </a:p>
        </p:txBody>
      </p:sp>
      <p:sp>
        <p:nvSpPr>
          <p:cNvPr id="10035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416D8-BCBB-8041-9FE7-ECE4D443510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77988"/>
            <a:ext cx="9186863" cy="200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520701"/>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dirty="0">
                <a:latin typeface="Garamond" charset="0"/>
              </a:rPr>
              <a:t>Many Memory Timing Constraints</a:t>
            </a:r>
          </a:p>
        </p:txBody>
      </p:sp>
      <p:sp>
        <p:nvSpPr>
          <p:cNvPr id="153602" name="Content Placeholder 2"/>
          <p:cNvSpPr>
            <a:spLocks noGrp="1"/>
          </p:cNvSpPr>
          <p:nvPr>
            <p:ph idx="1"/>
          </p:nvPr>
        </p:nvSpPr>
        <p:spPr>
          <a:xfrm>
            <a:off x="228600" y="996950"/>
            <a:ext cx="8610600" cy="5194300"/>
          </a:xfrm>
        </p:spPr>
        <p:txBody>
          <a:bodyPr/>
          <a:lstStyle/>
          <a:p>
            <a:r>
              <a:rPr lang="en-US" dirty="0">
                <a:latin typeface="Tahoma" charset="0"/>
              </a:rPr>
              <a:t>Kim et al., “</a:t>
            </a:r>
            <a:r>
              <a:rPr lang="en-US" altLang="ja-JP" dirty="0">
                <a:solidFill>
                  <a:srgbClr val="0000FF"/>
                </a:solidFill>
                <a:latin typeface="Tahoma" charset="0"/>
              </a:rPr>
              <a:t>A Case for Exploiting Subarray-Level Parallelism (SALP) in DRAM</a:t>
            </a:r>
            <a:r>
              <a:rPr lang="en-US" altLang="ja-JP" dirty="0">
                <a:latin typeface="Tahoma" charset="0"/>
              </a:rPr>
              <a:t>,</a:t>
            </a:r>
            <a:r>
              <a:rPr lang="en-US" dirty="0">
                <a:latin typeface="Tahoma" charset="0"/>
              </a:rPr>
              <a:t>”</a:t>
            </a:r>
            <a:r>
              <a:rPr lang="en-US" altLang="ja-JP" dirty="0">
                <a:latin typeface="Tahoma" charset="0"/>
              </a:rPr>
              <a:t> ISCA 2012.</a:t>
            </a:r>
          </a:p>
          <a:p>
            <a:r>
              <a:rPr lang="en-US" dirty="0">
                <a:latin typeface="Tahoma" charset="0"/>
              </a:rPr>
              <a:t>Lee et al., “</a:t>
            </a:r>
            <a:r>
              <a:rPr lang="en-US" altLang="ja-JP" dirty="0">
                <a:solidFill>
                  <a:srgbClr val="0000FF"/>
                </a:solidFill>
                <a:latin typeface="Tahoma" charset="0"/>
              </a:rPr>
              <a:t>Tiered-Latency DRAM: A Low Latency and Low Cost DRAM Architecture</a:t>
            </a:r>
            <a:r>
              <a:rPr lang="en-US" altLang="ja-JP" dirty="0">
                <a:latin typeface="Tahoma" charset="0"/>
              </a:rPr>
              <a:t>,</a:t>
            </a:r>
            <a:r>
              <a:rPr lang="en-US" dirty="0">
                <a:latin typeface="Tahoma" charset="0"/>
              </a:rPr>
              <a:t>”</a:t>
            </a:r>
            <a:r>
              <a:rPr lang="en-US" altLang="ja-JP" dirty="0">
                <a:latin typeface="Tahoma" charset="0"/>
              </a:rPr>
              <a:t> HPCA 2013.</a:t>
            </a:r>
            <a:endParaRPr lang="en-US" dirty="0">
              <a:latin typeface="Tahoma" charset="0"/>
            </a:endParaRPr>
          </a:p>
        </p:txBody>
      </p:sp>
      <p:sp>
        <p:nvSpPr>
          <p:cNvPr id="1536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8B3E27-5D4F-FA40-B496-EABCBE2357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536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76600"/>
            <a:ext cx="9144000" cy="294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17556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600" kern="0" dirty="0">
                <a:solidFill>
                  <a:srgbClr val="006633"/>
                </a:solidFill>
              </a:rPr>
              <a:t>Data Movement Overwhelms Modern Machines </a:t>
            </a:r>
          </a:p>
        </p:txBody>
      </p:sp>
    </p:spTree>
    <p:extLst>
      <p:ext uri="{BB962C8B-B14F-4D97-AF65-F5344CB8AC3E}">
        <p14:creationId xmlns:p14="http://schemas.microsoft.com/office/powerpoint/2010/main" val="1935982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1"/>
            <a:ext cx="8964488" cy="1066800"/>
          </a:xfrm>
        </p:spPr>
        <p:txBody>
          <a:bodyPr/>
          <a:lstStyle/>
          <a:p>
            <a:r>
              <a:rPr lang="en-US" sz="3200" dirty="0"/>
              <a:t>Memory Controller Design Is Becoming More Difficult</a:t>
            </a:r>
          </a:p>
        </p:txBody>
      </p:sp>
      <p:sp>
        <p:nvSpPr>
          <p:cNvPr id="3" name="Content Placeholder 2"/>
          <p:cNvSpPr>
            <a:spLocks noGrp="1"/>
          </p:cNvSpPr>
          <p:nvPr>
            <p:ph idx="1"/>
          </p:nvPr>
        </p:nvSpPr>
        <p:spPr>
          <a:xfrm>
            <a:off x="228600" y="4377767"/>
            <a:ext cx="8610600" cy="986115"/>
          </a:xfrm>
        </p:spPr>
        <p:txBody>
          <a:bodyPr/>
          <a:lstStyle/>
          <a:p>
            <a:r>
              <a:rPr lang="en-US" dirty="0"/>
              <a:t>Heterogeneous agents: CPUs, GPUs, and HWAs </a:t>
            </a:r>
          </a:p>
          <a:p>
            <a:r>
              <a:rPr lang="en-US" dirty="0"/>
              <a:t>Main memory interference between CPUs, GPUs, HWAs</a:t>
            </a:r>
          </a:p>
          <a:p>
            <a:r>
              <a:rPr lang="en-US" dirty="0"/>
              <a:t>Many timing constraints for various memory types</a:t>
            </a:r>
          </a:p>
          <a:p>
            <a:r>
              <a:rPr lang="en-US" dirty="0"/>
              <a:t>Many goals at the same time: performance, fairness, QoS, energy efficiency,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2AE0C9-F7C4-4547-82DB-A8816991FA84}"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31870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Reality and Dream</a:t>
            </a:r>
          </a:p>
        </p:txBody>
      </p:sp>
      <p:sp>
        <p:nvSpPr>
          <p:cNvPr id="3" name="Content Placeholder 2"/>
          <p:cNvSpPr>
            <a:spLocks noGrp="1"/>
          </p:cNvSpPr>
          <p:nvPr>
            <p:ph idx="1"/>
          </p:nvPr>
        </p:nvSpPr>
        <p:spPr/>
        <p:txBody>
          <a:bodyPr/>
          <a:lstStyle/>
          <a:p>
            <a:r>
              <a:rPr lang="en-US" dirty="0"/>
              <a:t>Reality: It difficult to design a policy that maximizes performance, QoS, energy-efficiency, … </a:t>
            </a:r>
          </a:p>
          <a:p>
            <a:pPr lvl="1"/>
            <a:r>
              <a:rPr lang="en-US" dirty="0"/>
              <a:t>Too many things to think about</a:t>
            </a:r>
          </a:p>
          <a:p>
            <a:pPr lvl="1"/>
            <a:r>
              <a:rPr lang="en-US" dirty="0"/>
              <a:t>Continuously changing workload and system behavior</a:t>
            </a:r>
          </a:p>
          <a:p>
            <a:endParaRPr lang="en-US" dirty="0"/>
          </a:p>
          <a:p>
            <a:pPr marL="0" indent="0">
              <a:buNone/>
            </a:pPr>
            <a:endParaRPr lang="en-US" dirty="0"/>
          </a:p>
          <a:p>
            <a:pPr marL="0" indent="0">
              <a:buNone/>
            </a:pPr>
            <a:endParaRPr lang="en-US" dirty="0"/>
          </a:p>
          <a:p>
            <a:r>
              <a:rPr lang="en-US" dirty="0"/>
              <a:t>Dream: Wouldn’t it be nice if the DRAM controller automatically found a good scheduling policy on its own?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1301041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613" y="6454775"/>
            <a:ext cx="9034462" cy="3460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Ipek</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S</a:t>
            </a:r>
            <a:r>
              <a:rPr kumimoji="0" lang="en-US" altLang="ja-JP"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elf Optimizing Memory Controllers: A Reinforcement Learning Approach</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2008.</a:t>
            </a:r>
            <a:endPar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211969"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599" y="996950"/>
            <a:ext cx="8880475" cy="5194300"/>
          </a:xfrm>
        </p:spPr>
        <p:txBody>
          <a:bodyPr/>
          <a:lstStyle/>
          <a:p>
            <a:r>
              <a:rPr lang="en-US" sz="2200" dirty="0">
                <a:latin typeface="Tahoma" charset="0"/>
              </a:rPr>
              <a:t>Problem: DRAM controllers are difficult to design</a:t>
            </a:r>
            <a:endParaRPr lang="en-US" sz="2200" dirty="0">
              <a:latin typeface="Tahoma" charset="0"/>
              <a:sym typeface="Wingdings" charset="0"/>
            </a:endParaRPr>
          </a:p>
          <a:p>
            <a:pPr lvl="1"/>
            <a:r>
              <a:rPr lang="en-US" sz="2000" dirty="0">
                <a:latin typeface="Tahoma" charset="0"/>
              </a:rPr>
              <a:t>It is difficult for human designers to design a policy that can adapt itself very well to different workloads and different system conditions</a:t>
            </a:r>
          </a:p>
          <a:p>
            <a:endParaRPr lang="en-US" sz="2200" dirty="0">
              <a:latin typeface="Tahoma" charset="0"/>
            </a:endParaRPr>
          </a:p>
          <a:p>
            <a:r>
              <a:rPr lang="en-US" sz="2200" dirty="0">
                <a:latin typeface="Tahoma" charset="0"/>
              </a:rPr>
              <a:t>Idea: </a:t>
            </a:r>
            <a:r>
              <a:rPr lang="en-US" sz="2200" dirty="0">
                <a:solidFill>
                  <a:srgbClr val="0000FF"/>
                </a:solidFill>
                <a:latin typeface="Tahoma" charset="0"/>
              </a:rPr>
              <a:t>A memory controller that adapts its scheduling policy to workload behavior and system conditions using machine learning</a:t>
            </a:r>
            <a:r>
              <a:rPr lang="en-US" sz="2200" dirty="0">
                <a:latin typeface="Tahoma" charset="0"/>
              </a:rPr>
              <a:t>.</a:t>
            </a:r>
          </a:p>
          <a:p>
            <a:endParaRPr lang="en-US" sz="2200" dirty="0">
              <a:latin typeface="Tahoma" charset="0"/>
            </a:endParaRPr>
          </a:p>
          <a:p>
            <a:r>
              <a:rPr lang="en-US" sz="2200" dirty="0">
                <a:latin typeface="Tahoma" charset="0"/>
              </a:rPr>
              <a:t>Observation: </a:t>
            </a:r>
            <a:r>
              <a:rPr lang="en-US" sz="2200" dirty="0">
                <a:solidFill>
                  <a:srgbClr val="0000FF"/>
                </a:solidFill>
                <a:latin typeface="Tahoma" charset="0"/>
              </a:rPr>
              <a:t>Reinforcement learning maps nicely to memory control.</a:t>
            </a:r>
          </a:p>
          <a:p>
            <a:endParaRPr lang="en-US" sz="2200" dirty="0">
              <a:latin typeface="Tahoma" charset="0"/>
            </a:endParaRPr>
          </a:p>
          <a:p>
            <a:r>
              <a:rPr lang="en-US" sz="2200" dirty="0">
                <a:latin typeface="Tahoma" charset="0"/>
              </a:rPr>
              <a:t>Design: </a:t>
            </a:r>
            <a:r>
              <a:rPr lang="en-US" sz="2200" dirty="0">
                <a:solidFill>
                  <a:srgbClr val="FF0000"/>
                </a:solidFill>
                <a:latin typeface="Tahoma" charset="0"/>
              </a:rPr>
              <a:t>Memory controller is a reinforcement learning agent</a:t>
            </a:r>
          </a:p>
          <a:p>
            <a:pPr lvl="1"/>
            <a:r>
              <a:rPr lang="en-US" sz="2000" dirty="0">
                <a:latin typeface="Tahoma" charset="0"/>
              </a:rPr>
              <a:t>It dynamically and continuously learns and employs the best scheduling policy to maximize long-term performance.</a:t>
            </a:r>
          </a:p>
        </p:txBody>
      </p:sp>
    </p:spTree>
    <p:extLst>
      <p:ext uri="{BB962C8B-B14F-4D97-AF65-F5344CB8AC3E}">
        <p14:creationId xmlns:p14="http://schemas.microsoft.com/office/powerpoint/2010/main" val="39593155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Self-Optimizing DRAM Controllers</a:t>
            </a:r>
          </a:p>
        </p:txBody>
      </p:sp>
      <p:sp>
        <p:nvSpPr>
          <p:cNvPr id="212994" name="Content Placeholder 2"/>
          <p:cNvSpPr>
            <a:spLocks noGrp="1"/>
          </p:cNvSpPr>
          <p:nvPr>
            <p:ph idx="1"/>
          </p:nvPr>
        </p:nvSpPr>
        <p:spPr>
          <a:xfrm>
            <a:off x="228600" y="996950"/>
            <a:ext cx="8610600" cy="5194300"/>
          </a:xfrm>
        </p:spPr>
        <p:txBody>
          <a:bodyPr/>
          <a:lstStyle/>
          <a:p>
            <a:r>
              <a:rPr lang="en-US">
                <a:latin typeface="Tahoma" charset="0"/>
              </a:rPr>
              <a:t>Engin Ipek, </a:t>
            </a:r>
            <a:r>
              <a:rPr lang="en-US" u="sng">
                <a:latin typeface="Tahoma" charset="0"/>
              </a:rPr>
              <a:t>Onur Mutlu</a:t>
            </a:r>
            <a:r>
              <a:rPr lang="en-US">
                <a:latin typeface="Tahoma" charset="0"/>
              </a:rPr>
              <a:t>, José F. Martínez, and Rich Caruana, </a:t>
            </a:r>
            <a:br>
              <a:rPr lang="en-US">
                <a:latin typeface="Tahoma" charset="0"/>
              </a:rPr>
            </a:br>
            <a:r>
              <a:rPr lang="en-US" b="1">
                <a:latin typeface="Tahoma" charset="0"/>
                <a:hlinkClick r:id="rId2"/>
              </a:rPr>
              <a:t>"Self Optimizing Memory Controllers: A Reinforcement Learning Approach"</a:t>
            </a:r>
            <a:br>
              <a:rPr lang="en-US">
                <a:latin typeface="Tahoma" charset="0"/>
              </a:rPr>
            </a:br>
            <a:r>
              <a:rPr lang="en-US" i="1">
                <a:latin typeface="Tahoma" charset="0"/>
              </a:rPr>
              <a:t>Proceedings of the </a:t>
            </a:r>
            <a:r>
              <a:rPr lang="en-US" i="1">
                <a:latin typeface="Tahoma" charset="0"/>
                <a:hlinkClick r:id="rId3"/>
              </a:rPr>
              <a:t>35th International Symposium on Computer Architecture</a:t>
            </a:r>
            <a:r>
              <a:rPr lang="en-US" i="1">
                <a:latin typeface="Tahoma" charset="0"/>
              </a:rPr>
              <a:t> (</a:t>
            </a:r>
            <a:r>
              <a:rPr lang="en-US" b="1" i="1">
                <a:latin typeface="Tahoma" charset="0"/>
              </a:rPr>
              <a:t>ISCA</a:t>
            </a:r>
            <a:r>
              <a:rPr lang="en-US" i="1">
                <a:latin typeface="Tahoma" charset="0"/>
              </a:rPr>
              <a:t>)</a:t>
            </a:r>
            <a:r>
              <a:rPr lang="en-US">
                <a:latin typeface="Tahoma" charset="0"/>
              </a:rPr>
              <a:t>, pages 39-50, Beijing, China, June 2008.</a:t>
            </a:r>
          </a:p>
          <a:p>
            <a:endParaRPr lang="en-US">
              <a:latin typeface="Tahoma" charset="0"/>
            </a:endParaRPr>
          </a:p>
          <a:p>
            <a:endParaRPr lang="en-US">
              <a:latin typeface="Tahoma" charset="0"/>
            </a:endParaRPr>
          </a:p>
        </p:txBody>
      </p:sp>
      <p:sp>
        <p:nvSpPr>
          <p:cNvPr id="21299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6232D-3F99-8044-A0D3-4A89214C562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299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052513"/>
            <a:ext cx="8724900" cy="574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24"/>
          <p:cNvSpPr txBox="1">
            <a:spLocks/>
          </p:cNvSpPr>
          <p:nvPr/>
        </p:nvSpPr>
        <p:spPr bwMode="auto">
          <a:xfrm>
            <a:off x="250825" y="3284538"/>
            <a:ext cx="8582025" cy="369887"/>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Goal: Learn to choose actions to maximize 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0</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 + </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1</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a:t>
            </a:r>
            <a:r>
              <a:rPr kumimoji="0" lang="en-US" sz="1800" b="0" i="0" u="none" strike="noStrike" kern="1200" cap="none" spc="0" normalizeH="0" baseline="30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 ( 0   &lt; 1) </a:t>
            </a:r>
          </a:p>
        </p:txBody>
      </p:sp>
      <p:sp>
        <p:nvSpPr>
          <p:cNvPr id="2" name="Rectangle 1"/>
          <p:cNvSpPr/>
          <p:nvPr/>
        </p:nvSpPr>
        <p:spPr bwMode="auto">
          <a:xfrm>
            <a:off x="228600" y="3657600"/>
            <a:ext cx="8534400" cy="2209800"/>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
        <p:nvSpPr>
          <p:cNvPr id="9" name="Rectangle 8"/>
          <p:cNvSpPr/>
          <p:nvPr/>
        </p:nvSpPr>
        <p:spPr bwMode="auto">
          <a:xfrm>
            <a:off x="1828800" y="6302339"/>
            <a:ext cx="4953000" cy="327061"/>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2215879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9"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600" y="996950"/>
            <a:ext cx="8807450" cy="5194300"/>
          </a:xfrm>
        </p:spPr>
        <p:txBody>
          <a:bodyPr/>
          <a:lstStyle/>
          <a:p>
            <a:r>
              <a:rPr lang="en-US" dirty="0">
                <a:latin typeface="Tahoma" charset="0"/>
              </a:rPr>
              <a:t>Dynamically adapt the memory scheduling policy via interaction with the system at runtime </a:t>
            </a:r>
          </a:p>
          <a:p>
            <a:pPr lvl="1"/>
            <a:r>
              <a:rPr lang="en-US" sz="2000" dirty="0">
                <a:latin typeface="Tahoma" charset="0"/>
                <a:ea typeface="ＭＳ Ｐゴシック" charset="0"/>
              </a:rPr>
              <a:t>Associate system states and actions (commands) with long term reward values: </a:t>
            </a:r>
            <a:r>
              <a:rPr lang="en-US" sz="2000" dirty="0">
                <a:solidFill>
                  <a:srgbClr val="0000FF"/>
                </a:solidFill>
                <a:latin typeface="Tahoma" charset="0"/>
                <a:ea typeface="ＭＳ Ｐゴシック" charset="0"/>
              </a:rPr>
              <a:t>each action at a given state leads to a learned reward</a:t>
            </a:r>
          </a:p>
          <a:p>
            <a:pPr lvl="1"/>
            <a:r>
              <a:rPr lang="en-US" sz="2000" dirty="0">
                <a:solidFill>
                  <a:srgbClr val="0000FF"/>
                </a:solidFill>
                <a:latin typeface="Tahoma" charset="0"/>
                <a:ea typeface="ＭＳ Ｐゴシック" charset="0"/>
              </a:rPr>
              <a:t>Schedule command with highest estimated long-term reward value </a:t>
            </a:r>
            <a:r>
              <a:rPr lang="en-US" sz="2000" dirty="0">
                <a:latin typeface="Tahoma" charset="0"/>
                <a:ea typeface="ＭＳ Ｐゴシック" charset="0"/>
              </a:rPr>
              <a:t>in each state</a:t>
            </a:r>
          </a:p>
          <a:p>
            <a:pPr lvl="1"/>
            <a:r>
              <a:rPr lang="en-US" sz="2000" dirty="0">
                <a:solidFill>
                  <a:srgbClr val="0000FF"/>
                </a:solidFill>
                <a:latin typeface="Tahoma" charset="0"/>
                <a:ea typeface="ＭＳ Ｐゴシック" charset="0"/>
              </a:rPr>
              <a:t>Continuously update reward values for </a:t>
            </a:r>
            <a:r>
              <a:rPr lang="en-US" sz="2000" dirty="0">
                <a:latin typeface="Tahoma" charset="0"/>
                <a:ea typeface="ＭＳ Ｐゴシック" charset="0"/>
              </a:rPr>
              <a:t>&lt;state, action&gt; pairs based on feedback from system</a:t>
            </a: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D6446-5582-7A40-8F43-AE1278A8CD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860800"/>
            <a:ext cx="7334250" cy="2620963"/>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30899445"/>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atin typeface="Garamond" charset="0"/>
              </a:rPr>
              <a:t>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504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508250"/>
            <a:ext cx="8255000" cy="408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627637"/>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atin typeface="Garamond" charset="0"/>
              </a:rPr>
              <a:t>States, Actions, Rewards</a:t>
            </a:r>
          </a:p>
        </p:txBody>
      </p:sp>
      <p:sp>
        <p:nvSpPr>
          <p:cNvPr id="21606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DCBF04-3A79-AF48-9739-B143C129DD9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0" name="Rectangle 23"/>
          <p:cNvSpPr>
            <a:spLocks noChangeArrowheads="1"/>
          </p:cNvSpPr>
          <p:nvPr/>
        </p:nvSpPr>
        <p:spPr bwMode="auto">
          <a:xfrm>
            <a:off x="-107950" y="990600"/>
            <a:ext cx="27876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Reward function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+1 for scheduling Read and Write commands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0 at all other times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Goal is to maximize long-term       data bus utilization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1" name="Rectangle 20"/>
          <p:cNvSpPr>
            <a:spLocks noChangeArrowheads="1"/>
          </p:cNvSpPr>
          <p:nvPr/>
        </p:nvSpPr>
        <p:spPr bwMode="auto">
          <a:xfrm>
            <a:off x="2771775" y="1125538"/>
            <a:ext cx="29527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State attributes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reads, writes, and load misses in transaction queue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pending writes and ROB heads waiting for referenced row</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Request</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 relative ROB order</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2" name="Rectangle 24"/>
          <p:cNvSpPr>
            <a:spLocks noChangeArrowheads="1"/>
          </p:cNvSpPr>
          <p:nvPr/>
        </p:nvSpPr>
        <p:spPr bwMode="auto">
          <a:xfrm>
            <a:off x="5724525" y="1233488"/>
            <a:ext cx="4189413"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Actions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Activate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Write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load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store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pending</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preemptive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NOP</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Tree>
    <p:extLst>
      <p:ext uri="{BB962C8B-B14F-4D97-AF65-F5344CB8AC3E}">
        <p14:creationId xmlns:p14="http://schemas.microsoft.com/office/powerpoint/2010/main" val="1403955175"/>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rPr>
              <a:t>Performance Results</a:t>
            </a:r>
          </a:p>
        </p:txBody>
      </p:sp>
      <p:sp>
        <p:nvSpPr>
          <p:cNvPr id="21709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E2AD46-439A-884D-8CC7-72A877BA44F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4567386"/>
            <a:ext cx="91440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3" y="1125538"/>
            <a:ext cx="9072562" cy="2274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00E241F-C2DD-C644-85FA-1F1842C314C2}"/>
              </a:ext>
            </a:extLst>
          </p:cNvPr>
          <p:cNvSpPr txBox="1"/>
          <p:nvPr/>
        </p:nvSpPr>
        <p:spPr>
          <a:xfrm>
            <a:off x="357949" y="3501008"/>
            <a:ext cx="834555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Tahoma"/>
                <a:ea typeface="+mn-ea"/>
                <a:cs typeface="+mn-cs"/>
              </a:rPr>
              <a:t>Large, robust performance improvements </a:t>
            </a:r>
            <a:br>
              <a:rPr kumimoji="0" lang="en-US" sz="3000" b="1" i="0" u="none" strike="noStrike" kern="1200" cap="none" spc="0" normalizeH="0" baseline="0" noProof="0" dirty="0">
                <a:ln>
                  <a:noFill/>
                </a:ln>
                <a:solidFill>
                  <a:srgbClr val="0432FF"/>
                </a:solidFill>
                <a:effectLst/>
                <a:uLnTx/>
                <a:uFillTx/>
                <a:latin typeface="Tahoma"/>
                <a:ea typeface="+mn-ea"/>
                <a:cs typeface="+mn-cs"/>
              </a:rPr>
            </a:br>
            <a:r>
              <a:rPr kumimoji="0" lang="en-US" sz="3000" b="1" i="0" u="none" strike="noStrike" kern="1200" cap="none" spc="0" normalizeH="0" baseline="0" noProof="0" dirty="0">
                <a:ln>
                  <a:noFill/>
                </a:ln>
                <a:solidFill>
                  <a:srgbClr val="0432FF"/>
                </a:solidFill>
                <a:effectLst/>
                <a:uLnTx/>
                <a:uFillTx/>
                <a:latin typeface="Tahoma"/>
                <a:ea typeface="+mn-ea"/>
                <a:cs typeface="+mn-cs"/>
              </a:rPr>
              <a:t>over many human-designed policies </a:t>
            </a:r>
          </a:p>
        </p:txBody>
      </p:sp>
    </p:spTree>
    <p:extLst>
      <p:ext uri="{BB962C8B-B14F-4D97-AF65-F5344CB8AC3E}">
        <p14:creationId xmlns:p14="http://schemas.microsoft.com/office/powerpoint/2010/main" val="1584585846"/>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Garamond" charset="0"/>
              </a:rPr>
              <a:t>Self Optimizing DRAM Controllers</a:t>
            </a:r>
          </a:p>
        </p:txBody>
      </p:sp>
      <p:sp>
        <p:nvSpPr>
          <p:cNvPr id="3" name="Content Placeholder 2"/>
          <p:cNvSpPr>
            <a:spLocks noGrp="1"/>
          </p:cNvSpPr>
          <p:nvPr>
            <p:ph idx="1"/>
          </p:nvPr>
        </p:nvSpPr>
        <p:spPr>
          <a:xfrm>
            <a:off x="228600" y="996950"/>
            <a:ext cx="8915400" cy="5194300"/>
          </a:xfrm>
        </p:spPr>
        <p:txBody>
          <a:bodyPr/>
          <a:lstStyle/>
          <a:p>
            <a:pPr marL="17462" indent="0">
              <a:buFont typeface="Wingdings" charset="0"/>
              <a:buNone/>
              <a:defRPr/>
            </a:pPr>
            <a:r>
              <a:rPr lang="en-US" dirty="0"/>
              <a:t>+ </a:t>
            </a:r>
            <a:r>
              <a:rPr lang="en-US" dirty="0">
                <a:solidFill>
                  <a:srgbClr val="0432FF"/>
                </a:solidFill>
              </a:rPr>
              <a:t>Continuous learning </a:t>
            </a:r>
            <a:r>
              <a:rPr lang="en-US" dirty="0"/>
              <a:t>in the presence of changing environment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0432FF"/>
                </a:solidFill>
              </a:rPr>
              <a:t>Reduced designer burden </a:t>
            </a:r>
            <a:r>
              <a:rPr lang="en-US" dirty="0"/>
              <a:t>in finding a good scheduling policy. Designer specifies:</a:t>
            </a:r>
          </a:p>
          <a:p>
            <a:pPr marL="17462" indent="0">
              <a:buFont typeface="Wingdings" charset="0"/>
              <a:buNone/>
              <a:defRPr/>
            </a:pPr>
            <a:r>
              <a:rPr lang="en-US" dirty="0"/>
              <a:t>	1) What system variables might be useful</a:t>
            </a:r>
          </a:p>
          <a:p>
            <a:pPr marL="17462" indent="0">
              <a:buFont typeface="Wingdings" charset="0"/>
              <a:buNone/>
              <a:defRPr/>
            </a:pPr>
            <a:r>
              <a:rPr lang="en-US" dirty="0"/>
              <a:t>	2) What target to optimize, but not how to optimize it</a:t>
            </a:r>
          </a:p>
          <a:p>
            <a:pPr marL="0" indent="0">
              <a:buFont typeface="Wingdings" charset="0"/>
              <a:buNone/>
              <a:defRPr/>
            </a:pPr>
            <a:endParaRPr lang="en-US" dirty="0"/>
          </a:p>
          <a:p>
            <a:pPr marL="17462" indent="0">
              <a:buFont typeface="Wingdings" charset="0"/>
              <a:buNone/>
              <a:defRPr/>
            </a:pPr>
            <a:r>
              <a:rPr lang="en-US" dirty="0"/>
              <a:t>-- How to specify </a:t>
            </a:r>
            <a:r>
              <a:rPr lang="en-US" dirty="0">
                <a:solidFill>
                  <a:srgbClr val="FF0000"/>
                </a:solidFill>
              </a:rPr>
              <a:t>different objectives</a:t>
            </a:r>
            <a:r>
              <a:rPr lang="en-US" dirty="0"/>
              <a:t>? (e.g., fairness, QoS, …)</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Hardware complexity</a:t>
            </a:r>
            <a:r>
              <a:rPr lang="en-US" dirty="0"/>
              <a: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Design </a:t>
            </a:r>
            <a:r>
              <a:rPr lang="en-US" b="1" dirty="0">
                <a:solidFill>
                  <a:srgbClr val="FF0000"/>
                </a:solidFill>
              </a:rPr>
              <a:t>mindset</a:t>
            </a:r>
            <a:r>
              <a:rPr lang="en-US" dirty="0">
                <a:solidFill>
                  <a:srgbClr val="FF0000"/>
                </a:solidFill>
              </a:rPr>
              <a:t> and flow</a:t>
            </a:r>
          </a:p>
        </p:txBody>
      </p:sp>
      <p:sp>
        <p:nvSpPr>
          <p:cNvPr id="21811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0D7E44-239C-964A-A44F-B93A25D8B58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975267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More on 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0" y="3771507"/>
            <a:ext cx="9144000" cy="1791093"/>
          </a:xfrm>
          <a:prstGeom prst="rect">
            <a:avLst/>
          </a:prstGeom>
        </p:spPr>
      </p:pic>
    </p:spTree>
    <p:extLst>
      <p:ext uri="{BB962C8B-B14F-4D97-AF65-F5344CB8AC3E}">
        <p14:creationId xmlns:p14="http://schemas.microsoft.com/office/powerpoint/2010/main" val="61131353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071191"/>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77CD4A3-FD8F-FD4E-99EA-F5EDB1D89C51}"/>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(of all controllers)</a:t>
            </a:r>
          </a:p>
        </p:txBody>
      </p:sp>
    </p:spTree>
    <p:extLst>
      <p:ext uri="{BB962C8B-B14F-4D97-AF65-F5344CB8AC3E}">
        <p14:creationId xmlns:p14="http://schemas.microsoft.com/office/powerpoint/2010/main" val="3134018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564534389"/>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712595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CE99-5A9A-3B4D-B9AE-CED1929518D6}"/>
              </a:ext>
            </a:extLst>
          </p:cNvPr>
          <p:cNvSpPr>
            <a:spLocks noGrp="1"/>
          </p:cNvSpPr>
          <p:nvPr>
            <p:ph type="title"/>
          </p:nvPr>
        </p:nvSpPr>
        <p:spPr/>
        <p:txBody>
          <a:bodyPr/>
          <a:lstStyle/>
          <a:p>
            <a:r>
              <a:rPr lang="en-US" dirty="0"/>
              <a:t>Data-Aware Architectures</a:t>
            </a:r>
          </a:p>
        </p:txBody>
      </p:sp>
      <p:sp>
        <p:nvSpPr>
          <p:cNvPr id="3" name="Content Placeholder 2">
            <a:extLst>
              <a:ext uri="{FF2B5EF4-FFF2-40B4-BE49-F238E27FC236}">
                <a16:creationId xmlns:a16="http://schemas.microsoft.com/office/drawing/2014/main" id="{2A999E97-8C3D-FC48-9E08-0D96B2348D48}"/>
              </a:ext>
            </a:extLst>
          </p:cNvPr>
          <p:cNvSpPr>
            <a:spLocks noGrp="1"/>
          </p:cNvSpPr>
          <p:nvPr>
            <p:ph idx="1"/>
          </p:nvPr>
        </p:nvSpPr>
        <p:spPr/>
        <p:txBody>
          <a:bodyPr/>
          <a:lstStyle/>
          <a:p>
            <a:r>
              <a:rPr lang="en-US" dirty="0"/>
              <a:t>A data-aware architecture </a:t>
            </a:r>
            <a:r>
              <a:rPr lang="en-US" dirty="0">
                <a:solidFill>
                  <a:srgbClr val="0000FF"/>
                </a:solidFill>
              </a:rPr>
              <a:t>understands what it can do with and to each piece of data</a:t>
            </a:r>
          </a:p>
          <a:p>
            <a:endParaRPr lang="en-US" dirty="0"/>
          </a:p>
          <a:p>
            <a:r>
              <a:rPr lang="en-US" dirty="0"/>
              <a:t>It makes use of different properties of data to improve performance, efficiency and other metrics</a:t>
            </a:r>
          </a:p>
          <a:p>
            <a:pPr lvl="1"/>
            <a:r>
              <a:rPr lang="en-US" dirty="0"/>
              <a:t>Compressibility</a:t>
            </a:r>
          </a:p>
          <a:p>
            <a:pPr lvl="1"/>
            <a:r>
              <a:rPr lang="en-US" dirty="0"/>
              <a:t>Approximability</a:t>
            </a:r>
          </a:p>
          <a:p>
            <a:pPr lvl="1"/>
            <a:r>
              <a:rPr lang="en-US" dirty="0"/>
              <a:t>Locality</a:t>
            </a:r>
          </a:p>
          <a:p>
            <a:pPr lvl="1"/>
            <a:r>
              <a:rPr lang="en-US" dirty="0"/>
              <a:t>Sparsity</a:t>
            </a:r>
          </a:p>
          <a:p>
            <a:pPr lvl="1"/>
            <a:r>
              <a:rPr lang="en-US" dirty="0"/>
              <a:t>Criticality for Computation X</a:t>
            </a:r>
          </a:p>
          <a:p>
            <a:pPr lvl="1"/>
            <a:r>
              <a:rPr lang="en-US" dirty="0"/>
              <a:t>Access Semantics</a:t>
            </a:r>
          </a:p>
          <a:p>
            <a:pPr lvl="1"/>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188C744D-F38D-264E-AC4F-A7A830C2B660}"/>
              </a:ext>
            </a:extLst>
          </p:cNvPr>
          <p:cNvSpPr>
            <a:spLocks noGrp="1"/>
          </p:cNvSpPr>
          <p:nvPr>
            <p:ph type="sldNum" sz="quarter" idx="11"/>
          </p:nvPr>
        </p:nvSpPr>
        <p:spPr/>
        <p:txBody>
          <a:bodyPr/>
          <a:lstStyle/>
          <a:p>
            <a:pPr>
              <a:defRPr/>
            </a:pPr>
            <a:fld id="{DA95AFC4-B67F-BC48-882B-8F3B14641016}" type="slidenum">
              <a:rPr lang="en-US" smtClean="0"/>
              <a:pPr>
                <a:defRPr/>
              </a:pPr>
              <a:t>163</a:t>
            </a:fld>
            <a:endParaRPr lang="en-US"/>
          </a:p>
        </p:txBody>
      </p:sp>
    </p:spTree>
    <p:extLst>
      <p:ext uri="{BB962C8B-B14F-4D97-AF65-F5344CB8AC3E}">
        <p14:creationId xmlns:p14="http://schemas.microsoft.com/office/powerpoint/2010/main" val="580245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84E8-46D7-1745-BA18-D06529D28974}"/>
              </a:ext>
            </a:extLst>
          </p:cNvPr>
          <p:cNvSpPr>
            <a:spLocks noGrp="1"/>
          </p:cNvSpPr>
          <p:nvPr>
            <p:ph type="title"/>
          </p:nvPr>
        </p:nvSpPr>
        <p:spPr/>
        <p:txBody>
          <a:bodyPr/>
          <a:lstStyle/>
          <a:p>
            <a:r>
              <a:rPr lang="en-US" dirty="0"/>
              <a:t>One Problem: Limited Interfaces</a:t>
            </a:r>
          </a:p>
        </p:txBody>
      </p:sp>
      <p:sp>
        <p:nvSpPr>
          <p:cNvPr id="3" name="Content Placeholder 2">
            <a:extLst>
              <a:ext uri="{FF2B5EF4-FFF2-40B4-BE49-F238E27FC236}">
                <a16:creationId xmlns:a16="http://schemas.microsoft.com/office/drawing/2014/main" id="{F313CB78-6E64-104A-B227-ECFB269415F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8A73B4-6E72-424A-8FAB-A5668B1645C1}"/>
              </a:ext>
            </a:extLst>
          </p:cNvPr>
          <p:cNvSpPr>
            <a:spLocks noGrp="1"/>
          </p:cNvSpPr>
          <p:nvPr>
            <p:ph type="sldNum" sz="quarter" idx="11"/>
          </p:nvPr>
        </p:nvSpPr>
        <p:spPr/>
        <p:txBody>
          <a:bodyPr/>
          <a:lstStyle/>
          <a:p>
            <a:pPr>
              <a:defRPr/>
            </a:pPr>
            <a:fld id="{DA95AFC4-B67F-BC48-882B-8F3B14641016}" type="slidenum">
              <a:rPr lang="en-US" smtClean="0"/>
              <a:pPr>
                <a:defRPr/>
              </a:pPr>
              <a:t>164</a:t>
            </a:fld>
            <a:endParaRPr lang="en-US"/>
          </a:p>
        </p:txBody>
      </p:sp>
      <p:pic>
        <p:nvPicPr>
          <p:cNvPr id="6" name="Picture 5">
            <a:extLst>
              <a:ext uri="{FF2B5EF4-FFF2-40B4-BE49-F238E27FC236}">
                <a16:creationId xmlns:a16="http://schemas.microsoft.com/office/drawing/2014/main" id="{92A1BD76-0C0A-1B44-A8C0-61EA9A13B35D}"/>
              </a:ext>
            </a:extLst>
          </p:cNvPr>
          <p:cNvPicPr>
            <a:picLocks noChangeAspect="1"/>
          </p:cNvPicPr>
          <p:nvPr/>
        </p:nvPicPr>
        <p:blipFill>
          <a:blip r:embed="rId2"/>
          <a:stretch>
            <a:fillRect/>
          </a:stretch>
        </p:blipFill>
        <p:spPr>
          <a:xfrm>
            <a:off x="50800" y="1114896"/>
            <a:ext cx="9042400" cy="4978400"/>
          </a:xfrm>
          <a:prstGeom prst="rect">
            <a:avLst/>
          </a:prstGeom>
        </p:spPr>
      </p:pic>
    </p:spTree>
    <p:extLst>
      <p:ext uri="{BB962C8B-B14F-4D97-AF65-F5344CB8AC3E}">
        <p14:creationId xmlns:p14="http://schemas.microsoft.com/office/powerpoint/2010/main" val="2838028694"/>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CB68-5CE5-1D4D-AAE5-65AE904DEBFF}"/>
              </a:ext>
            </a:extLst>
          </p:cNvPr>
          <p:cNvSpPr>
            <a:spLocks noGrp="1"/>
          </p:cNvSpPr>
          <p:nvPr>
            <p:ph type="title"/>
          </p:nvPr>
        </p:nvSpPr>
        <p:spPr/>
        <p:txBody>
          <a:bodyPr/>
          <a:lstStyle/>
          <a:p>
            <a:r>
              <a:rPr lang="en-US" dirty="0"/>
              <a:t>A Solution: More Expressive Interfaces</a:t>
            </a:r>
          </a:p>
        </p:txBody>
      </p:sp>
      <p:sp>
        <p:nvSpPr>
          <p:cNvPr id="3" name="Content Placeholder 2">
            <a:extLst>
              <a:ext uri="{FF2B5EF4-FFF2-40B4-BE49-F238E27FC236}">
                <a16:creationId xmlns:a16="http://schemas.microsoft.com/office/drawing/2014/main" id="{F5DB3EEF-AAAD-9847-820E-EB0F1C17AC9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8108765-1E1B-D049-A72B-B6772BD3CE39}"/>
              </a:ext>
            </a:extLst>
          </p:cNvPr>
          <p:cNvSpPr>
            <a:spLocks noGrp="1"/>
          </p:cNvSpPr>
          <p:nvPr>
            <p:ph type="sldNum" sz="quarter" idx="11"/>
          </p:nvPr>
        </p:nvSpPr>
        <p:spPr/>
        <p:txBody>
          <a:bodyPr/>
          <a:lstStyle/>
          <a:p>
            <a:pPr>
              <a:defRPr/>
            </a:pPr>
            <a:fld id="{DA95AFC4-B67F-BC48-882B-8F3B14641016}" type="slidenum">
              <a:rPr lang="en-US" smtClean="0"/>
              <a:pPr>
                <a:defRPr/>
              </a:pPr>
              <a:t>165</a:t>
            </a:fld>
            <a:endParaRPr lang="en-US"/>
          </a:p>
        </p:txBody>
      </p:sp>
      <p:pic>
        <p:nvPicPr>
          <p:cNvPr id="6" name="Picture 5">
            <a:extLst>
              <a:ext uri="{FF2B5EF4-FFF2-40B4-BE49-F238E27FC236}">
                <a16:creationId xmlns:a16="http://schemas.microsoft.com/office/drawing/2014/main" id="{EB3FB78E-168C-4E4F-B6BE-1657460704D9}"/>
              </a:ext>
            </a:extLst>
          </p:cNvPr>
          <p:cNvPicPr>
            <a:picLocks noChangeAspect="1"/>
          </p:cNvPicPr>
          <p:nvPr/>
        </p:nvPicPr>
        <p:blipFill>
          <a:blip r:embed="rId2"/>
          <a:stretch>
            <a:fillRect/>
          </a:stretch>
        </p:blipFill>
        <p:spPr>
          <a:xfrm>
            <a:off x="25400" y="1196752"/>
            <a:ext cx="9093200" cy="5041900"/>
          </a:xfrm>
          <a:prstGeom prst="rect">
            <a:avLst/>
          </a:prstGeom>
        </p:spPr>
      </p:pic>
    </p:spTree>
    <p:extLst>
      <p:ext uri="{BB962C8B-B14F-4D97-AF65-F5344CB8AC3E}">
        <p14:creationId xmlns:p14="http://schemas.microsoft.com/office/powerpoint/2010/main" val="805305926"/>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Abhilasha</a:t>
            </a:r>
            <a:r>
              <a:rPr lang="en-US" sz="1700" dirty="0"/>
              <a:t> Jain, </a:t>
            </a:r>
            <a:r>
              <a:rPr lang="en-US" sz="1700" dirty="0" err="1"/>
              <a:t>Diptesh</a:t>
            </a:r>
            <a:r>
              <a:rPr lang="en-US" sz="1700" dirty="0"/>
              <a:t> Majumdar, Kevin Hsieh, Gennady Pekhimenko, </a:t>
            </a:r>
            <a:r>
              <a:rPr lang="en-US" sz="1700" dirty="0" err="1"/>
              <a:t>Eiman</a:t>
            </a:r>
            <a:r>
              <a:rPr lang="en-US" sz="1700" dirty="0"/>
              <a:t> Ebrahimi, Nastaran Hajinazar, Phillip B. Gibbons and Onur Mutlu,</a:t>
            </a:r>
            <a:br>
              <a:rPr lang="en-US" sz="1700" dirty="0"/>
            </a:br>
            <a:r>
              <a:rPr lang="en-US" sz="1700" b="1" dirty="0">
                <a:hlinkClick r:id="rId2"/>
              </a:rPr>
              <a:t>"A Case for Richer Cross-layer Abstractions: Bridging the Semantic Gap with Expressive Memory"</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166</a:t>
            </a:fld>
            <a:endParaRPr lang="en-US"/>
          </a:p>
        </p:txBody>
      </p:sp>
      <p:pic>
        <p:nvPicPr>
          <p:cNvPr id="5" name="Picture 4">
            <a:extLst>
              <a:ext uri="{FF2B5EF4-FFF2-40B4-BE49-F238E27FC236}">
                <a16:creationId xmlns:a16="http://schemas.microsoft.com/office/drawing/2014/main" id="{E145A992-0FE5-B446-A1A6-725FE0D3A7CF}"/>
              </a:ext>
            </a:extLst>
          </p:cNvPr>
          <p:cNvPicPr>
            <a:picLocks noChangeAspect="1"/>
          </p:cNvPicPr>
          <p:nvPr/>
        </p:nvPicPr>
        <p:blipFill>
          <a:blip r:embed="rId9"/>
          <a:stretch>
            <a:fillRect/>
          </a:stretch>
        </p:blipFill>
        <p:spPr>
          <a:xfrm>
            <a:off x="88842" y="4005064"/>
            <a:ext cx="9019662" cy="2186188"/>
          </a:xfrm>
          <a:prstGeom prst="rect">
            <a:avLst/>
          </a:prstGeom>
        </p:spPr>
      </p:pic>
    </p:spTree>
    <p:extLst>
      <p:ext uri="{BB962C8B-B14F-4D97-AF65-F5344CB8AC3E}">
        <p14:creationId xmlns:p14="http://schemas.microsoft.com/office/powerpoint/2010/main" val="2725547889"/>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 for GPUs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Eiman</a:t>
            </a:r>
            <a:r>
              <a:rPr lang="en-US" sz="1700" dirty="0"/>
              <a:t> Ebrahimi, Kevin Hsieh, Phillip B. Gibbons and Onur Mutlu,</a:t>
            </a:r>
            <a:br>
              <a:rPr lang="en-US" sz="1700" dirty="0"/>
            </a:br>
            <a:r>
              <a:rPr lang="en-US" sz="1700" b="1" dirty="0">
                <a:hlinkClick r:id="rId2"/>
              </a:rPr>
              <a:t>"The Locality Descriptor: A Holistic Cross-Layer Abstraction to Express Data Locality in GPUs"</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167</a:t>
            </a:fld>
            <a:endParaRPr lang="en-US"/>
          </a:p>
        </p:txBody>
      </p:sp>
      <p:pic>
        <p:nvPicPr>
          <p:cNvPr id="6" name="Picture 5">
            <a:extLst>
              <a:ext uri="{FF2B5EF4-FFF2-40B4-BE49-F238E27FC236}">
                <a16:creationId xmlns:a16="http://schemas.microsoft.com/office/drawing/2014/main" id="{D7E19532-BD2E-4D40-9F98-09CE73A3DF50}"/>
              </a:ext>
            </a:extLst>
          </p:cNvPr>
          <p:cNvPicPr>
            <a:picLocks noChangeAspect="1"/>
          </p:cNvPicPr>
          <p:nvPr/>
        </p:nvPicPr>
        <p:blipFill>
          <a:blip r:embed="rId9"/>
          <a:stretch>
            <a:fillRect/>
          </a:stretch>
        </p:blipFill>
        <p:spPr>
          <a:xfrm>
            <a:off x="0" y="3949144"/>
            <a:ext cx="9144000" cy="1928128"/>
          </a:xfrm>
          <a:prstGeom prst="rect">
            <a:avLst/>
          </a:prstGeom>
        </p:spPr>
      </p:pic>
    </p:spTree>
    <p:extLst>
      <p:ext uri="{BB962C8B-B14F-4D97-AF65-F5344CB8AC3E}">
        <p14:creationId xmlns:p14="http://schemas.microsoft.com/office/powerpoint/2010/main" val="3030575167"/>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An Example: Hybrid Memory Management</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ahoma"/>
              </a:rPr>
              <a:t>SoC</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mn-ea"/>
                <a:cs typeface="+mn-cs"/>
              </a:rPr>
              <a:t>to achieve the best of multiple technologies</a:t>
            </a:r>
          </a:p>
        </p:txBody>
      </p:sp>
    </p:spTree>
    <p:extLst>
      <p:ext uri="{BB962C8B-B14F-4D97-AF65-F5344CB8AC3E}">
        <p14:creationId xmlns:p14="http://schemas.microsoft.com/office/powerpoint/2010/main" val="3998135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 Example: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17093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dirty="0"/>
              <a:t>Ensure data does not overwhelm the components</a:t>
            </a:r>
          </a:p>
          <a:p>
            <a:pPr lvl="1"/>
            <a:r>
              <a:rPr lang="en-US" dirty="0"/>
              <a:t>via intelligent algorithms</a:t>
            </a:r>
          </a:p>
          <a:p>
            <a:pPr lvl="1"/>
            <a:r>
              <a:rPr lang="en-US" dirty="0"/>
              <a:t>via intelligent architectures</a:t>
            </a:r>
          </a:p>
          <a:p>
            <a:pPr lvl="1"/>
            <a:r>
              <a:rPr lang="en-US" dirty="0"/>
              <a:t>via whole system designs: algorithm-architecture-devices</a:t>
            </a:r>
          </a:p>
          <a:p>
            <a:pPr lvl="1"/>
            <a:endParaRPr lang="en-US" dirty="0"/>
          </a:p>
          <a:p>
            <a:pPr lvl="1"/>
            <a:endParaRPr lang="en-US" dirty="0"/>
          </a:p>
          <a:p>
            <a:r>
              <a:rPr lang="en-US" dirty="0"/>
              <a:t>Take advantage of vast amounts of data and metadata</a:t>
            </a:r>
          </a:p>
          <a:p>
            <a:pPr lvl="1"/>
            <a:r>
              <a:rPr lang="en-US" dirty="0"/>
              <a:t>to improve architectural &amp; system-level decisions </a:t>
            </a:r>
          </a:p>
          <a:p>
            <a:pPr lvl="1"/>
            <a:endParaRPr lang="en-US" dirty="0"/>
          </a:p>
          <a:p>
            <a:pPr lvl="1"/>
            <a:endParaRPr lang="en-US" dirty="0"/>
          </a:p>
          <a:p>
            <a:r>
              <a:rPr lang="en-US" dirty="0"/>
              <a:t>Understand and exploit properties of (different) data</a:t>
            </a:r>
          </a:p>
          <a:p>
            <a:pPr lvl="1"/>
            <a:r>
              <a:rPr lang="en-US" dirty="0"/>
              <a:t>to improve algorithms &amp; architectures in various metrics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17</a:t>
            </a:fld>
            <a:endParaRPr lang="en-US" altLang="en-US">
              <a:solidFill>
                <a:srgbClr val="000000"/>
              </a:solidFill>
            </a:endParaRPr>
          </a:p>
        </p:txBody>
      </p:sp>
    </p:spTree>
    <p:extLst>
      <p:ext uri="{BB962C8B-B14F-4D97-AF65-F5344CB8AC3E}">
        <p14:creationId xmlns:p14="http://schemas.microsoft.com/office/powerpoint/2010/main" val="232100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4187672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983309616"/>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Recap: 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data-driven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AutoShape 25">
            <a:extLst>
              <a:ext uri="{FF2B5EF4-FFF2-40B4-BE49-F238E27FC236}">
                <a16:creationId xmlns:a16="http://schemas.microsoft.com/office/drawing/2014/main" id="{DA62BB11-526D-FF4E-BEBB-0DCCB36B77C3}"/>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a:extLst>
              <a:ext uri="{FF2B5EF4-FFF2-40B4-BE49-F238E27FC236}">
                <a16:creationId xmlns:a16="http://schemas.microsoft.com/office/drawing/2014/main" id="{9EF3383E-99CD-264A-8462-DAA882D4CECE}"/>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83490100"/>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1187605"/>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data handling (i.e., memory/storage) </a:t>
            </a:r>
            <a:r>
              <a:rPr lang="en-US" dirty="0">
                <a:solidFill>
                  <a:schemeClr val="accent2"/>
                </a:solidFill>
              </a:rPr>
              <a:t>problem</a:t>
            </a:r>
          </a:p>
          <a:p>
            <a:endParaRPr lang="en-US" sz="2000" dirty="0"/>
          </a:p>
          <a:p>
            <a:r>
              <a:rPr lang="en-US" dirty="0">
                <a:solidFill>
                  <a:srgbClr val="FF0000"/>
                </a:solidFill>
              </a:rPr>
              <a:t>Design complete systems to be truly balanced, high-performance, and energy-efficient</a:t>
            </a:r>
            <a:r>
              <a:rPr lang="en-US" dirty="0"/>
              <a:t> </a:t>
            </a:r>
            <a:r>
              <a:rPr lang="en-US" dirty="0">
                <a:sym typeface="Wingdings" pitchFamily="2" charset="2"/>
              </a:rPr>
              <a:t> intelligent architectures</a:t>
            </a:r>
            <a:r>
              <a:rPr lang="en-US" dirty="0"/>
              <a:t> </a:t>
            </a:r>
          </a:p>
          <a:p>
            <a:endParaRPr lang="en-US" sz="2000" dirty="0">
              <a:solidFill>
                <a:srgbClr val="0000FF"/>
              </a:solidFill>
            </a:endParaRPr>
          </a:p>
          <a:p>
            <a:r>
              <a:rPr lang="en-US" b="1" dirty="0">
                <a:solidFill>
                  <a:srgbClr val="0000FF"/>
                </a:solidFill>
              </a:rPr>
              <a:t>Data-centric, data-driven, data-aware</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865693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Architectures for Intelligent Machines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174</a:t>
            </a:fld>
            <a:endParaRPr lang="en-US" altLang="en-US">
              <a:solidFill>
                <a:srgbClr val="000000"/>
              </a:solidFill>
            </a:endParaRPr>
          </a:p>
        </p:txBody>
      </p:sp>
    </p:spTree>
    <p:extLst>
      <p:ext uri="{BB962C8B-B14F-4D97-AF65-F5344CB8AC3E}">
        <p14:creationId xmlns:p14="http://schemas.microsoft.com/office/powerpoint/2010/main" val="1767376193"/>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175</a:t>
            </a:fld>
            <a:endParaRPr lang="en-US" altLang="en-US">
              <a:solidFill>
                <a:srgbClr val="000000"/>
              </a:solidFill>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r>
              <a:rPr lang="en-US" sz="1000" dirty="0">
                <a:solidFill>
                  <a:srgbClr val="000000"/>
                </a:solidFill>
                <a:latin typeface="Calibri"/>
                <a:cs typeface="Calibri"/>
              </a:rPr>
              <a:t>Source: http://</a:t>
            </a:r>
            <a:r>
              <a:rPr lang="en-US" sz="1000" dirty="0" err="1">
                <a:solidFill>
                  <a:srgbClr val="000000"/>
                </a:solidFill>
                <a:latin typeface="Calibri"/>
                <a:cs typeface="Calibri"/>
              </a:rPr>
              <a:t>spectrum.ieee.org</a:t>
            </a:r>
            <a:r>
              <a:rPr lang="en-US" sz="1000" dirty="0">
                <a:solidFill>
                  <a:srgbClr val="000000"/>
                </a:solidFill>
                <a:latin typeface="Calibri"/>
                <a:cs typeface="Calibri"/>
              </a:rPr>
              <a:t>/image/</a:t>
            </a:r>
            <a:r>
              <a:rPr lang="en-US" sz="1000" dirty="0" err="1">
                <a:solidFill>
                  <a:srgbClr val="000000"/>
                </a:solidFill>
                <a:latin typeface="Calibri"/>
                <a:cs typeface="Calibri"/>
              </a:rPr>
              <a:t>MjYzMzAyMg.jpeg</a:t>
            </a:r>
            <a:endParaRPr lang="en-US" sz="1000" dirty="0">
              <a:solidFill>
                <a:srgbClr val="000000"/>
              </a:solidFill>
              <a:latin typeface="Calibri"/>
              <a:cs typeface="Calibri"/>
            </a:endParaRPr>
          </a:p>
        </p:txBody>
      </p:sp>
    </p:spTree>
    <p:extLst>
      <p:ext uri="{BB962C8B-B14F-4D97-AF65-F5344CB8AC3E}">
        <p14:creationId xmlns:p14="http://schemas.microsoft.com/office/powerpoint/2010/main" val="2036059575"/>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We Need to Think Across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287167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Solution Principles (More Compact)</a:t>
            </a:r>
          </a:p>
        </p:txBody>
      </p:sp>
      <p:sp>
        <p:nvSpPr>
          <p:cNvPr id="3" name="Content Placeholder 2"/>
          <p:cNvSpPr>
            <a:spLocks noGrp="1"/>
          </p:cNvSpPr>
          <p:nvPr>
            <p:ph idx="1"/>
          </p:nvPr>
        </p:nvSpPr>
        <p:spPr>
          <a:xfrm>
            <a:off x="228600" y="1144488"/>
            <a:ext cx="8915400" cy="5020816"/>
          </a:xfrm>
        </p:spPr>
        <p:txBody>
          <a:bodyPr/>
          <a:lstStyle/>
          <a:p>
            <a:r>
              <a:rPr lang="en-US" dirty="0">
                <a:solidFill>
                  <a:srgbClr val="0000FF"/>
                </a:solidFill>
              </a:rPr>
              <a:t>Data-centric system design </a:t>
            </a:r>
          </a:p>
          <a:p>
            <a:endParaRPr lang="en-US" dirty="0">
              <a:solidFill>
                <a:srgbClr val="0000FF"/>
              </a:solidFill>
            </a:endParaRPr>
          </a:p>
          <a:p>
            <a:r>
              <a:rPr lang="en-US" dirty="0">
                <a:solidFill>
                  <a:srgbClr val="0000FF"/>
                </a:solidFill>
              </a:rPr>
              <a:t>All components intelligent</a:t>
            </a:r>
          </a:p>
          <a:p>
            <a:endParaRPr lang="en-US" dirty="0">
              <a:solidFill>
                <a:srgbClr val="0000FF"/>
              </a:solidFill>
            </a:endParaRPr>
          </a:p>
          <a:p>
            <a:r>
              <a:rPr lang="en-US" dirty="0">
                <a:solidFill>
                  <a:srgbClr val="0000FF"/>
                </a:solidFill>
              </a:rPr>
              <a:t>Better cross-layer communication, better interfaces</a:t>
            </a:r>
          </a:p>
          <a:p>
            <a:endParaRPr lang="en-US" dirty="0">
              <a:solidFill>
                <a:srgbClr val="0000FF"/>
              </a:solidFill>
            </a:endParaRPr>
          </a:p>
          <a:p>
            <a:r>
              <a:rPr lang="en-US" dirty="0">
                <a:solidFill>
                  <a:srgbClr val="0000FF"/>
                </a:solidFill>
              </a:rPr>
              <a:t>Better-than-worst-case design</a:t>
            </a:r>
          </a:p>
          <a:p>
            <a:pPr marL="0" indent="0">
              <a:buNone/>
            </a:pPr>
            <a:endParaRPr lang="en-US" dirty="0">
              <a:solidFill>
                <a:srgbClr val="0000FF"/>
              </a:solidFill>
            </a:endParaRPr>
          </a:p>
          <a:p>
            <a:r>
              <a:rPr lang="en-US" dirty="0">
                <a:solidFill>
                  <a:srgbClr val="0000FF"/>
                </a:solidFill>
              </a:rPr>
              <a:t>Heterogeneity</a:t>
            </a:r>
          </a:p>
          <a:p>
            <a:endParaRPr lang="en-US" dirty="0">
              <a:solidFill>
                <a:srgbClr val="0000FF"/>
              </a:solidFill>
            </a:endParaRPr>
          </a:p>
          <a:p>
            <a:r>
              <a:rPr lang="en-US" dirty="0">
                <a:solidFill>
                  <a:srgbClr val="0000FF"/>
                </a:solidFill>
              </a:rPr>
              <a:t>Flexibility, adaptability</a:t>
            </a:r>
          </a:p>
          <a:p>
            <a:endParaRPr lang="en-US" dirty="0">
              <a:solidFill>
                <a:srgbClr val="0000FF"/>
              </a:solidFill>
            </a:endParaRPr>
          </a:p>
          <a:p>
            <a:pPr marL="344487" lvl="1" indent="0">
              <a:buNone/>
            </a:pP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TextBox 4">
            <a:extLst>
              <a:ext uri="{FF2B5EF4-FFF2-40B4-BE49-F238E27FC236}">
                <a16:creationId xmlns:a16="http://schemas.microsoft.com/office/drawing/2014/main" id="{68DD497F-9008-8E4C-930D-5F97B11A3A7F}"/>
              </a:ext>
            </a:extLst>
          </p:cNvPr>
          <p:cNvSpPr txBox="1"/>
          <p:nvPr/>
        </p:nvSpPr>
        <p:spPr>
          <a:xfrm>
            <a:off x="5724128" y="5179948"/>
            <a:ext cx="32447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ahoma"/>
                <a:ea typeface="+mn-ea"/>
                <a:cs typeface="+mn-cs"/>
              </a:rPr>
              <a:t>Open minds</a:t>
            </a:r>
          </a:p>
        </p:txBody>
      </p:sp>
    </p:spTree>
    <p:extLst>
      <p:ext uri="{BB962C8B-B14F-4D97-AF65-F5344CB8AC3E}">
        <p14:creationId xmlns:p14="http://schemas.microsoft.com/office/powerpoint/2010/main" val="3545476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10 July 2019</a:t>
            </a:r>
          </a:p>
          <a:p>
            <a:r>
              <a:rPr lang="en-US" sz="2200" dirty="0"/>
              <a:t>SAMOS 2019 Emergency Keynote</a:t>
            </a:r>
          </a:p>
          <a:p>
            <a:endParaRPr lang="en-US" sz="2200" dirty="0"/>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74116781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413602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18</a:t>
            </a:fld>
            <a:endParaRPr lang="en-US" altLang="en-US">
              <a:solidFill>
                <a:srgbClr val="000000"/>
              </a:solidFill>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82607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028356964"/>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https://safari.ethz.ch/memory_systems/ACACES2018/</a:t>
            </a:r>
            <a:endParaRPr lang="en-US" dirty="0"/>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181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2457908"/>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Longer Memory Course (~18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Tu Wien 2019 </a:t>
            </a:r>
          </a:p>
          <a:p>
            <a:pPr lvl="1"/>
            <a:r>
              <a:rPr lang="en-US" dirty="0"/>
              <a:t>Memory Systems and Memory-Centric Computing Systems</a:t>
            </a:r>
          </a:p>
          <a:p>
            <a:pPr lvl="1"/>
            <a:r>
              <a:rPr lang="en-US" dirty="0"/>
              <a:t>Taught by Onur Mutlu June 12-19, 2019</a:t>
            </a:r>
          </a:p>
          <a:p>
            <a:pPr lvl="1"/>
            <a:r>
              <a:rPr lang="en-US" dirty="0"/>
              <a:t>~18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https://safari.ethz.ch/memory_systems/TUWien2019</a:t>
            </a:r>
            <a:r>
              <a:rPr lang="en-US" dirty="0"/>
              <a:t>  </a:t>
            </a:r>
          </a:p>
          <a:p>
            <a:pPr lvl="1"/>
            <a:r>
              <a:rPr lang="en-US" dirty="0">
                <a:hlinkClick r:id="rId3"/>
              </a:rPr>
              <a:t>https://www.youtube.com/playlist?list=PL5Q2soXY2Zi_gntM55VoMlKlw7YrXOhbl</a:t>
            </a:r>
            <a:endParaRPr lang="en-US" dirty="0"/>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182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212064857"/>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Some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980728"/>
            <a:ext cx="8915400" cy="5267672"/>
          </a:xfrm>
        </p:spPr>
        <p:txBody>
          <a:bodyPr/>
          <a:lstStyle/>
          <a:p>
            <a:pPr marL="0" indent="0" algn="ctr">
              <a:buNone/>
            </a:pPr>
            <a:r>
              <a:rPr lang="en-US" sz="1500" dirty="0">
                <a:solidFill>
                  <a:srgbClr val="0000FF"/>
                </a:solidFill>
                <a:hlinkClick r:id="rId2">
                  <a:extLst>
                    <a:ext uri="{A12FA001-AC4F-418D-AE19-62706E023703}">
                      <ahyp:hlinkClr xmlns:ahyp="http://schemas.microsoft.com/office/drawing/2018/hyperlinkcolor" val="tx"/>
                    </a:ext>
                  </a:extLst>
                </a:hlinkClick>
              </a:rPr>
              <a:t>https://www.youtube.com/watch?v=kgiZlSOcGFM&amp;list=PL5Q2soXY2Zi8D_5MGV6EnXEJHnV2YFBJl</a:t>
            </a:r>
            <a:endParaRPr lang="en-US" sz="1500" dirty="0">
              <a:solidFill>
                <a:srgbClr val="0000FF"/>
              </a:solidFill>
            </a:endParaRPr>
          </a:p>
          <a:p>
            <a:endParaRPr lang="en-US" sz="1100" dirty="0"/>
          </a:p>
          <a:p>
            <a:r>
              <a:rPr lang="en-US" dirty="0"/>
              <a:t>Future Computing Architectures</a:t>
            </a:r>
          </a:p>
          <a:p>
            <a:pPr lvl="1"/>
            <a:r>
              <a:rPr lang="en-US" sz="1800" dirty="0">
                <a:hlinkClick r:id="rId3"/>
              </a:rPr>
              <a:t>https://www.youtube.com/watch?v=kgiZlSOcGFM&amp;list=PL5Q2soXY2Zi8D_5MGV6EnXEJHnV2YFBJl&amp;index=1</a:t>
            </a:r>
            <a:endParaRPr lang="en-US" sz="1800" dirty="0"/>
          </a:p>
          <a:p>
            <a:pPr lvl="1"/>
            <a:endParaRPr lang="en-US" sz="1100" dirty="0"/>
          </a:p>
          <a:p>
            <a:r>
              <a:rPr lang="en-US" dirty="0"/>
              <a:t>Enabling In-Memory Computation</a:t>
            </a:r>
          </a:p>
          <a:p>
            <a:pPr lvl="1"/>
            <a:r>
              <a:rPr lang="en-US" sz="1800" dirty="0">
                <a:hlinkClick r:id="rId4"/>
              </a:rPr>
              <a:t>https://www.youtube.com/watch?v=oHqsNbxgdzM&amp;list=PL5Q2soXY2Zi8D_5MGV6EnXEJHnV2YFBJl&amp;index=7</a:t>
            </a:r>
            <a:endParaRPr lang="en-US" sz="1800" dirty="0"/>
          </a:p>
          <a:p>
            <a:pPr lvl="1"/>
            <a:endParaRPr lang="en-US" sz="1100" dirty="0"/>
          </a:p>
          <a:p>
            <a:r>
              <a:rPr lang="en-US" dirty="0"/>
              <a:t>Accelerating Genome Analysis</a:t>
            </a:r>
          </a:p>
          <a:p>
            <a:pPr lvl="1"/>
            <a:r>
              <a:rPr lang="en-US" sz="1800" dirty="0">
                <a:hlinkClick r:id="rId5"/>
              </a:rPr>
              <a:t>https://www.youtube.com/watch?v=hPnSmfwu2-A&amp;list=PL5Q2soXY2Zi8D_5MGV6EnXEJHnV2YFBJl&amp;index=9</a:t>
            </a:r>
            <a:endParaRPr lang="en-US" sz="1800" dirty="0"/>
          </a:p>
          <a:p>
            <a:endParaRPr lang="en-US" sz="1100" dirty="0"/>
          </a:p>
          <a:p>
            <a:r>
              <a:rPr lang="en-US" dirty="0"/>
              <a:t>Rethinking Memory System Design</a:t>
            </a:r>
          </a:p>
          <a:p>
            <a:pPr lvl="1"/>
            <a:r>
              <a:rPr lang="en-US" sz="1800" dirty="0">
                <a:hlinkClick r:id="rId6"/>
              </a:rPr>
              <a:t>https://www.youtube.com/watch?v=F7xZLNMIY1E&amp;list=PL5Q2soXY2Zi8D_5MGV6EnXEJHnV2YFBJl&amp;index=3</a:t>
            </a:r>
            <a:endParaRPr lang="en-US" sz="1800" dirty="0"/>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367255306"/>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4168331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374677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299308691"/>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4071458075"/>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717920823"/>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VI</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2759127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60376"/>
            <a:ext cx="7924800" cy="1752600"/>
          </a:xfrm>
        </p:spPr>
        <p:txBody>
          <a:bodyPr/>
          <a:lstStyle/>
          <a:p>
            <a:pPr algn="ctr"/>
            <a:r>
              <a:rPr lang="en-US" dirty="0"/>
              <a:t>Data-Centric (Memory-Centric)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fld id="{7341D3D9-3FE8-4025-BF66-8DAB1ABB951F}" type="slidenum">
              <a:rPr lang="en-US" altLang="en-US" smtClean="0">
                <a:solidFill>
                  <a:srgbClr val="000000"/>
                </a:solidFill>
              </a:rPr>
              <a:pPr/>
              <a:t>19</a:t>
            </a:fld>
            <a:endParaRPr lang="en-US" altLang="en-US">
              <a:solidFill>
                <a:srgbClr val="000000"/>
              </a:solidFill>
            </a:endParaRPr>
          </a:p>
        </p:txBody>
      </p:sp>
    </p:spTree>
    <p:extLst>
      <p:ext uri="{BB962C8B-B14F-4D97-AF65-F5344CB8AC3E}">
        <p14:creationId xmlns:p14="http://schemas.microsoft.com/office/powerpoint/2010/main" val="611465672"/>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Reference Overview Paper VII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268226557"/>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Computer Architecture Course Lecture Videos</a:t>
            </a:r>
            <a:r>
              <a:rPr lang="en-US" b="1" dirty="0"/>
              <a:t> (</a:t>
            </a:r>
            <a:r>
              <a:rPr lang="en-US" b="1" dirty="0">
                <a:hlinkClick r:id="rId3"/>
              </a:rPr>
              <a:t>2015</a:t>
            </a:r>
            <a:r>
              <a:rPr lang="en-US" b="1" dirty="0"/>
              <a:t>, </a:t>
            </a:r>
            <a:r>
              <a:rPr lang="en-US" b="1" dirty="0">
                <a:hlinkClick r:id="rId4"/>
              </a:rPr>
              <a:t>2014</a:t>
            </a:r>
            <a:r>
              <a:rPr lang="en-US" b="1" dirty="0"/>
              <a:t>, </a:t>
            </a:r>
            <a:r>
              <a:rPr lang="en-US" b="1" dirty="0">
                <a:hlinkClick r:id="rId5"/>
              </a:rPr>
              <a:t>2013</a:t>
            </a:r>
            <a:r>
              <a:rPr lang="en-US" b="1" dirty="0"/>
              <a:t>)</a:t>
            </a:r>
          </a:p>
          <a:p>
            <a:r>
              <a:rPr lang="en-US" b="1" dirty="0">
                <a:hlinkClick r:id="rId6"/>
              </a:rPr>
              <a:t>Undergraduate Computer Architecture Course Materials</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9"/>
              </a:rPr>
              <a:t>Graduate Computer Architecture Course Lecture Videos</a:t>
            </a:r>
            <a:r>
              <a:rPr lang="en-US" b="1" dirty="0"/>
              <a:t> (</a:t>
            </a:r>
            <a:r>
              <a:rPr lang="en-US" b="1" dirty="0">
                <a:hlinkClick r:id="rId10"/>
              </a:rPr>
              <a:t>2018</a:t>
            </a:r>
            <a:r>
              <a:rPr lang="en-US" b="1" dirty="0"/>
              <a:t>, </a:t>
            </a:r>
            <a:r>
              <a:rPr lang="en-US" b="1" dirty="0">
                <a:hlinkClick r:id="rId9"/>
              </a:rPr>
              <a:t>2017</a:t>
            </a:r>
            <a:r>
              <a:rPr lang="en-US" b="1" dirty="0"/>
              <a:t>, </a:t>
            </a:r>
            <a:r>
              <a:rPr lang="en-US" b="1" dirty="0">
                <a:hlinkClick r:id="rId11"/>
              </a:rPr>
              <a:t>2015</a:t>
            </a:r>
            <a:r>
              <a:rPr lang="en-US" b="1" dirty="0"/>
              <a:t>, </a:t>
            </a:r>
            <a:r>
              <a:rPr lang="en-US" b="1" dirty="0">
                <a:hlinkClick r:id="rId12"/>
              </a:rPr>
              <a:t>2013</a:t>
            </a:r>
            <a:r>
              <a:rPr lang="en-US" b="1" dirty="0"/>
              <a:t>)</a:t>
            </a:r>
          </a:p>
          <a:p>
            <a:r>
              <a:rPr lang="en-US" b="1" dirty="0">
                <a:hlinkClick r:id="rId13"/>
              </a:rPr>
              <a:t>Graduate Computer Architecture Course Materials</a:t>
            </a:r>
            <a:r>
              <a:rPr lang="en-US" b="1" dirty="0"/>
              <a:t> (</a:t>
            </a:r>
            <a:r>
              <a:rPr lang="en-US" b="1" dirty="0">
                <a:hlinkClick r:id="rId14"/>
              </a:rPr>
              <a:t>2018</a:t>
            </a:r>
            <a:r>
              <a:rPr lang="en-US" b="1" dirty="0"/>
              <a:t>, </a:t>
            </a:r>
            <a:r>
              <a:rPr lang="en-US" b="1" dirty="0">
                <a:hlinkClick r:id="rId13"/>
              </a:rPr>
              <a:t>2017</a:t>
            </a:r>
            <a:r>
              <a:rPr lang="en-US" b="1" dirty="0"/>
              <a:t>, </a:t>
            </a:r>
            <a:r>
              <a:rPr lang="en-US" b="1" dirty="0">
                <a:hlinkClick r:id="rId15"/>
              </a:rPr>
              <a:t>2015</a:t>
            </a:r>
            <a:r>
              <a:rPr lang="en-US" b="1" dirty="0"/>
              <a:t>, </a:t>
            </a:r>
            <a:r>
              <a:rPr lang="en-US" b="1" dirty="0">
                <a:hlinkClick r:id="rId16"/>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17"/>
              </a:rPr>
              <a:t>Parallel Computer Architecture Course Materials</a:t>
            </a:r>
            <a:r>
              <a:rPr lang="en-US" b="1" dirty="0"/>
              <a:t> (</a:t>
            </a:r>
            <a:r>
              <a:rPr lang="en-US" b="1" dirty="0">
                <a:hlinkClick r:id="rId18"/>
              </a:rPr>
              <a:t>Lecture Videos</a:t>
            </a:r>
            <a:r>
              <a:rPr lang="en-US" b="1" dirty="0"/>
              <a:t>)</a:t>
            </a:r>
          </a:p>
          <a:p>
            <a:endParaRPr lang="en-US" sz="1200" b="1" dirty="0">
              <a:hlinkClick r:id="rId19"/>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9826094"/>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Freshman Digital Circuits and Computer Architecture Course Lecture Videos</a:t>
            </a:r>
            <a:r>
              <a:rPr lang="en-US" b="1" dirty="0"/>
              <a:t> (</a:t>
            </a:r>
            <a:r>
              <a:rPr lang="en-US" b="1" dirty="0">
                <a:hlinkClick r:id="rId4"/>
              </a:rPr>
              <a:t>2018</a:t>
            </a:r>
            <a:r>
              <a:rPr lang="en-US" b="1" dirty="0"/>
              <a:t>, </a:t>
            </a:r>
            <a:r>
              <a:rPr lang="en-US" b="1" dirty="0">
                <a:hlinkClick r:id="rId3"/>
              </a:rPr>
              <a:t>2017</a:t>
            </a:r>
            <a:r>
              <a:rPr lang="en-US" b="1" dirty="0"/>
              <a:t>)</a:t>
            </a:r>
          </a:p>
          <a:p>
            <a:r>
              <a:rPr lang="en-US" b="1" dirty="0">
                <a:hlinkClick r:id="rId5"/>
              </a:rPr>
              <a:t>Freshman Digital Circuits and Computer Architecture Course Materials</a:t>
            </a:r>
            <a:r>
              <a:rPr lang="en-US" b="1" dirty="0"/>
              <a:t> (</a:t>
            </a:r>
            <a:r>
              <a:rPr lang="en-US" b="1" dirty="0">
                <a:hlinkClick r:id="rId5"/>
              </a:rPr>
              <a:t>2018</a:t>
            </a:r>
            <a:r>
              <a:rPr lang="en-US" b="1" dirty="0"/>
              <a:t>)</a:t>
            </a:r>
          </a:p>
          <a:p>
            <a:pPr marL="0" indent="0">
              <a:buNone/>
            </a:pPr>
            <a:endParaRPr lang="en-US" b="1" dirty="0"/>
          </a:p>
          <a:p>
            <a:r>
              <a:rPr lang="en-US" b="1" dirty="0">
                <a:hlinkClick r:id="rId2"/>
              </a:rPr>
              <a:t>Memory Systems Short Course Materials</a:t>
            </a:r>
            <a:r>
              <a:rPr lang="en-US" b="1" dirty="0"/>
              <a:t> </a:t>
            </a:r>
          </a:p>
          <a:p>
            <a:pPr marL="0" indent="0">
              <a:buNone/>
            </a:pPr>
            <a:r>
              <a:rPr lang="en-US" b="1" dirty="0"/>
              <a:t>    (</a:t>
            </a:r>
            <a:r>
              <a:rPr lang="en-US" b="1" dirty="0">
                <a:hlinkClick r:id="rId6"/>
              </a:rPr>
              <a:t>Lecture Video on Main Memory and DRAM Basics</a:t>
            </a:r>
            <a:r>
              <a:rPr lang="en-US" b="1" dirty="0"/>
              <a:t>)</a:t>
            </a:r>
          </a:p>
          <a:p>
            <a:endParaRPr lang="en-US" b="1" dirty="0">
              <a:hlinkClick r:id="rId3"/>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685930794"/>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38103876"/>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47986314"/>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2989196839"/>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https://people.inf.ethz.ch/omutlu/acaces2018.html</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57723445"/>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Solution Principles (So Far)</a:t>
            </a:r>
          </a:p>
        </p:txBody>
      </p:sp>
      <p:sp>
        <p:nvSpPr>
          <p:cNvPr id="3" name="Content Placeholder 2"/>
          <p:cNvSpPr>
            <a:spLocks noGrp="1"/>
          </p:cNvSpPr>
          <p:nvPr>
            <p:ph idx="1"/>
          </p:nvPr>
        </p:nvSpPr>
        <p:spPr>
          <a:xfrm>
            <a:off x="228600" y="980728"/>
            <a:ext cx="8915400" cy="5020816"/>
          </a:xfrm>
        </p:spPr>
        <p:txBody>
          <a:bodyPr/>
          <a:lstStyle/>
          <a:p>
            <a:r>
              <a:rPr lang="en-US" dirty="0">
                <a:solidFill>
                  <a:srgbClr val="0000FF"/>
                </a:solidFill>
              </a:rPr>
              <a:t>Data-centric system design &amp; intelligence spread around</a:t>
            </a:r>
          </a:p>
          <a:p>
            <a:pPr lvl="1"/>
            <a:r>
              <a:rPr lang="en-US" dirty="0">
                <a:solidFill>
                  <a:srgbClr val="000000"/>
                </a:solidFill>
              </a:rPr>
              <a:t>Do not center everything around traditional computation units</a:t>
            </a:r>
          </a:p>
          <a:p>
            <a:endParaRPr lang="en-US" dirty="0">
              <a:solidFill>
                <a:srgbClr val="0000FF"/>
              </a:solidFill>
            </a:endParaRPr>
          </a:p>
          <a:p>
            <a:r>
              <a:rPr lang="en-US" dirty="0">
                <a:solidFill>
                  <a:srgbClr val="0000FF"/>
                </a:solidFill>
              </a:rPr>
              <a:t>Better cooperation across layers of the system</a:t>
            </a:r>
          </a:p>
          <a:p>
            <a:pPr lvl="1"/>
            <a:r>
              <a:rPr lang="en-US" dirty="0"/>
              <a:t>Careful co-design of components and layers: system/arch/device</a:t>
            </a:r>
          </a:p>
          <a:p>
            <a:pPr lvl="1"/>
            <a:r>
              <a:rPr lang="en-US" dirty="0"/>
              <a:t>Better, richer, more expressive and flexible interfaces</a:t>
            </a:r>
          </a:p>
          <a:p>
            <a:pPr lvl="1"/>
            <a:endParaRPr lang="en-US" dirty="0"/>
          </a:p>
          <a:p>
            <a:r>
              <a:rPr lang="en-US" dirty="0">
                <a:solidFill>
                  <a:srgbClr val="0000FF"/>
                </a:solidFill>
              </a:rPr>
              <a:t>Better-than-worst-case design</a:t>
            </a:r>
          </a:p>
          <a:p>
            <a:pPr lvl="1"/>
            <a:r>
              <a:rPr lang="en-US" dirty="0"/>
              <a:t>Do not optimize for the worst case</a:t>
            </a:r>
          </a:p>
          <a:p>
            <a:pPr lvl="1"/>
            <a:r>
              <a:rPr lang="en-US" dirty="0"/>
              <a:t>Worst case should not determine the common case</a:t>
            </a:r>
          </a:p>
          <a:p>
            <a:endParaRPr lang="en-US" dirty="0"/>
          </a:p>
          <a:p>
            <a:r>
              <a:rPr lang="en-US" dirty="0">
                <a:solidFill>
                  <a:srgbClr val="0000FF"/>
                </a:solidFill>
              </a:rPr>
              <a:t>Heterogeneity in design (specialization, asymmetry)</a:t>
            </a:r>
          </a:p>
          <a:p>
            <a:pPr lvl="1"/>
            <a:r>
              <a:rPr lang="en-US" dirty="0"/>
              <a:t>Enables a more efficient design (No one size fits all)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660328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03446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915400"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&amp;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&amp;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 scaling</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20</a:t>
            </a:fld>
            <a:endParaRPr lang="en-US" altLang="en-US">
              <a:solidFill>
                <a:srgbClr val="000000"/>
              </a:solidFill>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611560" y="2372370"/>
            <a:ext cx="6336704"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3569130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pPr algn="ctr"/>
            <a:r>
              <a:rPr lang="en-US" dirty="0"/>
              <a:t>Low-Latency &amp; Low-Energy</a:t>
            </a:r>
            <a:br>
              <a:rPr lang="en-US" dirty="0"/>
            </a:br>
            <a:r>
              <a:rPr lang="en-US" dirty="0"/>
              <a:t>Data Access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26430133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Main Memory Latency Lags Behind</a:t>
            </a:r>
          </a:p>
        </p:txBody>
      </p:sp>
      <p:sp>
        <p:nvSpPr>
          <p:cNvPr id="9" name="TextBox 8"/>
          <p:cNvSpPr txBox="1"/>
          <p:nvPr/>
        </p:nvSpPr>
        <p:spPr>
          <a:xfrm>
            <a:off x="7744727" y="123067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D3B62"/>
                </a:solidFill>
                <a:effectLst/>
                <a:uLnTx/>
                <a:uFillTx/>
                <a:latin typeface="Tahoma"/>
                <a:ea typeface="+mn-ea"/>
                <a:cs typeface="+mn-cs"/>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742A"/>
                </a:solidFill>
                <a:effectLst/>
                <a:uLnTx/>
                <a:uFillTx/>
                <a:latin typeface="Tahoma"/>
                <a:ea typeface="+mn-ea"/>
                <a:cs typeface="+mn-cs"/>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4136"/>
                </a:solidFill>
                <a:effectLst/>
                <a:uLnTx/>
                <a:uFillTx/>
                <a:latin typeface="Tahoma"/>
                <a:ea typeface="+mn-ea"/>
                <a:cs typeface="+mn-cs"/>
              </a:rPr>
              <a:t>1.3x</a:t>
            </a:r>
            <a:endParaRPr kumimoji="0" lang="en-US" sz="3200" b="0" i="0" u="none" strike="noStrike" kern="1200" cap="none" spc="0" normalizeH="0" baseline="0" noProof="0" dirty="0">
              <a:ln>
                <a:noFill/>
              </a:ln>
              <a:solidFill>
                <a:srgbClr val="FF4136"/>
              </a:solidFill>
              <a:effectLst/>
              <a:uLnTx/>
              <a:uFillTx/>
              <a:latin typeface="Tahoma"/>
              <a:ea typeface="+mn-ea"/>
              <a:cs typeface="+mn-cs"/>
            </a:endParaRPr>
          </a:p>
        </p:txBody>
      </p:sp>
      <p:sp>
        <p:nvSpPr>
          <p:cNvPr id="12" name="TextBox 11"/>
          <p:cNvSpPr txBox="1"/>
          <p:nvPr/>
        </p:nvSpPr>
        <p:spPr>
          <a:xfrm>
            <a:off x="0" y="5723778"/>
            <a:ext cx="9144000" cy="615553"/>
          </a:xfrm>
          <a:prstGeom prst="rect">
            <a:avLst/>
          </a:prstGeom>
          <a:solidFill>
            <a:srgbClr val="FF413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FFFFFF"/>
                </a:solidFill>
                <a:effectLst/>
                <a:uLnTx/>
                <a:uFillTx/>
                <a:latin typeface="Tahoma"/>
                <a:ea typeface="+mn-ea"/>
                <a:cs typeface="+mn-cs"/>
              </a:rPr>
              <a:t>Memory latency remains almost constant</a:t>
            </a:r>
          </a:p>
        </p:txBody>
      </p:sp>
    </p:spTree>
    <p:extLst>
      <p:ext uri="{BB962C8B-B14F-4D97-AF65-F5344CB8AC3E}">
        <p14:creationId xmlns:p14="http://schemas.microsoft.com/office/powerpoint/2010/main" val="2460325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Closer Look </a:t>
            </a:r>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16943" y="1196752"/>
            <a:ext cx="8937289" cy="4176464"/>
          </a:xfrm>
          <a:prstGeom prst="rect">
            <a:avLst/>
          </a:prstGeom>
        </p:spPr>
      </p:pic>
      <p:sp>
        <p:nvSpPr>
          <p:cNvPr id="7" name="TextBox 6"/>
          <p:cNvSpPr txBox="1"/>
          <p:nvPr/>
        </p:nvSpPr>
        <p:spPr>
          <a:xfrm>
            <a:off x="180084" y="5733256"/>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Chang+, “</a:t>
            </a: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mn-ea"/>
                <a:cs typeface="+mn-cs"/>
              </a:rPr>
              <a:t>,” SIGMETRICS 2016.</a:t>
            </a:r>
          </a:p>
        </p:txBody>
      </p:sp>
    </p:spTree>
    <p:extLst>
      <p:ext uri="{BB962C8B-B14F-4D97-AF65-F5344CB8AC3E}">
        <p14:creationId xmlns:p14="http://schemas.microsoft.com/office/powerpoint/2010/main" val="167583785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88282705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Long memory </a:t>
            </a:r>
            <a:r>
              <a:rPr kumimoji="0" lang="en-US" sz="3200" b="0" i="0" u="none" strike="noStrike" kern="1200" cap="none" spc="0" normalizeH="0" baseline="0" noProof="0">
                <a:ln>
                  <a:noFill/>
                </a:ln>
                <a:solidFill>
                  <a:prstClr val="white"/>
                </a:solidFill>
                <a:effectLst/>
                <a:uLnTx/>
                <a:uFillTx/>
                <a:latin typeface="Futura Medium" charset="0"/>
                <a:ea typeface="Futura Medium" charset="0"/>
                <a:cs typeface="Futura Medium" charset="0"/>
              </a:rPr>
              <a:t>latency </a:t>
            </a:r>
            <a:r>
              <a:rPr kumimoji="0" lang="en-US" sz="32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a:ln>
                  <a:noFill/>
                </a:ln>
                <a:solidFill>
                  <a:prstClr val="white"/>
                </a:solidFill>
                <a:effectLst/>
                <a:uLnTx/>
                <a:uFillTx/>
                <a:latin typeface="Gill Sans MT"/>
                <a:ea typeface="+mn-ea"/>
                <a:cs typeface="+mn-cs"/>
              </a:rPr>
              <a:t> </a:t>
            </a:r>
            <a:r>
              <a:rPr kumimoji="0" lang="en-US" sz="3200" b="0" i="0" u="none" strike="noStrike" kern="1200" cap="none" spc="0" normalizeH="0" baseline="0" noProof="0">
                <a:ln>
                  <a:noFill/>
                </a:ln>
                <a:solidFill>
                  <a:prstClr val="white"/>
                </a:solidFill>
                <a:effectLst/>
                <a:uLnTx/>
                <a:uFillTx/>
                <a:latin typeface="Futura Medium" charset="0"/>
                <a:ea typeface="Futura Medium" charset="0"/>
                <a:cs typeface="Futura Medium" charset="0"/>
              </a:rPr>
              <a:t>performance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bottleneck</a:t>
            </a:r>
          </a:p>
        </p:txBody>
      </p:sp>
    </p:spTree>
    <p:extLst>
      <p:ext uri="{BB962C8B-B14F-4D97-AF65-F5344CB8AC3E}">
        <p14:creationId xmlns:p14="http://schemas.microsoft.com/office/powerpoint/2010/main" val="264716219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82DB1-3F52-EB48-A62C-E6B010B09C0D}"/>
              </a:ext>
            </a:extLst>
          </p:cNvPr>
          <p:cNvSpPr>
            <a:spLocks noGrp="1"/>
          </p:cNvSpPr>
          <p:nvPr>
            <p:ph type="title"/>
          </p:nvPr>
        </p:nvSpPr>
        <p:spPr/>
        <p:txBody>
          <a:bodyPr/>
          <a:lstStyle/>
          <a:p>
            <a:r>
              <a:rPr lang="en-US" dirty="0"/>
              <a:t>New DRAM Types </a:t>
            </a:r>
            <a:r>
              <a:rPr lang="en-US" b="1" dirty="0"/>
              <a:t>Increase</a:t>
            </a:r>
            <a:r>
              <a:rPr lang="en-US" dirty="0"/>
              <a:t> Latency!</a:t>
            </a:r>
          </a:p>
        </p:txBody>
      </p:sp>
      <p:sp>
        <p:nvSpPr>
          <p:cNvPr id="3" name="Content Placeholder 2">
            <a:extLst>
              <a:ext uri="{FF2B5EF4-FFF2-40B4-BE49-F238E27FC236}">
                <a16:creationId xmlns:a16="http://schemas.microsoft.com/office/drawing/2014/main" id="{E39470A9-C736-CE4C-9B98-EE1EA1B7410B}"/>
              </a:ext>
            </a:extLst>
          </p:cNvPr>
          <p:cNvSpPr>
            <a:spLocks noGrp="1"/>
          </p:cNvSpPr>
          <p:nvPr>
            <p:ph idx="1"/>
          </p:nvPr>
        </p:nvSpPr>
        <p:spPr/>
        <p:txBody>
          <a:bodyPr/>
          <a:lstStyle/>
          <a:p>
            <a:r>
              <a:rPr lang="en-US" sz="2000" dirty="0"/>
              <a:t>Saugata Ghose, </a:t>
            </a:r>
            <a:r>
              <a:rPr lang="en-US" sz="2000" dirty="0" err="1"/>
              <a:t>Tianshi</a:t>
            </a:r>
            <a:r>
              <a:rPr lang="en-US" sz="2000" dirty="0"/>
              <a:t> Li, Nastaran Hajinazar, </a:t>
            </a:r>
            <a:r>
              <a:rPr lang="en-US" sz="2000" dirty="0" err="1"/>
              <a:t>Damla</a:t>
            </a:r>
            <a:r>
              <a:rPr lang="en-US" sz="2000" dirty="0"/>
              <a:t> </a:t>
            </a:r>
            <a:r>
              <a:rPr lang="en-US" sz="2000" dirty="0" err="1"/>
              <a:t>Senol</a:t>
            </a:r>
            <a:r>
              <a:rPr lang="en-US" sz="2000" dirty="0"/>
              <a:t> Cali, and Onur Mutlu,</a:t>
            </a:r>
            <a:br>
              <a:rPr lang="en-US" sz="2000" dirty="0"/>
            </a:br>
            <a:r>
              <a:rPr lang="en-US" sz="2000" b="1" dirty="0"/>
              <a:t>"Demystifying Workload–DRAM Interactions: An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Phoenix, AZ, USA, June 2019. </a:t>
            </a:r>
            <a:br>
              <a:rPr lang="en-US" sz="2000" dirty="0"/>
            </a:br>
            <a:r>
              <a:rPr lang="en-US" sz="2000" dirty="0"/>
              <a:t>[</a:t>
            </a:r>
            <a:r>
              <a:rPr lang="en-US" sz="2000" dirty="0">
                <a:hlinkClick r:id="rId3"/>
              </a:rPr>
              <a:t>Preliminary arXiv Version</a:t>
            </a:r>
            <a:r>
              <a:rPr lang="en-US" sz="2000" dirty="0"/>
              <a:t>] </a:t>
            </a:r>
            <a:br>
              <a:rPr lang="en-US" sz="2000" dirty="0"/>
            </a:br>
            <a:r>
              <a:rPr lang="en-US" sz="2000" dirty="0"/>
              <a:t>[</a:t>
            </a:r>
            <a:r>
              <a:rPr lang="en-US" sz="2000" dirty="0">
                <a:hlinkClick r:id="rId4"/>
              </a:rPr>
              <a:t>Abstract</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a:t>
            </a:r>
          </a:p>
          <a:p>
            <a:endParaRPr lang="en-US" dirty="0"/>
          </a:p>
        </p:txBody>
      </p:sp>
      <p:sp>
        <p:nvSpPr>
          <p:cNvPr id="4" name="Slide Number Placeholder 3">
            <a:extLst>
              <a:ext uri="{FF2B5EF4-FFF2-40B4-BE49-F238E27FC236}">
                <a16:creationId xmlns:a16="http://schemas.microsoft.com/office/drawing/2014/main" id="{ED7E4806-8950-FB48-BDA8-48D6F32C344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9C32C83A-FE40-C341-ACF2-9AE1206C24AB}"/>
              </a:ext>
            </a:extLst>
          </p:cNvPr>
          <p:cNvPicPr>
            <a:picLocks noChangeAspect="1"/>
          </p:cNvPicPr>
          <p:nvPr/>
        </p:nvPicPr>
        <p:blipFill>
          <a:blip r:embed="rId7"/>
          <a:stretch>
            <a:fillRect/>
          </a:stretch>
        </p:blipFill>
        <p:spPr>
          <a:xfrm>
            <a:off x="23129" y="4293096"/>
            <a:ext cx="9144000" cy="2136055"/>
          </a:xfrm>
          <a:prstGeom prst="rect">
            <a:avLst/>
          </a:prstGeom>
        </p:spPr>
      </p:pic>
    </p:spTree>
    <p:extLst>
      <p:ext uri="{BB962C8B-B14F-4D97-AF65-F5344CB8AC3E}">
        <p14:creationId xmlns:p14="http://schemas.microsoft.com/office/powerpoint/2010/main" val="133880464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Memory Latency Problem</a:t>
            </a:r>
          </a:p>
        </p:txBody>
      </p:sp>
      <p:sp>
        <p:nvSpPr>
          <p:cNvPr id="3" name="Content Placeholder 2"/>
          <p:cNvSpPr>
            <a:spLocks noGrp="1"/>
          </p:cNvSpPr>
          <p:nvPr>
            <p:ph idx="1"/>
          </p:nvPr>
        </p:nvSpPr>
        <p:spPr>
          <a:xfrm>
            <a:off x="228600" y="1124744"/>
            <a:ext cx="8610600" cy="5123656"/>
          </a:xfrm>
        </p:spPr>
        <p:txBody>
          <a:bodyPr/>
          <a:lstStyle/>
          <a:p>
            <a:r>
              <a:rPr lang="en-US" dirty="0"/>
              <a:t>High memory latency is a significant </a:t>
            </a:r>
            <a:r>
              <a:rPr lang="en-US" dirty="0">
                <a:solidFill>
                  <a:srgbClr val="0000FF"/>
                </a:solidFill>
              </a:rPr>
              <a:t>limiter of system performance and energy-efficiency</a:t>
            </a:r>
          </a:p>
          <a:p>
            <a:endParaRPr lang="en-US" dirty="0"/>
          </a:p>
          <a:p>
            <a:r>
              <a:rPr lang="en-US" dirty="0"/>
              <a:t>It is becoming increasingly so with </a:t>
            </a:r>
            <a:r>
              <a:rPr lang="en-US" dirty="0">
                <a:solidFill>
                  <a:srgbClr val="0000FF"/>
                </a:solidFill>
              </a:rPr>
              <a:t>higher memory contention</a:t>
            </a:r>
            <a:r>
              <a:rPr lang="en-US" dirty="0"/>
              <a:t> in multi-core and heterogeneous architectures</a:t>
            </a:r>
          </a:p>
          <a:p>
            <a:pPr lvl="1"/>
            <a:r>
              <a:rPr lang="en-US" dirty="0"/>
              <a:t>Exacerbating the bandwidth need</a:t>
            </a:r>
          </a:p>
          <a:p>
            <a:pPr lvl="1"/>
            <a:r>
              <a:rPr lang="en-US" dirty="0"/>
              <a:t>Exacerbating the QoS problem</a:t>
            </a:r>
          </a:p>
          <a:p>
            <a:endParaRPr lang="en-US" dirty="0"/>
          </a:p>
          <a:p>
            <a:r>
              <a:rPr lang="en-US" dirty="0"/>
              <a:t>It increases </a:t>
            </a:r>
            <a:r>
              <a:rPr lang="en-US" dirty="0">
                <a:solidFill>
                  <a:srgbClr val="0000FF"/>
                </a:solidFill>
              </a:rPr>
              <a:t>processor design complexity </a:t>
            </a:r>
            <a:r>
              <a:rPr lang="en-US" dirty="0"/>
              <a:t>due to the mechanisms incorporated to tolerate memory latency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676771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55204-1CE8-8F43-A7B0-4AE8F61D449A}" type="slidenum">
              <a:rPr kumimoji="0" lang="en-US" sz="1600" b="0" i="0" u="none" strike="noStrike" kern="1200" cap="none" spc="0" normalizeH="0" baseline="0" noProof="0">
                <a:ln>
                  <a:noFill/>
                </a:ln>
                <a:solidFill>
                  <a:srgbClr val="000000"/>
                </a:solidFill>
                <a:effectLst/>
                <a:uLnTx/>
                <a:uFillTx/>
                <a:latin typeface="Garamond"/>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srgbClr val="000000"/>
              </a:solidFill>
              <a:effectLst/>
              <a:uLnTx/>
              <a:uFillTx/>
              <a:latin typeface="Garamond"/>
              <a:ea typeface="ＭＳ Ｐゴシック"/>
              <a:cs typeface="+mn-cs"/>
            </a:endParaRPr>
          </a:p>
        </p:txBody>
      </p:sp>
      <p:sp>
        <p:nvSpPr>
          <p:cNvPr id="335874" name="Rectangle 2"/>
          <p:cNvSpPr>
            <a:spLocks noGrp="1" noChangeArrowheads="1"/>
          </p:cNvSpPr>
          <p:nvPr>
            <p:ph type="title"/>
          </p:nvPr>
        </p:nvSpPr>
        <p:spPr>
          <a:xfrm>
            <a:off x="228600" y="152400"/>
            <a:ext cx="8915400" cy="1066800"/>
          </a:xfrm>
        </p:spPr>
        <p:txBody>
          <a:bodyPr/>
          <a:lstStyle/>
          <a:p>
            <a:r>
              <a:rPr lang="en-US" sz="2900" dirty="0"/>
              <a:t>Retrospective: Conventional Latency Tolerance Techniques</a:t>
            </a:r>
          </a:p>
        </p:txBody>
      </p:sp>
      <p:sp>
        <p:nvSpPr>
          <p:cNvPr id="335875" name="Rectangle 3"/>
          <p:cNvSpPr>
            <a:spLocks noGrp="1" noChangeArrowheads="1"/>
          </p:cNvSpPr>
          <p:nvPr>
            <p:ph type="body" idx="1"/>
          </p:nvPr>
        </p:nvSpPr>
        <p:spPr>
          <a:xfrm>
            <a:off x="228600" y="1219200"/>
            <a:ext cx="8610600" cy="5029200"/>
          </a:xfrm>
        </p:spPr>
        <p:txBody>
          <a:bodyPr/>
          <a:lstStyle/>
          <a:p>
            <a:pPr>
              <a:lnSpc>
                <a:spcPct val="80000"/>
              </a:lnSpc>
            </a:pPr>
            <a:r>
              <a:rPr lang="en-US" sz="1800" dirty="0"/>
              <a:t>Caching [initially by Wilkes, 1965]</a:t>
            </a:r>
          </a:p>
          <a:p>
            <a:pPr lvl="1">
              <a:lnSpc>
                <a:spcPct val="80000"/>
              </a:lnSpc>
            </a:pPr>
            <a:r>
              <a:rPr lang="en-US" sz="1800" dirty="0"/>
              <a:t>Widely used, simple, effective, but inefficient, passive</a:t>
            </a:r>
          </a:p>
          <a:p>
            <a:pPr lvl="1">
              <a:lnSpc>
                <a:spcPct val="80000"/>
              </a:lnSpc>
            </a:pPr>
            <a:r>
              <a:rPr lang="en-US" sz="1800" dirty="0"/>
              <a:t>Not all applications/phases exhibit temporal or spatial locality</a:t>
            </a:r>
          </a:p>
          <a:p>
            <a:pPr lvl="1">
              <a:lnSpc>
                <a:spcPct val="80000"/>
              </a:lnSpc>
            </a:pPr>
            <a:endParaRPr lang="en-US" sz="1800" dirty="0"/>
          </a:p>
          <a:p>
            <a:pPr>
              <a:lnSpc>
                <a:spcPct val="80000"/>
              </a:lnSpc>
            </a:pPr>
            <a:r>
              <a:rPr lang="en-US" sz="1800" dirty="0"/>
              <a:t>Prefetching [initially in IBM 360/91, 1967]</a:t>
            </a:r>
          </a:p>
          <a:p>
            <a:pPr lvl="1">
              <a:lnSpc>
                <a:spcPct val="80000"/>
              </a:lnSpc>
            </a:pPr>
            <a:r>
              <a:rPr lang="en-US" sz="1800" dirty="0"/>
              <a:t>Works well for regular memory access patterns</a:t>
            </a:r>
          </a:p>
          <a:p>
            <a:pPr lvl="1">
              <a:lnSpc>
                <a:spcPct val="80000"/>
              </a:lnSpc>
            </a:pPr>
            <a:r>
              <a:rPr lang="en-US" sz="1800" dirty="0"/>
              <a:t>Prefetching irregular access patterns is difficult, inaccurate, and hardware-intensive</a:t>
            </a:r>
          </a:p>
          <a:p>
            <a:pPr>
              <a:lnSpc>
                <a:spcPct val="80000"/>
              </a:lnSpc>
            </a:pPr>
            <a:endParaRPr lang="en-US" sz="1800" dirty="0"/>
          </a:p>
          <a:p>
            <a:pPr>
              <a:lnSpc>
                <a:spcPct val="80000"/>
              </a:lnSpc>
            </a:pPr>
            <a:r>
              <a:rPr lang="en-US" sz="1800" dirty="0"/>
              <a:t>Multithreading [initially in CDC 6600, 1964]</a:t>
            </a:r>
          </a:p>
          <a:p>
            <a:pPr lvl="1">
              <a:lnSpc>
                <a:spcPct val="80000"/>
              </a:lnSpc>
            </a:pPr>
            <a:r>
              <a:rPr lang="en-US" sz="1800" dirty="0"/>
              <a:t>Works well if there are multiple threads</a:t>
            </a:r>
          </a:p>
          <a:p>
            <a:pPr lvl="1">
              <a:lnSpc>
                <a:spcPct val="80000"/>
              </a:lnSpc>
            </a:pPr>
            <a:r>
              <a:rPr lang="en-US" sz="1800" dirty="0"/>
              <a:t>Improving single thread performance using multithreading hardware is an ongoing research effort</a:t>
            </a:r>
          </a:p>
          <a:p>
            <a:pPr lvl="1">
              <a:lnSpc>
                <a:spcPct val="80000"/>
              </a:lnSpc>
            </a:pPr>
            <a:endParaRPr lang="en-US" sz="1800" dirty="0"/>
          </a:p>
          <a:p>
            <a:pPr>
              <a:lnSpc>
                <a:spcPct val="80000"/>
              </a:lnSpc>
            </a:pPr>
            <a:r>
              <a:rPr lang="en-US" sz="1800" dirty="0"/>
              <a:t>Out-of-order execution [initially by </a:t>
            </a:r>
            <a:r>
              <a:rPr lang="en-US" sz="1800" dirty="0" err="1"/>
              <a:t>Tomasulo</a:t>
            </a:r>
            <a:r>
              <a:rPr lang="en-US" sz="1800" dirty="0"/>
              <a:t>, 1967]</a:t>
            </a:r>
          </a:p>
          <a:p>
            <a:pPr lvl="1">
              <a:lnSpc>
                <a:spcPct val="80000"/>
              </a:lnSpc>
            </a:pPr>
            <a:r>
              <a:rPr lang="en-US" sz="1800" dirty="0">
                <a:solidFill>
                  <a:srgbClr val="CC0000"/>
                </a:solidFill>
              </a:rPr>
              <a:t>Tolerates cache misses that cannot be prefetched</a:t>
            </a:r>
          </a:p>
          <a:p>
            <a:pPr lvl="1">
              <a:lnSpc>
                <a:spcPct val="80000"/>
              </a:lnSpc>
            </a:pPr>
            <a:r>
              <a:rPr lang="en-US" sz="1800" dirty="0"/>
              <a:t>Requires extensive hardware resources for tolerating long latencies</a:t>
            </a:r>
          </a:p>
          <a:p>
            <a:pPr lvl="1">
              <a:lnSpc>
                <a:spcPct val="80000"/>
              </a:lnSpc>
            </a:pPr>
            <a:endParaRPr lang="en-US" sz="1800" dirty="0">
              <a:solidFill>
                <a:srgbClr val="CC0000"/>
              </a:solidFill>
            </a:endParaRPr>
          </a:p>
        </p:txBody>
      </p:sp>
      <p:sp>
        <p:nvSpPr>
          <p:cNvPr id="5" name="Rounded Rectangle 4"/>
          <p:cNvSpPr/>
          <p:nvPr/>
        </p:nvSpPr>
        <p:spPr>
          <a:xfrm rot="21340188">
            <a:off x="349867" y="2487140"/>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None of These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Fundamentally Reduce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Memory Latency</a:t>
            </a:r>
          </a:p>
        </p:txBody>
      </p:sp>
    </p:spTree>
    <p:extLst>
      <p:ext uri="{BB962C8B-B14F-4D97-AF65-F5344CB8AC3E}">
        <p14:creationId xmlns:p14="http://schemas.microsoft.com/office/powerpoint/2010/main" val="4042512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Two Major Sources of Latency Inefficiency</a:t>
            </a:r>
          </a:p>
        </p:txBody>
      </p:sp>
      <p:sp>
        <p:nvSpPr>
          <p:cNvPr id="3" name="Content Placeholder 2"/>
          <p:cNvSpPr>
            <a:spLocks noGrp="1"/>
          </p:cNvSpPr>
          <p:nvPr>
            <p:ph idx="1"/>
          </p:nvPr>
        </p:nvSpPr>
        <p:spPr/>
        <p:txBody>
          <a:bodyPr/>
          <a:lstStyle/>
          <a:p>
            <a:r>
              <a:rPr lang="en-US" dirty="0">
                <a:solidFill>
                  <a:srgbClr val="FF0000"/>
                </a:solidFill>
              </a:rPr>
              <a:t>Modern DRAM is </a:t>
            </a:r>
            <a:r>
              <a:rPr lang="en-US" b="1" dirty="0">
                <a:solidFill>
                  <a:srgbClr val="FF0000"/>
                </a:solidFill>
              </a:rPr>
              <a:t>not</a:t>
            </a:r>
            <a:r>
              <a:rPr lang="en-US" dirty="0">
                <a:solidFill>
                  <a:srgbClr val="FF0000"/>
                </a:solidFill>
              </a:rPr>
              <a:t> designed for low latency</a:t>
            </a:r>
          </a:p>
          <a:p>
            <a:pPr lvl="1"/>
            <a:r>
              <a:rPr lang="en-US" dirty="0"/>
              <a:t>Main focus is cost-per-bit (capacity)</a:t>
            </a:r>
          </a:p>
          <a:p>
            <a:endParaRPr lang="en-US" dirty="0"/>
          </a:p>
          <a:p>
            <a:r>
              <a:rPr lang="en-US" dirty="0">
                <a:solidFill>
                  <a:srgbClr val="FF0000"/>
                </a:solidFill>
              </a:rPr>
              <a:t>Modern DRAM latency is determined by </a:t>
            </a:r>
            <a:r>
              <a:rPr lang="en-US" b="1" dirty="0">
                <a:solidFill>
                  <a:srgbClr val="FF0000"/>
                </a:solidFill>
              </a:rPr>
              <a:t>worst case </a:t>
            </a:r>
            <a:r>
              <a:rPr lang="en-US" dirty="0">
                <a:solidFill>
                  <a:srgbClr val="FF0000"/>
                </a:solidFill>
              </a:rPr>
              <a:t>conditions and </a:t>
            </a:r>
            <a:r>
              <a:rPr lang="en-US" b="1" dirty="0">
                <a:solidFill>
                  <a:srgbClr val="FF0000"/>
                </a:solidFill>
              </a:rPr>
              <a:t>worst case </a:t>
            </a:r>
            <a:r>
              <a:rPr lang="en-US" dirty="0">
                <a:solidFill>
                  <a:srgbClr val="FF0000"/>
                </a:solidFill>
              </a:rPr>
              <a:t>devices</a:t>
            </a:r>
          </a:p>
          <a:p>
            <a:pPr lvl="1"/>
            <a:r>
              <a:rPr lang="en-US" dirty="0"/>
              <a:t>Much of memory latency is unnecessary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ounded Rectangle 4"/>
          <p:cNvSpPr/>
          <p:nvPr/>
        </p:nvSpPr>
        <p:spPr>
          <a:xfrm rot="21340188">
            <a:off x="349867" y="4306082"/>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mn-ea"/>
                <a:cs typeface="+mn-cs"/>
              </a:rPr>
              <a:t>Our Goal: Reduce Memory Latency at the Source of the Problem</a:t>
            </a:r>
          </a:p>
        </p:txBody>
      </p:sp>
    </p:spTree>
    <p:extLst>
      <p:ext uri="{BB962C8B-B14F-4D97-AF65-F5344CB8AC3E}">
        <p14:creationId xmlns:p14="http://schemas.microsoft.com/office/powerpoint/2010/main" val="11053566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fld id="{323594FA-E141-4234-AE05-360401972BE7}" type="slidenum">
              <a:rPr lang="en-US" altLang="en-US" smtClean="0"/>
              <a:pPr/>
              <a:t>3</a:t>
            </a:fld>
            <a:endParaRPr lang="en-US" altLang="en-US"/>
          </a:p>
        </p:txBody>
      </p:sp>
    </p:spTree>
    <p:extLst>
      <p:ext uri="{BB962C8B-B14F-4D97-AF65-F5344CB8AC3E}">
        <p14:creationId xmlns:p14="http://schemas.microsoft.com/office/powerpoint/2010/main" val="1587555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Memory Latency High?</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3" name="Content Placeholder 2"/>
          <p:cNvSpPr>
            <a:spLocks noGrp="1"/>
          </p:cNvSpPr>
          <p:nvPr>
            <p:ph idx="1"/>
          </p:nvPr>
        </p:nvSpPr>
        <p:spPr/>
        <p:txBody>
          <a:bodyPr>
            <a:normAutofit/>
          </a:bodyPr>
          <a:lstStyle/>
          <a:p>
            <a:r>
              <a:rPr lang="en-US" dirty="0">
                <a:solidFill>
                  <a:srgbClr val="0070C0"/>
                </a:solidFill>
              </a:rPr>
              <a:t>DRAM latency: Delay as specified in DRAM standards</a:t>
            </a:r>
          </a:p>
          <a:p>
            <a:pPr lvl="1"/>
            <a:r>
              <a:rPr lang="en-US" dirty="0"/>
              <a:t>Doesn’t reflect true DRAM device latency</a:t>
            </a:r>
          </a:p>
          <a:p>
            <a:r>
              <a:rPr lang="en-US" dirty="0"/>
              <a:t>Imperfect manufacturing process </a:t>
            </a:r>
            <a:r>
              <a:rPr lang="en-US" dirty="0">
                <a:latin typeface="Cambria Math" panose="02040503050406030204" pitchFamily="18" charset="0"/>
                <a:ea typeface="Cambria Math" panose="02040503050406030204" pitchFamily="18" charset="0"/>
              </a:rPr>
              <a:t>→ </a:t>
            </a:r>
            <a:r>
              <a:rPr lang="en-US" dirty="0"/>
              <a:t>latency variation</a:t>
            </a:r>
          </a:p>
          <a:p>
            <a:r>
              <a:rPr lang="en-US" b="1" dirty="0"/>
              <a:t>High standard latency </a:t>
            </a:r>
            <a:r>
              <a:rPr lang="en-US" dirty="0"/>
              <a:t>chosen to increase yield</a:t>
            </a:r>
          </a:p>
          <a:p>
            <a:endParaRPr lang="en-US" b="1" dirty="0"/>
          </a:p>
          <a:p>
            <a:endParaRPr lang="en-US" b="1" dirty="0"/>
          </a:p>
          <a:p>
            <a:endParaRPr lang="en-US" b="1" dirty="0"/>
          </a:p>
          <a:p>
            <a:pPr marL="0" indent="0">
              <a:buNone/>
            </a:pPr>
            <a:endParaRPr lang="en-US" dirty="0"/>
          </a:p>
        </p:txBody>
      </p:sp>
      <p:grpSp>
        <p:nvGrpSpPr>
          <p:cNvPr id="6" name="Group 5"/>
          <p:cNvGrpSpPr/>
          <p:nvPr/>
        </p:nvGrpSpPr>
        <p:grpSpPr>
          <a:xfrm>
            <a:off x="692768" y="5363738"/>
            <a:ext cx="8040641" cy="992612"/>
            <a:chOff x="224591" y="5243899"/>
            <a:chExt cx="8510476" cy="992613"/>
          </a:xfrm>
        </p:grpSpPr>
        <p:grpSp>
          <p:nvGrpSpPr>
            <p:cNvPr id="52" name="Group 51"/>
            <p:cNvGrpSpPr/>
            <p:nvPr/>
          </p:nvGrpSpPr>
          <p:grpSpPr>
            <a:xfrm>
              <a:off x="224591" y="5243899"/>
              <a:ext cx="8510476" cy="523229"/>
              <a:chOff x="352625" y="3223796"/>
              <a:chExt cx="8510476" cy="523229"/>
            </a:xfrm>
          </p:grpSpPr>
          <p:cxnSp>
            <p:nvCxnSpPr>
              <p:cNvPr id="57" name="Straight Arrow Connector 56"/>
              <p:cNvCxnSpPr/>
              <p:nvPr/>
            </p:nvCxnSpPr>
            <p:spPr>
              <a:xfrm>
                <a:off x="1161179" y="3511042"/>
                <a:ext cx="6781800" cy="0"/>
              </a:xfrm>
              <a:prstGeom prst="straightConnector1">
                <a:avLst/>
              </a:prstGeom>
              <a:ln w="44450" cap="rnd">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871907" y="3223804"/>
                <a:ext cx="99119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High</a:t>
                </a:r>
              </a:p>
            </p:txBody>
          </p:sp>
          <p:sp>
            <p:nvSpPr>
              <p:cNvPr id="63" name="TextBox 62"/>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Low</a:t>
                </a:r>
              </a:p>
            </p:txBody>
          </p:sp>
        </p:grpSp>
        <p:sp>
          <p:nvSpPr>
            <p:cNvPr id="65" name="TextBox 64"/>
            <p:cNvSpPr txBox="1"/>
            <p:nvPr/>
          </p:nvSpPr>
          <p:spPr>
            <a:xfrm>
              <a:off x="2900472" y="5713292"/>
              <a:ext cx="2991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Latency</a:t>
              </a:r>
            </a:p>
          </p:txBody>
        </p:sp>
      </p:grpSp>
      <p:grpSp>
        <p:nvGrpSpPr>
          <p:cNvPr id="27" name="dram a"/>
          <p:cNvGrpSpPr/>
          <p:nvPr/>
        </p:nvGrpSpPr>
        <p:grpSpPr>
          <a:xfrm>
            <a:off x="2237823" y="3289228"/>
            <a:ext cx="1181157" cy="2578172"/>
            <a:chOff x="2445298" y="3289228"/>
            <a:chExt cx="1181157" cy="2578172"/>
          </a:xfrm>
        </p:grpSpPr>
        <p:cxnSp>
          <p:nvCxnSpPr>
            <p:cNvPr id="16" name="Straight Connector 15"/>
            <p:cNvCxnSpPr>
              <a:stCxn id="68" idx="0"/>
              <a:endCxn id="64" idx="2"/>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14" name="Group 13"/>
            <p:cNvGrpSpPr/>
            <p:nvPr/>
          </p:nvGrpSpPr>
          <p:grpSpPr>
            <a:xfrm>
              <a:off x="2445298" y="3289228"/>
              <a:ext cx="1181157" cy="1358640"/>
              <a:chOff x="2373000" y="3289560"/>
              <a:chExt cx="1181157" cy="1358640"/>
            </a:xfrm>
          </p:grpSpPr>
          <p:pic>
            <p:nvPicPr>
              <p:cNvPr id="6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10" name="TextBox 9"/>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A</a:t>
                </a:r>
              </a:p>
            </p:txBody>
          </p:sp>
        </p:grpSp>
      </p:grpSp>
      <p:grpSp>
        <p:nvGrpSpPr>
          <p:cNvPr id="74" name="dram b"/>
          <p:cNvGrpSpPr/>
          <p:nvPr/>
        </p:nvGrpSpPr>
        <p:grpSpPr>
          <a:xfrm>
            <a:off x="4089529" y="3289228"/>
            <a:ext cx="1202573" cy="2578172"/>
            <a:chOff x="2445298" y="3289228"/>
            <a:chExt cx="1202573" cy="2578172"/>
          </a:xfrm>
        </p:grpSpPr>
        <p:cxnSp>
          <p:nvCxnSpPr>
            <p:cNvPr id="75" name="Straight Connector 74"/>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76" name="Oval 75"/>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77" name="Group 76"/>
            <p:cNvGrpSpPr/>
            <p:nvPr/>
          </p:nvGrpSpPr>
          <p:grpSpPr>
            <a:xfrm>
              <a:off x="2445298" y="3289228"/>
              <a:ext cx="1202573" cy="1358640"/>
              <a:chOff x="2373000" y="3289560"/>
              <a:chExt cx="1202573" cy="1358640"/>
            </a:xfrm>
          </p:grpSpPr>
          <p:pic>
            <p:nvPicPr>
              <p:cNvPr id="7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79" name="TextBox 78"/>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B</a:t>
                </a:r>
              </a:p>
            </p:txBody>
          </p:sp>
        </p:grpSp>
      </p:grpSp>
      <p:grpSp>
        <p:nvGrpSpPr>
          <p:cNvPr id="80" name="dram c"/>
          <p:cNvGrpSpPr/>
          <p:nvPr/>
        </p:nvGrpSpPr>
        <p:grpSpPr>
          <a:xfrm>
            <a:off x="5323091" y="3289228"/>
            <a:ext cx="1215397" cy="2578172"/>
            <a:chOff x="2445298" y="3289228"/>
            <a:chExt cx="1215397" cy="2578172"/>
          </a:xfrm>
        </p:grpSpPr>
        <p:cxnSp>
          <p:nvCxnSpPr>
            <p:cNvPr id="81" name="Straight Connector 80"/>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82" name="Oval 81"/>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83" name="Group 82"/>
            <p:cNvGrpSpPr/>
            <p:nvPr/>
          </p:nvGrpSpPr>
          <p:grpSpPr>
            <a:xfrm>
              <a:off x="2445298" y="3289228"/>
              <a:ext cx="1215397" cy="1358640"/>
              <a:chOff x="2373000" y="3289560"/>
              <a:chExt cx="1215397" cy="1358640"/>
            </a:xfrm>
          </p:grpSpPr>
          <p:pic>
            <p:nvPicPr>
              <p:cNvPr id="8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5" name="TextBox 84"/>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C</a:t>
                </a:r>
              </a:p>
            </p:txBody>
          </p:sp>
        </p:grpSp>
      </p:grpSp>
      <p:sp>
        <p:nvSpPr>
          <p:cNvPr id="92" name="TextBox 91"/>
          <p:cNvSpPr txBox="1"/>
          <p:nvPr/>
        </p:nvSpPr>
        <p:spPr>
          <a:xfrm>
            <a:off x="126972" y="4461942"/>
            <a:ext cx="215815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Manufacturing</a:t>
            </a:r>
            <a:b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b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Variation</a:t>
            </a:r>
          </a:p>
        </p:txBody>
      </p:sp>
      <p:cxnSp>
        <p:nvCxnSpPr>
          <p:cNvPr id="37" name="fab line 1"/>
          <p:cNvCxnSpPr/>
          <p:nvPr/>
        </p:nvCxnSpPr>
        <p:spPr>
          <a:xfrm>
            <a:off x="2832524" y="5045088"/>
            <a:ext cx="1847517"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94" name="fab line 2"/>
          <p:cNvCxnSpPr/>
          <p:nvPr/>
        </p:nvCxnSpPr>
        <p:spPr>
          <a:xfrm>
            <a:off x="4713491" y="5045088"/>
            <a:ext cx="1224991"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grpSp>
        <p:nvGrpSpPr>
          <p:cNvPr id="31" name="fab var"/>
          <p:cNvGrpSpPr/>
          <p:nvPr/>
        </p:nvGrpSpPr>
        <p:grpSpPr>
          <a:xfrm>
            <a:off x="1970291" y="4748767"/>
            <a:ext cx="4856042" cy="857215"/>
            <a:chOff x="2057400" y="4748767"/>
            <a:chExt cx="4856042" cy="857215"/>
          </a:xfrm>
        </p:grpSpPr>
        <p:grpSp>
          <p:nvGrpSpPr>
            <p:cNvPr id="8" name="Group 7"/>
            <p:cNvGrpSpPr>
              <a:grpSpLocks noChangeAspect="1"/>
            </p:cNvGrpSpPr>
            <p:nvPr/>
          </p:nvGrpSpPr>
          <p:grpSpPr>
            <a:xfrm>
              <a:off x="2057400" y="4748767"/>
              <a:ext cx="1735529" cy="857215"/>
              <a:chOff x="1905000" y="3429000"/>
              <a:chExt cx="4800600" cy="1905000"/>
            </a:xfrm>
          </p:grpSpPr>
          <p:sp>
            <p:nvSpPr>
              <p:cNvPr id="66"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67"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6" name="Group 85"/>
            <p:cNvGrpSpPr>
              <a:grpSpLocks noChangeAspect="1"/>
            </p:cNvGrpSpPr>
            <p:nvPr/>
          </p:nvGrpSpPr>
          <p:grpSpPr>
            <a:xfrm>
              <a:off x="3919607" y="4748767"/>
              <a:ext cx="1735529" cy="857215"/>
              <a:chOff x="1905000" y="3429000"/>
              <a:chExt cx="4800600" cy="1905000"/>
            </a:xfrm>
          </p:grpSpPr>
          <p:sp>
            <p:nvSpPr>
              <p:cNvPr id="8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8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9" name="Group 88"/>
            <p:cNvGrpSpPr>
              <a:grpSpLocks noChangeAspect="1"/>
            </p:cNvGrpSpPr>
            <p:nvPr/>
          </p:nvGrpSpPr>
          <p:grpSpPr>
            <a:xfrm>
              <a:off x="5177913" y="4748767"/>
              <a:ext cx="1735529" cy="857215"/>
              <a:chOff x="1905000" y="3429000"/>
              <a:chExt cx="4800600" cy="1905000"/>
            </a:xfrm>
          </p:grpSpPr>
          <p:sp>
            <p:nvSpPr>
              <p:cNvPr id="90"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91"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grpSp>
        <p:nvGrpSpPr>
          <p:cNvPr id="102" name="Group 101"/>
          <p:cNvGrpSpPr/>
          <p:nvPr/>
        </p:nvGrpSpPr>
        <p:grpSpPr>
          <a:xfrm>
            <a:off x="6453811" y="3296340"/>
            <a:ext cx="1460080" cy="2567188"/>
            <a:chOff x="6413080" y="3296340"/>
            <a:chExt cx="1460080" cy="2567188"/>
          </a:xfrm>
        </p:grpSpPr>
        <p:grpSp>
          <p:nvGrpSpPr>
            <p:cNvPr id="96" name="standard latency"/>
            <p:cNvGrpSpPr/>
            <p:nvPr/>
          </p:nvGrpSpPr>
          <p:grpSpPr>
            <a:xfrm>
              <a:off x="6413080" y="3296340"/>
              <a:ext cx="1460080" cy="2354643"/>
              <a:chOff x="5817951" y="3264492"/>
              <a:chExt cx="1460080" cy="2354643"/>
            </a:xfrm>
          </p:grpSpPr>
          <p:sp>
            <p:nvSpPr>
              <p:cNvPr id="97" name="TextBox 96"/>
              <p:cNvSpPr txBox="1"/>
              <p:nvPr/>
            </p:nvSpPr>
            <p:spPr>
              <a:xfrm>
                <a:off x="5817951" y="3264492"/>
                <a:ext cx="146008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Latency</a:t>
                </a:r>
              </a:p>
            </p:txBody>
          </p:sp>
          <p:cxnSp>
            <p:nvCxnSpPr>
              <p:cNvPr id="98" name="Straight Connector 97"/>
              <p:cNvCxnSpPr/>
              <p:nvPr/>
            </p:nvCxnSpPr>
            <p:spPr>
              <a:xfrm flipV="1">
                <a:off x="6552912" y="4235352"/>
                <a:ext cx="0" cy="1383783"/>
              </a:xfrm>
              <a:prstGeom prst="line">
                <a:avLst/>
              </a:prstGeom>
              <a:ln w="44450" cap="rnd">
                <a:solidFill>
                  <a:srgbClr val="0070C0"/>
                </a:solidFill>
                <a:prstDash val="solid"/>
                <a:headEnd type="oval" w="lg" len="lg"/>
                <a:tailEnd type="none" w="lg" len="lg"/>
              </a:ln>
            </p:spPr>
            <p:style>
              <a:lnRef idx="1">
                <a:schemeClr val="accent1"/>
              </a:lnRef>
              <a:fillRef idx="0">
                <a:schemeClr val="accent1"/>
              </a:fillRef>
              <a:effectRef idx="0">
                <a:schemeClr val="accent1"/>
              </a:effectRef>
              <a:fontRef idx="minor">
                <a:schemeClr val="tx1"/>
              </a:fontRef>
            </p:style>
          </p:cxnSp>
        </p:grpSp>
        <p:sp>
          <p:nvSpPr>
            <p:cNvPr id="101" name="Oval 100"/>
            <p:cNvSpPr>
              <a:spLocks noChangeAspect="1"/>
            </p:cNvSpPr>
            <p:nvPr/>
          </p:nvSpPr>
          <p:spPr>
            <a:xfrm>
              <a:off x="6927314" y="5438437"/>
              <a:ext cx="429385" cy="425091"/>
            </a:xfrm>
            <a:prstGeom prst="ellipse">
              <a:avLst/>
            </a:prstGeom>
            <a:solidFill>
              <a:srgbClr val="0070C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90453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7" presetClass="entr" presetSubtype="10" fill="hold" nodeType="withEffect">
                                  <p:stCondLst>
                                    <p:cond delay="500"/>
                                  </p:stCondLst>
                                  <p:childTnLst>
                                    <p:set>
                                      <p:cBhvr>
                                        <p:cTn id="18" dur="1" fill="hold">
                                          <p:stCondLst>
                                            <p:cond delay="0"/>
                                          </p:stCondLst>
                                        </p:cTn>
                                        <p:tgtEl>
                                          <p:spTgt spid="80"/>
                                        </p:tgtEl>
                                        <p:attrNameLst>
                                          <p:attrName>style.visibility</p:attrName>
                                        </p:attrNameLst>
                                      </p:cBhvr>
                                      <p:to>
                                        <p:strVal val="visible"/>
                                      </p:to>
                                    </p:set>
                                    <p:anim calcmode="lin" valueType="num">
                                      <p:cBhvr>
                                        <p:cTn id="19" dur="500" fill="hold"/>
                                        <p:tgtEl>
                                          <p:spTgt spid="80"/>
                                        </p:tgtEl>
                                        <p:attrNameLst>
                                          <p:attrName>ppt_w</p:attrName>
                                        </p:attrNameLst>
                                      </p:cBhvr>
                                      <p:tavLst>
                                        <p:tav tm="0">
                                          <p:val>
                                            <p:fltVal val="0"/>
                                          </p:val>
                                        </p:tav>
                                        <p:tav tm="100000">
                                          <p:val>
                                            <p:strVal val="#ppt_w"/>
                                          </p:val>
                                        </p:tav>
                                      </p:tavLst>
                                    </p:anim>
                                    <p:anim calcmode="lin" valueType="num">
                                      <p:cBhvr>
                                        <p:cTn id="20" dur="500" fill="hold"/>
                                        <p:tgtEl>
                                          <p:spTgt spid="80"/>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500"/>
                                  </p:stCondLst>
                                  <p:childTnLst>
                                    <p:set>
                                      <p:cBhvr>
                                        <p:cTn id="22" dur="1" fill="hold">
                                          <p:stCondLst>
                                            <p:cond delay="0"/>
                                          </p:stCondLst>
                                        </p:cTn>
                                        <p:tgtEl>
                                          <p:spTgt spid="74"/>
                                        </p:tgtEl>
                                        <p:attrNameLst>
                                          <p:attrName>style.visibility</p:attrName>
                                        </p:attrNameLst>
                                      </p:cBhvr>
                                      <p:to>
                                        <p:strVal val="visible"/>
                                      </p:to>
                                    </p:set>
                                    <p:anim calcmode="lin" valueType="num">
                                      <p:cBhvr>
                                        <p:cTn id="23" dur="500" fill="hold"/>
                                        <p:tgtEl>
                                          <p:spTgt spid="74"/>
                                        </p:tgtEl>
                                        <p:attrNameLst>
                                          <p:attrName>ppt_w</p:attrName>
                                        </p:attrNameLst>
                                      </p:cBhvr>
                                      <p:tavLst>
                                        <p:tav tm="0">
                                          <p:val>
                                            <p:fltVal val="0"/>
                                          </p:val>
                                        </p:tav>
                                        <p:tav tm="100000">
                                          <p:val>
                                            <p:strVal val="#ppt_w"/>
                                          </p:val>
                                        </p:tav>
                                      </p:tavLst>
                                    </p:anim>
                                    <p:anim calcmode="lin" valueType="num">
                                      <p:cBhvr>
                                        <p:cTn id="24" dur="500" fill="hold"/>
                                        <p:tgtEl>
                                          <p:spTgt spid="74"/>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strVal val="#ppt_h"/>
                                          </p:val>
                                        </p:tav>
                                        <p:tav tm="100000">
                                          <p:val>
                                            <p:strVal val="#ppt_h"/>
                                          </p:val>
                                        </p:tav>
                                      </p:tavLst>
                                    </p:anim>
                                  </p:childTnLst>
                                </p:cTn>
                              </p:par>
                              <p:par>
                                <p:cTn id="29" presetID="16" presetClass="entr" presetSubtype="37" fill="hold" nodeType="withEffect">
                                  <p:stCondLst>
                                    <p:cond delay="3000"/>
                                  </p:stCondLst>
                                  <p:childTnLst>
                                    <p:set>
                                      <p:cBhvr>
                                        <p:cTn id="30" dur="1" fill="hold">
                                          <p:stCondLst>
                                            <p:cond delay="0"/>
                                          </p:stCondLst>
                                        </p:cTn>
                                        <p:tgtEl>
                                          <p:spTgt spid="37"/>
                                        </p:tgtEl>
                                        <p:attrNameLst>
                                          <p:attrName>style.visibility</p:attrName>
                                        </p:attrNameLst>
                                      </p:cBhvr>
                                      <p:to>
                                        <p:strVal val="visible"/>
                                      </p:to>
                                    </p:set>
                                    <p:animEffect transition="in" filter="barn(outVertical)">
                                      <p:cBhvr>
                                        <p:cTn id="31" dur="500"/>
                                        <p:tgtEl>
                                          <p:spTgt spid="37"/>
                                        </p:tgtEl>
                                      </p:cBhvr>
                                    </p:animEffect>
                                  </p:childTnLst>
                                </p:cTn>
                              </p:par>
                              <p:par>
                                <p:cTn id="32" presetID="16" presetClass="entr" presetSubtype="37" fill="hold" nodeType="withEffect">
                                  <p:stCondLst>
                                    <p:cond delay="3000"/>
                                  </p:stCondLst>
                                  <p:childTnLst>
                                    <p:set>
                                      <p:cBhvr>
                                        <p:cTn id="33" dur="1" fill="hold">
                                          <p:stCondLst>
                                            <p:cond delay="0"/>
                                          </p:stCondLst>
                                        </p:cTn>
                                        <p:tgtEl>
                                          <p:spTgt spid="94"/>
                                        </p:tgtEl>
                                        <p:attrNameLst>
                                          <p:attrName>style.visibility</p:attrName>
                                        </p:attrNameLst>
                                      </p:cBhvr>
                                      <p:to>
                                        <p:strVal val="visible"/>
                                      </p:to>
                                    </p:set>
                                    <p:animEffect transition="in" filter="barn(outVertical)">
                                      <p:cBhvr>
                                        <p:cTn id="34" dur="500"/>
                                        <p:tgtEl>
                                          <p:spTgt spid="94"/>
                                        </p:tgtEl>
                                      </p:cBhvr>
                                    </p:animEffect>
                                  </p:childTnLst>
                                </p:cTn>
                              </p:par>
                              <p:par>
                                <p:cTn id="35" presetID="1" presetClass="entr" presetSubtype="0" fill="hold" grpId="0" nodeType="withEffect">
                                  <p:stCondLst>
                                    <p:cond delay="300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a:latin typeface="+mn-lt"/>
              </a:rPr>
              <a:t>Adaptive-Latency DRAM</a:t>
            </a: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a:solidFill>
                  <a:srgbClr val="000000"/>
                </a:solidFill>
              </a:rPr>
              <a:t>Key idea</a:t>
            </a:r>
          </a:p>
          <a:p>
            <a:pPr marL="914400" lvl="1" indent="-457200">
              <a:lnSpc>
                <a:spcPct val="100000"/>
              </a:lnSpc>
              <a:spcBef>
                <a:spcPts val="0"/>
              </a:spcBef>
            </a:pPr>
            <a:r>
              <a:rPr lang="en-US" b="1" dirty="0">
                <a:solidFill>
                  <a:srgbClr val="000000"/>
                </a:solidFill>
              </a:rPr>
              <a:t>Optimize DRAM timing parameters online</a:t>
            </a:r>
          </a:p>
          <a:p>
            <a:pPr marL="914400" lvl="1" indent="-457200">
              <a:lnSpc>
                <a:spcPct val="100000"/>
              </a:lnSpc>
              <a:spcBef>
                <a:spcPts val="0"/>
              </a:spcBef>
            </a:pPr>
            <a:endParaRPr lang="en-US" sz="2000" i="1" dirty="0">
              <a:solidFill>
                <a:srgbClr val="000000"/>
              </a:solidFill>
            </a:endParaRPr>
          </a:p>
          <a:p>
            <a:pPr marL="457200" indent="-457200">
              <a:lnSpc>
                <a:spcPct val="100000"/>
              </a:lnSpc>
              <a:spcBef>
                <a:spcPts val="0"/>
              </a:spcBef>
            </a:pPr>
            <a:r>
              <a:rPr lang="en-US" i="1" dirty="0">
                <a:solidFill>
                  <a:srgbClr val="000000"/>
                </a:solidFill>
              </a:rPr>
              <a:t>Two components</a:t>
            </a:r>
            <a:endParaRPr lang="en-US" sz="3200" i="1" dirty="0">
              <a:solidFill>
                <a:srgbClr val="000000"/>
              </a:solidFill>
            </a:endParaRPr>
          </a:p>
          <a:p>
            <a:pPr lvl="1">
              <a:lnSpc>
                <a:spcPct val="100000"/>
              </a:lnSpc>
              <a:spcBef>
                <a:spcPts val="0"/>
              </a:spcBef>
            </a:pPr>
            <a:r>
              <a:rPr lang="en-US" dirty="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a:solidFill>
                  <a:srgbClr val="000000"/>
                </a:solidFill>
              </a:rPr>
              <a:t>System monitors DRAM temperature &amp; uses appropriate DRAM timing 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reliable DRAM timing parameters</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DRAM temperature</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p:cNvSpPr/>
          <p:nvPr/>
        </p:nvSpPr>
        <p:spPr>
          <a:xfrm>
            <a:off x="1403648" y="6309320"/>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174017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394228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1658287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2622046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Latency Reduction Summary of 115 DIMMs</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read &amp; write (55°C)</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Read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32.7%</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Write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55.1%</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each timing parameter (55°C)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Sensing: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17.3%</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Restore: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37.3%</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(read),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54.8%</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(write)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err="1">
                <a:ln>
                  <a:noFill/>
                </a:ln>
                <a:solidFill>
                  <a:srgbClr val="000000"/>
                </a:solidFill>
                <a:effectLst/>
                <a:uLnTx/>
                <a:uFillTx/>
                <a:latin typeface="Calibri Light"/>
                <a:ea typeface="+mn-ea"/>
                <a:cs typeface="+mn-cs"/>
              </a:rPr>
              <a:t>Precharge</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35.2%</a:t>
            </a:r>
            <a:r>
              <a:rPr kumimoji="0" lang="en-US" sz="3200" b="0" i="1" u="none" strike="noStrike" kern="1200" cap="none" spc="0" normalizeH="0" baseline="0" noProof="0" dirty="0">
                <a:ln>
                  <a:noFill/>
                </a:ln>
                <a:solidFill>
                  <a:srgbClr val="0000FF"/>
                </a:solidFill>
                <a:effectLst/>
                <a:uLnTx/>
                <a:uFillTx/>
                <a:latin typeface="Calibri Light"/>
                <a:ea typeface="+mn-ea"/>
                <a:cs typeface="+mn-cs"/>
              </a:rPr>
              <a:t> </a:t>
            </a:r>
          </a:p>
        </p:txBody>
      </p:sp>
      <p:sp>
        <p:nvSpPr>
          <p:cNvPr id="4" name="Rectangle 3"/>
          <p:cNvSpPr/>
          <p:nvPr/>
        </p:nvSpPr>
        <p:spPr>
          <a:xfrm>
            <a:off x="1403648" y="6344604"/>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230131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graphicFrame>
        <p:nvGraphicFramePr>
          <p:cNvPr id="13" name="Chart 12"/>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14.0%</a:t>
              </a: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2.9%</a:t>
              </a: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10.4%</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Real-System Performance</a:t>
            </a:r>
          </a:p>
        </p:txBody>
      </p:sp>
      <p:sp>
        <p:nvSpPr>
          <p:cNvPr id="16" name="Punchline"/>
          <p:cNvSpPr txBox="1"/>
          <p:nvPr/>
        </p:nvSpPr>
        <p:spPr>
          <a:xfrm>
            <a:off x="0" y="5229200"/>
            <a:ext cx="9144000" cy="10668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AL-DRAM provides high performance 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dirty="0">
                <a:solidFill>
                  <a:srgbClr val="0000FF"/>
                </a:solidFill>
                <a:latin typeface="Calibri Light"/>
              </a:rPr>
              <a:t>m</a:t>
            </a:r>
            <a:r>
              <a:rPr kumimoji="0" lang="en-US" sz="3600" b="1" i="1" u="none" strike="noStrike" kern="1200" cap="none" spc="0" normalizeH="0" baseline="0" noProof="0" dirty="0" err="1">
                <a:ln>
                  <a:noFill/>
                </a:ln>
                <a:solidFill>
                  <a:srgbClr val="0000FF"/>
                </a:solidFill>
                <a:effectLst/>
                <a:uLnTx/>
                <a:uFillTx/>
                <a:latin typeface="Calibri Light"/>
                <a:ea typeface="+mn-ea"/>
                <a:cs typeface="+mn-cs"/>
              </a:rPr>
              <a:t>emory</a:t>
            </a:r>
            <a:r>
              <a:rPr kumimoji="0" lang="en-US" sz="3600" b="1" i="1" u="none" strike="noStrike" kern="1200" cap="none" spc="0" normalizeH="0" baseline="0" noProof="0" dirty="0">
                <a:ln>
                  <a:noFill/>
                </a:ln>
                <a:solidFill>
                  <a:srgbClr val="0000FF"/>
                </a:solidFill>
                <a:effectLst/>
                <a:uLnTx/>
                <a:uFillTx/>
                <a:latin typeface="Calibri Light"/>
                <a:ea typeface="+mn-ea"/>
                <a:cs typeface="+mn-cs"/>
              </a:rPr>
              <a:t>-intensive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mn-ea"/>
                <a:cs typeface="+mn-cs"/>
              </a:rPr>
              <a:t>Performance Improvement</a:t>
            </a: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Average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Improvement</a:t>
            </a: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all-35-workload</a:t>
            </a:r>
          </a:p>
        </p:txBody>
      </p:sp>
    </p:spTree>
    <p:extLst>
      <p:ext uri="{BB962C8B-B14F-4D97-AF65-F5344CB8AC3E}">
        <p14:creationId xmlns:p14="http://schemas.microsoft.com/office/powerpoint/2010/main" val="159747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Latency Also Reduces Energy</a:t>
            </a:r>
          </a:p>
        </p:txBody>
      </p:sp>
      <p:sp>
        <p:nvSpPr>
          <p:cNvPr id="3" name="Content Placeholder 2"/>
          <p:cNvSpPr>
            <a:spLocks noGrp="1"/>
          </p:cNvSpPr>
          <p:nvPr>
            <p:ph idx="1"/>
          </p:nvPr>
        </p:nvSpPr>
        <p:spPr>
          <a:xfrm>
            <a:off x="228600" y="1216496"/>
            <a:ext cx="8610600" cy="4876800"/>
          </a:xfrm>
        </p:spPr>
        <p:txBody>
          <a:bodyPr/>
          <a:lstStyle/>
          <a:p>
            <a:r>
              <a:rPr lang="en-US" dirty="0"/>
              <a:t>AL-DRAM reduces DRAM power consumption</a:t>
            </a:r>
          </a:p>
          <a:p>
            <a:endParaRPr lang="en-US" dirty="0"/>
          </a:p>
          <a:p>
            <a:r>
              <a:rPr lang="en-US" dirty="0"/>
              <a:t>Major reason: reduction in row activation time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34660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Adaptive-Latency DRAM</a:t>
            </a:r>
          </a:p>
        </p:txBody>
      </p:sp>
      <p:sp>
        <p:nvSpPr>
          <p:cNvPr id="3" name="Content Placeholder 2"/>
          <p:cNvSpPr>
            <a:spLocks noGrp="1"/>
          </p:cNvSpPr>
          <p:nvPr>
            <p:ph idx="1"/>
          </p:nvPr>
        </p:nvSpPr>
        <p:spPr>
          <a:xfrm>
            <a:off x="228600" y="1000472"/>
            <a:ext cx="8610600" cy="4876800"/>
          </a:xfrm>
        </p:spPr>
        <p:txBody>
          <a:bodyPr/>
          <a:lstStyle/>
          <a:p>
            <a:r>
              <a:rPr lang="en-US" sz="2200" dirty="0"/>
              <a:t>Donghyuk Lee, Yoongu Kim, Gennady </a:t>
            </a:r>
            <a:r>
              <a:rPr lang="en-US" sz="2200" dirty="0" err="1"/>
              <a:t>Pekhimenko</a:t>
            </a:r>
            <a:r>
              <a:rPr lang="en-US" sz="2200" dirty="0"/>
              <a:t>, Samira Khan, Vivek Seshadri, Kevin Chang, and Onur Mutlu,</a:t>
            </a:r>
            <a:br>
              <a:rPr lang="en-US" sz="2200" dirty="0"/>
            </a:br>
            <a:r>
              <a:rPr lang="en-US" sz="2200" b="1" dirty="0">
                <a:hlinkClick r:id="rId2"/>
              </a:rPr>
              <a:t>"Adaptive-Latency DRAM: Optimizing DRAM Timing for the Common-Case"</a:t>
            </a:r>
            <a:r>
              <a:rPr lang="en-US" sz="2200" dirty="0"/>
              <a:t> </a:t>
            </a:r>
            <a:br>
              <a:rPr lang="en-US" sz="2200" dirty="0"/>
            </a:br>
            <a:r>
              <a:rPr lang="en-US" sz="2200" i="1" dirty="0"/>
              <a:t>Proceedings of the </a:t>
            </a:r>
            <a:r>
              <a:rPr lang="en-US" sz="2200" i="1" dirty="0">
                <a:hlinkClick r:id="rId3"/>
              </a:rPr>
              <a:t>21st International Symposium on High-Performance Computer Architecture</a:t>
            </a:r>
            <a:r>
              <a:rPr lang="en-US" sz="2200" i="1" dirty="0"/>
              <a:t> (</a:t>
            </a:r>
            <a:r>
              <a:rPr lang="en-US" sz="2200" b="1" i="1" dirty="0"/>
              <a:t>HPCA</a:t>
            </a:r>
            <a:r>
              <a:rPr lang="en-US" sz="2200" i="1" dirty="0"/>
              <a:t>)</a:t>
            </a:r>
            <a:r>
              <a:rPr lang="en-US" sz="2200" dirty="0"/>
              <a:t>, Bay Area, CA, February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Full data sets</a:t>
            </a:r>
            <a:r>
              <a:rPr lang="en-US" sz="22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451880"/>
            <a:ext cx="9144000" cy="1713424"/>
          </a:xfrm>
          <a:prstGeom prst="rect">
            <a:avLst/>
          </a:prstGeom>
        </p:spPr>
      </p:pic>
    </p:spTree>
    <p:extLst>
      <p:ext uri="{BB962C8B-B14F-4D97-AF65-F5344CB8AC3E}">
        <p14:creationId xmlns:p14="http://schemas.microsoft.com/office/powerpoint/2010/main" val="35643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the Fixed Latency Mindset</a:t>
            </a:r>
          </a:p>
        </p:txBody>
      </p:sp>
      <p:sp>
        <p:nvSpPr>
          <p:cNvPr id="3" name="Content Placeholder 2"/>
          <p:cNvSpPr>
            <a:spLocks noGrp="1"/>
          </p:cNvSpPr>
          <p:nvPr>
            <p:ph idx="1"/>
          </p:nvPr>
        </p:nvSpPr>
        <p:spPr>
          <a:xfrm>
            <a:off x="228600" y="836712"/>
            <a:ext cx="8610600" cy="4876800"/>
          </a:xfrm>
        </p:spPr>
        <p:txBody>
          <a:bodyPr/>
          <a:lstStyle/>
          <a:p>
            <a:r>
              <a:rPr lang="en-US" dirty="0"/>
              <a:t>Reliable operation latency is actually very heterogeneous</a:t>
            </a:r>
          </a:p>
          <a:p>
            <a:pPr lvl="1"/>
            <a:r>
              <a:rPr lang="en-US" dirty="0"/>
              <a:t>Across temperatures, chips, parts of a chip, voltage levels, </a:t>
            </a:r>
            <a:r>
              <a:rPr lang="is-IS" dirty="0"/>
              <a:t>…</a:t>
            </a:r>
          </a:p>
          <a:p>
            <a:pPr lvl="1"/>
            <a:endParaRPr lang="is-IS" sz="1100" dirty="0"/>
          </a:p>
          <a:p>
            <a:r>
              <a:rPr lang="is-IS" dirty="0"/>
              <a:t>Idea: </a:t>
            </a:r>
            <a:r>
              <a:rPr lang="is-IS" dirty="0">
                <a:solidFill>
                  <a:srgbClr val="0000FF"/>
                </a:solidFill>
              </a:rPr>
              <a:t>Dynamically find out and use the lowest latency one can reliably access a memory location with</a:t>
            </a:r>
          </a:p>
          <a:p>
            <a:pPr lvl="1"/>
            <a:r>
              <a:rPr lang="is-IS" dirty="0"/>
              <a:t>Adaptive-Latency DRAM [HPCA 2015]</a:t>
            </a:r>
          </a:p>
          <a:p>
            <a:pPr lvl="1"/>
            <a:r>
              <a:rPr lang="is-IS" dirty="0"/>
              <a:t>Flexible-Latency DRAM [SIGMETRICS 2016]</a:t>
            </a:r>
          </a:p>
          <a:p>
            <a:pPr lvl="1"/>
            <a:r>
              <a:rPr lang="is-IS" dirty="0"/>
              <a:t>Design-Induced Variation-Aware DRAM [SIGMETRICS 2017]</a:t>
            </a:r>
          </a:p>
          <a:p>
            <a:pPr lvl="1"/>
            <a:r>
              <a:rPr lang="is-IS" dirty="0"/>
              <a:t>Voltron [SIGMETRICS 2017]</a:t>
            </a:r>
          </a:p>
          <a:p>
            <a:pPr lvl="1"/>
            <a:r>
              <a:rPr lang="is-IS" dirty="0"/>
              <a:t>DRAM Latency PUF [HPCA 2018]</a:t>
            </a:r>
          </a:p>
          <a:p>
            <a:pPr lvl="1"/>
            <a:r>
              <a:rPr lang="is-IS" dirty="0"/>
              <a:t>DRAM Latency True Random Number Generator [HPCA 2019]</a:t>
            </a:r>
          </a:p>
          <a:p>
            <a:pPr lvl="1"/>
            <a:r>
              <a:rPr lang="is-IS" sz="1800" dirty="0"/>
              <a:t>...</a:t>
            </a:r>
          </a:p>
          <a:p>
            <a:pPr lvl="1"/>
            <a:endParaRPr lang="is-IS" sz="1100" dirty="0"/>
          </a:p>
          <a:p>
            <a:r>
              <a:rPr lang="is-IS" dirty="0">
                <a:solidFill>
                  <a:srgbClr val="FF0000"/>
                </a:solidFill>
              </a:rPr>
              <a:t>We would like to find sources of latency heterogeneity and exploit them to minimize latency (or create other benefits)</a:t>
            </a:r>
          </a:p>
          <a:p>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0753220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Future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6201144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 Variation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t>
            </a:r>
            <a:r>
              <a:rPr lang="en-US" sz="2000" dirty="0" err="1"/>
              <a:t>Abhijith</a:t>
            </a:r>
            <a:r>
              <a:rPr lang="en-US" sz="2000" dirty="0"/>
              <a:t> </a:t>
            </a:r>
            <a:r>
              <a:rPr lang="en-US" sz="2000" dirty="0" err="1"/>
              <a:t>Kashyap</a:t>
            </a:r>
            <a:r>
              <a:rPr lang="en-US" sz="2000" dirty="0"/>
              <a:t>, </a:t>
            </a:r>
            <a:r>
              <a:rPr lang="en-US" sz="2000" dirty="0" err="1"/>
              <a:t>Hasan</a:t>
            </a:r>
            <a:r>
              <a:rPr lang="en-US" sz="2000" dirty="0"/>
              <a:t> Hassan, Samira Khan, Kevin Hsieh, </a:t>
            </a:r>
            <a:r>
              <a:rPr lang="en-US" sz="2000" dirty="0" err="1"/>
              <a:t>Donghyuk</a:t>
            </a:r>
            <a:r>
              <a:rPr lang="en-US" sz="2000" dirty="0"/>
              <a:t> Lee, </a:t>
            </a:r>
            <a:r>
              <a:rPr lang="en-US" sz="2000" dirty="0" err="1"/>
              <a:t>Saugata</a:t>
            </a:r>
            <a:r>
              <a:rPr lang="en-US" sz="2000" dirty="0"/>
              <a:t> </a:t>
            </a:r>
            <a:r>
              <a:rPr lang="en-US" sz="2000" dirty="0" err="1"/>
              <a:t>Ghose</a:t>
            </a:r>
            <a:r>
              <a:rPr lang="en-US" sz="2000" dirty="0"/>
              <a:t>, Gennady Pekhimenko, </a:t>
            </a:r>
            <a:r>
              <a:rPr lang="en-US" sz="2000" dirty="0" err="1"/>
              <a:t>Tianshi</a:t>
            </a:r>
            <a:r>
              <a:rPr lang="en-US" sz="2000" dirty="0"/>
              <a:t> Li, and Onur Mutlu,</a:t>
            </a:r>
            <a:br>
              <a:rPr lang="en-US" sz="2000" dirty="0"/>
            </a:br>
            <a:r>
              <a:rPr lang="en-US" sz="2000" b="1" dirty="0">
                <a:hlinkClick r:id="rId2"/>
              </a:rPr>
              <a:t>"Understanding Latency Variation in Modern DRAM Chips: Experimental Characterization, Analysis, and Optimization"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Antibes Juan-Les-Pins, France,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Source Code</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6234" y="4365104"/>
            <a:ext cx="9144000" cy="818866"/>
          </a:xfrm>
          <a:prstGeom prst="rect">
            <a:avLst/>
          </a:prstGeom>
        </p:spPr>
      </p:pic>
      <p:pic>
        <p:nvPicPr>
          <p:cNvPr id="6" name="Picture 5"/>
          <p:cNvPicPr>
            <a:picLocks noChangeAspect="1"/>
          </p:cNvPicPr>
          <p:nvPr/>
        </p:nvPicPr>
        <p:blipFill>
          <a:blip r:embed="rId8"/>
          <a:stretch>
            <a:fillRect/>
          </a:stretch>
        </p:blipFill>
        <p:spPr>
          <a:xfrm>
            <a:off x="-36512" y="5229200"/>
            <a:ext cx="9144000" cy="1278739"/>
          </a:xfrm>
          <a:prstGeom prst="rect">
            <a:avLst/>
          </a:prstGeom>
        </p:spPr>
      </p:pic>
    </p:spTree>
    <p:extLst>
      <p:ext uri="{BB962C8B-B14F-4D97-AF65-F5344CB8AC3E}">
        <p14:creationId xmlns:p14="http://schemas.microsoft.com/office/powerpoint/2010/main" val="554790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Design-Induced Latency Variation in DRAM</a:t>
            </a:r>
          </a:p>
        </p:txBody>
      </p:sp>
      <p:sp>
        <p:nvSpPr>
          <p:cNvPr id="3" name="Content Placeholder 2"/>
          <p:cNvSpPr>
            <a:spLocks noGrp="1"/>
          </p:cNvSpPr>
          <p:nvPr>
            <p:ph idx="1"/>
          </p:nvPr>
        </p:nvSpPr>
        <p:spPr>
          <a:xfrm>
            <a:off x="228600" y="980728"/>
            <a:ext cx="8915400" cy="5193723"/>
          </a:xfrm>
        </p:spPr>
        <p:txBody>
          <a:bodyPr/>
          <a:lstStyle/>
          <a:p>
            <a:r>
              <a:rPr lang="en-US" sz="2000" dirty="0" err="1"/>
              <a:t>Donghyuk</a:t>
            </a:r>
            <a:r>
              <a:rPr lang="en-US" sz="2000" dirty="0"/>
              <a:t> Lee, Samira Khan, Lavanya Subramanian, </a:t>
            </a:r>
            <a:r>
              <a:rPr lang="en-US" sz="2000" dirty="0" err="1"/>
              <a:t>Saugata</a:t>
            </a:r>
            <a:r>
              <a:rPr lang="en-US" sz="2000" dirty="0"/>
              <a:t> </a:t>
            </a:r>
            <a:r>
              <a:rPr lang="en-US" sz="2000" dirty="0" err="1"/>
              <a:t>Ghose</a:t>
            </a:r>
            <a:r>
              <a:rPr lang="en-US" sz="2000" dirty="0"/>
              <a:t>, </a:t>
            </a:r>
            <a:r>
              <a:rPr lang="en-US" sz="2000" dirty="0" err="1"/>
              <a:t>Rachata</a:t>
            </a:r>
            <a:r>
              <a:rPr lang="en-US" sz="2000" dirty="0"/>
              <a:t> </a:t>
            </a:r>
            <a:r>
              <a:rPr lang="en-US" sz="2000" dirty="0" err="1"/>
              <a:t>Ausavarungnirun</a:t>
            </a:r>
            <a:r>
              <a:rPr lang="en-US" sz="2000" dirty="0"/>
              <a:t>, Gennady Pekhimenko, </a:t>
            </a:r>
            <a:r>
              <a:rPr lang="en-US" sz="2000" dirty="0" err="1"/>
              <a:t>Vivek</a:t>
            </a:r>
            <a:r>
              <a:rPr lang="en-US" sz="2000" dirty="0"/>
              <a:t> Seshadri, and Onur Mutlu,</a:t>
            </a:r>
            <a:br>
              <a:rPr lang="en-US" sz="2000" dirty="0"/>
            </a:br>
            <a:r>
              <a:rPr lang="en-US" sz="2000" b="1" dirty="0">
                <a:hlinkClick r:id="rId2"/>
              </a:rPr>
              <a:t>"Design-Induced Latency Variation in Modern DRAM Chips: Characterization, Analysis, and Latency Reduction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8" name="Picture 7"/>
          <p:cNvPicPr>
            <a:picLocks noChangeAspect="1"/>
          </p:cNvPicPr>
          <p:nvPr/>
        </p:nvPicPr>
        <p:blipFill>
          <a:blip r:embed="rId4"/>
          <a:stretch>
            <a:fillRect/>
          </a:stretch>
        </p:blipFill>
        <p:spPr>
          <a:xfrm>
            <a:off x="0" y="3837964"/>
            <a:ext cx="9144000" cy="2543364"/>
          </a:xfrm>
          <a:prstGeom prst="rect">
            <a:avLst/>
          </a:prstGeom>
        </p:spPr>
      </p:pic>
    </p:spTree>
    <p:extLst>
      <p:ext uri="{BB962C8B-B14F-4D97-AF65-F5344CB8AC3E}">
        <p14:creationId xmlns:p14="http://schemas.microsoft.com/office/powerpoint/2010/main" val="1702822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A6333-34F0-B840-8F7C-8EE01BD0583E}"/>
              </a:ext>
            </a:extLst>
          </p:cNvPr>
          <p:cNvSpPr>
            <a:spLocks noGrp="1"/>
          </p:cNvSpPr>
          <p:nvPr>
            <p:ph type="title"/>
          </p:nvPr>
        </p:nvSpPr>
        <p:spPr/>
        <p:txBody>
          <a:bodyPr/>
          <a:lstStyle/>
          <a:p>
            <a:r>
              <a:rPr lang="en-US" dirty="0"/>
              <a:t>Solar-DRAM: Exploiting Spatial Variation</a:t>
            </a:r>
          </a:p>
        </p:txBody>
      </p:sp>
      <p:sp>
        <p:nvSpPr>
          <p:cNvPr id="3" name="Content Placeholder 2">
            <a:extLst>
              <a:ext uri="{FF2B5EF4-FFF2-40B4-BE49-F238E27FC236}">
                <a16:creationId xmlns:a16="http://schemas.microsoft.com/office/drawing/2014/main" id="{B203D3F7-8F9D-FA40-B1DE-900CFFDF927E}"/>
              </a:ext>
            </a:extLst>
          </p:cNvPr>
          <p:cNvSpPr>
            <a:spLocks noGrp="1"/>
          </p:cNvSpPr>
          <p:nvPr>
            <p:ph idx="1"/>
          </p:nvPr>
        </p:nvSpPr>
        <p:spPr>
          <a:xfrm>
            <a:off x="228600" y="1052736"/>
            <a:ext cx="8610600" cy="5195664"/>
          </a:xfrm>
        </p:spPr>
        <p:txBody>
          <a:bodyPr/>
          <a:lstStyle/>
          <a:p>
            <a:r>
              <a:rPr lang="en-US" sz="2000" dirty="0" err="1"/>
              <a:t>Jeremie</a:t>
            </a:r>
            <a:r>
              <a:rPr lang="en-US" sz="2000" dirty="0"/>
              <a:t> S. Kim, Minesh Patel, Hasan Hassan, and Onur Mutlu,</a:t>
            </a:r>
            <a:br>
              <a:rPr lang="en-US" sz="2000" dirty="0"/>
            </a:br>
            <a:r>
              <a:rPr lang="en-US" sz="2000" b="1" dirty="0">
                <a:hlinkClick r:id="rId2"/>
              </a:rPr>
              <a:t>"Solar-DRAM: Reducing DRAM Access Latency by Exploiting the Variation in Local Bitlines"</a:t>
            </a:r>
            <a:br>
              <a:rPr lang="en-US" sz="2000" dirty="0"/>
            </a:br>
            <a:r>
              <a:rPr lang="en-US" sz="2000" i="1" dirty="0"/>
              <a:t>Proceedings of the </a:t>
            </a:r>
            <a:r>
              <a:rPr lang="en-US" sz="2000" i="1" dirty="0">
                <a:hlinkClick r:id="rId3"/>
              </a:rPr>
              <a:t>36th IEEE International Conference on Computer Design</a:t>
            </a:r>
            <a:r>
              <a:rPr lang="en-US" sz="2000" i="1" dirty="0"/>
              <a:t> (</a:t>
            </a:r>
            <a:r>
              <a:rPr lang="en-US" sz="2000" b="1" i="1" dirty="0"/>
              <a:t>ICCD</a:t>
            </a:r>
            <a:r>
              <a:rPr lang="en-US" sz="2000" i="1" dirty="0"/>
              <a:t>)</a:t>
            </a:r>
            <a:r>
              <a:rPr lang="en-US" sz="2000" dirty="0"/>
              <a:t>, Orlando, FL, USA, October 2018. </a:t>
            </a:r>
          </a:p>
        </p:txBody>
      </p:sp>
      <p:sp>
        <p:nvSpPr>
          <p:cNvPr id="4" name="Slide Number Placeholder 3">
            <a:extLst>
              <a:ext uri="{FF2B5EF4-FFF2-40B4-BE49-F238E27FC236}">
                <a16:creationId xmlns:a16="http://schemas.microsoft.com/office/drawing/2014/main" id="{88DC2D37-A78C-0648-B151-5ED1AD10F385}"/>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a:extLst>
              <a:ext uri="{FF2B5EF4-FFF2-40B4-BE49-F238E27FC236}">
                <a16:creationId xmlns:a16="http://schemas.microsoft.com/office/drawing/2014/main" id="{CB69C954-FEAD-B845-8285-95B6ED75AC6A}"/>
              </a:ext>
            </a:extLst>
          </p:cNvPr>
          <p:cNvPicPr>
            <a:picLocks noChangeAspect="1"/>
          </p:cNvPicPr>
          <p:nvPr/>
        </p:nvPicPr>
        <p:blipFill>
          <a:blip r:embed="rId4"/>
          <a:stretch>
            <a:fillRect/>
          </a:stretch>
        </p:blipFill>
        <p:spPr>
          <a:xfrm>
            <a:off x="0" y="3573016"/>
            <a:ext cx="9144000" cy="2022466"/>
          </a:xfrm>
          <a:prstGeom prst="rect">
            <a:avLst/>
          </a:prstGeom>
        </p:spPr>
      </p:pic>
    </p:spTree>
    <p:extLst>
      <p:ext uri="{BB962C8B-B14F-4D97-AF65-F5344CB8AC3E}">
        <p14:creationId xmlns:p14="http://schemas.microsoft.com/office/powerpoint/2010/main" val="324804766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DRAM Latency PUFs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a:t>
            </a:r>
            <a:r>
              <a:rPr lang="en-US" sz="2000" u="sng" dirty="0"/>
              <a:t>Onur Mutlu</a:t>
            </a:r>
            <a:r>
              <a:rPr lang="en-US" sz="2000" dirty="0"/>
              <a:t>,</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a:stretch>
            <a:fillRect/>
          </a:stretch>
        </p:blipFill>
        <p:spPr>
          <a:xfrm>
            <a:off x="0" y="4224367"/>
            <a:ext cx="9144000" cy="1724913"/>
          </a:xfrm>
          <a:prstGeom prst="rect">
            <a:avLst/>
          </a:prstGeom>
        </p:spPr>
      </p:pic>
    </p:spTree>
    <p:extLst>
      <p:ext uri="{BB962C8B-B14F-4D97-AF65-F5344CB8AC3E}">
        <p14:creationId xmlns:p14="http://schemas.microsoft.com/office/powerpoint/2010/main" val="270032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sz="3400" dirty="0"/>
              <a:t>DRAM Latency True Random Number Generator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Onur Mutlu,</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a:t>
            </a:r>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4"/>
          <a:stretch>
            <a:fillRect/>
          </a:stretch>
        </p:blipFill>
        <p:spPr>
          <a:xfrm>
            <a:off x="0" y="3480756"/>
            <a:ext cx="9144000" cy="2180492"/>
          </a:xfrm>
          <a:prstGeom prst="rect">
            <a:avLst/>
          </a:prstGeom>
        </p:spPr>
      </p:pic>
    </p:spTree>
    <p:extLst>
      <p:ext uri="{BB962C8B-B14F-4D97-AF65-F5344CB8AC3E}">
        <p14:creationId xmlns:p14="http://schemas.microsoft.com/office/powerpoint/2010/main" val="302714010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ChargeCache: Exploiting Access Patterns</a:t>
            </a:r>
          </a:p>
        </p:txBody>
      </p:sp>
      <p:sp>
        <p:nvSpPr>
          <p:cNvPr id="3" name="Content Placeholder 2"/>
          <p:cNvSpPr>
            <a:spLocks noGrp="1"/>
          </p:cNvSpPr>
          <p:nvPr>
            <p:ph idx="1"/>
          </p:nvPr>
        </p:nvSpPr>
        <p:spPr>
          <a:xfrm>
            <a:off x="228600" y="997527"/>
            <a:ext cx="8915400" cy="5193723"/>
          </a:xfrm>
        </p:spPr>
        <p:txBody>
          <a:bodyPr/>
          <a:lstStyle/>
          <a:p>
            <a:r>
              <a:rPr lang="en-US" sz="2100" dirty="0" err="1"/>
              <a:t>Hasan</a:t>
            </a:r>
            <a:r>
              <a:rPr lang="en-US" sz="2100" dirty="0"/>
              <a:t> Hassan, Gennady Pekhimenko, </a:t>
            </a:r>
            <a:r>
              <a:rPr lang="en-US" sz="2100" dirty="0" err="1"/>
              <a:t>Nandita</a:t>
            </a:r>
            <a:r>
              <a:rPr lang="en-US" sz="2100" dirty="0"/>
              <a:t> </a:t>
            </a:r>
            <a:r>
              <a:rPr lang="en-US" sz="2100" dirty="0" err="1"/>
              <a:t>Vijaykumar</a:t>
            </a:r>
            <a:r>
              <a:rPr lang="en-US" sz="2100" dirty="0"/>
              <a:t>, </a:t>
            </a:r>
            <a:r>
              <a:rPr lang="en-US" sz="2100" dirty="0" err="1"/>
              <a:t>Vivek</a:t>
            </a:r>
            <a:r>
              <a:rPr lang="en-US" sz="2100" dirty="0"/>
              <a:t> Seshadri, </a:t>
            </a:r>
            <a:r>
              <a:rPr lang="en-US" sz="2100" dirty="0" err="1"/>
              <a:t>Donghyuk</a:t>
            </a:r>
            <a:r>
              <a:rPr lang="en-US" sz="2100" dirty="0"/>
              <a:t> Lee, </a:t>
            </a:r>
            <a:r>
              <a:rPr lang="en-US" sz="2100" dirty="0" err="1"/>
              <a:t>Oguz</a:t>
            </a:r>
            <a:r>
              <a:rPr lang="en-US" sz="2100" dirty="0"/>
              <a:t> </a:t>
            </a:r>
            <a:r>
              <a:rPr lang="en-US" sz="2100" dirty="0" err="1"/>
              <a:t>Ergin</a:t>
            </a:r>
            <a:r>
              <a:rPr lang="en-US" sz="2100" dirty="0"/>
              <a:t>, and Onur Mutlu,</a:t>
            </a:r>
            <a:br>
              <a:rPr lang="en-US" sz="2100" dirty="0"/>
            </a:br>
            <a:r>
              <a:rPr lang="en-US" sz="2100" b="1" dirty="0">
                <a:hlinkClick r:id="rId2"/>
              </a:rPr>
              <a:t>"ChargeCache: Reducing DRAM Latency by Exploiting Row Access Locality"</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a:p>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315391"/>
            <a:ext cx="9144000" cy="2497985"/>
          </a:xfrm>
          <a:prstGeom prst="rect">
            <a:avLst/>
          </a:prstGeom>
        </p:spPr>
      </p:pic>
    </p:spTree>
    <p:extLst>
      <p:ext uri="{BB962C8B-B14F-4D97-AF65-F5344CB8AC3E}">
        <p14:creationId xmlns:p14="http://schemas.microsoft.com/office/powerpoint/2010/main" val="4127648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Exploiting Subarray Level Parallelism</a:t>
            </a:r>
          </a:p>
        </p:txBody>
      </p:sp>
      <p:sp>
        <p:nvSpPr>
          <p:cNvPr id="3" name="Content Placeholder 2"/>
          <p:cNvSpPr>
            <a:spLocks noGrp="1"/>
          </p:cNvSpPr>
          <p:nvPr>
            <p:ph idx="1"/>
          </p:nvPr>
        </p:nvSpPr>
        <p:spPr>
          <a:xfrm>
            <a:off x="228600" y="1052736"/>
            <a:ext cx="8610600" cy="5195664"/>
          </a:xfrm>
        </p:spPr>
        <p:txBody>
          <a:bodyPr/>
          <a:lstStyle/>
          <a:p>
            <a:r>
              <a:rPr lang="en-US" dirty="0" err="1"/>
              <a:t>Yoongu</a:t>
            </a:r>
            <a:r>
              <a:rPr lang="en-US" dirty="0"/>
              <a:t> Kim, </a:t>
            </a:r>
            <a:r>
              <a:rPr lang="en-US" dirty="0" err="1"/>
              <a:t>Vivek</a:t>
            </a:r>
            <a:r>
              <a:rPr lang="en-US" dirty="0"/>
              <a:t> Seshadri, </a:t>
            </a:r>
            <a:r>
              <a:rPr lang="en-US" dirty="0" err="1"/>
              <a:t>Donghyuk</a:t>
            </a:r>
            <a:r>
              <a:rPr lang="en-US" dirty="0"/>
              <a:t> Lee, Jamie Liu, and Onur Mutlu,</a:t>
            </a:r>
            <a:br>
              <a:rPr lang="en-US" dirty="0"/>
            </a:br>
            <a:r>
              <a:rPr lang="en-US" b="1" dirty="0">
                <a:hlinkClick r:id="rId2"/>
              </a:rPr>
              <a:t>"A Case for Exploiting Subarray-Level Parallelism (SALP) in DRAM"</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(pptx)</a:t>
            </a:r>
            <a:r>
              <a:rPr lang="en-US" dirty="0"/>
              <a:t> </a:t>
            </a: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2DE812F-C00A-E642-A350-816C6A57C14E}"/>
              </a:ext>
            </a:extLst>
          </p:cNvPr>
          <p:cNvPicPr>
            <a:picLocks noChangeAspect="1"/>
          </p:cNvPicPr>
          <p:nvPr/>
        </p:nvPicPr>
        <p:blipFill>
          <a:blip r:embed="rId5"/>
          <a:stretch>
            <a:fillRect/>
          </a:stretch>
        </p:blipFill>
        <p:spPr>
          <a:xfrm>
            <a:off x="0" y="4653136"/>
            <a:ext cx="9144000" cy="1427408"/>
          </a:xfrm>
          <a:prstGeom prst="rect">
            <a:avLst/>
          </a:prstGeom>
        </p:spPr>
      </p:pic>
    </p:spTree>
    <p:extLst>
      <p:ext uri="{BB962C8B-B14F-4D97-AF65-F5344CB8AC3E}">
        <p14:creationId xmlns:p14="http://schemas.microsoft.com/office/powerpoint/2010/main" val="1608745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Tiered-Latency DRAM</a:t>
            </a:r>
          </a:p>
        </p:txBody>
      </p:sp>
      <p:sp>
        <p:nvSpPr>
          <p:cNvPr id="3" name="Content Placeholder 2"/>
          <p:cNvSpPr>
            <a:spLocks noGrp="1"/>
          </p:cNvSpPr>
          <p:nvPr>
            <p:ph idx="1"/>
          </p:nvPr>
        </p:nvSpPr>
        <p:spPr>
          <a:xfrm>
            <a:off x="228600" y="980728"/>
            <a:ext cx="8610600" cy="4876800"/>
          </a:xfrm>
        </p:spPr>
        <p:txBody>
          <a:bodyPr/>
          <a:lstStyle/>
          <a:p>
            <a:r>
              <a:rPr lang="en-US" sz="2200" dirty="0"/>
              <a:t>Donghyuk Lee, Yoongu Kim, Vivek Seshadri, Jamie Liu, Lavanya Subramanian, and Onur Mutlu,</a:t>
            </a:r>
            <a:br>
              <a:rPr lang="en-US" sz="2200" dirty="0"/>
            </a:br>
            <a:r>
              <a:rPr lang="en-US" sz="2200" b="1" dirty="0">
                <a:hlinkClick r:id="rId2"/>
              </a:rPr>
              <a:t>"Tiered-Latency DRAM: A Low Latency and Low Cost DRAM Architecture"</a:t>
            </a:r>
            <a:r>
              <a:rPr lang="en-US" sz="2200" dirty="0"/>
              <a:t> </a:t>
            </a:r>
            <a:br>
              <a:rPr lang="en-US" sz="2200" dirty="0"/>
            </a:br>
            <a:r>
              <a:rPr lang="en-US" sz="2200" i="1" dirty="0"/>
              <a:t>Proceedings of the </a:t>
            </a:r>
            <a:r>
              <a:rPr lang="en-US" sz="2200" i="1" dirty="0">
                <a:hlinkClick r:id="rId3"/>
              </a:rPr>
              <a:t>19th International Symposium on High-Performance Computer Architecture</a:t>
            </a:r>
            <a:r>
              <a:rPr lang="en-US" sz="2200" i="1" dirty="0"/>
              <a:t> (</a:t>
            </a:r>
            <a:r>
              <a:rPr lang="en-US" sz="2200" b="1" i="1" dirty="0"/>
              <a:t>HPCA</a:t>
            </a:r>
            <a:r>
              <a:rPr lang="en-US" sz="2200" i="1" dirty="0"/>
              <a:t>)</a:t>
            </a:r>
            <a:r>
              <a:rPr lang="en-US" sz="2200" dirty="0"/>
              <a:t>, Shenzhen, China, February 2013. </a:t>
            </a:r>
            <a:r>
              <a:rPr lang="en-US" sz="2200" dirty="0">
                <a:hlinkClick r:id="rId4"/>
              </a:rPr>
              <a:t>Slides (pptx)</a:t>
            </a:r>
            <a:endParaRPr lang="en-US" sz="2200" u="sng"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509120"/>
            <a:ext cx="9144000" cy="1080064"/>
          </a:xfrm>
          <a:prstGeom prst="rect">
            <a:avLst/>
          </a:prstGeom>
        </p:spPr>
      </p:pic>
    </p:spTree>
    <p:extLst>
      <p:ext uri="{BB962C8B-B14F-4D97-AF65-F5344CB8AC3E}">
        <p14:creationId xmlns:p14="http://schemas.microsoft.com/office/powerpoint/2010/main" val="1184807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LISA: Low-cost Inter-linked Subarrays</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hlinkClick r:id="rId2"/>
              </a:rPr>
              <a:t>"Low-Cost Inter-Linked Subarrays (LISA): Enabling Fast Inter-Subarray Data Movement in DRAM"</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537180"/>
            <a:ext cx="9144000" cy="908044"/>
          </a:xfrm>
          <a:prstGeom prst="rect">
            <a:avLst/>
          </a:prstGeom>
        </p:spPr>
      </p:pic>
      <p:pic>
        <p:nvPicPr>
          <p:cNvPr id="6" name="Picture 5"/>
          <p:cNvPicPr>
            <a:picLocks noChangeAspect="1"/>
          </p:cNvPicPr>
          <p:nvPr/>
        </p:nvPicPr>
        <p:blipFill>
          <a:blip r:embed="rId8"/>
          <a:stretch>
            <a:fillRect/>
          </a:stretch>
        </p:blipFill>
        <p:spPr>
          <a:xfrm>
            <a:off x="0" y="5526638"/>
            <a:ext cx="9144000" cy="710674"/>
          </a:xfrm>
          <a:prstGeom prst="rect">
            <a:avLst/>
          </a:prstGeom>
        </p:spPr>
      </p:pic>
    </p:spTree>
    <p:extLst>
      <p:ext uri="{BB962C8B-B14F-4D97-AF65-F5344CB8AC3E}">
        <p14:creationId xmlns:p14="http://schemas.microsoft.com/office/powerpoint/2010/main" val="1793187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CROW Substrate for DRAM</a:t>
            </a:r>
          </a:p>
        </p:txBody>
      </p:sp>
      <p:sp>
        <p:nvSpPr>
          <p:cNvPr id="3" name="Content Placeholder 2"/>
          <p:cNvSpPr>
            <a:spLocks noGrp="1"/>
          </p:cNvSpPr>
          <p:nvPr>
            <p:ph idx="1"/>
          </p:nvPr>
        </p:nvSpPr>
        <p:spPr/>
        <p:txBody>
          <a:bodyPr/>
          <a:lstStyle/>
          <a:p>
            <a:r>
              <a:rPr lang="en-US" sz="2200" dirty="0"/>
              <a:t>Hasan Hassan, Minesh Patel, </a:t>
            </a:r>
            <a:r>
              <a:rPr lang="en-US" sz="2200" dirty="0" err="1"/>
              <a:t>Jeremie</a:t>
            </a:r>
            <a:r>
              <a:rPr lang="en-US" sz="2200" dirty="0"/>
              <a:t> S. Kim, A. </a:t>
            </a:r>
            <a:r>
              <a:rPr lang="en-US" sz="2200" dirty="0" err="1"/>
              <a:t>Giray</a:t>
            </a:r>
            <a:r>
              <a:rPr lang="en-US" sz="2200" dirty="0"/>
              <a:t> </a:t>
            </a:r>
            <a:r>
              <a:rPr lang="en-US" sz="2200" dirty="0" err="1"/>
              <a:t>Yaglikci</a:t>
            </a:r>
            <a:r>
              <a:rPr lang="en-US" sz="2200" dirty="0"/>
              <a:t>, Nandita Vijaykumar, Nika </a:t>
            </a:r>
            <a:r>
              <a:rPr lang="en-US" sz="2200" dirty="0" err="1"/>
              <a:t>Mansourighiasi</a:t>
            </a:r>
            <a:r>
              <a:rPr lang="en-US" sz="2200" dirty="0"/>
              <a:t>, Saugata Ghose, and Onur Mutlu,</a:t>
            </a:r>
            <a:br>
              <a:rPr lang="en-US" sz="2200" dirty="0"/>
            </a:br>
            <a:r>
              <a:rPr lang="en-US" sz="2200" b="1" dirty="0">
                <a:hlinkClick r:id="rId2"/>
              </a:rPr>
              <a:t>"CROW: A Low-Cost Substrate for Improving DRAM Performance, Energy Efficiency, and Reliability"</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sz="2200" dirty="0"/>
            </a:br>
            <a:endParaRPr lang="en-US" sz="2200" dirty="0"/>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AF949416-2B44-2245-91D3-C3136C03D9B6}"/>
              </a:ext>
            </a:extLst>
          </p:cNvPr>
          <p:cNvPicPr>
            <a:picLocks noChangeAspect="1"/>
          </p:cNvPicPr>
          <p:nvPr/>
        </p:nvPicPr>
        <p:blipFill>
          <a:blip r:embed="rId4"/>
          <a:stretch>
            <a:fillRect/>
          </a:stretch>
        </p:blipFill>
        <p:spPr>
          <a:xfrm>
            <a:off x="-38100" y="4121282"/>
            <a:ext cx="9144000" cy="2217049"/>
          </a:xfrm>
          <a:prstGeom prst="rect">
            <a:avLst/>
          </a:prstGeom>
        </p:spPr>
      </p:pic>
    </p:spTree>
    <p:extLst>
      <p:ext uri="{BB962C8B-B14F-4D97-AF65-F5344CB8AC3E}">
        <p14:creationId xmlns:p14="http://schemas.microsoft.com/office/powerpoint/2010/main" val="2236859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986449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Reducing Refresh Latency</a:t>
            </a:r>
          </a:p>
        </p:txBody>
      </p:sp>
      <p:sp>
        <p:nvSpPr>
          <p:cNvPr id="3" name="Content Placeholder 2"/>
          <p:cNvSpPr>
            <a:spLocks noGrp="1"/>
          </p:cNvSpPr>
          <p:nvPr>
            <p:ph idx="1"/>
          </p:nvPr>
        </p:nvSpPr>
        <p:spPr>
          <a:xfrm>
            <a:off x="228600" y="980728"/>
            <a:ext cx="8915400" cy="5193723"/>
          </a:xfrm>
        </p:spPr>
        <p:txBody>
          <a:bodyPr/>
          <a:lstStyle/>
          <a:p>
            <a:r>
              <a:rPr lang="en-US" dirty="0"/>
              <a:t>Anup Das, Hasan Hassan, and Onur Mutlu,</a:t>
            </a:r>
            <a:br>
              <a:rPr lang="en-US" dirty="0"/>
            </a:br>
            <a:r>
              <a:rPr lang="en-US" b="1" dirty="0">
                <a:hlinkClick r:id="rId2"/>
              </a:rPr>
              <a:t>"VRL-DRAM: Improving DRAM Performance via Variable Refresh Latency"</a:t>
            </a:r>
            <a:br>
              <a:rPr lang="en-US" dirty="0"/>
            </a:br>
            <a:r>
              <a:rPr lang="en-US" i="1" dirty="0"/>
              <a:t>Proceedings of the </a:t>
            </a:r>
            <a:r>
              <a:rPr lang="en-US" i="1" dirty="0">
                <a:hlinkClick r:id="rId3"/>
              </a:rPr>
              <a:t>55th Design Automation Conference</a:t>
            </a:r>
            <a:r>
              <a:rPr lang="en-US" i="1" dirty="0"/>
              <a:t> (</a:t>
            </a:r>
            <a:r>
              <a:rPr lang="en-US" b="1" i="1" dirty="0"/>
              <a:t>DAC</a:t>
            </a:r>
            <a:r>
              <a:rPr lang="en-US" i="1" dirty="0"/>
              <a:t>)</a:t>
            </a:r>
            <a:r>
              <a:rPr lang="en-US" dirty="0"/>
              <a:t>, San Francisco, CA, USA, June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F6FB4DB5-F4F4-BB45-BE1E-975C9983FAD6}"/>
              </a:ext>
            </a:extLst>
          </p:cNvPr>
          <p:cNvPicPr>
            <a:picLocks noChangeAspect="1"/>
          </p:cNvPicPr>
          <p:nvPr/>
        </p:nvPicPr>
        <p:blipFill>
          <a:blip r:embed="rId4"/>
          <a:stretch>
            <a:fillRect/>
          </a:stretch>
        </p:blipFill>
        <p:spPr>
          <a:xfrm>
            <a:off x="0" y="3717129"/>
            <a:ext cx="9144000" cy="2376167"/>
          </a:xfrm>
          <a:prstGeom prst="rect">
            <a:avLst/>
          </a:prstGeom>
        </p:spPr>
      </p:pic>
    </p:spTree>
    <p:extLst>
      <p:ext uri="{BB962C8B-B14F-4D97-AF65-F5344CB8AC3E}">
        <p14:creationId xmlns:p14="http://schemas.microsoft.com/office/powerpoint/2010/main" val="2561834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Parallelizing Refreshes and Accesses</a:t>
            </a:r>
          </a:p>
        </p:txBody>
      </p:sp>
      <p:sp>
        <p:nvSpPr>
          <p:cNvPr id="3" name="Content Placeholder 2"/>
          <p:cNvSpPr>
            <a:spLocks noGrp="1"/>
          </p:cNvSpPr>
          <p:nvPr>
            <p:ph idx="1"/>
          </p:nvPr>
        </p:nvSpPr>
        <p:spPr>
          <a:xfrm>
            <a:off x="228600" y="980728"/>
            <a:ext cx="8610600" cy="4876800"/>
          </a:xfrm>
        </p:spPr>
        <p:txBody>
          <a:bodyPr/>
          <a:lstStyle/>
          <a:p>
            <a:r>
              <a:rPr lang="en-US" sz="2000" dirty="0"/>
              <a:t>Kevin Chang, Donghyuk Lee, </a:t>
            </a:r>
            <a:r>
              <a:rPr lang="en-US" sz="2000" dirty="0" err="1"/>
              <a:t>Zeshan</a:t>
            </a:r>
            <a:r>
              <a:rPr lang="en-US" sz="2000" dirty="0"/>
              <a:t> </a:t>
            </a:r>
            <a:r>
              <a:rPr lang="en-US" sz="2000" dirty="0" err="1"/>
              <a:t>Chishti</a:t>
            </a:r>
            <a:r>
              <a:rPr lang="en-US" sz="2000" dirty="0"/>
              <a:t>, </a:t>
            </a:r>
            <a:r>
              <a:rPr lang="en-US" sz="2000" dirty="0" err="1"/>
              <a:t>Alaa</a:t>
            </a:r>
            <a:r>
              <a:rPr lang="en-US" sz="2000" dirty="0"/>
              <a:t> </a:t>
            </a:r>
            <a:r>
              <a:rPr lang="en-US" sz="2000" dirty="0" err="1"/>
              <a:t>Alameldeen</a:t>
            </a:r>
            <a:r>
              <a:rPr lang="en-US" sz="2000" dirty="0"/>
              <a:t>, Chris Wilkerson, Yoongu Kim, and Onur Mutlu,</a:t>
            </a:r>
            <a:br>
              <a:rPr lang="en-US" sz="2000" dirty="0"/>
            </a:br>
            <a:r>
              <a:rPr lang="en-US" sz="2000" b="1" dirty="0">
                <a:hlinkClick r:id="rId2"/>
              </a:rPr>
              <a:t>"Improving DRAM Performance by Parallelizing Refreshes with Accesses"</a:t>
            </a:r>
            <a:r>
              <a:rPr lang="en-US" sz="2000" dirty="0"/>
              <a:t> </a:t>
            </a:r>
            <a:br>
              <a:rPr lang="en-US" sz="2000" dirty="0"/>
            </a:br>
            <a:r>
              <a:rPr lang="en-US" sz="2000" i="1" dirty="0"/>
              <a:t>Proceedings of the </a:t>
            </a:r>
            <a:r>
              <a:rPr lang="en-US" sz="2000" i="1" dirty="0">
                <a:hlinkClick r:id="rId3"/>
              </a:rPr>
              <a:t>20th International Symposium on High-Performance Computer Architecture</a:t>
            </a:r>
            <a:r>
              <a:rPr lang="en-US" sz="2000" i="1" dirty="0"/>
              <a:t> (</a:t>
            </a:r>
            <a:r>
              <a:rPr lang="en-US" sz="2000" b="1" i="1" dirty="0"/>
              <a:t>HPCA</a:t>
            </a:r>
            <a:r>
              <a:rPr lang="en-US" sz="2000" i="1" dirty="0"/>
              <a:t>)</a:t>
            </a:r>
            <a:r>
              <a:rPr lang="en-US" sz="2000" dirty="0"/>
              <a:t>, Orlando, FL, February 2014. [</a:t>
            </a:r>
            <a:r>
              <a:rPr lang="en-US" sz="2000" dirty="0">
                <a:hlinkClick r:id="rId4"/>
              </a:rPr>
              <a:t>Summary</a:t>
            </a:r>
            <a:r>
              <a:rPr lang="en-US" sz="2000" dirty="0"/>
              <a:t>] [</a:t>
            </a:r>
            <a:r>
              <a:rPr lang="en-US" sz="2000" dirty="0">
                <a:hlinkClick r:id="rId5"/>
              </a:rPr>
              <a:t>Slides (pptx)</a:t>
            </a:r>
            <a:r>
              <a:rPr lang="en-US" sz="2000" dirty="0"/>
              <a:t> </a:t>
            </a:r>
            <a:r>
              <a:rPr lang="en-US" sz="2000" dirty="0">
                <a:hlinkClick r:id="rId6"/>
              </a:rPr>
              <a:t>(pdf)</a:t>
            </a:r>
            <a:r>
              <a:rPr lang="en-US" sz="20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08520" y="3804590"/>
            <a:ext cx="9144000" cy="2576738"/>
          </a:xfrm>
          <a:prstGeom prst="rect">
            <a:avLst/>
          </a:prstGeom>
        </p:spPr>
      </p:pic>
    </p:spTree>
    <p:extLst>
      <p:ext uri="{BB962C8B-B14F-4D97-AF65-F5344CB8AC3E}">
        <p14:creationId xmlns:p14="http://schemas.microsoft.com/office/powerpoint/2010/main" val="4059401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Eliminating Refreshes</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390362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Latency-Voltage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 </a:t>
            </a:r>
            <a:r>
              <a:rPr lang="en-US" sz="2000" dirty="0" err="1"/>
              <a:t>Giray</a:t>
            </a:r>
            <a:r>
              <a:rPr lang="en-US" sz="2000" dirty="0"/>
              <a:t> </a:t>
            </a:r>
            <a:r>
              <a:rPr lang="en-US" sz="2000" dirty="0" err="1"/>
              <a:t>Yaglikci</a:t>
            </a:r>
            <a:r>
              <a:rPr lang="en-US" sz="2000" dirty="0"/>
              <a:t>, </a:t>
            </a:r>
            <a:r>
              <a:rPr lang="en-US" sz="2000" dirty="0" err="1"/>
              <a:t>Saugata</a:t>
            </a:r>
            <a:r>
              <a:rPr lang="en-US" sz="2000" dirty="0"/>
              <a:t> </a:t>
            </a:r>
            <a:r>
              <a:rPr lang="en-US" sz="2000" dirty="0" err="1"/>
              <a:t>Ghose</a:t>
            </a:r>
            <a:r>
              <a:rPr lang="en-US" sz="2000" dirty="0"/>
              <a:t>, </a:t>
            </a:r>
            <a:r>
              <a:rPr lang="en-US" sz="2000" dirty="0" err="1"/>
              <a:t>Aditya</a:t>
            </a:r>
            <a:r>
              <a:rPr lang="en-US" sz="2000" dirty="0"/>
              <a:t> </a:t>
            </a:r>
            <a:r>
              <a:rPr lang="en-US" sz="2000" dirty="0" err="1"/>
              <a:t>Agrawal</a:t>
            </a:r>
            <a:r>
              <a:rPr lang="en-US" sz="2000" dirty="0"/>
              <a:t>, </a:t>
            </a:r>
            <a:r>
              <a:rPr lang="en-US" sz="2000" dirty="0" err="1"/>
              <a:t>Niladrish</a:t>
            </a:r>
            <a:r>
              <a:rPr lang="en-US" sz="2000" dirty="0"/>
              <a:t> </a:t>
            </a:r>
            <a:r>
              <a:rPr lang="en-US" sz="2000" dirty="0" err="1"/>
              <a:t>Chatterjee</a:t>
            </a:r>
            <a:r>
              <a:rPr lang="en-US" sz="2000" dirty="0"/>
              <a:t>, </a:t>
            </a:r>
            <a:r>
              <a:rPr lang="en-US" sz="2000" dirty="0" err="1"/>
              <a:t>Abhijith</a:t>
            </a:r>
            <a:r>
              <a:rPr lang="en-US" sz="2000" dirty="0"/>
              <a:t> </a:t>
            </a:r>
            <a:r>
              <a:rPr lang="en-US" sz="2000" dirty="0" err="1"/>
              <a:t>Kashyap</a:t>
            </a:r>
            <a:r>
              <a:rPr lang="en-US" sz="2000" dirty="0"/>
              <a:t>, </a:t>
            </a:r>
            <a:r>
              <a:rPr lang="en-US" sz="2000" dirty="0" err="1"/>
              <a:t>Donghyuk</a:t>
            </a:r>
            <a:r>
              <a:rPr lang="en-US" sz="2000" dirty="0"/>
              <a:t> Lee, Mike O'Connor, Hasan Hassan, and Onur Mutlu,</a:t>
            </a:r>
            <a:br>
              <a:rPr lang="en-US" sz="2000" dirty="0"/>
            </a:br>
            <a:r>
              <a:rPr lang="en-US" sz="2000" b="1" dirty="0">
                <a:hlinkClick r:id="rId2"/>
              </a:rPr>
              <a:t>"Understanding Reduced-Voltage Operation in Modern DRAM Devices: Experimental Characterization, Analysis, and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4"/>
          <a:stretch>
            <a:fillRect/>
          </a:stretch>
        </p:blipFill>
        <p:spPr>
          <a:xfrm>
            <a:off x="0" y="4372785"/>
            <a:ext cx="9144000" cy="1864527"/>
          </a:xfrm>
          <a:prstGeom prst="rect">
            <a:avLst/>
          </a:prstGeom>
        </p:spPr>
      </p:pic>
    </p:spTree>
    <p:extLst>
      <p:ext uri="{BB962C8B-B14F-4D97-AF65-F5344CB8AC3E}">
        <p14:creationId xmlns:p14="http://schemas.microsoft.com/office/powerpoint/2010/main" val="4181158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VAMPIRE DRAM Power Model</a:t>
            </a:r>
          </a:p>
        </p:txBody>
      </p:sp>
      <p:sp>
        <p:nvSpPr>
          <p:cNvPr id="3" name="Content Placeholder 2"/>
          <p:cNvSpPr>
            <a:spLocks noGrp="1"/>
          </p:cNvSpPr>
          <p:nvPr>
            <p:ph idx="1"/>
          </p:nvPr>
        </p:nvSpPr>
        <p:spPr/>
        <p:txBody>
          <a:bodyPr/>
          <a:lstStyle/>
          <a:p>
            <a:r>
              <a:rPr lang="en-US" sz="2000" dirty="0"/>
              <a:t>Saugata Ghose, A. </a:t>
            </a:r>
            <a:r>
              <a:rPr lang="en-US" sz="2000" dirty="0" err="1"/>
              <a:t>Giray</a:t>
            </a:r>
            <a:r>
              <a:rPr lang="en-US" sz="2000" dirty="0"/>
              <a:t> </a:t>
            </a:r>
            <a:r>
              <a:rPr lang="en-US" sz="2000" dirty="0" err="1"/>
              <a:t>Yaglikci</a:t>
            </a:r>
            <a:r>
              <a:rPr lang="en-US" sz="2000" dirty="0"/>
              <a:t>, Raghav Gupta, </a:t>
            </a:r>
            <a:r>
              <a:rPr lang="en-US" sz="2000" dirty="0" err="1"/>
              <a:t>Donghyuk</a:t>
            </a:r>
            <a:r>
              <a:rPr lang="en-US" sz="2000" dirty="0"/>
              <a:t> Lee, Kais </a:t>
            </a:r>
            <a:r>
              <a:rPr lang="en-US" sz="2000" dirty="0" err="1"/>
              <a:t>Kudrolli</a:t>
            </a:r>
            <a:r>
              <a:rPr lang="en-US" sz="2000" dirty="0"/>
              <a:t>, William X. Liu, Hasan Hassan, Kevin K. Chang, </a:t>
            </a:r>
            <a:r>
              <a:rPr lang="en-US" sz="2000" dirty="0" err="1"/>
              <a:t>Niladrish</a:t>
            </a:r>
            <a:r>
              <a:rPr lang="en-US" sz="2000" dirty="0"/>
              <a:t> Chatterjee, Aditya Agrawal, Mike O'Connor, and Onur Mutlu,</a:t>
            </a:r>
            <a:br>
              <a:rPr lang="en-US" sz="2000" dirty="0"/>
            </a:br>
            <a:r>
              <a:rPr lang="en-US" sz="2000" b="1" dirty="0"/>
              <a:t>"What Your DRAM Power Models Are Not Telling You: Lessons from a Detailed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25264329-3EB3-D04C-8267-5E1D7D5F7D6D}"/>
              </a:ext>
            </a:extLst>
          </p:cNvPr>
          <p:cNvPicPr>
            <a:picLocks noChangeAspect="1"/>
          </p:cNvPicPr>
          <p:nvPr/>
        </p:nvPicPr>
        <p:blipFill>
          <a:blip r:embed="rId4"/>
          <a:stretch>
            <a:fillRect/>
          </a:stretch>
        </p:blipFill>
        <p:spPr>
          <a:xfrm>
            <a:off x="0" y="4005064"/>
            <a:ext cx="9144000" cy="2425744"/>
          </a:xfrm>
          <a:prstGeom prst="rect">
            <a:avLst/>
          </a:prstGeom>
        </p:spPr>
      </p:pic>
    </p:spTree>
    <p:extLst>
      <p:ext uri="{BB962C8B-B14F-4D97-AF65-F5344CB8AC3E}">
        <p14:creationId xmlns:p14="http://schemas.microsoft.com/office/powerpoint/2010/main" val="2597185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We Can Reduce</a:t>
            </a:r>
          </a:p>
          <a:p>
            <a:pPr marL="0" indent="0" algn="ctr">
              <a:buNone/>
            </a:pPr>
            <a:r>
              <a:rPr lang="en-US" sz="6400" dirty="0">
                <a:solidFill>
                  <a:srgbClr val="FF0000"/>
                </a:solidFill>
              </a:rPr>
              <a:t>Memory Latency</a:t>
            </a:r>
          </a:p>
          <a:p>
            <a:pPr marL="0" indent="0" algn="ctr">
              <a:buNone/>
            </a:pPr>
            <a:r>
              <a:rPr lang="en-US" sz="6400" dirty="0">
                <a:solidFill>
                  <a:srgbClr val="0432FF"/>
                </a:solidFill>
              </a:rPr>
              <a:t>with Change of Mindset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2270651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solidFill>
                  <a:srgbClr val="0432FF"/>
                </a:solidFill>
              </a:rPr>
              <a:t>to Reduce Latency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6297669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807896"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and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and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539552" y="1124744"/>
            <a:ext cx="7920880"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107125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Processing Data </a:t>
            </a:r>
            <a:br>
              <a:rPr lang="en-US" dirty="0"/>
            </a:br>
            <a:r>
              <a:rPr lang="en-US" dirty="0"/>
              <a:t>	        Where It Makes Sense</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3441326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7237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is Key for Future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318679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340768"/>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4059380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Were Real</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8"/>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16433352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Memory Scaling Issues Are Real</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243555939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The Story of RowHammer </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96504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0918436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340768"/>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2132876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2183600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13891"/>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5449169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2104754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23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50848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8799786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86104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11" name="Picture 10"/>
          <p:cNvPicPr>
            <a:picLocks noChangeAspect="1"/>
          </p:cNvPicPr>
          <p:nvPr/>
        </p:nvPicPr>
        <p:blipFill>
          <a:blip r:embed="rId6"/>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77286239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83384"/>
            <a:ext cx="6669360" cy="304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26101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pic>
        <p:nvPicPr>
          <p:cNvPr id="7" name="Picture 6">
            <a:extLst>
              <a:ext uri="{FF2B5EF4-FFF2-40B4-BE49-F238E27FC236}">
                <a16:creationId xmlns:a16="http://schemas.microsoft.com/office/drawing/2014/main" id="{23497AFD-D3FF-E347-A706-7E82FC4BB6FC}"/>
              </a:ext>
            </a:extLst>
          </p:cNvPr>
          <p:cNvPicPr>
            <a:picLocks noChangeAspect="1"/>
          </p:cNvPicPr>
          <p:nvPr/>
        </p:nvPicPr>
        <p:blipFill>
          <a:blip r:embed="rId3"/>
          <a:stretch>
            <a:fillRect/>
          </a:stretch>
        </p:blipFill>
        <p:spPr>
          <a:xfrm>
            <a:off x="4283968" y="210079"/>
            <a:ext cx="4434582" cy="635000"/>
          </a:xfrm>
          <a:prstGeom prst="rect">
            <a:avLst/>
          </a:prstGeom>
        </p:spPr>
      </p:pic>
    </p:spTree>
    <p:extLst>
      <p:ext uri="{BB962C8B-B14F-4D97-AF65-F5344CB8AC3E}">
        <p14:creationId xmlns:p14="http://schemas.microsoft.com/office/powerpoint/2010/main" val="2356073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130463980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29814811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16768693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127061812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19"/>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601" b="24369"/>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78683253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208220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69585535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3460921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1325251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9" name="TextBox 8">
            <a:extLst>
              <a:ext uri="{FF2B5EF4-FFF2-40B4-BE49-F238E27FC236}">
                <a16:creationId xmlns:a16="http://schemas.microsoft.com/office/drawing/2014/main" id="{AD8786B6-2FA5-F746-BEAB-9E9E6CF3FEAC}"/>
              </a:ext>
            </a:extLst>
          </p:cNvPr>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75438620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29058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and languages?</a:t>
            </a:r>
          </a:p>
          <a:p>
            <a:pPr lvl="1"/>
            <a:r>
              <a:rPr lang="en-US" sz="2200" dirty="0">
                <a:latin typeface="Tahoma"/>
                <a:cs typeface="Tahoma"/>
              </a:rPr>
              <a:t>algorithms?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087004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414158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Memory</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3467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6375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319"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320"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01587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Tree>
    <p:extLst>
      <p:ext uri="{BB962C8B-B14F-4D97-AF65-F5344CB8AC3E}">
        <p14:creationId xmlns:p14="http://schemas.microsoft.com/office/powerpoint/2010/main" val="278906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66909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26838163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101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093075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6104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025728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192234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ahoma"/>
                <a:ea typeface="+mn-ea"/>
                <a:cs typeface="+mn-cs"/>
              </a:rPr>
              <a:t>Idea: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Feed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negated value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 the sense amplifier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into a special row</a:t>
            </a:r>
          </a:p>
        </p:txBody>
      </p:sp>
    </p:spTree>
    <p:extLst>
      <p:ext uri="{BB962C8B-B14F-4D97-AF65-F5344CB8AC3E}">
        <p14:creationId xmlns:p14="http://schemas.microsoft.com/office/powerpoint/2010/main" val="1391523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Myriad Pro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2400" b="1" i="0" u="none" strike="noStrike" kern="1200" cap="none" spc="0" normalizeH="0" baseline="0" noProof="0">
              <a:ln>
                <a:noFill/>
              </a:ln>
              <a:solidFill>
                <a:srgbClr val="0070C0"/>
              </a:solidFill>
              <a:effectLst/>
              <a:uLnTx/>
              <a:uFillTx/>
              <a:latin typeface="Myriad Pro Cond"/>
              <a:ea typeface="+mn-ea"/>
              <a:cs typeface="+mn-cs"/>
            </a:endParaRPr>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Myriad Pro Cond"/>
                <a:ea typeface="+mn-ea"/>
                <a:cs typeface="+mn-cs"/>
              </a:rPr>
              <a:t>Seshadri+, “</a:t>
            </a:r>
            <a:r>
              <a:rPr kumimoji="0" lang="en-US" sz="1325" b="0" i="0" u="none" strike="noStrike" kern="1200" cap="none" spc="0" normalizeH="0" baseline="0" noProof="0" dirty="0">
                <a:ln>
                  <a:noFill/>
                </a:ln>
                <a:solidFill>
                  <a:srgbClr val="0000FF"/>
                </a:solidFill>
                <a:effectLst/>
                <a:uLnTx/>
                <a:uFillTx/>
                <a:latin typeface="Myriad Pro Cond"/>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Myriad Pro Cond"/>
                <a:ea typeface="+mn-ea"/>
                <a:cs typeface="+mn-cs"/>
              </a:rPr>
              <a:t>,” MICRO 2017.</a:t>
            </a:r>
          </a:p>
        </p:txBody>
      </p:sp>
    </p:spTree>
    <p:extLst>
      <p:ext uri="{BB962C8B-B14F-4D97-AF65-F5344CB8AC3E}">
        <p14:creationId xmlns:p14="http://schemas.microsoft.com/office/powerpoint/2010/main" val="2168502508"/>
      </p:ext>
    </p:extLst>
  </p:cSld>
  <p:clrMapOvr>
    <a:masterClrMapping/>
  </p:clrMapOvr>
</p:sld>
</file>

<file path=ppt/theme/_rels/theme35.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1.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5.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7.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3.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0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207867</TotalTime>
  <Words>8887</Words>
  <Application>Microsoft Macintosh PowerPoint</Application>
  <PresentationFormat>On-screen Show (4:3)</PresentationFormat>
  <Paragraphs>1817</Paragraphs>
  <Slides>197</Slides>
  <Notes>24</Notes>
  <HiddenSlides>0</HiddenSlides>
  <MMClips>0</MMClips>
  <ScaleCrop>false</ScaleCrop>
  <HeadingPairs>
    <vt:vector size="8" baseType="variant">
      <vt:variant>
        <vt:lpstr>Fonts Used</vt:lpstr>
      </vt:variant>
      <vt:variant>
        <vt:i4>26</vt:i4>
      </vt:variant>
      <vt:variant>
        <vt:lpstr>Theme</vt:lpstr>
      </vt:variant>
      <vt:variant>
        <vt:i4>60</vt:i4>
      </vt:variant>
      <vt:variant>
        <vt:lpstr>Embedded OLE Servers</vt:lpstr>
      </vt:variant>
      <vt:variant>
        <vt:i4>1</vt:i4>
      </vt:variant>
      <vt:variant>
        <vt:lpstr>Slide Titles</vt:lpstr>
      </vt:variant>
      <vt:variant>
        <vt:i4>197</vt:i4>
      </vt:variant>
    </vt:vector>
  </HeadingPairs>
  <TitlesOfParts>
    <vt:vector size="284" baseType="lpstr">
      <vt:lpstr>ＭＳ Ｐゴシック</vt:lpstr>
      <vt:lpstr>ヒラギノ角ゴ ProN W3</vt:lpstr>
      <vt:lpstr>ヒラギノ角ゴ ProN W6</vt:lpstr>
      <vt:lpstr>Adobe Garamond Pro</vt:lpstr>
      <vt:lpstr>Arial</vt:lpstr>
      <vt:lpstr>Calibri</vt:lpstr>
      <vt:lpstr>Calibri Light</vt:lpstr>
      <vt:lpstr>Cambria</vt:lpstr>
      <vt:lpstr>Cambria Math</vt:lpstr>
      <vt:lpstr>Corbel</vt:lpstr>
      <vt:lpstr>europa</vt:lpstr>
      <vt:lpstr>Futura Medium</vt:lpstr>
      <vt:lpstr>Garamond</vt:lpstr>
      <vt:lpstr>Gill Sans</vt:lpstr>
      <vt:lpstr>Gill Sans MT</vt:lpstr>
      <vt:lpstr>Lucida Grande</vt:lpstr>
      <vt:lpstr>Mangal</vt:lpstr>
      <vt:lpstr>Myriad Pro Bold Cond</vt:lpstr>
      <vt:lpstr>Myriad Pro Cond</vt:lpstr>
      <vt:lpstr>나눔고딕</vt:lpstr>
      <vt:lpstr>Symbol</vt:lpstr>
      <vt:lpstr>Tahoma</vt:lpstr>
      <vt:lpstr>Times New Roman</vt:lpstr>
      <vt:lpstr>Verdana</vt:lpstr>
      <vt:lpstr>Wingdings</vt:lpstr>
      <vt:lpstr>Zapf Dingbats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4_Office Theme</vt:lpstr>
      <vt:lpstr>Title &amp; Bullets</vt:lpstr>
      <vt:lpstr>27_Office Theme</vt:lpstr>
      <vt:lpstr>156_Edge</vt:lpstr>
      <vt:lpstr>159_Edge</vt:lpstr>
      <vt:lpstr>safari</vt:lpstr>
      <vt:lpstr>7_sesha-theme</vt:lpstr>
      <vt:lpstr>153_Edge</vt:lpstr>
      <vt:lpstr>5_Edge</vt:lpstr>
      <vt:lpstr>7_Edge</vt:lpstr>
      <vt:lpstr>3_sesha-theme</vt:lpstr>
      <vt:lpstr>18_Edge</vt:lpstr>
      <vt:lpstr>4_sesha-theme</vt:lpstr>
      <vt:lpstr>19_Edge</vt:lpstr>
      <vt:lpstr>10_Edge</vt:lpstr>
      <vt:lpstr>60_Edge</vt:lpstr>
      <vt:lpstr>11_Edge</vt:lpstr>
      <vt:lpstr>12_Edge</vt:lpstr>
      <vt:lpstr>5_Office Theme</vt:lpstr>
      <vt:lpstr>21_Office Theme</vt:lpstr>
      <vt:lpstr>16_Edge</vt:lpstr>
      <vt:lpstr>14_Edge</vt:lpstr>
      <vt:lpstr>171_Edge</vt:lpstr>
      <vt:lpstr>102_Edge</vt:lpstr>
      <vt:lpstr>22_Edge</vt:lpstr>
      <vt:lpstr>2_Edge</vt:lpstr>
      <vt:lpstr>40_Edge</vt:lpstr>
      <vt:lpstr>Visio</vt:lpstr>
      <vt:lpstr>Intelligent Architectures for  Intelligent Machines</vt:lpstr>
      <vt:lpstr>The Problem</vt:lpstr>
      <vt:lpstr>Data is Key for AI, ML, Genomics, …</vt:lpstr>
      <vt:lpstr>Data is Key for Future Workloads</vt:lpstr>
      <vt:lpstr>Data Overwhelms Modern Machines </vt:lpstr>
      <vt:lpstr>PowerPoint Presentation</vt:lpstr>
      <vt:lpstr>PowerPoint Presentation</vt:lpstr>
      <vt:lpstr>Data is Key for Future Workloads</vt:lpstr>
      <vt:lpstr>PowerPoint Presentation</vt:lpstr>
      <vt:lpstr>New Genome Sequencing Technologies</vt:lpstr>
      <vt:lpstr>Data Overwhelms Modern Machines …</vt:lpstr>
      <vt:lpstr>A Computing System</vt:lpstr>
      <vt:lpstr>Perils of Processor-Centric Design</vt:lpstr>
      <vt:lpstr>PowerPoint Presentation</vt:lpstr>
      <vt:lpstr>PowerPoint Presentation</vt:lpstr>
      <vt:lpstr>Axiom</vt:lpstr>
      <vt:lpstr>How to Handle Data Well</vt:lpstr>
      <vt:lpstr>Corollaries: Architectures Today …</vt:lpstr>
      <vt:lpstr>Data-Centric (Memory-Centric) Architectures</vt:lpstr>
      <vt:lpstr>Data-Centric Architectures: Properties</vt:lpstr>
      <vt:lpstr>Low-Latency &amp; Low-Energy Data Access</vt:lpstr>
      <vt:lpstr>Main Memory Latency Lags Behind</vt:lpstr>
      <vt:lpstr>A Closer Look …</vt:lpstr>
      <vt:lpstr>DRAM Latency Is Critical for Performance</vt:lpstr>
      <vt:lpstr>DRAM Latency Is Critical for Performance</vt:lpstr>
      <vt:lpstr>New DRAM Types Increase Latency!</vt:lpstr>
      <vt:lpstr>The Memory Latency Problem</vt:lpstr>
      <vt:lpstr>Retrospective: Conventional Latency Tolerance Techniques</vt:lpstr>
      <vt:lpstr>Two Major Sources of Latency Inefficiency</vt:lpstr>
      <vt:lpstr>Why is Memory Latency High?</vt:lpstr>
      <vt:lpstr>Adaptive-Latency DRAM</vt:lpstr>
      <vt:lpstr>Infrastructures to Understand Such Issues</vt:lpstr>
      <vt:lpstr>SoftMC: Open Source DRAM Infrastructure</vt:lpstr>
      <vt:lpstr>SoftMC</vt:lpstr>
      <vt:lpstr>PowerPoint Presentation</vt:lpstr>
      <vt:lpstr>PowerPoint Presentation</vt:lpstr>
      <vt:lpstr>Reducing Latency Also Reduces Energy</vt:lpstr>
      <vt:lpstr>More on Adaptive-Latency DRAM</vt:lpstr>
      <vt:lpstr>Tackling the Fixed Latency Mindset</vt:lpstr>
      <vt:lpstr>Analysis of Latency Variation in DRAM Chips</vt:lpstr>
      <vt:lpstr>Design-Induced Latency Variation in DRAM</vt:lpstr>
      <vt:lpstr>Solar-DRAM: Exploiting Spatial Variation</vt:lpstr>
      <vt:lpstr>DRAM Latency PUFs</vt:lpstr>
      <vt:lpstr>DRAM Latency True Random Number Generator</vt:lpstr>
      <vt:lpstr>ChargeCache: Exploiting Access Patterns</vt:lpstr>
      <vt:lpstr>Exploiting Subarray Level Parallelism</vt:lpstr>
      <vt:lpstr>Tiered-Latency DRAM</vt:lpstr>
      <vt:lpstr>LISA: Low-cost Inter-linked Subarrays</vt:lpstr>
      <vt:lpstr>The CROW Substrate for DRAM</vt:lpstr>
      <vt:lpstr>Reducing Refresh Latency</vt:lpstr>
      <vt:lpstr>Parallelizing Refreshes and Accesses</vt:lpstr>
      <vt:lpstr>Eliminating Refreshes</vt:lpstr>
      <vt:lpstr>Analysis of Latency-Voltage in DRAM Chips</vt:lpstr>
      <vt:lpstr>VAMPIRE DRAM Power Model</vt:lpstr>
      <vt:lpstr>Takeaway I</vt:lpstr>
      <vt:lpstr>Takeaway II</vt:lpstr>
      <vt:lpstr>Data-Centric Architectures: Properties</vt:lpstr>
      <vt:lpstr>Processing Data           Where It Makes Sense</vt:lpstr>
      <vt:lpstr>Why In-Memory Computation Today?</vt:lpstr>
      <vt:lpstr>Why In-Memory Computation Today?</vt:lpstr>
      <vt:lpstr>Memory Scaling Issues Were Real</vt:lpstr>
      <vt:lpstr>Memory Scaling Issues Are Real</vt:lpstr>
      <vt:lpstr>The Story of RowHammer </vt:lpstr>
      <vt:lpstr>The Push from Circuits and Devices</vt:lpstr>
      <vt:lpstr>Why In-Memory Computation Today?</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Processing in Memory:   Two Approaches</vt:lpstr>
      <vt:lpstr>Approach 1: Minimally Changing Memory</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Memory as an Accelerator</vt:lpstr>
      <vt:lpstr>In-Memory Bulk Bitwise Operations</vt:lpstr>
      <vt:lpstr>In-DRAM AND/OR: Triple Row Activation</vt:lpstr>
      <vt:lpstr>In-DRAM NOT: Dual Contact Cell</vt:lpstr>
      <vt:lpstr>Ambit vs. DDR3: Performance and Energy</vt:lpstr>
      <vt:lpstr>Bulk Bitwise Operations in Workloads</vt:lpstr>
      <vt:lpstr>Performance: Bitmap Index on Ambit</vt:lpstr>
      <vt:lpstr>Performance: BitWeaving on Ambit</vt:lpstr>
      <vt:lpstr>More on Ambit</vt:lpstr>
      <vt:lpstr>Sounds Good, No?</vt:lpstr>
      <vt:lpstr>Another Review </vt:lpstr>
      <vt:lpstr>Yet Another Review</vt:lpstr>
      <vt:lpstr>The Reviewer Accountability Problem</vt:lpstr>
      <vt:lpstr>We Have a Mindset Issue…</vt:lpstr>
      <vt:lpstr>Suggestion to Community</vt:lpstr>
      <vt:lpstr>Takeaway</vt:lpstr>
      <vt:lpstr>Takeaway</vt:lpstr>
      <vt:lpstr>Processing in Memory:   Two Approaches</vt:lpstr>
      <vt:lpstr>Opportunity: 3D-Stacked Logic+Memory</vt:lpstr>
      <vt:lpstr>DRAM Landscape (circa 2015)</vt:lpstr>
      <vt:lpstr>Two Key Questions in 3D-Stacked PIM</vt:lpstr>
      <vt:lpstr>Graph Processing</vt:lpstr>
      <vt:lpstr>Key Bottlenecks in Graph Processing</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Two Key Questions in 3D-Stacked PIM</vt:lpstr>
      <vt:lpstr>Another Example: PIM on Mobile Devices</vt:lpstr>
      <vt:lpstr>Four Important Workloads</vt:lpstr>
      <vt:lpstr>Energy Cost of Data Movement</vt:lpstr>
      <vt:lpstr>Simple PIM on Mobile Workloads</vt:lpstr>
      <vt:lpstr>Normalized Energy </vt:lpstr>
      <vt:lpstr>Normalized Runtime</vt:lpstr>
      <vt:lpstr>Truly Distributed GPU Processing with PIM?</vt:lpstr>
      <vt:lpstr>Accelerating GPU Execution with PIM (I)</vt:lpstr>
      <vt:lpstr>Accelerating GPU Execution with PIM (II)</vt:lpstr>
      <vt:lpstr>Eliminating the Adoption Barriers</vt:lpstr>
      <vt:lpstr>Barriers to Adoption of PIM</vt:lpstr>
      <vt:lpstr>We Need to Revisit the Entire Stack</vt:lpstr>
      <vt:lpstr>PIM Review and Open Problems</vt:lpstr>
      <vt:lpstr>Challenge and Opportunity for Future</vt:lpstr>
      <vt:lpstr>Corollaries: Architectures Today …</vt:lpstr>
      <vt:lpstr>Exploiting Data to Design             Intelligent Architectures</vt:lpstr>
      <vt:lpstr>System Architecture Design Today</vt:lpstr>
      <vt:lpstr>An Intelligent Architecture</vt:lpstr>
      <vt:lpstr>Self-Optimizing  Memory Controllers</vt:lpstr>
      <vt:lpstr>Memory Controller</vt:lpstr>
      <vt:lpstr>Why are Memory Controllers Difficult to Design?</vt:lpstr>
      <vt:lpstr>Many Memory Timing Constraints</vt:lpstr>
      <vt:lpstr>Many Memory Timing Constraints</vt:lpstr>
      <vt:lpstr>Memory Controller Design Is Becoming More Difficult</vt:lpstr>
      <vt:lpstr>Reality and Dream</vt:lpstr>
      <vt:lpstr>Self-Optimizing DRAM Controllers</vt:lpstr>
      <vt:lpstr>Self-Optimizing DRAM Controllers</vt:lpstr>
      <vt:lpstr>Self-Optimizing DRAM Controllers</vt:lpstr>
      <vt:lpstr>Self-Optimizing DRAM Controllers</vt:lpstr>
      <vt:lpstr>States, Actions, Rewards</vt:lpstr>
      <vt:lpstr>Performance Results</vt:lpstr>
      <vt:lpstr>Self Optimizing DRAM Controllers</vt:lpstr>
      <vt:lpstr>More on Self-Optimizing DRAM Controllers</vt:lpstr>
      <vt:lpstr>An Intelligent Architecture</vt:lpstr>
      <vt:lpstr>Challenge and Opportunity for Future</vt:lpstr>
      <vt:lpstr>Corollaries: Architectures Today …</vt:lpstr>
      <vt:lpstr>Data-Aware Architectures</vt:lpstr>
      <vt:lpstr>One Problem: Limited Interfaces</vt:lpstr>
      <vt:lpstr>A Solution: More Expressive Interfaces</vt:lpstr>
      <vt:lpstr>Expressive (Memory) Interfaces</vt:lpstr>
      <vt:lpstr>Expressive (Memory) Interfaces for GPUs</vt:lpstr>
      <vt:lpstr>An Example: Hybrid Memory Management</vt:lpstr>
      <vt:lpstr>An Example: Heterogeneous-Reliability Memory</vt:lpstr>
      <vt:lpstr>Exploiting Memory Error Tolerance  with Hybrid Memory Systems</vt:lpstr>
      <vt:lpstr>Challenge and Opportunity for Future</vt:lpstr>
      <vt:lpstr>Recap: Corollaries: Architectures Today …</vt:lpstr>
      <vt:lpstr>Concluding Remarks</vt:lpstr>
      <vt:lpstr>Architectures for Intelligent Machines</vt:lpstr>
      <vt:lpstr>PowerPoint Presentation</vt:lpstr>
      <vt:lpstr>We Need to Think Across the Entire Stack</vt:lpstr>
      <vt:lpstr>Some Solution Principles (More Compact)</vt:lpstr>
      <vt:lpstr>Intelligent Architectures for  Intelligent Machines</vt:lpstr>
      <vt:lpstr>Backup Slides</vt:lpstr>
      <vt:lpstr>Readings, Videos, Reference Materials</vt:lpstr>
      <vt:lpstr>Accelerated Memory Course (~6.5 hours)</vt:lpstr>
      <vt:lpstr>Longer Memory Course (~18 hours)</vt:lpstr>
      <vt:lpstr>Some Overview Talks</vt:lpstr>
      <vt:lpstr>Reference Overview Paper I</vt:lpstr>
      <vt:lpstr>Reference Overview Paper II</vt:lpstr>
      <vt:lpstr>Reference Overview Paper III</vt:lpstr>
      <vt:lpstr>Reference Overview Paper IV</vt:lpstr>
      <vt:lpstr>Reference Overview Paper V</vt:lpstr>
      <vt:lpstr>Reference Overview Paper VI</vt:lpstr>
      <vt:lpstr>Reference Overview Paper VII</vt:lpstr>
      <vt:lpstr>Related Videos and Course Materials (I)</vt:lpstr>
      <vt:lpstr>Related Videos and Course Materials (II)</vt:lpstr>
      <vt:lpstr>Some Open Source Tools (I)</vt:lpstr>
      <vt:lpstr>Some Open Source Tools (II)</vt:lpstr>
      <vt:lpstr>More Open Source Tools (III)</vt:lpstr>
      <vt:lpstr>Referenced Papers</vt:lpstr>
      <vt:lpstr>Some Solution Principles (So Far)</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2844</cp:revision>
  <cp:lastPrinted>2017-12-05T03:30:35Z</cp:lastPrinted>
  <dcterms:created xsi:type="dcterms:W3CDTF">2010-10-08T20:41:54Z</dcterms:created>
  <dcterms:modified xsi:type="dcterms:W3CDTF">2019-07-10T12:04:55Z</dcterms:modified>
</cp:coreProperties>
</file>