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2.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3.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4.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5.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7.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9.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0.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1.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2.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3.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4.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45.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46.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47.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8.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49.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2.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theme/theme53.xml" ContentType="application/vnd.openxmlformats-officedocument.theme+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54.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34" r:id="rId14"/>
    <p:sldMasterId id="2147484571" r:id="rId15"/>
    <p:sldMasterId id="2147484777" r:id="rId16"/>
    <p:sldMasterId id="2147484837" r:id="rId17"/>
    <p:sldMasterId id="2147484849" r:id="rId18"/>
    <p:sldMasterId id="2147484861" r:id="rId19"/>
    <p:sldMasterId id="2147484873" r:id="rId20"/>
    <p:sldMasterId id="2147484969" r:id="rId21"/>
    <p:sldMasterId id="2147485410" r:id="rId22"/>
    <p:sldMasterId id="2147485520" r:id="rId23"/>
    <p:sldMasterId id="2147485532" r:id="rId24"/>
    <p:sldMasterId id="2147485652" r:id="rId25"/>
    <p:sldMasterId id="2147485665" r:id="rId26"/>
    <p:sldMasterId id="2147485714" r:id="rId27"/>
    <p:sldMasterId id="2147486472" r:id="rId28"/>
    <p:sldMasterId id="2147486594" r:id="rId29"/>
    <p:sldMasterId id="2147486871" r:id="rId30"/>
    <p:sldMasterId id="2147487120" r:id="rId31"/>
    <p:sldMasterId id="2147487144" r:id="rId32"/>
    <p:sldMasterId id="2147487194" r:id="rId33"/>
    <p:sldMasterId id="2147487206" r:id="rId34"/>
    <p:sldMasterId id="2147487258" r:id="rId35"/>
    <p:sldMasterId id="2147487574" r:id="rId36"/>
    <p:sldMasterId id="2147487623" r:id="rId37"/>
    <p:sldMasterId id="2147487743" r:id="rId38"/>
    <p:sldMasterId id="2147488034" r:id="rId39"/>
    <p:sldMasterId id="2147488085" r:id="rId40"/>
    <p:sldMasterId id="2147488097" r:id="rId41"/>
    <p:sldMasterId id="2147488158" r:id="rId42"/>
    <p:sldMasterId id="2147488249" r:id="rId43"/>
    <p:sldMasterId id="2147488291" r:id="rId44"/>
    <p:sldMasterId id="2147488316" r:id="rId45"/>
    <p:sldMasterId id="2147488328" r:id="rId46"/>
    <p:sldMasterId id="2147488365" r:id="rId47"/>
    <p:sldMasterId id="2147488391" r:id="rId48"/>
    <p:sldMasterId id="2147488403" r:id="rId49"/>
    <p:sldMasterId id="2147488415" r:id="rId50"/>
    <p:sldMasterId id="2147488428" r:id="rId51"/>
    <p:sldMasterId id="2147488440" r:id="rId52"/>
    <p:sldMasterId id="2147488453" r:id="rId53"/>
    <p:sldMasterId id="2147488492" r:id="rId54"/>
    <p:sldMasterId id="2147488504" r:id="rId55"/>
  </p:sldMasterIdLst>
  <p:notesMasterIdLst>
    <p:notesMasterId r:id="rId197"/>
  </p:notesMasterIdLst>
  <p:handoutMasterIdLst>
    <p:handoutMasterId r:id="rId198"/>
  </p:handoutMasterIdLst>
  <p:sldIdLst>
    <p:sldId id="4893" r:id="rId56"/>
    <p:sldId id="5206" r:id="rId57"/>
    <p:sldId id="4678" r:id="rId58"/>
    <p:sldId id="4687" r:id="rId59"/>
    <p:sldId id="5207" r:id="rId60"/>
    <p:sldId id="5208" r:id="rId61"/>
    <p:sldId id="5209" r:id="rId62"/>
    <p:sldId id="5210" r:id="rId63"/>
    <p:sldId id="5211" r:id="rId64"/>
    <p:sldId id="4839" r:id="rId65"/>
    <p:sldId id="4840" r:id="rId66"/>
    <p:sldId id="5242" r:id="rId67"/>
    <p:sldId id="5243" r:id="rId68"/>
    <p:sldId id="5212" r:id="rId69"/>
    <p:sldId id="5244" r:id="rId70"/>
    <p:sldId id="5245" r:id="rId71"/>
    <p:sldId id="5246" r:id="rId72"/>
    <p:sldId id="5247" r:id="rId73"/>
    <p:sldId id="5214" r:id="rId74"/>
    <p:sldId id="5215" r:id="rId75"/>
    <p:sldId id="5216" r:id="rId76"/>
    <p:sldId id="4779" r:id="rId77"/>
    <p:sldId id="5217" r:id="rId78"/>
    <p:sldId id="4484" r:id="rId79"/>
    <p:sldId id="4844" r:id="rId80"/>
    <p:sldId id="4449" r:id="rId81"/>
    <p:sldId id="5218" r:id="rId82"/>
    <p:sldId id="5230" r:id="rId83"/>
    <p:sldId id="5108" r:id="rId84"/>
    <p:sldId id="4847" r:id="rId85"/>
    <p:sldId id="4848" r:id="rId86"/>
    <p:sldId id="5231" r:id="rId87"/>
    <p:sldId id="4816" r:id="rId88"/>
    <p:sldId id="5232" r:id="rId89"/>
    <p:sldId id="5233" r:id="rId90"/>
    <p:sldId id="5234" r:id="rId91"/>
    <p:sldId id="5235" r:id="rId92"/>
    <p:sldId id="4850" r:id="rId93"/>
    <p:sldId id="5236" r:id="rId94"/>
    <p:sldId id="5241" r:id="rId95"/>
    <p:sldId id="5248" r:id="rId96"/>
    <p:sldId id="4142" r:id="rId97"/>
    <p:sldId id="955" r:id="rId98"/>
    <p:sldId id="4988" r:id="rId99"/>
    <p:sldId id="3295" r:id="rId100"/>
    <p:sldId id="3296" r:id="rId101"/>
    <p:sldId id="3297" r:id="rId102"/>
    <p:sldId id="2886" r:id="rId103"/>
    <p:sldId id="2887" r:id="rId104"/>
    <p:sldId id="2889" r:id="rId105"/>
    <p:sldId id="2890" r:id="rId106"/>
    <p:sldId id="2891" r:id="rId107"/>
    <p:sldId id="5124" r:id="rId108"/>
    <p:sldId id="5249" r:id="rId109"/>
    <p:sldId id="5123" r:id="rId110"/>
    <p:sldId id="5125" r:id="rId111"/>
    <p:sldId id="5126" r:id="rId112"/>
    <p:sldId id="1011" r:id="rId113"/>
    <p:sldId id="3264" r:id="rId114"/>
    <p:sldId id="1128" r:id="rId115"/>
    <p:sldId id="5250" r:id="rId116"/>
    <p:sldId id="2893" r:id="rId117"/>
    <p:sldId id="1646" r:id="rId118"/>
    <p:sldId id="973" r:id="rId119"/>
    <p:sldId id="975" r:id="rId120"/>
    <p:sldId id="976" r:id="rId121"/>
    <p:sldId id="977" r:id="rId122"/>
    <p:sldId id="978" r:id="rId123"/>
    <p:sldId id="979" r:id="rId124"/>
    <p:sldId id="980" r:id="rId125"/>
    <p:sldId id="981" r:id="rId126"/>
    <p:sldId id="1133" r:id="rId127"/>
    <p:sldId id="5251" r:id="rId128"/>
    <p:sldId id="3660" r:id="rId129"/>
    <p:sldId id="3707" r:id="rId130"/>
    <p:sldId id="3853" r:id="rId131"/>
    <p:sldId id="3856" r:id="rId132"/>
    <p:sldId id="4143" r:id="rId133"/>
    <p:sldId id="4144" r:id="rId134"/>
    <p:sldId id="1021" r:id="rId135"/>
    <p:sldId id="1019" r:id="rId136"/>
    <p:sldId id="4917" r:id="rId137"/>
    <p:sldId id="1131" r:id="rId138"/>
    <p:sldId id="1008" r:id="rId139"/>
    <p:sldId id="5252" r:id="rId140"/>
    <p:sldId id="5253" r:id="rId141"/>
    <p:sldId id="1009" r:id="rId142"/>
    <p:sldId id="1010" r:id="rId143"/>
    <p:sldId id="1012" r:id="rId144"/>
    <p:sldId id="1013" r:id="rId145"/>
    <p:sldId id="1014" r:id="rId146"/>
    <p:sldId id="1015" r:id="rId147"/>
    <p:sldId id="1016" r:id="rId148"/>
    <p:sldId id="1018" r:id="rId149"/>
    <p:sldId id="1020" r:id="rId150"/>
    <p:sldId id="3917" r:id="rId151"/>
    <p:sldId id="5265" r:id="rId152"/>
    <p:sldId id="4901" r:id="rId153"/>
    <p:sldId id="1863" r:id="rId154"/>
    <p:sldId id="1534" r:id="rId155"/>
    <p:sldId id="5256" r:id="rId156"/>
    <p:sldId id="5261" r:id="rId157"/>
    <p:sldId id="5258" r:id="rId158"/>
    <p:sldId id="5257" r:id="rId159"/>
    <p:sldId id="5259" r:id="rId160"/>
    <p:sldId id="5260" r:id="rId161"/>
    <p:sldId id="5050" r:id="rId162"/>
    <p:sldId id="5051" r:id="rId163"/>
    <p:sldId id="5052" r:id="rId164"/>
    <p:sldId id="5053" r:id="rId165"/>
    <p:sldId id="5262" r:id="rId166"/>
    <p:sldId id="5263" r:id="rId167"/>
    <p:sldId id="5264" r:id="rId168"/>
    <p:sldId id="5199" r:id="rId169"/>
    <p:sldId id="5200" r:id="rId170"/>
    <p:sldId id="5201" r:id="rId171"/>
    <p:sldId id="5202" r:id="rId172"/>
    <p:sldId id="5203" r:id="rId173"/>
    <p:sldId id="5179" r:id="rId174"/>
    <p:sldId id="5180" r:id="rId175"/>
    <p:sldId id="5181" r:id="rId176"/>
    <p:sldId id="5182" r:id="rId177"/>
    <p:sldId id="5183" r:id="rId178"/>
    <p:sldId id="5184" r:id="rId179"/>
    <p:sldId id="5185" r:id="rId180"/>
    <p:sldId id="5186" r:id="rId181"/>
    <p:sldId id="4884" r:id="rId182"/>
    <p:sldId id="1159" r:id="rId183"/>
    <p:sldId id="1160" r:id="rId184"/>
    <p:sldId id="1161" r:id="rId185"/>
    <p:sldId id="1162" r:id="rId186"/>
    <p:sldId id="1163" r:id="rId187"/>
    <p:sldId id="1164" r:id="rId188"/>
    <p:sldId id="1165" r:id="rId189"/>
    <p:sldId id="1166" r:id="rId190"/>
    <p:sldId id="1167" r:id="rId191"/>
    <p:sldId id="1168" r:id="rId192"/>
    <p:sldId id="1169" r:id="rId193"/>
    <p:sldId id="1170" r:id="rId194"/>
    <p:sldId id="1171" r:id="rId195"/>
    <p:sldId id="4405" r:id="rId19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33" autoAdjust="0"/>
    <p:restoredTop sz="99433" autoAdjust="0"/>
  </p:normalViewPr>
  <p:slideViewPr>
    <p:cSldViewPr>
      <p:cViewPr varScale="1">
        <p:scale>
          <a:sx n="93" d="100"/>
          <a:sy n="93" d="100"/>
        </p:scale>
        <p:origin x="968"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8.xml"/><Relationship Id="rId84" Type="http://schemas.openxmlformats.org/officeDocument/2006/relationships/slide" Target="slides/slide29.xml"/><Relationship Id="rId138" Type="http://schemas.openxmlformats.org/officeDocument/2006/relationships/slide" Target="slides/slide83.xml"/><Relationship Id="rId159" Type="http://schemas.openxmlformats.org/officeDocument/2006/relationships/slide" Target="slides/slide104.xml"/><Relationship Id="rId170" Type="http://schemas.openxmlformats.org/officeDocument/2006/relationships/slide" Target="slides/slide115.xml"/><Relationship Id="rId191" Type="http://schemas.openxmlformats.org/officeDocument/2006/relationships/slide" Target="slides/slide136.xml"/><Relationship Id="rId107" Type="http://schemas.openxmlformats.org/officeDocument/2006/relationships/slide" Target="slides/slide5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9.xml"/><Relationship Id="rId128" Type="http://schemas.openxmlformats.org/officeDocument/2006/relationships/slide" Target="slides/slide73.xml"/><Relationship Id="rId149" Type="http://schemas.openxmlformats.org/officeDocument/2006/relationships/slide" Target="slides/slide94.xml"/><Relationship Id="rId5" Type="http://schemas.openxmlformats.org/officeDocument/2006/relationships/slideMaster" Target="slideMasters/slideMaster5.xml"/><Relationship Id="rId95" Type="http://schemas.openxmlformats.org/officeDocument/2006/relationships/slide" Target="slides/slide40.xml"/><Relationship Id="rId160" Type="http://schemas.openxmlformats.org/officeDocument/2006/relationships/slide" Target="slides/slide105.xml"/><Relationship Id="rId181" Type="http://schemas.openxmlformats.org/officeDocument/2006/relationships/slide" Target="slides/slide12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9.xml"/><Relationship Id="rId118" Type="http://schemas.openxmlformats.org/officeDocument/2006/relationships/slide" Target="slides/slide63.xml"/><Relationship Id="rId139" Type="http://schemas.openxmlformats.org/officeDocument/2006/relationships/slide" Target="slides/slide84.xml"/><Relationship Id="rId85" Type="http://schemas.openxmlformats.org/officeDocument/2006/relationships/slide" Target="slides/slide30.xml"/><Relationship Id="rId150" Type="http://schemas.openxmlformats.org/officeDocument/2006/relationships/slide" Target="slides/slide95.xml"/><Relationship Id="rId171" Type="http://schemas.openxmlformats.org/officeDocument/2006/relationships/slide" Target="slides/slide116.xml"/><Relationship Id="rId192" Type="http://schemas.openxmlformats.org/officeDocument/2006/relationships/slide" Target="slides/slide13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3.xml"/><Relationship Id="rId129" Type="http://schemas.openxmlformats.org/officeDocument/2006/relationships/slide" Target="slides/slide74.xml"/><Relationship Id="rId54" Type="http://schemas.openxmlformats.org/officeDocument/2006/relationships/slideMaster" Target="slideMasters/slideMaster54.xml"/><Relationship Id="rId75" Type="http://schemas.openxmlformats.org/officeDocument/2006/relationships/slide" Target="slides/slide20.xml"/><Relationship Id="rId96" Type="http://schemas.openxmlformats.org/officeDocument/2006/relationships/slide" Target="slides/slide41.xml"/><Relationship Id="rId140" Type="http://schemas.openxmlformats.org/officeDocument/2006/relationships/slide" Target="slides/slide85.xml"/><Relationship Id="rId161" Type="http://schemas.openxmlformats.org/officeDocument/2006/relationships/slide" Target="slides/slide106.xml"/><Relationship Id="rId182" Type="http://schemas.openxmlformats.org/officeDocument/2006/relationships/slide" Target="slides/slide12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4.xml"/><Relationship Id="rId44" Type="http://schemas.openxmlformats.org/officeDocument/2006/relationships/slideMaster" Target="slideMasters/slideMaster44.xml"/><Relationship Id="rId65" Type="http://schemas.openxmlformats.org/officeDocument/2006/relationships/slide" Target="slides/slide10.xml"/><Relationship Id="rId86" Type="http://schemas.openxmlformats.org/officeDocument/2006/relationships/slide" Target="slides/slide31.xml"/><Relationship Id="rId130" Type="http://schemas.openxmlformats.org/officeDocument/2006/relationships/slide" Target="slides/slide75.xml"/><Relationship Id="rId151" Type="http://schemas.openxmlformats.org/officeDocument/2006/relationships/slide" Target="slides/slide96.xml"/><Relationship Id="rId172" Type="http://schemas.openxmlformats.org/officeDocument/2006/relationships/slide" Target="slides/slide117.xml"/><Relationship Id="rId193" Type="http://schemas.openxmlformats.org/officeDocument/2006/relationships/slide" Target="slides/slide138.xml"/><Relationship Id="rId13" Type="http://schemas.openxmlformats.org/officeDocument/2006/relationships/slideMaster" Target="slideMasters/slideMaster13.xml"/><Relationship Id="rId109" Type="http://schemas.openxmlformats.org/officeDocument/2006/relationships/slide" Target="slides/slide54.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20" Type="http://schemas.openxmlformats.org/officeDocument/2006/relationships/slide" Target="slides/slide65.xml"/><Relationship Id="rId141" Type="http://schemas.openxmlformats.org/officeDocument/2006/relationships/slide" Target="slides/slide86.xml"/><Relationship Id="rId7" Type="http://schemas.openxmlformats.org/officeDocument/2006/relationships/slideMaster" Target="slideMasters/slideMaster7.xml"/><Relationship Id="rId162" Type="http://schemas.openxmlformats.org/officeDocument/2006/relationships/slide" Target="slides/slide107.xml"/><Relationship Id="rId183" Type="http://schemas.openxmlformats.org/officeDocument/2006/relationships/slide" Target="slides/slide12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15" Type="http://schemas.openxmlformats.org/officeDocument/2006/relationships/slide" Target="slides/slide60.xml"/><Relationship Id="rId131" Type="http://schemas.openxmlformats.org/officeDocument/2006/relationships/slide" Target="slides/slide76.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61" Type="http://schemas.openxmlformats.org/officeDocument/2006/relationships/slide" Target="slides/slide6.xml"/><Relationship Id="rId82" Type="http://schemas.openxmlformats.org/officeDocument/2006/relationships/slide" Target="slides/slide27.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slide" Target="slides/slide139.xml"/><Relationship Id="rId199"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189" Type="http://schemas.openxmlformats.org/officeDocument/2006/relationships/slide" Target="slides/slide13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79" Type="http://schemas.openxmlformats.org/officeDocument/2006/relationships/slide" Target="slides/slide124.xml"/><Relationship Id="rId195" Type="http://schemas.openxmlformats.org/officeDocument/2006/relationships/slide" Target="slides/slide140.xml"/><Relationship Id="rId190" Type="http://schemas.openxmlformats.org/officeDocument/2006/relationships/slide" Target="slides/slide13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78" Type="http://schemas.openxmlformats.org/officeDocument/2006/relationships/slide" Target="slides/slide23.xml"/><Relationship Id="rId94" Type="http://schemas.openxmlformats.org/officeDocument/2006/relationships/slide" Target="slides/slide39.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48" Type="http://schemas.openxmlformats.org/officeDocument/2006/relationships/slide" Target="slides/slide93.xml"/><Relationship Id="rId164" Type="http://schemas.openxmlformats.org/officeDocument/2006/relationships/slide" Target="slides/slide109.xml"/><Relationship Id="rId169" Type="http://schemas.openxmlformats.org/officeDocument/2006/relationships/slide" Target="slides/slide114.xml"/><Relationship Id="rId185" Type="http://schemas.openxmlformats.org/officeDocument/2006/relationships/slide" Target="slides/slide1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5.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196" Type="http://schemas.openxmlformats.org/officeDocument/2006/relationships/slide" Target="slides/slide141.xml"/><Relationship Id="rId200"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97" Type="http://schemas.openxmlformats.org/officeDocument/2006/relationships/notesMaster" Target="notesMasters/notesMaster1.xml"/><Relationship Id="rId201"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60" Type="http://schemas.openxmlformats.org/officeDocument/2006/relationships/slide" Target="slides/slide5.xml"/><Relationship Id="rId81" Type="http://schemas.openxmlformats.org/officeDocument/2006/relationships/slide" Target="slides/slide26.xml"/><Relationship Id="rId135" Type="http://schemas.openxmlformats.org/officeDocument/2006/relationships/slide" Target="slides/slide80.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handoutMaster" Target="handoutMasters/handoutMaster1.xml"/><Relationship Id="rId202" Type="http://schemas.openxmlformats.org/officeDocument/2006/relationships/tableStyles" Target="tableStyle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9.xml"/><Relationship Id="rId125" Type="http://schemas.openxmlformats.org/officeDocument/2006/relationships/slide" Target="slides/slide70.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71" Type="http://schemas.openxmlformats.org/officeDocument/2006/relationships/slide" Target="slides/slide16.xml"/><Relationship Id="rId92"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SERCS\Desktop\GateKeeper%2029-9-2015\Second_Submission_to_Bioinformatics_Jan2017\mrfast_with_GateKeep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Sheet1!$G$10</c:f>
              <c:strCache>
                <c:ptCount val="1"/>
                <c:pt idx="0">
                  <c:v>Time (sec)</c:v>
                </c:pt>
              </c:strCache>
            </c:strRef>
          </c:tx>
          <c:explosion val="9"/>
          <c:dPt>
            <c:idx val="0"/>
            <c:bubble3D val="0"/>
            <c:explosion val="1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79D6-8947-9815-7E66E0D801FD}"/>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79D6-8947-9815-7E66E0D801FD}"/>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79D6-8947-9815-7E66E0D801FD}"/>
              </c:ext>
            </c:extLst>
          </c:dPt>
          <c:dLbls>
            <c:dLbl>
              <c:idx val="0"/>
              <c:layout>
                <c:manualLayout>
                  <c:x val="0.24651926105454391"/>
                  <c:y val="-1.445507159528165E-2"/>
                </c:manualLayout>
              </c:layout>
              <c:showLegendKey val="0"/>
              <c:showVal val="0"/>
              <c:showCatName val="1"/>
              <c:showSerName val="0"/>
              <c:showPercent val="1"/>
              <c:showBubbleSize val="0"/>
              <c:extLst>
                <c:ext xmlns:c15="http://schemas.microsoft.com/office/drawing/2012/chart" uri="{CE6537A1-D6FC-4f65-9D91-7224C49458BB}">
                  <c15:layout>
                    <c:manualLayout>
                      <c:w val="0.33105479002624666"/>
                      <c:h val="0.27180553156225196"/>
                    </c:manualLayout>
                  </c15:layout>
                </c:ext>
                <c:ext xmlns:c16="http://schemas.microsoft.com/office/drawing/2014/chart" uri="{C3380CC4-5D6E-409C-BE32-E72D297353CC}">
                  <c16:uniqueId val="{00000001-79D6-8947-9815-7E66E0D801FD}"/>
                </c:ext>
              </c:extLst>
            </c:dLbl>
            <c:dLbl>
              <c:idx val="1"/>
              <c:layout>
                <c:manualLayout>
                  <c:x val="1.8708704390250682E-2"/>
                  <c:y val="-6.8276437496774343E-3"/>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r>
                      <a:rPr lang="en-US" b="1" dirty="0">
                        <a:solidFill>
                          <a:schemeClr val="bg1"/>
                        </a:solidFill>
                        <a:effectLst/>
                      </a:rPr>
                      <a:t>Read Alignment</a:t>
                    </a:r>
                  </a:p>
                  <a:p>
                    <a:pPr>
                      <a:defRPr>
                        <a:solidFill>
                          <a:schemeClr val="bg1"/>
                        </a:solidFill>
                      </a:defRPr>
                    </a:pPr>
                    <a:r>
                      <a:rPr lang="en-US" b="1" dirty="0">
                        <a:solidFill>
                          <a:schemeClr val="bg1"/>
                        </a:solidFill>
                        <a:effectLst/>
                      </a:rPr>
                      <a:t>(Edit-distance</a:t>
                    </a:r>
                    <a:r>
                      <a:rPr lang="en-US" b="1" baseline="0" dirty="0">
                        <a:solidFill>
                          <a:schemeClr val="bg1"/>
                        </a:solidFill>
                        <a:effectLst/>
                      </a:rPr>
                      <a:t> comp)</a:t>
                    </a:r>
                    <a:r>
                      <a:rPr lang="en-US" b="1" dirty="0">
                        <a:solidFill>
                          <a:schemeClr val="bg1"/>
                        </a:solidFill>
                        <a:effectLst/>
                      </a:rPr>
                      <a:t>
</a:t>
                    </a:r>
                    <a:fld id="{ACE13563-F57D-4797-B37A-2A9786FDDB9F}" type="PERCENTAGE">
                      <a:rPr lang="en-US" b="1">
                        <a:solidFill>
                          <a:schemeClr val="bg1"/>
                        </a:solidFill>
                        <a:effectLst/>
                      </a:rPr>
                      <a:pPr>
                        <a:defRPr>
                          <a:solidFill>
                            <a:schemeClr val="bg1"/>
                          </a:solidFill>
                        </a:defRPr>
                      </a:pPr>
                      <a:t>[PERCENTAGE]</a:t>
                    </a:fld>
                    <a:endParaRPr lang="en-US" b="1" dirty="0">
                      <a:solidFill>
                        <a:schemeClr val="bg1"/>
                      </a:solidFill>
                      <a:effectLst/>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836459038472998"/>
                      <c:h val="0.22658673723929512"/>
                    </c:manualLayout>
                  </c15:layout>
                  <c15:dlblFieldTable/>
                  <c15:showDataLabelsRange val="0"/>
                </c:ext>
                <c:ext xmlns:c16="http://schemas.microsoft.com/office/drawing/2014/chart" uri="{C3380CC4-5D6E-409C-BE32-E72D297353CC}">
                  <c16:uniqueId val="{00000003-79D6-8947-9815-7E66E0D801FD}"/>
                </c:ext>
              </c:extLst>
            </c:dLbl>
            <c:dLbl>
              <c:idx val="2"/>
              <c:layout>
                <c:manualLayout>
                  <c:x val="-0.18850453686134078"/>
                  <c:y val="-4.8881807572985901E-2"/>
                </c:manualLayout>
              </c:layout>
              <c:showLegendKey val="0"/>
              <c:showVal val="0"/>
              <c:showCatName val="1"/>
              <c:showSerName val="0"/>
              <c:showPercent val="1"/>
              <c:showBubbleSize val="0"/>
              <c:extLst>
                <c:ext xmlns:c15="http://schemas.microsoft.com/office/drawing/2012/chart" uri="{CE6537A1-D6FC-4f65-9D91-7224C49458BB}">
                  <c15:layout>
                    <c:manualLayout>
                      <c:w val="0.2193055555555555"/>
                      <c:h val="0.250508240760909"/>
                    </c:manualLayout>
                  </c15:layout>
                </c:ext>
                <c:ext xmlns:c16="http://schemas.microsoft.com/office/drawing/2014/chart" uri="{C3380CC4-5D6E-409C-BE32-E72D297353CC}">
                  <c16:uniqueId val="{00000005-79D6-8947-9815-7E66E0D801F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Sheet1!$F$11:$F$13</c:f>
              <c:strCache>
                <c:ptCount val="3"/>
                <c:pt idx="0">
                  <c:v>candidate alignment locations (CAL)</c:v>
                </c:pt>
                <c:pt idx="1">
                  <c:v>SIMD banded Levenshtein edit distance</c:v>
                </c:pt>
                <c:pt idx="2">
                  <c:v>SAM printing</c:v>
                </c:pt>
              </c:strCache>
            </c:strRef>
          </c:cat>
          <c:val>
            <c:numRef>
              <c:f>Sheet1!$G$11:$G$13</c:f>
              <c:numCache>
                <c:formatCode>_(* #,##0.00_);_(* \(#,##0.00\);_(* "-"??_);_(@_)</c:formatCode>
                <c:ptCount val="3"/>
                <c:pt idx="0">
                  <c:v>3738.88</c:v>
                </c:pt>
                <c:pt idx="1">
                  <c:v>81368.094525727502</c:v>
                </c:pt>
                <c:pt idx="2">
                  <c:v>2269.8754742724996</c:v>
                </c:pt>
              </c:numCache>
            </c:numRef>
          </c:val>
          <c:extLst>
            <c:ext xmlns:c16="http://schemas.microsoft.com/office/drawing/2014/chart" uri="{C3380CC4-5D6E-409C-BE32-E72D297353CC}">
              <c16:uniqueId val="{00000006-79D6-8947-9815-7E66E0D801FD}"/>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sz="20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C3E-0A4A-8338-B86E31B2A912}"/>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C3E-0A4A-8338-B86E31B2A912}"/>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C3E-0A4A-8338-B86E31B2A912}"/>
            </c:ext>
          </c:extLst>
        </c:ser>
        <c:dLbls>
          <c:showLegendKey val="0"/>
          <c:showVal val="0"/>
          <c:showCatName val="0"/>
          <c:showSerName val="0"/>
          <c:showPercent val="0"/>
          <c:showBubbleSize val="0"/>
        </c:dLbls>
        <c:marker val="1"/>
        <c:smooth val="0"/>
        <c:axId val="1717159040"/>
        <c:axId val="171716321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C3E-0A4A-8338-B86E31B2A91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C3E-0A4A-8338-B86E31B2A912}"/>
                  </c:ext>
                </c:extLst>
              </c15:ser>
            </c15:filteredLineSeries>
          </c:ext>
        </c:extLst>
      </c:lineChart>
      <c:catAx>
        <c:axId val="171715904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63216"/>
        <c:crosses val="autoZero"/>
        <c:auto val="1"/>
        <c:lblAlgn val="ctr"/>
        <c:lblOffset val="100"/>
        <c:noMultiLvlLbl val="0"/>
      </c:catAx>
      <c:valAx>
        <c:axId val="171716321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59040"/>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C3E-8A48-B720-542BAF983A19}"/>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C3E-8A48-B720-542BAF983A19}"/>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C3E-8A48-B720-542BAF983A19}"/>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0C3E-8A48-B720-542BAF983A19}"/>
            </c:ext>
          </c:extLst>
        </c:ser>
        <c:dLbls>
          <c:showLegendKey val="0"/>
          <c:showVal val="0"/>
          <c:showCatName val="0"/>
          <c:showSerName val="0"/>
          <c:showPercent val="0"/>
          <c:showBubbleSize val="0"/>
        </c:dLbls>
        <c:gapWidth val="60"/>
        <c:overlap val="-24"/>
        <c:axId val="668087568"/>
        <c:axId val="670525632"/>
      </c:barChart>
      <c:catAx>
        <c:axId val="66808756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670525632"/>
        <c:crosses val="autoZero"/>
        <c:auto val="1"/>
        <c:lblAlgn val="ctr"/>
        <c:lblOffset val="100"/>
        <c:noMultiLvlLbl val="0"/>
      </c:catAx>
      <c:valAx>
        <c:axId val="670525632"/>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668087568"/>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7/10/19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7/10/19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6785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organism detection in metagenomes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4682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Typical sequencer machine generates a flood of reads, for example, Illumina HiSeq4000 generates 300 million bases/minute.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existing computer alignment algorithms can only process 0.6% of these reads in the same amount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gap is widening as more advanced sequencers are made available in the market.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308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Read mapping is a post processing procedure after DNA sequencing. It maps the data output from a DNA sequencer, which are many short DNA fragments, to a known reference genome, with some minor differences allowed.</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To illustrate the problem better, let us take a closer look at the DNA itself. Logically, the DNA is a double stranded long string. In reality, within a cell they folded into a sphere in the nucleus like a ball of wool. Since it is very hard to disentangle the DNA at molecular level, to extract the information out, a sequencer cuts the mass into many short DNA pieces which are called reads.</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A mapper’s</a:t>
            </a:r>
            <a:r>
              <a:rPr lang="en-US" sz="1200" kern="1200" baseline="0" dirty="0">
                <a:solidFill>
                  <a:schemeClr val="tx1"/>
                </a:solidFill>
                <a:latin typeface="+mn-lt"/>
                <a:ea typeface="+mn-ea"/>
                <a:cs typeface="+mn-cs"/>
              </a:rPr>
              <a:t> job is to find where these DNA short reads are most likely to be originally placed so that later we can assemble them in the correct order to restore the original DNA.</a:t>
            </a:r>
          </a:p>
          <a:p>
            <a:endParaRPr lang="en-US" dirty="0"/>
          </a:p>
          <a:p>
            <a:r>
              <a:rPr lang="en-US" dirty="0"/>
              <a:t>Mapping these short reads,</a:t>
            </a:r>
            <a:r>
              <a:rPr lang="en-US" baseline="0" dirty="0"/>
              <a:t> up to billions of them</a:t>
            </a:r>
            <a:r>
              <a:rPr lang="en-US" dirty="0"/>
              <a:t>,</a:t>
            </a:r>
            <a:r>
              <a:rPr lang="en-US" baseline="0" dirty="0"/>
              <a:t> with each one being 50 to 300 base-pairs long, to the reference genome is challenging.</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126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http://www.let.rug.nl/kleiweg/lev/</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0312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There are three main challenges.</a:t>
            </a:r>
            <a:endParaRPr lang="en-US" baseline="0" dirty="0"/>
          </a:p>
          <a:p>
            <a:endParaRPr lang="en-US" baseline="0" dirty="0"/>
          </a:p>
          <a:p>
            <a:r>
              <a:rPr lang="en-US" baseline="0" dirty="0"/>
              <a:t>First. The mapper needs to find many mappings for each read. Because the read is so short, they can map to multiple locations in the reference genome. How can we efficiently find all mappings of a read?</a:t>
            </a:r>
          </a:p>
          <a:p>
            <a:endParaRPr lang="en-US" baseline="0" dirty="0"/>
          </a:p>
          <a:p>
            <a:r>
              <a:rPr lang="en-US" baseline="0" dirty="0"/>
              <a:t>Second. The mapper needs to tolerate small variance or errors in each read. Since individuals are different, the subject’s DNA might slightly differs from the reference DNA, which can be mismatches, insertions or deletions of base pairs. How can we efficiently map each read with up to a number of e errors present?</a:t>
            </a:r>
          </a:p>
          <a:p>
            <a:endParaRPr lang="en-US" baseline="0" dirty="0"/>
          </a:p>
          <a:p>
            <a:r>
              <a:rPr lang="en-US" baseline="0" dirty="0"/>
              <a:t>Third. The mapper needs to map each read very fast. In another word, performance is important. Because the human DNA is 3.2 billion base-pairs long and each read is only hundreds of base-pairs long, there can be billions of reads subjected to mapping for an individual human. Current state of the art mappers take weeks to map a human’s DNA. So the question is, how can we design a much higher performance read mapper?</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485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turned out the Hash Table based mappers solve the first 2 challenges pretty well. They guarantee to find all mappings with no more than e errors present.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0483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overwhelming majority </a:t>
            </a:r>
            <a:r>
              <a:rPr lang="en-US" sz="1200" kern="1200" dirty="0">
                <a:solidFill>
                  <a:schemeClr val="tx1"/>
                </a:solidFill>
                <a:effectLst/>
                <a:latin typeface="+mn-lt"/>
                <a:ea typeface="+mn-ea"/>
                <a:cs typeface="+mn-cs"/>
              </a:rPr>
              <a:t>of the read mapper’s execution time is spent in read alignment.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8342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bridge the widening gap between the sequencer</a:t>
            </a:r>
            <a:r>
              <a:rPr lang="en-US" baseline="0" dirty="0"/>
              <a:t> &amp; the </a:t>
            </a:r>
            <a:r>
              <a:rPr lang="en-US" dirty="0"/>
              <a:t>mapper,</a:t>
            </a:r>
            <a:r>
              <a:rPr lang="en-US" baseline="0" dirty="0"/>
              <a:t> we propose the concept of pre-alignment filtering. We added a new examination step before the accurate alignment step. The main objective of this step is to detect the incorrect mappings accurately and rapidly. Only the mappings that pass our filter are examined by the alignment step. We also explore exploiting todays’ hardware accelerators to further boost the filtering speed of such filters.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1302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implement our algorithm in Verilog and design a hardware accelerator for it. </a:t>
            </a:r>
            <a:r>
              <a:rPr lang="en-US" sz="1200" b="0" i="0" kern="1200" dirty="0">
                <a:solidFill>
                  <a:schemeClr val="tx1"/>
                </a:solidFill>
                <a:effectLst/>
                <a:latin typeface="+mn-lt"/>
                <a:ea typeface="+mn-ea"/>
                <a:cs typeface="+mn-cs"/>
              </a:rPr>
              <a:t>Each processing core is able to examine a single mapping. We integrate many hardware processing cores in the architecture of MAGNET for examining many mappings in a parallel fashion.</a:t>
            </a:r>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447B59-457F-4165-BB7E-2B5077C247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9579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1225" rtl="0" eaLnBrk="1" fontAlgn="base" latinLnBrk="0" hangingPunct="1">
              <a:lnSpc>
                <a:spcPct val="100000"/>
              </a:lnSpc>
              <a:spcBef>
                <a:spcPct val="0"/>
              </a:spcBef>
              <a:spcAft>
                <a:spcPct val="0"/>
              </a:spcAft>
              <a:buClrTx/>
              <a:buSzTx/>
              <a:buFontTx/>
              <a:buNone/>
              <a:tabLst/>
              <a:defRPr/>
            </a:pPr>
            <a:fld id="{6811D7A2-076E-A14A-BF76-DCF075A7BB0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11225"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577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556934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898059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8563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7506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3150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24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4317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a </a:t>
            </a:r>
            <a:r>
              <a:rPr lang="en-US" dirty="0" err="1"/>
              <a:t>multicore</a:t>
            </a:r>
            <a:r>
              <a:rPr lang="en-US" baseline="0" dirty="0"/>
              <a:t> system, multiple applications running on the different cores share the main memory.</a:t>
            </a:r>
          </a:p>
          <a:p>
            <a:r>
              <a:rPr lang="en-US" baseline="0" dirty="0"/>
              <a:t>These applications interfere at the main memory. The result of this interference is unpredictable application slowdowns.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964854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1225" rtl="0" eaLnBrk="1" fontAlgn="base" latinLnBrk="0" hangingPunct="1">
              <a:lnSpc>
                <a:spcPct val="100000"/>
              </a:lnSpc>
              <a:spcBef>
                <a:spcPct val="0"/>
              </a:spcBef>
              <a:spcAft>
                <a:spcPct val="0"/>
              </a:spcAft>
              <a:buClrTx/>
              <a:buSzTx/>
              <a:buFontTx/>
              <a:buNone/>
              <a:tabLst/>
              <a:defRPr/>
            </a:pPr>
            <a:fld id="{6811D7A2-076E-A14A-BF76-DCF075A7BB0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11225"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577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300091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DRAM continues to scale there could be benefits to examining and enabling</a:t>
            </a:r>
            <a:r>
              <a:rPr lang="en-US" baseline="0" dirty="0"/>
              <a:t> these new technologies.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190113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DRAM continues to scale there could be benefits to examining and enabling</a:t>
            </a:r>
            <a:r>
              <a:rPr lang="en-US" baseline="0" dirty="0"/>
              <a:t> these new technologies.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233800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935277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Unlocking the life’s code requires diving into the nucleus of our body cells, where the double-stranded genome resides. Genome is literally the 'code of life' - it is the set of instructions for making everything from you to zebras, strawberries, and even yeast.</a:t>
            </a:r>
          </a:p>
          <a:p>
            <a:br>
              <a:rPr lang="en-US" dirty="0"/>
            </a:br>
            <a:r>
              <a:rPr lang="en-US" b="0" cap="none" dirty="0"/>
              <a:t>since the discovery of </a:t>
            </a:r>
            <a:r>
              <a:rPr lang="en-US" b="0" cap="none" dirty="0" err="1"/>
              <a:t>dna’s</a:t>
            </a:r>
            <a:r>
              <a:rPr lang="en-US" b="0" cap="none" dirty="0"/>
              <a:t> double-helical structure (</a:t>
            </a:r>
            <a:r>
              <a:rPr lang="en-US" b="0" cap="none" dirty="0" err="1"/>
              <a:t>watson</a:t>
            </a:r>
            <a:r>
              <a:rPr lang="en-US" b="0" cap="none" dirty="0"/>
              <a:t> </a:t>
            </a:r>
            <a:r>
              <a:rPr lang="en-US" b="0" i="1" cap="none" dirty="0"/>
              <a:t>et al.</a:t>
            </a:r>
            <a:r>
              <a:rPr lang="en-US" b="0" cap="none" dirty="0"/>
              <a:t> 1953)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7754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5442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33A3D9-BADB-734B-A983-EA6AF1EA18FE}" type="slidenum">
              <a:rPr lang="en-US" sz="1200">
                <a:solidFill>
                  <a:prstClr val="black"/>
                </a:solidFill>
                <a:cs typeface="Arial" charset="0"/>
              </a:rPr>
              <a:pPr eaLnBrk="1" hangingPunct="1"/>
              <a:t>99</a:t>
            </a:fld>
            <a:endParaRPr lang="en-US" sz="1200">
              <a:solidFill>
                <a:prstClr val="black"/>
              </a:solidFill>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790506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Henrietta Lacks,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499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untangling yarn ball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4528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5DBD6-D95A-41EC-889F-21CF45C92C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1671887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13-year long human project is the starting of the genomic era! It opened the door to remarkable biomedical discoveries by providing the first complete human genome sequence. It cost 3 billion dollars to read the entire sequence.</a:t>
            </a:r>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0973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9129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959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7/10/19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2019. 7. 10.</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7/10/19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3184816924"/>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836280664"/>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2237313103"/>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380114330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558672437"/>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656213817"/>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43828975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305843745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1434207512"/>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2690866187"/>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304057862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4067602057"/>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953305644"/>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972139762"/>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3513071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82126"/>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610373031"/>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457004920"/>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698265436"/>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844939919"/>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97540000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637613450"/>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17701382"/>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78353633"/>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75363849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285617593"/>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129731686"/>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801051546"/>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532950087"/>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760094261"/>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923339879"/>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3622662"/>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143780870"/>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401898050"/>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80457543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4142177791"/>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2095280007"/>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2146467179"/>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923648181"/>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3989348021"/>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3879559487"/>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2971445086"/>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2634260317"/>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2880806701"/>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44716823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2746866548"/>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2982245501"/>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3623165638"/>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BF129586-08AE-6F47-AC40-42971C091E94}" type="slidenum">
              <a:rPr lang="en-US" altLang="en-US"/>
              <a:pPr>
                <a:defRPr/>
              </a:pPr>
              <a:t>‹#›</a:t>
            </a:fld>
            <a:endParaRPr lang="en-US" altLang="en-US"/>
          </a:p>
        </p:txBody>
      </p:sp>
    </p:spTree>
    <p:extLst>
      <p:ext uri="{BB962C8B-B14F-4D97-AF65-F5344CB8AC3E}">
        <p14:creationId xmlns:p14="http://schemas.microsoft.com/office/powerpoint/2010/main" val="4113373595"/>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082EEEB-CAE1-9D42-80F3-08555E478FEE}" type="slidenum">
              <a:rPr lang="en-US" altLang="en-US"/>
              <a:pPr>
                <a:defRPr/>
              </a:pPr>
              <a:t>‹#›</a:t>
            </a:fld>
            <a:endParaRPr lang="en-US" altLang="en-US"/>
          </a:p>
        </p:txBody>
      </p:sp>
    </p:spTree>
    <p:extLst>
      <p:ext uri="{BB962C8B-B14F-4D97-AF65-F5344CB8AC3E}">
        <p14:creationId xmlns:p14="http://schemas.microsoft.com/office/powerpoint/2010/main" val="2380224591"/>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63EB114-84BD-D84E-A045-3368407B11DA}" type="slidenum">
              <a:rPr lang="en-US" altLang="en-US"/>
              <a:pPr>
                <a:defRPr/>
              </a:pPr>
              <a:t>‹#›</a:t>
            </a:fld>
            <a:endParaRPr lang="en-US" altLang="en-US"/>
          </a:p>
        </p:txBody>
      </p:sp>
    </p:spTree>
    <p:extLst>
      <p:ext uri="{BB962C8B-B14F-4D97-AF65-F5344CB8AC3E}">
        <p14:creationId xmlns:p14="http://schemas.microsoft.com/office/powerpoint/2010/main" val="358458074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776E826-88E8-9343-B8CE-14D360A83D78}" type="slidenum">
              <a:rPr lang="en-US" altLang="en-US"/>
              <a:pPr>
                <a:defRPr/>
              </a:pPr>
              <a:t>‹#›</a:t>
            </a:fld>
            <a:endParaRPr lang="en-US" altLang="en-US"/>
          </a:p>
        </p:txBody>
      </p:sp>
    </p:spTree>
    <p:extLst>
      <p:ext uri="{BB962C8B-B14F-4D97-AF65-F5344CB8AC3E}">
        <p14:creationId xmlns:p14="http://schemas.microsoft.com/office/powerpoint/2010/main" val="333241843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C300DD-50E9-B241-B672-B3ED614A01F6}" type="slidenum">
              <a:rPr lang="en-US" altLang="en-US"/>
              <a:pPr>
                <a:defRPr/>
              </a:pPr>
              <a:t>‹#›</a:t>
            </a:fld>
            <a:endParaRPr lang="en-US" altLang="en-US"/>
          </a:p>
        </p:txBody>
      </p:sp>
    </p:spTree>
    <p:extLst>
      <p:ext uri="{BB962C8B-B14F-4D97-AF65-F5344CB8AC3E}">
        <p14:creationId xmlns:p14="http://schemas.microsoft.com/office/powerpoint/2010/main" val="256502541"/>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92E28BF-E5C2-9440-84A9-1C5C4EC3BB51}" type="slidenum">
              <a:rPr lang="en-US" altLang="en-US"/>
              <a:pPr>
                <a:defRPr/>
              </a:pPr>
              <a:t>‹#›</a:t>
            </a:fld>
            <a:endParaRPr lang="en-US" altLang="en-US"/>
          </a:p>
        </p:txBody>
      </p:sp>
    </p:spTree>
    <p:extLst>
      <p:ext uri="{BB962C8B-B14F-4D97-AF65-F5344CB8AC3E}">
        <p14:creationId xmlns:p14="http://schemas.microsoft.com/office/powerpoint/2010/main" val="3696101199"/>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AB4768A-0B31-1341-95B8-ACCC602AC1ED}" type="slidenum">
              <a:rPr lang="en-US" altLang="en-US"/>
              <a:pPr>
                <a:defRPr/>
              </a:pPr>
              <a:t>‹#›</a:t>
            </a:fld>
            <a:endParaRPr lang="en-US" altLang="en-US"/>
          </a:p>
        </p:txBody>
      </p:sp>
    </p:spTree>
    <p:extLst>
      <p:ext uri="{BB962C8B-B14F-4D97-AF65-F5344CB8AC3E}">
        <p14:creationId xmlns:p14="http://schemas.microsoft.com/office/powerpoint/2010/main" val="337479477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91C9E0C-1943-654E-A858-D0B1037B7159}" type="slidenum">
              <a:rPr lang="en-US" altLang="en-US"/>
              <a:pPr>
                <a:defRPr/>
              </a:pPr>
              <a:t>‹#›</a:t>
            </a:fld>
            <a:endParaRPr lang="en-US" altLang="en-US"/>
          </a:p>
        </p:txBody>
      </p:sp>
    </p:spTree>
    <p:extLst>
      <p:ext uri="{BB962C8B-B14F-4D97-AF65-F5344CB8AC3E}">
        <p14:creationId xmlns:p14="http://schemas.microsoft.com/office/powerpoint/2010/main" val="258039727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4EAAF7E-5FC7-BF48-85B4-17B208F57909}" type="slidenum">
              <a:rPr lang="en-US" altLang="en-US"/>
              <a:pPr>
                <a:defRPr/>
              </a:pPr>
              <a:t>‹#›</a:t>
            </a:fld>
            <a:endParaRPr lang="en-US" altLang="en-US"/>
          </a:p>
        </p:txBody>
      </p:sp>
    </p:spTree>
    <p:extLst>
      <p:ext uri="{BB962C8B-B14F-4D97-AF65-F5344CB8AC3E}">
        <p14:creationId xmlns:p14="http://schemas.microsoft.com/office/powerpoint/2010/main" val="3866961755"/>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1539E80-CD55-B742-8023-B2B43C669C6C}" type="slidenum">
              <a:rPr lang="en-US" altLang="en-US"/>
              <a:pPr>
                <a:defRPr/>
              </a:pPr>
              <a:t>‹#›</a:t>
            </a:fld>
            <a:endParaRPr lang="en-US" altLang="en-US"/>
          </a:p>
        </p:txBody>
      </p:sp>
    </p:spTree>
    <p:extLst>
      <p:ext uri="{BB962C8B-B14F-4D97-AF65-F5344CB8AC3E}">
        <p14:creationId xmlns:p14="http://schemas.microsoft.com/office/powerpoint/2010/main" val="3076824168"/>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DE05FA7-E32E-224D-877F-442C3328AE5B}" type="slidenum">
              <a:rPr lang="en-US" altLang="en-US"/>
              <a:pPr>
                <a:defRPr/>
              </a:pPr>
              <a:t>‹#›</a:t>
            </a:fld>
            <a:endParaRPr lang="en-US" altLang="en-US"/>
          </a:p>
        </p:txBody>
      </p:sp>
    </p:spTree>
    <p:extLst>
      <p:ext uri="{BB962C8B-B14F-4D97-AF65-F5344CB8AC3E}">
        <p14:creationId xmlns:p14="http://schemas.microsoft.com/office/powerpoint/2010/main" val="3480574926"/>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702019106"/>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069029366"/>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3580429142"/>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22134504"/>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1836402170"/>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14717853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340496598"/>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810979772"/>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21929086"/>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1420807014"/>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369176960"/>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311239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3932874473"/>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287152865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245296224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236312663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4257216128"/>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957783010"/>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78419764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823122494"/>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926704255"/>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3914051966"/>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284069479"/>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247957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3839715"/>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385330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0588407"/>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6865100"/>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3717917"/>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814277"/>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3636672"/>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3400746"/>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78052"/>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9181462"/>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13321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509460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093159"/>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9854237"/>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1223971"/>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4752328"/>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1222607"/>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5683015"/>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0747131"/>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7004167"/>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3639267"/>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61783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2431641"/>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880699"/>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538564"/>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314514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6175100"/>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997447"/>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305694"/>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025258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4561725"/>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5544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6717506"/>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3787720"/>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1431264"/>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7429869"/>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2181167"/>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2543285"/>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673311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4644267"/>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24653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534072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1543624"/>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9443796"/>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420004234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318484821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643401323"/>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1004548338"/>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7423500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3207320243"/>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130390070"/>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96647871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3600777428"/>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1184881616"/>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25252939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3655491866"/>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rPr>
              <a:pPr/>
              <a:t>7/10/19</a:t>
            </a:fld>
            <a:endParaRPr lang="en-US">
              <a:solidFill>
                <a:prstClr val="black">
                  <a:alpha val="75000"/>
                </a:prstClr>
              </a:solidFill>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473642"/>
      </p:ext>
    </p:extLst>
  </p:cSld>
  <p:clrMapOvr>
    <a:overrideClrMapping bg1="lt1" tx1="dk1" bg2="lt2" tx2="dk2" accent1="accent1" accent2="accent2" accent3="accent3" accent4="accent4" accent5="accent5" accent6="accent6" hlink="hlink" folHlink="folHlink"/>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rPr>
              <a:pPr/>
              <a:t>7/10/19</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25779815"/>
      </p:ext>
    </p:extLst>
  </p:cSld>
  <p:clrMapOvr>
    <a:overrideClrMapping bg1="lt1" tx1="dk1" bg2="lt2" tx2="dk2" accent1="accent1" accent2="accent2" accent3="accent3" accent4="accent4" accent5="accent5" accent6="accent6" hlink="hlink" folHlink="folHlink"/>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rPr>
              <a:pPr/>
              <a:t>7/10/19</a:t>
            </a:fld>
            <a:endParaRPr lang="en-US">
              <a:solidFill>
                <a:prstClr val="black">
                  <a:alpha val="75000"/>
                </a:prstClr>
              </a:solidFill>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4929470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rPr>
              <a:pPr/>
              <a:t>7/10/19</a:t>
            </a:fld>
            <a:endParaRPr lang="en-US">
              <a:solidFill>
                <a:prstClr val="black">
                  <a:alpha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4788295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rPr>
              <a:pPr/>
              <a:t>7/10/19</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3464590"/>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rPr>
              <a:pPr/>
              <a:t>7/10/19</a:t>
            </a:fld>
            <a:endParaRPr lang="en-US">
              <a:solidFill>
                <a:prstClr val="black">
                  <a:alpha val="75000"/>
                </a:prstClr>
              </a:solidFill>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119970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rPr>
              <a:pPr/>
              <a:t>7/10/19</a:t>
            </a:fld>
            <a:endParaRPr lang="en-US">
              <a:solidFill>
                <a:prstClr val="black">
                  <a:alpha val="75000"/>
                </a:prstClr>
              </a:solidFill>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3003146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rPr>
              <a:pPr/>
              <a:t>7/10/19</a:t>
            </a:fld>
            <a:endParaRPr lang="en-US">
              <a:solidFill>
                <a:prstClr val="black">
                  <a:alpha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22105359"/>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rPr>
              <a:pPr/>
              <a:t>7/10/19</a:t>
            </a:fld>
            <a:endParaRPr lang="en-US">
              <a:solidFill>
                <a:prstClr val="black">
                  <a:alpha val="75000"/>
                </a:prstClr>
              </a:solidFill>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228334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rPr>
              <a:pPr/>
              <a:t>7/10/19</a:t>
            </a:fld>
            <a:endParaRPr lang="en-US">
              <a:solidFill>
                <a:prstClr val="white">
                  <a:alpha val="75000"/>
                </a:prstClr>
              </a:solidFill>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66419292"/>
      </p:ext>
    </p:extLst>
  </p:cSld>
  <p:clrMapOvr>
    <a:overrideClrMapping bg1="dk1" tx1="lt1" bg2="dk2" tx2="lt2" accent1="accent1" accent2="accent2" accent3="accent3" accent4="accent4" accent5="accent5" accent6="accent6" hlink="hlink" folHlink="folHlink"/>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rPr>
              <a:pPr/>
              <a:t>7/10/19</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0008134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rPr>
              <a:pPr/>
              <a:t>7/10/19</a:t>
            </a:fld>
            <a:endParaRPr lang="en-US">
              <a:solidFill>
                <a:prstClr val="black">
                  <a:alpha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36871630"/>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lIns="914400" rIns="914400"/>
          <a:lstStyle>
            <a:lvl1pPr algn="ctr">
              <a:defRPr b="1"/>
            </a:lvl1pPr>
          </a:lstStyle>
          <a:p>
            <a:r>
              <a:rPr lang="en-US"/>
              <a:t>Click to edit Master title style</a:t>
            </a:r>
            <a:endParaRPr lang="en-US" dirty="0"/>
          </a:p>
        </p:txBody>
      </p:sp>
      <p:sp>
        <p:nvSpPr>
          <p:cNvPr id="3" name="Subtitle 2"/>
          <p:cNvSpPr>
            <a:spLocks noGrp="1"/>
          </p:cNvSpPr>
          <p:nvPr>
            <p:ph type="subTitle" idx="1"/>
          </p:nvPr>
        </p:nvSpPr>
        <p:spPr>
          <a:xfrm>
            <a:off x="0" y="3886200"/>
            <a:ext cx="9144000" cy="1752600"/>
          </a:xfrm>
        </p:spPr>
        <p:txBody>
          <a:bodyPr lIns="914400" rIns="914400"/>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26576332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572000" y="6553200"/>
            <a:ext cx="4572000" cy="304800"/>
          </a:xfrm>
        </p:spPr>
        <p:txBody>
          <a:bodyPr/>
          <a:lstStyle>
            <a:lvl1pPr>
              <a:defRPr>
                <a:solidFill>
                  <a:schemeClr val="tx1">
                    <a:lumMod val="65000"/>
                    <a:lumOff val="35000"/>
                  </a:schemeClr>
                </a:solidFill>
              </a:defRPr>
            </a:lvl1pPr>
          </a:lstStyle>
          <a:p>
            <a:fld id="{650CCC6F-3220-49CD-89DB-71B165F2F9D5}"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7" name="Slide Number Placeholder 5"/>
          <p:cNvSpPr txBox="1">
            <a:spLocks/>
          </p:cNvSpPr>
          <p:nvPr userDrawn="1"/>
        </p:nvSpPr>
        <p:spPr>
          <a:xfrm>
            <a:off x="0" y="6553200"/>
            <a:ext cx="4572000" cy="304800"/>
          </a:xfrm>
          <a:prstGeom prst="rect">
            <a:avLst/>
          </a:prstGeom>
          <a:solidFill>
            <a:schemeClr val="bg1">
              <a:lumMod val="85000"/>
            </a:schemeClr>
          </a:solidFill>
          <a:ln>
            <a:noFill/>
          </a:ln>
        </p:spPr>
        <p:txBody>
          <a:bodyPr vert="horz" lIns="91440" tIns="45720" rIns="91440" bIns="45720" rtlCol="0" anchor="ctr"/>
          <a:lstStyle>
            <a:defPPr>
              <a:defRPr lang="en-US"/>
            </a:defPPr>
            <a:lvl1pPr marL="0" algn="r" defTabSz="914400" rtl="0" eaLnBrk="1" latinLnBrk="0" hangingPunct="1">
              <a:defRPr sz="1600" kern="1200">
                <a:solidFill>
                  <a:schemeClr val="tx1">
                    <a:lumMod val="85000"/>
                    <a:lumOff val="15000"/>
                  </a:schemeClr>
                </a:solidFill>
                <a:latin typeface="+mn-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dirty="0">
              <a:solidFill>
                <a:prstClr val="black">
                  <a:lumMod val="85000"/>
                  <a:lumOff val="15000"/>
                </a:prstClr>
              </a:solidFill>
            </a:endParaRPr>
          </a:p>
        </p:txBody>
      </p:sp>
    </p:spTree>
    <p:extLst>
      <p:ext uri="{BB962C8B-B14F-4D97-AF65-F5344CB8AC3E}">
        <p14:creationId xmlns:p14="http://schemas.microsoft.com/office/powerpoint/2010/main" val="412784892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6" name="Slide Number Placeholder 5"/>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898362269"/>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7" name="Slide Number Placeholder 6"/>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0238562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9" name="Slide Number Placeholder 8"/>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020772092"/>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5" name="Slide Number Placeholder 4"/>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019917562"/>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4" name="Slide Number Placeholder 3"/>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612519678"/>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7" name="Slide Number Placeholder 6"/>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67563398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7" name="Slide Number Placeholder 6"/>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748536191"/>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6" name="Slide Number Placeholder 5"/>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281192484"/>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6" name="Slide Number Placeholder 5"/>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01216585"/>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87882282"/>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28001119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743540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7/10/19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2749567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7/10/19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782570476"/>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7/10/19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0918309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7/10/19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455930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7/10/19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2958873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7/10/19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330616960"/>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0315897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7/10/19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333416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4.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5" Type="http://schemas.openxmlformats.org/officeDocument/2006/relationships/slideLayout" Target="../slideLayouts/slideLayout299.xml"/><Relationship Id="rId4"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pn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pn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1.pn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1.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theme" Target="../theme/theme3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image" Target="../media/image1.png"/><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3.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4.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image" Target="../media/image1.png"/><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35.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image" Target="../media/image1.png"/><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theme" Target="../theme/theme36.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image" Target="../media/image1.png"/><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7.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image" Target="../media/image1.png"/><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8.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theme" Target="../theme/theme39.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slideLayout" Target="../slideLayouts/slideLayout424.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0.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1.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theme" Target="../theme/theme42.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image" Target="../media/image1.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6.xml"/><Relationship Id="rId13" Type="http://schemas.openxmlformats.org/officeDocument/2006/relationships/theme" Target="../theme/theme43.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slideLayout" Target="../slideLayouts/slideLayout470.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 Id="rId14" Type="http://schemas.openxmlformats.org/officeDocument/2006/relationships/image" Target="../media/image1.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8.xml"/><Relationship Id="rId13" Type="http://schemas.openxmlformats.org/officeDocument/2006/relationships/theme" Target="../theme/theme44.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slideLayout" Target="../slideLayouts/slideLayout482.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0.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theme" Target="../theme/theme45.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1.xml"/><Relationship Id="rId3" Type="http://schemas.openxmlformats.org/officeDocument/2006/relationships/slideLayout" Target="../slideLayouts/slideLayout496.xml"/><Relationship Id="rId7" Type="http://schemas.openxmlformats.org/officeDocument/2006/relationships/slideLayout" Target="../slideLayouts/slideLayout500.xml"/><Relationship Id="rId12" Type="http://schemas.openxmlformats.org/officeDocument/2006/relationships/theme" Target="../theme/theme46.xml"/><Relationship Id="rId2" Type="http://schemas.openxmlformats.org/officeDocument/2006/relationships/slideLayout" Target="../slideLayouts/slideLayout495.xml"/><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5" Type="http://schemas.openxmlformats.org/officeDocument/2006/relationships/slideLayout" Target="../slideLayouts/slideLayout498.xml"/><Relationship Id="rId10" Type="http://schemas.openxmlformats.org/officeDocument/2006/relationships/slideLayout" Target="../slideLayouts/slideLayout503.xml"/><Relationship Id="rId4" Type="http://schemas.openxmlformats.org/officeDocument/2006/relationships/slideLayout" Target="../slideLayouts/slideLayout497.xml"/><Relationship Id="rId9" Type="http://schemas.openxmlformats.org/officeDocument/2006/relationships/slideLayout" Target="../slideLayouts/slideLayout502.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2.xml"/><Relationship Id="rId13" Type="http://schemas.openxmlformats.org/officeDocument/2006/relationships/theme" Target="../theme/theme47.xml"/><Relationship Id="rId3" Type="http://schemas.openxmlformats.org/officeDocument/2006/relationships/slideLayout" Target="../slideLayouts/slideLayout507.xml"/><Relationship Id="rId7" Type="http://schemas.openxmlformats.org/officeDocument/2006/relationships/slideLayout" Target="../slideLayouts/slideLayout511.xml"/><Relationship Id="rId12" Type="http://schemas.openxmlformats.org/officeDocument/2006/relationships/slideLayout" Target="../slideLayouts/slideLayout516.xml"/><Relationship Id="rId2" Type="http://schemas.openxmlformats.org/officeDocument/2006/relationships/slideLayout" Target="../slideLayouts/slideLayout506.xml"/><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slideLayout" Target="../slideLayouts/slideLayout515.xml"/><Relationship Id="rId5" Type="http://schemas.openxmlformats.org/officeDocument/2006/relationships/slideLayout" Target="../slideLayouts/slideLayout509.xml"/><Relationship Id="rId10" Type="http://schemas.openxmlformats.org/officeDocument/2006/relationships/slideLayout" Target="../slideLayouts/slideLayout514.xml"/><Relationship Id="rId4" Type="http://schemas.openxmlformats.org/officeDocument/2006/relationships/slideLayout" Target="../slideLayouts/slideLayout508.xml"/><Relationship Id="rId9" Type="http://schemas.openxmlformats.org/officeDocument/2006/relationships/slideLayout" Target="../slideLayouts/slideLayout513.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4.xml"/><Relationship Id="rId3" Type="http://schemas.openxmlformats.org/officeDocument/2006/relationships/slideLayout" Target="../slideLayouts/slideLayout519.xml"/><Relationship Id="rId7" Type="http://schemas.openxmlformats.org/officeDocument/2006/relationships/slideLayout" Target="../slideLayouts/slideLayout523.xml"/><Relationship Id="rId12" Type="http://schemas.openxmlformats.org/officeDocument/2006/relationships/theme" Target="../theme/theme48.xml"/><Relationship Id="rId2" Type="http://schemas.openxmlformats.org/officeDocument/2006/relationships/slideLayout" Target="../slideLayouts/slideLayout518.xml"/><Relationship Id="rId1" Type="http://schemas.openxmlformats.org/officeDocument/2006/relationships/slideLayout" Target="../slideLayouts/slideLayout517.xml"/><Relationship Id="rId6" Type="http://schemas.openxmlformats.org/officeDocument/2006/relationships/slideLayout" Target="../slideLayouts/slideLayout522.xml"/><Relationship Id="rId11" Type="http://schemas.openxmlformats.org/officeDocument/2006/relationships/slideLayout" Target="../slideLayouts/slideLayout527.xml"/><Relationship Id="rId5" Type="http://schemas.openxmlformats.org/officeDocument/2006/relationships/slideLayout" Target="../slideLayouts/slideLayout521.xml"/><Relationship Id="rId10" Type="http://schemas.openxmlformats.org/officeDocument/2006/relationships/slideLayout" Target="../slideLayouts/slideLayout526.xml"/><Relationship Id="rId4" Type="http://schemas.openxmlformats.org/officeDocument/2006/relationships/slideLayout" Target="../slideLayouts/slideLayout520.xml"/><Relationship Id="rId9" Type="http://schemas.openxmlformats.org/officeDocument/2006/relationships/slideLayout" Target="../slideLayouts/slideLayout525.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5.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theme" Target="../theme/theme49.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6.xml"/><Relationship Id="rId13" Type="http://schemas.openxmlformats.org/officeDocument/2006/relationships/theme" Target="../theme/theme50.xml"/><Relationship Id="rId3" Type="http://schemas.openxmlformats.org/officeDocument/2006/relationships/slideLayout" Target="../slideLayouts/slideLayout541.xml"/><Relationship Id="rId7" Type="http://schemas.openxmlformats.org/officeDocument/2006/relationships/slideLayout" Target="../slideLayouts/slideLayout545.xml"/><Relationship Id="rId12" Type="http://schemas.openxmlformats.org/officeDocument/2006/relationships/slideLayout" Target="../slideLayouts/slideLayout550.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0" Type="http://schemas.openxmlformats.org/officeDocument/2006/relationships/slideLayout" Target="../slideLayouts/slideLayout548.xml"/><Relationship Id="rId4" Type="http://schemas.openxmlformats.org/officeDocument/2006/relationships/slideLayout" Target="../slideLayouts/slideLayout542.xml"/><Relationship Id="rId9" Type="http://schemas.openxmlformats.org/officeDocument/2006/relationships/slideLayout" Target="../slideLayouts/slideLayout547.xml"/><Relationship Id="rId14" Type="http://schemas.openxmlformats.org/officeDocument/2006/relationships/image" Target="../media/image1.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image" Target="../media/image1.png"/><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theme" Target="../theme/theme52.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slideLayout" Target="../slideLayouts/slideLayout573.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1.xml"/><Relationship Id="rId13" Type="http://schemas.openxmlformats.org/officeDocument/2006/relationships/theme" Target="../theme/theme53.xml"/><Relationship Id="rId3" Type="http://schemas.openxmlformats.org/officeDocument/2006/relationships/slideLayout" Target="../slideLayouts/slideLayout576.xml"/><Relationship Id="rId7" Type="http://schemas.openxmlformats.org/officeDocument/2006/relationships/slideLayout" Target="../slideLayouts/slideLayout580.xml"/><Relationship Id="rId12" Type="http://schemas.openxmlformats.org/officeDocument/2006/relationships/slideLayout" Target="../slideLayouts/slideLayout585.xml"/><Relationship Id="rId2" Type="http://schemas.openxmlformats.org/officeDocument/2006/relationships/slideLayout" Target="../slideLayouts/slideLayout575.xml"/><Relationship Id="rId1" Type="http://schemas.openxmlformats.org/officeDocument/2006/relationships/slideLayout" Target="../slideLayouts/slideLayout574.xml"/><Relationship Id="rId6" Type="http://schemas.openxmlformats.org/officeDocument/2006/relationships/slideLayout" Target="../slideLayouts/slideLayout579.xml"/><Relationship Id="rId11" Type="http://schemas.openxmlformats.org/officeDocument/2006/relationships/slideLayout" Target="../slideLayouts/slideLayout584.xml"/><Relationship Id="rId5" Type="http://schemas.openxmlformats.org/officeDocument/2006/relationships/slideLayout" Target="../slideLayouts/slideLayout578.xml"/><Relationship Id="rId10" Type="http://schemas.openxmlformats.org/officeDocument/2006/relationships/slideLayout" Target="../slideLayouts/slideLayout583.xml"/><Relationship Id="rId4" Type="http://schemas.openxmlformats.org/officeDocument/2006/relationships/slideLayout" Target="../slideLayouts/slideLayout577.xml"/><Relationship Id="rId9" Type="http://schemas.openxmlformats.org/officeDocument/2006/relationships/slideLayout" Target="../slideLayouts/slideLayout582.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3.xml"/><Relationship Id="rId3" Type="http://schemas.openxmlformats.org/officeDocument/2006/relationships/slideLayout" Target="../slideLayouts/slideLayout588.xml"/><Relationship Id="rId7" Type="http://schemas.openxmlformats.org/officeDocument/2006/relationships/slideLayout" Target="../slideLayouts/slideLayout592.xml"/><Relationship Id="rId12" Type="http://schemas.openxmlformats.org/officeDocument/2006/relationships/theme" Target="../theme/theme54.xml"/><Relationship Id="rId2" Type="http://schemas.openxmlformats.org/officeDocument/2006/relationships/slideLayout" Target="../slideLayouts/slideLayout587.xml"/><Relationship Id="rId1" Type="http://schemas.openxmlformats.org/officeDocument/2006/relationships/slideLayout" Target="../slideLayouts/slideLayout586.xml"/><Relationship Id="rId6" Type="http://schemas.openxmlformats.org/officeDocument/2006/relationships/slideLayout" Target="../slideLayouts/slideLayout591.xml"/><Relationship Id="rId11" Type="http://schemas.openxmlformats.org/officeDocument/2006/relationships/slideLayout" Target="../slideLayouts/slideLayout596.xml"/><Relationship Id="rId5" Type="http://schemas.openxmlformats.org/officeDocument/2006/relationships/slideLayout" Target="../slideLayouts/slideLayout590.xml"/><Relationship Id="rId10" Type="http://schemas.openxmlformats.org/officeDocument/2006/relationships/slideLayout" Target="../slideLayouts/slideLayout595.xml"/><Relationship Id="rId4" Type="http://schemas.openxmlformats.org/officeDocument/2006/relationships/slideLayout" Target="../slideLayouts/slideLayout589.xml"/><Relationship Id="rId9" Type="http://schemas.openxmlformats.org/officeDocument/2006/relationships/slideLayout" Target="../slideLayouts/slideLayout59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4.xml"/><Relationship Id="rId3" Type="http://schemas.openxmlformats.org/officeDocument/2006/relationships/slideLayout" Target="../slideLayouts/slideLayout599.xml"/><Relationship Id="rId7" Type="http://schemas.openxmlformats.org/officeDocument/2006/relationships/slideLayout" Target="../slideLayouts/slideLayout603.xml"/><Relationship Id="rId12" Type="http://schemas.openxmlformats.org/officeDocument/2006/relationships/theme" Target="../theme/theme55.xml"/><Relationship Id="rId2" Type="http://schemas.openxmlformats.org/officeDocument/2006/relationships/slideLayout" Target="../slideLayouts/slideLayout598.xml"/><Relationship Id="rId1" Type="http://schemas.openxmlformats.org/officeDocument/2006/relationships/slideLayout" Target="../slideLayouts/slideLayout597.xml"/><Relationship Id="rId6" Type="http://schemas.openxmlformats.org/officeDocument/2006/relationships/slideLayout" Target="../slideLayouts/slideLayout602.xml"/><Relationship Id="rId11" Type="http://schemas.openxmlformats.org/officeDocument/2006/relationships/slideLayout" Target="../slideLayouts/slideLayout607.xml"/><Relationship Id="rId5" Type="http://schemas.openxmlformats.org/officeDocument/2006/relationships/slideLayout" Target="../slideLayouts/slideLayout601.xml"/><Relationship Id="rId10" Type="http://schemas.openxmlformats.org/officeDocument/2006/relationships/slideLayout" Target="../slideLayouts/slideLayout606.xml"/><Relationship Id="rId4" Type="http://schemas.openxmlformats.org/officeDocument/2006/relationships/slideLayout" Target="../slideLayouts/slideLayout600.xml"/><Relationship Id="rId9" Type="http://schemas.openxmlformats.org/officeDocument/2006/relationships/slideLayout" Target="../slideLayouts/slideLayout60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2019. 7. 10.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7/10/19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75319211"/>
      </p:ext>
    </p:extLst>
  </p:cSld>
  <p:clrMap bg1="lt1" tx1="dk1" bg2="lt2" tx2="dk2" accent1="accent1" accent2="accent2" accent3="accent3" accent4="accent4" accent5="accent5" accent6="accent6" hlink="hlink" folHlink="folHlink"/>
  <p:sldLayoutIdLst>
    <p:sldLayoutId id="2147488035" r:id="rId1"/>
    <p:sldLayoutId id="2147488036" r:id="rId2"/>
    <p:sldLayoutId id="2147488037" r:id="rId3"/>
    <p:sldLayoutId id="2147488038" r:id="rId4"/>
    <p:sldLayoutId id="2147488039" r:id="rId5"/>
    <p:sldLayoutId id="2147488040" r:id="rId6"/>
    <p:sldLayoutId id="2147488041" r:id="rId7"/>
    <p:sldLayoutId id="2147488042" r:id="rId8"/>
    <p:sldLayoutId id="2147488043" r:id="rId9"/>
    <p:sldLayoutId id="2147488044" r:id="rId10"/>
    <p:sldLayoutId id="2147488045" r:id="rId11"/>
    <p:sldLayoutId id="21474880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303134472"/>
      </p:ext>
    </p:extLst>
  </p:cSld>
  <p:clrMap bg1="lt1" tx1="dk1" bg2="lt2" tx2="dk2" accent1="accent1" accent2="accent2" accent3="accent3" accent4="accent4" accent5="accent5" accent6="accent6" hlink="hlink" folHlink="folHlink"/>
  <p:sldLayoutIdLst>
    <p:sldLayoutId id="2147488159" r:id="rId1"/>
    <p:sldLayoutId id="2147488160" r:id="rId2"/>
    <p:sldLayoutId id="2147488161" r:id="rId3"/>
    <p:sldLayoutId id="2147488162" r:id="rId4"/>
    <p:sldLayoutId id="2147488163" r:id="rId5"/>
    <p:sldLayoutId id="2147488164" r:id="rId6"/>
    <p:sldLayoutId id="2147488165" r:id="rId7"/>
    <p:sldLayoutId id="2147488166" r:id="rId8"/>
    <p:sldLayoutId id="2147488167" r:id="rId9"/>
    <p:sldLayoutId id="2147488168" r:id="rId10"/>
    <p:sldLayoutId id="2147488169" r:id="rId11"/>
    <p:sldLayoutId id="214748817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584172144"/>
      </p:ext>
    </p:extLst>
  </p:cSld>
  <p:clrMap bg1="lt1" tx1="dk1" bg2="lt2" tx2="dk2" accent1="accent1" accent2="accent2" accent3="accent3" accent4="accent4" accent5="accent5" accent6="accent6" hlink="hlink" folHlink="folHlink"/>
  <p:sldLayoutIdLst>
    <p:sldLayoutId id="2147488250" r:id="rId1"/>
    <p:sldLayoutId id="2147488251" r:id="rId2"/>
    <p:sldLayoutId id="2147488252" r:id="rId3"/>
    <p:sldLayoutId id="2147488253" r:id="rId4"/>
    <p:sldLayoutId id="2147488254" r:id="rId5"/>
    <p:sldLayoutId id="2147488255" r:id="rId6"/>
    <p:sldLayoutId id="2147488256" r:id="rId7"/>
    <p:sldLayoutId id="2147488257" r:id="rId8"/>
    <p:sldLayoutId id="2147488258" r:id="rId9"/>
    <p:sldLayoutId id="2147488259" r:id="rId10"/>
    <p:sldLayoutId id="2147488260" r:id="rId11"/>
    <p:sldLayoutId id="21474882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012812513"/>
      </p:ext>
    </p:extLst>
  </p:cSld>
  <p:clrMap bg1="lt1" tx1="dk1" bg2="lt2" tx2="dk2" accent1="accent1" accent2="accent2" accent3="accent3" accent4="accent4" accent5="accent5" accent6="accent6" hlink="hlink" folHlink="folHlink"/>
  <p:sldLayoutIdLst>
    <p:sldLayoutId id="2147488292" r:id="rId1"/>
    <p:sldLayoutId id="2147488293" r:id="rId2"/>
    <p:sldLayoutId id="2147488294" r:id="rId3"/>
    <p:sldLayoutId id="2147488295" r:id="rId4"/>
    <p:sldLayoutId id="2147488296" r:id="rId5"/>
    <p:sldLayoutId id="2147488297" r:id="rId6"/>
    <p:sldLayoutId id="2147488298" r:id="rId7"/>
    <p:sldLayoutId id="2147488299" r:id="rId8"/>
    <p:sldLayoutId id="2147488300" r:id="rId9"/>
    <p:sldLayoutId id="2147488301" r:id="rId10"/>
    <p:sldLayoutId id="2147488302" r:id="rId11"/>
    <p:sldLayoutId id="214748830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2DDFB6AD-FE1B-B34C-B1D2-58136F130176}" type="slidenum">
              <a:rPr lang="en-US" altLang="en-US"/>
              <a:pPr eaLnBrk="1" hangingPunct="1">
                <a:defRPr/>
              </a:pPr>
              <a:t>‹#›</a:t>
            </a:fld>
            <a:endParaRPr lang="en-US" altLang="en-US"/>
          </a:p>
        </p:txBody>
      </p:sp>
      <p:sp>
        <p:nvSpPr>
          <p:cNvPr id="2663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663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181079568"/>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180960884"/>
      </p:ext>
    </p:extLst>
  </p:cSld>
  <p:clrMap bg1="lt1" tx1="dk1" bg2="lt2" tx2="dk2" accent1="accent1" accent2="accent2" accent3="accent3" accent4="accent4" accent5="accent5" accent6="accent6" hlink="hlink" folHlink="folHlink"/>
  <p:sldLayoutIdLst>
    <p:sldLayoutId id="2147488329" r:id="rId1"/>
    <p:sldLayoutId id="2147488330" r:id="rId2"/>
    <p:sldLayoutId id="2147488331" r:id="rId3"/>
    <p:sldLayoutId id="2147488332" r:id="rId4"/>
    <p:sldLayoutId id="2147488333" r:id="rId5"/>
    <p:sldLayoutId id="2147488334" r:id="rId6"/>
    <p:sldLayoutId id="2147488335" r:id="rId7"/>
    <p:sldLayoutId id="2147488336" r:id="rId8"/>
    <p:sldLayoutId id="2147488337" r:id="rId9"/>
    <p:sldLayoutId id="2147488338" r:id="rId10"/>
    <p:sldLayoutId id="21474883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eaLnBrk="1" hangingPunct="1"/>
            <a:fld id="{55D46416-474E-184B-A5AD-7D0BC91A8C60}" type="slidenum">
              <a:rPr lang="en-US" smtClean="0">
                <a:ea typeface="ＭＳ Ｐゴシック" charset="0"/>
                <a:cs typeface="Arial" charset="0"/>
              </a:rPr>
              <a:pPr eaLnBrk="1" hangingPunct="1"/>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61929064"/>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 id="21474883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Tree>
    <p:extLst>
      <p:ext uri="{BB962C8B-B14F-4D97-AF65-F5344CB8AC3E}">
        <p14:creationId xmlns:p14="http://schemas.microsoft.com/office/powerpoint/2010/main" val="3511441688"/>
      </p:ext>
    </p:extLst>
  </p:cSld>
  <p:clrMap bg1="lt1" tx1="dk1" bg2="lt2" tx2="dk2" accent1="accent1" accent2="accent2" accent3="accent3" accent4="accent4" accent5="accent5" accent6="accent6" hlink="hlink" folHlink="folHlink"/>
  <p:sldLayoutIdLst>
    <p:sldLayoutId id="2147488392" r:id="rId1"/>
    <p:sldLayoutId id="2147488393" r:id="rId2"/>
    <p:sldLayoutId id="2147488394" r:id="rId3"/>
    <p:sldLayoutId id="2147488395" r:id="rId4"/>
    <p:sldLayoutId id="2147488396" r:id="rId5"/>
    <p:sldLayoutId id="2147488397" r:id="rId6"/>
    <p:sldLayoutId id="2147488398" r:id="rId7"/>
    <p:sldLayoutId id="2147488399" r:id="rId8"/>
    <p:sldLayoutId id="2147488400" r:id="rId9"/>
    <p:sldLayoutId id="2147488401" r:id="rId10"/>
    <p:sldLayoutId id="21474884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Tree>
    <p:extLst>
      <p:ext uri="{BB962C8B-B14F-4D97-AF65-F5344CB8AC3E}">
        <p14:creationId xmlns:p14="http://schemas.microsoft.com/office/powerpoint/2010/main" val="3066755790"/>
      </p:ext>
    </p:extLst>
  </p:cSld>
  <p:clrMap bg1="lt1" tx1="dk1" bg2="lt2" tx2="dk2" accent1="accent1" accent2="accent2" accent3="accent3" accent4="accent4" accent5="accent5" accent6="accent6" hlink="hlink" folHlink="folHlink"/>
  <p:sldLayoutIdLst>
    <p:sldLayoutId id="2147488404" r:id="rId1"/>
    <p:sldLayoutId id="2147488405" r:id="rId2"/>
    <p:sldLayoutId id="2147488406" r:id="rId3"/>
    <p:sldLayoutId id="2147488407" r:id="rId4"/>
    <p:sldLayoutId id="2147488408" r:id="rId5"/>
    <p:sldLayoutId id="2147488409" r:id="rId6"/>
    <p:sldLayoutId id="2147488410" r:id="rId7"/>
    <p:sldLayoutId id="2147488411" r:id="rId8"/>
    <p:sldLayoutId id="2147488412" r:id="rId9"/>
    <p:sldLayoutId id="2147488413" r:id="rId10"/>
    <p:sldLayoutId id="214748841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eaLnBrk="1" hangingPunct="1">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eaLnBrk="1" hangingPunct="1">
              <a:defRPr/>
            </a:pPr>
            <a:fld id="{FB5C1105-7C02-0A4A-BBB4-558A73CD3ACF}" type="slidenum">
              <a:rPr lang="en-US">
                <a:solidFill>
                  <a:srgbClr val="000000"/>
                </a:solidFill>
                <a:ea typeface="ＭＳ Ｐゴシック" charset="0"/>
                <a:cs typeface="ＭＳ Ｐゴシック" charset="0"/>
              </a:rPr>
              <a:pPr eaLnBrk="1" hangingPunct="1">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749326"/>
      </p:ext>
    </p:extLst>
  </p:cSld>
  <p:clrMap bg1="lt1" tx1="dk1" bg2="lt2" tx2="dk2" accent1="accent1" accent2="accent2" accent3="accent3" accent4="accent4" accent5="accent5" accent6="accent6" hlink="hlink" folHlink="folHlink"/>
  <p:sldLayoutIdLst>
    <p:sldLayoutId id="2147488416" r:id="rId1"/>
    <p:sldLayoutId id="2147488417" r:id="rId2"/>
    <p:sldLayoutId id="2147488418" r:id="rId3"/>
    <p:sldLayoutId id="2147488419" r:id="rId4"/>
    <p:sldLayoutId id="2147488420" r:id="rId5"/>
    <p:sldLayoutId id="2147488421" r:id="rId6"/>
    <p:sldLayoutId id="2147488422" r:id="rId7"/>
    <p:sldLayoutId id="2147488423" r:id="rId8"/>
    <p:sldLayoutId id="2147488424" r:id="rId9"/>
    <p:sldLayoutId id="2147488425" r:id="rId10"/>
    <p:sldLayoutId id="2147488426" r:id="rId11"/>
    <p:sldLayoutId id="214748842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63774870"/>
      </p:ext>
    </p:extLst>
  </p:cSld>
  <p:clrMap bg1="lt1" tx1="dk1" bg2="lt2" tx2="dk2" accent1="accent1" accent2="accent2" accent3="accent3" accent4="accent4" accent5="accent5" accent6="accent6" hlink="hlink" folHlink="folHlink"/>
  <p:sldLayoutIdLst>
    <p:sldLayoutId id="2147488429" r:id="rId1"/>
    <p:sldLayoutId id="2147488430" r:id="rId2"/>
    <p:sldLayoutId id="2147488431" r:id="rId3"/>
    <p:sldLayoutId id="2147488432" r:id="rId4"/>
    <p:sldLayoutId id="2147488433" r:id="rId5"/>
    <p:sldLayoutId id="2147488434" r:id="rId6"/>
    <p:sldLayoutId id="2147488435" r:id="rId7"/>
    <p:sldLayoutId id="2147488436" r:id="rId8"/>
    <p:sldLayoutId id="2147488437" r:id="rId9"/>
    <p:sldLayoutId id="2147488438" r:id="rId10"/>
    <p:sldLayoutId id="21474884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227335F6-6954-3C40-A4A8-B5A9BB3542FD}" type="slidenum">
              <a:rPr lang="en-US">
                <a:ea typeface="ＭＳ Ｐゴシック" charset="0"/>
              </a:rPr>
              <a:pPr eaLnBrk="1" hangingPunct="1">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55737944"/>
      </p:ext>
    </p:extLst>
  </p:cSld>
  <p:clrMap bg1="lt1" tx1="dk1" bg2="lt2" tx2="dk2" accent1="accent1" accent2="accent2" accent3="accent3" accent4="accent4" accent5="accent5" accent6="accent6" hlink="hlink" folHlink="folHlink"/>
  <p:sldLayoutIdLst>
    <p:sldLayoutId id="2147488441" r:id="rId1"/>
    <p:sldLayoutId id="2147488442" r:id="rId2"/>
    <p:sldLayoutId id="2147488443" r:id="rId3"/>
    <p:sldLayoutId id="2147488444" r:id="rId4"/>
    <p:sldLayoutId id="2147488445" r:id="rId5"/>
    <p:sldLayoutId id="2147488446" r:id="rId6"/>
    <p:sldLayoutId id="2147488447" r:id="rId7"/>
    <p:sldLayoutId id="2147488448" r:id="rId8"/>
    <p:sldLayoutId id="2147488449" r:id="rId9"/>
    <p:sldLayoutId id="2147488450" r:id="rId10"/>
    <p:sldLayoutId id="2147488451" r:id="rId11"/>
    <p:sldLayoutId id="214748845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eaLnBrk="1" fontAlgn="auto" hangingPunct="1">
              <a:spcBef>
                <a:spcPts val="0"/>
              </a:spcBef>
              <a:spcAft>
                <a:spcPts val="0"/>
              </a:spcAft>
            </a:pPr>
            <a:fld id="{9FD9DB3E-E709-42CF-B11F-1DFE1D210A82}" type="datetime1">
              <a:rPr lang="en-US" smtClean="0">
                <a:solidFill>
                  <a:prstClr val="black">
                    <a:alpha val="75000"/>
                  </a:prstClr>
                </a:solidFill>
                <a:latin typeface="Calibri"/>
                <a:ea typeface=""/>
              </a:rPr>
              <a:pPr eaLnBrk="1" fontAlgn="auto" hangingPunct="1">
                <a:spcBef>
                  <a:spcPts val="0"/>
                </a:spcBef>
                <a:spcAft>
                  <a:spcPts val="0"/>
                </a:spcAft>
              </a:pPr>
              <a:t>7/10/19</a:t>
            </a:fld>
            <a:endParaRPr lang="en-US">
              <a:solidFill>
                <a:prstClr val="black">
                  <a:alpha val="75000"/>
                </a:prstClr>
              </a:solidFill>
              <a:latin typeface="Calibri"/>
              <a:ea typeface=""/>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eaLnBrk="1" fontAlgn="auto" hangingPunct="1">
              <a:spcBef>
                <a:spcPts val="0"/>
              </a:spcBef>
              <a:spcAft>
                <a:spcPts val="0"/>
              </a:spcAft>
            </a:pPr>
            <a:endParaRPr lang="en-US" dirty="0">
              <a:solidFill>
                <a:prstClr val="black">
                  <a:alpha val="75000"/>
                </a:prstClr>
              </a:solidFill>
              <a:latin typeface="Calibri"/>
              <a:ea typeface=""/>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pPr eaLnBrk="1" fontAlgn="auto" hangingPunct="1">
              <a:spcBef>
                <a:spcPts val="0"/>
              </a:spcBef>
              <a:spcAft>
                <a:spcPts val="0"/>
              </a:spcAft>
            </a:pPr>
            <a:fld id="{659951FD-F195-4FF4-B5D0-ABFF8986B8DF}" type="slidenum">
              <a:rPr lang="en-US" smtClean="0">
                <a:solidFill>
                  <a:prstClr val="black"/>
                </a:solidFill>
                <a:latin typeface="Calibri"/>
                <a:ea typeface=""/>
              </a:rPr>
              <a:pPr eaLnBrk="1" fontAlgn="auto" hangingPunct="1">
                <a:spcBef>
                  <a:spcPts val="0"/>
                </a:spcBef>
                <a:spcAft>
                  <a:spcPts val="0"/>
                </a:spcAft>
              </a:pPr>
              <a:t>‹#›</a:t>
            </a:fld>
            <a:endParaRPr lang="en-US" dirty="0">
              <a:solidFill>
                <a:prstClr val="black"/>
              </a:solidFill>
              <a:latin typeface="Calibri"/>
              <a:ea typeface=""/>
            </a:endParaRPr>
          </a:p>
        </p:txBody>
      </p:sp>
    </p:spTree>
    <p:extLst>
      <p:ext uri="{BB962C8B-B14F-4D97-AF65-F5344CB8AC3E}">
        <p14:creationId xmlns:p14="http://schemas.microsoft.com/office/powerpoint/2010/main" val="1430478478"/>
      </p:ext>
    </p:extLst>
  </p:cSld>
  <p:clrMap bg1="lt1" tx1="dk1" bg2="lt2" tx2="dk2" accent1="accent1" accent2="accent2" accent3="accent3" accent4="accent4" accent5="accent5" accent6="accent6" hlink="hlink" folHlink="folHlink"/>
  <p:sldLayoutIdLst>
    <p:sldLayoutId id="2147488454" r:id="rId1"/>
    <p:sldLayoutId id="2147488455" r:id="rId2"/>
    <p:sldLayoutId id="2147488456" r:id="rId3"/>
    <p:sldLayoutId id="2147488457" r:id="rId4"/>
    <p:sldLayoutId id="2147488458" r:id="rId5"/>
    <p:sldLayoutId id="2147488459" r:id="rId6"/>
    <p:sldLayoutId id="2147488460" r:id="rId7"/>
    <p:sldLayoutId id="2147488461" r:id="rId8"/>
    <p:sldLayoutId id="2147488462" r:id="rId9"/>
    <p:sldLayoutId id="2147488463" r:id="rId10"/>
    <p:sldLayoutId id="2147488464" r:id="rId11"/>
    <p:sldLayoutId id="2147488465"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66800"/>
          </a:xfrm>
          <a:prstGeom prst="rect">
            <a:avLst/>
          </a:prstGeom>
          <a:solidFill>
            <a:schemeClr val="bg1">
              <a:lumMod val="85000"/>
            </a:schemeClr>
          </a:solidFill>
          <a:ln>
            <a:noFill/>
          </a:ln>
        </p:spPr>
        <p:txBody>
          <a:bodyPr vert="horz" lIns="36576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1371600"/>
            <a:ext cx="8610600" cy="4953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553200"/>
            <a:ext cx="9144000" cy="304800"/>
          </a:xfrm>
          <a:prstGeom prst="rect">
            <a:avLst/>
          </a:prstGeom>
          <a:solidFill>
            <a:schemeClr val="bg1">
              <a:lumMod val="85000"/>
            </a:schemeClr>
          </a:solidFill>
          <a:ln>
            <a:noFill/>
          </a:ln>
        </p:spPr>
        <p:txBody>
          <a:bodyPr vert="horz" lIns="91440" tIns="45720" rIns="91440" bIns="45720" rtlCol="0" anchor="ctr"/>
          <a:lstStyle>
            <a:lvl1pPr algn="r">
              <a:defRPr sz="1600">
                <a:solidFill>
                  <a:schemeClr val="tx1">
                    <a:lumMod val="65000"/>
                    <a:lumOff val="35000"/>
                  </a:schemeClr>
                </a:solidFill>
                <a:latin typeface="+mn-lt"/>
                <a:cs typeface="Arial" pitchFamily="34" charset="0"/>
              </a:defRPr>
            </a:lvl1pPr>
          </a:lstStyle>
          <a:p>
            <a:pPr eaLnBrk="1" fontAlgn="auto" hangingPunct="1">
              <a:spcBef>
                <a:spcPts val="0"/>
              </a:spcBef>
              <a:spcAft>
                <a:spcPts val="0"/>
              </a:spcAft>
            </a:pPr>
            <a:fld id="{650CCC6F-3220-49CD-89DB-71B165F2F9D5}" type="slidenum">
              <a:rPr lang="en-US" smtClean="0">
                <a:solidFill>
                  <a:prstClr val="black">
                    <a:lumMod val="65000"/>
                    <a:lumOff val="35000"/>
                  </a:prstClr>
                </a:solidFill>
                <a:ea typeface=""/>
              </a:rPr>
              <a:pPr eaLnBrk="1" fontAlgn="auto" hangingPunct="1">
                <a:spcBef>
                  <a:spcPts val="0"/>
                </a:spcBef>
                <a:spcAft>
                  <a:spcPts val="0"/>
                </a:spcAft>
              </a:pPr>
              <a:t>‹#›</a:t>
            </a:fld>
            <a:endParaRPr lang="en-US" dirty="0">
              <a:solidFill>
                <a:prstClr val="black">
                  <a:lumMod val="65000"/>
                  <a:lumOff val="35000"/>
                </a:prstClr>
              </a:solidFill>
              <a:ea typeface=""/>
            </a:endParaRPr>
          </a:p>
        </p:txBody>
      </p:sp>
    </p:spTree>
    <p:extLst>
      <p:ext uri="{BB962C8B-B14F-4D97-AF65-F5344CB8AC3E}">
        <p14:creationId xmlns:p14="http://schemas.microsoft.com/office/powerpoint/2010/main" val="301351773"/>
      </p:ext>
    </p:extLst>
  </p:cSld>
  <p:clrMap bg1="lt1" tx1="dk1" bg2="lt2" tx2="dk2" accent1="accent1" accent2="accent2" accent3="accent3" accent4="accent4" accent5="accent5" accent6="accent6" hlink="hlink" folHlink="folHlink"/>
  <p:sldLayoutIdLst>
    <p:sldLayoutId id="2147488493" r:id="rId1"/>
    <p:sldLayoutId id="2147488494" r:id="rId2"/>
    <p:sldLayoutId id="2147488495" r:id="rId3"/>
    <p:sldLayoutId id="2147488496" r:id="rId4"/>
    <p:sldLayoutId id="2147488497" r:id="rId5"/>
    <p:sldLayoutId id="2147488498" r:id="rId6"/>
    <p:sldLayoutId id="2147488499" r:id="rId7"/>
    <p:sldLayoutId id="2147488500" r:id="rId8"/>
    <p:sldLayoutId id="2147488501" r:id="rId9"/>
    <p:sldLayoutId id="2147488502" r:id="rId10"/>
    <p:sldLayoutId id="2147488503" r:id="rId11"/>
  </p:sldLayoutIdLst>
  <p:hf hdr="0" ftr="0" dt="0"/>
  <p:txStyles>
    <p:titleStyle>
      <a:lvl1pPr algn="l" defTabSz="914400" rtl="0" eaLnBrk="1" latinLnBrk="0" hangingPunct="1">
        <a:spcBef>
          <a:spcPct val="0"/>
        </a:spcBef>
        <a:buNone/>
        <a:defRPr sz="4400" b="1" kern="1200">
          <a:solidFill>
            <a:schemeClr val="tx1">
              <a:lumMod val="85000"/>
              <a:lumOff val="1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3026550"/>
      </p:ext>
    </p:extLst>
  </p:cSld>
  <p:clrMap bg1="lt1" tx1="dk1" bg2="lt2" tx2="dk2" accent1="accent1" accent2="accent2" accent3="accent3" accent4="accent4" accent5="accent5" accent6="accent6" hlink="hlink" folHlink="folHlink"/>
  <p:sldLayoutIdLst>
    <p:sldLayoutId id="2147488505" r:id="rId1"/>
    <p:sldLayoutId id="2147488506" r:id="rId2"/>
    <p:sldLayoutId id="2147488507" r:id="rId3"/>
    <p:sldLayoutId id="2147488508" r:id="rId4"/>
    <p:sldLayoutId id="2147488509" r:id="rId5"/>
    <p:sldLayoutId id="2147488510" r:id="rId6"/>
    <p:sldLayoutId id="2147488511" r:id="rId7"/>
    <p:sldLayoutId id="2147488512" r:id="rId8"/>
    <p:sldLayoutId id="2147488513" r:id="rId9"/>
    <p:sldLayoutId id="2147488514" r:id="rId10"/>
    <p:sldLayoutId id="214748851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safari.ethz.ch/memory_systems/ACACES2018/" TargetMode="External"/><Relationship Id="rId1" Type="http://schemas.openxmlformats.org/officeDocument/2006/relationships/slideLayout" Target="../slideLayouts/slideLayout149.xml"/><Relationship Id="rId4" Type="http://schemas.openxmlformats.org/officeDocument/2006/relationships/hyperlink" Target="https://people.inf.ethz.ch/omutlu/projects.htm"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03.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84.xml"/><Relationship Id="rId4" Type="http://schemas.openxmlformats.org/officeDocument/2006/relationships/image" Target="../media/image97.png"/></Relationships>
</file>

<file path=ppt/slides/_rels/slide103.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60.xml"/><Relationship Id="rId4" Type="http://schemas.openxmlformats.org/officeDocument/2006/relationships/image" Target="../media/image104.png"/></Relationships>
</file>

<file path=ppt/slides/_rels/slide104.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105.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96.png"/><Relationship Id="rId1" Type="http://schemas.openxmlformats.org/officeDocument/2006/relationships/slideLayout" Target="../slideLayouts/slideLayout260.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0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60.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www.ece.cmu.edu/~ece740/f15/doku.php?id=schedule"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safari.ethz.ch/architecture/fall2017/doku.php?id=schedule" TargetMode="External"/><Relationship Id="rId17" Type="http://schemas.openxmlformats.org/officeDocument/2006/relationships/hyperlink" Target="http://users.ece.cmu.edu/~omutlu/acaces2013-memory.html"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s://www.youtube.com/playlist?feature=edit_ok&amp;list=PLSEZzvupP7hNjq3Tuv2hiE5VvR-WRYoW4" TargetMode="External"/><Relationship Id="rId1" Type="http://schemas.openxmlformats.org/officeDocument/2006/relationships/slideLayout" Target="../slideLayouts/slideLayout448.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DN1PLwOY_tGtUlynnyV6D"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ece.cmu.edu/~ece742/f12/doku.php?id=lectures" TargetMode="External"/><Relationship Id="rId10" Type="http://schemas.openxmlformats.org/officeDocument/2006/relationships/hyperlink" Target="https://www.youtube.com/playlist?list=PL5PHm2jkkXmgVhh8CHAu9N76TShJqfYDt"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www.ece.cmu.edu/~ece740/f13/doku.php?id=schedule"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448.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tiff"/><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0.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460.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111.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460.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460.xml"/><Relationship Id="rId4" Type="http://schemas.openxmlformats.org/officeDocument/2006/relationships/image" Target="../media/image108.png"/></Relationships>
</file>

<file path=ppt/slides/_rels/slide113.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448.xml"/><Relationship Id="rId4" Type="http://schemas.openxmlformats.org/officeDocument/2006/relationships/hyperlink" Target="https://people.inf.ethz.ch/omutlu/acaces2018.html"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11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06.xml"/></Relationships>
</file>

<file path=ppt/slides/_rels/slide11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06.xml"/></Relationships>
</file>

<file path=ppt/slides/_rels/slide11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06.xml"/></Relationships>
</file>

<file path=ppt/slides/_rels/slide118.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506.xml"/><Relationship Id="rId5" Type="http://schemas.openxmlformats.org/officeDocument/2006/relationships/image" Target="../media/image113.png"/><Relationship Id="rId4" Type="http://schemas.openxmlformats.org/officeDocument/2006/relationships/hyperlink" Target="https://github.com/CMU-SAFARI/ramulator" TargetMode="External"/></Relationships>
</file>

<file path=ppt/slides/_rels/slide119.xml.rels><?xml version="1.0" encoding="UTF-8" standalone="yes"?>
<Relationships xmlns="http://schemas.openxmlformats.org/package/2006/relationships"><Relationship Id="rId2" Type="http://schemas.openxmlformats.org/officeDocument/2006/relationships/hyperlink" Target="mailto:omutlu@gmail.com" TargetMode="External"/><Relationship Id="rId1" Type="http://schemas.openxmlformats.org/officeDocument/2006/relationships/slideLayout" Target="../slideLayouts/slideLayout506.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21.xml.rels><?xml version="1.0" encoding="UTF-8" standalone="yes"?>
<Relationships xmlns="http://schemas.openxmlformats.org/package/2006/relationships"><Relationship Id="rId3" Type="http://schemas.openxmlformats.org/officeDocument/2006/relationships/hyperlink" Target="https://people.inf.ethz.ch/omutlu/pub/salp-dram_isca12.pdf" TargetMode="External"/><Relationship Id="rId2" Type="http://schemas.openxmlformats.org/officeDocument/2006/relationships/hyperlink" Target="https://people.inf.ethz.ch/omutlu/pub/tldram_hpca13.pdf" TargetMode="External"/><Relationship Id="rId1" Type="http://schemas.openxmlformats.org/officeDocument/2006/relationships/slideLayout" Target="../slideLayouts/slideLayout81.xml"/><Relationship Id="rId4" Type="http://schemas.openxmlformats.org/officeDocument/2006/relationships/hyperlink" Target="https://people.inf.ethz.ch/omutlu/pub/smla_high-bandwidth-3d-stacked-memory_taco16.pdf"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s://people.inf.ethz.ch/omutlu/pub/dram-access-refresh-parallelization_hpca14.pdf" TargetMode="External"/><Relationship Id="rId2" Type="http://schemas.openxmlformats.org/officeDocument/2006/relationships/hyperlink" Target="https://people.inf.ethz.ch/omutlu/pub/raidr-dram-refresh_isca12.pdf" TargetMode="External"/><Relationship Id="rId1" Type="http://schemas.openxmlformats.org/officeDocument/2006/relationships/slideLayout" Target="../slideLayouts/slideLayout81.xml"/><Relationship Id="rId4" Type="http://schemas.openxmlformats.org/officeDocument/2006/relationships/hyperlink" Target="https://people.inf.ethz.ch/omutlu/pub/reaper-dram-retention-profiling-lpddr4_isca17.pdf"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4" Type="http://schemas.openxmlformats.org/officeDocument/2006/relationships/hyperlink" Target="https://github.com/CMU-SAFARI/ramulator"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s://people.inf.ethz.ch/omutlu/pub/tcm_micro10.pdf" TargetMode="External"/><Relationship Id="rId2" Type="http://schemas.openxmlformats.org/officeDocument/2006/relationships/hyperlink" Target="https://people.inf.ethz.ch/omutlu/pub/parbs_isca08.pdf" TargetMode="External"/><Relationship Id="rId1" Type="http://schemas.openxmlformats.org/officeDocument/2006/relationships/slideLayout" Target="../slideLayouts/slideLayout81.xml"/><Relationship Id="rId5" Type="http://schemas.openxmlformats.org/officeDocument/2006/relationships/hyperlink" Target="https://people.inf.ethz.ch/omutlu/pub/dash_deadline-aware-heterogeneous-memory-scheduler_taco16.pdf" TargetMode="External"/><Relationship Id="rId4" Type="http://schemas.openxmlformats.org/officeDocument/2006/relationships/hyperlink" Target="https://people.inf.ethz.ch/omutlu/pub/bliss-memory-scheduler_ieee-tpds16.pdf"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people.inf.ethz.ch/omutlu/pub/fst_asplos10.pdf" TargetMode="External"/><Relationship Id="rId2" Type="http://schemas.openxmlformats.org/officeDocument/2006/relationships/hyperlink" Target="https://people.inf.ethz.ch/omutlu/pub/rlmc_isca08.pdf" TargetMode="External"/><Relationship Id="rId1" Type="http://schemas.openxmlformats.org/officeDocument/2006/relationships/slideLayout" Target="../slideLayouts/slideLayout81.xml"/><Relationship Id="rId5" Type="http://schemas.openxmlformats.org/officeDocument/2006/relationships/hyperlink" Target="https://people.inf.ethz.ch/omutlu/pub/decoupled-dma_pact15.pdf" TargetMode="External"/><Relationship Id="rId4" Type="http://schemas.openxmlformats.org/officeDocument/2006/relationships/hyperlink" Target="https://people.inf.ethz.ch/omutlu/pub/application-slowdown-model_micro15.pdf" TargetMode="External"/></Relationships>
</file>

<file path=ppt/slides/_rels/slide126.xml.rels><?xml version="1.0" encoding="UTF-8" standalone="yes"?>
<Relationships xmlns="http://schemas.openxmlformats.org/package/2006/relationships"><Relationship Id="rId2" Type="http://schemas.openxmlformats.org/officeDocument/2006/relationships/hyperlink" Target="https://people.inf.ethz.ch/omutlu/projects.htm" TargetMode="External"/><Relationship Id="rId1" Type="http://schemas.openxmlformats.org/officeDocument/2006/relationships/slideLayout" Target="../slideLayouts/slideLayout8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1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58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8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38.png"/><Relationship Id="rId4" Type="http://schemas.openxmlformats.org/officeDocument/2006/relationships/image" Target="../media/image37.jpeg"/></Relationships>
</file>

<file path=ppt/slides/_rels/slide13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8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8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8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8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8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8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8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8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87.xml"/></Relationships>
</file>

<file path=ppt/slides/_rels/slide13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87.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9.xml"/><Relationship Id="rId7" Type="http://schemas.openxmlformats.org/officeDocument/2006/relationships/image" Target="../media/image39.emf"/><Relationship Id="rId2" Type="http://schemas.openxmlformats.org/officeDocument/2006/relationships/slideLayout" Target="../slideLayouts/slideLayout43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2.jpeg"/><Relationship Id="rId4" Type="http://schemas.openxmlformats.org/officeDocument/2006/relationships/image" Target="../media/image41.png"/><Relationship Id="rId9" Type="http://schemas.openxmlformats.org/officeDocument/2006/relationships/image" Target="../media/image40.e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8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commons.wikimedia.org/w/index.php?curid=30550950" TargetMode="External"/><Relationship Id="rId2" Type="http://schemas.openxmlformats.org/officeDocument/2006/relationships/image" Target="../media/image44.png"/><Relationship Id="rId1" Type="http://schemas.openxmlformats.org/officeDocument/2006/relationships/slideLayout" Target="../slideLayouts/slideLayout260.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math.oregonstate.edu/~koslickd" TargetMode="Externa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1.xml"/><Relationship Id="rId7" Type="http://schemas.openxmlformats.org/officeDocument/2006/relationships/image" Target="../media/image39.emf"/><Relationship Id="rId2" Type="http://schemas.openxmlformats.org/officeDocument/2006/relationships/slideLayout" Target="../slideLayouts/slideLayout431.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42.jpeg"/><Relationship Id="rId10" Type="http://schemas.openxmlformats.org/officeDocument/2006/relationships/image" Target="../media/image52.jpeg"/><Relationship Id="rId4" Type="http://schemas.openxmlformats.org/officeDocument/2006/relationships/image" Target="../media/image41.png"/><Relationship Id="rId9" Type="http://schemas.openxmlformats.org/officeDocument/2006/relationships/image" Target="../media/image40.emf"/></Relationships>
</file>

<file path=ppt/slides/_rels/slide2.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414.xml"/><Relationship Id="rId5" Type="http://schemas.openxmlformats.org/officeDocument/2006/relationships/image" Target="../media/image9.png"/><Relationship Id="rId4" Type="http://schemas.openxmlformats.org/officeDocument/2006/relationships/hyperlink" Target="https://people.inf.ethz.ch/omutlu/projects.ht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437.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7.xml"/></Relationships>
</file>

<file path=ppt/slides/_rels/slide2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5.xml"/><Relationship Id="rId1" Type="http://schemas.openxmlformats.org/officeDocument/2006/relationships/slideLayout" Target="../slideLayouts/slideLayout437.xml"/><Relationship Id="rId5" Type="http://schemas.openxmlformats.org/officeDocument/2006/relationships/hyperlink" Target="http://mrfast.sourceforge.net/" TargetMode="External"/><Relationship Id="rId4" Type="http://schemas.openxmlformats.org/officeDocument/2006/relationships/image" Target="../media/image56.tiff"/></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28.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hyperlink" Target="http://mrfast.sourceforge.net/" TargetMode="External"/><Relationship Id="rId1" Type="http://schemas.openxmlformats.org/officeDocument/2006/relationships/slideLayout" Target="../slideLayouts/slideLayout437.xml"/></Relationships>
</file>

<file path=ppt/slides/_rels/slide29.xml.rels><?xml version="1.0" encoding="UTF-8" standalone="yes"?>
<Relationships xmlns="http://schemas.openxmlformats.org/package/2006/relationships"><Relationship Id="rId3" Type="http://schemas.openxmlformats.org/officeDocument/2006/relationships/hyperlink" Target="https://github.com/CMU-SAFARI/Shifted-Hamming-Distance" TargetMode="External"/><Relationship Id="rId2" Type="http://schemas.openxmlformats.org/officeDocument/2006/relationships/image" Target="../media/image61.tiff"/><Relationship Id="rId1" Type="http://schemas.openxmlformats.org/officeDocument/2006/relationships/slideLayout" Target="../slideLayouts/slideLayout437.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jpeg"/><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31.xml"/><Relationship Id="rId1" Type="http://schemas.openxmlformats.org/officeDocument/2006/relationships/vmlDrawing" Target="../drawings/vmlDrawing3.vml"/><Relationship Id="rId6" Type="http://schemas.openxmlformats.org/officeDocument/2006/relationships/image" Target="../media/image63.jpeg"/><Relationship Id="rId5" Type="http://schemas.openxmlformats.org/officeDocument/2006/relationships/image" Target="../media/image62.emf"/><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2" Type="http://schemas.openxmlformats.org/officeDocument/2006/relationships/hyperlink" Target="https://people.inf.ethz.ch/omutlu/pub/gatekeeper_FPGA-genome-prealignment-accelerator_bionformatics17.pdf" TargetMode="External"/><Relationship Id="rId1" Type="http://schemas.openxmlformats.org/officeDocument/2006/relationships/slideLayout" Target="../slideLayouts/slideLayout2.xml"/><Relationship Id="rId6" Type="http://schemas.openxmlformats.org/officeDocument/2006/relationships/image" Target="../media/image64.tiff"/><Relationship Id="rId5" Type="http://schemas.openxmlformats.org/officeDocument/2006/relationships/hyperlink" Target="https://academic.oup.com/bioinformatics/article-lookup/doi/10.1093/bioinformatics/btx342" TargetMode="External"/><Relationship Id="rId4" Type="http://schemas.openxmlformats.org/officeDocument/2006/relationships/hyperlink" Target="https://github.com/BilkentCompGen/GateKeeper"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65.emf"/><Relationship Id="rId4" Type="http://schemas.openxmlformats.org/officeDocument/2006/relationships/oleObject" Target="../embeddings/oleObject4.bin"/></Relationships>
</file>

<file path=ppt/slides/_rels/slide33.xml.rels><?xml version="1.0" encoding="UTF-8" standalone="yes"?>
<Relationships xmlns="http://schemas.openxmlformats.org/package/2006/relationships"><Relationship Id="rId3" Type="http://schemas.openxmlformats.org/officeDocument/2006/relationships/hyperlink" Target="https://people.inf.ethz.ch/omutlu/pub/shouji-genome-prealignment-filter_bionformatics19.pdf" TargetMode="External"/><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hyperlink" Target="https://doi.org/10.1093/bioinformatics/btz234" TargetMode="External"/><Relationship Id="rId5" Type="http://schemas.openxmlformats.org/officeDocument/2006/relationships/hyperlink" Target="https://github.com/CMU-SAFARI/Shouji" TargetMode="External"/><Relationship Id="rId4" Type="http://schemas.openxmlformats.org/officeDocument/2006/relationships/hyperlink" Target="http://bioinformatics.oxfordjournals.or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hyperlink" Target="https://arxiv.org/pdf/1711.01177.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aacbb-workshop.github.io/" TargetMode="External"/><Relationship Id="rId2" Type="http://schemas.openxmlformats.org/officeDocument/2006/relationships/hyperlink" Target="https://people.inf.ethz.ch/omutlu/pub/onur-AcceleratingGenomeAnalysis-AACBB-Keynote-Feb-16-2019-FINAL.pptx" TargetMode="Externa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hyperlink" Target="https://www.youtube.com/watch?v=hPnSmfwu2-A" TargetMode="External"/><Relationship Id="rId4" Type="http://schemas.openxmlformats.org/officeDocument/2006/relationships/hyperlink" Target="https://people.inf.ethz.ch/omutlu/pub/onur-AcceleratingGenomeAnalysis-AACBB-Keynote-Feb-16-2019-FINAL.pdf"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7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81.xml"/><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81.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81.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3.png"/><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7.xml"/></Relationships>
</file>

<file path=ppt/slides/_rels/slide5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png"/><Relationship Id="rId7"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59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png"/><Relationship Id="rId7"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59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6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52.xml"/></Relationships>
</file>

<file path=ppt/slides/_rels/slide61.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86.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6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9.xml"/></Relationships>
</file>

<file path=ppt/slides/_rels/slide6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52.xml"/></Relationships>
</file>

<file path=ppt/slides/_rels/slide66.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90.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540.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52.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552.xml"/><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github.com/CMU-SAFARI/SoftMC" TargetMode="External"/><Relationship Id="rId1" Type="http://schemas.openxmlformats.org/officeDocument/2006/relationships/slideLayout" Target="../slideLayouts/slideLayout55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7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52.xml"/></Relationships>
</file>

<file path=ppt/slides/_rels/slide72.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96.png"/><Relationship Id="rId1" Type="http://schemas.openxmlformats.org/officeDocument/2006/relationships/slideLayout" Target="../slideLayouts/slideLayout540.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84.xml"/><Relationship Id="rId4" Type="http://schemas.openxmlformats.org/officeDocument/2006/relationships/image" Target="../media/image9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7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84.xml"/></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8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2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6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5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5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9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580.xml"/><Relationship Id="rId4" Type="http://schemas.openxmlformats.org/officeDocument/2006/relationships/image" Target="../media/image101.jpeg"/></Relationships>
</file>

<file path=ppt/slides/_rels/slide9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55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0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97.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7 July 2019</a:t>
            </a:r>
          </a:p>
          <a:p>
            <a:r>
              <a:rPr lang="en-US" sz="2200" dirty="0"/>
              <a:t>SAMOS Tutorial</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fontScale="90000"/>
          </a:bodyPr>
          <a:lstStyle/>
          <a:p>
            <a:pPr algn="ctr"/>
            <a:r>
              <a:rPr lang="en-US" sz="4400" b="1" dirty="0"/>
              <a:t>Memory Systems </a:t>
            </a:r>
            <a:br>
              <a:rPr lang="en-US" sz="3600" dirty="0"/>
            </a:br>
            <a:r>
              <a:rPr lang="en-US" sz="4400" dirty="0"/>
              <a:t>and Memory-Centric Computing Systems</a:t>
            </a:r>
            <a:br>
              <a:rPr lang="en-US" sz="3600" dirty="0"/>
            </a:br>
            <a:br>
              <a:rPr lang="en-US" sz="1200" dirty="0"/>
            </a:br>
            <a:r>
              <a:rPr lang="en-US" sz="4000" dirty="0">
                <a:solidFill>
                  <a:srgbClr val="FF0000"/>
                </a:solidFill>
              </a:rPr>
              <a:t>Part 1: Memory Importance and Trends</a:t>
            </a:r>
          </a:p>
        </p:txBody>
      </p:sp>
      <p:pic>
        <p:nvPicPr>
          <p:cNvPr id="9" name="Picture 2" descr="ETH Zurich short logo, black">
            <a:extLst>
              <a:ext uri="{FF2B5EF4-FFF2-40B4-BE49-F238E27FC236}">
                <a16:creationId xmlns:a16="http://schemas.microsoft.com/office/drawing/2014/main" id="{FC43E8D1-7441-F549-B3D8-E15CEC0D90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Burgundy_CMU_JPG_Logo.jpg">
            <a:extLst>
              <a:ext uri="{FF2B5EF4-FFF2-40B4-BE49-F238E27FC236}">
                <a16:creationId xmlns:a16="http://schemas.microsoft.com/office/drawing/2014/main" id="{18DAF962-0981-0B4D-8AC7-8A2617AFD49C}"/>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14" name="Picture 13" descr="safari.png">
            <a:extLst>
              <a:ext uri="{FF2B5EF4-FFF2-40B4-BE49-F238E27FC236}">
                <a16:creationId xmlns:a16="http://schemas.microsoft.com/office/drawing/2014/main" id="{F68CDBFF-9DE1-D44A-85CA-A1176D0CACD1}"/>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341436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Untangling Yarn Balls &amp; DNA Sequencing</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3789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299" b="1299"/>
          <a:stretch/>
        </p:blipFill>
        <p:spPr bwMode="auto">
          <a:xfrm>
            <a:off x="880066" y="1005800"/>
            <a:ext cx="7251138"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85523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https://safari.ethz.ch/memory_systems/ACACES2018/</a:t>
            </a:r>
            <a:endParaRPr lang="en-US" dirty="0"/>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23444675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b="1" dirty="0"/>
              <a:t>Required: </a:t>
            </a:r>
            <a:r>
              <a:rPr lang="en-US" dirty="0"/>
              <a:t>Reference Overview Paper I  </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00"/>
                </a:solidFill>
                <a:effectLst/>
                <a:uLnTx/>
                <a:uFillTx/>
                <a:latin typeface="Tahoma"/>
                <a:ea typeface="+mn-ea"/>
                <a:cs typeface="+mn-cs"/>
                <a:hlinkClick r:id="rId3"/>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637549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b="1" dirty="0"/>
              <a:t>Required: </a:t>
            </a:r>
            <a:r>
              <a:rPr lang="en-US" dirty="0"/>
              <a:t>Reference Overview Paper II</a:t>
            </a:r>
            <a:endParaRPr lang="en-US" b="1"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196680"/>
            <a:ext cx="7391400" cy="1752600"/>
          </a:xfrm>
          <a:prstGeom prst="rect">
            <a:avLst/>
          </a:prstGeom>
        </p:spPr>
      </p:pic>
    </p:spTree>
    <p:extLst>
      <p:ext uri="{BB962C8B-B14F-4D97-AF65-F5344CB8AC3E}">
        <p14:creationId xmlns:p14="http://schemas.microsoft.com/office/powerpoint/2010/main" val="164684522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Required: </a:t>
            </a:r>
            <a:r>
              <a:rPr lang="en-US" dirty="0"/>
              <a:t>Reference Overview Paper III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411593814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IV</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083216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pPr marL="0" indent="0">
              <a:buNone/>
            </a:pPr>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351619187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VI</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58281300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Reference Overview Paper VII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150043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9"/>
              </a:rPr>
              <a:t>2017</a:t>
            </a:r>
            <a:r>
              <a:rPr lang="en-US" b="1" dirty="0"/>
              <a:t>, </a:t>
            </a:r>
            <a:r>
              <a:rPr lang="en-US" b="1" dirty="0">
                <a:hlinkClick r:id="rId10"/>
              </a:rPr>
              <a:t>2015</a:t>
            </a:r>
            <a:r>
              <a:rPr lang="en-US" b="1" dirty="0"/>
              <a:t>, </a:t>
            </a:r>
            <a:r>
              <a:rPr lang="en-US" b="1" dirty="0">
                <a:hlinkClick r:id="rId11"/>
              </a:rPr>
              <a:t>2013</a:t>
            </a:r>
            <a:r>
              <a:rPr lang="en-US" b="1" dirty="0"/>
              <a:t>)</a:t>
            </a:r>
          </a:p>
          <a:p>
            <a:r>
              <a:rPr lang="en-US" b="1" dirty="0">
                <a:hlinkClick r:id="rId12"/>
              </a:rPr>
              <a:t>Graduate Computer Architecture Course Materials</a:t>
            </a:r>
            <a:r>
              <a:rPr lang="en-US" b="1" dirty="0"/>
              <a:t> (</a:t>
            </a:r>
            <a:r>
              <a:rPr lang="en-US" b="1" dirty="0">
                <a:hlinkClick r:id="rId12"/>
              </a:rPr>
              <a:t>2017</a:t>
            </a:r>
            <a:r>
              <a:rPr lang="en-US" b="1" dirty="0"/>
              <a:t>, </a:t>
            </a:r>
            <a:r>
              <a:rPr lang="en-US" b="1" dirty="0">
                <a:hlinkClick r:id="rId13"/>
              </a:rPr>
              <a:t>2015</a:t>
            </a:r>
            <a:r>
              <a:rPr lang="en-US" b="1" dirty="0"/>
              <a:t>, </a:t>
            </a:r>
            <a:r>
              <a:rPr lang="en-US" b="1" dirty="0">
                <a:hlinkClick r:id="rId14"/>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5"/>
              </a:rPr>
              <a:t>Parallel Computer Architecture Course Materials</a:t>
            </a:r>
            <a:r>
              <a:rPr lang="en-US" b="1" dirty="0"/>
              <a:t> (</a:t>
            </a:r>
            <a:r>
              <a:rPr lang="en-US" b="1" dirty="0">
                <a:hlinkClick r:id="rId16"/>
              </a:rPr>
              <a:t>Lecture Videos</a:t>
            </a:r>
            <a:r>
              <a:rPr lang="en-US" b="1" dirty="0"/>
              <a:t>)</a:t>
            </a:r>
          </a:p>
          <a:p>
            <a:endParaRPr lang="en-US" sz="1200" b="1" dirty="0">
              <a:hlinkClick r:id="rId1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1718364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4285158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49120" y="84249"/>
            <a:ext cx="3422880" cy="391721"/>
          </a:xfrm>
          <a:prstGeom prst="rect">
            <a:avLst/>
          </a:prstGeom>
          <a:noFill/>
          <a:ln w="9525">
            <a:noFill/>
            <a:round/>
            <a:headEnd/>
            <a:tailEnd/>
          </a:ln>
        </p:spPr>
        <p:txBody>
          <a:bodyPr wrap="none" lIns="81639" tIns="60086"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4000" b="0" i="0" u="none" strike="noStrike" kern="1200" cap="none" spc="0" normalizeH="0" baseline="0" noProof="0" dirty="0">
                <a:ln>
                  <a:noFill/>
                </a:ln>
                <a:solidFill>
                  <a:srgbClr val="3B812F"/>
                </a:solidFill>
                <a:effectLst/>
                <a:uLnTx/>
                <a:uFillTx/>
                <a:latin typeface="Garamond"/>
                <a:ea typeface="+mn-ea"/>
                <a:cs typeface="+mn-cs"/>
              </a:rPr>
              <a:t>Genome Sequencers</a:t>
            </a:r>
          </a:p>
        </p:txBody>
      </p:sp>
      <p:pic>
        <p:nvPicPr>
          <p:cNvPr id="4099" name="Picture 2"/>
          <p:cNvPicPr>
            <a:picLocks noChangeAspect="1" noChangeArrowheads="1"/>
          </p:cNvPicPr>
          <p:nvPr/>
        </p:nvPicPr>
        <p:blipFill>
          <a:blip r:embed="rId3" cstate="print"/>
          <a:srcRect/>
          <a:stretch>
            <a:fillRect/>
          </a:stretch>
        </p:blipFill>
        <p:spPr bwMode="auto">
          <a:xfrm>
            <a:off x="96481" y="829527"/>
            <a:ext cx="1562400" cy="1525121"/>
          </a:xfrm>
          <a:prstGeom prst="rect">
            <a:avLst/>
          </a:prstGeom>
          <a:noFill/>
          <a:ln w="9525">
            <a:noFill/>
            <a:round/>
            <a:headEnd/>
            <a:tailEnd/>
          </a:ln>
        </p:spPr>
      </p:pic>
      <p:pic>
        <p:nvPicPr>
          <p:cNvPr id="4100" name="Picture 3"/>
          <p:cNvPicPr>
            <a:picLocks noChangeAspect="1" noChangeArrowheads="1"/>
          </p:cNvPicPr>
          <p:nvPr/>
        </p:nvPicPr>
        <p:blipFill>
          <a:blip r:embed="rId4" cstate="print"/>
          <a:srcRect/>
          <a:stretch>
            <a:fillRect/>
          </a:stretch>
        </p:blipFill>
        <p:spPr bwMode="auto">
          <a:xfrm>
            <a:off x="83520" y="2737728"/>
            <a:ext cx="2404800" cy="1908200"/>
          </a:xfrm>
          <a:prstGeom prst="rect">
            <a:avLst/>
          </a:prstGeom>
          <a:noFill/>
          <a:ln w="9525">
            <a:noFill/>
            <a:round/>
            <a:headEnd/>
            <a:tailEnd/>
          </a:ln>
        </p:spPr>
      </p:pic>
      <p:pic>
        <p:nvPicPr>
          <p:cNvPr id="4101" name="Picture 4"/>
          <p:cNvPicPr>
            <a:picLocks noChangeAspect="1" noChangeArrowheads="1"/>
          </p:cNvPicPr>
          <p:nvPr/>
        </p:nvPicPr>
        <p:blipFill>
          <a:blip r:embed="rId5" cstate="print"/>
          <a:srcRect/>
          <a:stretch>
            <a:fillRect/>
          </a:stretch>
        </p:blipFill>
        <p:spPr bwMode="auto">
          <a:xfrm>
            <a:off x="1658880" y="829528"/>
            <a:ext cx="2737440" cy="1742583"/>
          </a:xfrm>
          <a:prstGeom prst="rect">
            <a:avLst/>
          </a:prstGeom>
          <a:noFill/>
          <a:ln w="9525">
            <a:noFill/>
            <a:round/>
            <a:headEnd/>
            <a:tailEnd/>
          </a:ln>
        </p:spPr>
      </p:pic>
      <p:pic>
        <p:nvPicPr>
          <p:cNvPr id="4102" name="Picture 5"/>
          <p:cNvPicPr>
            <a:picLocks noChangeAspect="1" noChangeArrowheads="1"/>
          </p:cNvPicPr>
          <p:nvPr/>
        </p:nvPicPr>
        <p:blipFill>
          <a:blip r:embed="rId6" cstate="print"/>
          <a:srcRect/>
          <a:stretch>
            <a:fillRect/>
          </a:stretch>
        </p:blipFill>
        <p:spPr bwMode="auto">
          <a:xfrm>
            <a:off x="282240" y="4977162"/>
            <a:ext cx="1791360" cy="1412789"/>
          </a:xfrm>
          <a:prstGeom prst="rect">
            <a:avLst/>
          </a:prstGeom>
          <a:noFill/>
          <a:ln w="9525">
            <a:noFill/>
            <a:round/>
            <a:headEnd/>
            <a:tailEnd/>
          </a:ln>
        </p:spPr>
      </p:pic>
      <p:pic>
        <p:nvPicPr>
          <p:cNvPr id="4103" name="Picture 6"/>
          <p:cNvPicPr>
            <a:picLocks noChangeAspect="1" noChangeArrowheads="1"/>
          </p:cNvPicPr>
          <p:nvPr/>
        </p:nvPicPr>
        <p:blipFill>
          <a:blip r:embed="rId7" cstate="print"/>
          <a:srcRect/>
          <a:stretch>
            <a:fillRect/>
          </a:stretch>
        </p:blipFill>
        <p:spPr bwMode="auto">
          <a:xfrm>
            <a:off x="2488320" y="4977163"/>
            <a:ext cx="2322720" cy="1575525"/>
          </a:xfrm>
          <a:prstGeom prst="rect">
            <a:avLst/>
          </a:prstGeom>
          <a:noFill/>
          <a:ln w="9525">
            <a:noFill/>
            <a:round/>
            <a:headEnd/>
            <a:tailEnd/>
          </a:ln>
        </p:spPr>
      </p:pic>
      <p:pic>
        <p:nvPicPr>
          <p:cNvPr id="4104" name="Picture 7"/>
          <p:cNvPicPr>
            <a:picLocks noChangeAspect="1" noChangeArrowheads="1"/>
          </p:cNvPicPr>
          <p:nvPr/>
        </p:nvPicPr>
        <p:blipFill>
          <a:blip r:embed="rId8" cstate="print"/>
          <a:srcRect/>
          <a:stretch>
            <a:fillRect/>
          </a:stretch>
        </p:blipFill>
        <p:spPr bwMode="auto">
          <a:xfrm>
            <a:off x="5044320" y="362918"/>
            <a:ext cx="1658880" cy="1908201"/>
          </a:xfrm>
          <a:prstGeom prst="rect">
            <a:avLst/>
          </a:prstGeom>
          <a:noFill/>
          <a:ln w="9525">
            <a:noFill/>
            <a:round/>
            <a:headEnd/>
            <a:tailEnd/>
          </a:ln>
        </p:spPr>
      </p:pic>
      <p:pic>
        <p:nvPicPr>
          <p:cNvPr id="4105" name="Picture 8"/>
          <p:cNvPicPr>
            <a:picLocks noChangeAspect="1" noChangeArrowheads="1"/>
          </p:cNvPicPr>
          <p:nvPr/>
        </p:nvPicPr>
        <p:blipFill>
          <a:blip r:embed="rId9" cstate="print"/>
          <a:srcRect/>
          <a:stretch>
            <a:fillRect/>
          </a:stretch>
        </p:blipFill>
        <p:spPr bwMode="auto">
          <a:xfrm>
            <a:off x="5136481" y="2239436"/>
            <a:ext cx="2080800" cy="1523680"/>
          </a:xfrm>
          <a:prstGeom prst="rect">
            <a:avLst/>
          </a:prstGeom>
          <a:noFill/>
          <a:ln w="9525">
            <a:noFill/>
            <a:round/>
            <a:headEnd/>
            <a:tailEnd/>
          </a:ln>
        </p:spPr>
      </p:pic>
      <p:pic>
        <p:nvPicPr>
          <p:cNvPr id="4106" name="Picture 9"/>
          <p:cNvPicPr>
            <a:picLocks noChangeAspect="1" noChangeArrowheads="1"/>
          </p:cNvPicPr>
          <p:nvPr/>
        </p:nvPicPr>
        <p:blipFill>
          <a:blip r:embed="rId10" cstate="print"/>
          <a:srcRect l="50665"/>
          <a:stretch>
            <a:fillRect/>
          </a:stretch>
        </p:blipFill>
        <p:spPr bwMode="auto">
          <a:xfrm>
            <a:off x="5209920" y="4369436"/>
            <a:ext cx="2774830" cy="1387561"/>
          </a:xfrm>
          <a:prstGeom prst="rect">
            <a:avLst/>
          </a:prstGeom>
          <a:noFill/>
          <a:ln w="9525">
            <a:noFill/>
            <a:round/>
            <a:headEnd/>
            <a:tailEnd/>
          </a:ln>
        </p:spPr>
      </p:pic>
      <p:pic>
        <p:nvPicPr>
          <p:cNvPr id="4107" name="Picture 10"/>
          <p:cNvPicPr>
            <a:picLocks noChangeAspect="1" noChangeArrowheads="1"/>
          </p:cNvPicPr>
          <p:nvPr/>
        </p:nvPicPr>
        <p:blipFill>
          <a:blip r:embed="rId11" cstate="print"/>
          <a:srcRect/>
          <a:stretch>
            <a:fillRect/>
          </a:stretch>
        </p:blipFill>
        <p:spPr bwMode="auto">
          <a:xfrm>
            <a:off x="2656801" y="2969592"/>
            <a:ext cx="2237760" cy="1676336"/>
          </a:xfrm>
          <a:prstGeom prst="rect">
            <a:avLst/>
          </a:prstGeom>
          <a:noFill/>
          <a:ln w="9525">
            <a:noFill/>
            <a:round/>
            <a:headEnd/>
            <a:tailEnd/>
          </a:ln>
        </p:spPr>
      </p:pic>
      <p:pic>
        <p:nvPicPr>
          <p:cNvPr id="4108" name="Picture 11"/>
          <p:cNvPicPr>
            <a:picLocks noChangeAspect="1" noChangeArrowheads="1"/>
          </p:cNvPicPr>
          <p:nvPr/>
        </p:nvPicPr>
        <p:blipFill>
          <a:blip r:embed="rId12" cstate="print"/>
          <a:srcRect l="24799" r="24799"/>
          <a:stretch>
            <a:fillRect/>
          </a:stretch>
        </p:blipFill>
        <p:spPr bwMode="auto">
          <a:xfrm>
            <a:off x="7290720" y="110181"/>
            <a:ext cx="1569600" cy="1659054"/>
          </a:xfrm>
          <a:prstGeom prst="rect">
            <a:avLst/>
          </a:prstGeom>
          <a:noFill/>
          <a:ln w="9525">
            <a:noFill/>
            <a:round/>
            <a:headEnd/>
            <a:tailEnd/>
          </a:ln>
        </p:spPr>
      </p:pic>
      <p:sp>
        <p:nvSpPr>
          <p:cNvPr id="4109" name="Text Box 12"/>
          <p:cNvSpPr txBox="1">
            <a:spLocks noChangeArrowheads="1"/>
          </p:cNvSpPr>
          <p:nvPr/>
        </p:nvSpPr>
        <p:spPr bwMode="auto">
          <a:xfrm>
            <a:off x="5292080" y="6309320"/>
            <a:ext cx="3732480" cy="663910"/>
          </a:xfrm>
          <a:prstGeom prst="rect">
            <a:avLst/>
          </a:prstGeom>
          <a:noFill/>
          <a:ln w="9525">
            <a:noFill/>
            <a:round/>
            <a:headEnd/>
            <a:tailEnd/>
          </a:ln>
        </p:spPr>
        <p:txBody>
          <a:bodyPr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1" i="0" u="none" strike="noStrike" kern="1200" cap="none" spc="0" normalizeH="0" baseline="0" noProof="0" dirty="0">
                <a:ln>
                  <a:noFill/>
                </a:ln>
                <a:solidFill>
                  <a:srgbClr val="FF0000"/>
                </a:solidFill>
                <a:effectLst/>
                <a:uLnTx/>
                <a:uFillTx/>
                <a:latin typeface="Calibri" pitchFamily="34" charset="0"/>
                <a:ea typeface="+mn-ea"/>
                <a:cs typeface="+mn-cs"/>
              </a:rPr>
              <a:t>… and more! All produce data with different properties.</a:t>
            </a:r>
          </a:p>
        </p:txBody>
      </p:sp>
      <p:sp>
        <p:nvSpPr>
          <p:cNvPr id="4110" name="Text Box 13"/>
          <p:cNvSpPr txBox="1">
            <a:spLocks noChangeArrowheads="1"/>
          </p:cNvSpPr>
          <p:nvPr/>
        </p:nvSpPr>
        <p:spPr bwMode="auto">
          <a:xfrm>
            <a:off x="249120" y="2354648"/>
            <a:ext cx="116352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Roche/454</a:t>
            </a:r>
          </a:p>
        </p:txBody>
      </p:sp>
      <p:sp>
        <p:nvSpPr>
          <p:cNvPr id="4111" name="Text Box 14"/>
          <p:cNvSpPr txBox="1">
            <a:spLocks noChangeArrowheads="1"/>
          </p:cNvSpPr>
          <p:nvPr/>
        </p:nvSpPr>
        <p:spPr bwMode="auto">
          <a:xfrm>
            <a:off x="83520" y="4562399"/>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HiSeq2000</a:t>
            </a:r>
          </a:p>
        </p:txBody>
      </p:sp>
      <p:sp>
        <p:nvSpPr>
          <p:cNvPr id="4112" name="Text Box 15"/>
          <p:cNvSpPr txBox="1">
            <a:spLocks noChangeArrowheads="1"/>
          </p:cNvSpPr>
          <p:nvPr/>
        </p:nvSpPr>
        <p:spPr bwMode="auto">
          <a:xfrm>
            <a:off x="1331640" y="6381328"/>
            <a:ext cx="170784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Ion Torrent PGM</a:t>
            </a:r>
          </a:p>
        </p:txBody>
      </p:sp>
      <p:sp>
        <p:nvSpPr>
          <p:cNvPr id="4113" name="Text Box 16"/>
          <p:cNvSpPr txBox="1">
            <a:spLocks noChangeArrowheads="1"/>
          </p:cNvSpPr>
          <p:nvPr/>
        </p:nvSpPr>
        <p:spPr bwMode="auto">
          <a:xfrm>
            <a:off x="2488320" y="6545488"/>
            <a:ext cx="1844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Ion Torrent Proton</a:t>
            </a:r>
          </a:p>
        </p:txBody>
      </p:sp>
      <p:sp>
        <p:nvSpPr>
          <p:cNvPr id="4114" name="Text Box 17"/>
          <p:cNvSpPr txBox="1">
            <a:spLocks noChangeArrowheads="1"/>
          </p:cNvSpPr>
          <p:nvPr/>
        </p:nvSpPr>
        <p:spPr bwMode="auto">
          <a:xfrm>
            <a:off x="2707200" y="2341686"/>
            <a:ext cx="11073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AB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SOLiD</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5" name="Text Box 18"/>
          <p:cNvSpPr txBox="1">
            <a:spLocks noChangeArrowheads="1"/>
          </p:cNvSpPr>
          <p:nvPr/>
        </p:nvSpPr>
        <p:spPr bwMode="auto">
          <a:xfrm>
            <a:off x="5292080" y="5817917"/>
            <a:ext cx="2568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GridION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6" name="Text Box 19"/>
          <p:cNvSpPr txBox="1">
            <a:spLocks noChangeArrowheads="1"/>
          </p:cNvSpPr>
          <p:nvPr/>
        </p:nvSpPr>
        <p:spPr bwMode="auto">
          <a:xfrm>
            <a:off x="5225760" y="3763116"/>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7" name="Text Box 20"/>
          <p:cNvSpPr txBox="1">
            <a:spLocks noChangeArrowheads="1"/>
          </p:cNvSpPr>
          <p:nvPr/>
        </p:nvSpPr>
        <p:spPr bwMode="auto">
          <a:xfrm>
            <a:off x="7584767" y="1772816"/>
            <a:ext cx="1095840" cy="544377"/>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Complete</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Genomics</a:t>
            </a:r>
          </a:p>
        </p:txBody>
      </p:sp>
      <p:sp>
        <p:nvSpPr>
          <p:cNvPr id="4118" name="Text Box 21"/>
          <p:cNvSpPr txBox="1">
            <a:spLocks noChangeArrowheads="1"/>
          </p:cNvSpPr>
          <p:nvPr/>
        </p:nvSpPr>
        <p:spPr bwMode="auto">
          <a:xfrm>
            <a:off x="5169600" y="1792989"/>
            <a:ext cx="1520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9" name="Text Box 22"/>
          <p:cNvSpPr txBox="1">
            <a:spLocks noChangeArrowheads="1"/>
          </p:cNvSpPr>
          <p:nvPr/>
        </p:nvSpPr>
        <p:spPr bwMode="auto">
          <a:xfrm>
            <a:off x="2586240" y="4645928"/>
            <a:ext cx="2280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Pacific Biosciences RS</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a:blip r:embed="rId13"/>
          <a:stretch>
            <a:fillRect/>
          </a:stretch>
        </p:blipFill>
        <p:spPr>
          <a:xfrm>
            <a:off x="7907854" y="2420888"/>
            <a:ext cx="1066800" cy="1993900"/>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8030881" y="4379366"/>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NovaSeq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6000</a:t>
            </a:r>
          </a:p>
        </p:txBody>
      </p:sp>
    </p:spTree>
    <p:extLst>
      <p:ext uri="{BB962C8B-B14F-4D97-AF65-F5344CB8AC3E}">
        <p14:creationId xmlns:p14="http://schemas.microsoft.com/office/powerpoint/2010/main" val="28963675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836451186"/>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28762899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4236996864"/>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834022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206971870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114421912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168302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
                <a:cs typeface="+mn-cs"/>
              </a:rPr>
              <a:t>Across 22 workloads, simple CPU model</a:t>
            </a:r>
          </a:p>
        </p:txBody>
      </p:sp>
    </p:spTree>
    <p:extLst>
      <p:ext uri="{BB962C8B-B14F-4D97-AF65-F5344CB8AC3E}">
        <p14:creationId xmlns:p14="http://schemas.microsoft.com/office/powerpoint/2010/main" val="2588922064"/>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724400"/>
            <a:ext cx="9144000" cy="1190231"/>
          </a:xfrm>
          <a:prstGeom prst="rect">
            <a:avLst/>
          </a:prstGeom>
        </p:spPr>
      </p:pic>
    </p:spTree>
    <p:extLst>
      <p:ext uri="{BB962C8B-B14F-4D97-AF65-F5344CB8AC3E}">
        <p14:creationId xmlns:p14="http://schemas.microsoft.com/office/powerpoint/2010/main" val="261920470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Optional Assignment</a:t>
            </a:r>
          </a:p>
        </p:txBody>
      </p:sp>
      <p:sp>
        <p:nvSpPr>
          <p:cNvPr id="3" name="Content Placeholder 2"/>
          <p:cNvSpPr>
            <a:spLocks noGrp="1"/>
          </p:cNvSpPr>
          <p:nvPr>
            <p:ph idx="1"/>
          </p:nvPr>
        </p:nvSpPr>
        <p:spPr>
          <a:xfrm>
            <a:off x="228600" y="997527"/>
            <a:ext cx="8682038" cy="5193723"/>
          </a:xfrm>
        </p:spPr>
        <p:txBody>
          <a:bodyPr/>
          <a:lstStyle/>
          <a:p>
            <a:r>
              <a:rPr lang="en-US" dirty="0">
                <a:solidFill>
                  <a:srgbClr val="0000FF"/>
                </a:solidFill>
              </a:rPr>
              <a:t>Review the </a:t>
            </a:r>
            <a:r>
              <a:rPr lang="en-US" dirty="0" err="1">
                <a:solidFill>
                  <a:srgbClr val="0000FF"/>
                </a:solidFill>
              </a:rPr>
              <a:t>Ramulator</a:t>
            </a:r>
            <a:r>
              <a:rPr lang="en-US" dirty="0">
                <a:solidFill>
                  <a:srgbClr val="0000FF"/>
                </a:solidFill>
              </a:rPr>
              <a:t> paper</a:t>
            </a:r>
          </a:p>
          <a:p>
            <a:pPr lvl="1"/>
            <a:r>
              <a:rPr lang="en-US" dirty="0"/>
              <a:t>Email me your review (</a:t>
            </a:r>
            <a:r>
              <a:rPr lang="en-US" dirty="0">
                <a:hlinkClick r:id="rId2"/>
              </a:rPr>
              <a:t>omutlu@gmail.com</a:t>
            </a:r>
            <a:r>
              <a:rPr lang="en-US" dirty="0"/>
              <a:t>) </a:t>
            </a:r>
          </a:p>
          <a:p>
            <a:pPr lvl="1"/>
            <a:endParaRPr lang="en-US" dirty="0"/>
          </a:p>
          <a:p>
            <a:r>
              <a:rPr lang="en-US" dirty="0">
                <a:solidFill>
                  <a:srgbClr val="0000FF"/>
                </a:solidFill>
              </a:rPr>
              <a:t>Download and run </a:t>
            </a:r>
            <a:r>
              <a:rPr lang="en-US" dirty="0" err="1">
                <a:solidFill>
                  <a:srgbClr val="0000FF"/>
                </a:solidFill>
              </a:rPr>
              <a:t>Ramulator</a:t>
            </a:r>
            <a:endParaRPr lang="en-US" dirty="0">
              <a:solidFill>
                <a:srgbClr val="0000FF"/>
              </a:solidFill>
            </a:endParaRPr>
          </a:p>
          <a:p>
            <a:pPr lvl="1"/>
            <a:r>
              <a:rPr lang="en-US" dirty="0"/>
              <a:t>Compare DDR3, DDR4, SALP, HBM for the </a:t>
            </a:r>
            <a:r>
              <a:rPr lang="en-US" dirty="0" err="1"/>
              <a:t>libquantum</a:t>
            </a:r>
            <a:r>
              <a:rPr lang="en-US" dirty="0"/>
              <a:t> benchmark (provided in </a:t>
            </a:r>
            <a:r>
              <a:rPr lang="en-US" dirty="0" err="1"/>
              <a:t>Ramulator</a:t>
            </a:r>
            <a:r>
              <a:rPr lang="en-US" dirty="0"/>
              <a:t> repository)</a:t>
            </a:r>
          </a:p>
          <a:p>
            <a:pPr lvl="1"/>
            <a:r>
              <a:rPr lang="en-US" dirty="0">
                <a:solidFill>
                  <a:srgbClr val="000000"/>
                </a:solidFill>
              </a:rPr>
              <a:t>Email me your report </a:t>
            </a:r>
            <a:r>
              <a:rPr lang="en-US" dirty="0"/>
              <a:t>(</a:t>
            </a:r>
            <a:r>
              <a:rPr lang="en-US" dirty="0">
                <a:hlinkClick r:id="rId2"/>
              </a:rPr>
              <a:t>omutlu@gmail.com</a:t>
            </a:r>
            <a:r>
              <a:rPr lang="en-US" dirty="0"/>
              <a:t>) </a:t>
            </a:r>
            <a:endParaRPr lang="en-US" dirty="0">
              <a:solidFill>
                <a:srgbClr val="000000"/>
              </a:solidFill>
            </a:endParaRPr>
          </a:p>
          <a:p>
            <a:pPr lvl="1"/>
            <a:endParaRPr lang="en-US" dirty="0">
              <a:solidFill>
                <a:srgbClr val="000000"/>
              </a:solidFill>
            </a:endParaRPr>
          </a:p>
          <a:p>
            <a:endParaRPr lang="en-US" dirty="0">
              <a:solidFill>
                <a:srgbClr val="000000"/>
              </a:solidFill>
            </a:endParaRPr>
          </a:p>
          <a:p>
            <a:r>
              <a:rPr lang="en-US" dirty="0">
                <a:solidFill>
                  <a:srgbClr val="FF0000"/>
                </a:solidFill>
              </a:rPr>
              <a:t>This </a:t>
            </a:r>
            <a:r>
              <a:rPr lang="en-US" b="1" dirty="0">
                <a:solidFill>
                  <a:srgbClr val="FF0000"/>
                </a:solidFill>
              </a:rPr>
              <a:t>will</a:t>
            </a:r>
            <a:r>
              <a:rPr lang="en-US" dirty="0">
                <a:solidFill>
                  <a:srgbClr val="FF0000"/>
                </a:solidFill>
              </a:rPr>
              <a:t> help you get into </a:t>
            </a:r>
            <a:r>
              <a:rPr lang="en-US" b="1" dirty="0">
                <a:solidFill>
                  <a:srgbClr val="FF0000"/>
                </a:solidFill>
              </a:rPr>
              <a:t>memory systems research</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49976042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The Genomic Era</a:t>
            </a:r>
          </a:p>
        </p:txBody>
      </p:sp>
      <p:sp>
        <p:nvSpPr>
          <p:cNvPr id="10" name="Content Placeholder 9"/>
          <p:cNvSpPr>
            <a:spLocks noGrp="1"/>
          </p:cNvSpPr>
          <p:nvPr>
            <p:ph idx="1"/>
          </p:nvPr>
        </p:nvSpPr>
        <p:spPr>
          <a:xfrm>
            <a:off x="228600" y="1124744"/>
            <a:ext cx="8610600" cy="5123656"/>
          </a:xfrm>
        </p:spPr>
        <p:txBody>
          <a:bodyPr/>
          <a:lstStyle/>
          <a:p>
            <a:r>
              <a:rPr lang="en-US" sz="2100" dirty="0"/>
              <a:t>1990-2003: The Human Genome Project (HGP) provides a complete and accurate sequence of all </a:t>
            </a:r>
            <a:r>
              <a:rPr lang="en-US" sz="2100" b="1" dirty="0"/>
              <a:t>DNA base pairs</a:t>
            </a:r>
            <a:r>
              <a:rPr lang="en-US" sz="2100" dirty="0"/>
              <a:t> that make up the human genome and finds 20,000 to 25,000 human genes.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1" name="Picture 2" descr="Image result for chronology of genome sequenc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03" y="2480702"/>
            <a:ext cx="6783693" cy="353909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843808" y="4830739"/>
            <a:ext cx="2305312" cy="830997"/>
          </a:xfrm>
          <a:prstGeom prst="rect">
            <a:avLst/>
          </a:prstGeom>
          <a:solidFill>
            <a:srgbClr val="FF0000"/>
          </a:solidFill>
          <a:ln w="57150">
            <a:solidFill>
              <a:srgbClr val="FFFF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13 year-long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$3,000,000,000</a:t>
            </a:r>
          </a:p>
        </p:txBody>
      </p:sp>
      <p:pic>
        <p:nvPicPr>
          <p:cNvPr id="1026" name="Picture 2" descr="Image result for human genome project na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58"/>
          <a:stretch/>
        </p:blipFill>
        <p:spPr bwMode="auto">
          <a:xfrm>
            <a:off x="7150596" y="2191544"/>
            <a:ext cx="1710371" cy="22492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human genome project na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397"/>
          <a:stretch/>
        </p:blipFill>
        <p:spPr bwMode="auto">
          <a:xfrm>
            <a:off x="7164287" y="4184054"/>
            <a:ext cx="1728193" cy="2288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406401"/>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8408"/>
            <a:ext cx="7924800" cy="1752600"/>
          </a:xfrm>
        </p:spPr>
        <p:txBody>
          <a:bodyPr/>
          <a:lstStyle/>
          <a:p>
            <a:r>
              <a:rPr lang="en-US" dirty="0"/>
              <a:t>Some More Suggested Readings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24646575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Key Readings on DRAM (I)</a:t>
            </a:r>
          </a:p>
        </p:txBody>
      </p:sp>
      <p:sp>
        <p:nvSpPr>
          <p:cNvPr id="3" name="Content Placeholder 2"/>
          <p:cNvSpPr>
            <a:spLocks noGrp="1"/>
          </p:cNvSpPr>
          <p:nvPr>
            <p:ph idx="1"/>
          </p:nvPr>
        </p:nvSpPr>
        <p:spPr/>
        <p:txBody>
          <a:bodyPr/>
          <a:lstStyle/>
          <a:p>
            <a:r>
              <a:rPr lang="en-US" dirty="0">
                <a:solidFill>
                  <a:srgbClr val="FF0000"/>
                </a:solidFill>
              </a:rPr>
              <a:t>DRAM Organization and Operation</a:t>
            </a:r>
          </a:p>
          <a:p>
            <a:pPr lvl="1"/>
            <a:endParaRPr lang="en-US" sz="1600" dirty="0"/>
          </a:p>
          <a:p>
            <a:pPr lvl="1"/>
            <a:r>
              <a:rPr lang="en-US" dirty="0"/>
              <a:t>Lee et al., “</a:t>
            </a:r>
            <a:r>
              <a:rPr lang="en-US" dirty="0">
                <a:solidFill>
                  <a:srgbClr val="0000FF"/>
                </a:solidFill>
              </a:rPr>
              <a:t>Tiered-Latency DRAM: A Low Latency and Low Cost DRAM Architecture</a:t>
            </a:r>
            <a:r>
              <a:rPr lang="en-US" dirty="0"/>
              <a:t>,” HPCA 2013.</a:t>
            </a:r>
          </a:p>
          <a:p>
            <a:pPr marL="344487" lvl="1" indent="0">
              <a:buNone/>
            </a:pPr>
            <a:r>
              <a:rPr lang="en-US" dirty="0"/>
              <a:t>    </a:t>
            </a:r>
            <a:r>
              <a:rPr lang="en-US" dirty="0">
                <a:hlinkClick r:id="rId2"/>
              </a:rPr>
              <a:t>https://people.inf.ethz.ch/omutlu/pub/tldram_hpca13.pdf</a:t>
            </a:r>
            <a:r>
              <a:rPr lang="en-US" dirty="0"/>
              <a:t> </a:t>
            </a:r>
          </a:p>
          <a:p>
            <a:pPr marL="344487" lvl="1" indent="0">
              <a:buNone/>
            </a:pPr>
            <a:endParaRPr lang="en-US" dirty="0"/>
          </a:p>
          <a:p>
            <a:pPr lvl="1"/>
            <a:r>
              <a:rPr lang="en-US" dirty="0"/>
              <a:t>Kim et al., “</a:t>
            </a:r>
            <a:r>
              <a:rPr lang="en-US" dirty="0">
                <a:solidFill>
                  <a:srgbClr val="0000FF"/>
                </a:solidFill>
              </a:rPr>
              <a:t>A Case for Subarray-Level Parallelism (SALP) in DRAM</a:t>
            </a:r>
            <a:r>
              <a:rPr lang="en-US" dirty="0"/>
              <a:t>,” ISCA 2012.</a:t>
            </a:r>
          </a:p>
          <a:p>
            <a:pPr marL="344487" lvl="1" indent="0">
              <a:buNone/>
            </a:pPr>
            <a:r>
              <a:rPr lang="en-US" dirty="0"/>
              <a:t>    </a:t>
            </a:r>
            <a:r>
              <a:rPr lang="en-US" dirty="0">
                <a:hlinkClick r:id="rId3"/>
              </a:rPr>
              <a:t>https://people.inf.ethz.ch/omutlu/pub/salp-dram_isca12.pdf</a:t>
            </a:r>
            <a:r>
              <a:rPr lang="en-US" dirty="0"/>
              <a:t> </a:t>
            </a:r>
          </a:p>
          <a:p>
            <a:pPr marL="344487" lvl="1" indent="0">
              <a:buNone/>
            </a:pPr>
            <a:endParaRPr lang="en-US" dirty="0"/>
          </a:p>
          <a:p>
            <a:pPr lvl="1"/>
            <a:r>
              <a:rPr lang="en-US" dirty="0"/>
              <a:t>Lee et al., “</a:t>
            </a:r>
            <a:r>
              <a:rPr lang="en-US" dirty="0">
                <a:solidFill>
                  <a:srgbClr val="0000FF"/>
                </a:solidFill>
              </a:rPr>
              <a:t>Simultaneous Multi-Layer Access: Improving 3D-Stacked Memory Bandwidth at Low Cost</a:t>
            </a:r>
            <a:r>
              <a:rPr lang="en-US" dirty="0"/>
              <a:t>,” ACM TACO 2016. </a:t>
            </a:r>
          </a:p>
          <a:p>
            <a:pPr marL="344487" lvl="1" indent="0">
              <a:buNone/>
            </a:pPr>
            <a:r>
              <a:rPr lang="en-US" dirty="0"/>
              <a:t>    </a:t>
            </a:r>
            <a:r>
              <a:rPr lang="en-US" dirty="0">
                <a:hlinkClick r:id="rId4"/>
              </a:rPr>
              <a:t>https://people.inf.ethz.ch/omutlu/pub/smla_high-bandwidth-3d-stacked-memory_taco16.pdf</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021153833"/>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Key Readings on DRAM (II)</a:t>
            </a:r>
          </a:p>
        </p:txBody>
      </p:sp>
      <p:sp>
        <p:nvSpPr>
          <p:cNvPr id="3" name="Content Placeholder 2"/>
          <p:cNvSpPr>
            <a:spLocks noGrp="1"/>
          </p:cNvSpPr>
          <p:nvPr>
            <p:ph idx="1"/>
          </p:nvPr>
        </p:nvSpPr>
        <p:spPr>
          <a:xfrm>
            <a:off x="228600" y="836712"/>
            <a:ext cx="8610600" cy="5193723"/>
          </a:xfrm>
        </p:spPr>
        <p:txBody>
          <a:bodyPr/>
          <a:lstStyle/>
          <a:p>
            <a:pPr marL="360362"/>
            <a:r>
              <a:rPr lang="en-US" dirty="0">
                <a:solidFill>
                  <a:srgbClr val="FF0000"/>
                </a:solidFill>
              </a:rPr>
              <a:t>DRAM Refresh</a:t>
            </a:r>
          </a:p>
          <a:p>
            <a:pPr marL="17462" indent="0">
              <a:buNone/>
            </a:pPr>
            <a:endParaRPr lang="en-US" sz="400" dirty="0">
              <a:solidFill>
                <a:srgbClr val="FF0000"/>
              </a:solidFill>
            </a:endParaRPr>
          </a:p>
          <a:p>
            <a:pPr marL="687387" lvl="1"/>
            <a:r>
              <a:rPr lang="en-US" dirty="0"/>
              <a:t>Liu et al., “</a:t>
            </a:r>
            <a:r>
              <a:rPr lang="en-US" dirty="0">
                <a:solidFill>
                  <a:srgbClr val="0000FF"/>
                </a:solidFill>
              </a:rPr>
              <a:t>RAIDR: Retention-Aware Intelligent DRAM Refresh</a:t>
            </a:r>
            <a:r>
              <a:rPr lang="en-US" dirty="0"/>
              <a:t>,” ISCA 2012. </a:t>
            </a:r>
            <a:r>
              <a:rPr lang="en-US" dirty="0">
                <a:hlinkClick r:id="rId2"/>
              </a:rPr>
              <a:t>https://people.inf.ethz.ch/omutlu/pub/raidr-dram-refresh_isca12.pdf</a:t>
            </a:r>
            <a:r>
              <a:rPr lang="en-US" dirty="0"/>
              <a:t> </a:t>
            </a:r>
          </a:p>
          <a:p>
            <a:pPr marL="687387" lvl="1"/>
            <a:endParaRPr lang="en-US" sz="1000" dirty="0"/>
          </a:p>
          <a:p>
            <a:pPr marL="687387" lvl="1"/>
            <a:endParaRPr lang="en-US" sz="400" dirty="0"/>
          </a:p>
          <a:p>
            <a:pPr marL="687387" lvl="1"/>
            <a:r>
              <a:rPr lang="en-US" dirty="0"/>
              <a:t>Chang et al., “</a:t>
            </a:r>
            <a:r>
              <a:rPr lang="en-US" dirty="0">
                <a:solidFill>
                  <a:srgbClr val="0000FF"/>
                </a:solidFill>
              </a:rPr>
              <a:t>Improving DRAM Performance by Parallelizing Refreshes with Accesses</a:t>
            </a:r>
            <a:r>
              <a:rPr lang="en-US" dirty="0"/>
              <a:t>,” HPCA 2014.</a:t>
            </a:r>
          </a:p>
          <a:p>
            <a:pPr marL="361949" lvl="1" indent="0">
              <a:buNone/>
            </a:pPr>
            <a:r>
              <a:rPr lang="en-US" dirty="0"/>
              <a:t>    </a:t>
            </a:r>
            <a:r>
              <a:rPr lang="en-US" dirty="0">
                <a:hlinkClick r:id="rId3"/>
              </a:rPr>
              <a:t>https://people.inf.ethz.ch/omutlu/pub/dram-access-refresh-parallelization_hpca14.pdf</a:t>
            </a:r>
            <a:r>
              <a:rPr lang="en-US" dirty="0"/>
              <a:t> </a:t>
            </a:r>
          </a:p>
          <a:p>
            <a:pPr marL="361949" lvl="1" indent="0">
              <a:buNone/>
            </a:pPr>
            <a:endParaRPr lang="en-US" sz="1000" dirty="0"/>
          </a:p>
          <a:p>
            <a:pPr marL="361949" lvl="1" indent="0">
              <a:buNone/>
            </a:pPr>
            <a:endParaRPr lang="en-US" sz="400" dirty="0"/>
          </a:p>
          <a:p>
            <a:pPr marL="704849" lvl="1" indent="-342900"/>
            <a:r>
              <a:rPr lang="en-US" dirty="0"/>
              <a:t>Patel et al., “</a:t>
            </a:r>
            <a:r>
              <a:rPr lang="en-US" dirty="0">
                <a:solidFill>
                  <a:srgbClr val="0000FF"/>
                </a:solidFill>
              </a:rPr>
              <a:t>The Reach Profiler (REAPER): Enabling the Mitigation of DRAM Retention Failures via Profiling at Aggressive Conditions</a:t>
            </a:r>
            <a:r>
              <a:rPr lang="en-US" dirty="0"/>
              <a:t>,” ISCA 2017.</a:t>
            </a:r>
          </a:p>
          <a:p>
            <a:pPr marL="714374" lvl="2" indent="0">
              <a:buNone/>
            </a:pPr>
            <a:r>
              <a:rPr lang="en-US" dirty="0">
                <a:hlinkClick r:id="rId4"/>
              </a:rPr>
              <a:t>https://people.inf.ethz.ch/omutlu/pub/reaper-dram-retention-profiling-lpddr4_isca17.pdf</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25192505"/>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on Simulating Main Memory</a:t>
            </a:r>
          </a:p>
        </p:txBody>
      </p:sp>
      <p:sp>
        <p:nvSpPr>
          <p:cNvPr id="3" name="Content Placeholder 2"/>
          <p:cNvSpPr>
            <a:spLocks noGrp="1"/>
          </p:cNvSpPr>
          <p:nvPr>
            <p:ph idx="1"/>
          </p:nvPr>
        </p:nvSpPr>
        <p:spPr/>
        <p:txBody>
          <a:bodyPr/>
          <a:lstStyle/>
          <a:p>
            <a:r>
              <a:rPr lang="en-US" dirty="0">
                <a:solidFill>
                  <a:srgbClr val="0000FF"/>
                </a:solidFill>
              </a:rPr>
              <a:t>How to evaluate future main memory systems?</a:t>
            </a:r>
          </a:p>
          <a:p>
            <a:r>
              <a:rPr lang="en-US" dirty="0">
                <a:solidFill>
                  <a:srgbClr val="0000FF"/>
                </a:solidFill>
              </a:rPr>
              <a:t>An open-source simulator and its brief description</a:t>
            </a:r>
          </a:p>
          <a:p>
            <a:endParaRPr lang="en-US" dirty="0"/>
          </a:p>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pPr lvl="1"/>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B7879-3FBA-B54E-968A-FC666650947C}"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081960987"/>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Key Readings on Memory Control 1</a:t>
            </a:r>
          </a:p>
        </p:txBody>
      </p:sp>
      <p:sp>
        <p:nvSpPr>
          <p:cNvPr id="3" name="Content Placeholder 2"/>
          <p:cNvSpPr>
            <a:spLocks noGrp="1"/>
          </p:cNvSpPr>
          <p:nvPr>
            <p:ph idx="1"/>
          </p:nvPr>
        </p:nvSpPr>
        <p:spPr>
          <a:xfrm>
            <a:off x="-252536" y="764704"/>
            <a:ext cx="9396536" cy="5193723"/>
          </a:xfrm>
        </p:spPr>
        <p:txBody>
          <a:bodyPr/>
          <a:lstStyle/>
          <a:p>
            <a:pPr marL="17462" indent="0">
              <a:buNone/>
            </a:pPr>
            <a:endParaRPr lang="en-US" sz="400" dirty="0">
              <a:solidFill>
                <a:srgbClr val="FF0000"/>
              </a:solidFill>
            </a:endParaRPr>
          </a:p>
          <a:p>
            <a:pPr marL="687387" lvl="1"/>
            <a:r>
              <a:rPr lang="en-US" sz="2000" dirty="0"/>
              <a:t>Mutlu+, “</a:t>
            </a:r>
            <a:r>
              <a:rPr lang="en-US" sz="2000" dirty="0">
                <a:solidFill>
                  <a:srgbClr val="0000FF"/>
                </a:solidFill>
              </a:rPr>
              <a:t>Parallelism-Aware Batch Scheduling: Enhancing both Performance and Fairness of Shared DRAM Systems</a:t>
            </a:r>
            <a:r>
              <a:rPr lang="en-US" sz="2000" dirty="0"/>
              <a:t>,” ISCA 2008. </a:t>
            </a:r>
          </a:p>
          <a:p>
            <a:pPr marL="714374" lvl="2" indent="0">
              <a:buNone/>
            </a:pPr>
            <a:r>
              <a:rPr lang="en-US" dirty="0">
                <a:hlinkClick r:id="rId2"/>
              </a:rPr>
              <a:t>https://people.inf.ethz.ch/omutlu/pub/parbs_isca08.pdf</a:t>
            </a:r>
            <a:r>
              <a:rPr lang="en-US" dirty="0"/>
              <a:t> </a:t>
            </a:r>
          </a:p>
          <a:p>
            <a:pPr marL="687387" lvl="1"/>
            <a:endParaRPr lang="en-US" sz="1000" dirty="0"/>
          </a:p>
          <a:p>
            <a:pPr marL="687387" lvl="1"/>
            <a:endParaRPr lang="en-US" sz="400" dirty="0"/>
          </a:p>
          <a:p>
            <a:pPr marL="687387" lvl="1"/>
            <a:r>
              <a:rPr lang="en-US" sz="2000" dirty="0"/>
              <a:t>Kim et al., “</a:t>
            </a:r>
            <a:r>
              <a:rPr lang="en-US" sz="2000" dirty="0">
                <a:solidFill>
                  <a:srgbClr val="0000FF"/>
                </a:solidFill>
              </a:rPr>
              <a:t>Thread Cluster Memory Scheduling: Exploiting Differences in Memory Access Behavior</a:t>
            </a:r>
            <a:r>
              <a:rPr lang="en-US" sz="2000" dirty="0"/>
              <a:t>,” MICRO 2010.</a:t>
            </a:r>
          </a:p>
          <a:p>
            <a:pPr marL="714374" lvl="2" indent="0">
              <a:buNone/>
            </a:pPr>
            <a:r>
              <a:rPr lang="en-US" dirty="0">
                <a:hlinkClick r:id="rId3"/>
              </a:rPr>
              <a:t>https://people.inf.ethz.ch/omutlu/pub/tcm_micro10.pdf</a:t>
            </a:r>
            <a:r>
              <a:rPr lang="en-US" dirty="0"/>
              <a:t> </a:t>
            </a:r>
          </a:p>
          <a:p>
            <a:pPr marL="714374" lvl="2" indent="0">
              <a:buNone/>
            </a:pPr>
            <a:endParaRPr lang="en-US" sz="800" dirty="0"/>
          </a:p>
          <a:p>
            <a:pPr marL="361949" lvl="1" indent="0">
              <a:buNone/>
            </a:pPr>
            <a:endParaRPr lang="en-US" sz="400" dirty="0"/>
          </a:p>
          <a:p>
            <a:pPr marL="704849" lvl="1" indent="-342900"/>
            <a:r>
              <a:rPr lang="en-US" sz="2000" dirty="0"/>
              <a:t>Subramanian et al., “</a:t>
            </a:r>
            <a:r>
              <a:rPr lang="en-US" sz="2000" dirty="0">
                <a:solidFill>
                  <a:srgbClr val="0000FF"/>
                </a:solidFill>
              </a:rPr>
              <a:t>BLISS: Balancing Performance, Fairness and Complexity in Memory Access Scheduling</a:t>
            </a:r>
            <a:r>
              <a:rPr lang="en-US" sz="2000" dirty="0"/>
              <a:t>,” TPDS 2016.</a:t>
            </a:r>
          </a:p>
          <a:p>
            <a:pPr marL="714374" lvl="2" indent="0">
              <a:buNone/>
            </a:pPr>
            <a:r>
              <a:rPr lang="en-US" dirty="0">
                <a:hlinkClick r:id="rId4"/>
              </a:rPr>
              <a:t>https://people.inf.ethz.ch/omutlu/pub/bliss-memory-scheduler_ieee-tpds16.pdf</a:t>
            </a:r>
            <a:r>
              <a:rPr lang="en-US" dirty="0"/>
              <a:t> </a:t>
            </a:r>
          </a:p>
          <a:p>
            <a:pPr marL="714374" lvl="2" indent="0">
              <a:buNone/>
            </a:pPr>
            <a:endParaRPr lang="en-US" sz="400" dirty="0"/>
          </a:p>
          <a:p>
            <a:pPr marL="714374" lvl="2" indent="0">
              <a:buNone/>
            </a:pPr>
            <a:endParaRPr lang="en-US" sz="400" dirty="0"/>
          </a:p>
          <a:p>
            <a:pPr marL="704849" lvl="1" indent="-342900"/>
            <a:r>
              <a:rPr lang="en-US" sz="2000" dirty="0"/>
              <a:t>Usui et al., “</a:t>
            </a:r>
            <a:r>
              <a:rPr lang="en-US" sz="2000" dirty="0">
                <a:solidFill>
                  <a:srgbClr val="0000FF"/>
                </a:solidFill>
              </a:rPr>
              <a:t>DASH: Deadline-Aware High-Performance Memory Scheduler for Heterogeneous Systems with Hardware Accelerators</a:t>
            </a:r>
            <a:r>
              <a:rPr lang="en-US" sz="2000" dirty="0"/>
              <a:t>,” TACO 2016.</a:t>
            </a:r>
          </a:p>
          <a:p>
            <a:pPr marL="714374" lvl="2" indent="0">
              <a:buNone/>
            </a:pPr>
            <a:r>
              <a:rPr lang="en-US" dirty="0">
                <a:hlinkClick r:id="rId5"/>
              </a:rPr>
              <a:t>https://people.inf.ethz.ch/omutlu/pub/dash_deadline-aware-heterogeneous-memory-scheduler_taco16.pdf</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75174580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Key Readings on Memory Control 2</a:t>
            </a:r>
          </a:p>
        </p:txBody>
      </p:sp>
      <p:sp>
        <p:nvSpPr>
          <p:cNvPr id="3" name="Content Placeholder 2"/>
          <p:cNvSpPr>
            <a:spLocks noGrp="1"/>
          </p:cNvSpPr>
          <p:nvPr>
            <p:ph idx="1"/>
          </p:nvPr>
        </p:nvSpPr>
        <p:spPr>
          <a:xfrm>
            <a:off x="-252536" y="764704"/>
            <a:ext cx="9396536" cy="5193723"/>
          </a:xfrm>
        </p:spPr>
        <p:txBody>
          <a:bodyPr/>
          <a:lstStyle/>
          <a:p>
            <a:pPr marL="17462" indent="0">
              <a:buNone/>
            </a:pPr>
            <a:endParaRPr lang="en-US" sz="400" dirty="0">
              <a:solidFill>
                <a:srgbClr val="FF0000"/>
              </a:solidFill>
            </a:endParaRPr>
          </a:p>
          <a:p>
            <a:pPr marL="687387" lvl="1"/>
            <a:r>
              <a:rPr lang="en-US" sz="2000" dirty="0" err="1"/>
              <a:t>Ipek</a:t>
            </a:r>
            <a:r>
              <a:rPr lang="en-US" sz="2000" dirty="0"/>
              <a:t>+, “</a:t>
            </a:r>
            <a:r>
              <a:rPr lang="en-US" sz="2000" dirty="0">
                <a:solidFill>
                  <a:srgbClr val="0000FF"/>
                </a:solidFill>
              </a:rPr>
              <a:t>Self Optimizing Memory Controllers: A Reinforcement Learning Approach</a:t>
            </a:r>
            <a:r>
              <a:rPr lang="en-US" sz="2000" dirty="0"/>
              <a:t>,” ISCA 2008. </a:t>
            </a:r>
          </a:p>
          <a:p>
            <a:pPr marL="714374" lvl="2" indent="0">
              <a:buNone/>
            </a:pPr>
            <a:r>
              <a:rPr lang="en-US" dirty="0">
                <a:hlinkClick r:id="rId2"/>
              </a:rPr>
              <a:t>https://people.inf.ethz.ch/omutlu/pub/rlmc_isca08.pdf</a:t>
            </a:r>
            <a:r>
              <a:rPr lang="en-US" dirty="0"/>
              <a:t> </a:t>
            </a:r>
          </a:p>
          <a:p>
            <a:pPr marL="714374" lvl="2" indent="0">
              <a:buNone/>
            </a:pPr>
            <a:endParaRPr lang="en-US" sz="1000" dirty="0"/>
          </a:p>
          <a:p>
            <a:pPr marL="687387" lvl="1"/>
            <a:endParaRPr lang="en-US" sz="400" dirty="0"/>
          </a:p>
          <a:p>
            <a:pPr marL="687387" lvl="1"/>
            <a:r>
              <a:rPr lang="en-US" sz="2000" dirty="0"/>
              <a:t>Ebrahimi et al., “</a:t>
            </a:r>
            <a:r>
              <a:rPr lang="en-US" sz="2000" dirty="0">
                <a:solidFill>
                  <a:srgbClr val="0000FF"/>
                </a:solidFill>
              </a:rPr>
              <a:t>Fairness via Source Throttling: A Configurable and High-Performance Fairness Substrate for Multi-Core Memory Systems</a:t>
            </a:r>
            <a:r>
              <a:rPr lang="en-US" sz="2000" dirty="0"/>
              <a:t>,” ASPLOS 2010.</a:t>
            </a:r>
          </a:p>
          <a:p>
            <a:pPr marL="714374" lvl="2" indent="0">
              <a:buNone/>
            </a:pPr>
            <a:r>
              <a:rPr lang="en-US" dirty="0">
                <a:hlinkClick r:id="rId3"/>
              </a:rPr>
              <a:t>https://people.inf.ethz.ch/omutlu/pub/fst_asplos10.pdf</a:t>
            </a:r>
            <a:r>
              <a:rPr lang="en-US" dirty="0"/>
              <a:t> </a:t>
            </a:r>
          </a:p>
          <a:p>
            <a:pPr marL="714374" lvl="2" indent="0">
              <a:buNone/>
            </a:pPr>
            <a:endParaRPr lang="en-US" sz="800" dirty="0"/>
          </a:p>
          <a:p>
            <a:pPr marL="361949" lvl="1" indent="0">
              <a:buNone/>
            </a:pPr>
            <a:endParaRPr lang="en-US" sz="400" dirty="0"/>
          </a:p>
          <a:p>
            <a:pPr marL="704849" lvl="1" indent="-342900"/>
            <a:r>
              <a:rPr lang="en-US" sz="2000" dirty="0"/>
              <a:t>Subramanian et al., “</a:t>
            </a:r>
            <a:r>
              <a:rPr lang="en-US" sz="2000" dirty="0">
                <a:solidFill>
                  <a:srgbClr val="0000FF"/>
                </a:solidFill>
              </a:rPr>
              <a:t>The Application Slowdown Model: Quantifying and Controlling the Impact of Inter-Application Interference at Shared Caches and Main Memory</a:t>
            </a:r>
            <a:r>
              <a:rPr lang="en-US" sz="2000" dirty="0"/>
              <a:t>,” MICRO 2015.</a:t>
            </a:r>
          </a:p>
          <a:p>
            <a:pPr marL="714374" lvl="2" indent="0">
              <a:buNone/>
            </a:pPr>
            <a:r>
              <a:rPr lang="en-US" dirty="0">
                <a:hlinkClick r:id="rId4"/>
              </a:rPr>
              <a:t>https://people.inf.ethz.ch/omutlu/pub/application-slowdown-model_micro15.pdf</a:t>
            </a:r>
            <a:r>
              <a:rPr lang="en-US" dirty="0"/>
              <a:t> </a:t>
            </a:r>
            <a:endParaRPr lang="en-US" sz="400" dirty="0"/>
          </a:p>
          <a:p>
            <a:pPr marL="714374" lvl="2" indent="0">
              <a:buNone/>
            </a:pPr>
            <a:endParaRPr lang="en-US" sz="400" dirty="0"/>
          </a:p>
          <a:p>
            <a:pPr marL="704849" lvl="1" indent="-342900"/>
            <a:r>
              <a:rPr lang="en-US" sz="2000" dirty="0"/>
              <a:t>Lee et al., “</a:t>
            </a:r>
            <a:r>
              <a:rPr lang="en-US" sz="2000" dirty="0">
                <a:solidFill>
                  <a:srgbClr val="0000FF"/>
                </a:solidFill>
              </a:rPr>
              <a:t>Decoupled Direct Memory Access: Isolating CPU and IO Traffic by Leveraging a Dual-Data-Port DRAM</a:t>
            </a:r>
            <a:r>
              <a:rPr lang="en-US" sz="2000" dirty="0"/>
              <a:t>,” PACT 2015.</a:t>
            </a:r>
          </a:p>
          <a:p>
            <a:pPr marL="714374" lvl="2" indent="0">
              <a:buNone/>
            </a:pPr>
            <a:r>
              <a:rPr lang="en-US" dirty="0">
                <a:hlinkClick r:id="rId5"/>
              </a:rPr>
              <a:t>https://people.inf.ethz.ch/omutlu/pub/decoupled-dma_pact15.pdf</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04363630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94D18-CD32-C047-9974-38CCDAAC07E7}"/>
              </a:ext>
            </a:extLst>
          </p:cNvPr>
          <p:cNvSpPr>
            <a:spLocks noGrp="1"/>
          </p:cNvSpPr>
          <p:nvPr>
            <p:ph type="title"/>
          </p:nvPr>
        </p:nvSpPr>
        <p:spPr/>
        <p:txBody>
          <a:bodyPr/>
          <a:lstStyle/>
          <a:p>
            <a:r>
              <a:rPr lang="en-US" dirty="0"/>
              <a:t>More Readings</a:t>
            </a:r>
          </a:p>
        </p:txBody>
      </p:sp>
      <p:sp>
        <p:nvSpPr>
          <p:cNvPr id="3" name="Content Placeholder 2">
            <a:extLst>
              <a:ext uri="{FF2B5EF4-FFF2-40B4-BE49-F238E27FC236}">
                <a16:creationId xmlns:a16="http://schemas.microsoft.com/office/drawing/2014/main" id="{988C6D81-43FF-0940-BF84-F4E07B7F1523}"/>
              </a:ext>
            </a:extLst>
          </p:cNvPr>
          <p:cNvSpPr>
            <a:spLocks noGrp="1"/>
          </p:cNvSpPr>
          <p:nvPr>
            <p:ph idx="1"/>
          </p:nvPr>
        </p:nvSpPr>
        <p:spPr/>
        <p:txBody>
          <a:bodyPr/>
          <a:lstStyle/>
          <a:p>
            <a:r>
              <a:rPr lang="en-US" dirty="0"/>
              <a:t>To come as we cover the future topics</a:t>
            </a:r>
          </a:p>
          <a:p>
            <a:endParaRPr lang="en-US" dirty="0"/>
          </a:p>
          <a:p>
            <a:r>
              <a:rPr lang="en-US" dirty="0"/>
              <a:t>Search for “DRAM” or “Memory” in:</a:t>
            </a:r>
          </a:p>
          <a:p>
            <a:pPr lvl="1"/>
            <a:r>
              <a:rPr lang="en-US" dirty="0">
                <a:hlinkClick r:id="rId2"/>
              </a:rPr>
              <a:t>https://people.inf.ethz.ch/omutlu/projects.htm</a:t>
            </a:r>
            <a:r>
              <a:rPr lang="en-US" dirty="0"/>
              <a:t> </a:t>
            </a:r>
          </a:p>
        </p:txBody>
      </p:sp>
      <p:sp>
        <p:nvSpPr>
          <p:cNvPr id="4" name="Slide Number Placeholder 3">
            <a:extLst>
              <a:ext uri="{FF2B5EF4-FFF2-40B4-BE49-F238E27FC236}">
                <a16:creationId xmlns:a16="http://schemas.microsoft.com/office/drawing/2014/main" id="{05FE77C2-68B8-5D4B-820D-8F8DDD5C990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095813138"/>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8408"/>
            <a:ext cx="7924800" cy="1752600"/>
          </a:xfrm>
        </p:spPr>
        <p:txBody>
          <a:bodyPr/>
          <a:lstStyle/>
          <a:p>
            <a:r>
              <a:rPr lang="en-US" dirty="0"/>
              <a:t>Inside A DRAM Chip</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2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800738229"/>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Module and Chip</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814" t="37801" r="2856" b="38200"/>
          <a:stretch/>
        </p:blipFill>
        <p:spPr>
          <a:xfrm>
            <a:off x="1547041" y="1447800"/>
            <a:ext cx="6400800" cy="16459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347265" y="3815535"/>
            <a:ext cx="2800352" cy="2332081"/>
          </a:xfrm>
          <a:prstGeom prst="rect">
            <a:avLst/>
          </a:prstGeom>
        </p:spPr>
      </p:pic>
      <p:sp>
        <p:nvSpPr>
          <p:cNvPr id="7" name="Rounded Rectangle 6"/>
          <p:cNvSpPr/>
          <p:nvPr/>
        </p:nvSpPr>
        <p:spPr>
          <a:xfrm>
            <a:off x="3962400" y="1524000"/>
            <a:ext cx="685800" cy="1143000"/>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 name="Straight Connector 8"/>
          <p:cNvCxnSpPr/>
          <p:nvPr/>
        </p:nvCxnSpPr>
        <p:spPr>
          <a:xfrm flipH="1">
            <a:off x="3581400" y="2667001"/>
            <a:ext cx="381000" cy="914399"/>
          </a:xfrm>
          <a:prstGeom prst="line">
            <a:avLst/>
          </a:prstGeom>
          <a:ln w="28575">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648200" y="2667001"/>
            <a:ext cx="1265282" cy="914399"/>
          </a:xfrm>
          <a:prstGeom prst="line">
            <a:avLst/>
          </a:prstGeom>
          <a:ln w="28575">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91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3" name="Content Placeholder 2"/>
          <p:cNvSpPr>
            <a:spLocks noGrp="1"/>
          </p:cNvSpPr>
          <p:nvPr>
            <p:ph idx="1"/>
          </p:nvPr>
        </p:nvSpPr>
        <p:spPr/>
        <p:txBody>
          <a:bodyPr/>
          <a:lstStyle/>
          <a:p>
            <a:r>
              <a:rPr lang="en-US" dirty="0"/>
              <a:t>Cost</a:t>
            </a:r>
          </a:p>
          <a:p>
            <a:r>
              <a:rPr lang="en-US" dirty="0"/>
              <a:t>Latency</a:t>
            </a:r>
          </a:p>
          <a:p>
            <a:r>
              <a:rPr lang="en-US" dirty="0"/>
              <a:t>Bandwidth</a:t>
            </a:r>
          </a:p>
          <a:p>
            <a:r>
              <a:rPr lang="en-US" dirty="0"/>
              <a:t>Parallelism</a:t>
            </a:r>
          </a:p>
          <a:p>
            <a:r>
              <a:rPr lang="en-US" dirty="0"/>
              <a:t>Power</a:t>
            </a:r>
          </a:p>
          <a:p>
            <a:r>
              <a:rPr lang="en-US" dirty="0"/>
              <a:t>Energy</a:t>
            </a:r>
          </a:p>
          <a:p>
            <a:r>
              <a:rPr lang="en-US" dirty="0"/>
              <a:t>Reliability</a:t>
            </a:r>
          </a:p>
          <a:p>
            <a:r>
              <a:rPr lang="is-IS" dirty="0"/>
              <a:t>…</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spTree>
    <p:extLst>
      <p:ext uri="{BB962C8B-B14F-4D97-AF65-F5344CB8AC3E}">
        <p14:creationId xmlns:p14="http://schemas.microsoft.com/office/powerpoint/2010/main" val="996354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r>
              <a:rPr lang="en-US" dirty="0"/>
              <a:t>The Genomic Era (continued)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382098907"/>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Chip</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52397" y="1720666"/>
            <a:ext cx="5086352" cy="4235819"/>
          </a:xfrm>
          <a:prstGeom prst="rect">
            <a:avLst/>
          </a:prstGeom>
        </p:spPr>
      </p:pic>
      <p:grpSp>
        <p:nvGrpSpPr>
          <p:cNvPr id="23" name="Group 22"/>
          <p:cNvGrpSpPr/>
          <p:nvPr/>
        </p:nvGrpSpPr>
        <p:grpSpPr>
          <a:xfrm rot="5400000">
            <a:off x="4332055" y="2228573"/>
            <a:ext cx="1167122" cy="1995730"/>
            <a:chOff x="3505200" y="1447800"/>
            <a:chExt cx="3429000" cy="4134165"/>
          </a:xfrm>
        </p:grpSpPr>
        <p:grpSp>
          <p:nvGrpSpPr>
            <p:cNvPr id="12" name="Group 11"/>
            <p:cNvGrpSpPr/>
            <p:nvPr/>
          </p:nvGrpSpPr>
          <p:grpSpPr>
            <a:xfrm>
              <a:off x="3505200" y="1447800"/>
              <a:ext cx="3429000" cy="1675096"/>
              <a:chOff x="609600" y="1187429"/>
              <a:chExt cx="7848600" cy="5074556"/>
            </a:xfrm>
          </p:grpSpPr>
          <p:sp>
            <p:nvSpPr>
              <p:cNvPr id="13" name="Rounded Rectangle 12"/>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4" name="Rounded Rectangle 13"/>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15" name="Rounded Rectangle 14"/>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16" name="Rounded Rectangle 15"/>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17" name="Group 16"/>
            <p:cNvGrpSpPr/>
            <p:nvPr/>
          </p:nvGrpSpPr>
          <p:grpSpPr>
            <a:xfrm>
              <a:off x="3505200" y="3200400"/>
              <a:ext cx="3429000" cy="1675096"/>
              <a:chOff x="609600" y="1187429"/>
              <a:chExt cx="7848600" cy="5074556"/>
            </a:xfrm>
          </p:grpSpPr>
          <p:sp>
            <p:nvSpPr>
              <p:cNvPr id="18" name="Rounded Rectangle 17"/>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9" name="Rounded Rectangle 18"/>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20" name="Rounded Rectangle 19"/>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21" name="Rounded Rectangle 20"/>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22" name="Rounded Rectangle 21"/>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spTree>
    <p:extLst>
      <p:ext uri="{BB962C8B-B14F-4D97-AF65-F5344CB8AC3E}">
        <p14:creationId xmlns:p14="http://schemas.microsoft.com/office/powerpoint/2010/main" val="216304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Sense Amplifier</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600" b="0" i="0" u="none" strike="noStrike" kern="1200" cap="none" spc="0" normalizeH="0" baseline="0" noProof="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37" name="Group 36"/>
          <p:cNvGrpSpPr/>
          <p:nvPr/>
        </p:nvGrpSpPr>
        <p:grpSpPr>
          <a:xfrm>
            <a:off x="3039533" y="3238137"/>
            <a:ext cx="2971800" cy="1119011"/>
            <a:chOff x="2667000" y="3041650"/>
            <a:chExt cx="2057400" cy="774700"/>
          </a:xfrm>
        </p:grpSpPr>
        <p:grpSp>
          <p:nvGrpSpPr>
            <p:cNvPr id="7" name="Group 6"/>
            <p:cNvGrpSpPr/>
            <p:nvPr/>
          </p:nvGrpSpPr>
          <p:grpSpPr>
            <a:xfrm>
              <a:off x="2667000" y="3048000"/>
              <a:ext cx="609600" cy="762000"/>
              <a:chOff x="2819400" y="3048000"/>
              <a:chExt cx="609600" cy="762000"/>
            </a:xfrm>
          </p:grpSpPr>
          <p:sp>
            <p:nvSpPr>
              <p:cNvPr id="5" name="Isosceles Triangle 4"/>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Oval 5"/>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8" name="Group 7"/>
            <p:cNvGrpSpPr/>
            <p:nvPr/>
          </p:nvGrpSpPr>
          <p:grpSpPr>
            <a:xfrm rot="10800000">
              <a:off x="4114800" y="3048000"/>
              <a:ext cx="609600" cy="762000"/>
              <a:chOff x="2819400" y="3048000"/>
              <a:chExt cx="609600" cy="762000"/>
            </a:xfrm>
          </p:grpSpPr>
          <p:sp>
            <p:nvSpPr>
              <p:cNvPr id="9" name="Isosceles Triangle 8"/>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2" name="Elbow Connector 11"/>
            <p:cNvCxnSpPr>
              <a:stCxn id="9" idx="3"/>
              <a:endCxn id="6"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0" idx="0"/>
              <a:endCxn id="5"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a:endCxn id="5" idx="1"/>
          </p:cNvCxnSpPr>
          <p:nvPr/>
        </p:nvCxnSpPr>
        <p:spPr>
          <a:xfrm>
            <a:off x="1828800" y="3852676"/>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544233" y="3852676"/>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Elbow Connector 31"/>
          <p:cNvCxnSpPr>
            <a:endCxn id="9" idx="5"/>
          </p:cNvCxnSpPr>
          <p:nvPr/>
        </p:nvCxnSpPr>
        <p:spPr>
          <a:xfrm flipV="1">
            <a:off x="2544233" y="3742610"/>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525433" y="1828800"/>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525433" y="5157572"/>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57200" y="3591580"/>
            <a:ext cx="133562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enable</a:t>
            </a:r>
          </a:p>
        </p:txBody>
      </p:sp>
      <p:sp>
        <p:nvSpPr>
          <p:cNvPr id="43" name="TextBox 42"/>
          <p:cNvSpPr txBox="1"/>
          <p:nvPr/>
        </p:nvSpPr>
        <p:spPr>
          <a:xfrm>
            <a:off x="4123483" y="1305463"/>
            <a:ext cx="75533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top</a:t>
            </a:r>
          </a:p>
        </p:txBody>
      </p:sp>
      <p:sp>
        <p:nvSpPr>
          <p:cNvPr id="44" name="TextBox 43"/>
          <p:cNvSpPr txBox="1"/>
          <p:nvPr/>
        </p:nvSpPr>
        <p:spPr>
          <a:xfrm>
            <a:off x="3806326" y="5801380"/>
            <a:ext cx="143821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bottom</a:t>
            </a:r>
          </a:p>
        </p:txBody>
      </p:sp>
      <p:sp>
        <p:nvSpPr>
          <p:cNvPr id="45" name="TextBox 44"/>
          <p:cNvSpPr txBox="1"/>
          <p:nvPr/>
        </p:nvSpPr>
        <p:spPr>
          <a:xfrm>
            <a:off x="6495460" y="4429780"/>
            <a:ext cx="150554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Inverter</a:t>
            </a:r>
          </a:p>
        </p:txBody>
      </p:sp>
      <p:cxnSp>
        <p:nvCxnSpPr>
          <p:cNvPr id="47" name="Curved Connector 46"/>
          <p:cNvCxnSpPr>
            <a:stCxn id="45" idx="0"/>
          </p:cNvCxnSpPr>
          <p:nvPr/>
        </p:nvCxnSpPr>
        <p:spPr>
          <a:xfrm rot="16200000" flipV="1">
            <a:off x="6190946" y="3372496"/>
            <a:ext cx="962338" cy="1152230"/>
          </a:xfrm>
          <a:prstGeom prst="curvedConnector2">
            <a:avLst/>
          </a:prstGeom>
          <a:ln w="28575">
            <a:solidFill>
              <a:schemeClr val="tx1">
                <a:lumMod val="65000"/>
                <a:lumOff val="35000"/>
              </a:schemeClr>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95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Sense Amplifier – Two Stable States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600" b="0" i="0" u="none" strike="noStrike" kern="1200" cap="none" spc="0" normalizeH="0" baseline="0" noProof="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41" name="Group 40"/>
          <p:cNvGrpSpPr/>
          <p:nvPr/>
        </p:nvGrpSpPr>
        <p:grpSpPr>
          <a:xfrm>
            <a:off x="915236" y="2030628"/>
            <a:ext cx="3064024" cy="2922372"/>
            <a:chOff x="1828800" y="2069757"/>
            <a:chExt cx="4182533" cy="3989172"/>
          </a:xfrm>
        </p:grpSpPr>
        <p:grpSp>
          <p:nvGrpSpPr>
            <p:cNvPr id="37" name="Group 36"/>
            <p:cNvGrpSpPr/>
            <p:nvPr/>
          </p:nvGrpSpPr>
          <p:grpSpPr>
            <a:xfrm>
              <a:off x="3039533" y="3479094"/>
              <a:ext cx="2971800" cy="1119011"/>
              <a:chOff x="2667000" y="3041650"/>
              <a:chExt cx="2057400" cy="774700"/>
            </a:xfrm>
          </p:grpSpPr>
          <p:grpSp>
            <p:nvGrpSpPr>
              <p:cNvPr id="7" name="Group 6"/>
              <p:cNvGrpSpPr/>
              <p:nvPr/>
            </p:nvGrpSpPr>
            <p:grpSpPr>
              <a:xfrm>
                <a:off x="2667000" y="3048000"/>
                <a:ext cx="609600" cy="762000"/>
                <a:chOff x="2819400" y="3048000"/>
                <a:chExt cx="609600" cy="762000"/>
              </a:xfrm>
            </p:grpSpPr>
            <p:sp>
              <p:nvSpPr>
                <p:cNvPr id="5" name="Isosceles Triangle 4"/>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Oval 5"/>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8" name="Group 7"/>
              <p:cNvGrpSpPr/>
              <p:nvPr/>
            </p:nvGrpSpPr>
            <p:grpSpPr>
              <a:xfrm rot="10800000">
                <a:off x="4114800" y="3048000"/>
                <a:ext cx="609600" cy="762000"/>
                <a:chOff x="2819400" y="3048000"/>
                <a:chExt cx="609600" cy="762000"/>
              </a:xfrm>
            </p:grpSpPr>
            <p:sp>
              <p:nvSpPr>
                <p:cNvPr id="9" name="Isosceles Triangle 8"/>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2" name="Elbow Connector 11"/>
              <p:cNvCxnSpPr>
                <a:stCxn id="9" idx="3"/>
                <a:endCxn id="6"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0" idx="0"/>
                <a:endCxn id="5"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a:endCxn id="5" idx="1"/>
            </p:cNvCxnSpPr>
            <p:nvPr/>
          </p:nvCxnSpPr>
          <p:spPr>
            <a:xfrm>
              <a:off x="1828800" y="4093633"/>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Elbow Connector 31"/>
            <p:cNvCxnSpPr>
              <a:endCxn id="9"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334000" y="2030628"/>
            <a:ext cx="3064024" cy="2922372"/>
            <a:chOff x="1828800" y="2069757"/>
            <a:chExt cx="4182533" cy="3989172"/>
          </a:xfrm>
        </p:grpSpPr>
        <p:grpSp>
          <p:nvGrpSpPr>
            <p:cNvPr id="25" name="Group 24"/>
            <p:cNvGrpSpPr/>
            <p:nvPr/>
          </p:nvGrpSpPr>
          <p:grpSpPr>
            <a:xfrm>
              <a:off x="3039533" y="3479094"/>
              <a:ext cx="2971800" cy="1119011"/>
              <a:chOff x="2667000" y="3041650"/>
              <a:chExt cx="2057400" cy="774700"/>
            </a:xfrm>
          </p:grpSpPr>
          <p:grpSp>
            <p:nvGrpSpPr>
              <p:cNvPr id="34" name="Group 33"/>
              <p:cNvGrpSpPr/>
              <p:nvPr/>
            </p:nvGrpSpPr>
            <p:grpSpPr>
              <a:xfrm>
                <a:off x="2667000" y="3048000"/>
                <a:ext cx="609600" cy="762000"/>
                <a:chOff x="2819400" y="3048000"/>
                <a:chExt cx="609600" cy="762000"/>
              </a:xfrm>
            </p:grpSpPr>
            <p:sp>
              <p:nvSpPr>
                <p:cNvPr id="49" name="Isosceles Triangle 48"/>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Oval 49"/>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5" name="Group 34"/>
              <p:cNvGrpSpPr/>
              <p:nvPr/>
            </p:nvGrpSpPr>
            <p:grpSpPr>
              <a:xfrm rot="10800000">
                <a:off x="4114800" y="3048000"/>
                <a:ext cx="609600" cy="762000"/>
                <a:chOff x="2819400" y="3048000"/>
                <a:chExt cx="609600" cy="762000"/>
              </a:xfrm>
            </p:grpSpPr>
            <p:sp>
              <p:nvSpPr>
                <p:cNvPr id="46" name="Isosceles Triangle 45"/>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Oval 47"/>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39" name="Elbow Connector 38"/>
              <p:cNvCxnSpPr>
                <a:stCxn id="46" idx="3"/>
                <a:endCxn id="50"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48" idx="0"/>
                <a:endCxn id="49"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a:endCxn id="49" idx="1"/>
            </p:cNvCxnSpPr>
            <p:nvPr/>
          </p:nvCxnSpPr>
          <p:spPr>
            <a:xfrm>
              <a:off x="1828800" y="4093633"/>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a:endCxn id="46"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457200" y="3276600"/>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1</a:t>
            </a:r>
          </a:p>
        </p:txBody>
      </p:sp>
      <p:sp>
        <p:nvSpPr>
          <p:cNvPr id="52" name="TextBox 51"/>
          <p:cNvSpPr txBox="1"/>
          <p:nvPr/>
        </p:nvSpPr>
        <p:spPr>
          <a:xfrm>
            <a:off x="4875964" y="3276600"/>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1</a:t>
            </a:r>
          </a:p>
        </p:txBody>
      </p:sp>
      <p:sp>
        <p:nvSpPr>
          <p:cNvPr id="53" name="TextBox 52"/>
          <p:cNvSpPr txBox="1"/>
          <p:nvPr/>
        </p:nvSpPr>
        <p:spPr>
          <a:xfrm>
            <a:off x="2706526" y="4953000"/>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sp>
        <p:nvSpPr>
          <p:cNvPr id="54" name="TextBox 53"/>
          <p:cNvSpPr txBox="1"/>
          <p:nvPr/>
        </p:nvSpPr>
        <p:spPr>
          <a:xfrm>
            <a:off x="7118571" y="1524000"/>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sp>
        <p:nvSpPr>
          <p:cNvPr id="55" name="TextBox 54"/>
          <p:cNvSpPr txBox="1"/>
          <p:nvPr/>
        </p:nvSpPr>
        <p:spPr>
          <a:xfrm>
            <a:off x="2498721" y="1524000"/>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sp>
        <p:nvSpPr>
          <p:cNvPr id="56" name="TextBox 55"/>
          <p:cNvSpPr txBox="1"/>
          <p:nvPr/>
        </p:nvSpPr>
        <p:spPr>
          <a:xfrm>
            <a:off x="6956173" y="5002427"/>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sp>
        <p:nvSpPr>
          <p:cNvPr id="3" name="TextBox 2"/>
          <p:cNvSpPr txBox="1"/>
          <p:nvPr/>
        </p:nvSpPr>
        <p:spPr>
          <a:xfrm>
            <a:off x="1542782" y="5733535"/>
            <a:ext cx="18870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Logical “1”</a:t>
            </a:r>
          </a:p>
        </p:txBody>
      </p:sp>
      <p:sp>
        <p:nvSpPr>
          <p:cNvPr id="57" name="TextBox 56"/>
          <p:cNvSpPr txBox="1"/>
          <p:nvPr/>
        </p:nvSpPr>
        <p:spPr>
          <a:xfrm>
            <a:off x="5961545" y="5715000"/>
            <a:ext cx="18870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Logical “0”</a:t>
            </a:r>
          </a:p>
        </p:txBody>
      </p:sp>
    </p:spTree>
    <p:extLst>
      <p:ext uri="{BB962C8B-B14F-4D97-AF65-F5344CB8AC3E}">
        <p14:creationId xmlns:p14="http://schemas.microsoft.com/office/powerpoint/2010/main" val="238101281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Sense Amplifier Operation</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23" name="Group 22"/>
          <p:cNvGrpSpPr/>
          <p:nvPr/>
        </p:nvGrpSpPr>
        <p:grpSpPr>
          <a:xfrm>
            <a:off x="1981200" y="1828800"/>
            <a:ext cx="4182533" cy="3989172"/>
            <a:chOff x="1828800" y="2069757"/>
            <a:chExt cx="4182533" cy="3989172"/>
          </a:xfrm>
        </p:grpSpPr>
        <p:grpSp>
          <p:nvGrpSpPr>
            <p:cNvPr id="24" name="Group 23"/>
            <p:cNvGrpSpPr/>
            <p:nvPr/>
          </p:nvGrpSpPr>
          <p:grpSpPr>
            <a:xfrm>
              <a:off x="3039533" y="3479094"/>
              <a:ext cx="2971800" cy="1119011"/>
              <a:chOff x="2667000" y="3041650"/>
              <a:chExt cx="2057400" cy="774700"/>
            </a:xfrm>
          </p:grpSpPr>
          <p:grpSp>
            <p:nvGrpSpPr>
              <p:cNvPr id="30" name="Group 29"/>
              <p:cNvGrpSpPr/>
              <p:nvPr/>
            </p:nvGrpSpPr>
            <p:grpSpPr>
              <a:xfrm>
                <a:off x="2667000" y="3048000"/>
                <a:ext cx="609600" cy="762000"/>
                <a:chOff x="2819400" y="3048000"/>
                <a:chExt cx="609600" cy="762000"/>
              </a:xfrm>
            </p:grpSpPr>
            <p:sp>
              <p:nvSpPr>
                <p:cNvPr id="36" name="Isosceles Triangle 35"/>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Oval 36"/>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1" name="Group 30"/>
              <p:cNvGrpSpPr/>
              <p:nvPr/>
            </p:nvGrpSpPr>
            <p:grpSpPr>
              <a:xfrm rot="10800000">
                <a:off x="4114800" y="3048000"/>
                <a:ext cx="609600" cy="762000"/>
                <a:chOff x="2819400" y="3048000"/>
                <a:chExt cx="609600" cy="762000"/>
              </a:xfrm>
            </p:grpSpPr>
            <p:sp>
              <p:nvSpPr>
                <p:cNvPr id="34" name="Isosceles Triangle 33"/>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Oval 34"/>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32" name="Elbow Connector 31"/>
              <p:cNvCxnSpPr>
                <a:stCxn id="34" idx="3"/>
                <a:endCxn id="37"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35" idx="0"/>
                <a:endCxn id="36"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a:endCxn id="36" idx="1"/>
            </p:cNvCxnSpPr>
            <p:nvPr/>
          </p:nvCxnSpPr>
          <p:spPr>
            <a:xfrm>
              <a:off x="1828800" y="4093633"/>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Elbow Connector 26"/>
            <p:cNvCxnSpPr>
              <a:endCxn id="34"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1523164" y="3591066"/>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sp>
        <p:nvSpPr>
          <p:cNvPr id="39" name="TextBox 38"/>
          <p:cNvSpPr txBox="1"/>
          <p:nvPr/>
        </p:nvSpPr>
        <p:spPr>
          <a:xfrm>
            <a:off x="4392100" y="1305463"/>
            <a:ext cx="52290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T</a:t>
            </a:r>
          </a:p>
        </p:txBody>
      </p:sp>
      <p:sp>
        <p:nvSpPr>
          <p:cNvPr id="40" name="TextBox 39"/>
          <p:cNvSpPr txBox="1"/>
          <p:nvPr/>
        </p:nvSpPr>
        <p:spPr>
          <a:xfrm>
            <a:off x="4405162" y="5801380"/>
            <a:ext cx="5453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B</a:t>
            </a:r>
          </a:p>
        </p:txBody>
      </p:sp>
      <p:sp>
        <p:nvSpPr>
          <p:cNvPr id="41" name="TextBox 40"/>
          <p:cNvSpPr txBox="1"/>
          <p:nvPr/>
        </p:nvSpPr>
        <p:spPr>
          <a:xfrm>
            <a:off x="6846747" y="3481000"/>
            <a:ext cx="1619354" cy="646331"/>
          </a:xfrm>
          <a:prstGeom prst="rect">
            <a:avLst/>
          </a:prstGeom>
          <a:solidFill>
            <a:schemeClr val="bg1">
              <a:lumMod val="85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a:ea typeface=""/>
                <a:cs typeface="+mn-cs"/>
              </a:rPr>
              <a:t>V</a:t>
            </a:r>
            <a:r>
              <a:rPr kumimoji="0" lang="en-US" sz="3600" b="1" i="1" u="none" strike="noStrike" kern="1200" cap="none" spc="0" normalizeH="0" baseline="-25000" noProof="0" dirty="0">
                <a:ln>
                  <a:noFill/>
                </a:ln>
                <a:solidFill>
                  <a:prstClr val="black"/>
                </a:solidFill>
                <a:effectLst/>
                <a:uLnTx/>
                <a:uFillTx/>
                <a:latin typeface="Calibri"/>
                <a:ea typeface=""/>
                <a:cs typeface="+mn-cs"/>
              </a:rPr>
              <a:t>T  </a:t>
            </a:r>
            <a:r>
              <a:rPr kumimoji="0" lang="en-US" sz="3600" b="1" i="1" u="none" strike="noStrike" kern="1200" cap="none" spc="0" normalizeH="0" baseline="0" noProof="0" dirty="0">
                <a:ln>
                  <a:noFill/>
                </a:ln>
                <a:solidFill>
                  <a:prstClr val="black"/>
                </a:solidFill>
                <a:effectLst/>
                <a:uLnTx/>
                <a:uFillTx/>
                <a:latin typeface="Calibri"/>
                <a:ea typeface=""/>
                <a:cs typeface="+mn-cs"/>
              </a:rPr>
              <a:t>&gt; V</a:t>
            </a:r>
            <a:r>
              <a:rPr kumimoji="0" lang="en-US" sz="3600" b="1" i="1" u="none" strike="noStrike" kern="1200" cap="none" spc="0" normalizeH="0" baseline="-25000" noProof="0" dirty="0">
                <a:ln>
                  <a:noFill/>
                </a:ln>
                <a:solidFill>
                  <a:prstClr val="black"/>
                </a:solidFill>
                <a:effectLst/>
                <a:uLnTx/>
                <a:uFillTx/>
                <a:latin typeface="Calibri"/>
                <a:ea typeface=""/>
                <a:cs typeface="+mn-cs"/>
              </a:rPr>
              <a:t>B</a:t>
            </a:r>
          </a:p>
        </p:txBody>
      </p:sp>
      <p:sp>
        <p:nvSpPr>
          <p:cNvPr id="42" name="TextBox 41"/>
          <p:cNvSpPr txBox="1"/>
          <p:nvPr/>
        </p:nvSpPr>
        <p:spPr>
          <a:xfrm>
            <a:off x="1523164" y="3591066"/>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1</a:t>
            </a:r>
          </a:p>
        </p:txBody>
      </p:sp>
      <p:sp>
        <p:nvSpPr>
          <p:cNvPr id="43" name="TextBox 42"/>
          <p:cNvSpPr txBox="1"/>
          <p:nvPr/>
        </p:nvSpPr>
        <p:spPr>
          <a:xfrm>
            <a:off x="4494964" y="5801380"/>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sp>
        <p:nvSpPr>
          <p:cNvPr id="44" name="TextBox 43"/>
          <p:cNvSpPr txBox="1"/>
          <p:nvPr/>
        </p:nvSpPr>
        <p:spPr>
          <a:xfrm>
            <a:off x="4385331" y="1305580"/>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spTree>
    <p:extLst>
      <p:ext uri="{BB962C8B-B14F-4D97-AF65-F5344CB8AC3E}">
        <p14:creationId xmlns:p14="http://schemas.microsoft.com/office/powerpoint/2010/main" val="321975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9"/>
                                        </p:tgtEl>
                                      </p:cBhvr>
                                    </p:animEffect>
                                    <p:set>
                                      <p:cBhvr>
                                        <p:cTn id="15" dur="1" fill="hold">
                                          <p:stCondLst>
                                            <p:cond delay="499"/>
                                          </p:stCondLst>
                                        </p:cTn>
                                        <p:tgtEl>
                                          <p:spTgt spid="3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40"/>
                                        </p:tgtEl>
                                      </p:cBhvr>
                                    </p:animEffect>
                                    <p:set>
                                      <p:cBhvr>
                                        <p:cTn id="18" dur="1" fill="hold">
                                          <p:stCondLst>
                                            <p:cond delay="499"/>
                                          </p:stCondLst>
                                        </p:cTn>
                                        <p:tgtEl>
                                          <p:spTgt spid="40"/>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2" grpId="0"/>
      <p:bldP spid="43" grpId="0"/>
      <p:bldP spid="4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Cell – Capacitor</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600" b="0" i="0" u="none" strike="noStrike" kern="1200" cap="none" spc="0" normalizeH="0" baseline="0" noProof="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19" name="Group 18"/>
          <p:cNvGrpSpPr/>
          <p:nvPr/>
        </p:nvGrpSpPr>
        <p:grpSpPr>
          <a:xfrm>
            <a:off x="1490304" y="1828800"/>
            <a:ext cx="1546191" cy="834596"/>
            <a:chOff x="1425609" y="2590800"/>
            <a:chExt cx="1546191" cy="834596"/>
          </a:xfrm>
        </p:grpSpPr>
        <p:cxnSp>
          <p:nvCxnSpPr>
            <p:cNvPr id="7" name="Straight Connector 6"/>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425609" y="3311096"/>
              <a:ext cx="125730" cy="11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5" name="Elbow Connector 14"/>
            <p:cNvCxnSpPr>
              <a:endCxn id="13" idx="0"/>
            </p:cNvCxnSpPr>
            <p:nvPr/>
          </p:nvCxnSpPr>
          <p:spPr>
            <a:xfrm rot="10800000" flipV="1">
              <a:off x="1488474" y="2948630"/>
              <a:ext cx="562748" cy="362465"/>
            </a:xfrm>
            <a:prstGeom prst="bentConnector2">
              <a:avLst/>
            </a:prstGeom>
            <a:ln w="28575">
              <a:solidFill>
                <a:schemeClr val="tx1">
                  <a:lumMod val="65000"/>
                  <a:lumOff val="35000"/>
                </a:schemeClr>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5651290" y="1828800"/>
            <a:ext cx="1546191" cy="834596"/>
            <a:chOff x="5569439" y="1828800"/>
            <a:chExt cx="1546191" cy="834596"/>
          </a:xfrm>
        </p:grpSpPr>
        <p:sp>
          <p:nvSpPr>
            <p:cNvPr id="26" name="Rectangle 25"/>
            <p:cNvSpPr/>
            <p:nvPr/>
          </p:nvSpPr>
          <p:spPr>
            <a:xfrm>
              <a:off x="6195052" y="1828800"/>
              <a:ext cx="387178" cy="685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0" name="Group 19"/>
            <p:cNvGrpSpPr/>
            <p:nvPr/>
          </p:nvGrpSpPr>
          <p:grpSpPr>
            <a:xfrm>
              <a:off x="5569439" y="1828800"/>
              <a:ext cx="1546191" cy="834596"/>
              <a:chOff x="1425609" y="2590800"/>
              <a:chExt cx="1546191" cy="834596"/>
            </a:xfrm>
          </p:grpSpPr>
          <p:cxnSp>
            <p:nvCxnSpPr>
              <p:cNvPr id="21" name="Straight Connector 20"/>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425609" y="3311096"/>
                <a:ext cx="125730" cy="11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5" name="Elbow Connector 24"/>
              <p:cNvCxnSpPr>
                <a:endCxn id="24" idx="0"/>
              </p:cNvCxnSpPr>
              <p:nvPr/>
            </p:nvCxnSpPr>
            <p:spPr>
              <a:xfrm rot="10800000" flipV="1">
                <a:off x="1488474" y="2948630"/>
                <a:ext cx="562748" cy="362465"/>
              </a:xfrm>
              <a:prstGeom prst="bentConnector2">
                <a:avLst/>
              </a:prstGeom>
              <a:ln w="28575">
                <a:solidFill>
                  <a:schemeClr val="tx1">
                    <a:lumMod val="65000"/>
                    <a:lumOff val="35000"/>
                  </a:schemeClr>
                </a:solidFill>
                <a:tailEnd type="arrow" w="lg" len="lg"/>
              </a:ln>
            </p:spPr>
            <p:style>
              <a:lnRef idx="1">
                <a:schemeClr val="accent1"/>
              </a:lnRef>
              <a:fillRef idx="0">
                <a:schemeClr val="accent1"/>
              </a:fillRef>
              <a:effectRef idx="0">
                <a:schemeClr val="accent1"/>
              </a:effectRef>
              <a:fontRef idx="minor">
                <a:schemeClr val="tx1"/>
              </a:fontRef>
            </p:style>
          </p:cxnSp>
        </p:grpSp>
      </p:grpSp>
      <p:sp>
        <p:nvSpPr>
          <p:cNvPr id="27" name="TextBox 26"/>
          <p:cNvSpPr txBox="1"/>
          <p:nvPr/>
        </p:nvSpPr>
        <p:spPr>
          <a:xfrm>
            <a:off x="1167586" y="3124200"/>
            <a:ext cx="21916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Empty State</a:t>
            </a:r>
          </a:p>
        </p:txBody>
      </p:sp>
      <p:sp>
        <p:nvSpPr>
          <p:cNvPr id="28" name="TextBox 27"/>
          <p:cNvSpPr txBox="1"/>
          <p:nvPr/>
        </p:nvSpPr>
        <p:spPr>
          <a:xfrm>
            <a:off x="4724400" y="3134380"/>
            <a:ext cx="339997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Fully Charged State</a:t>
            </a:r>
          </a:p>
        </p:txBody>
      </p:sp>
      <p:sp>
        <p:nvSpPr>
          <p:cNvPr id="29" name="TextBox 28"/>
          <p:cNvSpPr txBox="1"/>
          <p:nvPr/>
        </p:nvSpPr>
        <p:spPr>
          <a:xfrm>
            <a:off x="1237317" y="3733800"/>
            <a:ext cx="205216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
                <a:cs typeface="+mn-cs"/>
              </a:rPr>
              <a:t>Logical “0”</a:t>
            </a:r>
          </a:p>
        </p:txBody>
      </p:sp>
      <p:sp>
        <p:nvSpPr>
          <p:cNvPr id="30" name="TextBox 29"/>
          <p:cNvSpPr txBox="1"/>
          <p:nvPr/>
        </p:nvSpPr>
        <p:spPr>
          <a:xfrm>
            <a:off x="5398303" y="3733800"/>
            <a:ext cx="205216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
                <a:cs typeface="+mn-cs"/>
              </a:rPr>
              <a:t>Logical “1”</a:t>
            </a:r>
          </a:p>
        </p:txBody>
      </p:sp>
      <p:sp>
        <p:nvSpPr>
          <p:cNvPr id="32" name="Oval 31"/>
          <p:cNvSpPr/>
          <p:nvPr/>
        </p:nvSpPr>
        <p:spPr>
          <a:xfrm>
            <a:off x="1295400" y="4913833"/>
            <a:ext cx="449155" cy="4491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33" name="Oval 32"/>
          <p:cNvSpPr/>
          <p:nvPr/>
        </p:nvSpPr>
        <p:spPr>
          <a:xfrm>
            <a:off x="1295400" y="5570645"/>
            <a:ext cx="449155" cy="4491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34" name="TextBox 33"/>
          <p:cNvSpPr txBox="1"/>
          <p:nvPr/>
        </p:nvSpPr>
        <p:spPr>
          <a:xfrm>
            <a:off x="1970862" y="4876800"/>
            <a:ext cx="48790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Small – Cannot drive circuits</a:t>
            </a:r>
          </a:p>
        </p:txBody>
      </p:sp>
      <p:sp>
        <p:nvSpPr>
          <p:cNvPr id="35" name="TextBox 34"/>
          <p:cNvSpPr txBox="1"/>
          <p:nvPr/>
        </p:nvSpPr>
        <p:spPr>
          <a:xfrm>
            <a:off x="1970862" y="5533612"/>
            <a:ext cx="461062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Reading destroys the state</a:t>
            </a:r>
          </a:p>
        </p:txBody>
      </p:sp>
    </p:spTree>
    <p:extLst>
      <p:ext uri="{BB962C8B-B14F-4D97-AF65-F5344CB8AC3E}">
        <p14:creationId xmlns:p14="http://schemas.microsoft.com/office/powerpoint/2010/main" val="201008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Capacitor to Sense Amplifier</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41" name="Group 40"/>
          <p:cNvGrpSpPr/>
          <p:nvPr/>
        </p:nvGrpSpPr>
        <p:grpSpPr>
          <a:xfrm>
            <a:off x="5105400" y="3352800"/>
            <a:ext cx="2715736" cy="2885420"/>
            <a:chOff x="457200" y="1303614"/>
            <a:chExt cx="3522060" cy="4172606"/>
          </a:xfrm>
        </p:grpSpPr>
        <p:grpSp>
          <p:nvGrpSpPr>
            <p:cNvPr id="5" name="Group 4"/>
            <p:cNvGrpSpPr/>
            <p:nvPr/>
          </p:nvGrpSpPr>
          <p:grpSpPr>
            <a:xfrm>
              <a:off x="915236" y="2030628"/>
              <a:ext cx="3064024" cy="2922372"/>
              <a:chOff x="1828800" y="2069757"/>
              <a:chExt cx="4182533" cy="3989172"/>
            </a:xfrm>
          </p:grpSpPr>
          <p:grpSp>
            <p:nvGrpSpPr>
              <p:cNvPr id="6" name="Group 5"/>
              <p:cNvGrpSpPr/>
              <p:nvPr/>
            </p:nvGrpSpPr>
            <p:grpSpPr>
              <a:xfrm>
                <a:off x="3039533" y="3479094"/>
                <a:ext cx="2971800" cy="1119011"/>
                <a:chOff x="2667000" y="3041650"/>
                <a:chExt cx="2057400" cy="774700"/>
              </a:xfrm>
            </p:grpSpPr>
            <p:grpSp>
              <p:nvGrpSpPr>
                <p:cNvPr id="12" name="Group 11"/>
                <p:cNvGrpSpPr/>
                <p:nvPr/>
              </p:nvGrpSpPr>
              <p:grpSpPr>
                <a:xfrm>
                  <a:off x="2667000" y="3048000"/>
                  <a:ext cx="609600" cy="762000"/>
                  <a:chOff x="2819400" y="3048000"/>
                  <a:chExt cx="609600" cy="762000"/>
                </a:xfrm>
              </p:grpSpPr>
              <p:sp>
                <p:nvSpPr>
                  <p:cNvPr id="18" name="Isosceles Triangle 17"/>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Oval 18"/>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3" name="Group 12"/>
                <p:cNvGrpSpPr/>
                <p:nvPr/>
              </p:nvGrpSpPr>
              <p:grpSpPr>
                <a:xfrm rot="10800000">
                  <a:off x="4114800" y="3048000"/>
                  <a:ext cx="609600" cy="762000"/>
                  <a:chOff x="2819400" y="3048000"/>
                  <a:chExt cx="609600" cy="762000"/>
                </a:xfrm>
              </p:grpSpPr>
              <p:sp>
                <p:nvSpPr>
                  <p:cNvPr id="16" name="Isosceles Triangle 15"/>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Oval 16"/>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4" name="Elbow Connector 13"/>
                <p:cNvCxnSpPr>
                  <a:stCxn id="16" idx="3"/>
                  <a:endCxn id="19"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7" idx="0"/>
                  <a:endCxn id="18"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7" name="Straight Connector 6"/>
              <p:cNvCxnSpPr>
                <a:endCxn id="18" idx="1"/>
              </p:cNvCxnSpPr>
              <p:nvPr/>
            </p:nvCxnSpPr>
            <p:spPr>
              <a:xfrm>
                <a:off x="1828800" y="4093633"/>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Elbow Connector 8"/>
              <p:cNvCxnSpPr>
                <a:endCxn id="16"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457200" y="3176892"/>
              <a:ext cx="381836" cy="523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1</a:t>
              </a:r>
            </a:p>
          </p:txBody>
        </p:sp>
        <p:sp>
          <p:nvSpPr>
            <p:cNvPr id="37" name="TextBox 36"/>
            <p:cNvSpPr txBox="1"/>
            <p:nvPr/>
          </p:nvSpPr>
          <p:spPr>
            <a:xfrm>
              <a:off x="2602595" y="4952999"/>
              <a:ext cx="381836" cy="523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sp>
          <p:nvSpPr>
            <p:cNvPr id="39" name="TextBox 38"/>
            <p:cNvSpPr txBox="1"/>
            <p:nvPr/>
          </p:nvSpPr>
          <p:spPr>
            <a:xfrm>
              <a:off x="2498721" y="1303614"/>
              <a:ext cx="720069"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grpSp>
      <p:grpSp>
        <p:nvGrpSpPr>
          <p:cNvPr id="43" name="Group 42"/>
          <p:cNvGrpSpPr/>
          <p:nvPr/>
        </p:nvGrpSpPr>
        <p:grpSpPr>
          <a:xfrm>
            <a:off x="408464" y="3427999"/>
            <a:ext cx="2715736" cy="2972801"/>
            <a:chOff x="457200" y="1410659"/>
            <a:chExt cx="3522060" cy="4298969"/>
          </a:xfrm>
        </p:grpSpPr>
        <p:grpSp>
          <p:nvGrpSpPr>
            <p:cNvPr id="44" name="Group 43"/>
            <p:cNvGrpSpPr/>
            <p:nvPr/>
          </p:nvGrpSpPr>
          <p:grpSpPr>
            <a:xfrm>
              <a:off x="915236" y="2030628"/>
              <a:ext cx="3064024" cy="2922372"/>
              <a:chOff x="1828800" y="2069757"/>
              <a:chExt cx="4182533" cy="3989172"/>
            </a:xfrm>
          </p:grpSpPr>
          <p:grpSp>
            <p:nvGrpSpPr>
              <p:cNvPr id="48" name="Group 47"/>
              <p:cNvGrpSpPr/>
              <p:nvPr/>
            </p:nvGrpSpPr>
            <p:grpSpPr>
              <a:xfrm>
                <a:off x="3039533" y="3479094"/>
                <a:ext cx="2971800" cy="1119011"/>
                <a:chOff x="2667000" y="3041650"/>
                <a:chExt cx="2057400" cy="774700"/>
              </a:xfrm>
            </p:grpSpPr>
            <p:grpSp>
              <p:nvGrpSpPr>
                <p:cNvPr id="54" name="Group 53"/>
                <p:cNvGrpSpPr/>
                <p:nvPr/>
              </p:nvGrpSpPr>
              <p:grpSpPr>
                <a:xfrm>
                  <a:off x="2667000" y="3048000"/>
                  <a:ext cx="609600" cy="762000"/>
                  <a:chOff x="2819400" y="3048000"/>
                  <a:chExt cx="609600" cy="762000"/>
                </a:xfrm>
              </p:grpSpPr>
              <p:sp>
                <p:nvSpPr>
                  <p:cNvPr id="60" name="Isosceles Triangle 59"/>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Oval 60"/>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5" name="Group 54"/>
                <p:cNvGrpSpPr/>
                <p:nvPr/>
              </p:nvGrpSpPr>
              <p:grpSpPr>
                <a:xfrm rot="10800000">
                  <a:off x="4114800" y="3048000"/>
                  <a:ext cx="609600" cy="762000"/>
                  <a:chOff x="2819400" y="3048000"/>
                  <a:chExt cx="609600" cy="762000"/>
                </a:xfrm>
              </p:grpSpPr>
              <p:sp>
                <p:nvSpPr>
                  <p:cNvPr id="58" name="Isosceles Triangle 57"/>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Oval 58"/>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6" name="Elbow Connector 55"/>
                <p:cNvCxnSpPr>
                  <a:stCxn id="58" idx="3"/>
                  <a:endCxn id="61"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59" idx="0"/>
                  <a:endCxn id="60"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a:endCxn id="60" idx="1"/>
              </p:cNvCxnSpPr>
              <p:nvPr/>
            </p:nvCxnSpPr>
            <p:spPr>
              <a:xfrm>
                <a:off x="1828800" y="4093633"/>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Elbow Connector 50"/>
              <p:cNvCxnSpPr>
                <a:endCxn id="58"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457200" y="3176892"/>
              <a:ext cx="381836" cy="523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1</a:t>
              </a:r>
            </a:p>
          </p:txBody>
        </p:sp>
        <p:sp>
          <p:nvSpPr>
            <p:cNvPr id="46" name="TextBox 45"/>
            <p:cNvSpPr txBox="1"/>
            <p:nvPr/>
          </p:nvSpPr>
          <p:spPr>
            <a:xfrm>
              <a:off x="2602595" y="4952999"/>
              <a:ext cx="933863" cy="7566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sp>
          <p:nvSpPr>
            <p:cNvPr id="47" name="TextBox 46"/>
            <p:cNvSpPr txBox="1"/>
            <p:nvPr/>
          </p:nvSpPr>
          <p:spPr>
            <a:xfrm>
              <a:off x="2659822" y="1410659"/>
              <a:ext cx="495206" cy="7566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grpSp>
      <p:grpSp>
        <p:nvGrpSpPr>
          <p:cNvPr id="76" name="Group 75"/>
          <p:cNvGrpSpPr/>
          <p:nvPr/>
        </p:nvGrpSpPr>
        <p:grpSpPr>
          <a:xfrm>
            <a:off x="1490304" y="1828800"/>
            <a:ext cx="1546191" cy="834596"/>
            <a:chOff x="1425609" y="2590800"/>
            <a:chExt cx="1546191" cy="834596"/>
          </a:xfrm>
        </p:grpSpPr>
        <p:cxnSp>
          <p:nvCxnSpPr>
            <p:cNvPr id="77" name="Straight Connector 76"/>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1425609" y="3311096"/>
              <a:ext cx="125730" cy="11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1" name="Elbow Connector 80"/>
            <p:cNvCxnSpPr>
              <a:endCxn id="80" idx="0"/>
            </p:cNvCxnSpPr>
            <p:nvPr/>
          </p:nvCxnSpPr>
          <p:spPr>
            <a:xfrm rot="10800000" flipV="1">
              <a:off x="1488474" y="2948630"/>
              <a:ext cx="562748" cy="362465"/>
            </a:xfrm>
            <a:prstGeom prst="bentConnector2">
              <a:avLst/>
            </a:prstGeom>
            <a:ln w="28575">
              <a:solidFill>
                <a:schemeClr val="tx1">
                  <a:lumMod val="65000"/>
                  <a:lumOff val="35000"/>
                </a:schemeClr>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651290" y="1828800"/>
            <a:ext cx="1546191" cy="834596"/>
            <a:chOff x="5569439" y="1828800"/>
            <a:chExt cx="1546191" cy="834596"/>
          </a:xfrm>
        </p:grpSpPr>
        <p:sp>
          <p:nvSpPr>
            <p:cNvPr id="83" name="Rectangle 82"/>
            <p:cNvSpPr/>
            <p:nvPr/>
          </p:nvSpPr>
          <p:spPr>
            <a:xfrm>
              <a:off x="6195052" y="1828800"/>
              <a:ext cx="387178" cy="685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4" name="Group 83"/>
            <p:cNvGrpSpPr/>
            <p:nvPr/>
          </p:nvGrpSpPr>
          <p:grpSpPr>
            <a:xfrm>
              <a:off x="5569439" y="1828800"/>
              <a:ext cx="1546191" cy="834596"/>
              <a:chOff x="1425609" y="2590800"/>
              <a:chExt cx="1546191" cy="834596"/>
            </a:xfrm>
          </p:grpSpPr>
          <p:cxnSp>
            <p:nvCxnSpPr>
              <p:cNvPr id="85" name="Straight Connector 84"/>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1425609" y="3311096"/>
                <a:ext cx="125730" cy="11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9" name="Elbow Connector 88"/>
              <p:cNvCxnSpPr>
                <a:endCxn id="88" idx="0"/>
              </p:cNvCxnSpPr>
              <p:nvPr/>
            </p:nvCxnSpPr>
            <p:spPr>
              <a:xfrm rot="10800000" flipV="1">
                <a:off x="1488474" y="2948630"/>
                <a:ext cx="562748" cy="362465"/>
              </a:xfrm>
              <a:prstGeom prst="bentConnector2">
                <a:avLst/>
              </a:prstGeom>
              <a:ln w="28575">
                <a:solidFill>
                  <a:schemeClr val="tx1">
                    <a:lumMod val="65000"/>
                    <a:lumOff val="35000"/>
                  </a:schemeClr>
                </a:solidFill>
                <a:tailEnd type="arrow" w="lg" len="lg"/>
              </a:ln>
            </p:spPr>
            <p:style>
              <a:lnRef idx="1">
                <a:schemeClr val="accent1"/>
              </a:lnRef>
              <a:fillRef idx="0">
                <a:schemeClr val="accent1"/>
              </a:fillRef>
              <a:effectRef idx="0">
                <a:schemeClr val="accent1"/>
              </a:effectRef>
              <a:fontRef idx="minor">
                <a:schemeClr val="tx1"/>
              </a:fontRef>
            </p:style>
          </p:cxnSp>
        </p:grpSp>
      </p:grpSp>
      <p:sp>
        <p:nvSpPr>
          <p:cNvPr id="90" name="Down Arrow 89"/>
          <p:cNvSpPr/>
          <p:nvPr/>
        </p:nvSpPr>
        <p:spPr>
          <a:xfrm>
            <a:off x="3886200" y="2971800"/>
            <a:ext cx="980220" cy="915401"/>
          </a:xfrm>
          <a:prstGeom prst="downArrow">
            <a:avLst>
              <a:gd name="adj1" fmla="val 50000"/>
              <a:gd name="adj2" fmla="val 2064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14404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216413" y="1828800"/>
            <a:ext cx="387178" cy="685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Rectangle 53"/>
          <p:cNvSpPr/>
          <p:nvPr/>
        </p:nvSpPr>
        <p:spPr>
          <a:xfrm>
            <a:off x="3219186" y="2114450"/>
            <a:ext cx="387178" cy="4001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DRAM Cell Operation</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5" name="Group 4"/>
          <p:cNvGrpSpPr/>
          <p:nvPr/>
        </p:nvGrpSpPr>
        <p:grpSpPr>
          <a:xfrm>
            <a:off x="3581400" y="2792628"/>
            <a:ext cx="3064024" cy="2922372"/>
            <a:chOff x="1828800" y="2069757"/>
            <a:chExt cx="4182533" cy="3989172"/>
          </a:xfrm>
        </p:grpSpPr>
        <p:grpSp>
          <p:nvGrpSpPr>
            <p:cNvPr id="6" name="Group 5"/>
            <p:cNvGrpSpPr/>
            <p:nvPr/>
          </p:nvGrpSpPr>
          <p:grpSpPr>
            <a:xfrm>
              <a:off x="3039533" y="3479094"/>
              <a:ext cx="2971800" cy="1119011"/>
              <a:chOff x="2667000" y="3041650"/>
              <a:chExt cx="2057400" cy="774700"/>
            </a:xfrm>
          </p:grpSpPr>
          <p:grpSp>
            <p:nvGrpSpPr>
              <p:cNvPr id="12" name="Group 11"/>
              <p:cNvGrpSpPr/>
              <p:nvPr/>
            </p:nvGrpSpPr>
            <p:grpSpPr>
              <a:xfrm>
                <a:off x="2667000" y="3048000"/>
                <a:ext cx="609600" cy="762000"/>
                <a:chOff x="2819400" y="3048000"/>
                <a:chExt cx="609600" cy="762000"/>
              </a:xfrm>
            </p:grpSpPr>
            <p:sp>
              <p:nvSpPr>
                <p:cNvPr id="18" name="Isosceles Triangle 17"/>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Oval 18"/>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3" name="Group 12"/>
              <p:cNvGrpSpPr/>
              <p:nvPr/>
            </p:nvGrpSpPr>
            <p:grpSpPr>
              <a:xfrm rot="10800000">
                <a:off x="4114800" y="3048000"/>
                <a:ext cx="609600" cy="762000"/>
                <a:chOff x="2819400" y="3048000"/>
                <a:chExt cx="609600" cy="762000"/>
              </a:xfrm>
            </p:grpSpPr>
            <p:sp>
              <p:nvSpPr>
                <p:cNvPr id="16" name="Isosceles Triangle 15"/>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Oval 16"/>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4" name="Elbow Connector 13"/>
              <p:cNvCxnSpPr>
                <a:stCxn id="16" idx="3"/>
                <a:endCxn id="19"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7" idx="0"/>
                <a:endCxn id="18"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7" name="Straight Connector 6"/>
            <p:cNvCxnSpPr>
              <a:endCxn id="18" idx="1"/>
            </p:cNvCxnSpPr>
            <p:nvPr/>
          </p:nvCxnSpPr>
          <p:spPr>
            <a:xfrm>
              <a:off x="1828800" y="4093633"/>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Elbow Connector 8"/>
            <p:cNvCxnSpPr>
              <a:endCxn id="16"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5669739" y="5486400"/>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½V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sp>
        <p:nvSpPr>
          <p:cNvPr id="21" name="TextBox 20"/>
          <p:cNvSpPr txBox="1"/>
          <p:nvPr/>
        </p:nvSpPr>
        <p:spPr>
          <a:xfrm>
            <a:off x="5669739" y="2514600"/>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½V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sp>
        <p:nvSpPr>
          <p:cNvPr id="22" name="TextBox 21"/>
          <p:cNvSpPr txBox="1"/>
          <p:nvPr/>
        </p:nvSpPr>
        <p:spPr>
          <a:xfrm>
            <a:off x="3200400" y="4038600"/>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cxnSp>
        <p:nvCxnSpPr>
          <p:cNvPr id="24" name="Straight Connector 23"/>
          <p:cNvCxnSpPr/>
          <p:nvPr/>
        </p:nvCxnSpPr>
        <p:spPr>
          <a:xfrm flipV="1">
            <a:off x="5556889" y="1524000"/>
            <a:ext cx="0" cy="1268628"/>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2590800" y="1828800"/>
            <a:ext cx="1546191" cy="834596"/>
            <a:chOff x="1425609" y="2590800"/>
            <a:chExt cx="1546191" cy="834596"/>
          </a:xfrm>
        </p:grpSpPr>
        <p:cxnSp>
          <p:nvCxnSpPr>
            <p:cNvPr id="28" name="Straight Connector 27"/>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425609" y="3311096"/>
              <a:ext cx="125730" cy="11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2" name="Elbow Connector 31"/>
            <p:cNvCxnSpPr>
              <a:endCxn id="31" idx="0"/>
            </p:cNvCxnSpPr>
            <p:nvPr/>
          </p:nvCxnSpPr>
          <p:spPr>
            <a:xfrm rot="10800000" flipV="1">
              <a:off x="1488474" y="2948630"/>
              <a:ext cx="562748" cy="362465"/>
            </a:xfrm>
            <a:prstGeom prst="bentConnector2">
              <a:avLst/>
            </a:prstGeom>
            <a:ln w="28575">
              <a:solidFill>
                <a:schemeClr val="tx1">
                  <a:lumMod val="65000"/>
                  <a:lumOff val="35000"/>
                </a:schemeClr>
              </a:solidFill>
              <a:tailEnd type="arrow" w="lg" len="lg"/>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a:off x="4710251" y="2171700"/>
            <a:ext cx="853357"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42" idx="6"/>
            <a:endCxn id="43" idx="2"/>
          </p:cNvCxnSpPr>
          <p:nvPr/>
        </p:nvCxnSpPr>
        <p:spPr>
          <a:xfrm>
            <a:off x="4153100" y="2171700"/>
            <a:ext cx="533000" cy="0"/>
          </a:xfrm>
          <a:prstGeom prst="straightConnector1">
            <a:avLst/>
          </a:prstGeom>
          <a:ln w="38100">
            <a:solidFill>
              <a:schemeClr val="accent2"/>
            </a:solidFill>
            <a:tailEnd type="stealth" w="lg" len="lg"/>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038600" y="2114450"/>
            <a:ext cx="114500" cy="1145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Oval 42"/>
          <p:cNvSpPr/>
          <p:nvPr/>
        </p:nvSpPr>
        <p:spPr>
          <a:xfrm>
            <a:off x="4686100" y="2114450"/>
            <a:ext cx="114500" cy="1145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TextBox 45"/>
          <p:cNvSpPr txBox="1"/>
          <p:nvPr/>
        </p:nvSpPr>
        <p:spPr>
          <a:xfrm>
            <a:off x="3200400" y="4038600"/>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1</a:t>
            </a:r>
          </a:p>
        </p:txBody>
      </p:sp>
      <p:sp>
        <p:nvSpPr>
          <p:cNvPr id="47" name="TextBox 46"/>
          <p:cNvSpPr txBox="1"/>
          <p:nvPr/>
        </p:nvSpPr>
        <p:spPr>
          <a:xfrm>
            <a:off x="5943600" y="5485399"/>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sp>
        <p:nvSpPr>
          <p:cNvPr id="48" name="TextBox 47"/>
          <p:cNvSpPr txBox="1"/>
          <p:nvPr/>
        </p:nvSpPr>
        <p:spPr>
          <a:xfrm>
            <a:off x="5985531" y="2514600"/>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cxnSp>
        <p:nvCxnSpPr>
          <p:cNvPr id="49" name="Straight Arrow Connector 48"/>
          <p:cNvCxnSpPr/>
          <p:nvPr/>
        </p:nvCxnSpPr>
        <p:spPr>
          <a:xfrm flipV="1">
            <a:off x="4152988" y="1858556"/>
            <a:ext cx="433199" cy="283388"/>
          </a:xfrm>
          <a:prstGeom prst="straightConnector1">
            <a:avLst/>
          </a:prstGeom>
          <a:ln w="38100">
            <a:solidFill>
              <a:schemeClr val="accent2"/>
            </a:solidFill>
            <a:tailEnd type="stealth" w="lg" len="lg"/>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707638" y="2514600"/>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½V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r>
              <a:rPr kumimoji="0" lang="en-US" sz="2800" b="1" i="1" u="none" strike="noStrike" kern="1200" cap="none" spc="0" normalizeH="0" baseline="0" noProof="0" dirty="0">
                <a:ln>
                  <a:noFill/>
                </a:ln>
                <a:solidFill>
                  <a:prstClr val="black"/>
                </a:solidFill>
                <a:effectLst/>
                <a:uLnTx/>
                <a:uFillTx/>
                <a:latin typeface="Calibri"/>
                <a:ea typeface=""/>
                <a:cs typeface="+mn-cs"/>
              </a:rPr>
              <a:t>+</a:t>
            </a:r>
            <a:r>
              <a:rPr kumimoji="0" lang="el-GR" sz="2800" b="1" i="1" u="none" strike="noStrike" kern="1200" cap="none" spc="0" normalizeH="0" baseline="0" noProof="0" dirty="0">
                <a:ln>
                  <a:noFill/>
                </a:ln>
                <a:solidFill>
                  <a:prstClr val="black"/>
                </a:solidFill>
                <a:effectLst/>
                <a:uLnTx/>
                <a:uFillTx/>
                <a:latin typeface="Calibri"/>
                <a:ea typeface=""/>
                <a:cs typeface="+mn-cs"/>
              </a:rPr>
              <a:t>δ</a:t>
            </a:r>
            <a:endParaRPr kumimoji="0" lang="en-US" sz="2800" b="1" i="1" u="none" strike="noStrike" kern="1200" cap="none" spc="0" normalizeH="0" baseline="0" noProof="0" dirty="0">
              <a:ln>
                <a:noFill/>
              </a:ln>
              <a:solidFill>
                <a:prstClr val="black"/>
              </a:solidFill>
              <a:effectLst/>
              <a:uLnTx/>
              <a:uFillTx/>
              <a:latin typeface="Calibri"/>
              <a:ea typeface=""/>
              <a:cs typeface="+mn-cs"/>
            </a:endParaRPr>
          </a:p>
        </p:txBody>
      </p:sp>
    </p:spTree>
    <p:extLst>
      <p:ext uri="{BB962C8B-B14F-4D97-AF65-F5344CB8AC3E}">
        <p14:creationId xmlns:p14="http://schemas.microsoft.com/office/powerpoint/2010/main" val="420754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1" fill="hold" grpId="0" nodeType="clickEffect">
                                  <p:stCondLst>
                                    <p:cond delay="0"/>
                                  </p:stCondLst>
                                  <p:childTnLst>
                                    <p:animEffect transition="out" filter="wipe(up)">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21"/>
                                        </p:tgtEl>
                                      </p:cBhvr>
                                    </p:animEffect>
                                    <p:set>
                                      <p:cBhvr>
                                        <p:cTn id="20" dur="1" fill="hold">
                                          <p:stCondLst>
                                            <p:cond delay="499"/>
                                          </p:stCondLst>
                                        </p:cTn>
                                        <p:tgtEl>
                                          <p:spTgt spid="21"/>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9"/>
                                        </p:tgtEl>
                                      </p:cBhvr>
                                    </p:animEffect>
                                    <p:set>
                                      <p:cBhvr>
                                        <p:cTn id="39" dur="1" fill="hold">
                                          <p:stCondLst>
                                            <p:cond delay="499"/>
                                          </p:stCondLst>
                                        </p:cTn>
                                        <p:tgtEl>
                                          <p:spTgt spid="39"/>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1"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0" grpId="0"/>
      <p:bldP spid="21" grpId="0"/>
      <p:bldP spid="22" grpId="0"/>
      <p:bldP spid="46" grpId="0"/>
      <p:bldP spid="47" grpId="0"/>
      <p:bldP spid="48" grpId="0"/>
      <p:bldP spid="39" grpId="0"/>
      <p:bldP spid="39" grpId="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DRAM Subarray – Building Block for DRAM Chip</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125" name="Group 124"/>
          <p:cNvGrpSpPr/>
          <p:nvPr/>
        </p:nvGrpSpPr>
        <p:grpSpPr>
          <a:xfrm>
            <a:off x="2318248" y="1447800"/>
            <a:ext cx="1264112" cy="4876800"/>
            <a:chOff x="2318248" y="1447800"/>
            <a:chExt cx="1264112" cy="4876800"/>
          </a:xfrm>
        </p:grpSpPr>
        <p:grpSp>
          <p:nvGrpSpPr>
            <p:cNvPr id="6" name="Group 5"/>
            <p:cNvGrpSpPr/>
            <p:nvPr/>
          </p:nvGrpSpPr>
          <p:grpSpPr>
            <a:xfrm>
              <a:off x="2318248" y="3124200"/>
              <a:ext cx="1264112" cy="1304405"/>
              <a:chOff x="2544232" y="2069757"/>
              <a:chExt cx="3467101" cy="3989172"/>
            </a:xfrm>
          </p:grpSpPr>
          <p:grpSp>
            <p:nvGrpSpPr>
              <p:cNvPr id="10" name="Group 9"/>
              <p:cNvGrpSpPr/>
              <p:nvPr/>
            </p:nvGrpSpPr>
            <p:grpSpPr>
              <a:xfrm>
                <a:off x="3039533" y="3479094"/>
                <a:ext cx="2971800" cy="1119011"/>
                <a:chOff x="2667000" y="3041650"/>
                <a:chExt cx="2057400" cy="774700"/>
              </a:xfrm>
            </p:grpSpPr>
            <p:grpSp>
              <p:nvGrpSpPr>
                <p:cNvPr id="16" name="Group 15"/>
                <p:cNvGrpSpPr/>
                <p:nvPr/>
              </p:nvGrpSpPr>
              <p:grpSpPr>
                <a:xfrm>
                  <a:off x="2667000" y="3048000"/>
                  <a:ext cx="609600" cy="762000"/>
                  <a:chOff x="2819400" y="3048000"/>
                  <a:chExt cx="609600" cy="762000"/>
                </a:xfrm>
              </p:grpSpPr>
              <p:sp>
                <p:nvSpPr>
                  <p:cNvPr id="22" name="Isosceles Triangle 21"/>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Oval 22"/>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 name="Group 16"/>
                <p:cNvGrpSpPr/>
                <p:nvPr/>
              </p:nvGrpSpPr>
              <p:grpSpPr>
                <a:xfrm rot="10800000">
                  <a:off x="4114800" y="3048000"/>
                  <a:ext cx="609600" cy="762000"/>
                  <a:chOff x="2819400" y="3048000"/>
                  <a:chExt cx="609600" cy="762000"/>
                </a:xfrm>
              </p:grpSpPr>
              <p:sp>
                <p:nvSpPr>
                  <p:cNvPr id="20" name="Isosceles Triangle 19"/>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Oval 20"/>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8" name="Elbow Connector 17"/>
                <p:cNvCxnSpPr>
                  <a:stCxn id="20" idx="3"/>
                  <a:endCxn id="23"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21" idx="0"/>
                  <a:endCxn id="22"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 name="Straight Connector 10"/>
              <p:cNvCxnSpPr>
                <a:endCxn id="22" idx="1"/>
              </p:cNvCxnSpPr>
              <p:nvPr/>
            </p:nvCxnSpPr>
            <p:spPr>
              <a:xfrm>
                <a:off x="2544232" y="4093633"/>
                <a:ext cx="715435"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Elbow Connector 12"/>
              <p:cNvCxnSpPr>
                <a:endCxn id="20"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6" name="Straight Connector 85"/>
            <p:cNvCxnSpPr/>
            <p:nvPr/>
          </p:nvCxnSpPr>
          <p:spPr>
            <a:xfrm flipV="1">
              <a:off x="3040598" y="1447800"/>
              <a:ext cx="0" cy="16764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3040598" y="4428606"/>
              <a:ext cx="0" cy="1895994"/>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676400" y="2743200"/>
            <a:ext cx="1367542" cy="609600"/>
            <a:chOff x="1676400" y="2514600"/>
            <a:chExt cx="1367542" cy="609600"/>
          </a:xfrm>
        </p:grpSpPr>
        <p:grpSp>
          <p:nvGrpSpPr>
            <p:cNvPr id="89" name="Group 88"/>
            <p:cNvGrpSpPr/>
            <p:nvPr/>
          </p:nvGrpSpPr>
          <p:grpSpPr>
            <a:xfrm>
              <a:off x="1676400" y="2743200"/>
              <a:ext cx="699172" cy="381000"/>
              <a:chOff x="1425609" y="2590800"/>
              <a:chExt cx="1546191" cy="842565"/>
            </a:xfrm>
          </p:grpSpPr>
          <p:cxnSp>
            <p:nvCxnSpPr>
              <p:cNvPr id="90" name="Straight Connector 89"/>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00" name="Straight Connector 99"/>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Elbow Connector 122"/>
            <p:cNvCxnSpPr>
              <a:endCxn id="93"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1676400" y="2057400"/>
            <a:ext cx="1367542" cy="609600"/>
            <a:chOff x="1676400" y="2514600"/>
            <a:chExt cx="1367542" cy="609600"/>
          </a:xfrm>
        </p:grpSpPr>
        <p:grpSp>
          <p:nvGrpSpPr>
            <p:cNvPr id="127" name="Group 126"/>
            <p:cNvGrpSpPr/>
            <p:nvPr/>
          </p:nvGrpSpPr>
          <p:grpSpPr>
            <a:xfrm>
              <a:off x="1676400" y="2743200"/>
              <a:ext cx="699172" cy="381000"/>
              <a:chOff x="1425609" y="2590800"/>
              <a:chExt cx="1546191" cy="842565"/>
            </a:xfrm>
          </p:grpSpPr>
          <p:cxnSp>
            <p:nvCxnSpPr>
              <p:cNvPr id="135" name="Straight Connector 134"/>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8" name="Rectangle 137"/>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28" name="Straight Connector 127"/>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Elbow Connector 133"/>
            <p:cNvCxnSpPr>
              <a:endCxn id="138"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139" name="Group 138"/>
          <p:cNvGrpSpPr/>
          <p:nvPr/>
        </p:nvGrpSpPr>
        <p:grpSpPr>
          <a:xfrm>
            <a:off x="1676400" y="1371600"/>
            <a:ext cx="1367542" cy="609600"/>
            <a:chOff x="1676400" y="2514600"/>
            <a:chExt cx="1367542" cy="609600"/>
          </a:xfrm>
        </p:grpSpPr>
        <p:grpSp>
          <p:nvGrpSpPr>
            <p:cNvPr id="140" name="Group 139"/>
            <p:cNvGrpSpPr/>
            <p:nvPr/>
          </p:nvGrpSpPr>
          <p:grpSpPr>
            <a:xfrm>
              <a:off x="1676400" y="2743200"/>
              <a:ext cx="699172" cy="381000"/>
              <a:chOff x="1425609" y="2590800"/>
              <a:chExt cx="1546191" cy="842565"/>
            </a:xfrm>
          </p:grpSpPr>
          <p:cxnSp>
            <p:nvCxnSpPr>
              <p:cNvPr id="148" name="Straight Connector 147"/>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41" name="Straight Connector 140"/>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Elbow Connector 146"/>
            <p:cNvCxnSpPr>
              <a:endCxn id="151"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152" name="Group 151"/>
          <p:cNvGrpSpPr/>
          <p:nvPr/>
        </p:nvGrpSpPr>
        <p:grpSpPr>
          <a:xfrm>
            <a:off x="1676400" y="5791200"/>
            <a:ext cx="1367542" cy="609600"/>
            <a:chOff x="1676400" y="2514600"/>
            <a:chExt cx="1367542" cy="609600"/>
          </a:xfrm>
        </p:grpSpPr>
        <p:grpSp>
          <p:nvGrpSpPr>
            <p:cNvPr id="153" name="Group 152"/>
            <p:cNvGrpSpPr/>
            <p:nvPr/>
          </p:nvGrpSpPr>
          <p:grpSpPr>
            <a:xfrm>
              <a:off x="1676400" y="2743200"/>
              <a:ext cx="699172" cy="381000"/>
              <a:chOff x="1425609" y="2590800"/>
              <a:chExt cx="1546191" cy="842565"/>
            </a:xfrm>
          </p:grpSpPr>
          <p:cxnSp>
            <p:nvCxnSpPr>
              <p:cNvPr id="161" name="Straight Connector 160"/>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4" name="Rectangle 163"/>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54" name="Straight Connector 153"/>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Elbow Connector 159"/>
            <p:cNvCxnSpPr>
              <a:endCxn id="164"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1676400" y="5105400"/>
            <a:ext cx="1367542" cy="609600"/>
            <a:chOff x="1676400" y="2514600"/>
            <a:chExt cx="1367542" cy="609600"/>
          </a:xfrm>
        </p:grpSpPr>
        <p:grpSp>
          <p:nvGrpSpPr>
            <p:cNvPr id="166" name="Group 165"/>
            <p:cNvGrpSpPr/>
            <p:nvPr/>
          </p:nvGrpSpPr>
          <p:grpSpPr>
            <a:xfrm>
              <a:off x="1676400" y="2743200"/>
              <a:ext cx="699172" cy="381000"/>
              <a:chOff x="1425609" y="2590800"/>
              <a:chExt cx="1546191" cy="842565"/>
            </a:xfrm>
          </p:grpSpPr>
          <p:cxnSp>
            <p:nvCxnSpPr>
              <p:cNvPr id="174" name="Straight Connector 173"/>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7" name="Rectangle 176"/>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67" name="Straight Connector 166"/>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3" name="Elbow Connector 172"/>
            <p:cNvCxnSpPr>
              <a:endCxn id="177"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p:nvGrpSpPr>
        <p:grpSpPr>
          <a:xfrm>
            <a:off x="1676400" y="4419600"/>
            <a:ext cx="1367542" cy="609600"/>
            <a:chOff x="1676400" y="2514600"/>
            <a:chExt cx="1367542" cy="609600"/>
          </a:xfrm>
        </p:grpSpPr>
        <p:grpSp>
          <p:nvGrpSpPr>
            <p:cNvPr id="179" name="Group 178"/>
            <p:cNvGrpSpPr/>
            <p:nvPr/>
          </p:nvGrpSpPr>
          <p:grpSpPr>
            <a:xfrm>
              <a:off x="1676400" y="2743200"/>
              <a:ext cx="699172" cy="381000"/>
              <a:chOff x="1425609" y="2590800"/>
              <a:chExt cx="1546191" cy="842565"/>
            </a:xfrm>
          </p:grpSpPr>
          <p:cxnSp>
            <p:nvCxnSpPr>
              <p:cNvPr id="187" name="Straight Connector 186"/>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0" name="Rectangle 189"/>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80" name="Straight Connector 179"/>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6" name="Elbow Connector 185"/>
            <p:cNvCxnSpPr>
              <a:endCxn id="190"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cxnSp>
        <p:nvCxnSpPr>
          <p:cNvPr id="480" name="Straight Connector 479"/>
          <p:cNvCxnSpPr/>
          <p:nvPr/>
        </p:nvCxnSpPr>
        <p:spPr>
          <a:xfrm flipH="1">
            <a:off x="1295400" y="2743200"/>
            <a:ext cx="6363071"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3" name="Straight Connector 482"/>
          <p:cNvCxnSpPr/>
          <p:nvPr/>
        </p:nvCxnSpPr>
        <p:spPr>
          <a:xfrm flipH="1">
            <a:off x="1295400" y="2057400"/>
            <a:ext cx="6363071"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4" name="Straight Connector 483"/>
          <p:cNvCxnSpPr/>
          <p:nvPr/>
        </p:nvCxnSpPr>
        <p:spPr>
          <a:xfrm flipH="1">
            <a:off x="1295400" y="1371600"/>
            <a:ext cx="6363071"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5" name="Straight Connector 484"/>
          <p:cNvCxnSpPr/>
          <p:nvPr/>
        </p:nvCxnSpPr>
        <p:spPr>
          <a:xfrm flipH="1">
            <a:off x="1295400" y="4419600"/>
            <a:ext cx="6363071"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a:xfrm flipH="1">
            <a:off x="1295400" y="5105400"/>
            <a:ext cx="6363071"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p:nvPr/>
        </p:nvCxnSpPr>
        <p:spPr>
          <a:xfrm flipH="1">
            <a:off x="1295400" y="5791200"/>
            <a:ext cx="6363071"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89" name="Group 488"/>
          <p:cNvGrpSpPr/>
          <p:nvPr/>
        </p:nvGrpSpPr>
        <p:grpSpPr>
          <a:xfrm>
            <a:off x="3918448" y="1447800"/>
            <a:ext cx="1264112" cy="4876800"/>
            <a:chOff x="2318248" y="1447800"/>
            <a:chExt cx="1264112" cy="4876800"/>
          </a:xfrm>
        </p:grpSpPr>
        <p:grpSp>
          <p:nvGrpSpPr>
            <p:cNvPr id="490" name="Group 489"/>
            <p:cNvGrpSpPr/>
            <p:nvPr/>
          </p:nvGrpSpPr>
          <p:grpSpPr>
            <a:xfrm>
              <a:off x="2318248" y="3124200"/>
              <a:ext cx="1264112" cy="1304405"/>
              <a:chOff x="2544232" y="2069757"/>
              <a:chExt cx="3467101" cy="3989172"/>
            </a:xfrm>
          </p:grpSpPr>
          <p:grpSp>
            <p:nvGrpSpPr>
              <p:cNvPr id="493" name="Group 492"/>
              <p:cNvGrpSpPr/>
              <p:nvPr/>
            </p:nvGrpSpPr>
            <p:grpSpPr>
              <a:xfrm>
                <a:off x="3039533" y="3479094"/>
                <a:ext cx="2971800" cy="1119011"/>
                <a:chOff x="2667000" y="3041650"/>
                <a:chExt cx="2057400" cy="774700"/>
              </a:xfrm>
            </p:grpSpPr>
            <p:grpSp>
              <p:nvGrpSpPr>
                <p:cNvPr id="499" name="Group 498"/>
                <p:cNvGrpSpPr/>
                <p:nvPr/>
              </p:nvGrpSpPr>
              <p:grpSpPr>
                <a:xfrm>
                  <a:off x="2667000" y="3048000"/>
                  <a:ext cx="609600" cy="762000"/>
                  <a:chOff x="2819400" y="3048000"/>
                  <a:chExt cx="609600" cy="762000"/>
                </a:xfrm>
              </p:grpSpPr>
              <p:sp>
                <p:nvSpPr>
                  <p:cNvPr id="505" name="Isosceles Triangle 504"/>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06" name="Oval 505"/>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00" name="Group 499"/>
                <p:cNvGrpSpPr/>
                <p:nvPr/>
              </p:nvGrpSpPr>
              <p:grpSpPr>
                <a:xfrm rot="10800000">
                  <a:off x="4114800" y="3048000"/>
                  <a:ext cx="609600" cy="762000"/>
                  <a:chOff x="2819400" y="3048000"/>
                  <a:chExt cx="609600" cy="762000"/>
                </a:xfrm>
              </p:grpSpPr>
              <p:sp>
                <p:nvSpPr>
                  <p:cNvPr id="503" name="Isosceles Triangle 502"/>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04" name="Oval 503"/>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01" name="Elbow Connector 500"/>
                <p:cNvCxnSpPr>
                  <a:stCxn id="503" idx="3"/>
                  <a:endCxn id="506"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2" name="Elbow Connector 501"/>
                <p:cNvCxnSpPr>
                  <a:stCxn id="504" idx="0"/>
                  <a:endCxn id="505"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94" name="Straight Connector 493"/>
              <p:cNvCxnSpPr>
                <a:endCxn id="505" idx="1"/>
              </p:cNvCxnSpPr>
              <p:nvPr/>
            </p:nvCxnSpPr>
            <p:spPr>
              <a:xfrm>
                <a:off x="2544232" y="4093633"/>
                <a:ext cx="715435"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5" name="Straight Connector 494"/>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6" name="Elbow Connector 495"/>
              <p:cNvCxnSpPr>
                <a:endCxn id="503"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7" name="Straight Connector 496"/>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8" name="Straight Connector 497"/>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91" name="Straight Connector 490"/>
            <p:cNvCxnSpPr/>
            <p:nvPr/>
          </p:nvCxnSpPr>
          <p:spPr>
            <a:xfrm flipV="1">
              <a:off x="3040598" y="1447800"/>
              <a:ext cx="0" cy="16764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2" name="Straight Connector 491"/>
            <p:cNvCxnSpPr/>
            <p:nvPr/>
          </p:nvCxnSpPr>
          <p:spPr>
            <a:xfrm flipV="1">
              <a:off x="3040598" y="4428606"/>
              <a:ext cx="0" cy="1895994"/>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07" name="Group 506"/>
          <p:cNvGrpSpPr/>
          <p:nvPr/>
        </p:nvGrpSpPr>
        <p:grpSpPr>
          <a:xfrm>
            <a:off x="3276600" y="2743200"/>
            <a:ext cx="1367542" cy="609600"/>
            <a:chOff x="1676400" y="2514600"/>
            <a:chExt cx="1367542" cy="609600"/>
          </a:xfrm>
        </p:grpSpPr>
        <p:grpSp>
          <p:nvGrpSpPr>
            <p:cNvPr id="508" name="Group 507"/>
            <p:cNvGrpSpPr/>
            <p:nvPr/>
          </p:nvGrpSpPr>
          <p:grpSpPr>
            <a:xfrm>
              <a:off x="1676400" y="2743200"/>
              <a:ext cx="699172" cy="381000"/>
              <a:chOff x="1425609" y="2590800"/>
              <a:chExt cx="1546191" cy="842565"/>
            </a:xfrm>
          </p:grpSpPr>
          <p:cxnSp>
            <p:nvCxnSpPr>
              <p:cNvPr id="516" name="Straight Connector 515"/>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7" name="Straight Connector 516"/>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9" name="Rectangle 518"/>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09" name="Straight Connector 508"/>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1" name="Straight Connector 510"/>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3" name="Straight Connector 512"/>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4" name="Straight Connector 513"/>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5" name="Elbow Connector 514"/>
            <p:cNvCxnSpPr>
              <a:endCxn id="519"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520" name="Group 519"/>
          <p:cNvGrpSpPr/>
          <p:nvPr/>
        </p:nvGrpSpPr>
        <p:grpSpPr>
          <a:xfrm>
            <a:off x="3276600" y="2057400"/>
            <a:ext cx="1367542" cy="609600"/>
            <a:chOff x="1676400" y="2514600"/>
            <a:chExt cx="1367542" cy="609600"/>
          </a:xfrm>
        </p:grpSpPr>
        <p:grpSp>
          <p:nvGrpSpPr>
            <p:cNvPr id="521" name="Group 520"/>
            <p:cNvGrpSpPr/>
            <p:nvPr/>
          </p:nvGrpSpPr>
          <p:grpSpPr>
            <a:xfrm>
              <a:off x="1676400" y="2743200"/>
              <a:ext cx="699172" cy="381000"/>
              <a:chOff x="1425609" y="2590800"/>
              <a:chExt cx="1546191" cy="842565"/>
            </a:xfrm>
          </p:grpSpPr>
          <p:cxnSp>
            <p:nvCxnSpPr>
              <p:cNvPr id="529" name="Straight Connector 528"/>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2" name="Rectangle 531"/>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22" name="Straight Connector 521"/>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4" name="Straight Connector 523"/>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6" name="Straight Connector 525"/>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8" name="Elbow Connector 527"/>
            <p:cNvCxnSpPr>
              <a:endCxn id="532"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533" name="Group 532"/>
          <p:cNvGrpSpPr/>
          <p:nvPr/>
        </p:nvGrpSpPr>
        <p:grpSpPr>
          <a:xfrm>
            <a:off x="3276600" y="1371600"/>
            <a:ext cx="1367542" cy="609600"/>
            <a:chOff x="1676400" y="2514600"/>
            <a:chExt cx="1367542" cy="609600"/>
          </a:xfrm>
        </p:grpSpPr>
        <p:grpSp>
          <p:nvGrpSpPr>
            <p:cNvPr id="534" name="Group 533"/>
            <p:cNvGrpSpPr/>
            <p:nvPr/>
          </p:nvGrpSpPr>
          <p:grpSpPr>
            <a:xfrm>
              <a:off x="1676400" y="2743200"/>
              <a:ext cx="699172" cy="381000"/>
              <a:chOff x="1425609" y="2590800"/>
              <a:chExt cx="1546191" cy="842565"/>
            </a:xfrm>
          </p:grpSpPr>
          <p:cxnSp>
            <p:nvCxnSpPr>
              <p:cNvPr id="542" name="Straight Connector 541"/>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3" name="Straight Connector 542"/>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4" name="Straight Connector 543"/>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5" name="Rectangle 544"/>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35" name="Straight Connector 534"/>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7" name="Straight Connector 536"/>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8" name="Straight Connector 537"/>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9" name="Straight Connector 538"/>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1" name="Elbow Connector 540"/>
            <p:cNvCxnSpPr>
              <a:endCxn id="545"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546" name="Group 545"/>
          <p:cNvGrpSpPr/>
          <p:nvPr/>
        </p:nvGrpSpPr>
        <p:grpSpPr>
          <a:xfrm>
            <a:off x="3276600" y="5791200"/>
            <a:ext cx="1367542" cy="609600"/>
            <a:chOff x="1676400" y="2514600"/>
            <a:chExt cx="1367542" cy="609600"/>
          </a:xfrm>
        </p:grpSpPr>
        <p:grpSp>
          <p:nvGrpSpPr>
            <p:cNvPr id="547" name="Group 546"/>
            <p:cNvGrpSpPr/>
            <p:nvPr/>
          </p:nvGrpSpPr>
          <p:grpSpPr>
            <a:xfrm>
              <a:off x="1676400" y="2743200"/>
              <a:ext cx="699172" cy="381000"/>
              <a:chOff x="1425609" y="2590800"/>
              <a:chExt cx="1546191" cy="842565"/>
            </a:xfrm>
          </p:grpSpPr>
          <p:cxnSp>
            <p:nvCxnSpPr>
              <p:cNvPr id="555" name="Straight Connector 554"/>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6" name="Straight Connector 555"/>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7" name="Straight Connector 556"/>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8" name="Rectangle 557"/>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48" name="Straight Connector 547"/>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9" name="Straight Connector 548"/>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0" name="Straight Connector 549"/>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1" name="Straight Connector 550"/>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2" name="Straight Connector 551"/>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3" name="Straight Connector 552"/>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4" name="Elbow Connector 553"/>
            <p:cNvCxnSpPr>
              <a:endCxn id="558"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559" name="Group 558"/>
          <p:cNvGrpSpPr/>
          <p:nvPr/>
        </p:nvGrpSpPr>
        <p:grpSpPr>
          <a:xfrm>
            <a:off x="3276600" y="5105400"/>
            <a:ext cx="1367542" cy="609600"/>
            <a:chOff x="1676400" y="2514600"/>
            <a:chExt cx="1367542" cy="609600"/>
          </a:xfrm>
        </p:grpSpPr>
        <p:grpSp>
          <p:nvGrpSpPr>
            <p:cNvPr id="560" name="Group 559"/>
            <p:cNvGrpSpPr/>
            <p:nvPr/>
          </p:nvGrpSpPr>
          <p:grpSpPr>
            <a:xfrm>
              <a:off x="1676400" y="2743200"/>
              <a:ext cx="699172" cy="381000"/>
              <a:chOff x="1425609" y="2590800"/>
              <a:chExt cx="1546191" cy="842565"/>
            </a:xfrm>
          </p:grpSpPr>
          <p:cxnSp>
            <p:nvCxnSpPr>
              <p:cNvPr id="568" name="Straight Connector 567"/>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9" name="Straight Connector 568"/>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0" name="Straight Connector 569"/>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1" name="Rectangle 570"/>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61" name="Straight Connector 560"/>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2" name="Straight Connector 561"/>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3" name="Straight Connector 562"/>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4" name="Straight Connector 563"/>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5" name="Straight Connector 564"/>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6" name="Straight Connector 565"/>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7" name="Elbow Connector 566"/>
            <p:cNvCxnSpPr>
              <a:endCxn id="571"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572" name="Group 571"/>
          <p:cNvGrpSpPr/>
          <p:nvPr/>
        </p:nvGrpSpPr>
        <p:grpSpPr>
          <a:xfrm>
            <a:off x="3276600" y="4419600"/>
            <a:ext cx="1367542" cy="609600"/>
            <a:chOff x="1676400" y="2514600"/>
            <a:chExt cx="1367542" cy="609600"/>
          </a:xfrm>
        </p:grpSpPr>
        <p:grpSp>
          <p:nvGrpSpPr>
            <p:cNvPr id="573" name="Group 572"/>
            <p:cNvGrpSpPr/>
            <p:nvPr/>
          </p:nvGrpSpPr>
          <p:grpSpPr>
            <a:xfrm>
              <a:off x="1676400" y="2743200"/>
              <a:ext cx="699172" cy="381000"/>
              <a:chOff x="1425609" y="2590800"/>
              <a:chExt cx="1546191" cy="842565"/>
            </a:xfrm>
          </p:grpSpPr>
          <p:cxnSp>
            <p:nvCxnSpPr>
              <p:cNvPr id="581" name="Straight Connector 580"/>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2" name="Straight Connector 581"/>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3" name="Straight Connector 582"/>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84" name="Rectangle 583"/>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74" name="Straight Connector 573"/>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5" name="Straight Connector 574"/>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6" name="Straight Connector 575"/>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7" name="Straight Connector 576"/>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8" name="Straight Connector 577"/>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9" name="Straight Connector 578"/>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0" name="Elbow Connector 579"/>
            <p:cNvCxnSpPr>
              <a:endCxn id="584"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585" name="Group 584"/>
          <p:cNvGrpSpPr/>
          <p:nvPr/>
        </p:nvGrpSpPr>
        <p:grpSpPr>
          <a:xfrm>
            <a:off x="5517688" y="1447800"/>
            <a:ext cx="1264112" cy="4876800"/>
            <a:chOff x="2318248" y="1447800"/>
            <a:chExt cx="1264112" cy="4876800"/>
          </a:xfrm>
        </p:grpSpPr>
        <p:grpSp>
          <p:nvGrpSpPr>
            <p:cNvPr id="586" name="Group 585"/>
            <p:cNvGrpSpPr/>
            <p:nvPr/>
          </p:nvGrpSpPr>
          <p:grpSpPr>
            <a:xfrm>
              <a:off x="2318248" y="3124200"/>
              <a:ext cx="1264112" cy="1304405"/>
              <a:chOff x="2544232" y="2069757"/>
              <a:chExt cx="3467101" cy="3989172"/>
            </a:xfrm>
          </p:grpSpPr>
          <p:grpSp>
            <p:nvGrpSpPr>
              <p:cNvPr id="589" name="Group 588"/>
              <p:cNvGrpSpPr/>
              <p:nvPr/>
            </p:nvGrpSpPr>
            <p:grpSpPr>
              <a:xfrm>
                <a:off x="3039533" y="3479094"/>
                <a:ext cx="2971800" cy="1119011"/>
                <a:chOff x="2667000" y="3041650"/>
                <a:chExt cx="2057400" cy="774700"/>
              </a:xfrm>
            </p:grpSpPr>
            <p:grpSp>
              <p:nvGrpSpPr>
                <p:cNvPr id="595" name="Group 594"/>
                <p:cNvGrpSpPr/>
                <p:nvPr/>
              </p:nvGrpSpPr>
              <p:grpSpPr>
                <a:xfrm>
                  <a:off x="2667000" y="3048000"/>
                  <a:ext cx="609600" cy="762000"/>
                  <a:chOff x="2819400" y="3048000"/>
                  <a:chExt cx="609600" cy="762000"/>
                </a:xfrm>
              </p:grpSpPr>
              <p:sp>
                <p:nvSpPr>
                  <p:cNvPr id="601" name="Isosceles Triangle 600"/>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02" name="Oval 601"/>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96" name="Group 595"/>
                <p:cNvGrpSpPr/>
                <p:nvPr/>
              </p:nvGrpSpPr>
              <p:grpSpPr>
                <a:xfrm rot="10800000">
                  <a:off x="4114800" y="3048000"/>
                  <a:ext cx="609600" cy="762000"/>
                  <a:chOff x="2819400" y="3048000"/>
                  <a:chExt cx="609600" cy="762000"/>
                </a:xfrm>
              </p:grpSpPr>
              <p:sp>
                <p:nvSpPr>
                  <p:cNvPr id="599" name="Isosceles Triangle 598"/>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00" name="Oval 599"/>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97" name="Elbow Connector 596"/>
                <p:cNvCxnSpPr>
                  <a:stCxn id="599" idx="3"/>
                  <a:endCxn id="602"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8" name="Elbow Connector 597"/>
                <p:cNvCxnSpPr>
                  <a:stCxn id="600" idx="0"/>
                  <a:endCxn id="601"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590" name="Straight Connector 589"/>
              <p:cNvCxnSpPr>
                <a:endCxn id="601" idx="1"/>
              </p:cNvCxnSpPr>
              <p:nvPr/>
            </p:nvCxnSpPr>
            <p:spPr>
              <a:xfrm>
                <a:off x="2544232" y="4093633"/>
                <a:ext cx="715435"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1" name="Straight Connector 590"/>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2" name="Elbow Connector 591"/>
              <p:cNvCxnSpPr>
                <a:endCxn id="599"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3" name="Straight Connector 592"/>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4" name="Straight Connector 593"/>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587" name="Straight Connector 586"/>
            <p:cNvCxnSpPr/>
            <p:nvPr/>
          </p:nvCxnSpPr>
          <p:spPr>
            <a:xfrm flipV="1">
              <a:off x="3040598" y="1447800"/>
              <a:ext cx="0" cy="16764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8" name="Straight Connector 587"/>
            <p:cNvCxnSpPr/>
            <p:nvPr/>
          </p:nvCxnSpPr>
          <p:spPr>
            <a:xfrm flipV="1">
              <a:off x="3040598" y="4428606"/>
              <a:ext cx="0" cy="1895994"/>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03" name="Group 602"/>
          <p:cNvGrpSpPr/>
          <p:nvPr/>
        </p:nvGrpSpPr>
        <p:grpSpPr>
          <a:xfrm>
            <a:off x="4875840" y="2743200"/>
            <a:ext cx="1367542" cy="609600"/>
            <a:chOff x="1676400" y="2514600"/>
            <a:chExt cx="1367542" cy="609600"/>
          </a:xfrm>
        </p:grpSpPr>
        <p:grpSp>
          <p:nvGrpSpPr>
            <p:cNvPr id="604" name="Group 603"/>
            <p:cNvGrpSpPr/>
            <p:nvPr/>
          </p:nvGrpSpPr>
          <p:grpSpPr>
            <a:xfrm>
              <a:off x="1676400" y="2743200"/>
              <a:ext cx="699172" cy="381000"/>
              <a:chOff x="1425609" y="2590800"/>
              <a:chExt cx="1546191" cy="842565"/>
            </a:xfrm>
          </p:grpSpPr>
          <p:cxnSp>
            <p:nvCxnSpPr>
              <p:cNvPr id="612" name="Straight Connector 611"/>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3" name="Straight Connector 612"/>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4" name="Straight Connector 613"/>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15" name="Rectangle 614"/>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05" name="Straight Connector 604"/>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6" name="Straight Connector 605"/>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7" name="Straight Connector 606"/>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8" name="Straight Connector 607"/>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9" name="Straight Connector 608"/>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0" name="Straight Connector 609"/>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1" name="Elbow Connector 610"/>
            <p:cNvCxnSpPr>
              <a:endCxn id="615"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616" name="Group 615"/>
          <p:cNvGrpSpPr/>
          <p:nvPr/>
        </p:nvGrpSpPr>
        <p:grpSpPr>
          <a:xfrm>
            <a:off x="4875840" y="2057400"/>
            <a:ext cx="1367542" cy="609600"/>
            <a:chOff x="1676400" y="2514600"/>
            <a:chExt cx="1367542" cy="609600"/>
          </a:xfrm>
        </p:grpSpPr>
        <p:grpSp>
          <p:nvGrpSpPr>
            <p:cNvPr id="617" name="Group 616"/>
            <p:cNvGrpSpPr/>
            <p:nvPr/>
          </p:nvGrpSpPr>
          <p:grpSpPr>
            <a:xfrm>
              <a:off x="1676400" y="2743200"/>
              <a:ext cx="699172" cy="381000"/>
              <a:chOff x="1425609" y="2590800"/>
              <a:chExt cx="1546191" cy="842565"/>
            </a:xfrm>
          </p:grpSpPr>
          <p:cxnSp>
            <p:nvCxnSpPr>
              <p:cNvPr id="625" name="Straight Connector 624"/>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6" name="Straight Connector 625"/>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7" name="Straight Connector 626"/>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8" name="Rectangle 627"/>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18" name="Straight Connector 617"/>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2" name="Straight Connector 621"/>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3" name="Straight Connector 622"/>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4" name="Elbow Connector 623"/>
            <p:cNvCxnSpPr>
              <a:endCxn id="628"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629" name="Group 628"/>
          <p:cNvGrpSpPr/>
          <p:nvPr/>
        </p:nvGrpSpPr>
        <p:grpSpPr>
          <a:xfrm>
            <a:off x="4875840" y="1371600"/>
            <a:ext cx="1367542" cy="609600"/>
            <a:chOff x="1676400" y="2514600"/>
            <a:chExt cx="1367542" cy="609600"/>
          </a:xfrm>
        </p:grpSpPr>
        <p:grpSp>
          <p:nvGrpSpPr>
            <p:cNvPr id="630" name="Group 629"/>
            <p:cNvGrpSpPr/>
            <p:nvPr/>
          </p:nvGrpSpPr>
          <p:grpSpPr>
            <a:xfrm>
              <a:off x="1676400" y="2743200"/>
              <a:ext cx="699172" cy="381000"/>
              <a:chOff x="1425609" y="2590800"/>
              <a:chExt cx="1546191" cy="842565"/>
            </a:xfrm>
          </p:grpSpPr>
          <p:cxnSp>
            <p:nvCxnSpPr>
              <p:cNvPr id="638" name="Straight Connector 637"/>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9" name="Straight Connector 638"/>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1" name="Rectangle 640"/>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1" name="Straight Connector 630"/>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2" name="Straight Connector 631"/>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3" name="Straight Connector 632"/>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4" name="Straight Connector 633"/>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6" name="Straight Connector 635"/>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7" name="Elbow Connector 636"/>
            <p:cNvCxnSpPr>
              <a:endCxn id="641"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642" name="Group 641"/>
          <p:cNvGrpSpPr/>
          <p:nvPr/>
        </p:nvGrpSpPr>
        <p:grpSpPr>
          <a:xfrm>
            <a:off x="4875840" y="5791200"/>
            <a:ext cx="1367542" cy="609600"/>
            <a:chOff x="1676400" y="2514600"/>
            <a:chExt cx="1367542" cy="609600"/>
          </a:xfrm>
        </p:grpSpPr>
        <p:grpSp>
          <p:nvGrpSpPr>
            <p:cNvPr id="643" name="Group 642"/>
            <p:cNvGrpSpPr/>
            <p:nvPr/>
          </p:nvGrpSpPr>
          <p:grpSpPr>
            <a:xfrm>
              <a:off x="1676400" y="2743200"/>
              <a:ext cx="699172" cy="381000"/>
              <a:chOff x="1425609" y="2590800"/>
              <a:chExt cx="1546191" cy="842565"/>
            </a:xfrm>
          </p:grpSpPr>
          <p:cxnSp>
            <p:nvCxnSpPr>
              <p:cNvPr id="651" name="Straight Connector 650"/>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2" name="Straight Connector 651"/>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3" name="Straight Connector 652"/>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4" name="Rectangle 653"/>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44" name="Straight Connector 643"/>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5" name="Straight Connector 644"/>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6" name="Straight Connector 645"/>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7" name="Straight Connector 646"/>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8" name="Straight Connector 647"/>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9" name="Straight Connector 648"/>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0" name="Elbow Connector 649"/>
            <p:cNvCxnSpPr>
              <a:endCxn id="654"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655" name="Group 654"/>
          <p:cNvGrpSpPr/>
          <p:nvPr/>
        </p:nvGrpSpPr>
        <p:grpSpPr>
          <a:xfrm>
            <a:off x="4875840" y="5105400"/>
            <a:ext cx="1367542" cy="609600"/>
            <a:chOff x="1676400" y="2514600"/>
            <a:chExt cx="1367542" cy="609600"/>
          </a:xfrm>
        </p:grpSpPr>
        <p:grpSp>
          <p:nvGrpSpPr>
            <p:cNvPr id="656" name="Group 655"/>
            <p:cNvGrpSpPr/>
            <p:nvPr/>
          </p:nvGrpSpPr>
          <p:grpSpPr>
            <a:xfrm>
              <a:off x="1676400" y="2743200"/>
              <a:ext cx="699172" cy="381000"/>
              <a:chOff x="1425609" y="2590800"/>
              <a:chExt cx="1546191" cy="842565"/>
            </a:xfrm>
          </p:grpSpPr>
          <p:cxnSp>
            <p:nvCxnSpPr>
              <p:cNvPr id="664" name="Straight Connector 663"/>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5" name="Straight Connector 664"/>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6" name="Straight Connector 665"/>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7" name="Rectangle 666"/>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57" name="Straight Connector 656"/>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8" name="Straight Connector 657"/>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9" name="Straight Connector 658"/>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0" name="Straight Connector 659"/>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1" name="Straight Connector 660"/>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2" name="Straight Connector 661"/>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3" name="Elbow Connector 662"/>
            <p:cNvCxnSpPr>
              <a:endCxn id="667"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668" name="Group 667"/>
          <p:cNvGrpSpPr/>
          <p:nvPr/>
        </p:nvGrpSpPr>
        <p:grpSpPr>
          <a:xfrm>
            <a:off x="4875840" y="4419600"/>
            <a:ext cx="1367542" cy="609600"/>
            <a:chOff x="1676400" y="2514600"/>
            <a:chExt cx="1367542" cy="609600"/>
          </a:xfrm>
        </p:grpSpPr>
        <p:grpSp>
          <p:nvGrpSpPr>
            <p:cNvPr id="669" name="Group 668"/>
            <p:cNvGrpSpPr/>
            <p:nvPr/>
          </p:nvGrpSpPr>
          <p:grpSpPr>
            <a:xfrm>
              <a:off x="1676400" y="2743200"/>
              <a:ext cx="699172" cy="381000"/>
              <a:chOff x="1425609" y="2590800"/>
              <a:chExt cx="1546191" cy="842565"/>
            </a:xfrm>
          </p:grpSpPr>
          <p:cxnSp>
            <p:nvCxnSpPr>
              <p:cNvPr id="677" name="Straight Connector 676"/>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8" name="Straight Connector 677"/>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0" name="Rectangle 679"/>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70" name="Straight Connector 669"/>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1" name="Straight Connector 670"/>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2" name="Straight Connector 671"/>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3" name="Straight Connector 672"/>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4" name="Straight Connector 673"/>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5" name="Straight Connector 674"/>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6" name="Elbow Connector 675"/>
            <p:cNvCxnSpPr>
              <a:endCxn id="680"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681" name="Group 680"/>
          <p:cNvGrpSpPr/>
          <p:nvPr/>
        </p:nvGrpSpPr>
        <p:grpSpPr>
          <a:xfrm>
            <a:off x="7117888" y="1447800"/>
            <a:ext cx="1264112" cy="4876800"/>
            <a:chOff x="2318248" y="1447800"/>
            <a:chExt cx="1264112" cy="4876800"/>
          </a:xfrm>
        </p:grpSpPr>
        <p:grpSp>
          <p:nvGrpSpPr>
            <p:cNvPr id="682" name="Group 681"/>
            <p:cNvGrpSpPr/>
            <p:nvPr/>
          </p:nvGrpSpPr>
          <p:grpSpPr>
            <a:xfrm>
              <a:off x="2318248" y="3124200"/>
              <a:ext cx="1264112" cy="1304405"/>
              <a:chOff x="2544232" y="2069757"/>
              <a:chExt cx="3467101" cy="3989172"/>
            </a:xfrm>
          </p:grpSpPr>
          <p:grpSp>
            <p:nvGrpSpPr>
              <p:cNvPr id="685" name="Group 684"/>
              <p:cNvGrpSpPr/>
              <p:nvPr/>
            </p:nvGrpSpPr>
            <p:grpSpPr>
              <a:xfrm>
                <a:off x="3039533" y="3479094"/>
                <a:ext cx="2971800" cy="1119011"/>
                <a:chOff x="2667000" y="3041650"/>
                <a:chExt cx="2057400" cy="774700"/>
              </a:xfrm>
            </p:grpSpPr>
            <p:grpSp>
              <p:nvGrpSpPr>
                <p:cNvPr id="691" name="Group 690"/>
                <p:cNvGrpSpPr/>
                <p:nvPr/>
              </p:nvGrpSpPr>
              <p:grpSpPr>
                <a:xfrm>
                  <a:off x="2667000" y="3048000"/>
                  <a:ext cx="609600" cy="762000"/>
                  <a:chOff x="2819400" y="3048000"/>
                  <a:chExt cx="609600" cy="762000"/>
                </a:xfrm>
              </p:grpSpPr>
              <p:sp>
                <p:nvSpPr>
                  <p:cNvPr id="697" name="Isosceles Triangle 696"/>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98" name="Oval 697"/>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692" name="Group 691"/>
                <p:cNvGrpSpPr/>
                <p:nvPr/>
              </p:nvGrpSpPr>
              <p:grpSpPr>
                <a:xfrm rot="10800000">
                  <a:off x="4114800" y="3048000"/>
                  <a:ext cx="609600" cy="762000"/>
                  <a:chOff x="2819400" y="3048000"/>
                  <a:chExt cx="609600" cy="762000"/>
                </a:xfrm>
              </p:grpSpPr>
              <p:sp>
                <p:nvSpPr>
                  <p:cNvPr id="695" name="Isosceles Triangle 694"/>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96" name="Oval 695"/>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93" name="Elbow Connector 692"/>
                <p:cNvCxnSpPr>
                  <a:stCxn id="695" idx="3"/>
                  <a:endCxn id="698"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4" name="Elbow Connector 693"/>
                <p:cNvCxnSpPr>
                  <a:stCxn id="696" idx="0"/>
                  <a:endCxn id="697"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86" name="Straight Connector 685"/>
              <p:cNvCxnSpPr>
                <a:endCxn id="697" idx="1"/>
              </p:cNvCxnSpPr>
              <p:nvPr/>
            </p:nvCxnSpPr>
            <p:spPr>
              <a:xfrm>
                <a:off x="2544232" y="4093633"/>
                <a:ext cx="715435"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7" name="Straight Connector 686"/>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8" name="Elbow Connector 687"/>
              <p:cNvCxnSpPr>
                <a:endCxn id="695"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9" name="Straight Connector 688"/>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0" name="Straight Connector 689"/>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83" name="Straight Connector 682"/>
            <p:cNvCxnSpPr/>
            <p:nvPr/>
          </p:nvCxnSpPr>
          <p:spPr>
            <a:xfrm flipV="1">
              <a:off x="3040598" y="1447800"/>
              <a:ext cx="0" cy="16764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4" name="Straight Connector 683"/>
            <p:cNvCxnSpPr/>
            <p:nvPr/>
          </p:nvCxnSpPr>
          <p:spPr>
            <a:xfrm flipV="1">
              <a:off x="3040598" y="4428606"/>
              <a:ext cx="0" cy="1895994"/>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99" name="Group 698"/>
          <p:cNvGrpSpPr/>
          <p:nvPr/>
        </p:nvGrpSpPr>
        <p:grpSpPr>
          <a:xfrm>
            <a:off x="6476040" y="2743200"/>
            <a:ext cx="1367542" cy="609600"/>
            <a:chOff x="1676400" y="2514600"/>
            <a:chExt cx="1367542" cy="609600"/>
          </a:xfrm>
        </p:grpSpPr>
        <p:grpSp>
          <p:nvGrpSpPr>
            <p:cNvPr id="700" name="Group 699"/>
            <p:cNvGrpSpPr/>
            <p:nvPr/>
          </p:nvGrpSpPr>
          <p:grpSpPr>
            <a:xfrm>
              <a:off x="1676400" y="2743200"/>
              <a:ext cx="699172" cy="381000"/>
              <a:chOff x="1425609" y="2590800"/>
              <a:chExt cx="1546191" cy="842565"/>
            </a:xfrm>
          </p:grpSpPr>
          <p:cxnSp>
            <p:nvCxnSpPr>
              <p:cNvPr id="708" name="Straight Connector 707"/>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9" name="Straight Connector 708"/>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0" name="Straight Connector 709"/>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1" name="Rectangle 710"/>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01" name="Straight Connector 700"/>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2" name="Straight Connector 701"/>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3" name="Straight Connector 702"/>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4" name="Straight Connector 703"/>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5" name="Straight Connector 704"/>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6" name="Straight Connector 705"/>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7" name="Elbow Connector 706"/>
            <p:cNvCxnSpPr>
              <a:endCxn id="711"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712" name="Group 711"/>
          <p:cNvGrpSpPr/>
          <p:nvPr/>
        </p:nvGrpSpPr>
        <p:grpSpPr>
          <a:xfrm>
            <a:off x="6476040" y="2057400"/>
            <a:ext cx="1367542" cy="609600"/>
            <a:chOff x="1676400" y="2514600"/>
            <a:chExt cx="1367542" cy="609600"/>
          </a:xfrm>
        </p:grpSpPr>
        <p:grpSp>
          <p:nvGrpSpPr>
            <p:cNvPr id="713" name="Group 712"/>
            <p:cNvGrpSpPr/>
            <p:nvPr/>
          </p:nvGrpSpPr>
          <p:grpSpPr>
            <a:xfrm>
              <a:off x="1676400" y="2743200"/>
              <a:ext cx="699172" cy="381000"/>
              <a:chOff x="1425609" y="2590800"/>
              <a:chExt cx="1546191" cy="842565"/>
            </a:xfrm>
          </p:grpSpPr>
          <p:cxnSp>
            <p:nvCxnSpPr>
              <p:cNvPr id="721" name="Straight Connector 720"/>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2" name="Straight Connector 721"/>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3" name="Straight Connector 722"/>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4" name="Rectangle 723"/>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14" name="Straight Connector 713"/>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5" name="Straight Connector 714"/>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6" name="Straight Connector 715"/>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7" name="Straight Connector 716"/>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8" name="Straight Connector 717"/>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9" name="Straight Connector 718"/>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0" name="Elbow Connector 719"/>
            <p:cNvCxnSpPr>
              <a:endCxn id="724"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725" name="Group 724"/>
          <p:cNvGrpSpPr/>
          <p:nvPr/>
        </p:nvGrpSpPr>
        <p:grpSpPr>
          <a:xfrm>
            <a:off x="6476040" y="1371600"/>
            <a:ext cx="1367542" cy="609600"/>
            <a:chOff x="1676400" y="2514600"/>
            <a:chExt cx="1367542" cy="609600"/>
          </a:xfrm>
        </p:grpSpPr>
        <p:grpSp>
          <p:nvGrpSpPr>
            <p:cNvPr id="726" name="Group 725"/>
            <p:cNvGrpSpPr/>
            <p:nvPr/>
          </p:nvGrpSpPr>
          <p:grpSpPr>
            <a:xfrm>
              <a:off x="1676400" y="2743200"/>
              <a:ext cx="699172" cy="381000"/>
              <a:chOff x="1425609" y="2590800"/>
              <a:chExt cx="1546191" cy="842565"/>
            </a:xfrm>
          </p:grpSpPr>
          <p:cxnSp>
            <p:nvCxnSpPr>
              <p:cNvPr id="734" name="Straight Connector 733"/>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5" name="Straight Connector 734"/>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6" name="Straight Connector 735"/>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37" name="Rectangle 736"/>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27" name="Straight Connector 726"/>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8" name="Straight Connector 727"/>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9" name="Straight Connector 728"/>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0" name="Straight Connector 729"/>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1" name="Straight Connector 730"/>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2" name="Straight Connector 731"/>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3" name="Elbow Connector 732"/>
            <p:cNvCxnSpPr>
              <a:endCxn id="737"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738" name="Group 737"/>
          <p:cNvGrpSpPr/>
          <p:nvPr/>
        </p:nvGrpSpPr>
        <p:grpSpPr>
          <a:xfrm>
            <a:off x="6476040" y="5791200"/>
            <a:ext cx="1367542" cy="609600"/>
            <a:chOff x="1676400" y="2514600"/>
            <a:chExt cx="1367542" cy="609600"/>
          </a:xfrm>
        </p:grpSpPr>
        <p:grpSp>
          <p:nvGrpSpPr>
            <p:cNvPr id="739" name="Group 738"/>
            <p:cNvGrpSpPr/>
            <p:nvPr/>
          </p:nvGrpSpPr>
          <p:grpSpPr>
            <a:xfrm>
              <a:off x="1676400" y="2743200"/>
              <a:ext cx="699172" cy="381000"/>
              <a:chOff x="1425609" y="2590800"/>
              <a:chExt cx="1546191" cy="842565"/>
            </a:xfrm>
          </p:grpSpPr>
          <p:cxnSp>
            <p:nvCxnSpPr>
              <p:cNvPr id="747" name="Straight Connector 746"/>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8" name="Straight Connector 747"/>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9" name="Straight Connector 748"/>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0" name="Rectangle 749"/>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40" name="Straight Connector 739"/>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1" name="Straight Connector 740"/>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2" name="Straight Connector 741"/>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3" name="Straight Connector 742"/>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4" name="Straight Connector 743"/>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5" name="Straight Connector 744"/>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6" name="Elbow Connector 745"/>
            <p:cNvCxnSpPr>
              <a:endCxn id="750"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751" name="Group 750"/>
          <p:cNvGrpSpPr/>
          <p:nvPr/>
        </p:nvGrpSpPr>
        <p:grpSpPr>
          <a:xfrm>
            <a:off x="6476040" y="5105400"/>
            <a:ext cx="1367542" cy="609600"/>
            <a:chOff x="1676400" y="2514600"/>
            <a:chExt cx="1367542" cy="609600"/>
          </a:xfrm>
        </p:grpSpPr>
        <p:grpSp>
          <p:nvGrpSpPr>
            <p:cNvPr id="752" name="Group 751"/>
            <p:cNvGrpSpPr/>
            <p:nvPr/>
          </p:nvGrpSpPr>
          <p:grpSpPr>
            <a:xfrm>
              <a:off x="1676400" y="2743200"/>
              <a:ext cx="699172" cy="381000"/>
              <a:chOff x="1425609" y="2590800"/>
              <a:chExt cx="1546191" cy="842565"/>
            </a:xfrm>
          </p:grpSpPr>
          <p:cxnSp>
            <p:nvCxnSpPr>
              <p:cNvPr id="760" name="Straight Connector 759"/>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1" name="Straight Connector 760"/>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2" name="Straight Connector 761"/>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3" name="Rectangle 762"/>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53" name="Straight Connector 752"/>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4" name="Straight Connector 753"/>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5" name="Straight Connector 754"/>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6" name="Straight Connector 755"/>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7" name="Straight Connector 756"/>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8" name="Straight Connector 757"/>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9" name="Elbow Connector 758"/>
            <p:cNvCxnSpPr>
              <a:endCxn id="763"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764" name="Group 763"/>
          <p:cNvGrpSpPr/>
          <p:nvPr/>
        </p:nvGrpSpPr>
        <p:grpSpPr>
          <a:xfrm>
            <a:off x="6476040" y="4419600"/>
            <a:ext cx="1367542" cy="609600"/>
            <a:chOff x="1676400" y="2514600"/>
            <a:chExt cx="1367542" cy="609600"/>
          </a:xfrm>
        </p:grpSpPr>
        <p:grpSp>
          <p:nvGrpSpPr>
            <p:cNvPr id="765" name="Group 764"/>
            <p:cNvGrpSpPr/>
            <p:nvPr/>
          </p:nvGrpSpPr>
          <p:grpSpPr>
            <a:xfrm>
              <a:off x="1676400" y="2743200"/>
              <a:ext cx="699172" cy="381000"/>
              <a:chOff x="1425609" y="2590800"/>
              <a:chExt cx="1546191" cy="842565"/>
            </a:xfrm>
          </p:grpSpPr>
          <p:cxnSp>
            <p:nvCxnSpPr>
              <p:cNvPr id="773" name="Straight Connector 772"/>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4" name="Straight Connector 773"/>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5" name="Straight Connector 774"/>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76" name="Rectangle 775"/>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66" name="Straight Connector 765"/>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7" name="Straight Connector 766"/>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8" name="Straight Connector 767"/>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9" name="Straight Connector 768"/>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0" name="Straight Connector 769"/>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1" name="Straight Connector 770"/>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2" name="Elbow Connector 771"/>
            <p:cNvCxnSpPr>
              <a:endCxn id="776"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sp>
        <p:nvSpPr>
          <p:cNvPr id="777" name="Rounded Rectangle 776"/>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Row Decoder</a:t>
            </a:r>
          </a:p>
        </p:txBody>
      </p:sp>
      <p:cxnSp>
        <p:nvCxnSpPr>
          <p:cNvPr id="778" name="Straight Connector 777"/>
          <p:cNvCxnSpPr/>
          <p:nvPr/>
        </p:nvCxnSpPr>
        <p:spPr>
          <a:xfrm flipH="1">
            <a:off x="1295400" y="3505200"/>
            <a:ext cx="6363071"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0" name="Straight Connector 779"/>
          <p:cNvCxnSpPr/>
          <p:nvPr/>
        </p:nvCxnSpPr>
        <p:spPr>
          <a:xfrm flipV="1">
            <a:off x="2318248" y="3505200"/>
            <a:ext cx="0" cy="28078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2" name="Straight Connector 781"/>
          <p:cNvCxnSpPr/>
          <p:nvPr/>
        </p:nvCxnSpPr>
        <p:spPr>
          <a:xfrm flipV="1">
            <a:off x="3918448" y="3505200"/>
            <a:ext cx="0" cy="28078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4" name="Straight Connector 783"/>
          <p:cNvCxnSpPr/>
          <p:nvPr/>
        </p:nvCxnSpPr>
        <p:spPr>
          <a:xfrm flipV="1">
            <a:off x="5517688" y="3505200"/>
            <a:ext cx="0" cy="280779"/>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6" name="Straight Connector 785"/>
          <p:cNvCxnSpPr/>
          <p:nvPr/>
        </p:nvCxnSpPr>
        <p:spPr>
          <a:xfrm flipV="1">
            <a:off x="7117888" y="3505200"/>
            <a:ext cx="0" cy="28078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88" name="Rounded Rectangle 787"/>
          <p:cNvSpPr/>
          <p:nvPr/>
        </p:nvSpPr>
        <p:spPr>
          <a:xfrm>
            <a:off x="1371600" y="1219200"/>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789" name="Rounded Rectangle 788"/>
          <p:cNvSpPr/>
          <p:nvPr/>
        </p:nvSpPr>
        <p:spPr>
          <a:xfrm>
            <a:off x="1371600" y="4343400"/>
            <a:ext cx="7086600" cy="2057400"/>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787" name="Rounded Rectangle 786"/>
          <p:cNvSpPr/>
          <p:nvPr/>
        </p:nvSpPr>
        <p:spPr>
          <a:xfrm>
            <a:off x="1371600" y="3355652"/>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Array of Sense Amplifiers (Row Buffer) 8Kb</a:t>
            </a:r>
          </a:p>
        </p:txBody>
      </p:sp>
    </p:spTree>
    <p:extLst>
      <p:ext uri="{BB962C8B-B14F-4D97-AF65-F5344CB8AC3E}">
        <p14:creationId xmlns:p14="http://schemas.microsoft.com/office/powerpoint/2010/main" val="289689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childTnLst>
                                </p:cTn>
                              </p:par>
                              <p:par>
                                <p:cTn id="8" presetID="10" presetClass="entr" presetSubtype="0" fill="hold" nodeType="withEffect">
                                  <p:stCondLst>
                                    <p:cond delay="0"/>
                                  </p:stCondLst>
                                  <p:childTnLst>
                                    <p:set>
                                      <p:cBhvr>
                                        <p:cTn id="9" dur="1" fill="hold">
                                          <p:stCondLst>
                                            <p:cond delay="0"/>
                                          </p:stCondLst>
                                        </p:cTn>
                                        <p:tgtEl>
                                          <p:spTgt spid="139"/>
                                        </p:tgtEl>
                                        <p:attrNameLst>
                                          <p:attrName>style.visibility</p:attrName>
                                        </p:attrNameLst>
                                      </p:cBhvr>
                                      <p:to>
                                        <p:strVal val="visible"/>
                                      </p:to>
                                    </p:set>
                                    <p:animEffect transition="in" filter="fade">
                                      <p:cBhvr>
                                        <p:cTn id="10" dur="500"/>
                                        <p:tgtEl>
                                          <p:spTgt spid="139"/>
                                        </p:tgtEl>
                                      </p:cBhvr>
                                    </p:animEffect>
                                  </p:childTnLst>
                                </p:cTn>
                              </p:par>
                              <p:par>
                                <p:cTn id="11" presetID="10" presetClass="entr" presetSubtype="0" fill="hold" nodeType="withEffect">
                                  <p:stCondLst>
                                    <p:cond delay="0"/>
                                  </p:stCondLst>
                                  <p:childTnLst>
                                    <p:set>
                                      <p:cBhvr>
                                        <p:cTn id="12" dur="1" fill="hold">
                                          <p:stCondLst>
                                            <p:cond delay="0"/>
                                          </p:stCondLst>
                                        </p:cTn>
                                        <p:tgtEl>
                                          <p:spTgt spid="178"/>
                                        </p:tgtEl>
                                        <p:attrNameLst>
                                          <p:attrName>style.visibility</p:attrName>
                                        </p:attrNameLst>
                                      </p:cBhvr>
                                      <p:to>
                                        <p:strVal val="visible"/>
                                      </p:to>
                                    </p:set>
                                    <p:animEffect transition="in" filter="fade">
                                      <p:cBhvr>
                                        <p:cTn id="13" dur="500"/>
                                        <p:tgtEl>
                                          <p:spTgt spid="178"/>
                                        </p:tgtEl>
                                      </p:cBhvr>
                                    </p:animEffect>
                                  </p:childTnLst>
                                </p:cTn>
                              </p:par>
                              <p:par>
                                <p:cTn id="14" presetID="10" presetClass="entr" presetSubtype="0" fill="hold" nodeType="withEffect">
                                  <p:stCondLst>
                                    <p:cond delay="0"/>
                                  </p:stCondLst>
                                  <p:childTnLst>
                                    <p:set>
                                      <p:cBhvr>
                                        <p:cTn id="15" dur="1" fill="hold">
                                          <p:stCondLst>
                                            <p:cond delay="0"/>
                                          </p:stCondLst>
                                        </p:cTn>
                                        <p:tgtEl>
                                          <p:spTgt spid="165"/>
                                        </p:tgtEl>
                                        <p:attrNameLst>
                                          <p:attrName>style.visibility</p:attrName>
                                        </p:attrNameLst>
                                      </p:cBhvr>
                                      <p:to>
                                        <p:strVal val="visible"/>
                                      </p:to>
                                    </p:set>
                                    <p:animEffect transition="in" filter="fade">
                                      <p:cBhvr>
                                        <p:cTn id="16" dur="500"/>
                                        <p:tgtEl>
                                          <p:spTgt spid="165"/>
                                        </p:tgtEl>
                                      </p:cBhvr>
                                    </p:animEffect>
                                  </p:childTnLst>
                                </p:cTn>
                              </p:par>
                              <p:par>
                                <p:cTn id="17" presetID="10" presetClass="entr" presetSubtype="0" fill="hold" nodeType="withEffect">
                                  <p:stCondLst>
                                    <p:cond delay="0"/>
                                  </p:stCondLst>
                                  <p:childTnLst>
                                    <p:set>
                                      <p:cBhvr>
                                        <p:cTn id="18" dur="1" fill="hold">
                                          <p:stCondLst>
                                            <p:cond delay="0"/>
                                          </p:stCondLst>
                                        </p:cTn>
                                        <p:tgtEl>
                                          <p:spTgt spid="152"/>
                                        </p:tgtEl>
                                        <p:attrNameLst>
                                          <p:attrName>style.visibility</p:attrName>
                                        </p:attrNameLst>
                                      </p:cBhvr>
                                      <p:to>
                                        <p:strVal val="visible"/>
                                      </p:to>
                                    </p:set>
                                    <p:animEffect transition="in" filter="fade">
                                      <p:cBhvr>
                                        <p:cTn id="19" dur="500"/>
                                        <p:tgtEl>
                                          <p:spTgt spid="1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89"/>
                                        </p:tgtEl>
                                        <p:attrNameLst>
                                          <p:attrName>style.visibility</p:attrName>
                                        </p:attrNameLst>
                                      </p:cBhvr>
                                      <p:to>
                                        <p:strVal val="visible"/>
                                      </p:to>
                                    </p:set>
                                    <p:animEffect transition="in" filter="fade">
                                      <p:cBhvr>
                                        <p:cTn id="24" dur="500"/>
                                        <p:tgtEl>
                                          <p:spTgt spid="489"/>
                                        </p:tgtEl>
                                      </p:cBhvr>
                                    </p:animEffect>
                                  </p:childTnLst>
                                </p:cTn>
                              </p:par>
                              <p:par>
                                <p:cTn id="25" presetID="10" presetClass="entr" presetSubtype="0" fill="hold" nodeType="withEffect">
                                  <p:stCondLst>
                                    <p:cond delay="0"/>
                                  </p:stCondLst>
                                  <p:childTnLst>
                                    <p:set>
                                      <p:cBhvr>
                                        <p:cTn id="26" dur="1" fill="hold">
                                          <p:stCondLst>
                                            <p:cond delay="0"/>
                                          </p:stCondLst>
                                        </p:cTn>
                                        <p:tgtEl>
                                          <p:spTgt spid="585"/>
                                        </p:tgtEl>
                                        <p:attrNameLst>
                                          <p:attrName>style.visibility</p:attrName>
                                        </p:attrNameLst>
                                      </p:cBhvr>
                                      <p:to>
                                        <p:strVal val="visible"/>
                                      </p:to>
                                    </p:set>
                                    <p:animEffect transition="in" filter="fade">
                                      <p:cBhvr>
                                        <p:cTn id="27" dur="500"/>
                                        <p:tgtEl>
                                          <p:spTgt spid="585"/>
                                        </p:tgtEl>
                                      </p:cBhvr>
                                    </p:animEffect>
                                  </p:childTnLst>
                                </p:cTn>
                              </p:par>
                              <p:par>
                                <p:cTn id="28" presetID="10" presetClass="entr" presetSubtype="0" fill="hold" nodeType="withEffect">
                                  <p:stCondLst>
                                    <p:cond delay="0"/>
                                  </p:stCondLst>
                                  <p:childTnLst>
                                    <p:set>
                                      <p:cBhvr>
                                        <p:cTn id="29" dur="1" fill="hold">
                                          <p:stCondLst>
                                            <p:cond delay="0"/>
                                          </p:stCondLst>
                                        </p:cTn>
                                        <p:tgtEl>
                                          <p:spTgt spid="681"/>
                                        </p:tgtEl>
                                        <p:attrNameLst>
                                          <p:attrName>style.visibility</p:attrName>
                                        </p:attrNameLst>
                                      </p:cBhvr>
                                      <p:to>
                                        <p:strVal val="visible"/>
                                      </p:to>
                                    </p:set>
                                    <p:animEffect transition="in" filter="fade">
                                      <p:cBhvr>
                                        <p:cTn id="30" dur="500"/>
                                        <p:tgtEl>
                                          <p:spTgt spid="681"/>
                                        </p:tgtEl>
                                      </p:cBhvr>
                                    </p:animEffect>
                                  </p:childTnLst>
                                </p:cTn>
                              </p:par>
                              <p:par>
                                <p:cTn id="31" presetID="10" presetClass="entr" presetSubtype="0" fill="hold" nodeType="withEffect">
                                  <p:stCondLst>
                                    <p:cond delay="0"/>
                                  </p:stCondLst>
                                  <p:childTnLst>
                                    <p:set>
                                      <p:cBhvr>
                                        <p:cTn id="32" dur="1" fill="hold">
                                          <p:stCondLst>
                                            <p:cond delay="0"/>
                                          </p:stCondLst>
                                        </p:cTn>
                                        <p:tgtEl>
                                          <p:spTgt spid="507"/>
                                        </p:tgtEl>
                                        <p:attrNameLst>
                                          <p:attrName>style.visibility</p:attrName>
                                        </p:attrNameLst>
                                      </p:cBhvr>
                                      <p:to>
                                        <p:strVal val="visible"/>
                                      </p:to>
                                    </p:set>
                                    <p:animEffect transition="in" filter="fade">
                                      <p:cBhvr>
                                        <p:cTn id="33" dur="500"/>
                                        <p:tgtEl>
                                          <p:spTgt spid="507"/>
                                        </p:tgtEl>
                                      </p:cBhvr>
                                    </p:animEffect>
                                  </p:childTnLst>
                                </p:cTn>
                              </p:par>
                              <p:par>
                                <p:cTn id="34" presetID="10" presetClass="entr" presetSubtype="0" fill="hold" nodeType="withEffect">
                                  <p:stCondLst>
                                    <p:cond delay="0"/>
                                  </p:stCondLst>
                                  <p:childTnLst>
                                    <p:set>
                                      <p:cBhvr>
                                        <p:cTn id="35" dur="1" fill="hold">
                                          <p:stCondLst>
                                            <p:cond delay="0"/>
                                          </p:stCondLst>
                                        </p:cTn>
                                        <p:tgtEl>
                                          <p:spTgt spid="520"/>
                                        </p:tgtEl>
                                        <p:attrNameLst>
                                          <p:attrName>style.visibility</p:attrName>
                                        </p:attrNameLst>
                                      </p:cBhvr>
                                      <p:to>
                                        <p:strVal val="visible"/>
                                      </p:to>
                                    </p:set>
                                    <p:animEffect transition="in" filter="fade">
                                      <p:cBhvr>
                                        <p:cTn id="36" dur="500"/>
                                        <p:tgtEl>
                                          <p:spTgt spid="520"/>
                                        </p:tgtEl>
                                      </p:cBhvr>
                                    </p:animEffect>
                                  </p:childTnLst>
                                </p:cTn>
                              </p:par>
                              <p:par>
                                <p:cTn id="37" presetID="10" presetClass="entr" presetSubtype="0" fill="hold" nodeType="withEffect">
                                  <p:stCondLst>
                                    <p:cond delay="0"/>
                                  </p:stCondLst>
                                  <p:childTnLst>
                                    <p:set>
                                      <p:cBhvr>
                                        <p:cTn id="38" dur="1" fill="hold">
                                          <p:stCondLst>
                                            <p:cond delay="0"/>
                                          </p:stCondLst>
                                        </p:cTn>
                                        <p:tgtEl>
                                          <p:spTgt spid="533"/>
                                        </p:tgtEl>
                                        <p:attrNameLst>
                                          <p:attrName>style.visibility</p:attrName>
                                        </p:attrNameLst>
                                      </p:cBhvr>
                                      <p:to>
                                        <p:strVal val="visible"/>
                                      </p:to>
                                    </p:set>
                                    <p:animEffect transition="in" filter="fade">
                                      <p:cBhvr>
                                        <p:cTn id="39" dur="500"/>
                                        <p:tgtEl>
                                          <p:spTgt spid="533"/>
                                        </p:tgtEl>
                                      </p:cBhvr>
                                    </p:animEffect>
                                  </p:childTnLst>
                                </p:cTn>
                              </p:par>
                              <p:par>
                                <p:cTn id="40" presetID="10" presetClass="entr" presetSubtype="0" fill="hold" nodeType="withEffect">
                                  <p:stCondLst>
                                    <p:cond delay="0"/>
                                  </p:stCondLst>
                                  <p:childTnLst>
                                    <p:set>
                                      <p:cBhvr>
                                        <p:cTn id="41" dur="1" fill="hold">
                                          <p:stCondLst>
                                            <p:cond delay="0"/>
                                          </p:stCondLst>
                                        </p:cTn>
                                        <p:tgtEl>
                                          <p:spTgt spid="572"/>
                                        </p:tgtEl>
                                        <p:attrNameLst>
                                          <p:attrName>style.visibility</p:attrName>
                                        </p:attrNameLst>
                                      </p:cBhvr>
                                      <p:to>
                                        <p:strVal val="visible"/>
                                      </p:to>
                                    </p:set>
                                    <p:animEffect transition="in" filter="fade">
                                      <p:cBhvr>
                                        <p:cTn id="42" dur="500"/>
                                        <p:tgtEl>
                                          <p:spTgt spid="572"/>
                                        </p:tgtEl>
                                      </p:cBhvr>
                                    </p:animEffect>
                                  </p:childTnLst>
                                </p:cTn>
                              </p:par>
                              <p:par>
                                <p:cTn id="43" presetID="10" presetClass="entr" presetSubtype="0" fill="hold" nodeType="withEffect">
                                  <p:stCondLst>
                                    <p:cond delay="0"/>
                                  </p:stCondLst>
                                  <p:childTnLst>
                                    <p:set>
                                      <p:cBhvr>
                                        <p:cTn id="44" dur="1" fill="hold">
                                          <p:stCondLst>
                                            <p:cond delay="0"/>
                                          </p:stCondLst>
                                        </p:cTn>
                                        <p:tgtEl>
                                          <p:spTgt spid="559"/>
                                        </p:tgtEl>
                                        <p:attrNameLst>
                                          <p:attrName>style.visibility</p:attrName>
                                        </p:attrNameLst>
                                      </p:cBhvr>
                                      <p:to>
                                        <p:strVal val="visible"/>
                                      </p:to>
                                    </p:set>
                                    <p:animEffect transition="in" filter="fade">
                                      <p:cBhvr>
                                        <p:cTn id="45" dur="500"/>
                                        <p:tgtEl>
                                          <p:spTgt spid="559"/>
                                        </p:tgtEl>
                                      </p:cBhvr>
                                    </p:animEffect>
                                  </p:childTnLst>
                                </p:cTn>
                              </p:par>
                              <p:par>
                                <p:cTn id="46" presetID="10" presetClass="entr" presetSubtype="0" fill="hold" nodeType="withEffect">
                                  <p:stCondLst>
                                    <p:cond delay="0"/>
                                  </p:stCondLst>
                                  <p:childTnLst>
                                    <p:set>
                                      <p:cBhvr>
                                        <p:cTn id="47" dur="1" fill="hold">
                                          <p:stCondLst>
                                            <p:cond delay="0"/>
                                          </p:stCondLst>
                                        </p:cTn>
                                        <p:tgtEl>
                                          <p:spTgt spid="546"/>
                                        </p:tgtEl>
                                        <p:attrNameLst>
                                          <p:attrName>style.visibility</p:attrName>
                                        </p:attrNameLst>
                                      </p:cBhvr>
                                      <p:to>
                                        <p:strVal val="visible"/>
                                      </p:to>
                                    </p:set>
                                    <p:animEffect transition="in" filter="fade">
                                      <p:cBhvr>
                                        <p:cTn id="48" dur="500"/>
                                        <p:tgtEl>
                                          <p:spTgt spid="546"/>
                                        </p:tgtEl>
                                      </p:cBhvr>
                                    </p:animEffect>
                                  </p:childTnLst>
                                </p:cTn>
                              </p:par>
                              <p:par>
                                <p:cTn id="49" presetID="10" presetClass="entr" presetSubtype="0" fill="hold" nodeType="withEffect">
                                  <p:stCondLst>
                                    <p:cond delay="0"/>
                                  </p:stCondLst>
                                  <p:childTnLst>
                                    <p:set>
                                      <p:cBhvr>
                                        <p:cTn id="50" dur="1" fill="hold">
                                          <p:stCondLst>
                                            <p:cond delay="0"/>
                                          </p:stCondLst>
                                        </p:cTn>
                                        <p:tgtEl>
                                          <p:spTgt spid="642"/>
                                        </p:tgtEl>
                                        <p:attrNameLst>
                                          <p:attrName>style.visibility</p:attrName>
                                        </p:attrNameLst>
                                      </p:cBhvr>
                                      <p:to>
                                        <p:strVal val="visible"/>
                                      </p:to>
                                    </p:set>
                                    <p:animEffect transition="in" filter="fade">
                                      <p:cBhvr>
                                        <p:cTn id="51" dur="500"/>
                                        <p:tgtEl>
                                          <p:spTgt spid="642"/>
                                        </p:tgtEl>
                                      </p:cBhvr>
                                    </p:animEffect>
                                  </p:childTnLst>
                                </p:cTn>
                              </p:par>
                              <p:par>
                                <p:cTn id="52" presetID="10" presetClass="entr" presetSubtype="0" fill="hold" nodeType="withEffect">
                                  <p:stCondLst>
                                    <p:cond delay="0"/>
                                  </p:stCondLst>
                                  <p:childTnLst>
                                    <p:set>
                                      <p:cBhvr>
                                        <p:cTn id="53" dur="1" fill="hold">
                                          <p:stCondLst>
                                            <p:cond delay="0"/>
                                          </p:stCondLst>
                                        </p:cTn>
                                        <p:tgtEl>
                                          <p:spTgt spid="655"/>
                                        </p:tgtEl>
                                        <p:attrNameLst>
                                          <p:attrName>style.visibility</p:attrName>
                                        </p:attrNameLst>
                                      </p:cBhvr>
                                      <p:to>
                                        <p:strVal val="visible"/>
                                      </p:to>
                                    </p:set>
                                    <p:animEffect transition="in" filter="fade">
                                      <p:cBhvr>
                                        <p:cTn id="54" dur="500"/>
                                        <p:tgtEl>
                                          <p:spTgt spid="655"/>
                                        </p:tgtEl>
                                      </p:cBhvr>
                                    </p:animEffect>
                                  </p:childTnLst>
                                </p:cTn>
                              </p:par>
                              <p:par>
                                <p:cTn id="55" presetID="10" presetClass="entr" presetSubtype="0" fill="hold" nodeType="withEffect">
                                  <p:stCondLst>
                                    <p:cond delay="0"/>
                                  </p:stCondLst>
                                  <p:childTnLst>
                                    <p:set>
                                      <p:cBhvr>
                                        <p:cTn id="56" dur="1" fill="hold">
                                          <p:stCondLst>
                                            <p:cond delay="0"/>
                                          </p:stCondLst>
                                        </p:cTn>
                                        <p:tgtEl>
                                          <p:spTgt spid="668"/>
                                        </p:tgtEl>
                                        <p:attrNameLst>
                                          <p:attrName>style.visibility</p:attrName>
                                        </p:attrNameLst>
                                      </p:cBhvr>
                                      <p:to>
                                        <p:strVal val="visible"/>
                                      </p:to>
                                    </p:set>
                                    <p:animEffect transition="in" filter="fade">
                                      <p:cBhvr>
                                        <p:cTn id="57" dur="500"/>
                                        <p:tgtEl>
                                          <p:spTgt spid="668"/>
                                        </p:tgtEl>
                                      </p:cBhvr>
                                    </p:animEffect>
                                  </p:childTnLst>
                                </p:cTn>
                              </p:par>
                              <p:par>
                                <p:cTn id="58" presetID="10" presetClass="entr" presetSubtype="0" fill="hold" nodeType="withEffect">
                                  <p:stCondLst>
                                    <p:cond delay="0"/>
                                  </p:stCondLst>
                                  <p:childTnLst>
                                    <p:set>
                                      <p:cBhvr>
                                        <p:cTn id="59" dur="1" fill="hold">
                                          <p:stCondLst>
                                            <p:cond delay="0"/>
                                          </p:stCondLst>
                                        </p:cTn>
                                        <p:tgtEl>
                                          <p:spTgt spid="603"/>
                                        </p:tgtEl>
                                        <p:attrNameLst>
                                          <p:attrName>style.visibility</p:attrName>
                                        </p:attrNameLst>
                                      </p:cBhvr>
                                      <p:to>
                                        <p:strVal val="visible"/>
                                      </p:to>
                                    </p:set>
                                    <p:animEffect transition="in" filter="fade">
                                      <p:cBhvr>
                                        <p:cTn id="60" dur="500"/>
                                        <p:tgtEl>
                                          <p:spTgt spid="603"/>
                                        </p:tgtEl>
                                      </p:cBhvr>
                                    </p:animEffect>
                                  </p:childTnLst>
                                </p:cTn>
                              </p:par>
                              <p:par>
                                <p:cTn id="61" presetID="10" presetClass="entr" presetSubtype="0" fill="hold" nodeType="withEffect">
                                  <p:stCondLst>
                                    <p:cond delay="0"/>
                                  </p:stCondLst>
                                  <p:childTnLst>
                                    <p:set>
                                      <p:cBhvr>
                                        <p:cTn id="62" dur="1" fill="hold">
                                          <p:stCondLst>
                                            <p:cond delay="0"/>
                                          </p:stCondLst>
                                        </p:cTn>
                                        <p:tgtEl>
                                          <p:spTgt spid="616"/>
                                        </p:tgtEl>
                                        <p:attrNameLst>
                                          <p:attrName>style.visibility</p:attrName>
                                        </p:attrNameLst>
                                      </p:cBhvr>
                                      <p:to>
                                        <p:strVal val="visible"/>
                                      </p:to>
                                    </p:set>
                                    <p:animEffect transition="in" filter="fade">
                                      <p:cBhvr>
                                        <p:cTn id="63" dur="500"/>
                                        <p:tgtEl>
                                          <p:spTgt spid="616"/>
                                        </p:tgtEl>
                                      </p:cBhvr>
                                    </p:animEffect>
                                  </p:childTnLst>
                                </p:cTn>
                              </p:par>
                              <p:par>
                                <p:cTn id="64" presetID="10" presetClass="entr" presetSubtype="0" fill="hold" nodeType="withEffect">
                                  <p:stCondLst>
                                    <p:cond delay="0"/>
                                  </p:stCondLst>
                                  <p:childTnLst>
                                    <p:set>
                                      <p:cBhvr>
                                        <p:cTn id="65" dur="1" fill="hold">
                                          <p:stCondLst>
                                            <p:cond delay="0"/>
                                          </p:stCondLst>
                                        </p:cTn>
                                        <p:tgtEl>
                                          <p:spTgt spid="629"/>
                                        </p:tgtEl>
                                        <p:attrNameLst>
                                          <p:attrName>style.visibility</p:attrName>
                                        </p:attrNameLst>
                                      </p:cBhvr>
                                      <p:to>
                                        <p:strVal val="visible"/>
                                      </p:to>
                                    </p:set>
                                    <p:animEffect transition="in" filter="fade">
                                      <p:cBhvr>
                                        <p:cTn id="66" dur="500"/>
                                        <p:tgtEl>
                                          <p:spTgt spid="629"/>
                                        </p:tgtEl>
                                      </p:cBhvr>
                                    </p:animEffect>
                                  </p:childTnLst>
                                </p:cTn>
                              </p:par>
                              <p:par>
                                <p:cTn id="67" presetID="10" presetClass="entr" presetSubtype="0" fill="hold" nodeType="withEffect">
                                  <p:stCondLst>
                                    <p:cond delay="0"/>
                                  </p:stCondLst>
                                  <p:childTnLst>
                                    <p:set>
                                      <p:cBhvr>
                                        <p:cTn id="68" dur="1" fill="hold">
                                          <p:stCondLst>
                                            <p:cond delay="0"/>
                                          </p:stCondLst>
                                        </p:cTn>
                                        <p:tgtEl>
                                          <p:spTgt spid="725"/>
                                        </p:tgtEl>
                                        <p:attrNameLst>
                                          <p:attrName>style.visibility</p:attrName>
                                        </p:attrNameLst>
                                      </p:cBhvr>
                                      <p:to>
                                        <p:strVal val="visible"/>
                                      </p:to>
                                    </p:set>
                                    <p:animEffect transition="in" filter="fade">
                                      <p:cBhvr>
                                        <p:cTn id="69" dur="500"/>
                                        <p:tgtEl>
                                          <p:spTgt spid="725"/>
                                        </p:tgtEl>
                                      </p:cBhvr>
                                    </p:animEffect>
                                  </p:childTnLst>
                                </p:cTn>
                              </p:par>
                              <p:par>
                                <p:cTn id="70" presetID="10" presetClass="entr" presetSubtype="0" fill="hold" nodeType="withEffect">
                                  <p:stCondLst>
                                    <p:cond delay="0"/>
                                  </p:stCondLst>
                                  <p:childTnLst>
                                    <p:set>
                                      <p:cBhvr>
                                        <p:cTn id="71" dur="1" fill="hold">
                                          <p:stCondLst>
                                            <p:cond delay="0"/>
                                          </p:stCondLst>
                                        </p:cTn>
                                        <p:tgtEl>
                                          <p:spTgt spid="712"/>
                                        </p:tgtEl>
                                        <p:attrNameLst>
                                          <p:attrName>style.visibility</p:attrName>
                                        </p:attrNameLst>
                                      </p:cBhvr>
                                      <p:to>
                                        <p:strVal val="visible"/>
                                      </p:to>
                                    </p:set>
                                    <p:animEffect transition="in" filter="fade">
                                      <p:cBhvr>
                                        <p:cTn id="72" dur="500"/>
                                        <p:tgtEl>
                                          <p:spTgt spid="712"/>
                                        </p:tgtEl>
                                      </p:cBhvr>
                                    </p:animEffect>
                                  </p:childTnLst>
                                </p:cTn>
                              </p:par>
                              <p:par>
                                <p:cTn id="73" presetID="10" presetClass="entr" presetSubtype="0" fill="hold" nodeType="withEffect">
                                  <p:stCondLst>
                                    <p:cond delay="0"/>
                                  </p:stCondLst>
                                  <p:childTnLst>
                                    <p:set>
                                      <p:cBhvr>
                                        <p:cTn id="74" dur="1" fill="hold">
                                          <p:stCondLst>
                                            <p:cond delay="0"/>
                                          </p:stCondLst>
                                        </p:cTn>
                                        <p:tgtEl>
                                          <p:spTgt spid="699"/>
                                        </p:tgtEl>
                                        <p:attrNameLst>
                                          <p:attrName>style.visibility</p:attrName>
                                        </p:attrNameLst>
                                      </p:cBhvr>
                                      <p:to>
                                        <p:strVal val="visible"/>
                                      </p:to>
                                    </p:set>
                                    <p:animEffect transition="in" filter="fade">
                                      <p:cBhvr>
                                        <p:cTn id="75" dur="500"/>
                                        <p:tgtEl>
                                          <p:spTgt spid="699"/>
                                        </p:tgtEl>
                                      </p:cBhvr>
                                    </p:animEffect>
                                  </p:childTnLst>
                                </p:cTn>
                              </p:par>
                              <p:par>
                                <p:cTn id="76" presetID="10" presetClass="entr" presetSubtype="0" fill="hold" nodeType="withEffect">
                                  <p:stCondLst>
                                    <p:cond delay="0"/>
                                  </p:stCondLst>
                                  <p:childTnLst>
                                    <p:set>
                                      <p:cBhvr>
                                        <p:cTn id="77" dur="1" fill="hold">
                                          <p:stCondLst>
                                            <p:cond delay="0"/>
                                          </p:stCondLst>
                                        </p:cTn>
                                        <p:tgtEl>
                                          <p:spTgt spid="764"/>
                                        </p:tgtEl>
                                        <p:attrNameLst>
                                          <p:attrName>style.visibility</p:attrName>
                                        </p:attrNameLst>
                                      </p:cBhvr>
                                      <p:to>
                                        <p:strVal val="visible"/>
                                      </p:to>
                                    </p:set>
                                    <p:animEffect transition="in" filter="fade">
                                      <p:cBhvr>
                                        <p:cTn id="78" dur="500"/>
                                        <p:tgtEl>
                                          <p:spTgt spid="764"/>
                                        </p:tgtEl>
                                      </p:cBhvr>
                                    </p:animEffect>
                                  </p:childTnLst>
                                </p:cTn>
                              </p:par>
                              <p:par>
                                <p:cTn id="79" presetID="10" presetClass="entr" presetSubtype="0" fill="hold" nodeType="withEffect">
                                  <p:stCondLst>
                                    <p:cond delay="0"/>
                                  </p:stCondLst>
                                  <p:childTnLst>
                                    <p:set>
                                      <p:cBhvr>
                                        <p:cTn id="80" dur="1" fill="hold">
                                          <p:stCondLst>
                                            <p:cond delay="0"/>
                                          </p:stCondLst>
                                        </p:cTn>
                                        <p:tgtEl>
                                          <p:spTgt spid="751"/>
                                        </p:tgtEl>
                                        <p:attrNameLst>
                                          <p:attrName>style.visibility</p:attrName>
                                        </p:attrNameLst>
                                      </p:cBhvr>
                                      <p:to>
                                        <p:strVal val="visible"/>
                                      </p:to>
                                    </p:set>
                                    <p:animEffect transition="in" filter="fade">
                                      <p:cBhvr>
                                        <p:cTn id="81" dur="500"/>
                                        <p:tgtEl>
                                          <p:spTgt spid="751"/>
                                        </p:tgtEl>
                                      </p:cBhvr>
                                    </p:animEffect>
                                  </p:childTnLst>
                                </p:cTn>
                              </p:par>
                              <p:par>
                                <p:cTn id="82" presetID="10" presetClass="entr" presetSubtype="0" fill="hold" nodeType="withEffect">
                                  <p:stCondLst>
                                    <p:cond delay="0"/>
                                  </p:stCondLst>
                                  <p:childTnLst>
                                    <p:set>
                                      <p:cBhvr>
                                        <p:cTn id="83" dur="1" fill="hold">
                                          <p:stCondLst>
                                            <p:cond delay="0"/>
                                          </p:stCondLst>
                                        </p:cTn>
                                        <p:tgtEl>
                                          <p:spTgt spid="738"/>
                                        </p:tgtEl>
                                        <p:attrNameLst>
                                          <p:attrName>style.visibility</p:attrName>
                                        </p:attrNameLst>
                                      </p:cBhvr>
                                      <p:to>
                                        <p:strVal val="visible"/>
                                      </p:to>
                                    </p:set>
                                    <p:animEffect transition="in" filter="fade">
                                      <p:cBhvr>
                                        <p:cTn id="84" dur="500"/>
                                        <p:tgtEl>
                                          <p:spTgt spid="738"/>
                                        </p:tgtEl>
                                      </p:cBhvr>
                                    </p:animEffect>
                                  </p:childTnLst>
                                </p:cTn>
                              </p:par>
                              <p:par>
                                <p:cTn id="85" presetID="10" presetClass="entr" presetSubtype="0" fill="hold" nodeType="withEffect">
                                  <p:stCondLst>
                                    <p:cond delay="0"/>
                                  </p:stCondLst>
                                  <p:childTnLst>
                                    <p:set>
                                      <p:cBhvr>
                                        <p:cTn id="86" dur="1" fill="hold">
                                          <p:stCondLst>
                                            <p:cond delay="0"/>
                                          </p:stCondLst>
                                        </p:cTn>
                                        <p:tgtEl>
                                          <p:spTgt spid="487"/>
                                        </p:tgtEl>
                                        <p:attrNameLst>
                                          <p:attrName>style.visibility</p:attrName>
                                        </p:attrNameLst>
                                      </p:cBhvr>
                                      <p:to>
                                        <p:strVal val="visible"/>
                                      </p:to>
                                    </p:set>
                                    <p:animEffect transition="in" filter="fade">
                                      <p:cBhvr>
                                        <p:cTn id="87" dur="500"/>
                                        <p:tgtEl>
                                          <p:spTgt spid="487"/>
                                        </p:tgtEl>
                                      </p:cBhvr>
                                    </p:animEffect>
                                  </p:childTnLst>
                                </p:cTn>
                              </p:par>
                              <p:par>
                                <p:cTn id="88" presetID="10" presetClass="entr" presetSubtype="0" fill="hold" nodeType="withEffect">
                                  <p:stCondLst>
                                    <p:cond delay="0"/>
                                  </p:stCondLst>
                                  <p:childTnLst>
                                    <p:set>
                                      <p:cBhvr>
                                        <p:cTn id="89" dur="1" fill="hold">
                                          <p:stCondLst>
                                            <p:cond delay="0"/>
                                          </p:stCondLst>
                                        </p:cTn>
                                        <p:tgtEl>
                                          <p:spTgt spid="486"/>
                                        </p:tgtEl>
                                        <p:attrNameLst>
                                          <p:attrName>style.visibility</p:attrName>
                                        </p:attrNameLst>
                                      </p:cBhvr>
                                      <p:to>
                                        <p:strVal val="visible"/>
                                      </p:to>
                                    </p:set>
                                    <p:animEffect transition="in" filter="fade">
                                      <p:cBhvr>
                                        <p:cTn id="90" dur="500"/>
                                        <p:tgtEl>
                                          <p:spTgt spid="486"/>
                                        </p:tgtEl>
                                      </p:cBhvr>
                                    </p:animEffect>
                                  </p:childTnLst>
                                </p:cTn>
                              </p:par>
                              <p:par>
                                <p:cTn id="91" presetID="10" presetClass="entr" presetSubtype="0" fill="hold" nodeType="withEffect">
                                  <p:stCondLst>
                                    <p:cond delay="0"/>
                                  </p:stCondLst>
                                  <p:childTnLst>
                                    <p:set>
                                      <p:cBhvr>
                                        <p:cTn id="92" dur="1" fill="hold">
                                          <p:stCondLst>
                                            <p:cond delay="0"/>
                                          </p:stCondLst>
                                        </p:cTn>
                                        <p:tgtEl>
                                          <p:spTgt spid="485"/>
                                        </p:tgtEl>
                                        <p:attrNameLst>
                                          <p:attrName>style.visibility</p:attrName>
                                        </p:attrNameLst>
                                      </p:cBhvr>
                                      <p:to>
                                        <p:strVal val="visible"/>
                                      </p:to>
                                    </p:set>
                                    <p:animEffect transition="in" filter="fade">
                                      <p:cBhvr>
                                        <p:cTn id="93" dur="500"/>
                                        <p:tgtEl>
                                          <p:spTgt spid="485"/>
                                        </p:tgtEl>
                                      </p:cBhvr>
                                    </p:animEffect>
                                  </p:childTnLst>
                                </p:cTn>
                              </p:par>
                              <p:par>
                                <p:cTn id="94" presetID="10" presetClass="entr" presetSubtype="0" fill="hold" nodeType="withEffect">
                                  <p:stCondLst>
                                    <p:cond delay="0"/>
                                  </p:stCondLst>
                                  <p:childTnLst>
                                    <p:set>
                                      <p:cBhvr>
                                        <p:cTn id="95" dur="1" fill="hold">
                                          <p:stCondLst>
                                            <p:cond delay="0"/>
                                          </p:stCondLst>
                                        </p:cTn>
                                        <p:tgtEl>
                                          <p:spTgt spid="480"/>
                                        </p:tgtEl>
                                        <p:attrNameLst>
                                          <p:attrName>style.visibility</p:attrName>
                                        </p:attrNameLst>
                                      </p:cBhvr>
                                      <p:to>
                                        <p:strVal val="visible"/>
                                      </p:to>
                                    </p:set>
                                    <p:animEffect transition="in" filter="fade">
                                      <p:cBhvr>
                                        <p:cTn id="96" dur="500"/>
                                        <p:tgtEl>
                                          <p:spTgt spid="480"/>
                                        </p:tgtEl>
                                      </p:cBhvr>
                                    </p:animEffect>
                                  </p:childTnLst>
                                </p:cTn>
                              </p:par>
                              <p:par>
                                <p:cTn id="97" presetID="10" presetClass="entr" presetSubtype="0" fill="hold" nodeType="withEffect">
                                  <p:stCondLst>
                                    <p:cond delay="0"/>
                                  </p:stCondLst>
                                  <p:childTnLst>
                                    <p:set>
                                      <p:cBhvr>
                                        <p:cTn id="98" dur="1" fill="hold">
                                          <p:stCondLst>
                                            <p:cond delay="0"/>
                                          </p:stCondLst>
                                        </p:cTn>
                                        <p:tgtEl>
                                          <p:spTgt spid="483"/>
                                        </p:tgtEl>
                                        <p:attrNameLst>
                                          <p:attrName>style.visibility</p:attrName>
                                        </p:attrNameLst>
                                      </p:cBhvr>
                                      <p:to>
                                        <p:strVal val="visible"/>
                                      </p:to>
                                    </p:set>
                                    <p:animEffect transition="in" filter="fade">
                                      <p:cBhvr>
                                        <p:cTn id="99" dur="500"/>
                                        <p:tgtEl>
                                          <p:spTgt spid="483"/>
                                        </p:tgtEl>
                                      </p:cBhvr>
                                    </p:animEffect>
                                  </p:childTnLst>
                                </p:cTn>
                              </p:par>
                              <p:par>
                                <p:cTn id="100" presetID="10" presetClass="entr" presetSubtype="0" fill="hold" nodeType="withEffect">
                                  <p:stCondLst>
                                    <p:cond delay="0"/>
                                  </p:stCondLst>
                                  <p:childTnLst>
                                    <p:set>
                                      <p:cBhvr>
                                        <p:cTn id="101" dur="1" fill="hold">
                                          <p:stCondLst>
                                            <p:cond delay="0"/>
                                          </p:stCondLst>
                                        </p:cTn>
                                        <p:tgtEl>
                                          <p:spTgt spid="484"/>
                                        </p:tgtEl>
                                        <p:attrNameLst>
                                          <p:attrName>style.visibility</p:attrName>
                                        </p:attrNameLst>
                                      </p:cBhvr>
                                      <p:to>
                                        <p:strVal val="visible"/>
                                      </p:to>
                                    </p:set>
                                    <p:animEffect transition="in" filter="fade">
                                      <p:cBhvr>
                                        <p:cTn id="102" dur="500"/>
                                        <p:tgtEl>
                                          <p:spTgt spid="48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778"/>
                                        </p:tgtEl>
                                        <p:attrNameLst>
                                          <p:attrName>style.visibility</p:attrName>
                                        </p:attrNameLst>
                                      </p:cBhvr>
                                      <p:to>
                                        <p:strVal val="visible"/>
                                      </p:to>
                                    </p:set>
                                    <p:animEffect transition="in" filter="fade">
                                      <p:cBhvr>
                                        <p:cTn id="107" dur="500"/>
                                        <p:tgtEl>
                                          <p:spTgt spid="778"/>
                                        </p:tgtEl>
                                      </p:cBhvr>
                                    </p:animEffect>
                                  </p:childTnLst>
                                </p:cTn>
                              </p:par>
                              <p:par>
                                <p:cTn id="108" presetID="10" presetClass="entr" presetSubtype="0" fill="hold" nodeType="withEffect">
                                  <p:stCondLst>
                                    <p:cond delay="0"/>
                                  </p:stCondLst>
                                  <p:childTnLst>
                                    <p:set>
                                      <p:cBhvr>
                                        <p:cTn id="109" dur="1" fill="hold">
                                          <p:stCondLst>
                                            <p:cond delay="0"/>
                                          </p:stCondLst>
                                        </p:cTn>
                                        <p:tgtEl>
                                          <p:spTgt spid="780"/>
                                        </p:tgtEl>
                                        <p:attrNameLst>
                                          <p:attrName>style.visibility</p:attrName>
                                        </p:attrNameLst>
                                      </p:cBhvr>
                                      <p:to>
                                        <p:strVal val="visible"/>
                                      </p:to>
                                    </p:set>
                                    <p:animEffect transition="in" filter="fade">
                                      <p:cBhvr>
                                        <p:cTn id="110" dur="500"/>
                                        <p:tgtEl>
                                          <p:spTgt spid="780"/>
                                        </p:tgtEl>
                                      </p:cBhvr>
                                    </p:animEffect>
                                  </p:childTnLst>
                                </p:cTn>
                              </p:par>
                              <p:par>
                                <p:cTn id="111" presetID="10" presetClass="entr" presetSubtype="0" fill="hold" nodeType="withEffect">
                                  <p:stCondLst>
                                    <p:cond delay="0"/>
                                  </p:stCondLst>
                                  <p:childTnLst>
                                    <p:set>
                                      <p:cBhvr>
                                        <p:cTn id="112" dur="1" fill="hold">
                                          <p:stCondLst>
                                            <p:cond delay="0"/>
                                          </p:stCondLst>
                                        </p:cTn>
                                        <p:tgtEl>
                                          <p:spTgt spid="782"/>
                                        </p:tgtEl>
                                        <p:attrNameLst>
                                          <p:attrName>style.visibility</p:attrName>
                                        </p:attrNameLst>
                                      </p:cBhvr>
                                      <p:to>
                                        <p:strVal val="visible"/>
                                      </p:to>
                                    </p:set>
                                    <p:animEffect transition="in" filter="fade">
                                      <p:cBhvr>
                                        <p:cTn id="113" dur="500"/>
                                        <p:tgtEl>
                                          <p:spTgt spid="782"/>
                                        </p:tgtEl>
                                      </p:cBhvr>
                                    </p:animEffect>
                                  </p:childTnLst>
                                </p:cTn>
                              </p:par>
                              <p:par>
                                <p:cTn id="114" presetID="10" presetClass="entr" presetSubtype="0" fill="hold" nodeType="withEffect">
                                  <p:stCondLst>
                                    <p:cond delay="0"/>
                                  </p:stCondLst>
                                  <p:childTnLst>
                                    <p:set>
                                      <p:cBhvr>
                                        <p:cTn id="115" dur="1" fill="hold">
                                          <p:stCondLst>
                                            <p:cond delay="0"/>
                                          </p:stCondLst>
                                        </p:cTn>
                                        <p:tgtEl>
                                          <p:spTgt spid="784"/>
                                        </p:tgtEl>
                                        <p:attrNameLst>
                                          <p:attrName>style.visibility</p:attrName>
                                        </p:attrNameLst>
                                      </p:cBhvr>
                                      <p:to>
                                        <p:strVal val="visible"/>
                                      </p:to>
                                    </p:set>
                                    <p:animEffect transition="in" filter="fade">
                                      <p:cBhvr>
                                        <p:cTn id="116" dur="500"/>
                                        <p:tgtEl>
                                          <p:spTgt spid="784"/>
                                        </p:tgtEl>
                                      </p:cBhvr>
                                    </p:animEffect>
                                  </p:childTnLst>
                                </p:cTn>
                              </p:par>
                              <p:par>
                                <p:cTn id="117" presetID="10" presetClass="entr" presetSubtype="0" fill="hold" nodeType="withEffect">
                                  <p:stCondLst>
                                    <p:cond delay="0"/>
                                  </p:stCondLst>
                                  <p:childTnLst>
                                    <p:set>
                                      <p:cBhvr>
                                        <p:cTn id="118" dur="1" fill="hold">
                                          <p:stCondLst>
                                            <p:cond delay="0"/>
                                          </p:stCondLst>
                                        </p:cTn>
                                        <p:tgtEl>
                                          <p:spTgt spid="786"/>
                                        </p:tgtEl>
                                        <p:attrNameLst>
                                          <p:attrName>style.visibility</p:attrName>
                                        </p:attrNameLst>
                                      </p:cBhvr>
                                      <p:to>
                                        <p:strVal val="visible"/>
                                      </p:to>
                                    </p:set>
                                    <p:animEffect transition="in" filter="fade">
                                      <p:cBhvr>
                                        <p:cTn id="119" dur="500"/>
                                        <p:tgtEl>
                                          <p:spTgt spid="786"/>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777"/>
                                        </p:tgtEl>
                                        <p:attrNameLst>
                                          <p:attrName>style.visibility</p:attrName>
                                        </p:attrNameLst>
                                      </p:cBhvr>
                                      <p:to>
                                        <p:strVal val="visible"/>
                                      </p:to>
                                    </p:set>
                                    <p:animEffect transition="in" filter="fade">
                                      <p:cBhvr>
                                        <p:cTn id="124" dur="500"/>
                                        <p:tgtEl>
                                          <p:spTgt spid="777"/>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787"/>
                                        </p:tgtEl>
                                        <p:attrNameLst>
                                          <p:attrName>style.visibility</p:attrName>
                                        </p:attrNameLst>
                                      </p:cBhvr>
                                      <p:to>
                                        <p:strVal val="visible"/>
                                      </p:to>
                                    </p:set>
                                    <p:animEffect transition="in" filter="fade">
                                      <p:cBhvr>
                                        <p:cTn id="129" dur="500"/>
                                        <p:tgtEl>
                                          <p:spTgt spid="787"/>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788"/>
                                        </p:tgtEl>
                                        <p:attrNameLst>
                                          <p:attrName>style.visibility</p:attrName>
                                        </p:attrNameLst>
                                      </p:cBhvr>
                                      <p:to>
                                        <p:strVal val="visible"/>
                                      </p:to>
                                    </p:set>
                                    <p:animEffect transition="in" filter="fade">
                                      <p:cBhvr>
                                        <p:cTn id="134" dur="500"/>
                                        <p:tgtEl>
                                          <p:spTgt spid="788"/>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789"/>
                                        </p:tgtEl>
                                        <p:attrNameLst>
                                          <p:attrName>style.visibility</p:attrName>
                                        </p:attrNameLst>
                                      </p:cBhvr>
                                      <p:to>
                                        <p:strVal val="visible"/>
                                      </p:to>
                                    </p:set>
                                    <p:animEffect transition="in" filter="fade">
                                      <p:cBhvr>
                                        <p:cTn id="137" dur="500"/>
                                        <p:tgtEl>
                                          <p:spTgt spid="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 grpId="0" animBg="1"/>
      <p:bldP spid="788" grpId="0" animBg="1"/>
      <p:bldP spid="789" grpId="0" animBg="1"/>
      <p:bldP spid="78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5105400" y="5572818"/>
            <a:ext cx="0" cy="398032"/>
          </a:xfrm>
          <a:prstGeom prst="line">
            <a:avLst/>
          </a:prstGeom>
          <a:ln w="28575">
            <a:solidFill>
              <a:schemeClr val="tx1">
                <a:lumMod val="65000"/>
                <a:lumOff val="35000"/>
              </a:schemeClr>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791200" y="5562600"/>
            <a:ext cx="0" cy="611832"/>
          </a:xfrm>
          <a:prstGeom prst="line">
            <a:avLst/>
          </a:prstGeom>
          <a:ln w="28575">
            <a:solidFill>
              <a:schemeClr val="tx1">
                <a:lumMod val="65000"/>
                <a:lumOff val="35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DRAM Bank</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9" name="Group 8"/>
          <p:cNvGrpSpPr/>
          <p:nvPr/>
        </p:nvGrpSpPr>
        <p:grpSpPr>
          <a:xfrm>
            <a:off x="3505200" y="1447800"/>
            <a:ext cx="3429000" cy="1675096"/>
            <a:chOff x="609600" y="1187429"/>
            <a:chExt cx="7848600" cy="5074556"/>
          </a:xfrm>
        </p:grpSpPr>
        <p:sp>
          <p:nvSpPr>
            <p:cNvPr id="5" name="Rounded Rectangle 4"/>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6" name="Rounded Rectangle 5"/>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Array of Sense Amplifiers (8Kb)</a:t>
              </a:r>
            </a:p>
          </p:txBody>
        </p:sp>
        <p:sp>
          <p:nvSpPr>
            <p:cNvPr id="7" name="Rounded Rectangle 6"/>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8" name="Rounded Rectangle 7"/>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10" name="Group 9"/>
          <p:cNvGrpSpPr/>
          <p:nvPr/>
        </p:nvGrpSpPr>
        <p:grpSpPr>
          <a:xfrm>
            <a:off x="3505200" y="3200400"/>
            <a:ext cx="3429000" cy="1675096"/>
            <a:chOff x="609600" y="1187429"/>
            <a:chExt cx="7848600" cy="5074556"/>
          </a:xfrm>
        </p:grpSpPr>
        <p:sp>
          <p:nvSpPr>
            <p:cNvPr id="11" name="Rounded Rectangle 10"/>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2" name="Rounded Rectangle 11"/>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13" name="Rounded Rectangle 12"/>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14" name="Rounded Rectangle 13"/>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15" name="Rounded Rectangle 14"/>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Bank I/O (64b)</a:t>
            </a:r>
          </a:p>
        </p:txBody>
      </p:sp>
      <p:cxnSp>
        <p:nvCxnSpPr>
          <p:cNvPr id="17" name="Straight Connector 16"/>
          <p:cNvCxnSpPr/>
          <p:nvPr/>
        </p:nvCxnSpPr>
        <p:spPr>
          <a:xfrm>
            <a:off x="2971800" y="1458288"/>
            <a:ext cx="0" cy="451256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5" idx="1"/>
          </p:cNvCxnSpPr>
          <p:nvPr/>
        </p:nvCxnSpPr>
        <p:spPr>
          <a:xfrm flipH="1">
            <a:off x="2971800" y="2290592"/>
            <a:ext cx="533400" cy="0"/>
          </a:xfrm>
          <a:prstGeom prst="line">
            <a:avLst/>
          </a:prstGeom>
          <a:ln w="28575">
            <a:solidFill>
              <a:schemeClr val="tx1">
                <a:lumMod val="65000"/>
                <a:lumOff val="35000"/>
              </a:schemeClr>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1"/>
          </p:cNvCxnSpPr>
          <p:nvPr/>
        </p:nvCxnSpPr>
        <p:spPr>
          <a:xfrm flipH="1">
            <a:off x="2971800" y="4043192"/>
            <a:ext cx="533400" cy="5379"/>
          </a:xfrm>
          <a:prstGeom prst="line">
            <a:avLst/>
          </a:prstGeom>
          <a:ln w="28575">
            <a:solidFill>
              <a:schemeClr val="tx1">
                <a:lumMod val="65000"/>
                <a:lumOff val="35000"/>
              </a:schemeClr>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6200000">
            <a:off x="1961240" y="2995349"/>
            <a:ext cx="13454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Address</a:t>
            </a:r>
          </a:p>
        </p:txBody>
      </p:sp>
      <p:cxnSp>
        <p:nvCxnSpPr>
          <p:cNvPr id="27" name="Straight Connector 26"/>
          <p:cNvCxnSpPr/>
          <p:nvPr/>
        </p:nvCxnSpPr>
        <p:spPr>
          <a:xfrm>
            <a:off x="2633988" y="5970850"/>
            <a:ext cx="2471412"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429000" y="5943600"/>
            <a:ext cx="13454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Address</a:t>
            </a:r>
          </a:p>
        </p:txBody>
      </p:sp>
      <p:sp>
        <p:nvSpPr>
          <p:cNvPr id="32" name="TextBox 31"/>
          <p:cNvSpPr txBox="1"/>
          <p:nvPr/>
        </p:nvSpPr>
        <p:spPr>
          <a:xfrm>
            <a:off x="5867400" y="5715000"/>
            <a:ext cx="8611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Data</a:t>
            </a:r>
          </a:p>
        </p:txBody>
      </p:sp>
    </p:spTree>
    <p:extLst>
      <p:ext uri="{BB962C8B-B14F-4D97-AF65-F5344CB8AC3E}">
        <p14:creationId xmlns:p14="http://schemas.microsoft.com/office/powerpoint/2010/main" val="377749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p:bldP spid="29" grpId="0"/>
      <p:bldP spid="32"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Chip</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595202" y="2252101"/>
            <a:ext cx="3793258" cy="3158955"/>
          </a:xfrm>
          <a:prstGeom prst="rect">
            <a:avLst/>
          </a:prstGeom>
        </p:spPr>
      </p:pic>
      <p:grpSp>
        <p:nvGrpSpPr>
          <p:cNvPr id="104" name="Group 103"/>
          <p:cNvGrpSpPr/>
          <p:nvPr/>
        </p:nvGrpSpPr>
        <p:grpSpPr>
          <a:xfrm>
            <a:off x="2912353" y="1956902"/>
            <a:ext cx="3158953" cy="3758097"/>
            <a:chOff x="3581401" y="3581400"/>
            <a:chExt cx="2332080" cy="2774394"/>
          </a:xfrm>
        </p:grpSpPr>
        <p:grpSp>
          <p:nvGrpSpPr>
            <p:cNvPr id="54" name="Group 53"/>
            <p:cNvGrpSpPr/>
            <p:nvPr/>
          </p:nvGrpSpPr>
          <p:grpSpPr>
            <a:xfrm>
              <a:off x="4800600" y="3581401"/>
              <a:ext cx="1112881" cy="2774393"/>
              <a:chOff x="4800600" y="3581401"/>
              <a:chExt cx="1112881" cy="2774393"/>
            </a:xfrm>
          </p:grpSpPr>
          <p:grpSp>
            <p:nvGrpSpPr>
              <p:cNvPr id="6" name="Group 5"/>
              <p:cNvGrpSpPr/>
              <p:nvPr/>
            </p:nvGrpSpPr>
            <p:grpSpPr>
              <a:xfrm rot="5400000">
                <a:off x="5042808" y="4082328"/>
                <a:ext cx="642573" cy="1098773"/>
                <a:chOff x="3505200" y="1447800"/>
                <a:chExt cx="3429000" cy="4134165"/>
              </a:xfrm>
            </p:grpSpPr>
            <p:grpSp>
              <p:nvGrpSpPr>
                <p:cNvPr id="7" name="Group 6"/>
                <p:cNvGrpSpPr/>
                <p:nvPr/>
              </p:nvGrpSpPr>
              <p:grpSpPr>
                <a:xfrm>
                  <a:off x="3505200" y="1447800"/>
                  <a:ext cx="3429000" cy="1675096"/>
                  <a:chOff x="609600" y="1187429"/>
                  <a:chExt cx="7848600" cy="5074556"/>
                </a:xfrm>
              </p:grpSpPr>
              <p:sp>
                <p:nvSpPr>
                  <p:cNvPr id="14" name="Rounded Rectangle 13"/>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5" name="Rounded Rectangle 14"/>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16" name="Rounded Rectangle 15"/>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17" name="Rounded Rectangle 16"/>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8" name="Group 7"/>
                <p:cNvGrpSpPr/>
                <p:nvPr/>
              </p:nvGrpSpPr>
              <p:grpSpPr>
                <a:xfrm>
                  <a:off x="3505200" y="3200400"/>
                  <a:ext cx="3429000" cy="1675096"/>
                  <a:chOff x="609600" y="1187429"/>
                  <a:chExt cx="7848600" cy="5074556"/>
                </a:xfrm>
              </p:grpSpPr>
              <p:sp>
                <p:nvSpPr>
                  <p:cNvPr id="10" name="Rounded Rectangle 9"/>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1" name="Rounded Rectangle 10"/>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12" name="Rounded Rectangle 11"/>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13" name="Rounded Rectangle 12"/>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9" name="Rounded Rectangle 8"/>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nvGrpSpPr>
              <p:cNvPr id="18" name="Group 17"/>
              <p:cNvGrpSpPr/>
              <p:nvPr/>
            </p:nvGrpSpPr>
            <p:grpSpPr>
              <a:xfrm rot="5400000" flipH="1">
                <a:off x="5023573" y="3358428"/>
                <a:ext cx="652828" cy="1098773"/>
                <a:chOff x="3505200" y="1447800"/>
                <a:chExt cx="3429000" cy="4134165"/>
              </a:xfrm>
            </p:grpSpPr>
            <p:grpSp>
              <p:nvGrpSpPr>
                <p:cNvPr id="19" name="Group 18"/>
                <p:cNvGrpSpPr/>
                <p:nvPr/>
              </p:nvGrpSpPr>
              <p:grpSpPr>
                <a:xfrm>
                  <a:off x="3505200" y="1447800"/>
                  <a:ext cx="3429000" cy="1675096"/>
                  <a:chOff x="609600" y="1187429"/>
                  <a:chExt cx="7848600" cy="5074556"/>
                </a:xfrm>
              </p:grpSpPr>
              <p:sp>
                <p:nvSpPr>
                  <p:cNvPr id="26" name="Rounded Rectangle 25"/>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27" name="Rounded Rectangle 26"/>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28" name="Rounded Rectangle 27"/>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29" name="Rounded Rectangle 28"/>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20" name="Group 19"/>
                <p:cNvGrpSpPr/>
                <p:nvPr/>
              </p:nvGrpSpPr>
              <p:grpSpPr>
                <a:xfrm>
                  <a:off x="3505200" y="3200400"/>
                  <a:ext cx="3429000" cy="1675096"/>
                  <a:chOff x="609600" y="1187429"/>
                  <a:chExt cx="7848600" cy="5074556"/>
                </a:xfrm>
              </p:grpSpPr>
              <p:sp>
                <p:nvSpPr>
                  <p:cNvPr id="22" name="Rounded Rectangle 21"/>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23" name="Rounded Rectangle 22"/>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24" name="Rounded Rectangle 23"/>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25" name="Rounded Rectangle 24"/>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21" name="Rounded Rectangle 20"/>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nvGrpSpPr>
              <p:cNvPr id="30" name="Group 29"/>
              <p:cNvGrpSpPr/>
              <p:nvPr/>
            </p:nvGrpSpPr>
            <p:grpSpPr>
              <a:xfrm rot="5400000">
                <a:off x="5042808" y="5485121"/>
                <a:ext cx="642573" cy="1098773"/>
                <a:chOff x="3505200" y="1447800"/>
                <a:chExt cx="3429000" cy="4134165"/>
              </a:xfrm>
            </p:grpSpPr>
            <p:grpSp>
              <p:nvGrpSpPr>
                <p:cNvPr id="31" name="Group 30"/>
                <p:cNvGrpSpPr/>
                <p:nvPr/>
              </p:nvGrpSpPr>
              <p:grpSpPr>
                <a:xfrm>
                  <a:off x="3505200" y="1447800"/>
                  <a:ext cx="3429000" cy="1675096"/>
                  <a:chOff x="609600" y="1187429"/>
                  <a:chExt cx="7848600" cy="5074556"/>
                </a:xfrm>
              </p:grpSpPr>
              <p:sp>
                <p:nvSpPr>
                  <p:cNvPr id="38" name="Rounded Rectangle 37"/>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39" name="Rounded Rectangle 38"/>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40" name="Rounded Rectangle 39"/>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41" name="Rounded Rectangle 40"/>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32" name="Group 31"/>
                <p:cNvGrpSpPr/>
                <p:nvPr/>
              </p:nvGrpSpPr>
              <p:grpSpPr>
                <a:xfrm>
                  <a:off x="3505200" y="3200400"/>
                  <a:ext cx="3429000" cy="1675096"/>
                  <a:chOff x="609600" y="1187429"/>
                  <a:chExt cx="7848600" cy="5074556"/>
                </a:xfrm>
              </p:grpSpPr>
              <p:sp>
                <p:nvSpPr>
                  <p:cNvPr id="34" name="Rounded Rectangle 33"/>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35" name="Rounded Rectangle 34"/>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36" name="Rounded Rectangle 35"/>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37" name="Rounded Rectangle 36"/>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33" name="Rounded Rectangle 32"/>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nvGrpSpPr>
              <p:cNvPr id="42" name="Group 41"/>
              <p:cNvGrpSpPr/>
              <p:nvPr/>
            </p:nvGrpSpPr>
            <p:grpSpPr>
              <a:xfrm rot="5400000" flipH="1">
                <a:off x="5023573" y="4761221"/>
                <a:ext cx="652828" cy="1098773"/>
                <a:chOff x="3505200" y="1447800"/>
                <a:chExt cx="3429000" cy="4134165"/>
              </a:xfrm>
            </p:grpSpPr>
            <p:grpSp>
              <p:nvGrpSpPr>
                <p:cNvPr id="43" name="Group 42"/>
                <p:cNvGrpSpPr/>
                <p:nvPr/>
              </p:nvGrpSpPr>
              <p:grpSpPr>
                <a:xfrm>
                  <a:off x="3505200" y="1447800"/>
                  <a:ext cx="3429000" cy="1675096"/>
                  <a:chOff x="609600" y="1187429"/>
                  <a:chExt cx="7848600" cy="5074556"/>
                </a:xfrm>
              </p:grpSpPr>
              <p:sp>
                <p:nvSpPr>
                  <p:cNvPr id="50" name="Rounded Rectangle 49"/>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51" name="Rounded Rectangle 50"/>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52" name="Rounded Rectangle 51"/>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53" name="Rounded Rectangle 52"/>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44" name="Group 43"/>
                <p:cNvGrpSpPr/>
                <p:nvPr/>
              </p:nvGrpSpPr>
              <p:grpSpPr>
                <a:xfrm>
                  <a:off x="3505200" y="3200400"/>
                  <a:ext cx="3429000" cy="1675096"/>
                  <a:chOff x="609600" y="1187429"/>
                  <a:chExt cx="7848600" cy="5074556"/>
                </a:xfrm>
              </p:grpSpPr>
              <p:sp>
                <p:nvSpPr>
                  <p:cNvPr id="46" name="Rounded Rectangle 45"/>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47" name="Rounded Rectangle 46"/>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48" name="Rounded Rectangle 47"/>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49" name="Rounded Rectangle 48"/>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45" name="Rounded Rectangle 44"/>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grpSp>
          <p:nvGrpSpPr>
            <p:cNvPr id="55" name="Group 54"/>
            <p:cNvGrpSpPr/>
            <p:nvPr/>
          </p:nvGrpSpPr>
          <p:grpSpPr>
            <a:xfrm rot="10800000">
              <a:off x="3581401" y="3581400"/>
              <a:ext cx="1112881" cy="2774393"/>
              <a:chOff x="4800600" y="3581401"/>
              <a:chExt cx="1112881" cy="2774393"/>
            </a:xfrm>
          </p:grpSpPr>
          <p:grpSp>
            <p:nvGrpSpPr>
              <p:cNvPr id="56" name="Group 55"/>
              <p:cNvGrpSpPr/>
              <p:nvPr/>
            </p:nvGrpSpPr>
            <p:grpSpPr>
              <a:xfrm rot="5400000">
                <a:off x="5042808" y="4082328"/>
                <a:ext cx="642573" cy="1098773"/>
                <a:chOff x="3505200" y="1447800"/>
                <a:chExt cx="3429000" cy="4134165"/>
              </a:xfrm>
            </p:grpSpPr>
            <p:grpSp>
              <p:nvGrpSpPr>
                <p:cNvPr id="93" name="Group 92"/>
                <p:cNvGrpSpPr/>
                <p:nvPr/>
              </p:nvGrpSpPr>
              <p:grpSpPr>
                <a:xfrm>
                  <a:off x="3505200" y="1447800"/>
                  <a:ext cx="3429000" cy="1675096"/>
                  <a:chOff x="609600" y="1187429"/>
                  <a:chExt cx="7848600" cy="5074556"/>
                </a:xfrm>
              </p:grpSpPr>
              <p:sp>
                <p:nvSpPr>
                  <p:cNvPr id="100" name="Rounded Rectangle 99"/>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01" name="Rounded Rectangle 100"/>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102" name="Rounded Rectangle 101"/>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103" name="Rounded Rectangle 102"/>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94" name="Group 93"/>
                <p:cNvGrpSpPr/>
                <p:nvPr/>
              </p:nvGrpSpPr>
              <p:grpSpPr>
                <a:xfrm>
                  <a:off x="3505200" y="3200400"/>
                  <a:ext cx="3429000" cy="1675096"/>
                  <a:chOff x="609600" y="1187429"/>
                  <a:chExt cx="7848600" cy="5074556"/>
                </a:xfrm>
              </p:grpSpPr>
              <p:sp>
                <p:nvSpPr>
                  <p:cNvPr id="96" name="Rounded Rectangle 95"/>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97" name="Rounded Rectangle 96"/>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98" name="Rounded Rectangle 97"/>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99" name="Rounded Rectangle 98"/>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95" name="Rounded Rectangle 94"/>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nvGrpSpPr>
              <p:cNvPr id="57" name="Group 56"/>
              <p:cNvGrpSpPr/>
              <p:nvPr/>
            </p:nvGrpSpPr>
            <p:grpSpPr>
              <a:xfrm rot="5400000" flipH="1">
                <a:off x="5023573" y="3358428"/>
                <a:ext cx="652828" cy="1098773"/>
                <a:chOff x="3505200" y="1447800"/>
                <a:chExt cx="3429000" cy="4134165"/>
              </a:xfrm>
            </p:grpSpPr>
            <p:grpSp>
              <p:nvGrpSpPr>
                <p:cNvPr id="82" name="Group 81"/>
                <p:cNvGrpSpPr/>
                <p:nvPr/>
              </p:nvGrpSpPr>
              <p:grpSpPr>
                <a:xfrm>
                  <a:off x="3505200" y="1447800"/>
                  <a:ext cx="3429000" cy="1675096"/>
                  <a:chOff x="609600" y="1187429"/>
                  <a:chExt cx="7848600" cy="5074556"/>
                </a:xfrm>
              </p:grpSpPr>
              <p:sp>
                <p:nvSpPr>
                  <p:cNvPr id="89" name="Rounded Rectangle 88"/>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90" name="Rounded Rectangle 89"/>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91" name="Rounded Rectangle 90"/>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92" name="Rounded Rectangle 91"/>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83" name="Group 82"/>
                <p:cNvGrpSpPr/>
                <p:nvPr/>
              </p:nvGrpSpPr>
              <p:grpSpPr>
                <a:xfrm>
                  <a:off x="3505200" y="3200400"/>
                  <a:ext cx="3429000" cy="1675096"/>
                  <a:chOff x="609600" y="1187429"/>
                  <a:chExt cx="7848600" cy="5074556"/>
                </a:xfrm>
              </p:grpSpPr>
              <p:sp>
                <p:nvSpPr>
                  <p:cNvPr id="85" name="Rounded Rectangle 84"/>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86" name="Rounded Rectangle 85"/>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87" name="Rounded Rectangle 86"/>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88" name="Rounded Rectangle 87"/>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84" name="Rounded Rectangle 83"/>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nvGrpSpPr>
              <p:cNvPr id="58" name="Group 57"/>
              <p:cNvGrpSpPr/>
              <p:nvPr/>
            </p:nvGrpSpPr>
            <p:grpSpPr>
              <a:xfrm rot="5400000">
                <a:off x="5042808" y="5485121"/>
                <a:ext cx="642573" cy="1098773"/>
                <a:chOff x="3505200" y="1447800"/>
                <a:chExt cx="3429000" cy="4134165"/>
              </a:xfrm>
            </p:grpSpPr>
            <p:grpSp>
              <p:nvGrpSpPr>
                <p:cNvPr id="71" name="Group 70"/>
                <p:cNvGrpSpPr/>
                <p:nvPr/>
              </p:nvGrpSpPr>
              <p:grpSpPr>
                <a:xfrm>
                  <a:off x="3505200" y="1447800"/>
                  <a:ext cx="3429000" cy="1675096"/>
                  <a:chOff x="609600" y="1187429"/>
                  <a:chExt cx="7848600" cy="5074556"/>
                </a:xfrm>
              </p:grpSpPr>
              <p:sp>
                <p:nvSpPr>
                  <p:cNvPr id="78" name="Rounded Rectangle 77"/>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79" name="Rounded Rectangle 78"/>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80" name="Rounded Rectangle 79"/>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81" name="Rounded Rectangle 80"/>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72" name="Group 71"/>
                <p:cNvGrpSpPr/>
                <p:nvPr/>
              </p:nvGrpSpPr>
              <p:grpSpPr>
                <a:xfrm>
                  <a:off x="3505200" y="3200400"/>
                  <a:ext cx="3429000" cy="1675096"/>
                  <a:chOff x="609600" y="1187429"/>
                  <a:chExt cx="7848600" cy="5074556"/>
                </a:xfrm>
              </p:grpSpPr>
              <p:sp>
                <p:nvSpPr>
                  <p:cNvPr id="74" name="Rounded Rectangle 73"/>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75" name="Rounded Rectangle 74"/>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76" name="Rounded Rectangle 75"/>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77" name="Rounded Rectangle 76"/>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73" name="Rounded Rectangle 72"/>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nvGrpSpPr>
              <p:cNvPr id="59" name="Group 58"/>
              <p:cNvGrpSpPr/>
              <p:nvPr/>
            </p:nvGrpSpPr>
            <p:grpSpPr>
              <a:xfrm rot="5400000" flipH="1">
                <a:off x="5023573" y="4761221"/>
                <a:ext cx="652828" cy="1098773"/>
                <a:chOff x="3505200" y="1447800"/>
                <a:chExt cx="3429000" cy="4134165"/>
              </a:xfrm>
            </p:grpSpPr>
            <p:grpSp>
              <p:nvGrpSpPr>
                <p:cNvPr id="60" name="Group 59"/>
                <p:cNvGrpSpPr/>
                <p:nvPr/>
              </p:nvGrpSpPr>
              <p:grpSpPr>
                <a:xfrm>
                  <a:off x="3505200" y="1447800"/>
                  <a:ext cx="3429000" cy="1675096"/>
                  <a:chOff x="609600" y="1187429"/>
                  <a:chExt cx="7848600" cy="5074556"/>
                </a:xfrm>
              </p:grpSpPr>
              <p:sp>
                <p:nvSpPr>
                  <p:cNvPr id="67" name="Rounded Rectangle 66"/>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68" name="Rounded Rectangle 67"/>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69" name="Rounded Rectangle 68"/>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70" name="Rounded Rectangle 69"/>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61" name="Group 60"/>
                <p:cNvGrpSpPr/>
                <p:nvPr/>
              </p:nvGrpSpPr>
              <p:grpSpPr>
                <a:xfrm>
                  <a:off x="3505200" y="3200400"/>
                  <a:ext cx="3429000" cy="1675096"/>
                  <a:chOff x="609600" y="1187429"/>
                  <a:chExt cx="7848600" cy="5074556"/>
                </a:xfrm>
              </p:grpSpPr>
              <p:sp>
                <p:nvSpPr>
                  <p:cNvPr id="63" name="Rounded Rectangle 62"/>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64" name="Rounded Rectangle 63"/>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65" name="Rounded Rectangle 64"/>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66" name="Rounded Rectangle 65"/>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62" name="Rounded Rectangle 61"/>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grpSp>
      <p:cxnSp>
        <p:nvCxnSpPr>
          <p:cNvPr id="106" name="Straight Connector 105"/>
          <p:cNvCxnSpPr>
            <a:stCxn id="5" idx="3"/>
            <a:endCxn id="5" idx="1"/>
          </p:cNvCxnSpPr>
          <p:nvPr/>
        </p:nvCxnSpPr>
        <p:spPr>
          <a:xfrm>
            <a:off x="4491831" y="1934949"/>
            <a:ext cx="1" cy="3793259"/>
          </a:xfrm>
          <a:prstGeom prst="line">
            <a:avLst/>
          </a:prstGeom>
          <a:ln w="762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259065" y="1295400"/>
            <a:ext cx="34556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Shared internal bus</a:t>
            </a:r>
          </a:p>
        </p:txBody>
      </p:sp>
      <p:cxnSp>
        <p:nvCxnSpPr>
          <p:cNvPr id="109" name="Curved Connector 108"/>
          <p:cNvCxnSpPr>
            <a:stCxn id="107" idx="3"/>
            <a:endCxn id="5" idx="3"/>
          </p:cNvCxnSpPr>
          <p:nvPr/>
        </p:nvCxnSpPr>
        <p:spPr>
          <a:xfrm>
            <a:off x="3714691" y="1557010"/>
            <a:ext cx="777140" cy="377939"/>
          </a:xfrm>
          <a:prstGeom prst="curvedConnector2">
            <a:avLst/>
          </a:prstGeom>
          <a:ln w="28575">
            <a:solidFill>
              <a:schemeClr val="tx1">
                <a:lumMod val="65000"/>
                <a:lumOff val="35000"/>
              </a:schemeClr>
            </a:solidFill>
            <a:prstDash val="dash"/>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0" y="5943600"/>
            <a:ext cx="403156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Memory channel - 8bits</a:t>
            </a:r>
          </a:p>
        </p:txBody>
      </p:sp>
      <p:cxnSp>
        <p:nvCxnSpPr>
          <p:cNvPr id="112" name="Elbow Connector 111"/>
          <p:cNvCxnSpPr>
            <a:stCxn id="5" idx="1"/>
            <a:endCxn id="110" idx="3"/>
          </p:cNvCxnSpPr>
          <p:nvPr/>
        </p:nvCxnSpPr>
        <p:spPr>
          <a:xfrm rot="5400000">
            <a:off x="4038586" y="5721186"/>
            <a:ext cx="446225" cy="460269"/>
          </a:xfrm>
          <a:prstGeom prst="bentConnector2">
            <a:avLst/>
          </a:prstGeom>
          <a:ln w="28575">
            <a:solidFill>
              <a:schemeClr val="tx1">
                <a:lumMod val="65000"/>
                <a:lumOff val="35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500"/>
                                        <p:tgtEl>
                                          <p:spTgt spid="10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7"/>
                                        </p:tgtEl>
                                        <p:attrNameLst>
                                          <p:attrName>style.visibility</p:attrName>
                                        </p:attrNameLst>
                                      </p:cBhvr>
                                      <p:to>
                                        <p:strVal val="visible"/>
                                      </p:to>
                                    </p:set>
                                    <p:animEffect transition="in" filter="fade">
                                      <p:cBhvr>
                                        <p:cTn id="15" dur="500"/>
                                        <p:tgtEl>
                                          <p:spTgt spid="107"/>
                                        </p:tgtEl>
                                      </p:cBhvr>
                                    </p:animEffect>
                                  </p:childTnLst>
                                </p:cTn>
                              </p:par>
                              <p:par>
                                <p:cTn id="16" presetID="10" presetClass="entr" presetSubtype="0" fill="hold" nodeType="withEffect">
                                  <p:stCondLst>
                                    <p:cond delay="0"/>
                                  </p:stCondLst>
                                  <p:childTnLst>
                                    <p:set>
                                      <p:cBhvr>
                                        <p:cTn id="17" dur="1" fill="hold">
                                          <p:stCondLst>
                                            <p:cond delay="0"/>
                                          </p:stCondLst>
                                        </p:cTn>
                                        <p:tgtEl>
                                          <p:spTgt spid="109"/>
                                        </p:tgtEl>
                                        <p:attrNameLst>
                                          <p:attrName>style.visibility</p:attrName>
                                        </p:attrNameLst>
                                      </p:cBhvr>
                                      <p:to>
                                        <p:strVal val="visible"/>
                                      </p:to>
                                    </p:set>
                                    <p:animEffect transition="in" filter="fade">
                                      <p:cBhvr>
                                        <p:cTn id="18"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37937"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37938"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Tree>
    <p:extLst>
      <p:ext uri="{BB962C8B-B14F-4D97-AF65-F5344CB8AC3E}">
        <p14:creationId xmlns:p14="http://schemas.microsoft.com/office/powerpoint/2010/main" val="4166615353"/>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Operation</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cxnSp>
        <p:nvCxnSpPr>
          <p:cNvPr id="5" name="Straight Connector 4"/>
          <p:cNvCxnSpPr/>
          <p:nvPr/>
        </p:nvCxnSpPr>
        <p:spPr>
          <a:xfrm>
            <a:off x="2776212" y="5572818"/>
            <a:ext cx="0" cy="398032"/>
          </a:xfrm>
          <a:prstGeom prst="line">
            <a:avLst/>
          </a:prstGeom>
          <a:ln w="28575">
            <a:solidFill>
              <a:schemeClr val="tx1">
                <a:lumMod val="65000"/>
                <a:lumOff val="35000"/>
              </a:schemeClr>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462012" y="5562600"/>
            <a:ext cx="0" cy="611832"/>
          </a:xfrm>
          <a:prstGeom prst="line">
            <a:avLst/>
          </a:prstGeom>
          <a:ln w="28575">
            <a:solidFill>
              <a:schemeClr val="tx1">
                <a:lumMod val="65000"/>
                <a:lumOff val="35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176012" y="1447800"/>
            <a:ext cx="3429000" cy="1675096"/>
            <a:chOff x="609600" y="1187429"/>
            <a:chExt cx="7848600" cy="5074556"/>
          </a:xfrm>
        </p:grpSpPr>
        <p:sp>
          <p:nvSpPr>
            <p:cNvPr id="8" name="Rounded Rectangle 7"/>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9" name="Rounded Rectangle 8"/>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ounded Rectangle 9"/>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ounded Rectangle 10"/>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2" name="Group 11"/>
          <p:cNvGrpSpPr/>
          <p:nvPr/>
        </p:nvGrpSpPr>
        <p:grpSpPr>
          <a:xfrm>
            <a:off x="1176012" y="3200400"/>
            <a:ext cx="3429000" cy="1675096"/>
            <a:chOff x="609600" y="1187429"/>
            <a:chExt cx="7848600" cy="5074556"/>
          </a:xfrm>
        </p:grpSpPr>
        <p:sp>
          <p:nvSpPr>
            <p:cNvPr id="13" name="Rounded Rectangle 12"/>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4" name="Rounded Rectangle 13"/>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15" name="Rounded Rectangle 14"/>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16" name="Rounded Rectangle 15"/>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17" name="Rounded Rectangle 16"/>
          <p:cNvSpPr/>
          <p:nvPr/>
        </p:nvSpPr>
        <p:spPr>
          <a:xfrm>
            <a:off x="1508925"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Bank I/O</a:t>
            </a:r>
          </a:p>
        </p:txBody>
      </p:sp>
      <p:cxnSp>
        <p:nvCxnSpPr>
          <p:cNvPr id="18" name="Straight Connector 17"/>
          <p:cNvCxnSpPr/>
          <p:nvPr/>
        </p:nvCxnSpPr>
        <p:spPr>
          <a:xfrm>
            <a:off x="642612" y="1458288"/>
            <a:ext cx="0" cy="451256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8" idx="1"/>
          </p:cNvCxnSpPr>
          <p:nvPr/>
        </p:nvCxnSpPr>
        <p:spPr>
          <a:xfrm flipH="1">
            <a:off x="642612" y="2290592"/>
            <a:ext cx="533400" cy="0"/>
          </a:xfrm>
          <a:prstGeom prst="line">
            <a:avLst/>
          </a:prstGeom>
          <a:ln w="28575">
            <a:solidFill>
              <a:schemeClr val="tx1">
                <a:lumMod val="65000"/>
                <a:lumOff val="35000"/>
              </a:schemeClr>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3" idx="1"/>
          </p:cNvCxnSpPr>
          <p:nvPr/>
        </p:nvCxnSpPr>
        <p:spPr>
          <a:xfrm flipH="1">
            <a:off x="642612" y="4043192"/>
            <a:ext cx="533400" cy="5379"/>
          </a:xfrm>
          <a:prstGeom prst="line">
            <a:avLst/>
          </a:prstGeom>
          <a:ln w="28575">
            <a:solidFill>
              <a:schemeClr val="tx1">
                <a:lumMod val="65000"/>
                <a:lumOff val="35000"/>
              </a:schemeClr>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04800" y="5970850"/>
            <a:ext cx="2471412"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538212" y="5715000"/>
            <a:ext cx="8611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Data</a:t>
            </a:r>
          </a:p>
        </p:txBody>
      </p:sp>
      <p:sp>
        <p:nvSpPr>
          <p:cNvPr id="25" name="Rounded Rectangle 24"/>
          <p:cNvSpPr/>
          <p:nvPr/>
        </p:nvSpPr>
        <p:spPr>
          <a:xfrm>
            <a:off x="1508925" y="1676400"/>
            <a:ext cx="3096087" cy="103638"/>
          </a:xfrm>
          <a:prstGeom prst="roundRect">
            <a:avLst/>
          </a:prstGeom>
          <a:solidFill>
            <a:schemeClr val="accent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ounded Rectangle 25"/>
          <p:cNvSpPr/>
          <p:nvPr/>
        </p:nvSpPr>
        <p:spPr>
          <a:xfrm>
            <a:off x="3300644" y="1676400"/>
            <a:ext cx="280756" cy="10363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Oval 26"/>
          <p:cNvSpPr/>
          <p:nvPr/>
        </p:nvSpPr>
        <p:spPr>
          <a:xfrm>
            <a:off x="5029200" y="1600200"/>
            <a:ext cx="449155" cy="4491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28" name="Oval 27"/>
          <p:cNvSpPr/>
          <p:nvPr/>
        </p:nvSpPr>
        <p:spPr>
          <a:xfrm>
            <a:off x="5029199" y="3076619"/>
            <a:ext cx="449155" cy="4491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29" name="TextBox 28"/>
          <p:cNvSpPr txBox="1"/>
          <p:nvPr/>
        </p:nvSpPr>
        <p:spPr>
          <a:xfrm>
            <a:off x="5566622" y="1563167"/>
            <a:ext cx="24232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nconsolata" pitchFamily="49" charset="0"/>
                <a:ea typeface=""/>
                <a:cs typeface="+mn-cs"/>
              </a:rPr>
              <a:t>ACTIVATE</a:t>
            </a:r>
            <a:r>
              <a:rPr kumimoji="0" lang="en-US" sz="2800" b="0" i="0" u="none" strike="noStrike" kern="1200" cap="none" spc="0" normalizeH="0" baseline="0" noProof="0" dirty="0">
                <a:ln>
                  <a:noFill/>
                </a:ln>
                <a:solidFill>
                  <a:prstClr val="black"/>
                </a:solidFill>
                <a:effectLst/>
                <a:uLnTx/>
                <a:uFillTx/>
                <a:latin typeface="Calibri"/>
                <a:ea typeface=""/>
                <a:cs typeface="+mn-cs"/>
              </a:rPr>
              <a:t> Row</a:t>
            </a:r>
          </a:p>
        </p:txBody>
      </p:sp>
      <p:sp>
        <p:nvSpPr>
          <p:cNvPr id="30" name="TextBox 29"/>
          <p:cNvSpPr txBox="1"/>
          <p:nvPr/>
        </p:nvSpPr>
        <p:spPr>
          <a:xfrm>
            <a:off x="5566622" y="3039586"/>
            <a:ext cx="337945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nconsolata" pitchFamily="49" charset="0"/>
                <a:ea typeface=""/>
                <a:cs typeface="+mn-cs"/>
              </a:rPr>
              <a:t>READ/WRITE</a:t>
            </a:r>
            <a:r>
              <a:rPr kumimoji="0" lang="en-US" sz="2800" b="0" i="0" u="none" strike="noStrike" kern="1200" cap="none" spc="0" normalizeH="0" baseline="0" noProof="0" dirty="0">
                <a:ln>
                  <a:noFill/>
                </a:ln>
                <a:solidFill>
                  <a:prstClr val="black"/>
                </a:solidFill>
                <a:effectLst/>
                <a:uLnTx/>
                <a:uFillTx/>
                <a:latin typeface="Calibri"/>
                <a:ea typeface=""/>
                <a:cs typeface="+mn-cs"/>
              </a:rPr>
              <a:t> Column</a:t>
            </a:r>
            <a:endParaRPr kumimoji="0" lang="en-US" sz="2800" b="0" i="0" u="none" strike="noStrike" kern="1200" cap="none" spc="0" normalizeH="0" baseline="0" noProof="0" dirty="0">
              <a:ln>
                <a:noFill/>
              </a:ln>
              <a:solidFill>
                <a:prstClr val="black"/>
              </a:solidFill>
              <a:effectLst/>
              <a:uLnTx/>
              <a:uFillTx/>
              <a:latin typeface="Inconsolata" pitchFamily="49" charset="0"/>
              <a:ea typeface=""/>
              <a:cs typeface="+mn-cs"/>
            </a:endParaRPr>
          </a:p>
        </p:txBody>
      </p:sp>
      <p:sp>
        <p:nvSpPr>
          <p:cNvPr id="31" name="Oval 30"/>
          <p:cNvSpPr/>
          <p:nvPr/>
        </p:nvSpPr>
        <p:spPr>
          <a:xfrm>
            <a:off x="5029200" y="4466813"/>
            <a:ext cx="449155" cy="4491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32" name="TextBox 31"/>
          <p:cNvSpPr txBox="1"/>
          <p:nvPr/>
        </p:nvSpPr>
        <p:spPr>
          <a:xfrm>
            <a:off x="5566623" y="4429780"/>
            <a:ext cx="18004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nconsolata" pitchFamily="49" charset="0"/>
                <a:ea typeface=""/>
                <a:cs typeface="+mn-cs"/>
              </a:rPr>
              <a:t>PRECHARGE</a:t>
            </a:r>
          </a:p>
        </p:txBody>
      </p:sp>
      <p:cxnSp>
        <p:nvCxnSpPr>
          <p:cNvPr id="21" name="Curved Connector 20"/>
          <p:cNvCxnSpPr>
            <a:stCxn id="25" idx="3"/>
            <a:endCxn id="9" idx="3"/>
          </p:cNvCxnSpPr>
          <p:nvPr/>
        </p:nvCxnSpPr>
        <p:spPr>
          <a:xfrm>
            <a:off x="4605012" y="1728219"/>
            <a:ext cx="12700" cy="567753"/>
          </a:xfrm>
          <a:prstGeom prst="curvedConnector3">
            <a:avLst>
              <a:gd name="adj1" fmla="val 1800000"/>
            </a:avLst>
          </a:prstGeom>
          <a:ln w="28575">
            <a:solidFill>
              <a:schemeClr val="tx1">
                <a:lumMod val="65000"/>
                <a:lumOff val="35000"/>
              </a:schemeClr>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1524000" y="2133600"/>
            <a:ext cx="3096087" cy="300899"/>
          </a:xfrm>
          <a:prstGeom prst="roundRect">
            <a:avLst/>
          </a:prstGeom>
          <a:solidFill>
            <a:srgbClr val="FFFFF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Rounded Rectangle 33"/>
          <p:cNvSpPr/>
          <p:nvPr/>
        </p:nvSpPr>
        <p:spPr>
          <a:xfrm>
            <a:off x="3300644" y="2112275"/>
            <a:ext cx="280756" cy="32222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extBox 22"/>
          <p:cNvSpPr txBox="1"/>
          <p:nvPr/>
        </p:nvSpPr>
        <p:spPr>
          <a:xfrm rot="16200000">
            <a:off x="-603512" y="2942645"/>
            <a:ext cx="20350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Row Address</a:t>
            </a:r>
          </a:p>
        </p:txBody>
      </p:sp>
      <p:sp>
        <p:nvSpPr>
          <p:cNvPr id="35" name="TextBox 34"/>
          <p:cNvSpPr txBox="1"/>
          <p:nvPr/>
        </p:nvSpPr>
        <p:spPr>
          <a:xfrm>
            <a:off x="228600" y="5966860"/>
            <a:ext cx="2549352" cy="5586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Column Address</a:t>
            </a:r>
          </a:p>
        </p:txBody>
      </p:sp>
    </p:spTree>
    <p:extLst>
      <p:ext uri="{BB962C8B-B14F-4D97-AF65-F5344CB8AC3E}">
        <p14:creationId xmlns:p14="http://schemas.microsoft.com/office/powerpoint/2010/main" val="403818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4.72222E-6 -1.48148E-6 L 4.72222E-6 0.56852 " pathEditMode="relative" rAng="0" ptsTypes="AA">
                                      <p:cBhvr>
                                        <p:cTn id="51" dur="500" fill="hold"/>
                                        <p:tgtEl>
                                          <p:spTgt spid="34"/>
                                        </p:tgtEl>
                                        <p:attrNameLst>
                                          <p:attrName>ppt_x</p:attrName>
                                          <p:attrName>ppt_y</p:attrName>
                                        </p:attrNameLst>
                                      </p:cBhvr>
                                      <p:rCtr x="0" y="28426"/>
                                    </p:animMotion>
                                  </p:childTnLst>
                                </p:cTn>
                              </p:par>
                              <p:par>
                                <p:cTn id="52" presetID="10"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33"/>
                                        </p:tgtEl>
                                      </p:cBhvr>
                                    </p:animEffect>
                                    <p:set>
                                      <p:cBhvr>
                                        <p:cTn id="8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7" grpId="0" animBg="1"/>
      <p:bldP spid="28" grpId="0" animBg="1"/>
      <p:bldP spid="29" grpId="0"/>
      <p:bldP spid="30" grpId="0"/>
      <p:bldP spid="31" grpId="0" animBg="1"/>
      <p:bldP spid="32" grpId="0"/>
      <p:bldP spid="33" grpId="0" animBg="1"/>
      <p:bldP spid="33" grpId="1" animBg="1"/>
      <p:bldP spid="34" grpId="0" animBg="1"/>
      <p:bldP spid="34" grpId="1" animBg="1"/>
      <p:bldP spid="34" grpId="2" animBg="1"/>
      <p:bldP spid="23" grpId="0"/>
      <p:bldP spid="23" grpId="1"/>
      <p:bldP spid="35" grpId="0"/>
      <p:bldP spid="35" grpId="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End of 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0586887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ultiple sequence alig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2" y="404664"/>
            <a:ext cx="9067297" cy="589374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2" name="Rectangle 11"/>
          <p:cNvSpPr/>
          <p:nvPr/>
        </p:nvSpPr>
        <p:spPr>
          <a:xfrm>
            <a:off x="161764" y="4673978"/>
            <a:ext cx="8820472" cy="1569660"/>
          </a:xfrm>
          <a:prstGeom prst="rect">
            <a:avLst/>
          </a:prstGeom>
          <a:solidFill>
            <a:schemeClr val="bg1"/>
          </a:solidFill>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ahoma"/>
                <a:ea typeface="+mn-ea"/>
                <a:cs typeface="+mn-cs"/>
              </a:rPr>
              <a:t>Example Question: If I give you a bunch of sequences, tell me where they are the same and where they are different.</a:t>
            </a:r>
          </a:p>
        </p:txBody>
      </p:sp>
      <p:sp>
        <p:nvSpPr>
          <p:cNvPr id="13" name="TextBox 12"/>
          <p:cNvSpPr txBox="1"/>
          <p:nvPr/>
        </p:nvSpPr>
        <p:spPr>
          <a:xfrm>
            <a:off x="2411083" y="0"/>
            <a:ext cx="411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Multiple sequence alignment</a:t>
            </a:r>
          </a:p>
        </p:txBody>
      </p:sp>
    </p:spTree>
    <p:extLst>
      <p:ext uri="{BB962C8B-B14F-4D97-AF65-F5344CB8AC3E}">
        <p14:creationId xmlns:p14="http://schemas.microsoft.com/office/powerpoint/2010/main" val="174753023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Genome Sequence Alignment: Example</a:t>
            </a:r>
          </a:p>
        </p:txBody>
      </p:sp>
      <p:pic>
        <p:nvPicPr>
          <p:cNvPr id="5" name="Content Placeholder 4" descr="A_genome_alignment_of_eight_Yersinia_isolates 2.png"/>
          <p:cNvPicPr>
            <a:picLocks noGrp="1" noChangeAspect="1"/>
          </p:cNvPicPr>
          <p:nvPr>
            <p:ph idx="1"/>
          </p:nvPr>
        </p:nvPicPr>
        <p:blipFill>
          <a:blip r:embed="rId2" cstate="print">
            <a:extLst>
              <a:ext uri="{28A0092B-C50C-407E-A947-70E740481C1C}">
                <a14:useLocalDpi xmlns:a14="http://schemas.microsoft.com/office/drawing/2010/main" val="0"/>
              </a:ext>
            </a:extLst>
          </a:blip>
          <a:srcRect t="2363" b="2363"/>
          <a:stretch>
            <a:fillRect/>
          </a:stretch>
        </p:blipFill>
        <p:spPr>
          <a:xfrm>
            <a:off x="228600" y="1044631"/>
            <a:ext cx="8925728" cy="5383801"/>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6" name="TextBox 5"/>
          <p:cNvSpPr txBox="1"/>
          <p:nvPr/>
        </p:nvSpPr>
        <p:spPr>
          <a:xfrm>
            <a:off x="35496" y="6474822"/>
            <a:ext cx="81635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Source: By Aaron E. Darling,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István</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Mark A. Ragan - Figure 1 from Darling AE,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I, Ragan MA (2008).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"Dynamics of Genome Rearrangement in Bacterial Populations". PLOS Genetics. DOI:10.1371/journal.pgen.1000128., CC BY 2.5, </a:t>
            </a:r>
            <a:r>
              <a:rPr kumimoji="0" lang="en-US" sz="800" b="0" i="0" u="none" strike="noStrike" kern="1200" cap="none" spc="0" normalizeH="0" baseline="0" noProof="0" dirty="0">
                <a:ln>
                  <a:noFill/>
                </a:ln>
                <a:solidFill>
                  <a:srgbClr val="000000"/>
                </a:solidFill>
                <a:effectLst/>
                <a:uLnTx/>
                <a:uFillTx/>
                <a:latin typeface="Calibri"/>
                <a:ea typeface="+mn-ea"/>
                <a:cs typeface="Calibri"/>
                <a:hlinkClick r:id="rId3"/>
              </a:rPr>
              <a:t>https://commons.wikimedia.org/w/index.php?curid=30550950</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p>
        </p:txBody>
      </p:sp>
    </p:spTree>
    <p:extLst>
      <p:ext uri="{BB962C8B-B14F-4D97-AF65-F5344CB8AC3E}">
        <p14:creationId xmlns:p14="http://schemas.microsoft.com/office/powerpoint/2010/main" val="169187077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Genetic Similarity Between Species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7410" name="Picture 2" descr="Image result for hu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833" y="1948084"/>
            <a:ext cx="2885194" cy="16200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03648" y="4263755"/>
            <a:ext cx="15770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99.9%</a:t>
            </a:r>
          </a:p>
        </p:txBody>
      </p:sp>
      <p:pic>
        <p:nvPicPr>
          <p:cNvPr id="17414" name="Picture 6" descr="Image result for human and chimpanz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4693" y="980728"/>
            <a:ext cx="1834344" cy="12348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07795" y="1582344"/>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96%</a:t>
            </a:r>
          </a:p>
        </p:txBody>
      </p:sp>
      <p:sp>
        <p:nvSpPr>
          <p:cNvPr id="6" name="Rectangle 5"/>
          <p:cNvSpPr/>
          <p:nvPr/>
        </p:nvSpPr>
        <p:spPr>
          <a:xfrm>
            <a:off x="5678708" y="1213012"/>
            <a:ext cx="270971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Chimpanzee</a:t>
            </a:r>
          </a:p>
        </p:txBody>
      </p:sp>
      <p:sp>
        <p:nvSpPr>
          <p:cNvPr id="11" name="Rectangle 10"/>
          <p:cNvSpPr/>
          <p:nvPr/>
        </p:nvSpPr>
        <p:spPr>
          <a:xfrm>
            <a:off x="691287" y="3785491"/>
            <a:ext cx="254428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Human ~ Human</a:t>
            </a:r>
          </a:p>
        </p:txBody>
      </p:sp>
      <p:pic>
        <p:nvPicPr>
          <p:cNvPr id="17416" name="Picture 8" descr="Image result for human and c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4829" y="2398918"/>
            <a:ext cx="1824062" cy="12303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954004" y="2953540"/>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90%</a:t>
            </a:r>
          </a:p>
        </p:txBody>
      </p:sp>
      <p:sp>
        <p:nvSpPr>
          <p:cNvPr id="14" name="Rectangle 13"/>
          <p:cNvSpPr/>
          <p:nvPr/>
        </p:nvSpPr>
        <p:spPr>
          <a:xfrm>
            <a:off x="5624917" y="2584208"/>
            <a:ext cx="17139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Cat</a:t>
            </a:r>
          </a:p>
        </p:txBody>
      </p:sp>
      <p:pic>
        <p:nvPicPr>
          <p:cNvPr id="17418" name="Picture 10" descr="Image result for human and c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4829" y="3812604"/>
            <a:ext cx="1824062" cy="10260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007795" y="4403097"/>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80%</a:t>
            </a:r>
          </a:p>
        </p:txBody>
      </p:sp>
      <p:sp>
        <p:nvSpPr>
          <p:cNvPr id="17" name="Rectangle 16"/>
          <p:cNvSpPr/>
          <p:nvPr/>
        </p:nvSpPr>
        <p:spPr>
          <a:xfrm>
            <a:off x="5678708" y="4033765"/>
            <a:ext cx="182293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Cow</a:t>
            </a:r>
          </a:p>
        </p:txBody>
      </p:sp>
      <p:pic>
        <p:nvPicPr>
          <p:cNvPr id="17420" name="Picture 12" descr="Image result for human and bana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4829" y="5068970"/>
            <a:ext cx="1824062" cy="121383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007795" y="5636027"/>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50-60%</a:t>
            </a:r>
          </a:p>
        </p:txBody>
      </p:sp>
      <p:sp>
        <p:nvSpPr>
          <p:cNvPr id="20" name="Rectangle 19"/>
          <p:cNvSpPr/>
          <p:nvPr/>
        </p:nvSpPr>
        <p:spPr>
          <a:xfrm>
            <a:off x="5678708" y="5266695"/>
            <a:ext cx="21800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Banana</a:t>
            </a:r>
          </a:p>
        </p:txBody>
      </p:sp>
    </p:spTree>
    <p:extLst>
      <p:ext uri="{BB962C8B-B14F-4D97-AF65-F5344CB8AC3E}">
        <p14:creationId xmlns:p14="http://schemas.microsoft.com/office/powerpoint/2010/main" val="262271946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TextBox 12"/>
          <p:cNvSpPr txBox="1"/>
          <p:nvPr/>
        </p:nvSpPr>
        <p:spPr>
          <a:xfrm>
            <a:off x="457200" y="180094"/>
            <a:ext cx="8525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Metagenomics, genome assembly, de novo sequencing</a:t>
            </a:r>
          </a:p>
        </p:txBody>
      </p:sp>
      <p:pic>
        <p:nvPicPr>
          <p:cNvPr id="7170" name="Picture 2" descr="Image result for Quikr"/>
          <p:cNvPicPr>
            <a:picLocks noChangeAspect="1" noChangeArrowheads="1"/>
          </p:cNvPicPr>
          <p:nvPr/>
        </p:nvPicPr>
        <p:blipFill rotWithShape="1">
          <a:blip r:embed="rId3">
            <a:extLst>
              <a:ext uri="{28A0092B-C50C-407E-A947-70E740481C1C}">
                <a14:useLocalDpi xmlns:a14="http://schemas.microsoft.com/office/drawing/2010/main" val="0"/>
              </a:ext>
            </a:extLst>
          </a:blip>
          <a:srcRect l="3649" t="1978" r="2811" b="1795"/>
          <a:stretch/>
        </p:blipFill>
        <p:spPr bwMode="auto">
          <a:xfrm rot="16200000">
            <a:off x="4123020" y="1645732"/>
            <a:ext cx="4320480" cy="51507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8126" y="5882440"/>
            <a:ext cx="377757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hlinkClick r:id="rId4"/>
              </a:rPr>
              <a:t>http://math.oregonstate.edu/~koslickd</a:t>
            </a:r>
            <a:r>
              <a:rPr kumimoji="0" lang="en-US" sz="16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6" name="Rectangle 5"/>
          <p:cNvSpPr/>
          <p:nvPr/>
        </p:nvSpPr>
        <p:spPr>
          <a:xfrm>
            <a:off x="591735" y="5513108"/>
            <a:ext cx="28777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F33"/>
                </a:solidFill>
                <a:effectLst/>
                <a:uLnTx/>
                <a:uFillTx/>
                <a:latin typeface="Arial" panose="020B0604020202020204" pitchFamily="34" charset="0"/>
                <a:ea typeface="+mn-ea"/>
                <a:cs typeface="+mn-cs"/>
              </a:rPr>
              <a:t>uncleaned de </a:t>
            </a:r>
            <a:r>
              <a:rPr kumimoji="0" lang="en-US" sz="1800" b="0" i="0" u="none" strike="noStrike" kern="1200" cap="none" spc="0" normalizeH="0" baseline="0" noProof="0" dirty="0" err="1">
                <a:ln>
                  <a:noFill/>
                </a:ln>
                <a:solidFill>
                  <a:srgbClr val="292F33"/>
                </a:solidFill>
                <a:effectLst/>
                <a:uLnTx/>
                <a:uFillTx/>
                <a:latin typeface="Arial" panose="020B0604020202020204" pitchFamily="34" charset="0"/>
                <a:ea typeface="+mn-ea"/>
                <a:cs typeface="+mn-cs"/>
              </a:rPr>
              <a:t>Bruijn</a:t>
            </a:r>
            <a:r>
              <a:rPr kumimoji="0" lang="en-US" sz="1800" b="0" i="0" u="none" strike="noStrike" kern="1200" cap="none" spc="0" normalizeH="0" baseline="0" noProof="0" dirty="0">
                <a:ln>
                  <a:noFill/>
                </a:ln>
                <a:solidFill>
                  <a:srgbClr val="292F33"/>
                </a:solidFill>
                <a:effectLst/>
                <a:uLnTx/>
                <a:uFillTx/>
                <a:latin typeface="Arial" panose="020B0604020202020204" pitchFamily="34" charset="0"/>
                <a:ea typeface="+mn-ea"/>
                <a:cs typeface="+mn-cs"/>
              </a:rPr>
              <a:t> graph</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7174" name="Picture 6" descr="Image result for de bruijn graph genome assembly"/>
          <p:cNvPicPr>
            <a:picLocks noChangeAspect="1" noChangeArrowheads="1"/>
          </p:cNvPicPr>
          <p:nvPr/>
        </p:nvPicPr>
        <p:blipFill rotWithShape="1">
          <a:blip r:embed="rId5">
            <a:extLst>
              <a:ext uri="{28A0092B-C50C-407E-A947-70E740481C1C}">
                <a14:useLocalDpi xmlns:a14="http://schemas.microsoft.com/office/drawing/2010/main" val="0"/>
              </a:ext>
            </a:extLst>
          </a:blip>
          <a:srcRect r="31572"/>
          <a:stretch/>
        </p:blipFill>
        <p:spPr bwMode="auto">
          <a:xfrm>
            <a:off x="258812" y="2508703"/>
            <a:ext cx="3230450" cy="23604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6743" y="627549"/>
            <a:ext cx="9010515" cy="1569660"/>
          </a:xfrm>
          <a:prstGeom prst="rect">
            <a:avLst/>
          </a:prstGeom>
          <a:solidFill>
            <a:schemeClr val="bg1"/>
          </a:solidFill>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ahoma"/>
                <a:ea typeface="+mn-ea"/>
                <a:cs typeface="+mn-cs"/>
              </a:rPr>
              <a:t>Question 2: Given a bunch of short sequences, Can you identify the approximate species cluster for </a:t>
            </a:r>
            <a:r>
              <a:rPr kumimoji="0" lang="en-US" sz="3200" b="0" i="0" u="none" strike="noStrike" kern="1200" cap="none" spc="0" normalizeH="0" baseline="0" noProof="0" dirty="0" err="1">
                <a:ln>
                  <a:noFill/>
                </a:ln>
                <a:solidFill>
                  <a:srgbClr val="0070C0"/>
                </a:solidFill>
                <a:effectLst/>
                <a:uLnTx/>
                <a:uFillTx/>
                <a:latin typeface="Tahoma"/>
                <a:ea typeface="+mn-ea"/>
                <a:cs typeface="+mn-cs"/>
              </a:rPr>
              <a:t>genomically</a:t>
            </a:r>
            <a:r>
              <a:rPr kumimoji="0" lang="en-US" sz="3200" b="0" i="0" u="none" strike="noStrike" kern="1200" cap="none" spc="0" normalizeH="0" baseline="0" noProof="0" dirty="0">
                <a:ln>
                  <a:noFill/>
                </a:ln>
                <a:solidFill>
                  <a:srgbClr val="0070C0"/>
                </a:solidFill>
                <a:effectLst/>
                <a:uLnTx/>
                <a:uFillTx/>
                <a:latin typeface="Tahoma"/>
                <a:ea typeface="+mn-ea"/>
                <a:cs typeface="+mn-cs"/>
              </a:rPr>
              <a:t> unknown organisms?</a:t>
            </a:r>
          </a:p>
        </p:txBody>
      </p:sp>
    </p:spTree>
    <p:extLst>
      <p:ext uri="{BB962C8B-B14F-4D97-AF65-F5344CB8AC3E}">
        <p14:creationId xmlns:p14="http://schemas.microsoft.com/office/powerpoint/2010/main" val="175207245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38961"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38962"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grpSp>
        <p:nvGrpSpPr>
          <p:cNvPr id="66" name="Group 65"/>
          <p:cNvGrpSpPr/>
          <p:nvPr/>
        </p:nvGrpSpPr>
        <p:grpSpPr>
          <a:xfrm>
            <a:off x="-289047" y="3715576"/>
            <a:ext cx="9433048" cy="3582965"/>
            <a:chOff x="-108520" y="3573016"/>
            <a:chExt cx="9433048" cy="3582965"/>
          </a:xfrm>
        </p:grpSpPr>
        <p:sp>
          <p:nvSpPr>
            <p:cNvPr id="63" name="Rectangle 62"/>
            <p:cNvSpPr/>
            <p:nvPr/>
          </p:nvSpPr>
          <p:spPr>
            <a:xfrm>
              <a:off x="-108520" y="3573016"/>
              <a:ext cx="9433048" cy="3276000"/>
            </a:xfrm>
            <a:prstGeom prst="rect">
              <a:avLst/>
            </a:prstGeom>
            <a:solidFill>
              <a:schemeClr val="bg1"/>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3" name="Group 2"/>
            <p:cNvGrpSpPr/>
            <p:nvPr/>
          </p:nvGrpSpPr>
          <p:grpSpPr>
            <a:xfrm>
              <a:off x="613105" y="4005064"/>
              <a:ext cx="7919335" cy="3150917"/>
              <a:chOff x="-208582" y="3753558"/>
              <a:chExt cx="7919335" cy="3150917"/>
            </a:xfrm>
          </p:grpSpPr>
          <p:sp>
            <p:nvSpPr>
              <p:cNvPr id="62" name="Rectangle 61"/>
              <p:cNvSpPr/>
              <p:nvPr/>
            </p:nvSpPr>
            <p:spPr>
              <a:xfrm rot="12861">
                <a:off x="-208582" y="3828624"/>
                <a:ext cx="1900479"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8" name="Picture 4" descr="https://i.ytimg.com/vi/thf4TFnkesw/maxresdefault.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6939" b="37412"/>
              <a:stretch/>
            </p:blipFill>
            <p:spPr bwMode="auto">
              <a:xfrm rot="961673">
                <a:off x="144628" y="3753558"/>
                <a:ext cx="6902450" cy="315091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0" name="Oval 2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1" name="Oval 3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2" name="Oval 3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3" name="Oval 3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4" name="Oval 3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5" name="Oval 3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6" name="Oval 3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7" name="Rounded Rectangle 3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8" name="Rectangle 37"/>
              <p:cNvSpPr/>
              <p:nvPr/>
            </p:nvSpPr>
            <p:spPr>
              <a:xfrm>
                <a:off x="293120" y="4523798"/>
                <a:ext cx="2012089"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40"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1"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42"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3"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44"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5"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46"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7"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8"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49"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50"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51"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52"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53"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sp>
            <p:nvSpPr>
              <p:cNvPr id="54" name="Striped Right Arrow 53"/>
              <p:cNvSpPr/>
              <p:nvPr/>
            </p:nvSpPr>
            <p:spPr>
              <a:xfrm rot="16200000">
                <a:off x="3669587" y="5745282"/>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5" name="Striped Right Arrow 54"/>
              <p:cNvSpPr/>
              <p:nvPr/>
            </p:nvSpPr>
            <p:spPr>
              <a:xfrm rot="16200000">
                <a:off x="3966178" y="57247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6" name="Striped Right Arrow 55"/>
              <p:cNvSpPr/>
              <p:nvPr/>
            </p:nvSpPr>
            <p:spPr>
              <a:xfrm rot="5413798">
                <a:off x="3619012" y="41066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7" name="Striped Right Arrow 56"/>
              <p:cNvSpPr/>
              <p:nvPr/>
            </p:nvSpPr>
            <p:spPr>
              <a:xfrm rot="5413798">
                <a:off x="3915603" y="411525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8" name="Rectangle 57"/>
              <p:cNvSpPr/>
              <p:nvPr/>
            </p:nvSpPr>
            <p:spPr>
              <a:xfrm>
                <a:off x="293246" y="4156921"/>
                <a:ext cx="217880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9" name="Rectangle 58"/>
              <p:cNvSpPr/>
              <p:nvPr/>
            </p:nvSpPr>
            <p:spPr>
              <a:xfrm>
                <a:off x="5778582" y="4354557"/>
                <a:ext cx="1617751"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 name="Rectangle 59"/>
              <p:cNvSpPr/>
              <p:nvPr/>
            </p:nvSpPr>
            <p:spPr>
              <a:xfrm>
                <a:off x="5838545" y="4024155"/>
                <a:ext cx="152477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ECE1">
                        <a:lumMod val="75000"/>
                      </a:srgbClr>
                    </a:solidFill>
                    <a:effectLst/>
                    <a:uLnTx/>
                    <a:uFillTx/>
                    <a:latin typeface="Times New Roman" panose="02020603050405020304" pitchFamily="18" charset="0"/>
                    <a:ea typeface="Times New Roman" panose="02020603050405020304" pitchFamily="18" charset="0"/>
                    <a:cs typeface="+mn-cs"/>
                  </a:rPr>
                  <a:t>on average</a:t>
                </a:r>
                <a:endParaRPr kumimoji="0" lang="en-US" sz="1100" b="0" i="0" u="none" strike="noStrike" kern="1200" cap="none" spc="0" normalizeH="0" baseline="0" noProof="0" dirty="0">
                  <a:ln>
                    <a:noFill/>
                  </a:ln>
                  <a:solidFill>
                    <a:srgbClr val="EEECE1">
                      <a:lumMod val="75000"/>
                    </a:srgbClr>
                  </a:solidFill>
                  <a:effectLst/>
                  <a:uLnTx/>
                  <a:uFillTx/>
                  <a:latin typeface="Tahoma"/>
                  <a:ea typeface="+mn-ea"/>
                  <a:cs typeface="+mn-cs"/>
                </a:endParaRPr>
              </a:p>
            </p:txBody>
          </p:sp>
          <p:sp>
            <p:nvSpPr>
              <p:cNvPr id="61" name="Rectangle 60"/>
              <p:cNvSpPr/>
              <p:nvPr/>
            </p:nvSpPr>
            <p:spPr>
              <a:xfrm>
                <a:off x="5594468" y="5530453"/>
                <a:ext cx="211628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(0.6%)</a:t>
                </a:r>
                <a:endParaRPr kumimoji="0" lang="en-US" sz="800" b="0" i="0" u="none" strike="noStrike" kern="1200" cap="none" spc="0" normalizeH="0" baseline="0" noProof="0" dirty="0">
                  <a:ln>
                    <a:noFill/>
                  </a:ln>
                  <a:solidFill>
                    <a:srgbClr val="FF0000"/>
                  </a:solidFill>
                  <a:effectLst/>
                  <a:uLnTx/>
                  <a:uFillTx/>
                  <a:latin typeface="Tahoma"/>
                  <a:ea typeface="+mn-ea"/>
                  <a:cs typeface="+mn-cs"/>
                </a:endParaRPr>
              </a:p>
            </p:txBody>
          </p:sp>
        </p:grpSp>
      </p:grpSp>
      <p:sp>
        <p:nvSpPr>
          <p:cNvPr id="65" name="TextBox 64"/>
          <p:cNvSpPr txBox="1"/>
          <p:nvPr/>
        </p:nvSpPr>
        <p:spPr>
          <a:xfrm>
            <a:off x="1938728" y="3493395"/>
            <a:ext cx="5413161" cy="584775"/>
          </a:xfrm>
          <a:prstGeom prst="rect">
            <a:avLst/>
          </a:prstGeom>
          <a:solidFill>
            <a:srgbClr val="FFFF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ahoma"/>
                <a:ea typeface="+mn-ea"/>
                <a:cs typeface="+mn-cs"/>
              </a:rPr>
              <a:t>Bottlenecked in Mapping!!</a:t>
            </a:r>
          </a:p>
        </p:txBody>
      </p:sp>
    </p:spTree>
    <p:extLst>
      <p:ext uri="{BB962C8B-B14F-4D97-AF65-F5344CB8AC3E}">
        <p14:creationId xmlns:p14="http://schemas.microsoft.com/office/powerpoint/2010/main" val="1583631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500" fill="hold"/>
                                        <p:tgtEl>
                                          <p:spTgt spid="65"/>
                                        </p:tgtEl>
                                        <p:attrNameLst>
                                          <p:attrName>ppt_x</p:attrName>
                                        </p:attrNameLst>
                                      </p:cBhvr>
                                      <p:tavLst>
                                        <p:tav tm="0">
                                          <p:val>
                                            <p:strVal val="#ppt_x"/>
                                          </p:val>
                                        </p:tav>
                                        <p:tav tm="100000">
                                          <p:val>
                                            <p:strVal val="#ppt_x"/>
                                          </p:val>
                                        </p:tav>
                                      </p:tavLst>
                                    </p:anim>
                                    <p:anim calcmode="lin" valueType="num">
                                      <p:cBhvr additive="base">
                                        <p:cTn id="1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CS (EE),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097361"/>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Problem</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2204864"/>
            <a:ext cx="8610600" cy="5193723"/>
          </a:xfrm>
        </p:spPr>
        <p:txBody>
          <a:bodyPr/>
          <a:lstStyle/>
          <a:p>
            <a:pPr marL="0" indent="0" algn="ctr">
              <a:buNone/>
            </a:pPr>
            <a:r>
              <a:rPr lang="en-US" sz="4000" b="1" dirty="0">
                <a:solidFill>
                  <a:srgbClr val="0000FF"/>
                </a:solidFill>
              </a:rPr>
              <a:t>Need to construct </a:t>
            </a:r>
          </a:p>
          <a:p>
            <a:pPr marL="0" indent="0" algn="ctr">
              <a:buNone/>
            </a:pPr>
            <a:r>
              <a:rPr lang="en-US" sz="4000" b="1" dirty="0">
                <a:solidFill>
                  <a:srgbClr val="0000FF"/>
                </a:solidFill>
              </a:rPr>
              <a:t>the entire genome </a:t>
            </a:r>
          </a:p>
          <a:p>
            <a:pPr marL="0" indent="0" algn="ctr">
              <a:buNone/>
            </a:pPr>
            <a:r>
              <a:rPr lang="en-US" sz="4000" b="1" dirty="0">
                <a:solidFill>
                  <a:srgbClr val="0000FF"/>
                </a:solidFill>
              </a:rPr>
              <a:t>from many reads</a:t>
            </a:r>
            <a:endParaRPr lang="en-US" sz="4000" dirty="0">
              <a:solidFill>
                <a:srgbClr val="FF0000"/>
              </a:solidFill>
            </a:endParaRP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55517488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Read Mapping</a:t>
            </a:r>
          </a:p>
        </p:txBody>
      </p:sp>
      <p:sp>
        <p:nvSpPr>
          <p:cNvPr id="3" name="Content Placeholder 2"/>
          <p:cNvSpPr>
            <a:spLocks noGrp="1"/>
          </p:cNvSpPr>
          <p:nvPr>
            <p:ph idx="1"/>
          </p:nvPr>
        </p:nvSpPr>
        <p:spPr/>
        <p:txBody>
          <a:bodyPr/>
          <a:lstStyle/>
          <a:p>
            <a:r>
              <a:rPr lang="en-US" sz="2600" dirty="0"/>
              <a:t>Map many short DNA fragments (</a:t>
            </a:r>
            <a:r>
              <a:rPr lang="en-US" sz="2600" dirty="0">
                <a:solidFill>
                  <a:srgbClr val="0000FF"/>
                </a:solidFill>
              </a:rPr>
              <a:t>reads</a:t>
            </a:r>
            <a:r>
              <a:rPr lang="en-US" sz="2600" dirty="0"/>
              <a:t>) to a known reference genome with some differences allowed</a:t>
            </a:r>
          </a:p>
          <a:p>
            <a:endParaRPr lang="en-US" dirty="0"/>
          </a:p>
          <a:p>
            <a:endParaRPr lang="en-US" dirty="0"/>
          </a:p>
          <a:p>
            <a:pPr lvl="1"/>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626174"/>
            <a:ext cx="2448272" cy="2448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4"/>
          <a:stretch>
            <a:fillRect/>
          </a:stretch>
        </p:blipFill>
        <p:spPr>
          <a:xfrm>
            <a:off x="1007604" y="3238242"/>
            <a:ext cx="1409328" cy="1409328"/>
          </a:xfrm>
          <a:prstGeom prst="rect">
            <a:avLst/>
          </a:prstGeom>
        </p:spPr>
      </p:pic>
      <p:sp>
        <p:nvSpPr>
          <p:cNvPr id="8" name="Freeform 7"/>
          <p:cNvSpPr/>
          <p:nvPr/>
        </p:nvSpPr>
        <p:spPr>
          <a:xfrm>
            <a:off x="3957092" y="29065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Freeform 15"/>
          <p:cNvSpPr/>
          <p:nvPr/>
        </p:nvSpPr>
        <p:spPr>
          <a:xfrm>
            <a:off x="4109492" y="30589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Freeform 16"/>
          <p:cNvSpPr/>
          <p:nvPr/>
        </p:nvSpPr>
        <p:spPr>
          <a:xfrm>
            <a:off x="4385301" y="29573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8" name="Freeform 17"/>
          <p:cNvSpPr/>
          <p:nvPr/>
        </p:nvSpPr>
        <p:spPr>
          <a:xfrm>
            <a:off x="4051510" y="34822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Freeform 18"/>
          <p:cNvSpPr/>
          <p:nvPr/>
        </p:nvSpPr>
        <p:spPr>
          <a:xfrm>
            <a:off x="4327319" y="331857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0" name="Freeform 19"/>
          <p:cNvSpPr/>
          <p:nvPr/>
        </p:nvSpPr>
        <p:spPr>
          <a:xfrm>
            <a:off x="4167474" y="35343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Freeform 20"/>
          <p:cNvSpPr/>
          <p:nvPr/>
        </p:nvSpPr>
        <p:spPr>
          <a:xfrm>
            <a:off x="4442009" y="364595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Freeform 21"/>
          <p:cNvSpPr/>
          <p:nvPr/>
        </p:nvSpPr>
        <p:spPr>
          <a:xfrm>
            <a:off x="4359143" y="3713690"/>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p:cNvSpPr/>
          <p:nvPr/>
        </p:nvSpPr>
        <p:spPr>
          <a:xfrm>
            <a:off x="4051510" y="39902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Freeform 23"/>
          <p:cNvSpPr/>
          <p:nvPr/>
        </p:nvSpPr>
        <p:spPr>
          <a:xfrm>
            <a:off x="4269337" y="387217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p:cNvSpPr/>
          <p:nvPr/>
        </p:nvSpPr>
        <p:spPr>
          <a:xfrm>
            <a:off x="4167474" y="40410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Freeform 25"/>
          <p:cNvSpPr/>
          <p:nvPr/>
        </p:nvSpPr>
        <p:spPr>
          <a:xfrm>
            <a:off x="4384027" y="4176534"/>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Freeform 9"/>
          <p:cNvSpPr/>
          <p:nvPr/>
        </p:nvSpPr>
        <p:spPr>
          <a:xfrm>
            <a:off x="6863049" y="2338143"/>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32" name="Right Arrow 31"/>
          <p:cNvSpPr/>
          <p:nvPr/>
        </p:nvSpPr>
        <p:spPr>
          <a:xfrm>
            <a:off x="2915816" y="3654340"/>
            <a:ext cx="432048" cy="44250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Freeform 26"/>
          <p:cNvSpPr/>
          <p:nvPr/>
        </p:nvSpPr>
        <p:spPr>
          <a:xfrm>
            <a:off x="6863049" y="2348880"/>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accent1"/>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28" name="TextBox 27"/>
          <p:cNvSpPr txBox="1"/>
          <p:nvPr/>
        </p:nvSpPr>
        <p:spPr>
          <a:xfrm>
            <a:off x="6012160" y="1968810"/>
            <a:ext cx="2089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sp>
        <p:nvSpPr>
          <p:cNvPr id="5" name="TextBox 4"/>
          <p:cNvSpPr txBox="1"/>
          <p:nvPr/>
        </p:nvSpPr>
        <p:spPr>
          <a:xfrm>
            <a:off x="3779912" y="4930430"/>
            <a:ext cx="7970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Reads</a:t>
            </a:r>
          </a:p>
        </p:txBody>
      </p:sp>
      <p:sp>
        <p:nvSpPr>
          <p:cNvPr id="6" name="TextBox 5"/>
          <p:cNvSpPr txBox="1"/>
          <p:nvPr/>
        </p:nvSpPr>
        <p:spPr>
          <a:xfrm>
            <a:off x="971600" y="5146454"/>
            <a:ext cx="15829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logically</a:t>
            </a:r>
          </a:p>
        </p:txBody>
      </p:sp>
      <p:sp>
        <p:nvSpPr>
          <p:cNvPr id="29" name="TextBox 28"/>
          <p:cNvSpPr txBox="1"/>
          <p:nvPr/>
        </p:nvSpPr>
        <p:spPr>
          <a:xfrm>
            <a:off x="971600" y="5137162"/>
            <a:ext cx="1749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physically</a:t>
            </a:r>
          </a:p>
        </p:txBody>
      </p:sp>
      <p:sp>
        <p:nvSpPr>
          <p:cNvPr id="7" name="Rectangle 6"/>
          <p:cNvSpPr/>
          <p:nvPr/>
        </p:nvSpPr>
        <p:spPr>
          <a:xfrm>
            <a:off x="1259632" y="5589240"/>
            <a:ext cx="6840760" cy="1173707"/>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90"/>
                </a:solidFill>
                <a:effectLst/>
                <a:uLnTx/>
                <a:uFillTx/>
                <a:latin typeface="Tahoma"/>
                <a:ea typeface="+mn-ea"/>
                <a:cs typeface="+mn-cs"/>
              </a:rPr>
              <a:t>Mapping short reads to reference genome is challenging (billions of 50-300 base pair reads)</a:t>
            </a:r>
          </a:p>
        </p:txBody>
      </p:sp>
    </p:spTree>
    <p:extLst>
      <p:ext uri="{BB962C8B-B14F-4D97-AF65-F5344CB8AC3E}">
        <p14:creationId xmlns:p14="http://schemas.microsoft.com/office/powerpoint/2010/main" val="13029574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1.38889E-6 -1.48148E-6 L 0.2757 -0.01481 " pathEditMode="relative" rAng="0" ptsTypes="AA">
                                      <p:cBhvr>
                                        <p:cTn id="56" dur="2000" fill="hold"/>
                                        <p:tgtEl>
                                          <p:spTgt spid="17"/>
                                        </p:tgtEl>
                                        <p:attrNameLst>
                                          <p:attrName>ppt_x</p:attrName>
                                          <p:attrName>ppt_y</p:attrName>
                                        </p:attrNameLst>
                                      </p:cBhvr>
                                      <p:rCtr x="13785" y="-741"/>
                                    </p:animMotion>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1.38889E-6 7.40741E-7 L 0.27413 -0.16204 " pathEditMode="relative" rAng="0" ptsTypes="AA">
                                      <p:cBhvr>
                                        <p:cTn id="64" dur="2000" fill="hold"/>
                                        <p:tgtEl>
                                          <p:spTgt spid="19"/>
                                        </p:tgtEl>
                                        <p:attrNameLst>
                                          <p:attrName>ppt_x</p:attrName>
                                          <p:attrName>ppt_y</p:attrName>
                                        </p:attrNameLst>
                                      </p:cBhvr>
                                      <p:rCtr x="13698" y="-8102"/>
                                    </p:animMotion>
                                  </p:childTnLst>
                                </p:cTn>
                              </p:par>
                              <p:par>
                                <p:cTn id="65" presetID="42" presetClass="path" presetSubtype="0" accel="50000" decel="50000" fill="hold" grpId="1" nodeType="withEffect">
                                  <p:stCondLst>
                                    <p:cond delay="0"/>
                                  </p:stCondLst>
                                  <p:childTnLst>
                                    <p:animMotion origin="layout" path="M -1.38889E-6 -4.44444E-6 L 0.28524 -0.16759 " pathEditMode="relative" rAng="0" ptsTypes="AA">
                                      <p:cBhvr>
                                        <p:cTn id="66" dur="2000" fill="hold"/>
                                        <p:tgtEl>
                                          <p:spTgt spid="21"/>
                                        </p:tgtEl>
                                        <p:attrNameLst>
                                          <p:attrName>ppt_x</p:attrName>
                                          <p:attrName>ppt_y</p:attrName>
                                        </p:attrNameLst>
                                      </p:cBhvr>
                                      <p:rCtr x="14253" y="-8380"/>
                                    </p:animMotion>
                                  </p:childTnLst>
                                </p:cTn>
                              </p:par>
                              <p:par>
                                <p:cTn id="67" presetID="42" presetClass="path" presetSubtype="0" accel="50000" decel="50000" fill="hold" grpId="1" nodeType="withEffect">
                                  <p:stCondLst>
                                    <p:cond delay="0"/>
                                  </p:stCondLst>
                                  <p:childTnLst>
                                    <p:animMotion origin="layout" path="M -1.38889E-6 7.40741E-7 L 0.29149 0.06991 " pathEditMode="relative" rAng="0" ptsTypes="AA">
                                      <p:cBhvr>
                                        <p:cTn id="68" dur="2000" fill="hold"/>
                                        <p:tgtEl>
                                          <p:spTgt spid="26"/>
                                        </p:tgtEl>
                                        <p:attrNameLst>
                                          <p:attrName>ppt_x</p:attrName>
                                          <p:attrName>ppt_y</p:attrName>
                                        </p:attrNameLst>
                                      </p:cBhvr>
                                      <p:rCtr x="14566" y="3495"/>
                                    </p:animMotion>
                                  </p:childTnLst>
                                </p:cTn>
                              </p:par>
                              <p:par>
                                <p:cTn id="69" presetID="42" presetClass="path" presetSubtype="0" accel="50000" decel="50000" fill="hold" grpId="1" nodeType="withEffect">
                                  <p:stCondLst>
                                    <p:cond delay="0"/>
                                  </p:stCondLst>
                                  <p:childTnLst>
                                    <p:animMotion origin="layout" path="M -3.61111E-6 1.85185E-6 L 0.3099 0.10579 " pathEditMode="relative" rAng="0" ptsTypes="AA">
                                      <p:cBhvr>
                                        <p:cTn id="70" dur="2000" fill="hold"/>
                                        <p:tgtEl>
                                          <p:spTgt spid="22"/>
                                        </p:tgtEl>
                                        <p:attrNameLst>
                                          <p:attrName>ppt_x</p:attrName>
                                          <p:attrName>ppt_y</p:attrName>
                                        </p:attrNameLst>
                                      </p:cBhvr>
                                      <p:rCtr x="15486" y="5278"/>
                                    </p:animMotion>
                                  </p:childTnLst>
                                </p:cTn>
                              </p:par>
                              <p:par>
                                <p:cTn id="71" presetID="42" presetClass="path" presetSubtype="0" accel="50000" decel="50000" fill="hold" grpId="1" nodeType="withEffect">
                                  <p:stCondLst>
                                    <p:cond delay="0"/>
                                  </p:stCondLst>
                                  <p:childTnLst>
                                    <p:animMotion origin="layout" path="M 3.61111E-6 -1.11111E-6 L 0.32274 -0.11921 " pathEditMode="relative" rAng="0" ptsTypes="AA">
                                      <p:cBhvr>
                                        <p:cTn id="72" dur="2000" fill="hold"/>
                                        <p:tgtEl>
                                          <p:spTgt spid="24"/>
                                        </p:tgtEl>
                                        <p:attrNameLst>
                                          <p:attrName>ppt_x</p:attrName>
                                          <p:attrName>ppt_y</p:attrName>
                                        </p:attrNameLst>
                                      </p:cBhvr>
                                      <p:rCtr x="16128" y="-5972"/>
                                    </p:animMotion>
                                  </p:childTnLst>
                                </p:cTn>
                              </p:par>
                              <p:par>
                                <p:cTn id="73" presetID="42" presetClass="path" presetSubtype="0" accel="50000" decel="50000" fill="hold" grpId="1" nodeType="withEffect">
                                  <p:stCondLst>
                                    <p:cond delay="0"/>
                                  </p:stCondLst>
                                  <p:childTnLst>
                                    <p:animMotion origin="layout" path="M 3.33333E-6 3.7037E-6 L 0.30573 0.04398 " pathEditMode="relative" rAng="0" ptsTypes="AA">
                                      <p:cBhvr>
                                        <p:cTn id="74" dur="2000" fill="hold"/>
                                        <p:tgtEl>
                                          <p:spTgt spid="16"/>
                                        </p:tgtEl>
                                        <p:attrNameLst>
                                          <p:attrName>ppt_x</p:attrName>
                                          <p:attrName>ppt_y</p:attrName>
                                        </p:attrNameLst>
                                      </p:cBhvr>
                                      <p:rCtr x="15278" y="2199"/>
                                    </p:animMotion>
                                  </p:childTnLst>
                                </p:cTn>
                              </p:par>
                              <p:par>
                                <p:cTn id="75" presetID="42" presetClass="path" presetSubtype="0" accel="50000" decel="50000" fill="hold" grpId="1" nodeType="withEffect">
                                  <p:stCondLst>
                                    <p:cond delay="0"/>
                                  </p:stCondLst>
                                  <p:childTnLst>
                                    <p:animMotion origin="layout" path="M 3.33333E-6 -7.40741E-7 L 0.31527 0.00602 " pathEditMode="relative" rAng="0" ptsTypes="AA">
                                      <p:cBhvr>
                                        <p:cTn id="76" dur="2000" fill="hold"/>
                                        <p:tgtEl>
                                          <p:spTgt spid="20"/>
                                        </p:tgtEl>
                                        <p:attrNameLst>
                                          <p:attrName>ppt_x</p:attrName>
                                          <p:attrName>ppt_y</p:attrName>
                                        </p:attrNameLst>
                                      </p:cBhvr>
                                      <p:rCtr x="15764" y="301"/>
                                    </p:animMotion>
                                  </p:childTnLst>
                                </p:cTn>
                              </p:par>
                              <p:par>
                                <p:cTn id="77" presetID="42" presetClass="path" presetSubtype="0" accel="50000" decel="50000" fill="hold" grpId="1" nodeType="withEffect">
                                  <p:stCondLst>
                                    <p:cond delay="0"/>
                                  </p:stCondLst>
                                  <p:childTnLst>
                                    <p:animMotion origin="layout" path="M 5.55112E-17 -4.07407E-6 L 0.34601 0.13959 " pathEditMode="relative" rAng="0" ptsTypes="AA">
                                      <p:cBhvr>
                                        <p:cTn id="78" dur="2000" fill="hold"/>
                                        <p:tgtEl>
                                          <p:spTgt spid="8"/>
                                        </p:tgtEl>
                                        <p:attrNameLst>
                                          <p:attrName>ppt_x</p:attrName>
                                          <p:attrName>ppt_y</p:attrName>
                                        </p:attrNameLst>
                                      </p:cBhvr>
                                      <p:rCtr x="17292" y="6968"/>
                                    </p:animMotion>
                                  </p:childTnLst>
                                </p:cTn>
                              </p:par>
                              <p:par>
                                <p:cTn id="79" presetID="42" presetClass="path" presetSubtype="0" accel="50000" decel="50000" fill="hold" grpId="1" nodeType="withEffect">
                                  <p:stCondLst>
                                    <p:cond delay="0"/>
                                  </p:stCondLst>
                                  <p:childTnLst>
                                    <p:animMotion origin="layout" path="M -3.05556E-6 -1.85185E-6 L 0.33577 0.09769 " pathEditMode="relative" rAng="0" ptsTypes="AA">
                                      <p:cBhvr>
                                        <p:cTn id="80" dur="2000" fill="hold"/>
                                        <p:tgtEl>
                                          <p:spTgt spid="18"/>
                                        </p:tgtEl>
                                        <p:attrNameLst>
                                          <p:attrName>ppt_x</p:attrName>
                                          <p:attrName>ppt_y</p:attrName>
                                        </p:attrNameLst>
                                      </p:cBhvr>
                                      <p:rCtr x="16788" y="4884"/>
                                    </p:animMotion>
                                  </p:childTnLst>
                                </p:cTn>
                              </p:par>
                              <p:par>
                                <p:cTn id="81" presetID="42" presetClass="path" presetSubtype="0" accel="50000" decel="50000" fill="hold" grpId="1" nodeType="withEffect">
                                  <p:stCondLst>
                                    <p:cond delay="0"/>
                                  </p:stCondLst>
                                  <p:childTnLst>
                                    <p:animMotion origin="layout" path="M -3.05556E-6 4.07407E-6 L 0.35938 0.13912 " pathEditMode="relative" rAng="0" ptsTypes="AA">
                                      <p:cBhvr>
                                        <p:cTn id="82" dur="2000" fill="hold"/>
                                        <p:tgtEl>
                                          <p:spTgt spid="23"/>
                                        </p:tgtEl>
                                        <p:attrNameLst>
                                          <p:attrName>ppt_x</p:attrName>
                                          <p:attrName>ppt_y</p:attrName>
                                        </p:attrNameLst>
                                      </p:cBhvr>
                                      <p:rCtr x="17969" y="6944"/>
                                    </p:animMotion>
                                  </p:childTnLst>
                                </p:cTn>
                              </p:par>
                              <p:par>
                                <p:cTn id="83" presetID="42" presetClass="path" presetSubtype="0" accel="50000" decel="50000" fill="hold" grpId="1" nodeType="withEffect">
                                  <p:stCondLst>
                                    <p:cond delay="0"/>
                                  </p:stCondLst>
                                  <p:childTnLst>
                                    <p:animMotion origin="layout" path="M 3.33333E-6 -3.33333E-6 L 0.3309 0.17361 " pathEditMode="relative" rAng="0" ptsTypes="AA">
                                      <p:cBhvr>
                                        <p:cTn id="84" dur="2000" fill="hold"/>
                                        <p:tgtEl>
                                          <p:spTgt spid="25"/>
                                        </p:tgtEl>
                                        <p:attrNameLst>
                                          <p:attrName>ppt_x</p:attrName>
                                          <p:attrName>ppt_y</p:attrName>
                                        </p:attrNameLst>
                                      </p:cBhvr>
                                      <p:rCtr x="16545" y="8681"/>
                                    </p:animMotion>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2" nodeType="click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22"/>
                                        </p:tgtEl>
                                      </p:cBhvr>
                                    </p:animEffect>
                                    <p:set>
                                      <p:cBhvr>
                                        <p:cTn id="107" dur="1" fill="hold">
                                          <p:stCondLst>
                                            <p:cond delay="499"/>
                                          </p:stCondLst>
                                        </p:cTn>
                                        <p:tgtEl>
                                          <p:spTgt spid="22"/>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23"/>
                                        </p:tgtEl>
                                      </p:cBhvr>
                                    </p:animEffect>
                                    <p:set>
                                      <p:cBhvr>
                                        <p:cTn id="110" dur="1" fill="hold">
                                          <p:stCondLst>
                                            <p:cond delay="499"/>
                                          </p:stCondLst>
                                        </p:cTn>
                                        <p:tgtEl>
                                          <p:spTgt spid="23"/>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24"/>
                                        </p:tgtEl>
                                      </p:cBhvr>
                                    </p:animEffect>
                                    <p:set>
                                      <p:cBhvr>
                                        <p:cTn id="113" dur="1" fill="hold">
                                          <p:stCondLst>
                                            <p:cond delay="499"/>
                                          </p:stCondLst>
                                        </p:cTn>
                                        <p:tgtEl>
                                          <p:spTgt spid="24"/>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7"/>
                                        </p:tgtEl>
                                      </p:cBhvr>
                                    </p:animEffect>
                                    <p:set>
                                      <p:cBhvr>
                                        <p:cTn id="119" dur="1" fill="hold">
                                          <p:stCondLst>
                                            <p:cond delay="499"/>
                                          </p:stCondLst>
                                        </p:cTn>
                                        <p:tgtEl>
                                          <p:spTgt spid="17"/>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26"/>
                                        </p:tgtEl>
                                      </p:cBhvr>
                                    </p:animEffect>
                                    <p:set>
                                      <p:cBhvr>
                                        <p:cTn id="122" dur="1" fill="hold">
                                          <p:stCondLst>
                                            <p:cond delay="499"/>
                                          </p:stCondLst>
                                        </p:cTn>
                                        <p:tgtEl>
                                          <p:spTgt spid="26"/>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fade">
                                      <p:cBhvr>
                                        <p:cTn id="125" dur="500"/>
                                        <p:tgtEl>
                                          <p:spTgt spid="27"/>
                                        </p:tgtEl>
                                      </p:cBhvr>
                                    </p:animEffect>
                                  </p:childTnLst>
                                </p:cTn>
                              </p:par>
                              <p:par>
                                <p:cTn id="126" presetID="1" presetClass="entr" presetSubtype="0" fill="hold" grpId="0" nodeType="withEffect">
                                  <p:stCondLst>
                                    <p:cond delay="0"/>
                                  </p:stCondLst>
                                  <p:childTnLst>
                                    <p:set>
                                      <p:cBhvr>
                                        <p:cTn id="127" dur="1" fill="hold">
                                          <p:stCondLst>
                                            <p:cond delay="0"/>
                                          </p:stCondLst>
                                        </p:cTn>
                                        <p:tgtEl>
                                          <p:spTgt spid="28"/>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8" grpId="1" animBg="1"/>
      <p:bldP spid="8"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10" grpId="0" animBg="1"/>
      <p:bldP spid="32" grpId="0" animBg="1"/>
      <p:bldP spid="27" grpId="0" animBg="1"/>
      <p:bldP spid="28" grpId="0"/>
      <p:bldP spid="28" grpId="1"/>
      <p:bldP spid="5" grpId="0"/>
      <p:bldP spid="6" grpId="0"/>
      <p:bldP spid="6" grpId="1"/>
      <p:bldP spid="29"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Read Alignment/Verification</a:t>
            </a:r>
          </a:p>
        </p:txBody>
      </p:sp>
      <p:sp>
        <p:nvSpPr>
          <p:cNvPr id="5" name="Content Placeholder 4"/>
          <p:cNvSpPr>
            <a:spLocks noGrp="1"/>
          </p:cNvSpPr>
          <p:nvPr>
            <p:ph idx="1"/>
          </p:nvPr>
        </p:nvSpPr>
        <p:spPr>
          <a:xfrm>
            <a:off x="228600" y="1052736"/>
            <a:ext cx="8610600" cy="5195664"/>
          </a:xfrm>
        </p:spPr>
        <p:txBody>
          <a:bodyPr/>
          <a:lstStyle/>
          <a:p>
            <a:r>
              <a:rPr lang="en-US" b="1" u="sng" dirty="0"/>
              <a:t>Edit distance </a:t>
            </a:r>
            <a:r>
              <a:rPr lang="en-US" dirty="0"/>
              <a:t>is defined as the minimum number of edits (i.e. insertions, deletions, or substitutions) needed to make the read exactly match the reference segment.</a:t>
            </a:r>
          </a:p>
        </p:txBody>
      </p:sp>
      <p:graphicFrame>
        <p:nvGraphicFramePr>
          <p:cNvPr id="10" name="Table 9"/>
          <p:cNvGraphicFramePr>
            <a:graphicFrameLocks noGrp="1"/>
          </p:cNvGraphicFramePr>
          <p:nvPr>
            <p:extLst/>
          </p:nvPr>
        </p:nvGraphicFramePr>
        <p:xfrm>
          <a:off x="2560320" y="3229341"/>
          <a:ext cx="4023360" cy="914400"/>
        </p:xfrm>
        <a:graphic>
          <a:graphicData uri="http://schemas.openxmlformats.org/drawingml/2006/table">
            <a:tbl>
              <a:tblPr/>
              <a:tblGrid>
                <a:gridCol w="335280">
                  <a:extLst>
                    <a:ext uri="{9D8B030D-6E8A-4147-A177-3AD203B41FA5}">
                      <a16:colId xmlns:a16="http://schemas.microsoft.com/office/drawing/2014/main" val="20000"/>
                    </a:ext>
                  </a:extLst>
                </a:gridCol>
                <a:gridCol w="335280">
                  <a:extLst>
                    <a:ext uri="{9D8B030D-6E8A-4147-A177-3AD203B41FA5}">
                      <a16:colId xmlns:a16="http://schemas.microsoft.com/office/drawing/2014/main" val="20001"/>
                    </a:ext>
                  </a:extLst>
                </a:gridCol>
                <a:gridCol w="335280">
                  <a:extLst>
                    <a:ext uri="{9D8B030D-6E8A-4147-A177-3AD203B41FA5}">
                      <a16:colId xmlns:a16="http://schemas.microsoft.com/office/drawing/2014/main" val="20002"/>
                    </a:ext>
                  </a:extLst>
                </a:gridCol>
                <a:gridCol w="335280">
                  <a:extLst>
                    <a:ext uri="{9D8B030D-6E8A-4147-A177-3AD203B41FA5}">
                      <a16:colId xmlns:a16="http://schemas.microsoft.com/office/drawing/2014/main" val="20003"/>
                    </a:ext>
                  </a:extLst>
                </a:gridCol>
                <a:gridCol w="335280">
                  <a:extLst>
                    <a:ext uri="{9D8B030D-6E8A-4147-A177-3AD203B41FA5}">
                      <a16:colId xmlns:a16="http://schemas.microsoft.com/office/drawing/2014/main" val="20004"/>
                    </a:ext>
                  </a:extLst>
                </a:gridCol>
                <a:gridCol w="335280">
                  <a:extLst>
                    <a:ext uri="{9D8B030D-6E8A-4147-A177-3AD203B41FA5}">
                      <a16:colId xmlns:a16="http://schemas.microsoft.com/office/drawing/2014/main" val="20005"/>
                    </a:ext>
                  </a:extLst>
                </a:gridCol>
                <a:gridCol w="335280">
                  <a:extLst>
                    <a:ext uri="{9D8B030D-6E8A-4147-A177-3AD203B41FA5}">
                      <a16:colId xmlns:a16="http://schemas.microsoft.com/office/drawing/2014/main" val="20006"/>
                    </a:ext>
                  </a:extLst>
                </a:gridCol>
                <a:gridCol w="335280">
                  <a:extLst>
                    <a:ext uri="{9D8B030D-6E8A-4147-A177-3AD203B41FA5}">
                      <a16:colId xmlns:a16="http://schemas.microsoft.com/office/drawing/2014/main" val="20007"/>
                    </a:ext>
                  </a:extLst>
                </a:gridCol>
                <a:gridCol w="335280">
                  <a:extLst>
                    <a:ext uri="{9D8B030D-6E8A-4147-A177-3AD203B41FA5}">
                      <a16:colId xmlns:a16="http://schemas.microsoft.com/office/drawing/2014/main" val="20008"/>
                    </a:ext>
                  </a:extLst>
                </a:gridCol>
                <a:gridCol w="335280">
                  <a:extLst>
                    <a:ext uri="{9D8B030D-6E8A-4147-A177-3AD203B41FA5}">
                      <a16:colId xmlns:a16="http://schemas.microsoft.com/office/drawing/2014/main" val="20009"/>
                    </a:ext>
                  </a:extLst>
                </a:gridCol>
                <a:gridCol w="335280">
                  <a:extLst>
                    <a:ext uri="{9D8B030D-6E8A-4147-A177-3AD203B41FA5}">
                      <a16:colId xmlns:a16="http://schemas.microsoft.com/office/drawing/2014/main" val="20010"/>
                    </a:ext>
                  </a:extLst>
                </a:gridCol>
                <a:gridCol w="335280">
                  <a:extLst>
                    <a:ext uri="{9D8B030D-6E8A-4147-A177-3AD203B41FA5}">
                      <a16:colId xmlns:a16="http://schemas.microsoft.com/office/drawing/2014/main" val="20011"/>
                    </a:ext>
                  </a:extLst>
                </a:gridCol>
              </a:tblGrid>
              <a:tr h="316416">
                <a:tc>
                  <a:txBody>
                    <a:bodyPr/>
                    <a:lstStyle/>
                    <a:p>
                      <a:pPr algn="ctr"/>
                      <a:r>
                        <a:rPr lang="en-US" sz="24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24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ar-SA" sz="2400" dirty="0"/>
                        <a:t>-</a:t>
                      </a:r>
                      <a:endParaRPr lang="en-US" sz="24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24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H</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24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D</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316416">
                <a:tc>
                  <a:txBody>
                    <a:bodyPr/>
                    <a:lstStyle/>
                    <a:p>
                      <a:pPr algn="ctr"/>
                      <a:r>
                        <a:rPr lang="en-US" sz="2400"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2400" dirty="0"/>
                        <a:t>W</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2400" dirty="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24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24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D</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1"/>
                  </a:ext>
                </a:extLst>
              </a:tr>
            </a:tbl>
          </a:graphicData>
        </a:graphic>
      </p:graphicFrame>
      <p:sp>
        <p:nvSpPr>
          <p:cNvPr id="20" name="Rectangle 19"/>
          <p:cNvSpPr/>
          <p:nvPr/>
        </p:nvSpPr>
        <p:spPr>
          <a:xfrm>
            <a:off x="2606807" y="2706519"/>
            <a:ext cx="3930387"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NETHERLANDS x SWITZERLAND</a:t>
            </a:r>
          </a:p>
        </p:txBody>
      </p:sp>
      <p:graphicFrame>
        <p:nvGraphicFramePr>
          <p:cNvPr id="22" name="Table 21"/>
          <p:cNvGraphicFramePr>
            <a:graphicFrameLocks noGrp="1"/>
          </p:cNvGraphicFramePr>
          <p:nvPr>
            <p:extLst/>
          </p:nvPr>
        </p:nvGraphicFramePr>
        <p:xfrm>
          <a:off x="3578914" y="4941168"/>
          <a:ext cx="1986172" cy="975360"/>
        </p:xfrm>
        <a:graphic>
          <a:graphicData uri="http://schemas.openxmlformats.org/drawingml/2006/table">
            <a:tbl>
              <a:tblPr firstRow="1" bandRow="1">
                <a:tableStyleId>{5C22544A-7EE6-4342-B048-85BDC9FD1C3A}</a:tableStyleId>
              </a:tblPr>
              <a:tblGrid>
                <a:gridCol w="1986172">
                  <a:extLst>
                    <a:ext uri="{9D8B030D-6E8A-4147-A177-3AD203B41FA5}">
                      <a16:colId xmlns:a16="http://schemas.microsoft.com/office/drawing/2014/main" val="20000"/>
                    </a:ext>
                  </a:extLst>
                </a:gridCol>
              </a:tblGrid>
              <a:tr h="243840">
                <a:tc>
                  <a:txBody>
                    <a:bodyPr/>
                    <a:lstStyle/>
                    <a:p>
                      <a:pPr algn="ctr"/>
                      <a:r>
                        <a:rPr lang="en-US" sz="1600" b="0" cap="none" spc="0" dirty="0">
                          <a:ln w="0"/>
                          <a:solidFill>
                            <a:schemeClr val="tx1"/>
                          </a:solidFill>
                          <a:effectLst/>
                        </a:rPr>
                        <a:t>m</a:t>
                      </a:r>
                      <a:r>
                        <a:rPr lang="ar-SA" sz="1600" b="0" cap="none" spc="0" dirty="0">
                          <a:ln w="0"/>
                          <a:solidFill>
                            <a:schemeClr val="tx1"/>
                          </a:solidFill>
                          <a:effectLst/>
                        </a:rPr>
                        <a:t>atch</a:t>
                      </a:r>
                      <a:endParaRPr lang="en-US" sz="1600" b="0" cap="none" spc="0" dirty="0">
                        <a:ln w="0"/>
                        <a:solidFill>
                          <a:schemeClr val="tx1"/>
                        </a:solidFill>
                        <a:effectLst/>
                      </a:endParaRPr>
                    </a:p>
                  </a:txBody>
                  <a:tcPr marL="0" marR="0" marT="0" marB="0">
                    <a:solidFill>
                      <a:srgbClr val="FFFF00"/>
                    </a:solidFill>
                  </a:tcPr>
                </a:tc>
                <a:extLst>
                  <a:ext uri="{0D108BD9-81ED-4DB2-BD59-A6C34878D82A}">
                    <a16:rowId xmlns:a16="http://schemas.microsoft.com/office/drawing/2014/main" val="10000"/>
                  </a:ext>
                </a:extLst>
              </a:tr>
              <a:tr h="243840">
                <a:tc>
                  <a:txBody>
                    <a:bodyPr/>
                    <a:lstStyle/>
                    <a:p>
                      <a:pPr algn="ctr"/>
                      <a:r>
                        <a:rPr lang="en-US" sz="1600" b="0" cap="none" spc="0" dirty="0">
                          <a:ln w="0"/>
                          <a:solidFill>
                            <a:schemeClr val="tx1"/>
                          </a:solidFill>
                          <a:effectLst/>
                        </a:rPr>
                        <a:t>d</a:t>
                      </a:r>
                      <a:r>
                        <a:rPr lang="ar-SA" sz="1600" b="0" cap="none" spc="0" dirty="0">
                          <a:ln w="0"/>
                          <a:solidFill>
                            <a:schemeClr val="tx1"/>
                          </a:solidFill>
                          <a:effectLst/>
                        </a:rPr>
                        <a:t>eletion</a:t>
                      </a:r>
                      <a:endParaRPr lang="en-US" sz="1600" b="0" cap="none" spc="0" dirty="0">
                        <a:ln w="0"/>
                        <a:solidFill>
                          <a:schemeClr val="tx1"/>
                        </a:solidFill>
                        <a:effectLst/>
                      </a:endParaRPr>
                    </a:p>
                  </a:txBody>
                  <a:tcPr marL="0" marR="0" marT="0" marB="0">
                    <a:solidFill>
                      <a:srgbClr val="FF66FF"/>
                    </a:solidFill>
                  </a:tcPr>
                </a:tc>
                <a:extLst>
                  <a:ext uri="{0D108BD9-81ED-4DB2-BD59-A6C34878D82A}">
                    <a16:rowId xmlns:a16="http://schemas.microsoft.com/office/drawing/2014/main" val="10001"/>
                  </a:ext>
                </a:extLst>
              </a:tr>
              <a:tr h="243840">
                <a:tc>
                  <a:txBody>
                    <a:bodyPr/>
                    <a:lstStyle/>
                    <a:p>
                      <a:pPr algn="ctr"/>
                      <a:r>
                        <a:rPr lang="en-US" sz="1600" b="0" cap="none" spc="0" dirty="0">
                          <a:ln w="0"/>
                          <a:solidFill>
                            <a:schemeClr val="tx1"/>
                          </a:solidFill>
                          <a:effectLst/>
                        </a:rPr>
                        <a:t>i</a:t>
                      </a:r>
                      <a:r>
                        <a:rPr lang="ar-SA" sz="1600" b="0" cap="none" spc="0" dirty="0">
                          <a:ln w="0"/>
                          <a:solidFill>
                            <a:schemeClr val="tx1"/>
                          </a:solidFill>
                          <a:effectLst/>
                        </a:rPr>
                        <a:t>nsertion </a:t>
                      </a:r>
                      <a:endParaRPr lang="en-US" sz="1600" b="0" cap="none" spc="0" dirty="0">
                        <a:ln w="0"/>
                        <a:solidFill>
                          <a:schemeClr val="tx1"/>
                        </a:solidFill>
                        <a:effectLst/>
                      </a:endParaRPr>
                    </a:p>
                  </a:txBody>
                  <a:tcPr marL="0" marR="0" marT="0" marB="0">
                    <a:solidFill>
                      <a:srgbClr val="00B0F0"/>
                    </a:solidFill>
                  </a:tcPr>
                </a:tc>
                <a:extLst>
                  <a:ext uri="{0D108BD9-81ED-4DB2-BD59-A6C34878D82A}">
                    <a16:rowId xmlns:a16="http://schemas.microsoft.com/office/drawing/2014/main" val="10002"/>
                  </a:ext>
                </a:extLst>
              </a:tr>
              <a:tr h="243840">
                <a:tc>
                  <a:txBody>
                    <a:bodyPr/>
                    <a:lstStyle/>
                    <a:p>
                      <a:pPr algn="ctr"/>
                      <a:r>
                        <a:rPr lang="ar-SA" sz="1600" b="0" cap="none" spc="0" dirty="0">
                          <a:ln w="0"/>
                          <a:solidFill>
                            <a:schemeClr val="tx1"/>
                          </a:solidFill>
                          <a:effectLst/>
                        </a:rPr>
                        <a:t>mismatch</a:t>
                      </a:r>
                      <a:endParaRPr lang="en-US" sz="1600" b="0" cap="none" spc="0" dirty="0">
                        <a:ln w="0"/>
                        <a:solidFill>
                          <a:schemeClr val="tx1"/>
                        </a:solidFill>
                        <a:effectLst/>
                      </a:endParaRPr>
                    </a:p>
                  </a:txBody>
                  <a:tcPr marL="0" marR="0" marT="0" marB="0">
                    <a:solidFill>
                      <a:srgbClr val="92D05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97983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Challenges in Read Mapping</a:t>
            </a:r>
          </a:p>
        </p:txBody>
      </p:sp>
      <p:sp>
        <p:nvSpPr>
          <p:cNvPr id="3" name="内容占位符 2"/>
          <p:cNvSpPr>
            <a:spLocks noGrp="1"/>
          </p:cNvSpPr>
          <p:nvPr>
            <p:ph idx="1"/>
          </p:nvPr>
        </p:nvSpPr>
        <p:spPr>
          <a:xfrm>
            <a:off x="228600" y="1041648"/>
            <a:ext cx="8610600" cy="5339680"/>
          </a:xfrm>
        </p:spPr>
        <p:txBody>
          <a:bodyPr/>
          <a:lstStyle/>
          <a:p>
            <a:r>
              <a:rPr lang="en-US" sz="2000" dirty="0">
                <a:solidFill>
                  <a:srgbClr val="0000FF"/>
                </a:solidFill>
              </a:rPr>
              <a:t>Need to find many mappings of each read</a:t>
            </a:r>
          </a:p>
          <a:p>
            <a:pPr lvl="1"/>
            <a:r>
              <a:rPr lang="en-US" sz="2000" dirty="0">
                <a:solidFill>
                  <a:srgbClr val="FF0000"/>
                </a:solidFill>
              </a:rPr>
              <a:t>How can we find all mappings efficiently?</a:t>
            </a:r>
          </a:p>
          <a:p>
            <a:pPr lvl="1"/>
            <a:endParaRPr lang="en-US" sz="2000" dirty="0"/>
          </a:p>
          <a:p>
            <a:pPr lvl="1"/>
            <a:endParaRPr lang="en-US" sz="2000" dirty="0"/>
          </a:p>
          <a:p>
            <a:r>
              <a:rPr lang="en-US" sz="2000" dirty="0">
                <a:solidFill>
                  <a:srgbClr val="0000FF"/>
                </a:solidFill>
              </a:rPr>
              <a:t>Need to tolerate small variances/errors in each read</a:t>
            </a:r>
          </a:p>
          <a:p>
            <a:pPr lvl="1"/>
            <a:r>
              <a:rPr lang="en-US" sz="2000" dirty="0"/>
              <a:t>Each individual is different: Subject’s DNA may slightly differ from the reference (Mismatches, insertions, deletions)</a:t>
            </a:r>
          </a:p>
          <a:p>
            <a:pPr lvl="1"/>
            <a:r>
              <a:rPr lang="en-US" sz="2000" dirty="0">
                <a:solidFill>
                  <a:srgbClr val="FF0000"/>
                </a:solidFill>
              </a:rPr>
              <a:t>How can we efficiently map each read with up to </a:t>
            </a:r>
            <a:r>
              <a:rPr lang="en-US" sz="2000" i="1" dirty="0">
                <a:solidFill>
                  <a:srgbClr val="FF0000"/>
                </a:solidFill>
              </a:rPr>
              <a:t>e</a:t>
            </a:r>
            <a:r>
              <a:rPr lang="en-US" sz="2000" dirty="0">
                <a:solidFill>
                  <a:srgbClr val="FF0000"/>
                </a:solidFill>
              </a:rPr>
              <a:t> errors present?</a:t>
            </a:r>
          </a:p>
          <a:p>
            <a:endParaRPr lang="en-US" sz="2000" dirty="0"/>
          </a:p>
          <a:p>
            <a:endParaRPr lang="en-US" sz="2000" dirty="0"/>
          </a:p>
          <a:p>
            <a:r>
              <a:rPr lang="en-US" sz="2000" dirty="0">
                <a:solidFill>
                  <a:srgbClr val="0000FF"/>
                </a:solidFill>
              </a:rPr>
              <a:t>Need to map each read very fast (i.e., performance is important)</a:t>
            </a:r>
          </a:p>
          <a:p>
            <a:pPr lvl="1"/>
            <a:r>
              <a:rPr lang="en-US" sz="2000" dirty="0"/>
              <a:t>Human DNA is 3.2 billion base pairs long </a:t>
            </a:r>
            <a:r>
              <a:rPr lang="en-US" sz="2000" dirty="0">
                <a:sym typeface="Wingdings"/>
              </a:rPr>
              <a:t> </a:t>
            </a:r>
            <a:r>
              <a:rPr lang="en-US" sz="2000" dirty="0"/>
              <a:t>Millions to billions of reads (State-of-the-art mappers take weeks to map a human’s DNA)</a:t>
            </a:r>
          </a:p>
          <a:p>
            <a:pPr lvl="1"/>
            <a:r>
              <a:rPr lang="en-US" sz="2000" dirty="0">
                <a:solidFill>
                  <a:srgbClr val="FF0000"/>
                </a:solidFill>
              </a:rPr>
              <a:t>How can we design a much higher performance read mapper?</a:t>
            </a:r>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51419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First Step: Comprehensive Mapping</a:t>
            </a:r>
          </a:p>
        </p:txBody>
      </p:sp>
      <p:sp>
        <p:nvSpPr>
          <p:cNvPr id="3" name="Content Placeholder 2"/>
          <p:cNvSpPr>
            <a:spLocks noGrp="1"/>
          </p:cNvSpPr>
          <p:nvPr>
            <p:ph idx="1"/>
          </p:nvPr>
        </p:nvSpPr>
        <p:spPr/>
        <p:txBody>
          <a:bodyPr/>
          <a:lstStyle/>
          <a:p>
            <a:r>
              <a:rPr lang="en-US" dirty="0">
                <a:solidFill>
                  <a:srgbClr val="0000FF"/>
                </a:solidFill>
              </a:rPr>
              <a:t>+ Guaranteed to find </a:t>
            </a:r>
            <a:r>
              <a:rPr lang="en-US" i="1" dirty="0">
                <a:solidFill>
                  <a:srgbClr val="0000FF"/>
                </a:solidFill>
              </a:rPr>
              <a:t>all</a:t>
            </a:r>
            <a:r>
              <a:rPr lang="en-US" dirty="0">
                <a:solidFill>
                  <a:srgbClr val="0000FF"/>
                </a:solidFill>
              </a:rPr>
              <a:t> mappings </a:t>
            </a:r>
            <a:r>
              <a:rPr lang="en-US" dirty="0">
                <a:solidFill>
                  <a:srgbClr val="0000FF"/>
                </a:solidFill>
                <a:sym typeface="Wingdings" pitchFamily="2" charset="2"/>
              </a:rPr>
              <a:t> sensitive</a:t>
            </a:r>
            <a:endParaRPr lang="en-US" dirty="0">
              <a:solidFill>
                <a:srgbClr val="0000FF"/>
              </a:solidFill>
            </a:endParaRPr>
          </a:p>
          <a:p>
            <a:r>
              <a:rPr lang="en-US" dirty="0">
                <a:solidFill>
                  <a:srgbClr val="0000FF"/>
                </a:solidFill>
              </a:rPr>
              <a:t>+ Can tolerate up to </a:t>
            </a:r>
            <a:r>
              <a:rPr lang="en-US" i="1" dirty="0">
                <a:solidFill>
                  <a:srgbClr val="0000FF"/>
                </a:solidFill>
              </a:rPr>
              <a:t>e</a:t>
            </a:r>
            <a:r>
              <a:rPr lang="en-US" dirty="0">
                <a:solidFill>
                  <a:srgbClr val="0000FF"/>
                </a:solidFill>
              </a:rPr>
              <a:t> errors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3F3DD0-964F-E14E-9680-7F8D5AE1424B}"/>
              </a:ext>
            </a:extLst>
          </p:cNvPr>
          <p:cNvPicPr>
            <a:picLocks noChangeAspect="1"/>
          </p:cNvPicPr>
          <p:nvPr/>
        </p:nvPicPr>
        <p:blipFill>
          <a:blip r:embed="rId3"/>
          <a:stretch>
            <a:fillRect/>
          </a:stretch>
        </p:blipFill>
        <p:spPr>
          <a:xfrm>
            <a:off x="0" y="3493941"/>
            <a:ext cx="9144000" cy="2311323"/>
          </a:xfrm>
          <a:prstGeom prst="rect">
            <a:avLst/>
          </a:prstGeom>
        </p:spPr>
      </p:pic>
      <p:pic>
        <p:nvPicPr>
          <p:cNvPr id="6" name="Picture 5">
            <a:extLst>
              <a:ext uri="{FF2B5EF4-FFF2-40B4-BE49-F238E27FC236}">
                <a16:creationId xmlns:a16="http://schemas.microsoft.com/office/drawing/2014/main" id="{2CFF0334-A291-C943-B06C-11E8E31BF6EB}"/>
              </a:ext>
            </a:extLst>
          </p:cNvPr>
          <p:cNvPicPr>
            <a:picLocks noChangeAspect="1"/>
          </p:cNvPicPr>
          <p:nvPr/>
        </p:nvPicPr>
        <p:blipFill>
          <a:blip r:embed="rId4"/>
          <a:stretch>
            <a:fillRect/>
          </a:stretch>
        </p:blipFill>
        <p:spPr>
          <a:xfrm>
            <a:off x="220572" y="2413589"/>
            <a:ext cx="2006600" cy="1054100"/>
          </a:xfrm>
          <a:prstGeom prst="rect">
            <a:avLst/>
          </a:prstGeom>
        </p:spPr>
      </p:pic>
      <p:sp>
        <p:nvSpPr>
          <p:cNvPr id="7" name="TextBox 6">
            <a:extLst>
              <a:ext uri="{FF2B5EF4-FFF2-40B4-BE49-F238E27FC236}">
                <a16:creationId xmlns:a16="http://schemas.microsoft.com/office/drawing/2014/main" id="{B5FAA595-D157-7848-B3BE-4AE98FFE1F09}"/>
              </a:ext>
            </a:extLst>
          </p:cNvPr>
          <p:cNvSpPr txBox="1"/>
          <p:nvPr/>
        </p:nvSpPr>
        <p:spPr>
          <a:xfrm>
            <a:off x="4716016" y="2761087"/>
            <a:ext cx="33237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http://mrfast.sourceforge.net/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TextBox 7">
            <a:extLst>
              <a:ext uri="{FF2B5EF4-FFF2-40B4-BE49-F238E27FC236}">
                <a16:creationId xmlns:a16="http://schemas.microsoft.com/office/drawing/2014/main" id="{B6F2078C-FC19-AF41-9835-8FB9CC884161}"/>
              </a:ext>
            </a:extLst>
          </p:cNvPr>
          <p:cNvSpPr txBox="1"/>
          <p:nvPr/>
        </p:nvSpPr>
        <p:spPr>
          <a:xfrm>
            <a:off x="611560" y="6239173"/>
            <a:ext cx="761137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Alkan+,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"Personalized copy number and segmental duplication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maps using next-generation sequencing”</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rPr>
              <a:t>Nature Genetics 2009.</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8165559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Chart 63"/>
          <p:cNvGraphicFramePr>
            <a:graphicFrameLocks/>
          </p:cNvGraphicFramePr>
          <p:nvPr>
            <p:extLst/>
          </p:nvPr>
        </p:nvGraphicFramePr>
        <p:xfrm>
          <a:off x="846314" y="897229"/>
          <a:ext cx="7127725" cy="55802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915400" cy="1066800"/>
          </a:xfrm>
        </p:spPr>
        <p:txBody>
          <a:bodyPr/>
          <a:lstStyle/>
          <a:p>
            <a:r>
              <a:rPr lang="en-US" dirty="0"/>
              <a:t>Read Mapping Execution Time Breakdown </a:t>
            </a:r>
          </a:p>
        </p:txBody>
      </p:sp>
    </p:spTree>
    <p:extLst>
      <p:ext uri="{BB962C8B-B14F-4D97-AF65-F5344CB8AC3E}">
        <p14:creationId xmlns:p14="http://schemas.microsoft.com/office/powerpoint/2010/main" val="40042690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dirty="0"/>
              <a:t>The Read Mapping Bottleneck</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pSp>
        <p:nvGrpSpPr>
          <p:cNvPr id="4" name="Group 3"/>
          <p:cNvGrpSpPr/>
          <p:nvPr/>
        </p:nvGrpSpPr>
        <p:grpSpPr>
          <a:xfrm>
            <a:off x="563270" y="1786071"/>
            <a:ext cx="5124725" cy="1993963"/>
            <a:chOff x="629327" y="1793880"/>
            <a:chExt cx="7871460" cy="3062682"/>
          </a:xfrm>
        </p:grpSpPr>
        <p:sp>
          <p:nvSpPr>
            <p:cNvPr id="17" name="TextBox 16"/>
            <p:cNvSpPr txBox="1"/>
            <p:nvPr/>
          </p:nvSpPr>
          <p:spPr>
            <a:xfrm>
              <a:off x="4251493" y="1877363"/>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19" name="TextBox 18"/>
            <p:cNvSpPr txBox="1"/>
            <p:nvPr/>
          </p:nvSpPr>
          <p:spPr>
            <a:xfrm>
              <a:off x="4198153" y="2906064"/>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20" name="TextBox 19"/>
            <p:cNvSpPr txBox="1"/>
            <p:nvPr/>
          </p:nvSpPr>
          <p:spPr>
            <a:xfrm>
              <a:off x="4083855" y="2288844"/>
              <a:ext cx="4070236"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21" name="TextBox 20"/>
            <p:cNvSpPr txBox="1"/>
            <p:nvPr/>
          </p:nvSpPr>
          <p:spPr>
            <a:xfrm>
              <a:off x="4350552" y="2479344"/>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25" name="TextBox 24"/>
            <p:cNvSpPr txBox="1"/>
            <p:nvPr/>
          </p:nvSpPr>
          <p:spPr>
            <a:xfrm>
              <a:off x="4137193" y="2746042"/>
              <a:ext cx="4363594"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1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1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1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1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1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CCCC</a:t>
              </a:r>
              <a:r>
                <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1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1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endPar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endParaRPr>
            </a:p>
          </p:txBody>
        </p:sp>
        <p:sp>
          <p:nvSpPr>
            <p:cNvPr id="26" name="TextBox 25"/>
            <p:cNvSpPr txBox="1"/>
            <p:nvPr/>
          </p:nvSpPr>
          <p:spPr>
            <a:xfrm>
              <a:off x="3969552" y="3165144"/>
              <a:ext cx="4070236"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27" name="TextBox 26"/>
            <p:cNvSpPr txBox="1"/>
            <p:nvPr/>
          </p:nvSpPr>
          <p:spPr>
            <a:xfrm>
              <a:off x="4236253" y="3340404"/>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AAA</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28" name="TextBox 27"/>
            <p:cNvSpPr txBox="1"/>
            <p:nvPr/>
          </p:nvSpPr>
          <p:spPr>
            <a:xfrm>
              <a:off x="4259113" y="2045005"/>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CCCCCC</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29" name="TextBox 28"/>
            <p:cNvSpPr txBox="1"/>
            <p:nvPr/>
          </p:nvSpPr>
          <p:spPr>
            <a:xfrm>
              <a:off x="4114333" y="3965244"/>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30" name="TextBox 29"/>
            <p:cNvSpPr txBox="1"/>
            <p:nvPr/>
          </p:nvSpPr>
          <p:spPr>
            <a:xfrm>
              <a:off x="4266733" y="3538523"/>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31" name="TextBox 30"/>
            <p:cNvSpPr txBox="1"/>
            <p:nvPr/>
          </p:nvSpPr>
          <p:spPr>
            <a:xfrm>
              <a:off x="4053373" y="3805224"/>
              <a:ext cx="4363594"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1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1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TTTTT</a:t>
              </a: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AAAA</a:t>
              </a:r>
              <a:r>
                <a:rPr kumimoji="0" lang="en-US" sz="11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1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endPar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endParaRPr>
            </a:p>
          </p:txBody>
        </p:sp>
        <p:sp>
          <p:nvSpPr>
            <p:cNvPr id="32" name="TextBox 31"/>
            <p:cNvSpPr txBox="1"/>
            <p:nvPr/>
          </p:nvSpPr>
          <p:spPr>
            <a:xfrm>
              <a:off x="3885732" y="4224325"/>
              <a:ext cx="426835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GGGG</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33" name="TextBox 32"/>
            <p:cNvSpPr txBox="1"/>
            <p:nvPr/>
          </p:nvSpPr>
          <p:spPr>
            <a:xfrm>
              <a:off x="4152433" y="4399583"/>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AAA</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grpSp>
          <p:nvGrpSpPr>
            <p:cNvPr id="38" name="Group 37"/>
            <p:cNvGrpSpPr/>
            <p:nvPr/>
          </p:nvGrpSpPr>
          <p:grpSpPr>
            <a:xfrm>
              <a:off x="629327" y="1793880"/>
              <a:ext cx="3756660" cy="3002280"/>
              <a:chOff x="629327" y="2127171"/>
              <a:chExt cx="3756660" cy="300228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2638" t="24447" r="54362" b="17183"/>
              <a:stretch/>
            </p:blipFill>
            <p:spPr>
              <a:xfrm>
                <a:off x="2282867" y="2127171"/>
                <a:ext cx="2103120" cy="3002280"/>
              </a:xfrm>
              <a:prstGeom prst="roundRect">
                <a:avLst>
                  <a:gd name="adj" fmla="val 3215"/>
                </a:avLst>
              </a:prstGeom>
            </p:spPr>
          </p:pic>
          <p:pic>
            <p:nvPicPr>
              <p:cNvPr id="34" name="Picture 33"/>
              <p:cNvPicPr>
                <a:picLocks noChangeAspect="1"/>
              </p:cNvPicPr>
              <p:nvPr/>
            </p:nvPicPr>
            <p:blipFill rotWithShape="1">
              <a:blip r:embed="rId2" cstate="print">
                <a:clrChange>
                  <a:clrFrom>
                    <a:srgbClr val="C8CBAC"/>
                  </a:clrFrom>
                  <a:clrTo>
                    <a:srgbClr val="C8CBAC">
                      <a:alpha val="0"/>
                    </a:srgbClr>
                  </a:clrTo>
                </a:clrChange>
                <a:extLst>
                  <a:ext uri="{28A0092B-C50C-407E-A947-70E740481C1C}">
                    <a14:useLocalDpi xmlns:a14="http://schemas.microsoft.com/office/drawing/2010/main" val="0"/>
                  </a:ext>
                </a:extLst>
              </a:blip>
              <a:srcRect l="5138" t="26964" r="77695" b="53629"/>
              <a:stretch/>
            </p:blipFill>
            <p:spPr>
              <a:xfrm>
                <a:off x="737340" y="2248806"/>
                <a:ext cx="1569720" cy="998221"/>
              </a:xfrm>
              <a:prstGeom prst="rect">
                <a:avLst/>
              </a:prstGeom>
            </p:spPr>
          </p:pic>
          <p:pic>
            <p:nvPicPr>
              <p:cNvPr id="35" name="Picture 34"/>
              <p:cNvPicPr>
                <a:picLocks noChangeAspect="1"/>
              </p:cNvPicPr>
              <p:nvPr/>
            </p:nvPicPr>
            <p:blipFill rotWithShape="1">
              <a:blip r:embed="rId2" cstate="print">
                <a:extLst>
                  <a:ext uri="{28A0092B-C50C-407E-A947-70E740481C1C}">
                    <a14:useLocalDpi xmlns:a14="http://schemas.microsoft.com/office/drawing/2010/main" val="0"/>
                  </a:ext>
                </a:extLst>
              </a:blip>
              <a:srcRect l="3721" t="48297" r="76862" b="18666"/>
              <a:stretch/>
            </p:blipFill>
            <p:spPr>
              <a:xfrm>
                <a:off x="629327" y="3361558"/>
                <a:ext cx="1775460" cy="1699260"/>
              </a:xfrm>
              <a:prstGeom prst="roundRect">
                <a:avLst>
                  <a:gd name="adj" fmla="val 5499"/>
                </a:avLst>
              </a:prstGeom>
            </p:spPr>
          </p:pic>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3589" y="2311999"/>
                <a:ext cx="1481658" cy="864732"/>
              </a:xfrm>
              <a:prstGeom prst="rect">
                <a:avLst/>
              </a:prstGeom>
            </p:spPr>
          </p:pic>
        </p:grpSp>
      </p:grpSp>
      <p:pic>
        <p:nvPicPr>
          <p:cNvPr id="23" name="Picture 22"/>
          <p:cNvPicPr>
            <a:picLocks noChangeAspect="1"/>
          </p:cNvPicPr>
          <p:nvPr/>
        </p:nvPicPr>
        <p:blipFill rotWithShape="1">
          <a:blip r:embed="rId4">
            <a:clrChange>
              <a:clrFrom>
                <a:srgbClr val="F6F4E5"/>
              </a:clrFrom>
              <a:clrTo>
                <a:srgbClr val="F6F4E5">
                  <a:alpha val="0"/>
                </a:srgbClr>
              </a:clrTo>
            </a:clrChange>
          </a:blip>
          <a:srcRect l="40846" t="72302" r="40084" b="3596"/>
          <a:stretch/>
        </p:blipFill>
        <p:spPr>
          <a:xfrm>
            <a:off x="6442093" y="1481626"/>
            <a:ext cx="2192529" cy="2810935"/>
          </a:xfrm>
          <a:prstGeom prst="rect">
            <a:avLst/>
          </a:prstGeom>
        </p:spPr>
      </p:pic>
      <p:sp>
        <p:nvSpPr>
          <p:cNvPr id="78" name="Rectangle 77"/>
          <p:cNvSpPr/>
          <p:nvPr/>
        </p:nvSpPr>
        <p:spPr>
          <a:xfrm>
            <a:off x="3783955" y="5597645"/>
            <a:ext cx="266771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150X slower</a:t>
            </a:r>
            <a:endParaRPr kumimoji="0" lang="en-US" sz="500" b="0" i="0" u="none" strike="noStrike" kern="1200" cap="none" spc="0" normalizeH="0" baseline="0" noProof="0" dirty="0">
              <a:ln>
                <a:noFill/>
              </a:ln>
              <a:solidFill>
                <a:srgbClr val="FF0000"/>
              </a:solidFill>
              <a:effectLst/>
              <a:uLnTx/>
              <a:uFillTx/>
              <a:latin typeface="Tahoma"/>
              <a:ea typeface="+mn-ea"/>
              <a:cs typeface="+mn-cs"/>
            </a:endParaRPr>
          </a:p>
        </p:txBody>
      </p:sp>
      <p:sp>
        <p:nvSpPr>
          <p:cNvPr id="79" name="Rectangle 78"/>
          <p:cNvSpPr/>
          <p:nvPr/>
        </p:nvSpPr>
        <p:spPr>
          <a:xfrm>
            <a:off x="517889" y="3669131"/>
            <a:ext cx="212629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 name="Rectangle 4"/>
          <p:cNvSpPr/>
          <p:nvPr/>
        </p:nvSpPr>
        <p:spPr>
          <a:xfrm>
            <a:off x="1737401" y="4146886"/>
            <a:ext cx="1853392"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588CD"/>
                </a:solidFill>
                <a:effectLst/>
                <a:uLnTx/>
                <a:uFillTx/>
                <a:latin typeface="Times New Roman" panose="02020603050405020304" pitchFamily="18" charset="0"/>
                <a:ea typeface="Times New Roman" panose="02020603050405020304" pitchFamily="18" charset="0"/>
                <a:cs typeface="+mn-cs"/>
              </a:rPr>
              <a:t>Million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bases/minute</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6" name="Rectangle 5"/>
          <p:cNvSpPr/>
          <p:nvPr/>
        </p:nvSpPr>
        <p:spPr>
          <a:xfrm>
            <a:off x="437603" y="4153523"/>
            <a:ext cx="1454244"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7588CD"/>
                </a:solidFill>
                <a:effectLst/>
                <a:uLnTx/>
                <a:uFillTx/>
                <a:latin typeface="Times New Roman" panose="02020603050405020304" pitchFamily="18" charset="0"/>
                <a:ea typeface="Times New Roman" panose="02020603050405020304" pitchFamily="18" charset="0"/>
                <a:cs typeface="+mn-cs"/>
              </a:rPr>
              <a:t>300</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80" name="Rectangle 79"/>
          <p:cNvSpPr/>
          <p:nvPr/>
        </p:nvSpPr>
        <p:spPr>
          <a:xfrm>
            <a:off x="6916045" y="4119338"/>
            <a:ext cx="1853392"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588CD"/>
                </a:solidFill>
                <a:effectLst/>
                <a:uLnTx/>
                <a:uFillTx/>
                <a:latin typeface="Times New Roman" panose="02020603050405020304" pitchFamily="18" charset="0"/>
                <a:ea typeface="Times New Roman" panose="02020603050405020304" pitchFamily="18" charset="0"/>
                <a:cs typeface="+mn-cs"/>
              </a:rPr>
              <a:t>Million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bases/minute</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81" name="Rectangle 80"/>
          <p:cNvSpPr/>
          <p:nvPr/>
        </p:nvSpPr>
        <p:spPr>
          <a:xfrm>
            <a:off x="6470827" y="4091790"/>
            <a:ext cx="607859"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7588CD"/>
                </a:solidFill>
                <a:effectLst/>
                <a:uLnTx/>
                <a:uFillTx/>
                <a:latin typeface="Times New Roman" panose="02020603050405020304" pitchFamily="18" charset="0"/>
                <a:ea typeface="Times New Roman" panose="02020603050405020304" pitchFamily="18" charset="0"/>
                <a:cs typeface="+mn-cs"/>
              </a:rPr>
              <a:t>2</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8" name="Lightning Bolt 7"/>
          <p:cNvSpPr/>
          <p:nvPr/>
        </p:nvSpPr>
        <p:spPr>
          <a:xfrm>
            <a:off x="4318269" y="4925537"/>
            <a:ext cx="1231963" cy="778661"/>
          </a:xfrm>
          <a:prstGeom prst="lightningBolt">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Tree>
    <p:extLst>
      <p:ext uri="{BB962C8B-B14F-4D97-AF65-F5344CB8AC3E}">
        <p14:creationId xmlns:p14="http://schemas.microsoft.com/office/powerpoint/2010/main" val="8465993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barn(inVertical)">
                                      <p:cBhvr>
                                        <p:cTn id="12" dur="500"/>
                                        <p:tgtEl>
                                          <p:spTgt spid="8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barn(inVertical)">
                                      <p:cBhvr>
                                        <p:cTn id="15" dur="500"/>
                                        <p:tgtEl>
                                          <p:spTgt spid="8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barn(inVertical)">
                                      <p:cBhvr>
                                        <p:cTn id="23"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0" grpId="0"/>
      <p:bldP spid="81"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Idea</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1916832"/>
            <a:ext cx="8610600" cy="5193723"/>
          </a:xfrm>
        </p:spPr>
        <p:txBody>
          <a:bodyPr/>
          <a:lstStyle/>
          <a:p>
            <a:pPr marL="0" indent="0" algn="ctr">
              <a:buNone/>
            </a:pPr>
            <a:r>
              <a:rPr lang="en-US" sz="4000" b="1" dirty="0">
                <a:solidFill>
                  <a:srgbClr val="0000FF"/>
                </a:solidFill>
              </a:rPr>
              <a:t>Filter fast </a:t>
            </a:r>
            <a:r>
              <a:rPr lang="en-US" sz="4000" dirty="0">
                <a:solidFill>
                  <a:srgbClr val="0000FF"/>
                </a:solidFill>
              </a:rPr>
              <a:t>before you align</a:t>
            </a:r>
          </a:p>
          <a:p>
            <a:pPr marL="0" indent="0" algn="ctr">
              <a:buNone/>
            </a:pPr>
            <a:endParaRPr lang="en-US" dirty="0">
              <a:solidFill>
                <a:srgbClr val="0000FF"/>
              </a:solidFill>
            </a:endParaRPr>
          </a:p>
          <a:p>
            <a:pPr marL="0" indent="0" algn="ctr">
              <a:buNone/>
            </a:pPr>
            <a:endParaRPr lang="en-US" dirty="0">
              <a:solidFill>
                <a:srgbClr val="0000FF"/>
              </a:solidFill>
            </a:endParaRPr>
          </a:p>
          <a:p>
            <a:pPr marL="0" indent="0" algn="ctr">
              <a:buNone/>
            </a:pPr>
            <a:r>
              <a:rPr lang="en-US" sz="4000" dirty="0">
                <a:solidFill>
                  <a:srgbClr val="FF0000"/>
                </a:solidFill>
              </a:rPr>
              <a:t>Minimize costly </a:t>
            </a:r>
          </a:p>
          <a:p>
            <a:pPr marL="0" indent="0" algn="ctr">
              <a:buNone/>
            </a:pPr>
            <a:r>
              <a:rPr lang="en-US" sz="4000" dirty="0">
                <a:solidFill>
                  <a:srgbClr val="FF0000"/>
                </a:solidFill>
              </a:rPr>
              <a:t>“approximate string comparisons”</a:t>
            </a: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848151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D96E-CA21-B247-ABBA-4E57AE4DEF41}"/>
              </a:ext>
            </a:extLst>
          </p:cNvPr>
          <p:cNvSpPr>
            <a:spLocks noGrp="1"/>
          </p:cNvSpPr>
          <p:nvPr>
            <p:ph type="title"/>
          </p:nvPr>
        </p:nvSpPr>
        <p:spPr/>
        <p:txBody>
          <a:bodyPr/>
          <a:lstStyle/>
          <a:p>
            <a:r>
              <a:rPr lang="en-US" dirty="0"/>
              <a:t>Our First Filter: Pure Software Approach</a:t>
            </a:r>
          </a:p>
        </p:txBody>
      </p:sp>
      <p:sp>
        <p:nvSpPr>
          <p:cNvPr id="3" name="Content Placeholder 2">
            <a:extLst>
              <a:ext uri="{FF2B5EF4-FFF2-40B4-BE49-F238E27FC236}">
                <a16:creationId xmlns:a16="http://schemas.microsoft.com/office/drawing/2014/main" id="{44879405-C231-C349-B472-0EDABFFC613A}"/>
              </a:ext>
            </a:extLst>
          </p:cNvPr>
          <p:cNvSpPr>
            <a:spLocks noGrp="1"/>
          </p:cNvSpPr>
          <p:nvPr>
            <p:ph idx="1"/>
          </p:nvPr>
        </p:nvSpPr>
        <p:spPr/>
        <p:txBody>
          <a:bodyPr/>
          <a:lstStyle/>
          <a:p>
            <a:r>
              <a:rPr lang="en-US" dirty="0"/>
              <a:t>Download the source code and try for yourself</a:t>
            </a:r>
          </a:p>
          <a:p>
            <a:pPr lvl="1"/>
            <a:r>
              <a:rPr lang="en-US" dirty="0">
                <a:hlinkClick r:id="rId2"/>
              </a:rPr>
              <a:t>Download link to FastHASH</a:t>
            </a: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5C08FFFF-1FE8-6D4B-A824-03B363B973A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02554146-E233-5C46-8E38-9D3E670DB060}"/>
              </a:ext>
            </a:extLst>
          </p:cNvPr>
          <p:cNvPicPr>
            <a:picLocks noChangeAspect="1"/>
          </p:cNvPicPr>
          <p:nvPr/>
        </p:nvPicPr>
        <p:blipFill>
          <a:blip r:embed="rId3"/>
          <a:stretch>
            <a:fillRect/>
          </a:stretch>
        </p:blipFill>
        <p:spPr>
          <a:xfrm>
            <a:off x="0" y="2780928"/>
            <a:ext cx="9144000" cy="3237722"/>
          </a:xfrm>
          <a:prstGeom prst="rect">
            <a:avLst/>
          </a:prstGeom>
        </p:spPr>
      </p:pic>
    </p:spTree>
    <p:extLst>
      <p:ext uri="{BB962C8B-B14F-4D97-AF65-F5344CB8AC3E}">
        <p14:creationId xmlns:p14="http://schemas.microsoft.com/office/powerpoint/2010/main" val="279956075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F82E-640E-AA4A-BA41-BA930D185510}"/>
              </a:ext>
            </a:extLst>
          </p:cNvPr>
          <p:cNvSpPr>
            <a:spLocks noGrp="1"/>
          </p:cNvSpPr>
          <p:nvPr>
            <p:ph type="title"/>
          </p:nvPr>
        </p:nvSpPr>
        <p:spPr>
          <a:xfrm>
            <a:off x="228600" y="152400"/>
            <a:ext cx="8807848" cy="756320"/>
          </a:xfrm>
        </p:spPr>
        <p:txBody>
          <a:bodyPr/>
          <a:lstStyle/>
          <a:p>
            <a:r>
              <a:rPr lang="en-US" sz="3600" dirty="0"/>
              <a:t>Shifted Hamming Distance: SIMD Acceleration</a:t>
            </a:r>
          </a:p>
        </p:txBody>
      </p:sp>
      <p:sp>
        <p:nvSpPr>
          <p:cNvPr id="4" name="Slide Number Placeholder 3">
            <a:extLst>
              <a:ext uri="{FF2B5EF4-FFF2-40B4-BE49-F238E27FC236}">
                <a16:creationId xmlns:a16="http://schemas.microsoft.com/office/drawing/2014/main" id="{5F2405B1-0D67-9F47-A335-E3FA3DAA51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C6DBDE8-4D7A-1E4F-9F47-EBE9371E327D}"/>
              </a:ext>
            </a:extLst>
          </p:cNvPr>
          <p:cNvPicPr>
            <a:picLocks noChangeAspect="1"/>
          </p:cNvPicPr>
          <p:nvPr/>
        </p:nvPicPr>
        <p:blipFill>
          <a:blip r:embed="rId2"/>
          <a:stretch>
            <a:fillRect/>
          </a:stretch>
        </p:blipFill>
        <p:spPr>
          <a:xfrm>
            <a:off x="0" y="1188893"/>
            <a:ext cx="9144000" cy="4112315"/>
          </a:xfrm>
          <a:prstGeom prst="rect">
            <a:avLst/>
          </a:prstGeom>
        </p:spPr>
      </p:pic>
      <p:sp>
        <p:nvSpPr>
          <p:cNvPr id="6" name="TextBox 5">
            <a:extLst>
              <a:ext uri="{FF2B5EF4-FFF2-40B4-BE49-F238E27FC236}">
                <a16:creationId xmlns:a16="http://schemas.microsoft.com/office/drawing/2014/main" id="{8FD16523-9524-E743-BD65-DB036E5D839C}"/>
              </a:ext>
            </a:extLst>
          </p:cNvPr>
          <p:cNvSpPr txBox="1"/>
          <p:nvPr/>
        </p:nvSpPr>
        <p:spPr>
          <a:xfrm>
            <a:off x="0" y="5589240"/>
            <a:ext cx="903644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Xin+,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"Shifted Hamming Distance: A Fast and Accurate SIMD-friendly Filter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to Accelerate Alignment Verification in Read Mapping”</a:t>
            </a:r>
            <a:r>
              <a:rPr kumimoji="0" lang="en-US" sz="1800" b="1" i="0" u="none" strike="noStrike" kern="1200" cap="none" spc="0" normalizeH="0" baseline="0" noProof="0" dirty="0">
                <a:ln>
                  <a:noFill/>
                </a:ln>
                <a:solidFill>
                  <a:srgbClr val="000000"/>
                </a:solidFill>
                <a:effectLst/>
                <a:uLnTx/>
                <a:uFillTx/>
                <a:latin typeface="Tahoma"/>
                <a:ea typeface="+mn-ea"/>
                <a:cs typeface="+mn-cs"/>
              </a:rPr>
              <a:t>, Bioinformatics 2015.</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TextBox 2">
            <a:extLst>
              <a:ext uri="{FF2B5EF4-FFF2-40B4-BE49-F238E27FC236}">
                <a16:creationId xmlns:a16="http://schemas.microsoft.com/office/drawing/2014/main" id="{36445F11-D01A-8446-B677-10B1176ECB94}"/>
              </a:ext>
            </a:extLst>
          </p:cNvPr>
          <p:cNvSpPr txBox="1"/>
          <p:nvPr/>
        </p:nvSpPr>
        <p:spPr>
          <a:xfrm>
            <a:off x="97149" y="936148"/>
            <a:ext cx="63470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https://github.com/CMU-SAFARI/Shifted-Hamming-Distance</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402113532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836712"/>
            <a:ext cx="9144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000000"/>
                </a:solidFill>
                <a:effectLst/>
                <a:uLnTx/>
                <a:uFillTx/>
                <a:latin typeface="Arial Narrow" charset="0"/>
                <a:ea typeface="ＭＳ Ｐゴシック" charset="0"/>
                <a:cs typeface="Arial" charset="0"/>
              </a:rPr>
              <a:t>Research Focus:</a:t>
            </a:r>
            <a:r>
              <a:rPr kumimoji="0" lang="en-US" sz="2400" b="1" i="1"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Computer architecture, HW/SW, bioinformatics,</a:t>
            </a:r>
            <a:r>
              <a:rPr lang="en-US" sz="2400" b="1" i="1" dirty="0">
                <a:solidFill>
                  <a:srgbClr val="000000"/>
                </a:solidFill>
                <a:latin typeface="Arial Narrow" charset="0"/>
                <a:ea typeface="ＭＳ Ｐゴシック" charset="0"/>
                <a:cs typeface="Arial" charset="0"/>
              </a:rPr>
              <a:t> security</a:t>
            </a:r>
            <a:endParaRPr kumimoji="0" lang="en-US" sz="2400" b="1" i="1"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Memory and storage (DRAM, flash, emerging), interconnects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Heterogeneous &amp; parallel systems, GPUs, systems for data analytics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System/architecture interaction, new execution models, new interfaces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Hardware security, energy efficiency, fault tolerance, performance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Genome sequence analysis &amp; assembly algorithms and architectures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Biologically inspired systems &amp; system design for bio/medicine</a:t>
            </a:r>
          </a:p>
        </p:txBody>
      </p:sp>
      <p:pic>
        <p:nvPicPr>
          <p:cNvPr id="40" name="Picture 3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22930" y="4231307"/>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7262555" y="3439062"/>
            <a:ext cx="1276125" cy="127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Text Box 147"/>
          <p:cNvSpPr txBox="1">
            <a:spLocks noChangeArrowheads="1"/>
          </p:cNvSpPr>
          <p:nvPr/>
        </p:nvSpPr>
        <p:spPr bwMode="auto">
          <a:xfrm>
            <a:off x="6596063" y="6503987"/>
            <a:ext cx="22923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a:extLst>
              <a:ext uri="{28A0092B-C50C-407E-A947-70E740481C1C}">
                <a14:useLocalDpi xmlns:a14="http://schemas.microsoft.com/office/drawing/2010/main" val="0"/>
              </a:ext>
            </a:extLst>
          </a:blip>
          <a:srcRect l="4478" t="22220" r="3780" b="12109"/>
          <a:stretch>
            <a:fillRect/>
          </a:stretch>
        </p:blipFill>
        <p:spPr bwMode="auto">
          <a:xfrm>
            <a:off x="354137" y="5717501"/>
            <a:ext cx="2325687" cy="90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633" name="Group 47"/>
          <p:cNvGrpSpPr>
            <a:grpSpLocks/>
          </p:cNvGrpSpPr>
          <p:nvPr/>
        </p:nvGrpSpPr>
        <p:grpSpPr bwMode="auto">
          <a:xfrm>
            <a:off x="3401598" y="5338860"/>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7" name="Text Box 13" descr="90%"/>
          <p:cNvSpPr txBox="1">
            <a:spLocks noChangeArrowheads="1"/>
          </p:cNvSpPr>
          <p:nvPr/>
        </p:nvSpPr>
        <p:spPr bwMode="auto">
          <a:xfrm>
            <a:off x="474243" y="4821870"/>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98252" y="3979561"/>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982640" y="4076506"/>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608432" y="4746245"/>
            <a:ext cx="2925968"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05200"/>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descr="di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2679825" y="3450054"/>
            <a:ext cx="2304256" cy="549297"/>
          </a:xfrm>
          <a:prstGeom prst="rect">
            <a:avLst/>
          </a:prstGeom>
        </p:spPr>
      </p:pic>
      <p:pic>
        <p:nvPicPr>
          <p:cNvPr id="35" name="Picture 34"/>
          <p:cNvPicPr>
            <a:picLocks noChangeAspect="1"/>
          </p:cNvPicPr>
          <p:nvPr/>
        </p:nvPicPr>
        <p:blipFill>
          <a:blip r:embed="rId10"/>
          <a:stretch>
            <a:fillRect/>
          </a:stretch>
        </p:blipFill>
        <p:spPr>
          <a:xfrm>
            <a:off x="5681266" y="3620023"/>
            <a:ext cx="1554690" cy="1003885"/>
          </a:xfrm>
          <a:prstGeom prst="rect">
            <a:avLst/>
          </a:prstGeom>
        </p:spPr>
      </p:pic>
      <p:sp>
        <p:nvSpPr>
          <p:cNvPr id="36" name="Line 15"/>
          <p:cNvSpPr>
            <a:spLocks noChangeShapeType="1"/>
          </p:cNvSpPr>
          <p:nvPr/>
        </p:nvSpPr>
        <p:spPr bwMode="auto">
          <a:xfrm flipV="1">
            <a:off x="4984081" y="4092641"/>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331231" y="4495799"/>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962400" y="4898556"/>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4644008" y="5229200"/>
            <a:ext cx="453201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with architecture at the center</a:t>
            </a:r>
          </a:p>
        </p:txBody>
      </p:sp>
      <p:sp>
        <p:nvSpPr>
          <p:cNvPr id="26" name="Title 1"/>
          <p:cNvSpPr>
            <a:spLocks noGrp="1"/>
          </p:cNvSpPr>
          <p:nvPr>
            <p:ph type="title"/>
          </p:nvPr>
        </p:nvSpPr>
        <p:spPr>
          <a:xfrm>
            <a:off x="228600" y="152400"/>
            <a:ext cx="8610600" cy="1066800"/>
          </a:xfrm>
        </p:spPr>
        <p:txBody>
          <a:bodyPr/>
          <a:lstStyle/>
          <a:p>
            <a:r>
              <a:rPr lang="en-US" dirty="0"/>
              <a:t>Current Research Focus Areas</a:t>
            </a:r>
          </a:p>
        </p:txBody>
      </p:sp>
      <p:sp>
        <p:nvSpPr>
          <p:cNvPr id="23" name="Rectangle 22">
            <a:extLst>
              <a:ext uri="{FF2B5EF4-FFF2-40B4-BE49-F238E27FC236}">
                <a16:creationId xmlns:a16="http://schemas.microsoft.com/office/drawing/2014/main" id="{0F54DCD8-4CF3-1345-A6B8-D3F95408A4A3}"/>
              </a:ext>
            </a:extLst>
          </p:cNvPr>
          <p:cNvSpPr/>
          <p:nvPr/>
        </p:nvSpPr>
        <p:spPr>
          <a:xfrm>
            <a:off x="179512" y="1281089"/>
            <a:ext cx="554461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23">
            <a:extLst>
              <a:ext uri="{FF2B5EF4-FFF2-40B4-BE49-F238E27FC236}">
                <a16:creationId xmlns:a16="http://schemas.microsoft.com/office/drawing/2014/main" id="{A34789E2-CA72-8549-8648-8CBC7F81FA73}"/>
              </a:ext>
            </a:extLst>
          </p:cNvPr>
          <p:cNvSpPr/>
          <p:nvPr/>
        </p:nvSpPr>
        <p:spPr>
          <a:xfrm>
            <a:off x="179512" y="1988101"/>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65A38495-FAE2-DB49-BDEB-5ABD036AF701}"/>
              </a:ext>
            </a:extLst>
          </p:cNvPr>
          <p:cNvSpPr/>
          <p:nvPr/>
        </p:nvSpPr>
        <p:spPr>
          <a:xfrm>
            <a:off x="179512" y="2350984"/>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DC0B4D58-5030-DB49-AE7F-5581D71B7D2F}"/>
              </a:ext>
            </a:extLst>
          </p:cNvPr>
          <p:cNvSpPr/>
          <p:nvPr/>
        </p:nvSpPr>
        <p:spPr>
          <a:xfrm>
            <a:off x="179512" y="2708920"/>
            <a:ext cx="8354888" cy="36004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4" name="Rectangle 33">
            <a:extLst>
              <a:ext uri="{FF2B5EF4-FFF2-40B4-BE49-F238E27FC236}">
                <a16:creationId xmlns:a16="http://schemas.microsoft.com/office/drawing/2014/main" id="{9E2C56E4-536A-F74C-95BA-7763F9814A49}"/>
              </a:ext>
            </a:extLst>
          </p:cNvPr>
          <p:cNvSpPr/>
          <p:nvPr/>
        </p:nvSpPr>
        <p:spPr>
          <a:xfrm>
            <a:off x="175160" y="1628800"/>
            <a:ext cx="853947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189420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32" grpId="0" animBg="1"/>
      <p:bldP spid="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Object 3"/>
          <p:cNvGraphicFramePr>
            <a:graphicFrameLocks noChangeAspect="1"/>
          </p:cNvGraphicFramePr>
          <p:nvPr>
            <p:extLst/>
          </p:nvPr>
        </p:nvGraphicFramePr>
        <p:xfrm>
          <a:off x="273396" y="2692989"/>
          <a:ext cx="8556908" cy="3646726"/>
        </p:xfrm>
        <a:graphic>
          <a:graphicData uri="http://schemas.openxmlformats.org/presentationml/2006/ole">
            <mc:AlternateContent xmlns:mc="http://schemas.openxmlformats.org/markup-compatibility/2006">
              <mc:Choice xmlns:v="urn:schemas-microsoft-com:vml" Requires="v">
                <p:oleObj spid="_x0000_s39961" name="Visio" r:id="rId4" imgW="9268335" imgH="3950208" progId="Visio.Drawing.11">
                  <p:embed/>
                </p:oleObj>
              </mc:Choice>
              <mc:Fallback>
                <p:oleObj name="Visio" r:id="rId4" imgW="9268335" imgH="3950208" progId="Visio.Drawing.11">
                  <p:embed/>
                  <p:pic>
                    <p:nvPicPr>
                      <p:cNvPr id="4" name="Object 3"/>
                      <p:cNvPicPr/>
                      <p:nvPr/>
                    </p:nvPicPr>
                    <p:blipFill>
                      <a:blip r:embed="rId5"/>
                      <a:stretch>
                        <a:fillRect/>
                      </a:stretch>
                    </p:blipFill>
                    <p:spPr>
                      <a:xfrm>
                        <a:off x="273396" y="2692989"/>
                        <a:ext cx="8556908" cy="3646726"/>
                      </a:xfrm>
                      <a:prstGeom prst="rect">
                        <a:avLst/>
                      </a:prstGeom>
                    </p:spPr>
                  </p:pic>
                </p:oleObj>
              </mc:Fallback>
            </mc:AlternateContent>
          </a:graphicData>
        </a:graphic>
      </p:graphicFrame>
      <p:sp>
        <p:nvSpPr>
          <p:cNvPr id="5" name="Title 1"/>
          <p:cNvSpPr txBox="1">
            <a:spLocks/>
          </p:cNvSpPr>
          <p:nvPr/>
        </p:nvSpPr>
        <p:spPr>
          <a:xfrm>
            <a:off x="228600" y="152400"/>
            <a:ext cx="8610600" cy="1066800"/>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err="1">
                <a:ln>
                  <a:noFill/>
                </a:ln>
                <a:solidFill>
                  <a:srgbClr val="006633"/>
                </a:solidFill>
                <a:effectLst/>
                <a:uLnTx/>
                <a:uFillTx/>
                <a:latin typeface="Garamond"/>
                <a:ea typeface="+mj-ea"/>
                <a:cs typeface="+mj-cs"/>
              </a:rPr>
              <a:t>GateKeeper</a:t>
            </a:r>
            <a:r>
              <a:rPr kumimoji="0" lang="en-US" sz="3600" b="0" i="0" u="none" strike="noStrike" kern="0" cap="none" spc="0" normalizeH="0" baseline="0" noProof="0" dirty="0">
                <a:ln>
                  <a:noFill/>
                </a:ln>
                <a:solidFill>
                  <a:srgbClr val="006633"/>
                </a:solidFill>
                <a:effectLst/>
                <a:uLnTx/>
                <a:uFillTx/>
                <a:latin typeface="Garamond"/>
                <a:ea typeface="+mj-ea"/>
                <a:cs typeface="+mj-cs"/>
              </a:rPr>
              <a:t>: FPGA-Based Alignment Filtering</a:t>
            </a:r>
            <a:endParaRPr kumimoji="0" lang="en-US" sz="3600" b="0" i="0" u="none" strike="noStrike" kern="0" cap="none" spc="0" normalizeH="0" baseline="0" noProof="0" dirty="0">
              <a:ln>
                <a:noFill/>
              </a:ln>
              <a:solidFill>
                <a:srgbClr val="1F497D"/>
              </a:solidFill>
              <a:effectLst/>
              <a:uLnTx/>
              <a:uFillTx/>
              <a:latin typeface="Garamond"/>
              <a:ea typeface="+mj-ea"/>
              <a:cs typeface="+mj-cs"/>
            </a:endParaRPr>
          </a:p>
        </p:txBody>
      </p:sp>
      <p:pic>
        <p:nvPicPr>
          <p:cNvPr id="9" name="Picture 8" descr="http://www.fpgadeveloper.com/wp-content/uploads/2016/03/fpga-drive-bring-up-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275"/>
          <a:stretch/>
        </p:blipFill>
        <p:spPr bwMode="auto">
          <a:xfrm>
            <a:off x="3536006" y="1275733"/>
            <a:ext cx="1878272" cy="1243731"/>
          </a:xfrm>
          <a:prstGeom prst="rect">
            <a:avLst/>
          </a:prstGeom>
          <a:noFill/>
          <a:extLst>
            <a:ext uri="{909E8E84-426E-40DD-AFC4-6F175D3DCCD1}">
              <a14:hiddenFill xmlns:a14="http://schemas.microsoft.com/office/drawing/2010/main">
                <a:solidFill>
                  <a:srgbClr val="FFFFFF"/>
                </a:solidFill>
              </a14:hiddenFill>
            </a:ext>
          </a:extLst>
        </p:spPr>
      </p:pic>
      <p:sp>
        <p:nvSpPr>
          <p:cNvPr id="10" name="Cube 9"/>
          <p:cNvSpPr>
            <a:spLocks/>
          </p:cNvSpPr>
          <p:nvPr/>
        </p:nvSpPr>
        <p:spPr>
          <a:xfrm>
            <a:off x="1364419" y="1508488"/>
            <a:ext cx="1645920" cy="1005840"/>
          </a:xfrm>
          <a:prstGeom prst="cube">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uropa"/>
                <a:ea typeface="+mn-ea"/>
                <a:cs typeface="+mn-cs"/>
              </a:rPr>
              <a:t>Alignment Filter</a:t>
            </a:r>
          </a:p>
        </p:txBody>
      </p:sp>
      <p:sp>
        <p:nvSpPr>
          <p:cNvPr id="11" name="Cross 10"/>
          <p:cNvSpPr/>
          <p:nvPr/>
        </p:nvSpPr>
        <p:spPr>
          <a:xfrm>
            <a:off x="3106352" y="1787354"/>
            <a:ext cx="406406" cy="406406"/>
          </a:xfrm>
          <a:prstGeom prst="plus">
            <a:avLst>
              <a:gd name="adj" fmla="val 37284"/>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12" name="Group 11"/>
          <p:cNvGrpSpPr/>
          <p:nvPr/>
        </p:nvGrpSpPr>
        <p:grpSpPr>
          <a:xfrm>
            <a:off x="5953706" y="862882"/>
            <a:ext cx="2109214" cy="1899606"/>
            <a:chOff x="6300192" y="517140"/>
            <a:chExt cx="2736304" cy="2464377"/>
          </a:xfrm>
        </p:grpSpPr>
        <p:grpSp>
          <p:nvGrpSpPr>
            <p:cNvPr id="13" name="Group 12"/>
            <p:cNvGrpSpPr/>
            <p:nvPr/>
          </p:nvGrpSpPr>
          <p:grpSpPr>
            <a:xfrm>
              <a:off x="7111817" y="517140"/>
              <a:ext cx="1080120" cy="1876623"/>
              <a:chOff x="-108520" y="4149080"/>
              <a:chExt cx="1080120" cy="1876623"/>
            </a:xfrm>
          </p:grpSpPr>
          <p:sp>
            <p:nvSpPr>
              <p:cNvPr id="15" name="TextBox 14"/>
              <p:cNvSpPr txBox="1"/>
              <p:nvPr/>
            </p:nvSpPr>
            <p:spPr>
              <a:xfrm>
                <a:off x="467544" y="4437113"/>
                <a:ext cx="504056" cy="5190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2A55D6"/>
                    </a:solidFill>
                    <a:effectLst/>
                    <a:uLnTx/>
                    <a:uFillTx/>
                    <a:latin typeface="Tahoma"/>
                    <a:ea typeface="+mn-ea"/>
                    <a:cs typeface="+mn-cs"/>
                  </a:rPr>
                  <a:t>st</a:t>
                </a:r>
                <a:endParaRPr kumimoji="0" lang="en-US" sz="2000" b="0" i="0" u="none" strike="noStrike" kern="1200" cap="none" spc="0" normalizeH="0" baseline="0" noProof="0" dirty="0">
                  <a:ln>
                    <a:noFill/>
                  </a:ln>
                  <a:solidFill>
                    <a:srgbClr val="2A55D6"/>
                  </a:solidFill>
                  <a:effectLst/>
                  <a:uLnTx/>
                  <a:uFillTx/>
                  <a:latin typeface="Tahoma"/>
                  <a:ea typeface="+mn-ea"/>
                  <a:cs typeface="+mn-cs"/>
                </a:endParaRPr>
              </a:p>
            </p:txBody>
          </p:sp>
          <p:sp>
            <p:nvSpPr>
              <p:cNvPr id="16" name="Rectangle 15"/>
              <p:cNvSpPr/>
              <p:nvPr/>
            </p:nvSpPr>
            <p:spPr>
              <a:xfrm>
                <a:off x="-108520" y="4149080"/>
                <a:ext cx="1038132" cy="187662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55D6"/>
                    </a:solidFill>
                    <a:effectLst/>
                    <a:uLnTx/>
                    <a:uFillTx/>
                    <a:latin typeface="Tahoma"/>
                    <a:ea typeface="+mn-ea"/>
                    <a:cs typeface="+mn-cs"/>
                  </a:rPr>
                  <a:t>1</a:t>
                </a:r>
              </a:p>
            </p:txBody>
          </p:sp>
        </p:grpSp>
        <p:sp>
          <p:nvSpPr>
            <p:cNvPr id="14" name="Rectangle 13"/>
            <p:cNvSpPr/>
            <p:nvPr/>
          </p:nvSpPr>
          <p:spPr>
            <a:xfrm>
              <a:off x="6300192" y="2063170"/>
              <a:ext cx="2736304" cy="91834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55D6"/>
                  </a:solidFill>
                  <a:effectLst/>
                  <a:uLnTx/>
                  <a:uFillTx/>
                  <a:latin typeface="Tahoma"/>
                  <a:ea typeface="+mn-ea"/>
                  <a:cs typeface="+mn-cs"/>
                </a:rPr>
                <a:t>FPGA-based Alignment Filter.</a:t>
              </a:r>
            </a:p>
          </p:txBody>
        </p:sp>
      </p:grpSp>
      <p:sp>
        <p:nvSpPr>
          <p:cNvPr id="17" name="Equal 16"/>
          <p:cNvSpPr/>
          <p:nvPr/>
        </p:nvSpPr>
        <p:spPr>
          <a:xfrm>
            <a:off x="5475548" y="1775284"/>
            <a:ext cx="587150" cy="422906"/>
          </a:xfrm>
          <a:prstGeom prst="mathEqual">
            <a:avLst/>
          </a:prstGeom>
          <a:solidFill>
            <a:srgbClr val="FE060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Tree>
    <p:extLst>
      <p:ext uri="{BB962C8B-B14F-4D97-AF65-F5344CB8AC3E}">
        <p14:creationId xmlns:p14="http://schemas.microsoft.com/office/powerpoint/2010/main" val="198222630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C23-FA4B-DC43-9A4E-AB414CD1EE1B}"/>
              </a:ext>
            </a:extLst>
          </p:cNvPr>
          <p:cNvSpPr>
            <a:spLocks noGrp="1"/>
          </p:cNvSpPr>
          <p:nvPr>
            <p:ph type="title"/>
          </p:nvPr>
        </p:nvSpPr>
        <p:spPr/>
        <p:txBody>
          <a:bodyPr/>
          <a:lstStyle/>
          <a:p>
            <a:pPr lvl="0">
              <a:defRPr/>
            </a:pPr>
            <a:r>
              <a:rPr lang="en-US" sz="3600" dirty="0" err="1">
                <a:solidFill>
                  <a:srgbClr val="006633"/>
                </a:solidFill>
              </a:rPr>
              <a:t>GateKeeper</a:t>
            </a:r>
            <a:r>
              <a:rPr lang="en-US" sz="3600" dirty="0">
                <a:solidFill>
                  <a:srgbClr val="006633"/>
                </a:solidFill>
              </a:rPr>
              <a:t>: FPGA-Based Alignment Filtering</a:t>
            </a:r>
          </a:p>
        </p:txBody>
      </p:sp>
      <p:sp>
        <p:nvSpPr>
          <p:cNvPr id="3" name="Content Placeholder 2">
            <a:extLst>
              <a:ext uri="{FF2B5EF4-FFF2-40B4-BE49-F238E27FC236}">
                <a16:creationId xmlns:a16="http://schemas.microsoft.com/office/drawing/2014/main" id="{7D7272F7-812F-9A42-AE52-085A1B7B969B}"/>
              </a:ext>
            </a:extLst>
          </p:cNvPr>
          <p:cNvSpPr>
            <a:spLocks noGrp="1"/>
          </p:cNvSpPr>
          <p:nvPr>
            <p:ph idx="1"/>
          </p:nvPr>
        </p:nvSpPr>
        <p:spPr>
          <a:xfrm>
            <a:off x="228600" y="980728"/>
            <a:ext cx="8610600" cy="4876800"/>
          </a:xfrm>
        </p:spPr>
        <p:txBody>
          <a:bodyPr/>
          <a:lstStyle/>
          <a:p>
            <a:r>
              <a:rPr lang="en-US" sz="2200" dirty="0"/>
              <a:t>Mohammed </a:t>
            </a:r>
            <a:r>
              <a:rPr lang="en-US" sz="2200" dirty="0" err="1"/>
              <a:t>Alser</a:t>
            </a:r>
            <a:r>
              <a:rPr lang="en-US" sz="2200" dirty="0"/>
              <a:t>, Hasan Hassan, </a:t>
            </a:r>
            <a:r>
              <a:rPr lang="en-US" sz="2200" dirty="0" err="1"/>
              <a:t>Hongyi</a:t>
            </a:r>
            <a:r>
              <a:rPr lang="en-US" sz="2200" dirty="0"/>
              <a:t> Xin, </a:t>
            </a:r>
            <a:r>
              <a:rPr lang="en-US" sz="2200" dirty="0" err="1"/>
              <a:t>Oguz</a:t>
            </a:r>
            <a:r>
              <a:rPr lang="en-US" sz="2200" dirty="0"/>
              <a:t> </a:t>
            </a:r>
            <a:r>
              <a:rPr lang="en-US" sz="2200" dirty="0" err="1"/>
              <a:t>Ergin</a:t>
            </a:r>
            <a:r>
              <a:rPr lang="en-US" sz="2200" dirty="0"/>
              <a:t>, Onur Mutlu, and Can Alkan</a:t>
            </a:r>
            <a:br>
              <a:rPr lang="en-US" sz="2200" dirty="0"/>
            </a:br>
            <a:r>
              <a:rPr lang="en-US" sz="2200" b="1" dirty="0">
                <a:hlinkClick r:id="rId2"/>
              </a:rPr>
              <a:t>"GateKeeper: A New Hardware Architecture for Accelerating Pre-Alignment in DNA Short Read Mapping"</a:t>
            </a:r>
            <a:br>
              <a:rPr lang="en-US" sz="2200" dirty="0"/>
            </a:br>
            <a:r>
              <a:rPr lang="en-US" sz="2200" b="1" i="1" dirty="0">
                <a:hlinkClick r:id="rId3"/>
              </a:rPr>
              <a:t>Bioinformatics</a:t>
            </a:r>
            <a:r>
              <a:rPr lang="en-US" sz="2200" dirty="0"/>
              <a:t>, [published online, May 31], 2017. </a:t>
            </a:r>
            <a:br>
              <a:rPr lang="en-US" sz="2200" dirty="0"/>
            </a:br>
            <a:r>
              <a:rPr lang="en-US" sz="2200" dirty="0"/>
              <a:t>[</a:t>
            </a:r>
            <a:r>
              <a:rPr lang="en-US" sz="2200" dirty="0">
                <a:hlinkClick r:id="rId4"/>
              </a:rPr>
              <a:t>Source Code</a:t>
            </a:r>
            <a:r>
              <a:rPr lang="en-US" sz="2200" dirty="0"/>
              <a:t>] </a:t>
            </a:r>
            <a:br>
              <a:rPr lang="en-US" sz="2200" dirty="0"/>
            </a:br>
            <a:r>
              <a:rPr lang="en-US" sz="2200" dirty="0"/>
              <a:t>[</a:t>
            </a:r>
            <a:r>
              <a:rPr lang="en-US" sz="2200" dirty="0">
                <a:hlinkClick r:id="rId5"/>
              </a:rPr>
              <a:t>Online link at Bioinformatics Journal</a:t>
            </a:r>
            <a:r>
              <a:rPr lang="en-US" sz="2200" dirty="0"/>
              <a:t>]</a:t>
            </a:r>
          </a:p>
          <a:p>
            <a:endParaRPr lang="en-US" sz="2200" dirty="0"/>
          </a:p>
        </p:txBody>
      </p:sp>
      <p:sp>
        <p:nvSpPr>
          <p:cNvPr id="4" name="Slide Number Placeholder 3">
            <a:extLst>
              <a:ext uri="{FF2B5EF4-FFF2-40B4-BE49-F238E27FC236}">
                <a16:creationId xmlns:a16="http://schemas.microsoft.com/office/drawing/2014/main" id="{D883C8AB-36A8-254D-9CE5-089EFEBE3C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90AFA7F-FE4D-6F48-BB4A-2296F0C0FBB8}"/>
              </a:ext>
            </a:extLst>
          </p:cNvPr>
          <p:cNvPicPr>
            <a:picLocks noChangeAspect="1"/>
          </p:cNvPicPr>
          <p:nvPr/>
        </p:nvPicPr>
        <p:blipFill>
          <a:blip r:embed="rId6"/>
          <a:stretch>
            <a:fillRect/>
          </a:stretch>
        </p:blipFill>
        <p:spPr>
          <a:xfrm>
            <a:off x="0" y="3930359"/>
            <a:ext cx="9144000" cy="2450969"/>
          </a:xfrm>
          <a:prstGeom prst="rect">
            <a:avLst/>
          </a:prstGeom>
        </p:spPr>
      </p:pic>
    </p:spTree>
    <p:extLst>
      <p:ext uri="{BB962C8B-B14F-4D97-AF65-F5344CB8AC3E}">
        <p14:creationId xmlns:p14="http://schemas.microsoft.com/office/powerpoint/2010/main" val="311389842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 Accelerator </a:t>
            </a:r>
            <a:r>
              <a:rPr lang="en-US" sz="3400" b="1" dirty="0"/>
              <a:t>[</a:t>
            </a:r>
            <a:r>
              <a:rPr lang="en-US" sz="3400" b="1" dirty="0" err="1"/>
              <a:t>Alser</a:t>
            </a:r>
            <a:r>
              <a:rPr lang="en-US" sz="3400" b="1" dirty="0"/>
              <a:t>+, TIR 2017]</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6" name="Object 5"/>
          <p:cNvGraphicFramePr>
            <a:graphicFrameLocks noChangeAspect="1"/>
          </p:cNvGraphicFramePr>
          <p:nvPr>
            <p:extLst/>
          </p:nvPr>
        </p:nvGraphicFramePr>
        <p:xfrm>
          <a:off x="912836" y="1296593"/>
          <a:ext cx="7318329" cy="4758305"/>
        </p:xfrm>
        <a:graphic>
          <a:graphicData uri="http://schemas.openxmlformats.org/presentationml/2006/ole">
            <mc:AlternateContent xmlns:mc="http://schemas.openxmlformats.org/markup-compatibility/2006">
              <mc:Choice xmlns:v="urn:schemas-microsoft-com:vml" Requires="v">
                <p:oleObj spid="_x0000_s40985" name="Visio" r:id="rId4" imgW="3218681" imgH="2095192" progId="Visio.Drawing.11">
                  <p:embed/>
                </p:oleObj>
              </mc:Choice>
              <mc:Fallback>
                <p:oleObj name="Visio" r:id="rId4" imgW="3218681" imgH="2095192" progId="Visio.Drawing.11">
                  <p:embed/>
                  <p:pic>
                    <p:nvPicPr>
                      <p:cNvPr id="6" name="Object 5"/>
                      <p:cNvPicPr>
                        <a:picLocks noChangeAspect="1" noChangeArrowheads="1"/>
                      </p:cNvPicPr>
                      <p:nvPr/>
                    </p:nvPicPr>
                    <p:blipFill>
                      <a:blip r:embed="rId5"/>
                      <a:srcRect/>
                      <a:stretch>
                        <a:fillRect/>
                      </a:stretch>
                    </p:blipFill>
                    <p:spPr bwMode="auto">
                      <a:xfrm>
                        <a:off x="912836" y="1296593"/>
                        <a:ext cx="7318329" cy="4758305"/>
                      </a:xfrm>
                      <a:prstGeom prst="rect">
                        <a:avLst/>
                      </a:prstGeom>
                      <a:noFill/>
                    </p:spPr>
                  </p:pic>
                </p:oleObj>
              </mc:Fallback>
            </mc:AlternateContent>
          </a:graphicData>
        </a:graphic>
      </p:graphicFrame>
    </p:spTree>
    <p:extLst>
      <p:ext uri="{BB962C8B-B14F-4D97-AF65-F5344CB8AC3E}">
        <p14:creationId xmlns:p14="http://schemas.microsoft.com/office/powerpoint/2010/main" val="418719334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Newest Work: </a:t>
            </a:r>
            <a:r>
              <a:rPr lang="en-US" sz="3600" dirty="0" err="1"/>
              <a:t>Shouji</a:t>
            </a:r>
            <a:r>
              <a:rPr lang="en-US" sz="3600" dirty="0"/>
              <a:t> </a:t>
            </a:r>
            <a:r>
              <a:rPr lang="en-US" sz="3000" b="1" dirty="0"/>
              <a:t>[</a:t>
            </a:r>
            <a:r>
              <a:rPr lang="en-US" sz="3000" b="1" dirty="0" err="1"/>
              <a:t>Alser</a:t>
            </a:r>
            <a:r>
              <a:rPr lang="en-US" sz="3000" b="1" dirty="0"/>
              <a:t>+, Bioinformatics 2019]</a:t>
            </a:r>
          </a:p>
        </p:txBody>
      </p:sp>
      <p:pic>
        <p:nvPicPr>
          <p:cNvPr id="7" name="Content Placeholder 6">
            <a:extLst>
              <a:ext uri="{FF2B5EF4-FFF2-40B4-BE49-F238E27FC236}">
                <a16:creationId xmlns:a16="http://schemas.microsoft.com/office/drawing/2014/main" id="{B4B2A96C-30FF-114A-9994-B69E4AA5035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877" t="20040" r="30684" b="41570"/>
          <a:stretch/>
        </p:blipFill>
        <p:spPr>
          <a:xfrm>
            <a:off x="1259632" y="2627084"/>
            <a:ext cx="7262274" cy="4104764"/>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00218" y="1052736"/>
            <a:ext cx="8476676"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Mohammed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700" b="0" i="0" u="none" strike="noStrike" kern="1200" cap="none" spc="0" normalizeH="0" baseline="0" noProof="0" dirty="0">
                <a:ln>
                  <a:noFill/>
                </a:ln>
                <a:solidFill>
                  <a:srgbClr val="000000"/>
                </a:solidFill>
                <a:effectLst/>
                <a:uLnTx/>
                <a:uFillTx/>
                <a:latin typeface="Tahoma"/>
                <a:ea typeface="+mn-ea"/>
                <a:cs typeface="+mn-cs"/>
              </a:rPr>
              <a:t>, Hasan Hassan, Akash Kumar, Onur Mutlu, and Can Alkan,</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"Shouji: A Fast and Efficient Pre-Alignment Filter for Sequence Alignment"</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1" i="1" u="none" strike="noStrike" kern="1200" cap="none" spc="0" normalizeH="0" baseline="0" noProof="0" dirty="0">
                <a:ln>
                  <a:noFill/>
                </a:ln>
                <a:solidFill>
                  <a:srgbClr val="000000"/>
                </a:solidFill>
                <a:effectLst/>
                <a:uLnTx/>
                <a:uFillTx/>
                <a:latin typeface="Tahoma"/>
                <a:ea typeface="+mn-ea"/>
                <a:cs typeface="+mn-cs"/>
                <a:hlinkClick r:id="rId4"/>
              </a:rPr>
              <a:t>Bioinformatics</a:t>
            </a:r>
            <a:r>
              <a:rPr kumimoji="0" lang="en-US" sz="1700" b="0" i="0" u="none" strike="noStrike" kern="1200" cap="none" spc="0" normalizeH="0" baseline="0" noProof="0" dirty="0">
                <a:ln>
                  <a:noFill/>
                </a:ln>
                <a:solidFill>
                  <a:srgbClr val="000000"/>
                </a:solidFill>
                <a:effectLst/>
                <a:uLnTx/>
                <a:uFillTx/>
                <a:latin typeface="Tahoma"/>
                <a:ea typeface="+mn-ea"/>
                <a:cs typeface="+mn-cs"/>
              </a:rPr>
              <a:t>, [published online, March 28], 2019. </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0" i="0" u="none" strike="noStrike" kern="1200" cap="none" spc="0" normalizeH="0" baseline="0" noProof="0" dirty="0">
                <a:ln>
                  <a:noFill/>
                </a:ln>
                <a:solidFill>
                  <a:srgbClr val="000000"/>
                </a:solidFill>
                <a:effectLst/>
                <a:uLnTx/>
                <a:uFillTx/>
                <a:latin typeface="Tahoma"/>
                <a:ea typeface="+mn-ea"/>
                <a:cs typeface="+mn-cs"/>
              </a:rPr>
              <a:t>[</a:t>
            </a: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5"/>
              </a:rPr>
              <a:t>Source Code</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0" i="0" u="none" strike="noStrike" kern="1200" cap="none" spc="0" normalizeH="0" baseline="0" noProof="0" dirty="0">
                <a:ln>
                  <a:noFill/>
                </a:ln>
                <a:solidFill>
                  <a:srgbClr val="000000"/>
                </a:solidFill>
                <a:effectLst/>
                <a:uLnTx/>
                <a:uFillTx/>
                <a:latin typeface="Tahoma"/>
                <a:ea typeface="+mn-ea"/>
                <a:cs typeface="+mn-cs"/>
              </a:rPr>
              <a:t>[</a:t>
            </a: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6"/>
              </a:rPr>
              <a:t>Online link at Bioinformatics Journal</a:t>
            </a:r>
            <a:r>
              <a:rPr kumimoji="0" lang="en-US" sz="17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11849618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DNA Read Mapping &amp; Filtering</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p:txBody>
          <a:bodyPr/>
          <a:lstStyle/>
          <a:p>
            <a:r>
              <a:rPr lang="en-US" dirty="0">
                <a:solidFill>
                  <a:srgbClr val="FF0000"/>
                </a:solidFill>
              </a:rPr>
              <a:t>Problem: </a:t>
            </a:r>
            <a:r>
              <a:rPr lang="en-US" b="1" dirty="0">
                <a:solidFill>
                  <a:srgbClr val="FF0000"/>
                </a:solidFill>
              </a:rPr>
              <a:t>Heavily</a:t>
            </a:r>
            <a:r>
              <a:rPr lang="en-US" dirty="0">
                <a:solidFill>
                  <a:srgbClr val="FF0000"/>
                </a:solidFill>
              </a:rPr>
              <a:t> </a:t>
            </a:r>
            <a:r>
              <a:rPr lang="en-US" b="1" dirty="0">
                <a:solidFill>
                  <a:srgbClr val="FF0000"/>
                </a:solidFill>
              </a:rPr>
              <a:t>bottlenecked</a:t>
            </a:r>
            <a:r>
              <a:rPr lang="en-US" dirty="0">
                <a:solidFill>
                  <a:srgbClr val="FF0000"/>
                </a:solidFill>
              </a:rPr>
              <a:t> </a:t>
            </a:r>
            <a:r>
              <a:rPr lang="en-US" b="1" dirty="0">
                <a:solidFill>
                  <a:srgbClr val="FF0000"/>
                </a:solidFill>
              </a:rPr>
              <a:t>by</a:t>
            </a:r>
            <a:r>
              <a:rPr lang="en-US" dirty="0">
                <a:solidFill>
                  <a:srgbClr val="FF0000"/>
                </a:solidFill>
              </a:rPr>
              <a:t> </a:t>
            </a:r>
            <a:r>
              <a:rPr lang="en-US" b="1" dirty="0">
                <a:solidFill>
                  <a:srgbClr val="FF0000"/>
                </a:solidFill>
              </a:rPr>
              <a:t>Data Movement</a:t>
            </a:r>
          </a:p>
          <a:p>
            <a:endParaRPr lang="en-US" dirty="0"/>
          </a:p>
          <a:p>
            <a:r>
              <a:rPr lang="en-US" dirty="0" err="1"/>
              <a:t>GateKeeper</a:t>
            </a:r>
            <a:r>
              <a:rPr lang="en-US" dirty="0"/>
              <a:t> FPGA performance limited by DRAM bandwidth [</a:t>
            </a:r>
            <a:r>
              <a:rPr lang="en-US" dirty="0" err="1"/>
              <a:t>Alser</a:t>
            </a:r>
            <a:r>
              <a:rPr lang="en-US" dirty="0"/>
              <a:t>+, Bioinformatics 2017]</a:t>
            </a:r>
          </a:p>
          <a:p>
            <a:endParaRPr lang="en-US" dirty="0"/>
          </a:p>
          <a:p>
            <a:r>
              <a:rPr lang="en-US" dirty="0"/>
              <a:t>Ditto for SHD on SIMD [Xin+, Bioinformatics 2015]</a:t>
            </a:r>
          </a:p>
          <a:p>
            <a:endParaRPr lang="en-US" dirty="0"/>
          </a:p>
          <a:p>
            <a:r>
              <a:rPr lang="en-US" dirty="0">
                <a:solidFill>
                  <a:srgbClr val="0000FF"/>
                </a:solidFill>
              </a:rPr>
              <a:t>Solution: Processing-in-memory can alleviate the bottleneck</a:t>
            </a:r>
          </a:p>
          <a:p>
            <a:endParaRPr lang="en-US" dirty="0"/>
          </a:p>
          <a:p>
            <a:r>
              <a:rPr lang="en-US" dirty="0">
                <a:solidFill>
                  <a:srgbClr val="1A5712"/>
                </a:solidFill>
              </a:rPr>
              <a:t>However, we need to design mapping &amp; filtering algorithms to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4544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DNA Sequence Analysis</a:t>
            </a:r>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1685928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17" y="5580528"/>
            <a:ext cx="87254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600" b="0" i="0" u="none" strike="noStrike" kern="1200" cap="none" spc="0" normalizeH="0" baseline="0" noProof="0" dirty="0">
                <a:ln>
                  <a:noFill/>
                </a:ln>
                <a:solidFill>
                  <a:srgbClr val="000000"/>
                </a:solidFill>
                <a:effectLst/>
                <a:uLnTx/>
                <a:uFillTx/>
                <a:latin typeface="Tahoma"/>
                <a:ea typeface="+mn-ea"/>
                <a:cs typeface="+mn-cs"/>
              </a:rPr>
              <a:t> et al.,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GateKeeper</a:t>
            </a:r>
            <a:r>
              <a:rPr kumimoji="0" lang="en-US" sz="1600" b="0" i="0" u="none" strike="noStrike" kern="1200" cap="none" spc="0" normalizeH="0" baseline="0" noProof="0" dirty="0">
                <a:ln>
                  <a:noFill/>
                </a:ln>
                <a:solidFill>
                  <a:srgbClr val="0000FF"/>
                </a:solidFill>
                <a:effectLst/>
                <a:uLnTx/>
                <a:uFillTx/>
                <a:latin typeface="Tahoma"/>
                <a:ea typeface="+mn-ea"/>
                <a:cs typeface="+mn-cs"/>
              </a:rPr>
              <a:t>: A New Hardware Architecture for Accelerating Pre-Alignment in DNA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Short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Kim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Genome Read In-Memory (GRIM) Filter</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2018.</a:t>
            </a:r>
          </a:p>
        </p:txBody>
      </p:sp>
      <p:sp>
        <p:nvSpPr>
          <p:cNvPr id="2" name="Title 1"/>
          <p:cNvSpPr>
            <a:spLocks noGrp="1"/>
          </p:cNvSpPr>
          <p:nvPr>
            <p:ph type="title"/>
          </p:nvPr>
        </p:nvSpPr>
        <p:spPr/>
        <p:txBody>
          <a:bodyPr/>
          <a:lstStyle/>
          <a:p>
            <a:r>
              <a:rPr lang="en-US" dirty="0"/>
              <a:t>Quick Note: Key Principles and Results</a:t>
            </a:r>
          </a:p>
        </p:txBody>
      </p:sp>
      <p:sp>
        <p:nvSpPr>
          <p:cNvPr id="3" name="Content Placeholder 2"/>
          <p:cNvSpPr>
            <a:spLocks noGrp="1"/>
          </p:cNvSpPr>
          <p:nvPr>
            <p:ph idx="1"/>
          </p:nvPr>
        </p:nvSpPr>
        <p:spPr>
          <a:xfrm>
            <a:off x="228599" y="1052736"/>
            <a:ext cx="8915401" cy="4994498"/>
          </a:xfrm>
        </p:spPr>
        <p:txBody>
          <a:bodyPr/>
          <a:lstStyle/>
          <a:p>
            <a:r>
              <a:rPr lang="en-US" dirty="0"/>
              <a:t>Two key principles:</a:t>
            </a:r>
          </a:p>
          <a:p>
            <a:pPr lvl="1"/>
            <a:r>
              <a:rPr lang="en-US" dirty="0">
                <a:solidFill>
                  <a:srgbClr val="FF0000"/>
                </a:solidFill>
              </a:rPr>
              <a:t>Exploit the structure of the genome</a:t>
            </a:r>
            <a:r>
              <a:rPr lang="en-US" dirty="0"/>
              <a:t> to minimize computation</a:t>
            </a:r>
          </a:p>
          <a:p>
            <a:pPr lvl="1"/>
            <a:r>
              <a:rPr lang="en-US" dirty="0">
                <a:solidFill>
                  <a:srgbClr val="FF0000"/>
                </a:solidFill>
              </a:rPr>
              <a:t>Morph and exploit the structure of the underlying hardware </a:t>
            </a:r>
            <a:r>
              <a:rPr lang="en-US" dirty="0"/>
              <a:t>to maximize performance and efficiency</a:t>
            </a:r>
          </a:p>
          <a:p>
            <a:pPr marL="0" indent="0">
              <a:buNone/>
            </a:pPr>
            <a:endParaRPr lang="en-US" dirty="0"/>
          </a:p>
          <a:p>
            <a:r>
              <a:rPr lang="en-US" b="1" dirty="0">
                <a:solidFill>
                  <a:srgbClr val="7030A0"/>
                </a:solidFill>
              </a:rPr>
              <a:t>Algorithm-architecture co-design </a:t>
            </a:r>
            <a:r>
              <a:rPr lang="en-US" dirty="0">
                <a:solidFill>
                  <a:srgbClr val="7030A0"/>
                </a:solidFill>
              </a:rPr>
              <a:t>for DNA read mapping</a:t>
            </a:r>
          </a:p>
          <a:p>
            <a:pPr lvl="1"/>
            <a:r>
              <a:rPr lang="en-US" b="1" dirty="0">
                <a:solidFill>
                  <a:srgbClr val="0000FF"/>
                </a:solidFill>
              </a:rPr>
              <a:t>Speeds up </a:t>
            </a:r>
            <a:r>
              <a:rPr lang="en-US" dirty="0">
                <a:solidFill>
                  <a:srgbClr val="0000FF"/>
                </a:solidFill>
              </a:rPr>
              <a:t>read mapping by </a:t>
            </a:r>
            <a:r>
              <a:rPr lang="en-US" b="1" dirty="0">
                <a:solidFill>
                  <a:srgbClr val="0000FF"/>
                </a:solidFill>
              </a:rPr>
              <a:t>~300X (sometimes more)</a:t>
            </a:r>
          </a:p>
          <a:p>
            <a:pPr lvl="1"/>
            <a:r>
              <a:rPr lang="en-US" b="1" dirty="0">
                <a:solidFill>
                  <a:srgbClr val="0000FF"/>
                </a:solidFill>
              </a:rPr>
              <a:t>Improves</a:t>
            </a:r>
            <a:r>
              <a:rPr lang="en-US" dirty="0">
                <a:solidFill>
                  <a:srgbClr val="0000FF"/>
                </a:solidFill>
              </a:rPr>
              <a:t> </a:t>
            </a:r>
            <a:r>
              <a:rPr lang="en-US" b="1" dirty="0">
                <a:solidFill>
                  <a:srgbClr val="0000FF"/>
                </a:solidFill>
              </a:rPr>
              <a:t>accuracy</a:t>
            </a:r>
            <a:r>
              <a:rPr lang="en-US" dirty="0">
                <a:solidFill>
                  <a:srgbClr val="0000FF"/>
                </a:solidFill>
              </a:rPr>
              <a:t> of read mapping </a:t>
            </a:r>
            <a:r>
              <a:rPr lang="en-US" dirty="0"/>
              <a:t>in the presence of errors</a:t>
            </a:r>
          </a:p>
        </p:txBody>
      </p:sp>
      <p:sp>
        <p:nvSpPr>
          <p:cNvPr id="4" name="Slide Number Placeholder 3"/>
          <p:cNvSpPr>
            <a:spLocks noGrp="1"/>
          </p:cNvSpPr>
          <p:nvPr>
            <p:ph type="sldNum" sz="quarter" idx="11"/>
          </p:nvPr>
        </p:nvSpPr>
        <p:spPr>
          <a:xfrm>
            <a:off x="6777038" y="638132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
        <p:nvSpPr>
          <p:cNvPr id="5" name="TextBox 4"/>
          <p:cNvSpPr txBox="1"/>
          <p:nvPr/>
        </p:nvSpPr>
        <p:spPr>
          <a:xfrm>
            <a:off x="251520" y="4797152"/>
            <a:ext cx="711274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Accelerating Read Mapping with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FastHASH</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2013.</a:t>
            </a:r>
          </a:p>
        </p:txBody>
      </p:sp>
      <p:sp>
        <p:nvSpPr>
          <p:cNvPr id="7" name="TextBox 6"/>
          <p:cNvSpPr txBox="1"/>
          <p:nvPr/>
        </p:nvSpPr>
        <p:spPr>
          <a:xfrm>
            <a:off x="251520" y="5085184"/>
            <a:ext cx="8575685"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Shifted Hamming Distance: A Fast and Accurate SIMD-friendly Filter to Accelerate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Alignment Verification in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2015.</a:t>
            </a:r>
          </a:p>
        </p:txBody>
      </p:sp>
    </p:spTree>
    <p:extLst>
      <p:ext uri="{BB962C8B-B14F-4D97-AF65-F5344CB8AC3E}">
        <p14:creationId xmlns:p14="http://schemas.microsoft.com/office/powerpoint/2010/main" val="437327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96314625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Pipeline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E5936927-1B6F-4A4C-B5AD-52390DB79E20}"/>
              </a:ext>
            </a:extLst>
          </p:cNvPr>
          <p:cNvPicPr>
            <a:picLocks noChangeAspect="1"/>
          </p:cNvPicPr>
          <p:nvPr/>
        </p:nvPicPr>
        <p:blipFill>
          <a:blip r:embed="rId2"/>
          <a:stretch>
            <a:fillRect/>
          </a:stretch>
        </p:blipFill>
        <p:spPr>
          <a:xfrm>
            <a:off x="683568" y="976890"/>
            <a:ext cx="7851772" cy="5476445"/>
          </a:xfrm>
          <a:prstGeom prst="rect">
            <a:avLst/>
          </a:prstGeom>
        </p:spPr>
      </p:pic>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Briefings in Bioinformatics, 2018.</a:t>
            </a:r>
          </a:p>
        </p:txBody>
      </p:sp>
    </p:spTree>
    <p:extLst>
      <p:ext uri="{BB962C8B-B14F-4D97-AF65-F5344CB8AC3E}">
        <p14:creationId xmlns:p14="http://schemas.microsoft.com/office/powerpoint/2010/main" val="203273398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Recall Our Dream</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endParaRPr lang="en-US" dirty="0"/>
          </a:p>
          <a:p>
            <a:r>
              <a:rPr lang="en-US" dirty="0"/>
              <a:t>Still a long ways to go</a:t>
            </a:r>
          </a:p>
          <a:p>
            <a:pPr lvl="1"/>
            <a:r>
              <a:rPr lang="en-US" dirty="0"/>
              <a:t>Energy efficiency</a:t>
            </a:r>
          </a:p>
          <a:p>
            <a:pPr lvl="1"/>
            <a:r>
              <a:rPr lang="en-US" dirty="0"/>
              <a:t>Performance (latency)</a:t>
            </a:r>
          </a:p>
          <a:p>
            <a:pPr lvl="1"/>
            <a:r>
              <a:rPr lang="en-US" dirty="0"/>
              <a:t>Security</a:t>
            </a:r>
          </a:p>
          <a:p>
            <a:pPr lvl="1"/>
            <a:r>
              <a:rPr lang="en-US" b="1" dirty="0">
                <a:solidFill>
                  <a:srgbClr val="FF0000"/>
                </a:solidFill>
              </a:rPr>
              <a:t>Huge memory bottleneck</a:t>
            </a:r>
          </a:p>
          <a:p>
            <a:endParaRPr lang="en-US" dirty="0"/>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58380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5373216"/>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57562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2DD8-50A9-B240-97ED-190684EED9A7}"/>
              </a:ext>
            </a:extLst>
          </p:cNvPr>
          <p:cNvSpPr>
            <a:spLocks noGrp="1"/>
          </p:cNvSpPr>
          <p:nvPr>
            <p:ph type="title"/>
          </p:nvPr>
        </p:nvSpPr>
        <p:spPr/>
        <p:txBody>
          <a:bodyPr/>
          <a:lstStyle/>
          <a:p>
            <a:r>
              <a:rPr lang="en-US" dirty="0"/>
              <a:t>More on Genome Analysis: Another Talk</a:t>
            </a:r>
          </a:p>
        </p:txBody>
      </p:sp>
      <p:sp>
        <p:nvSpPr>
          <p:cNvPr id="3" name="Content Placeholder 2">
            <a:extLst>
              <a:ext uri="{FF2B5EF4-FFF2-40B4-BE49-F238E27FC236}">
                <a16:creationId xmlns:a16="http://schemas.microsoft.com/office/drawing/2014/main" id="{1E01959D-B597-2544-821C-FDED963A8250}"/>
              </a:ext>
            </a:extLst>
          </p:cNvPr>
          <p:cNvSpPr>
            <a:spLocks noGrp="1"/>
          </p:cNvSpPr>
          <p:nvPr>
            <p:ph idx="1"/>
          </p:nvPr>
        </p:nvSpPr>
        <p:spPr>
          <a:xfrm>
            <a:off x="228600" y="980728"/>
            <a:ext cx="8610600" cy="5123656"/>
          </a:xfrm>
        </p:spPr>
        <p:txBody>
          <a:bodyPr/>
          <a:lstStyle/>
          <a:p>
            <a:r>
              <a:rPr lang="en-US" sz="1600" dirty="0"/>
              <a:t>Onur Mutlu,</a:t>
            </a:r>
            <a:br>
              <a:rPr lang="en-US" sz="1600" dirty="0"/>
            </a:br>
            <a:r>
              <a:rPr lang="en-US" sz="1600" b="1" dirty="0">
                <a:hlinkClick r:id="rId2"/>
              </a:rPr>
              <a:t>"Accelerating Genome Analysis: A Primer on an Ongoing Journey"</a:t>
            </a:r>
            <a:r>
              <a:rPr lang="en-US" sz="1600" dirty="0"/>
              <a:t> </a:t>
            </a:r>
            <a:br>
              <a:rPr lang="en-US" sz="1600" dirty="0"/>
            </a:br>
            <a:r>
              <a:rPr lang="en-US" sz="1600" i="1" dirty="0"/>
              <a:t>Keynote talk at </a:t>
            </a:r>
            <a:r>
              <a:rPr lang="en-US" sz="1600" i="1" dirty="0">
                <a:hlinkClick r:id="rId3"/>
              </a:rPr>
              <a:t>2nd Workshop on Accelerator Architecture in Computational Biology and Bioinformatics</a:t>
            </a:r>
            <a:r>
              <a:rPr lang="en-US" sz="1600" i="1" dirty="0"/>
              <a:t> (</a:t>
            </a:r>
            <a:r>
              <a:rPr lang="en-US" sz="1600" b="1" i="1" dirty="0"/>
              <a:t>AACBB</a:t>
            </a:r>
            <a:r>
              <a:rPr lang="en-US" sz="1600" i="1" dirty="0"/>
              <a:t>)</a:t>
            </a:r>
            <a:r>
              <a:rPr lang="en-US" sz="1600" dirty="0"/>
              <a:t>, Washington, DC, USA, February 2019. </a:t>
            </a:r>
            <a:br>
              <a:rPr lang="en-US" sz="1600" dirty="0"/>
            </a:br>
            <a:r>
              <a:rPr lang="en-US" sz="1600" dirty="0"/>
              <a:t>[</a:t>
            </a:r>
            <a:r>
              <a:rPr lang="en-US" sz="1600" dirty="0">
                <a:hlinkClick r:id="rId2"/>
              </a:rPr>
              <a:t>Slides (pptx)</a:t>
            </a:r>
            <a:r>
              <a:rPr lang="en-US" sz="1600" dirty="0">
                <a:hlinkClick r:id="rId4"/>
              </a:rPr>
              <a:t>(pdf)</a:t>
            </a:r>
            <a:r>
              <a:rPr lang="en-US" sz="1600" dirty="0"/>
              <a:t>] </a:t>
            </a:r>
            <a:br>
              <a:rPr lang="en-US" sz="1600" dirty="0"/>
            </a:br>
            <a:r>
              <a:rPr lang="en-US" sz="1600" dirty="0"/>
              <a:t>[</a:t>
            </a:r>
            <a:r>
              <a:rPr lang="en-US" sz="1600" dirty="0">
                <a:hlinkClick r:id="rId5"/>
              </a:rPr>
              <a:t>Video</a:t>
            </a:r>
            <a:r>
              <a:rPr lang="en-US" sz="16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B0288D49-8E87-6046-851D-E43B36753A2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275487E-1C87-C64B-B371-CED03C20E1BB}"/>
              </a:ext>
            </a:extLst>
          </p:cNvPr>
          <p:cNvPicPr>
            <a:picLocks noChangeAspect="1"/>
          </p:cNvPicPr>
          <p:nvPr/>
        </p:nvPicPr>
        <p:blipFill>
          <a:blip r:embed="rId6"/>
          <a:stretch>
            <a:fillRect/>
          </a:stretch>
        </p:blipFill>
        <p:spPr>
          <a:xfrm>
            <a:off x="1561998" y="2539250"/>
            <a:ext cx="5943804" cy="3770070"/>
          </a:xfrm>
          <a:prstGeom prst="rect">
            <a:avLst/>
          </a:prstGeom>
        </p:spPr>
      </p:pic>
      <p:sp>
        <p:nvSpPr>
          <p:cNvPr id="6" name="TextBox 5">
            <a:extLst>
              <a:ext uri="{FF2B5EF4-FFF2-40B4-BE49-F238E27FC236}">
                <a16:creationId xmlns:a16="http://schemas.microsoft.com/office/drawing/2014/main" id="{A8B209F4-E0F6-5C46-B231-79B3C7562ABF}"/>
              </a:ext>
            </a:extLst>
          </p:cNvPr>
          <p:cNvSpPr txBox="1"/>
          <p:nvPr/>
        </p:nvSpPr>
        <p:spPr>
          <a:xfrm>
            <a:off x="1979712" y="6472238"/>
            <a:ext cx="54254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https://www.youtube.com/watch?v=hPnSmfwu2-A</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405369197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39552" y="1219200"/>
            <a:ext cx="6865906" cy="37219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682642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8408"/>
            <a:ext cx="7924800" cy="1752600"/>
          </a:xfrm>
        </p:spPr>
        <p:txBody>
          <a:bodyPr/>
          <a:lstStyle/>
          <a:p>
            <a:r>
              <a:rPr lang="en-US" dirty="0"/>
              <a:t>Memory &amp; Storage</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341D3D9-3FE8-4025-BF66-8DAB1ABB951F}" type="slidenum">
              <a:rPr lang="en-US" altLang="en-US" smtClean="0"/>
              <a:pPr/>
              <a:t>42</a:t>
            </a:fld>
            <a:endParaRPr lang="en-US" altLang="en-US"/>
          </a:p>
        </p:txBody>
      </p:sp>
    </p:spTree>
    <p:extLst>
      <p:ext uri="{BB962C8B-B14F-4D97-AF65-F5344CB8AC3E}">
        <p14:creationId xmlns:p14="http://schemas.microsoft.com/office/powerpoint/2010/main" val="85236537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00200"/>
            <a:ext cx="8428037" cy="822325"/>
          </a:xfrm>
        </p:spPr>
        <p:txBody>
          <a:bodyPr/>
          <a:lstStyle/>
          <a:p>
            <a:pPr algn="ctr" eaLnBrk="1" hangingPunct="1"/>
            <a:r>
              <a:rPr lang="en-US" sz="4400" dirty="0">
                <a:latin typeface="Garamond" charset="0"/>
              </a:rPr>
              <a:t>Why Is Memory So Important? (Especially Today)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53051793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5138C-B7D1-454C-8668-B8FD752CD725}"/>
              </a:ext>
            </a:extLst>
          </p:cNvPr>
          <p:cNvSpPr>
            <a:spLocks noGrp="1"/>
          </p:cNvSpPr>
          <p:nvPr>
            <p:ph type="title"/>
          </p:nvPr>
        </p:nvSpPr>
        <p:spPr/>
        <p:txBody>
          <a:bodyPr/>
          <a:lstStyle/>
          <a:p>
            <a:r>
              <a:rPr lang="en-US" dirty="0"/>
              <a:t>Importance of Main Memory</a:t>
            </a:r>
          </a:p>
        </p:txBody>
      </p:sp>
      <p:sp>
        <p:nvSpPr>
          <p:cNvPr id="3" name="Content Placeholder 2">
            <a:extLst>
              <a:ext uri="{FF2B5EF4-FFF2-40B4-BE49-F238E27FC236}">
                <a16:creationId xmlns:a16="http://schemas.microsoft.com/office/drawing/2014/main" id="{07CD9FBF-08A1-E146-8A82-74A94E439B6D}"/>
              </a:ext>
            </a:extLst>
          </p:cNvPr>
          <p:cNvSpPr>
            <a:spLocks noGrp="1"/>
          </p:cNvSpPr>
          <p:nvPr>
            <p:ph idx="1"/>
          </p:nvPr>
        </p:nvSpPr>
        <p:spPr/>
        <p:txBody>
          <a:bodyPr/>
          <a:lstStyle/>
          <a:p>
            <a:r>
              <a:rPr lang="en-US" dirty="0"/>
              <a:t>The Performance Perspective</a:t>
            </a:r>
          </a:p>
          <a:p>
            <a:endParaRPr lang="en-US" dirty="0"/>
          </a:p>
          <a:p>
            <a:endParaRPr lang="en-US" dirty="0"/>
          </a:p>
          <a:p>
            <a:r>
              <a:rPr lang="en-US" dirty="0"/>
              <a:t>The Energy Perspective</a:t>
            </a:r>
          </a:p>
          <a:p>
            <a:endParaRPr lang="en-US" dirty="0"/>
          </a:p>
          <a:p>
            <a:endParaRPr lang="en-US" dirty="0"/>
          </a:p>
          <a:p>
            <a:r>
              <a:rPr lang="en-US" dirty="0"/>
              <a:t>The Scaling/Reliability/Security Perspective</a:t>
            </a:r>
          </a:p>
          <a:p>
            <a:endParaRPr lang="en-US" dirty="0"/>
          </a:p>
          <a:p>
            <a:endParaRPr lang="en-US" dirty="0"/>
          </a:p>
          <a:p>
            <a:r>
              <a:rPr lang="en-US" dirty="0"/>
              <a:t>Trends/Challenges/Opportunities in Main Memory</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A575DF6-0C4D-2949-B589-9AFA3E06B174}"/>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214515258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45</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5882191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46</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248728195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47</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51423380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Memory System: A </a:t>
            </a:r>
            <a:r>
              <a:rPr lang="en-US" sz="3800" b="1" i="1" dirty="0"/>
              <a:t>Shared Resource </a:t>
            </a:r>
            <a:r>
              <a:rPr lang="en-US" sz="3800" dirty="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48</a:t>
            </a:fld>
            <a:endParaRPr lang="en-US"/>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a:solidFill>
                  <a:srgbClr val="000000"/>
                </a:solidFill>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237019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and memory controllers</a:t>
            </a:r>
            <a:r>
              <a:rPr lang="en-US" dirty="0">
                <a:latin typeface="Tahoma" charset="0"/>
                <a:ea typeface="ＭＳ Ｐゴシック" charset="0"/>
                <a:cs typeface="ＭＳ Ｐゴシック" charset="0"/>
              </a:rPr>
              <a:t>, as we know them today, are (will be) </a:t>
            </a:r>
            <a:r>
              <a:rPr lang="en-US" dirty="0">
                <a:solidFill>
                  <a:srgbClr val="FF0000"/>
                </a:solidFill>
                <a:latin typeface="Tahoma" charset="0"/>
                <a:ea typeface="ＭＳ Ｐゴシック" charset="0"/>
                <a:cs typeface="ＭＳ Ｐゴシック" charset="0"/>
              </a:rPr>
              <a:t>unlikely to satisfy all requirements</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a:solidFill>
                  <a:srgbClr val="FF0000"/>
                </a:solidFill>
                <a:latin typeface="Tahoma" charset="0"/>
                <a:ea typeface="ＭＳ Ｐゴシック" charset="0"/>
              </a:rPr>
              <a:t>enable new opportunities</a:t>
            </a:r>
            <a:r>
              <a:rPr lang="en-US" dirty="0">
                <a:latin typeface="Tahoma" charset="0"/>
                <a:ea typeface="ＭＳ Ｐゴシック" charset="0"/>
              </a:rPr>
              <a:t>: </a:t>
            </a:r>
            <a:r>
              <a:rPr lang="en-US" dirty="0" err="1">
                <a:latin typeface="Tahoma" charset="0"/>
                <a:ea typeface="ＭＳ Ｐゴシック" charset="0"/>
              </a:rPr>
              <a:t>memory+storage</a:t>
            </a:r>
            <a:r>
              <a:rPr lang="en-US" dirty="0">
                <a:latin typeface="Tahoma" charset="0"/>
                <a:ea typeface="ＭＳ Ｐゴシック" charset="0"/>
              </a:rPr>
              <a:t> merging</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system</a:t>
            </a:r>
          </a:p>
          <a:p>
            <a:pPr lvl="1"/>
            <a:r>
              <a:rPr lang="en-US" dirty="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requirements</a:t>
            </a:r>
          </a:p>
          <a:p>
            <a:pPr lvl="1"/>
            <a:endParaRPr lang="en-US" dirty="0">
              <a:solidFill>
                <a:srgbClr val="0000FF"/>
              </a:solidFill>
              <a:latin typeface="Tahoma" charset="0"/>
              <a:ea typeface="ＭＳ Ｐゴシック" charset="0"/>
              <a:cs typeface="ＭＳ Ｐゴシック" charset="0"/>
            </a:endParaRPr>
          </a:p>
          <a:p>
            <a:pPr marL="344487" lvl="1" indent="0">
              <a:buNone/>
            </a:pPr>
            <a:endParaRPr lang="en-US" dirty="0">
              <a:solidFill>
                <a:srgbClr val="0000FF"/>
              </a:solidFill>
              <a:latin typeface="Tahoma" charset="0"/>
              <a:ea typeface="ＭＳ Ｐゴシック" charset="0"/>
              <a:cs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49</a:t>
            </a:fld>
            <a:endParaRPr lang="en-US" sz="1600">
              <a:solidFill>
                <a:srgbClr val="000000"/>
              </a:solidFill>
              <a:latin typeface="Garamond" charset="0"/>
            </a:endParaRPr>
          </a:p>
        </p:txBody>
      </p:sp>
    </p:spTree>
    <p:extLst>
      <p:ext uri="{BB962C8B-B14F-4D97-AF65-F5344CB8AC3E}">
        <p14:creationId xmlns:p14="http://schemas.microsoft.com/office/powerpoint/2010/main" val="3073655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 Motivating Detour:</a:t>
            </a:r>
            <a:br>
              <a:rPr lang="en-US" dirty="0"/>
            </a:br>
            <a:r>
              <a:rPr lang="en-US" dirty="0"/>
              <a:t>	Genome Sequence Analysis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9997534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50</a:t>
            </a:fld>
            <a:endParaRPr lang="en-US" sz="1600" dirty="0">
              <a:solidFill>
                <a:srgbClr val="000000"/>
              </a:solidFill>
              <a:latin typeface="Garamond" charset="0"/>
            </a:endParaRPr>
          </a:p>
        </p:txBody>
      </p:sp>
    </p:spTree>
    <p:extLst>
      <p:ext uri="{BB962C8B-B14F-4D97-AF65-F5344CB8AC3E}">
        <p14:creationId xmlns:p14="http://schemas.microsoft.com/office/powerpoint/2010/main" val="383070563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51</a:t>
            </a:fld>
            <a:endParaRPr lang="en-US" sz="1600" dirty="0">
              <a:solidFill>
                <a:srgbClr val="000000"/>
              </a:solidFill>
              <a:latin typeface="Garamond" charset="0"/>
            </a:endParaRPr>
          </a:p>
        </p:txBody>
      </p:sp>
    </p:spTree>
    <p:extLst>
      <p:ext uri="{BB962C8B-B14F-4D97-AF65-F5344CB8AC3E}">
        <p14:creationId xmlns:p14="http://schemas.microsoft.com/office/powerpoint/2010/main" val="252682244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latin typeface="Garamond" charset="0"/>
                <a:ea typeface="ＭＳ Ｐゴシック" charset="0"/>
                <a:cs typeface="ＭＳ Ｐゴシック" charset="0"/>
              </a:rPr>
              <a:t>Consequence: The 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a:solidFill>
                <a:srgbClr val="0000FF"/>
              </a:solidFill>
              <a:latin typeface="Tahoma" charset="0"/>
              <a:ea typeface="ＭＳ Ｐゴシック" charset="0"/>
              <a:cs typeface="ＭＳ Ｐゴシック" charset="0"/>
            </a:endParaRPr>
          </a:p>
          <a:p>
            <a:r>
              <a:rPr lang="en-US" sz="2100" i="1" dirty="0">
                <a:solidFill>
                  <a:srgbClr val="0000FF"/>
                </a:solidFill>
                <a:latin typeface="Tahoma" charset="0"/>
                <a:ea typeface="ＭＳ Ｐゴシック" charset="0"/>
                <a:cs typeface="ＭＳ Ｐゴシック" charset="0"/>
              </a:rPr>
              <a:t>Memory 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Trends worse for </a:t>
            </a:r>
            <a:r>
              <a:rPr lang="en-US" sz="2100" i="1" dirty="0">
                <a:solidFill>
                  <a:srgbClr val="0000FF"/>
                </a:solidFill>
                <a:latin typeface="Tahoma" charset="0"/>
                <a:ea typeface="ＭＳ Ｐゴシック" charset="0"/>
                <a:cs typeface="ＭＳ Ｐゴシック" charset="0"/>
              </a:rPr>
              <a:t>memory bandwidth per core</a:t>
            </a:r>
            <a:r>
              <a:rPr lang="en-US" sz="2100" dirty="0">
                <a:solidFill>
                  <a:srgbClr val="0000FF"/>
                </a:solidFill>
                <a:latin typeface="Tahoma" charset="0"/>
                <a:ea typeface="ＭＳ Ｐゴシック" charset="0"/>
                <a:cs typeface="ＭＳ Ｐゴシック" charset="0"/>
              </a:rPr>
              <a:t>!</a:t>
            </a:r>
          </a:p>
        </p:txBody>
      </p:sp>
      <p:sp>
        <p:nvSpPr>
          <p:cNvPr id="2560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52</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a:solidFill>
                  <a:srgbClr val="000000"/>
                </a:solidFill>
              </a:rPr>
              <a:t>Core count doubling ~ every 2 years </a:t>
            </a:r>
          </a:p>
          <a:p>
            <a:pPr eaLnBrk="1" fontAlgn="base" hangingPunct="1">
              <a:spcBef>
                <a:spcPct val="0"/>
              </a:spcBef>
              <a:spcAft>
                <a:spcPct val="0"/>
              </a:spcAft>
            </a:pPr>
            <a:r>
              <a:rPr lang="en-US" sz="2200" dirty="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a:solidFill>
                  <a:srgbClr val="000000"/>
                </a:solidFill>
                <a:latin typeface="Tahoma"/>
              </a:rPr>
              <a:t>Lim et al., ISCA 2009</a:t>
            </a:r>
          </a:p>
        </p:txBody>
      </p:sp>
    </p:spTree>
    <p:extLst>
      <p:ext uri="{BB962C8B-B14F-4D97-AF65-F5344CB8AC3E}">
        <p14:creationId xmlns:p14="http://schemas.microsoft.com/office/powerpoint/2010/main" val="27752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DRAM Capacity, Bandwidth &amp; Latency</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Tree>
    <p:extLst>
      <p:ext uri="{BB962C8B-B14F-4D97-AF65-F5344CB8AC3E}">
        <p14:creationId xmlns:p14="http://schemas.microsoft.com/office/powerpoint/2010/main" val="32560780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251048966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56291212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b="0" kern="0" dirty="0">
                <a:solidFill>
                  <a:srgbClr val="006633"/>
                </a:solidFill>
                <a:latin typeface="Garamond"/>
              </a:rPr>
              <a:t>DRAM Is Critical for Performance</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31949662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b="0" kern="0" dirty="0">
                <a:solidFill>
                  <a:srgbClr val="006633"/>
                </a:solidFill>
                <a:latin typeface="Garamond"/>
              </a:rPr>
              <a:t>DRAM Is Critical for Performance</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Rectangle 28">
            <a:extLst>
              <a:ext uri="{FF2B5EF4-FFF2-40B4-BE49-F238E27FC236}">
                <a16:creationId xmlns:a16="http://schemas.microsoft.com/office/drawing/2014/main" id="{BD954CBE-5126-454A-B5D9-BD504C0D1C6F}"/>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34020554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Performance Cost of Data Movement</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
                <a:cs typeface="+mn-cs"/>
              </a:rPr>
              <a:t>Mutlu+, “</a:t>
            </a:r>
            <a:r>
              <a:rPr kumimoji="0" lang="en-US" sz="1250" b="0" i="0" u="none" strike="noStrike" kern="1200" cap="none" spc="0" normalizeH="0" baseline="0" noProof="0" dirty="0">
                <a:ln>
                  <a:noFill/>
                </a:ln>
                <a:solidFill>
                  <a:srgbClr val="0000FF"/>
                </a:solidFill>
                <a:effectLst/>
                <a:uLnTx/>
                <a:uFillTx/>
                <a:latin typeface="Tahoma"/>
                <a:ea typeface=""/>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
                <a:cs typeface="+mn-cs"/>
              </a:rPr>
              <a:t>,” HPCA 2003.</a:t>
            </a:r>
          </a:p>
        </p:txBody>
      </p:sp>
    </p:spTree>
    <p:extLst>
      <p:ext uri="{BB962C8B-B14F-4D97-AF65-F5344CB8AC3E}">
        <p14:creationId xmlns:p14="http://schemas.microsoft.com/office/powerpoint/2010/main" val="420051847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59</a:t>
            </a:fld>
            <a:endParaRPr lang="en-US" sz="1600" dirty="0">
              <a:solidFill>
                <a:srgbClr val="000000"/>
              </a:solidFill>
              <a:latin typeface="Garamond" charset="0"/>
            </a:endParaRPr>
          </a:p>
        </p:txBody>
      </p:sp>
    </p:spTree>
    <p:extLst>
      <p:ext uri="{BB962C8B-B14F-4D97-AF65-F5344CB8AC3E}">
        <p14:creationId xmlns:p14="http://schemas.microsoft.com/office/powerpoint/2010/main" val="58465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Our Dream (circa 2007)</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pPr lvl="1"/>
            <a:r>
              <a:rPr lang="en-US" dirty="0"/>
              <a:t>Which of these DNAs does this DNA segment match with?</a:t>
            </a:r>
          </a:p>
          <a:p>
            <a:pPr lvl="1"/>
            <a:r>
              <a:rPr lang="en-US" dirty="0"/>
              <a:t>What is the likely genetic disposition of this patient to this drug?</a:t>
            </a:r>
          </a:p>
          <a:p>
            <a:pPr lvl="1"/>
            <a:r>
              <a:rPr lang="en-US" dirty="0"/>
              <a:t>. . . </a:t>
            </a:r>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7635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sz="4400" dirty="0">
                <a:latin typeface="Garamond" charset="0"/>
                <a:ea typeface="ＭＳ Ｐゴシック" charset="0"/>
                <a:cs typeface="ＭＳ Ｐゴシック" charset="0"/>
              </a:rPr>
              <a:t>Energy Cost of Data Movement</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
                <a:cs typeface="+mn-cs"/>
              </a:rPr>
              <a:t>the energy of a complex addition </a:t>
            </a:r>
          </a:p>
        </p:txBody>
      </p:sp>
    </p:spTree>
    <p:extLst>
      <p:ext uri="{BB962C8B-B14F-4D97-AF65-F5344CB8AC3E}">
        <p14:creationId xmlns:p14="http://schemas.microsoft.com/office/powerpoint/2010/main" val="45482905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2699041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62</a:t>
            </a:fld>
            <a:endParaRPr lang="en-US" sz="1600" dirty="0">
              <a:solidFill>
                <a:srgbClr val="000000"/>
              </a:solidFill>
              <a:latin typeface="Garamond" charset="0"/>
            </a:endParaRPr>
          </a:p>
        </p:txBody>
      </p:sp>
    </p:spTree>
    <p:extLst>
      <p:ext uri="{BB962C8B-B14F-4D97-AF65-F5344CB8AC3E}">
        <p14:creationId xmlns:p14="http://schemas.microsoft.com/office/powerpoint/2010/main" val="176862812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dirty="0">
                <a:solidFill>
                  <a:srgbClr val="0000FF"/>
                </a:solidFill>
                <a:latin typeface="Tahoma" charset="0"/>
                <a:ea typeface="ＭＳ Ｐゴシック" charset="0"/>
                <a:cs typeface="ＭＳ Ｐゴシック" charset="0"/>
              </a:rPr>
              <a:t>DRAM stores charge in a capacitor (charge-based memory)</a:t>
            </a:r>
            <a:endParaRPr lang="en-US" sz="2000" dirty="0">
              <a:solidFill>
                <a:srgbClr val="0000FF"/>
              </a:solidFill>
              <a:latin typeface="Tahoma" charset="0"/>
              <a:ea typeface="ＭＳ Ｐゴシック" charset="0"/>
              <a:cs typeface="ＭＳ Ｐゴシック" charset="0"/>
            </a:endParaRPr>
          </a:p>
          <a:p>
            <a:pPr lvl="1"/>
            <a:r>
              <a:rPr lang="en-US" sz="2000" dirty="0">
                <a:latin typeface="Tahoma" charset="0"/>
                <a:ea typeface="ＭＳ Ｐゴシック" charset="0"/>
              </a:rPr>
              <a:t>Capacitor must be large enough for reliable sensing</a:t>
            </a:r>
          </a:p>
          <a:p>
            <a:pPr lvl="1"/>
            <a:r>
              <a:rPr lang="en-US" sz="2000" dirty="0">
                <a:latin typeface="Tahoma" charset="0"/>
                <a:ea typeface="ＭＳ Ｐゴシック" charset="0"/>
              </a:rPr>
              <a:t>Access transistor should be large enough for low leakage and high retention time</a:t>
            </a:r>
          </a:p>
          <a:p>
            <a:pPr lvl="1"/>
            <a:r>
              <a:rPr lang="en-US" sz="2000" dirty="0">
                <a:latin typeface="Tahoma" charset="0"/>
                <a:ea typeface="ＭＳ Ｐゴシック" charset="0"/>
              </a:rPr>
              <a:t>Scaling beyond 40-35nm (2013) is challenging [ITRS, 2009]</a:t>
            </a: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r>
              <a:rPr lang="en-US" dirty="0">
                <a:latin typeface="Tahoma" charset="0"/>
                <a:ea typeface="ＭＳ Ｐゴシック" charset="0"/>
                <a:cs typeface="ＭＳ Ｐゴシック" charset="0"/>
              </a:rPr>
              <a:t>DRAM </a:t>
            </a:r>
            <a:r>
              <a:rPr lang="en-US" dirty="0">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dirty="0">
              <a:latin typeface="Tahoma" charset="0"/>
              <a:ea typeface="ＭＳ Ｐゴシック" charset="0"/>
            </a:endParaRPr>
          </a:p>
          <a:p>
            <a:endParaRPr lang="en-US" dirty="0">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0048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en-US">
                <a:latin typeface="Garamond" charset="0"/>
                <a:ea typeface="ＭＳ Ｐゴシック" charset="0"/>
                <a:cs typeface="ＭＳ Ｐゴシック" charset="0"/>
              </a:rPr>
              <a:t>Limits of Charge Memory</a:t>
            </a:r>
          </a:p>
        </p:txBody>
      </p:sp>
      <p:sp>
        <p:nvSpPr>
          <p:cNvPr id="261122" name="Content Placeholder 2"/>
          <p:cNvSpPr>
            <a:spLocks noGrp="1"/>
          </p:cNvSpPr>
          <p:nvPr>
            <p:ph idx="1"/>
          </p:nvPr>
        </p:nvSpPr>
        <p:spPr>
          <a:xfrm>
            <a:off x="228600" y="996950"/>
            <a:ext cx="8777288" cy="5194300"/>
          </a:xfrm>
        </p:spPr>
        <p:txBody>
          <a:bodyPr/>
          <a:lstStyle/>
          <a:p>
            <a:r>
              <a:rPr lang="en-US" sz="2800">
                <a:latin typeface="Tahoma" charset="0"/>
                <a:ea typeface="ＭＳ Ｐゴシック" charset="0"/>
                <a:cs typeface="ＭＳ Ｐゴシック" charset="0"/>
              </a:rPr>
              <a:t>Difficult charge placement and control</a:t>
            </a:r>
          </a:p>
          <a:p>
            <a:pPr lvl="1"/>
            <a:r>
              <a:rPr lang="en-US" sz="2400">
                <a:latin typeface="Tahoma" charset="0"/>
                <a:ea typeface="ＭＳ Ｐゴシック" charset="0"/>
              </a:rPr>
              <a:t>Flash: floating gate charge</a:t>
            </a:r>
          </a:p>
          <a:p>
            <a:pPr lvl="1"/>
            <a:r>
              <a:rPr lang="en-US" sz="2400">
                <a:latin typeface="Tahoma" charset="0"/>
                <a:ea typeface="ＭＳ Ｐゴシック" charset="0"/>
              </a:rPr>
              <a:t>DRAM: capacitor charge, transistor leakage</a:t>
            </a:r>
          </a:p>
          <a:p>
            <a:endParaRPr lang="en-US" sz="1400">
              <a:latin typeface="Tahoma" charset="0"/>
              <a:ea typeface="ＭＳ Ｐゴシック" charset="0"/>
              <a:cs typeface="ＭＳ Ｐゴシック" charset="0"/>
            </a:endParaRPr>
          </a:p>
          <a:p>
            <a:r>
              <a:rPr lang="en-US" sz="3000">
                <a:solidFill>
                  <a:srgbClr val="FF0000"/>
                </a:solidFill>
                <a:latin typeface="Tahoma" charset="0"/>
                <a:ea typeface="ＭＳ Ｐゴシック" charset="0"/>
                <a:cs typeface="ＭＳ Ｐゴシック" charset="0"/>
              </a:rPr>
              <a:t>Reliable sensing becomes difficult as charge storage unit size reduces</a:t>
            </a:r>
          </a:p>
        </p:txBody>
      </p:sp>
      <p:sp>
        <p:nvSpPr>
          <p:cNvPr id="26112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E2A71C-AAD6-1343-AD29-0DFA78FE85A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6112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5213"/>
            <a:ext cx="8140700" cy="2719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11303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249397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2217496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45361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20465374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329656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What Is a Genome Made Of?</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0713" t="16302" r="51507" b="48876"/>
          <a:stretch/>
        </p:blipFill>
        <p:spPr bwMode="auto">
          <a:xfrm>
            <a:off x="6930356" y="4772494"/>
            <a:ext cx="216024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dna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 y="920585"/>
            <a:ext cx="8291264" cy="53301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2854944" y="5251077"/>
            <a:ext cx="926631" cy="532707"/>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94151" y="5692191"/>
            <a:ext cx="1584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eiryo" panose="020B0604030504040204" pitchFamily="34" charset="-128"/>
                <a:cs typeface="Aparajita" panose="020B0604020202020204" pitchFamily="34" charset="0"/>
              </a:rPr>
              <a:t>Cell</a:t>
            </a:r>
          </a:p>
        </p:txBody>
      </p:sp>
      <p:sp>
        <p:nvSpPr>
          <p:cNvPr id="9" name="Rectangle 8"/>
          <p:cNvSpPr/>
          <p:nvPr/>
        </p:nvSpPr>
        <p:spPr>
          <a:xfrm>
            <a:off x="722507" y="5899941"/>
            <a:ext cx="9781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eiryo" panose="020B0604030504040204" pitchFamily="34" charset="-128"/>
                <a:cs typeface="Aparajita" panose="020B0604020202020204" pitchFamily="34" charset="0"/>
              </a:rPr>
              <a:t>Nucleus</a:t>
            </a:r>
          </a:p>
        </p:txBody>
      </p:sp>
      <p:cxnSp>
        <p:nvCxnSpPr>
          <p:cNvPr id="11" name="Straight Arrow Connector 10"/>
          <p:cNvCxnSpPr/>
          <p:nvPr/>
        </p:nvCxnSpPr>
        <p:spPr>
          <a:xfrm flipV="1">
            <a:off x="982736" y="3871940"/>
            <a:ext cx="764410" cy="2028001"/>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15"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72999" t="17063" r="10630" b="48116"/>
          <a:stretch/>
        </p:blipFill>
        <p:spPr bwMode="auto">
          <a:xfrm>
            <a:off x="8132614" y="3292690"/>
            <a:ext cx="936104" cy="15121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85141" y="6416077"/>
            <a:ext cx="729761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The discovery of DNA’s double-helical structure (Watson+, 1953) </a:t>
            </a:r>
          </a:p>
        </p:txBody>
      </p:sp>
    </p:spTree>
    <p:extLst>
      <p:ext uri="{BB962C8B-B14F-4D97-AF65-F5344CB8AC3E}">
        <p14:creationId xmlns:p14="http://schemas.microsoft.com/office/powerpoint/2010/main" val="398356172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188011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930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Reliability &amp; Security Perspectives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378543101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A RowHammer Retrospective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196680"/>
            <a:ext cx="7391400" cy="1752600"/>
          </a:xfrm>
          <a:prstGeom prst="rect">
            <a:avLst/>
          </a:prstGeom>
        </p:spPr>
      </p:pic>
    </p:spTree>
    <p:extLst>
      <p:ext uri="{BB962C8B-B14F-4D97-AF65-F5344CB8AC3E}">
        <p14:creationId xmlns:p14="http://schemas.microsoft.com/office/powerpoint/2010/main" val="412850027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endParaRPr lang="en-US"/>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endParaRPr lang="en-US"/>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endParaRPr lang="en-US"/>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endParaRPr lang="en-US"/>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endParaRPr lang="en-US"/>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endParaRPr lang="en-US"/>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endParaRPr lang="en-US"/>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endParaRPr lang="en-US"/>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endParaRPr lang="en-US"/>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endParaRPr lang="en-US"/>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endParaRPr lang="en-US"/>
          </a:p>
        </p:txBody>
      </p:sp>
      <p:sp>
        <p:nvSpPr>
          <p:cNvPr id="7" name="Slide Number Placeholder 6"/>
          <p:cNvSpPr>
            <a:spLocks noGrp="1"/>
          </p:cNvSpPr>
          <p:nvPr>
            <p:ph type="sldNum" sz="quarter" idx="11"/>
          </p:nvPr>
        </p:nvSpPr>
        <p:spPr/>
        <p:txBody>
          <a:bodyPr/>
          <a:lstStyle/>
          <a:p>
            <a:fld id="{323594FA-E141-4234-AE05-360401972BE7}" type="slidenum">
              <a:rPr lang="en-US" altLang="en-US" smtClean="0"/>
              <a:pPr/>
              <a:t>74</a:t>
            </a:fld>
            <a:endParaRPr lang="en-US" altLang="en-US"/>
          </a:p>
        </p:txBody>
      </p:sp>
    </p:spTree>
    <p:extLst>
      <p:ext uri="{BB962C8B-B14F-4D97-AF65-F5344CB8AC3E}">
        <p14:creationId xmlns:p14="http://schemas.microsoft.com/office/powerpoint/2010/main" val="803186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25708032"/>
              </p:ext>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fld id="{323594FA-E141-4234-AE05-360401972BE7}" type="slidenum">
              <a:rPr lang="en-US" altLang="en-US" smtClean="0"/>
              <a:pPr/>
              <a:t>75</a:t>
            </a:fld>
            <a:endParaRPr lang="en-US" altLang="en-US"/>
          </a:p>
        </p:txBody>
      </p:sp>
    </p:spTree>
    <p:extLst>
      <p:ext uri="{BB962C8B-B14F-4D97-AF65-F5344CB8AC3E}">
        <p14:creationId xmlns:p14="http://schemas.microsoft.com/office/powerpoint/2010/main" val="164471811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000000"/>
                </a:solidFill>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6633">
                    <a:lumMod val="75000"/>
                  </a:srgbClr>
                </a:solidFill>
              </a:rPr>
              <a:t>Fast, </a:t>
            </a:r>
            <a:r>
              <a:rPr lang="en-US" b="1" dirty="0">
                <a:solidFill>
                  <a:srgbClr val="006633">
                    <a:lumMod val="75000"/>
                  </a:srgbClr>
                </a:solidFill>
              </a:rPr>
              <a:t>durable</a:t>
            </a:r>
          </a:p>
          <a:p>
            <a:pPr algn="ctr"/>
            <a:r>
              <a:rPr lang="en-US" dirty="0">
                <a:solidFill>
                  <a:srgbClr val="8C0000"/>
                </a:solidFill>
              </a:rPr>
              <a:t>Small, </a:t>
            </a:r>
          </a:p>
          <a:p>
            <a:pPr algn="ctr"/>
            <a:r>
              <a:rPr lang="en-US" dirty="0">
                <a:solidFill>
                  <a:srgbClr val="8C0000"/>
                </a:solidFill>
              </a:rPr>
              <a:t>leaky, volatile, </a:t>
            </a:r>
          </a:p>
          <a:p>
            <a:pPr algn="ctr"/>
            <a:r>
              <a:rPr lang="en-US" dirty="0">
                <a:solidFill>
                  <a:srgbClr val="8C0000"/>
                </a:solidFill>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4D26"/>
                </a:solidFill>
              </a:rPr>
              <a:t>Large, non-volatile, low-cost</a:t>
            </a:r>
          </a:p>
          <a:p>
            <a:pPr algn="ctr"/>
            <a:r>
              <a:rPr lang="en-US" dirty="0">
                <a:solidFill>
                  <a:srgbClr val="8C0000"/>
                </a:solidFill>
              </a:rPr>
              <a:t>Slow, </a:t>
            </a:r>
            <a:r>
              <a:rPr lang="en-US" b="1" dirty="0">
                <a:solidFill>
                  <a:srgbClr val="8C0000"/>
                </a:solidFill>
              </a:rPr>
              <a:t>wears out, </a:t>
            </a:r>
            <a:r>
              <a:rPr lang="en-US" dirty="0">
                <a:solidFill>
                  <a:srgbClr val="8C0000"/>
                </a:solidFill>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303030"/>
                </a:solidFill>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a:solidFill>
                  <a:srgbClr val="303030"/>
                </a:solidFill>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a:solidFill>
                  <a:srgbClr val="303030"/>
                </a:solidFill>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a:solidFill>
                  <a:srgbClr val="000000"/>
                </a:solidFill>
              </a:rPr>
              <a:t>Hardware/software manage data allocation and movement </a:t>
            </a:r>
          </a:p>
          <a:p>
            <a:pPr algn="ctr"/>
            <a:r>
              <a:rPr lang="en-US" sz="2400" dirty="0">
                <a:solidFill>
                  <a:srgbClr val="008000"/>
                </a:solidFill>
              </a:rPr>
              <a:t>to achieve the best of multiple technologies</a:t>
            </a:r>
          </a:p>
        </p:txBody>
      </p:sp>
    </p:spTree>
    <p:extLst>
      <p:ext uri="{BB962C8B-B14F-4D97-AF65-F5344CB8AC3E}">
        <p14:creationId xmlns:p14="http://schemas.microsoft.com/office/powerpoint/2010/main" val="516085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Foreshadowing</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77</a:t>
            </a:fld>
            <a:endParaRPr lang="en-US"/>
          </a:p>
        </p:txBody>
      </p:sp>
    </p:spTree>
    <p:extLst>
      <p:ext uri="{BB962C8B-B14F-4D97-AF65-F5344CB8AC3E}">
        <p14:creationId xmlns:p14="http://schemas.microsoft.com/office/powerpoint/2010/main" val="9151301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78</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119995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79</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06489153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36868" name="Picture 4" descr="Image result for human dna under a microscope"/>
          <p:cNvPicPr>
            <a:picLocks noChangeAspect="1" noChangeArrowheads="1"/>
          </p:cNvPicPr>
          <p:nvPr/>
        </p:nvPicPr>
        <p:blipFill rotWithShape="1">
          <a:blip r:embed="rId3">
            <a:extLst>
              <a:ext uri="{28A0092B-C50C-407E-A947-70E740481C1C}">
                <a14:useLocalDpi xmlns:a14="http://schemas.microsoft.com/office/drawing/2010/main" val="0"/>
              </a:ext>
            </a:extLst>
          </a:blip>
          <a:srcRect t="33525"/>
          <a:stretch/>
        </p:blipFill>
        <p:spPr bwMode="auto">
          <a:xfrm>
            <a:off x="2488490" y="957129"/>
            <a:ext cx="6350710" cy="3525522"/>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Image result for human dna under a micro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41718"/>
            <a:ext cx="5738608" cy="25023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51320" y="5535752"/>
            <a:ext cx="3087880" cy="707886"/>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chromosome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from HeLa’s cell</a:t>
            </a:r>
          </a:p>
        </p:txBody>
      </p:sp>
      <p:sp>
        <p:nvSpPr>
          <p:cNvPr id="9" name="Title 8"/>
          <p:cNvSpPr>
            <a:spLocks noGrp="1"/>
          </p:cNvSpPr>
          <p:nvPr>
            <p:ph type="title"/>
          </p:nvPr>
        </p:nvSpPr>
        <p:spPr/>
        <p:txBody>
          <a:bodyPr/>
          <a:lstStyle/>
          <a:p>
            <a:r>
              <a:rPr lang="en-US" dirty="0"/>
              <a:t>DNA Under Electron Microscope</a:t>
            </a:r>
          </a:p>
        </p:txBody>
      </p:sp>
    </p:spTree>
    <p:extLst>
      <p:ext uri="{BB962C8B-B14F-4D97-AF65-F5344CB8AC3E}">
        <p14:creationId xmlns:p14="http://schemas.microsoft.com/office/powerpoint/2010/main" val="374698908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8600" y="152400"/>
            <a:ext cx="8915400" cy="1066800"/>
          </a:xfrm>
        </p:spPr>
        <p:txBody>
          <a:bodyPr/>
          <a:lstStyle/>
          <a:p>
            <a:r>
              <a:rPr lang="en-US" dirty="0"/>
              <a:t>An Orthogonal Issue: Memory Interference</a:t>
            </a:r>
          </a:p>
        </p:txBody>
      </p:sp>
      <p:sp>
        <p:nvSpPr>
          <p:cNvPr id="10268" name="Rectangle 65"/>
          <p:cNvSpPr>
            <a:spLocks noChangeArrowheads="1"/>
          </p:cNvSpPr>
          <p:nvPr/>
        </p:nvSpPr>
        <p:spPr bwMode="auto">
          <a:xfrm>
            <a:off x="5472764" y="1700808"/>
            <a:ext cx="2571768" cy="2928958"/>
          </a:xfrm>
          <a:prstGeom prst="rect">
            <a:avLst/>
          </a:prstGeom>
          <a:noFill/>
          <a:ln w="54864" algn="ctr">
            <a:solidFill>
              <a:schemeClr val="tx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Tahoma"/>
                <a:ea typeface="ＭＳ Ｐゴシック" charset="-128"/>
                <a:cs typeface="+mn-cs"/>
              </a:rPr>
              <a:t>Main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Tahoma"/>
                <a:ea typeface="ＭＳ Ｐゴシック" charset="-128"/>
                <a:cs typeface="+mn-cs"/>
              </a:rPr>
              <a:t>Memory</a:t>
            </a:r>
          </a:p>
        </p:txBody>
      </p:sp>
      <p:sp>
        <p:nvSpPr>
          <p:cNvPr id="272" name="Left-Right Arrow 271"/>
          <p:cNvSpPr/>
          <p:nvPr/>
        </p:nvSpPr>
        <p:spPr>
          <a:xfrm>
            <a:off x="3686814" y="2876824"/>
            <a:ext cx="1714512" cy="574354"/>
          </a:xfrm>
          <a:prstGeom prst="leftRight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4" name="Slide Number Placeholder 27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60" name="Rectangle 59"/>
          <p:cNvSpPr/>
          <p:nvPr/>
        </p:nvSpPr>
        <p:spPr>
          <a:xfrm>
            <a:off x="1043608" y="1951258"/>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Tahoma"/>
                <a:ea typeface="+mn-ea"/>
                <a:cs typeface="+mn-cs"/>
              </a:rPr>
              <a:t>Core</a:t>
            </a:r>
          </a:p>
        </p:txBody>
      </p:sp>
      <p:sp>
        <p:nvSpPr>
          <p:cNvPr id="61" name="Rectangle 60"/>
          <p:cNvSpPr/>
          <p:nvPr/>
        </p:nvSpPr>
        <p:spPr>
          <a:xfrm>
            <a:off x="2400930" y="1951258"/>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Tahoma"/>
                <a:ea typeface="+mn-ea"/>
                <a:cs typeface="+mn-cs"/>
              </a:rPr>
              <a:t>Core</a:t>
            </a:r>
          </a:p>
        </p:txBody>
      </p:sp>
      <p:sp>
        <p:nvSpPr>
          <p:cNvPr id="62" name="Rectangle 61"/>
          <p:cNvSpPr/>
          <p:nvPr/>
        </p:nvSpPr>
        <p:spPr>
          <a:xfrm>
            <a:off x="1043608" y="3237142"/>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Tahoma"/>
                <a:ea typeface="+mn-ea"/>
                <a:cs typeface="+mn-cs"/>
              </a:rPr>
              <a:t>Core</a:t>
            </a:r>
          </a:p>
        </p:txBody>
      </p:sp>
      <p:sp>
        <p:nvSpPr>
          <p:cNvPr id="63" name="Rectangle 62"/>
          <p:cNvSpPr/>
          <p:nvPr/>
        </p:nvSpPr>
        <p:spPr>
          <a:xfrm>
            <a:off x="2400930" y="3237142"/>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Tahoma"/>
                <a:ea typeface="+mn-ea"/>
                <a:cs typeface="+mn-cs"/>
              </a:rPr>
              <a:t>Core</a:t>
            </a:r>
          </a:p>
        </p:txBody>
      </p:sp>
      <p:sp>
        <p:nvSpPr>
          <p:cNvPr id="2" name="TextBox 1"/>
          <p:cNvSpPr txBox="1"/>
          <p:nvPr/>
        </p:nvSpPr>
        <p:spPr>
          <a:xfrm>
            <a:off x="179512" y="5518393"/>
            <a:ext cx="8908470" cy="76944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Arial" charset="0"/>
                <a:ea typeface="ＭＳ Ｐゴシック" charset="-128"/>
                <a:cs typeface="+mn-cs"/>
              </a:rPr>
              <a:t>Cores’ interfere with each other when accessing shared main memory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FF"/>
                </a:solidFill>
                <a:effectLst/>
                <a:uLnTx/>
                <a:uFillTx/>
                <a:latin typeface="Arial" charset="0"/>
                <a:ea typeface="ＭＳ Ｐゴシック" charset="-128"/>
                <a:cs typeface="+mn-cs"/>
              </a:rPr>
              <a:t>Uncontrolled interference leads to many problems (QoS, performance)</a:t>
            </a:r>
          </a:p>
        </p:txBody>
      </p:sp>
    </p:spTree>
    <p:extLst>
      <p:ext uri="{BB962C8B-B14F-4D97-AF65-F5344CB8AC3E}">
        <p14:creationId xmlns:p14="http://schemas.microsoft.com/office/powerpoint/2010/main" val="17545822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915400" cy="1066800"/>
          </a:xfrm>
        </p:spPr>
        <p:txBody>
          <a:bodyPr/>
          <a:lstStyle/>
          <a:p>
            <a:r>
              <a:rPr lang="en-US" sz="3400" dirty="0"/>
              <a:t>Goal: Predictable Performance in Complex Systems</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6544" y="5367350"/>
            <a:ext cx="8605240"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ahoma"/>
                <a:ea typeface=""/>
                <a:cs typeface="+mn-cs"/>
              </a:rPr>
              <a:t>How to allocate resources to heterogeneous agents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ahoma"/>
                <a:ea typeface=""/>
                <a:cs typeface="+mn-cs"/>
              </a:rPr>
              <a:t>to mitigate interference and provide predictable performance? </a:t>
            </a:r>
          </a:p>
        </p:txBody>
      </p: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747508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Foreshadowing</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6392889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16075"/>
            <a:ext cx="8428037" cy="822325"/>
          </a:xfrm>
        </p:spPr>
        <p:txBody>
          <a:bodyPr/>
          <a:lstStyle/>
          <a:p>
            <a:pPr algn="ctr" eaLnBrk="1" hangingPunct="1"/>
            <a:r>
              <a:rPr lang="en-US" sz="4000" dirty="0">
                <a:latin typeface="Garamond" charset="0"/>
              </a:rPr>
              <a:t>Trends, Challenges, and Opportunities</a:t>
            </a:r>
            <a:br>
              <a:rPr lang="en-US" sz="4000" dirty="0">
                <a:latin typeface="Garamond" charset="0"/>
              </a:rPr>
            </a:br>
            <a:r>
              <a:rPr lang="en-US" sz="4000" dirty="0">
                <a:latin typeface="Garamond" charset="0"/>
              </a:rPr>
              <a:t>in Main Memory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11423194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980728"/>
            <a:ext cx="8856984" cy="5193723"/>
          </a:xfrm>
        </p:spPr>
        <p:txBody>
          <a:bodyPr/>
          <a:lstStyle/>
          <a:p>
            <a:r>
              <a:rPr lang="en-US" dirty="0">
                <a:solidFill>
                  <a:srgbClr val="0000FF"/>
                </a:solidFill>
              </a:rPr>
              <a:t>Fix it</a:t>
            </a:r>
            <a:r>
              <a:rPr lang="en-US" dirty="0"/>
              <a:t>: Make memory and controllers more intelligent</a:t>
            </a:r>
          </a:p>
          <a:p>
            <a:pPr lvl="1"/>
            <a:r>
              <a:rPr lang="en-US" dirty="0">
                <a:solidFill>
                  <a:srgbClr val="FF0000"/>
                </a:solidFill>
              </a:rPr>
              <a:t>New interfaces, functions, architectures</a:t>
            </a:r>
            <a:r>
              <a:rPr lang="en-US" dirty="0"/>
              <a:t>: system-</a:t>
            </a:r>
            <a:r>
              <a:rPr lang="en-US" dirty="0" err="1"/>
              <a:t>mem</a:t>
            </a:r>
            <a:r>
              <a:rPr lang="en-US" dirty="0"/>
              <a:t> </a:t>
            </a:r>
            <a:r>
              <a:rPr lang="en-US" dirty="0" err="1"/>
              <a:t>codesign</a:t>
            </a:r>
            <a:endParaRPr lang="en-US" dirty="0"/>
          </a:p>
          <a:p>
            <a:pPr lvl="1"/>
            <a:endParaRPr lang="en-US" dirty="0"/>
          </a:p>
          <a:p>
            <a:r>
              <a:rPr lang="en-US" dirty="0">
                <a:solidFill>
                  <a:srgbClr val="0000FF"/>
                </a:solidFill>
              </a:rPr>
              <a:t>Eliminate or minimize it</a:t>
            </a:r>
            <a:r>
              <a:rPr lang="en-US" dirty="0"/>
              <a:t>: Replace or (more likely) augment DRAM with a different technology</a:t>
            </a:r>
          </a:p>
          <a:p>
            <a:pPr lvl="1"/>
            <a:r>
              <a:rPr lang="en-US" dirty="0">
                <a:solidFill>
                  <a:srgbClr val="FF0000"/>
                </a:solidFill>
              </a:rPr>
              <a:t>New technologies and system-wide rethinking</a:t>
            </a:r>
            <a:r>
              <a:rPr lang="en-US" dirty="0"/>
              <a:t> of memory &amp; storage</a:t>
            </a:r>
          </a:p>
          <a:p>
            <a:endParaRPr lang="en-US" dirty="0"/>
          </a:p>
          <a:p>
            <a:r>
              <a:rPr lang="en-US" dirty="0">
                <a:solidFill>
                  <a:srgbClr val="0000FF"/>
                </a:solidFill>
              </a:rPr>
              <a:t>Embrace it</a:t>
            </a:r>
            <a:r>
              <a:rPr lang="en-US" dirty="0"/>
              <a:t>: Design heterogeneous memories (none of which are perfect) and map data intelligently across them</a:t>
            </a:r>
          </a:p>
          <a:p>
            <a:pPr lvl="1"/>
            <a:r>
              <a:rPr lang="en-US" dirty="0">
                <a:solidFill>
                  <a:srgbClr val="FF0000"/>
                </a:solidFill>
              </a:rPr>
              <a:t>New models for data management and maybe usage</a:t>
            </a:r>
          </a:p>
          <a:p>
            <a:pPr lvl="1"/>
            <a:endParaRPr lang="en-US" dirty="0"/>
          </a:p>
          <a:p>
            <a:r>
              <a:rPr lang="en-US" dirty="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endParaRPr>
          </a:p>
        </p:txBody>
      </p:sp>
      <p:sp>
        <p:nvSpPr>
          <p:cNvPr id="21" name="Title 1"/>
          <p:cNvSpPr>
            <a:spLocks noGrp="1"/>
          </p:cNvSpPr>
          <p:nvPr>
            <p:ph type="title"/>
          </p:nvPr>
        </p:nvSpPr>
        <p:spPr>
          <a:xfrm>
            <a:off x="107504" y="152400"/>
            <a:ext cx="9036496" cy="1066800"/>
          </a:xfrm>
        </p:spPr>
        <p:txBody>
          <a:bodyPr/>
          <a:lstStyle/>
          <a:p>
            <a:r>
              <a:rPr lang="en-US" dirty="0"/>
              <a:t>How Do We Solve </a:t>
            </a:r>
            <a:r>
              <a:rPr lang="en-US" b="1" dirty="0"/>
              <a:t>The Memory Problem</a:t>
            </a:r>
            <a:r>
              <a:rPr lang="en-US" dirty="0"/>
              <a:t>?</a:t>
            </a:r>
          </a:p>
        </p:txBody>
      </p:sp>
    </p:spTree>
    <p:extLst>
      <p:ext uri="{BB962C8B-B14F-4D97-AF65-F5344CB8AC3E}">
        <p14:creationId xmlns:p14="http://schemas.microsoft.com/office/powerpoint/2010/main" val="4112006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980728"/>
            <a:ext cx="8856984" cy="5193723"/>
          </a:xfrm>
        </p:spPr>
        <p:txBody>
          <a:bodyPr/>
          <a:lstStyle/>
          <a:p>
            <a:r>
              <a:rPr lang="en-US" dirty="0">
                <a:solidFill>
                  <a:srgbClr val="0000FF"/>
                </a:solidFill>
              </a:rPr>
              <a:t>Fix it</a:t>
            </a:r>
            <a:r>
              <a:rPr lang="en-US" dirty="0"/>
              <a:t>: Make memory and controllers more intelligent</a:t>
            </a:r>
          </a:p>
          <a:p>
            <a:pPr lvl="1"/>
            <a:r>
              <a:rPr lang="en-US" dirty="0">
                <a:solidFill>
                  <a:srgbClr val="FF0000"/>
                </a:solidFill>
              </a:rPr>
              <a:t>New interfaces, functions, architectures</a:t>
            </a:r>
            <a:r>
              <a:rPr lang="en-US" dirty="0"/>
              <a:t>: system-</a:t>
            </a:r>
            <a:r>
              <a:rPr lang="en-US" dirty="0" err="1"/>
              <a:t>mem</a:t>
            </a:r>
            <a:r>
              <a:rPr lang="en-US" dirty="0"/>
              <a:t> </a:t>
            </a:r>
            <a:r>
              <a:rPr lang="en-US" dirty="0" err="1"/>
              <a:t>codesign</a:t>
            </a:r>
            <a:endParaRPr lang="en-US" dirty="0"/>
          </a:p>
          <a:p>
            <a:pPr lvl="1"/>
            <a:endParaRPr lang="en-US" dirty="0"/>
          </a:p>
          <a:p>
            <a:r>
              <a:rPr lang="en-US" dirty="0">
                <a:solidFill>
                  <a:srgbClr val="0000FF"/>
                </a:solidFill>
              </a:rPr>
              <a:t>Eliminate or minimize it</a:t>
            </a:r>
            <a:r>
              <a:rPr lang="en-US" dirty="0"/>
              <a:t>: Replace or (more likely) augment DRAM with a different technology</a:t>
            </a:r>
          </a:p>
          <a:p>
            <a:pPr lvl="1"/>
            <a:r>
              <a:rPr lang="en-US" dirty="0">
                <a:solidFill>
                  <a:srgbClr val="FF0000"/>
                </a:solidFill>
              </a:rPr>
              <a:t>New technologies and system-wide rethinking</a:t>
            </a:r>
            <a:r>
              <a:rPr lang="en-US" dirty="0"/>
              <a:t> of memory &amp; storage</a:t>
            </a:r>
          </a:p>
          <a:p>
            <a:endParaRPr lang="en-US" dirty="0"/>
          </a:p>
          <a:p>
            <a:r>
              <a:rPr lang="en-US" dirty="0">
                <a:solidFill>
                  <a:srgbClr val="0000FF"/>
                </a:solidFill>
              </a:rPr>
              <a:t>Embrace it</a:t>
            </a:r>
            <a:r>
              <a:rPr lang="en-US" dirty="0"/>
              <a:t>: Design heterogeneous memories (none of which are perfect) and map data intelligently across them</a:t>
            </a:r>
          </a:p>
          <a:p>
            <a:pPr lvl="1"/>
            <a:r>
              <a:rPr lang="en-US" dirty="0">
                <a:solidFill>
                  <a:srgbClr val="FF0000"/>
                </a:solidFill>
              </a:rPr>
              <a:t>New models for data management and maybe usage</a:t>
            </a:r>
          </a:p>
          <a:p>
            <a:pPr lvl="1"/>
            <a:endParaRPr lang="en-US" dirty="0"/>
          </a:p>
          <a:p>
            <a:r>
              <a:rPr lang="en-US" dirty="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endParaRPr>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Solutions (to memory scaling) require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software/hardware/device cooperation</a:t>
            </a:r>
          </a:p>
        </p:txBody>
      </p:sp>
      <p:sp>
        <p:nvSpPr>
          <p:cNvPr id="21" name="Title 1"/>
          <p:cNvSpPr>
            <a:spLocks noGrp="1"/>
          </p:cNvSpPr>
          <p:nvPr>
            <p:ph type="title"/>
          </p:nvPr>
        </p:nvSpPr>
        <p:spPr>
          <a:xfrm>
            <a:off x="107504" y="152400"/>
            <a:ext cx="9036496" cy="1066800"/>
          </a:xfrm>
        </p:spPr>
        <p:txBody>
          <a:bodyPr/>
          <a:lstStyle/>
          <a:p>
            <a:r>
              <a:rPr lang="en-US" dirty="0"/>
              <a:t>How Do We Solve </a:t>
            </a:r>
            <a:r>
              <a:rPr lang="en-US" b="1" dirty="0"/>
              <a:t>The Memory Problem</a:t>
            </a:r>
            <a:r>
              <a:rPr lang="en-US" dirty="0"/>
              <a:t>?</a:t>
            </a:r>
          </a:p>
        </p:txBody>
      </p:sp>
    </p:spTree>
    <p:extLst>
      <p:ext uri="{BB962C8B-B14F-4D97-AF65-F5344CB8AC3E}">
        <p14:creationId xmlns:p14="http://schemas.microsoft.com/office/powerpoint/2010/main" val="1851266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980728"/>
            <a:ext cx="8856984" cy="5193723"/>
          </a:xfrm>
        </p:spPr>
        <p:txBody>
          <a:bodyPr/>
          <a:lstStyle/>
          <a:p>
            <a:r>
              <a:rPr lang="en-US" dirty="0">
                <a:solidFill>
                  <a:srgbClr val="0000FF"/>
                </a:solidFill>
              </a:rPr>
              <a:t>Fix it</a:t>
            </a:r>
            <a:r>
              <a:rPr lang="en-US" dirty="0"/>
              <a:t>: Make memory and controllers more intelligent</a:t>
            </a:r>
          </a:p>
          <a:p>
            <a:pPr lvl="1"/>
            <a:r>
              <a:rPr lang="en-US" dirty="0">
                <a:solidFill>
                  <a:srgbClr val="FF0000"/>
                </a:solidFill>
              </a:rPr>
              <a:t>New interfaces, functions, architectures</a:t>
            </a:r>
            <a:r>
              <a:rPr lang="en-US" dirty="0"/>
              <a:t>: system-</a:t>
            </a:r>
            <a:r>
              <a:rPr lang="en-US" dirty="0" err="1"/>
              <a:t>mem</a:t>
            </a:r>
            <a:r>
              <a:rPr lang="en-US" dirty="0"/>
              <a:t> </a:t>
            </a:r>
            <a:r>
              <a:rPr lang="en-US" dirty="0" err="1"/>
              <a:t>codesign</a:t>
            </a:r>
            <a:endParaRPr lang="en-US" dirty="0"/>
          </a:p>
          <a:p>
            <a:pPr lvl="1"/>
            <a:endParaRPr lang="en-US" dirty="0"/>
          </a:p>
          <a:p>
            <a:r>
              <a:rPr lang="en-US" dirty="0">
                <a:solidFill>
                  <a:srgbClr val="0000FF"/>
                </a:solidFill>
              </a:rPr>
              <a:t>Eliminate or minimize it</a:t>
            </a:r>
            <a:r>
              <a:rPr lang="en-US" dirty="0"/>
              <a:t>: Replace or (more likely) augment DRAM with a different technology</a:t>
            </a:r>
          </a:p>
          <a:p>
            <a:pPr lvl="1"/>
            <a:r>
              <a:rPr lang="en-US" dirty="0">
                <a:solidFill>
                  <a:srgbClr val="FF0000"/>
                </a:solidFill>
              </a:rPr>
              <a:t>New technologies and system-wide rethinking</a:t>
            </a:r>
            <a:r>
              <a:rPr lang="en-US" dirty="0"/>
              <a:t> of memory &amp; storage</a:t>
            </a:r>
          </a:p>
          <a:p>
            <a:endParaRPr lang="en-US" dirty="0"/>
          </a:p>
          <a:p>
            <a:r>
              <a:rPr lang="en-US" dirty="0">
                <a:solidFill>
                  <a:srgbClr val="0000FF"/>
                </a:solidFill>
              </a:rPr>
              <a:t>Embrace it</a:t>
            </a:r>
            <a:r>
              <a:rPr lang="en-US" dirty="0"/>
              <a:t>: Design heterogeneous memories (none of which are perfect) and map data intelligently across them</a:t>
            </a:r>
          </a:p>
          <a:p>
            <a:pPr lvl="1"/>
            <a:r>
              <a:rPr lang="en-US" dirty="0">
                <a:solidFill>
                  <a:srgbClr val="FF0000"/>
                </a:solidFill>
              </a:rPr>
              <a:t>New models for data management and maybe usage</a:t>
            </a:r>
          </a:p>
          <a:p>
            <a:pPr lvl="1"/>
            <a:endParaRPr lang="en-US" dirty="0"/>
          </a:p>
          <a:p>
            <a:r>
              <a:rPr lang="en-US" dirty="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endParaRPr>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Solutions (to memory scaling) require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software/hardware/device cooperation</a:t>
            </a:r>
          </a:p>
        </p:txBody>
      </p:sp>
      <p:grpSp>
        <p:nvGrpSpPr>
          <p:cNvPr id="6" name="Group 16"/>
          <p:cNvGrpSpPr>
            <a:grpSpLocks/>
          </p:cNvGrpSpPr>
          <p:nvPr/>
        </p:nvGrpSpPr>
        <p:grpSpPr bwMode="auto">
          <a:xfrm>
            <a:off x="2843808" y="1186284"/>
            <a:ext cx="3054350" cy="3898900"/>
            <a:chOff x="1863" y="1035"/>
            <a:chExt cx="1924" cy="2456"/>
          </a:xfrm>
        </p:grpSpPr>
        <p:sp>
          <p:nvSpPr>
            <p:cNvPr id="7" name="Text Box 17"/>
            <p:cNvSpPr txBox="1">
              <a:spLocks noChangeArrowheads="1"/>
            </p:cNvSpPr>
            <p:nvPr/>
          </p:nvSpPr>
          <p:spPr bwMode="auto">
            <a:xfrm>
              <a:off x="2307" y="2774"/>
              <a:ext cx="1226" cy="237"/>
            </a:xfrm>
            <a:prstGeom prst="rect">
              <a:avLst/>
            </a:prstGeom>
            <a:solidFill>
              <a:srgbClr val="00FF00"/>
            </a:solidFill>
            <a:ln w="9525">
              <a:solidFill>
                <a:schemeClr val="tx1"/>
              </a:solid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105" charset="0"/>
                  <a:ea typeface=""/>
                  <a:cs typeface="+mn-cs"/>
                </a:rPr>
                <a:t>Microarchitecture</a:t>
              </a:r>
            </a:p>
          </p:txBody>
        </p:sp>
        <p:sp>
          <p:nvSpPr>
            <p:cNvPr id="8" name="Text Box 18"/>
            <p:cNvSpPr txBox="1">
              <a:spLocks noChangeAspect="1" noChangeArrowheads="1"/>
            </p:cNvSpPr>
            <p:nvPr/>
          </p:nvSpPr>
          <p:spPr bwMode="auto">
            <a:xfrm>
              <a:off x="2307" y="2534"/>
              <a:ext cx="1226" cy="237"/>
            </a:xfrm>
            <a:prstGeom prst="rect">
              <a:avLst/>
            </a:prstGeom>
            <a:solidFill>
              <a:srgbClr val="FFFF00"/>
            </a:solidFill>
            <a:ln w="9525">
              <a:solidFill>
                <a:schemeClr val="tx1"/>
              </a:solidFill>
              <a:miter lim="800000"/>
              <a:headEnd/>
              <a:tailEn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105" charset="0"/>
                  <a:ea typeface=""/>
                  <a:cs typeface="+mn-cs"/>
                </a:rPr>
                <a:t>ISA</a:t>
              </a:r>
            </a:p>
          </p:txBody>
        </p:sp>
        <p:sp>
          <p:nvSpPr>
            <p:cNvPr id="9" name="Text Box 19"/>
            <p:cNvSpPr txBox="1">
              <a:spLocks noChangeAspect="1" noChangeArrowheads="1"/>
            </p:cNvSpPr>
            <p:nvPr/>
          </p:nvSpPr>
          <p:spPr bwMode="auto">
            <a:xfrm>
              <a:off x="1863" y="1512"/>
              <a:ext cx="1226" cy="237"/>
            </a:xfrm>
            <a:prstGeom prst="rect">
              <a:avLst/>
            </a:prstGeom>
            <a:solidFill>
              <a:srgbClr val="00FFFF"/>
            </a:solidFill>
            <a:ln w="9525">
              <a:solidFill>
                <a:schemeClr val="tx1"/>
              </a:solidFill>
              <a:miter lim="800000"/>
              <a:headEnd/>
              <a:tailEn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105" charset="0"/>
                  <a:ea typeface=""/>
                  <a:cs typeface="+mn-cs"/>
                </a:rPr>
                <a:t>Programs</a:t>
              </a:r>
            </a:p>
          </p:txBody>
        </p:sp>
        <p:sp>
          <p:nvSpPr>
            <p:cNvPr id="10" name="Text Box 20"/>
            <p:cNvSpPr txBox="1">
              <a:spLocks noChangeAspect="1" noChangeArrowheads="1"/>
            </p:cNvSpPr>
            <p:nvPr/>
          </p:nvSpPr>
          <p:spPr bwMode="auto">
            <a:xfrm>
              <a:off x="1863" y="1272"/>
              <a:ext cx="1226" cy="237"/>
            </a:xfrm>
            <a:prstGeom prst="rect">
              <a:avLst/>
            </a:prstGeom>
            <a:solidFill>
              <a:srgbClr val="00FFFF"/>
            </a:solidFill>
            <a:ln w="9525">
              <a:solidFill>
                <a:schemeClr val="tx1"/>
              </a:solidFill>
              <a:miter lim="800000"/>
              <a:headEnd/>
              <a:tailEn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105" charset="0"/>
                  <a:ea typeface=""/>
                  <a:cs typeface="+mn-cs"/>
                </a:rPr>
                <a:t>Algorithms</a:t>
              </a:r>
            </a:p>
          </p:txBody>
        </p:sp>
        <p:sp>
          <p:nvSpPr>
            <p:cNvPr id="11" name="Text Box 21"/>
            <p:cNvSpPr txBox="1">
              <a:spLocks noChangeAspect="1" noChangeArrowheads="1"/>
            </p:cNvSpPr>
            <p:nvPr/>
          </p:nvSpPr>
          <p:spPr bwMode="auto">
            <a:xfrm>
              <a:off x="1863" y="1035"/>
              <a:ext cx="1226" cy="237"/>
            </a:xfrm>
            <a:prstGeom prst="rect">
              <a:avLst/>
            </a:prstGeom>
            <a:solidFill>
              <a:srgbClr val="00FFFF"/>
            </a:solidFill>
            <a:ln w="9525">
              <a:solidFill>
                <a:schemeClr val="tx1"/>
              </a:solidFill>
              <a:miter lim="800000"/>
              <a:headEnd/>
              <a:tailEn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105" charset="0"/>
                  <a:ea typeface=""/>
                  <a:cs typeface="+mn-cs"/>
                </a:rPr>
                <a:t>Problems</a:t>
              </a:r>
            </a:p>
          </p:txBody>
        </p:sp>
        <p:sp>
          <p:nvSpPr>
            <p:cNvPr id="12" name="Text Box 22"/>
            <p:cNvSpPr txBox="1">
              <a:spLocks noChangeAspect="1" noChangeArrowheads="1"/>
            </p:cNvSpPr>
            <p:nvPr/>
          </p:nvSpPr>
          <p:spPr bwMode="auto">
            <a:xfrm>
              <a:off x="2307" y="3014"/>
              <a:ext cx="1226" cy="237"/>
            </a:xfrm>
            <a:prstGeom prst="rect">
              <a:avLst/>
            </a:prstGeom>
            <a:solidFill>
              <a:srgbClr val="00FF00"/>
            </a:solidFill>
            <a:ln w="9525">
              <a:solidFill>
                <a:schemeClr val="tx1"/>
              </a:solidFill>
              <a:miter lim="800000"/>
              <a:headEnd/>
              <a:tailEn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105" charset="0"/>
                  <a:ea typeface=""/>
                  <a:cs typeface="+mn-cs"/>
                </a:rPr>
                <a:t>Logic</a:t>
              </a:r>
            </a:p>
          </p:txBody>
        </p:sp>
        <p:sp>
          <p:nvSpPr>
            <p:cNvPr id="13" name="Text Box 23"/>
            <p:cNvSpPr txBox="1">
              <a:spLocks noChangeAspect="1" noChangeArrowheads="1"/>
            </p:cNvSpPr>
            <p:nvPr/>
          </p:nvSpPr>
          <p:spPr bwMode="auto">
            <a:xfrm>
              <a:off x="2307" y="3254"/>
              <a:ext cx="1226" cy="237"/>
            </a:xfrm>
            <a:prstGeom prst="rect">
              <a:avLst/>
            </a:prstGeom>
            <a:solidFill>
              <a:srgbClr val="00FF00"/>
            </a:solidFill>
            <a:ln w="9525">
              <a:solidFill>
                <a:schemeClr val="tx1"/>
              </a:solidFill>
              <a:miter lim="800000"/>
              <a:headEnd/>
              <a:tailEn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105" charset="0"/>
                  <a:ea typeface=""/>
                  <a:cs typeface="+mn-cs"/>
                </a:rPr>
                <a:t>Devices</a:t>
              </a:r>
            </a:p>
          </p:txBody>
        </p:sp>
        <p:sp>
          <p:nvSpPr>
            <p:cNvPr id="14" name="Text Box 24"/>
            <p:cNvSpPr txBox="1">
              <a:spLocks noChangeAspect="1" noChangeArrowheads="1"/>
            </p:cNvSpPr>
            <p:nvPr/>
          </p:nvSpPr>
          <p:spPr bwMode="auto">
            <a:xfrm>
              <a:off x="2307" y="2102"/>
              <a:ext cx="1226" cy="432"/>
            </a:xfrm>
            <a:prstGeom prst="rect">
              <a:avLst/>
            </a:prstGeom>
            <a:solidFill>
              <a:srgbClr val="FFFF00"/>
            </a:solidFill>
            <a:ln w="9525">
              <a:solidFill>
                <a:schemeClr val="tx1"/>
              </a:solidFill>
              <a:miter lim="800000"/>
              <a:headEnd/>
              <a:tailEn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105" charset="0"/>
                  <a:ea typeface=""/>
                  <a:cs typeface="+mn-cs"/>
                </a:rPr>
                <a:t>Runtime System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105" charset="0"/>
                  <a:ea typeface=""/>
                  <a:cs typeface="+mn-cs"/>
                </a:rPr>
                <a:t>(VM, OS, MM)</a:t>
              </a:r>
            </a:p>
          </p:txBody>
        </p:sp>
        <p:sp>
          <p:nvSpPr>
            <p:cNvPr id="15" name="Text Box 25"/>
            <p:cNvSpPr txBox="1">
              <a:spLocks noChangeAspect="1" noChangeArrowheads="1"/>
            </p:cNvSpPr>
            <p:nvPr/>
          </p:nvSpPr>
          <p:spPr bwMode="auto">
            <a:xfrm>
              <a:off x="3351" y="1505"/>
              <a:ext cx="436" cy="237"/>
            </a:xfrm>
            <a:prstGeom prst="rect">
              <a:avLst/>
            </a:prstGeom>
            <a:solidFill>
              <a:srgbClr val="FF0000"/>
            </a:solidFill>
            <a:ln w="9525">
              <a:solidFill>
                <a:schemeClr val="tx1"/>
              </a:solidFill>
              <a:miter lim="800000"/>
              <a:headEnd/>
              <a:tailEn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105" charset="0"/>
                  <a:ea typeface=""/>
                  <a:cs typeface="+mn-cs"/>
                </a:rPr>
                <a:t>User</a:t>
              </a:r>
            </a:p>
          </p:txBody>
        </p:sp>
        <p:sp>
          <p:nvSpPr>
            <p:cNvPr id="16" name="Line 26"/>
            <p:cNvSpPr>
              <a:spLocks noChangeShapeType="1"/>
            </p:cNvSpPr>
            <p:nvPr/>
          </p:nvSpPr>
          <p:spPr bwMode="auto">
            <a:xfrm>
              <a:off x="2444" y="1749"/>
              <a:ext cx="218" cy="363"/>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
                <a:cs typeface="+mn-cs"/>
              </a:endParaRPr>
            </a:p>
          </p:txBody>
        </p:sp>
        <p:sp>
          <p:nvSpPr>
            <p:cNvPr id="17" name="Line 27"/>
            <p:cNvSpPr>
              <a:spLocks noChangeShapeType="1"/>
            </p:cNvSpPr>
            <p:nvPr/>
          </p:nvSpPr>
          <p:spPr bwMode="auto">
            <a:xfrm flipH="1">
              <a:off x="3097" y="1619"/>
              <a:ext cx="254" cy="0"/>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
                <a:cs typeface="+mn-cs"/>
              </a:endParaRPr>
            </a:p>
          </p:txBody>
        </p:sp>
        <p:sp>
          <p:nvSpPr>
            <p:cNvPr id="18" name="Line 28"/>
            <p:cNvSpPr>
              <a:spLocks noChangeShapeType="1"/>
            </p:cNvSpPr>
            <p:nvPr/>
          </p:nvSpPr>
          <p:spPr bwMode="auto">
            <a:xfrm flipH="1">
              <a:off x="3242" y="1749"/>
              <a:ext cx="327" cy="363"/>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
                <a:cs typeface="+mn-cs"/>
              </a:endParaRPr>
            </a:p>
          </p:txBody>
        </p:sp>
      </p:grpSp>
      <p:sp>
        <p:nvSpPr>
          <p:cNvPr id="21" name="Title 1"/>
          <p:cNvSpPr>
            <a:spLocks noGrp="1"/>
          </p:cNvSpPr>
          <p:nvPr>
            <p:ph type="title"/>
          </p:nvPr>
        </p:nvSpPr>
        <p:spPr>
          <a:xfrm>
            <a:off x="107504" y="152400"/>
            <a:ext cx="9036496" cy="1066800"/>
          </a:xfrm>
        </p:spPr>
        <p:txBody>
          <a:bodyPr/>
          <a:lstStyle/>
          <a:p>
            <a:r>
              <a:rPr lang="en-US" dirty="0"/>
              <a:t>How Do We Solve </a:t>
            </a:r>
            <a:r>
              <a:rPr lang="en-US" b="1" dirty="0"/>
              <a:t>The Memory Problem</a:t>
            </a:r>
            <a:r>
              <a:rPr lang="en-US" dirty="0"/>
              <a:t>?</a:t>
            </a:r>
          </a:p>
        </p:txBody>
      </p:sp>
    </p:spTree>
    <p:extLst>
      <p:ext uri="{BB962C8B-B14F-4D97-AF65-F5344CB8AC3E}">
        <p14:creationId xmlns:p14="http://schemas.microsoft.com/office/powerpoint/2010/main" val="2278998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8915400" cy="1066800"/>
          </a:xfrm>
        </p:spPr>
        <p:txBody>
          <a:bodyPr/>
          <a:lstStyle/>
          <a:p>
            <a:r>
              <a:rPr lang="en-US" dirty="0">
                <a:latin typeface="Garamond" charset="0"/>
                <a:ea typeface="ＭＳ Ｐゴシック" charset="0"/>
                <a:cs typeface="ＭＳ Ｐゴシック" charset="0"/>
              </a:rPr>
              <a:t>Solution 1: New Memory Architectures</a:t>
            </a:r>
          </a:p>
        </p:txBody>
      </p:sp>
      <p:sp>
        <p:nvSpPr>
          <p:cNvPr id="28675" name="Content Placeholder 2"/>
          <p:cNvSpPr>
            <a:spLocks noGrp="1"/>
          </p:cNvSpPr>
          <p:nvPr>
            <p:ph idx="1"/>
          </p:nvPr>
        </p:nvSpPr>
        <p:spPr>
          <a:xfrm>
            <a:off x="107504" y="1124744"/>
            <a:ext cx="9036496" cy="5339680"/>
          </a:xfrm>
        </p:spPr>
        <p:txBody>
          <a:bodyPr/>
          <a:lstStyle/>
          <a:p>
            <a:pPr eaLnBrk="1" hangingPunct="1"/>
            <a:r>
              <a:rPr lang="en-US" dirty="0">
                <a:solidFill>
                  <a:srgbClr val="000000"/>
                </a:solidFill>
                <a:latin typeface="Tahoma" charset="0"/>
                <a:ea typeface="ＭＳ Ｐゴシック" charset="0"/>
                <a:cs typeface="ＭＳ Ｐゴシック" charset="0"/>
              </a:rPr>
              <a:t>Overcome memory shortcomings with</a:t>
            </a:r>
          </a:p>
          <a:p>
            <a:pPr lvl="1" eaLnBrk="1" hangingPunct="1"/>
            <a:r>
              <a:rPr lang="en-US" dirty="0">
                <a:solidFill>
                  <a:srgbClr val="0000FF"/>
                </a:solidFill>
                <a:latin typeface="Tahoma" charset="0"/>
                <a:ea typeface="ＭＳ Ｐゴシック" charset="0"/>
                <a:cs typeface="ＭＳ Ｐゴシック" charset="0"/>
              </a:rPr>
              <a:t>Memory-centric system design</a:t>
            </a:r>
          </a:p>
          <a:p>
            <a:pPr lvl="1" eaLnBrk="1" hangingPunct="1"/>
            <a:r>
              <a:rPr lang="en-US" dirty="0">
                <a:solidFill>
                  <a:srgbClr val="000000"/>
                </a:solidFill>
                <a:latin typeface="Tahoma" charset="0"/>
                <a:ea typeface="ＭＳ Ｐゴシック" charset="0"/>
                <a:cs typeface="ＭＳ Ｐゴシック" charset="0"/>
              </a:rPr>
              <a:t>Novel memory architectures, interfaces, functions</a:t>
            </a:r>
          </a:p>
          <a:p>
            <a:pPr lvl="1" eaLnBrk="1" hangingPunct="1"/>
            <a:r>
              <a:rPr lang="en-US" dirty="0">
                <a:solidFill>
                  <a:srgbClr val="000000"/>
                </a:solidFill>
                <a:latin typeface="Tahoma" charset="0"/>
                <a:ea typeface="ＭＳ Ｐゴシック" charset="0"/>
                <a:cs typeface="ＭＳ Ｐゴシック" charset="0"/>
              </a:rPr>
              <a:t>Better waste management (efficient utilization)</a:t>
            </a:r>
          </a:p>
          <a:p>
            <a:pPr lvl="1" eaLnBrk="1" hangingPunct="1"/>
            <a:endParaRPr lang="en-US" dirty="0">
              <a:solidFill>
                <a:srgbClr val="000000"/>
              </a:solidFill>
              <a:latin typeface="Tahoma" charset="0"/>
              <a:ea typeface="ＭＳ Ｐゴシック" charset="0"/>
              <a:cs typeface="ＭＳ Ｐゴシック" charset="0"/>
            </a:endParaRPr>
          </a:p>
          <a:p>
            <a:pPr lvl="1" eaLnBrk="1" hangingPunct="1"/>
            <a:endParaRPr lang="en-US" sz="900" dirty="0">
              <a:solidFill>
                <a:srgbClr val="000000"/>
              </a:solidFill>
              <a:latin typeface="Tahoma" charset="0"/>
              <a:ea typeface="ＭＳ Ｐゴシック" charset="0"/>
              <a:cs typeface="ＭＳ Ｐゴシック" charset="0"/>
            </a:endParaRPr>
          </a:p>
          <a:p>
            <a:pPr eaLnBrk="1" hangingPunct="1"/>
            <a:r>
              <a:rPr lang="en-US" dirty="0">
                <a:solidFill>
                  <a:srgbClr val="000000"/>
                </a:solidFill>
                <a:latin typeface="Tahoma" charset="0"/>
                <a:ea typeface="ＭＳ Ｐゴシック" charset="0"/>
                <a:cs typeface="ＭＳ Ｐゴシック" charset="0"/>
              </a:rPr>
              <a:t>Key issues to tackle</a:t>
            </a:r>
          </a:p>
          <a:p>
            <a:pPr lvl="1" eaLnBrk="1" hangingPunct="1"/>
            <a:r>
              <a:rPr lang="en-US" dirty="0">
                <a:solidFill>
                  <a:srgbClr val="FF0000"/>
                </a:solidFill>
                <a:latin typeface="Tahoma" charset="0"/>
                <a:ea typeface="ＭＳ Ｐゴシック" charset="0"/>
                <a:cs typeface="ＭＳ Ｐゴシック" charset="0"/>
              </a:rPr>
              <a:t>Enable reliability at low cost </a:t>
            </a:r>
            <a:r>
              <a:rPr lang="en-US" dirty="0">
                <a:solidFill>
                  <a:srgbClr val="FF0000"/>
                </a:solidFill>
                <a:latin typeface="Tahoma" charset="0"/>
                <a:ea typeface="ＭＳ Ｐゴシック" charset="0"/>
                <a:cs typeface="ＭＳ Ｐゴシック" charset="0"/>
                <a:sym typeface="Wingdings"/>
              </a:rPr>
              <a:t> high capacity</a:t>
            </a:r>
            <a:endParaRPr lang="en-US" dirty="0">
              <a:solidFill>
                <a:srgbClr val="FF0000"/>
              </a:solidFill>
              <a:latin typeface="Tahoma" charset="0"/>
              <a:ea typeface="ＭＳ Ｐゴシック" charset="0"/>
              <a:cs typeface="ＭＳ Ｐゴシック" charset="0"/>
            </a:endParaRPr>
          </a:p>
          <a:p>
            <a:pPr lvl="1" eaLnBrk="1" hangingPunct="1"/>
            <a:r>
              <a:rPr lang="en-US" dirty="0">
                <a:solidFill>
                  <a:srgbClr val="FF0000"/>
                </a:solidFill>
                <a:latin typeface="Tahoma" charset="0"/>
                <a:ea typeface="ＭＳ Ｐゴシック" charset="0"/>
                <a:cs typeface="ＭＳ Ｐゴシック" charset="0"/>
              </a:rPr>
              <a:t>Reduce energy</a:t>
            </a:r>
          </a:p>
          <a:p>
            <a:pPr lvl="1" eaLnBrk="1" hangingPunct="1"/>
            <a:r>
              <a:rPr lang="en-US" dirty="0">
                <a:solidFill>
                  <a:srgbClr val="FF0000"/>
                </a:solidFill>
                <a:latin typeface="Tahoma" charset="0"/>
                <a:ea typeface="ＭＳ Ｐゴシック" charset="0"/>
                <a:cs typeface="ＭＳ Ｐゴシック" charset="0"/>
              </a:rPr>
              <a:t>Reduce latency </a:t>
            </a:r>
          </a:p>
          <a:p>
            <a:pPr lvl="1" eaLnBrk="1" hangingPunct="1"/>
            <a:r>
              <a:rPr lang="en-US" dirty="0">
                <a:solidFill>
                  <a:srgbClr val="FF0000"/>
                </a:solidFill>
                <a:latin typeface="Tahoma" charset="0"/>
                <a:ea typeface="ＭＳ Ｐゴシック" charset="0"/>
                <a:cs typeface="ＭＳ Ｐゴシック" charset="0"/>
              </a:rPr>
              <a:t>Improve bandwidth</a:t>
            </a:r>
          </a:p>
          <a:p>
            <a:pPr lvl="1" eaLnBrk="1" hangingPunct="1"/>
            <a:r>
              <a:rPr lang="en-US" dirty="0">
                <a:solidFill>
                  <a:srgbClr val="FF0000"/>
                </a:solidFill>
                <a:latin typeface="Tahoma" charset="0"/>
                <a:ea typeface="ＭＳ Ｐゴシック" charset="0"/>
                <a:cs typeface="ＭＳ Ｐゴシック" charset="0"/>
              </a:rPr>
              <a:t>Reduce waste (capacity, bandwidth, latency)</a:t>
            </a:r>
          </a:p>
          <a:p>
            <a:pPr lvl="1" eaLnBrk="1" hangingPunct="1"/>
            <a:r>
              <a:rPr lang="en-US" dirty="0">
                <a:solidFill>
                  <a:srgbClr val="FF0000"/>
                </a:solidFill>
                <a:latin typeface="Tahoma" charset="0"/>
                <a:ea typeface="ＭＳ Ｐゴシック" charset="0"/>
                <a:cs typeface="ＭＳ Ｐゴシック" charset="0"/>
              </a:rPr>
              <a:t>Enable computation close to data</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E44939-9186-2D4D-AFEC-3982F1727CB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993189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75">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67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8915400" cy="1066800"/>
          </a:xfrm>
        </p:spPr>
        <p:txBody>
          <a:bodyPr/>
          <a:lstStyle/>
          <a:p>
            <a:r>
              <a:rPr lang="en-US" dirty="0">
                <a:latin typeface="Garamond" charset="0"/>
                <a:ea typeface="ＭＳ Ｐゴシック" charset="0"/>
                <a:cs typeface="ＭＳ Ｐゴシック" charset="0"/>
              </a:rPr>
              <a:t>Solution 1: New Memory Architectures</a:t>
            </a:r>
          </a:p>
        </p:txBody>
      </p:sp>
      <p:sp>
        <p:nvSpPr>
          <p:cNvPr id="28675" name="Content Placeholder 2"/>
          <p:cNvSpPr>
            <a:spLocks noGrp="1"/>
          </p:cNvSpPr>
          <p:nvPr>
            <p:ph idx="1"/>
          </p:nvPr>
        </p:nvSpPr>
        <p:spPr>
          <a:xfrm>
            <a:off x="180528" y="825624"/>
            <a:ext cx="9144000" cy="5339680"/>
          </a:xfrm>
        </p:spPr>
        <p:txBody>
          <a:bodyPr/>
          <a:lstStyle/>
          <a:p>
            <a:pPr lvl="1" eaLnBrk="1" hangingPunct="1">
              <a:buClr>
                <a:srgbClr val="3B812F"/>
              </a:buClr>
            </a:pPr>
            <a:endParaRPr lang="en-US" sz="470" dirty="0">
              <a:solidFill>
                <a:srgbClr val="000000"/>
              </a:solidFill>
              <a:latin typeface="Tahoma" charset="0"/>
              <a:ea typeface="ＭＳ Ｐゴシック" charset="0"/>
              <a:cs typeface="ＭＳ Ｐゴシック" charset="0"/>
            </a:endParaRPr>
          </a:p>
          <a:p>
            <a:pPr eaLnBrk="1" hangingPunct="1"/>
            <a:r>
              <a:rPr lang="en-US" sz="470" dirty="0">
                <a:solidFill>
                  <a:srgbClr val="000000"/>
                </a:solidFill>
                <a:ea typeface="ＭＳ Ｐゴシック" charset="0"/>
                <a:cs typeface="ＭＳ Ｐゴシック" charset="0"/>
              </a:rPr>
              <a:t>Liu+, “</a:t>
            </a:r>
            <a:r>
              <a:rPr lang="en-US" sz="470" dirty="0">
                <a:solidFill>
                  <a:srgbClr val="0000FF"/>
                </a:solidFill>
                <a:ea typeface="ＭＳ Ｐゴシック" charset="0"/>
                <a:cs typeface="ＭＳ Ｐゴシック" charset="0"/>
              </a:rPr>
              <a:t>RAIDR: Retention-Aware Intelligent DRAM Refresh</a:t>
            </a:r>
            <a:r>
              <a:rPr lang="en-US" sz="470" dirty="0">
                <a:solidFill>
                  <a:srgbClr val="000000"/>
                </a:solidFill>
                <a:ea typeface="ＭＳ Ｐゴシック" charset="0"/>
                <a:cs typeface="ＭＳ Ｐゴシック" charset="0"/>
              </a:rPr>
              <a:t>,” ISCA 2012.</a:t>
            </a:r>
          </a:p>
          <a:p>
            <a:pPr eaLnBrk="1" hangingPunct="1"/>
            <a:r>
              <a:rPr lang="en-US" sz="470" dirty="0">
                <a:solidFill>
                  <a:srgbClr val="000000"/>
                </a:solidFill>
                <a:ea typeface="ＭＳ Ｐゴシック" charset="0"/>
                <a:cs typeface="ＭＳ Ｐゴシック" charset="0"/>
              </a:rPr>
              <a:t>Kim+, “</a:t>
            </a:r>
            <a:r>
              <a:rPr lang="en-US" sz="470" dirty="0">
                <a:solidFill>
                  <a:srgbClr val="0000FF"/>
                </a:solidFill>
                <a:ea typeface="ＭＳ Ｐゴシック" charset="0"/>
                <a:cs typeface="ＭＳ Ｐゴシック" charset="0"/>
              </a:rPr>
              <a:t>A Case for Exploiting </a:t>
            </a:r>
            <a:r>
              <a:rPr lang="en-US" sz="470" dirty="0" err="1">
                <a:solidFill>
                  <a:srgbClr val="0000FF"/>
                </a:solidFill>
                <a:ea typeface="ＭＳ Ｐゴシック" charset="0"/>
                <a:cs typeface="ＭＳ Ｐゴシック" charset="0"/>
              </a:rPr>
              <a:t>Subarray</a:t>
            </a:r>
            <a:r>
              <a:rPr lang="en-US" sz="470" dirty="0">
                <a:solidFill>
                  <a:srgbClr val="0000FF"/>
                </a:solidFill>
                <a:ea typeface="ＭＳ Ｐゴシック" charset="0"/>
                <a:cs typeface="ＭＳ Ｐゴシック" charset="0"/>
              </a:rPr>
              <a:t>-Level Parallelism in DRAM</a:t>
            </a:r>
            <a:r>
              <a:rPr lang="en-US" sz="470" dirty="0">
                <a:solidFill>
                  <a:srgbClr val="000000"/>
                </a:solidFill>
                <a:ea typeface="ＭＳ Ｐゴシック" charset="0"/>
                <a:cs typeface="ＭＳ Ｐゴシック" charset="0"/>
              </a:rPr>
              <a:t>,” ISCA 2012.</a:t>
            </a:r>
          </a:p>
          <a:p>
            <a:pPr eaLnBrk="1" hangingPunct="1"/>
            <a:r>
              <a:rPr lang="en-US" sz="470" dirty="0">
                <a:solidFill>
                  <a:srgbClr val="000000"/>
                </a:solidFill>
                <a:ea typeface="ＭＳ Ｐゴシック" charset="0"/>
                <a:cs typeface="ＭＳ Ｐゴシック" charset="0"/>
              </a:rPr>
              <a:t>Lee+, “</a:t>
            </a:r>
            <a:r>
              <a:rPr lang="en-US" sz="470" dirty="0">
                <a:solidFill>
                  <a:srgbClr val="0000FF"/>
                </a:solidFill>
                <a:ea typeface="ＭＳ Ｐゴシック" charset="0"/>
                <a:cs typeface="ＭＳ Ｐゴシック" charset="0"/>
              </a:rPr>
              <a:t>Tiered-Latency DRAM: A Low Latency and Low Cost DRAM Architecture</a:t>
            </a:r>
            <a:r>
              <a:rPr lang="en-US" sz="470" dirty="0">
                <a:solidFill>
                  <a:srgbClr val="000000"/>
                </a:solidFill>
                <a:ea typeface="ＭＳ Ｐゴシック" charset="0"/>
                <a:cs typeface="ＭＳ Ｐゴシック" charset="0"/>
              </a:rPr>
              <a:t>,” HPCA 2013.</a:t>
            </a:r>
          </a:p>
          <a:p>
            <a:pPr eaLnBrk="1" hangingPunct="1"/>
            <a:r>
              <a:rPr lang="en-US" sz="470" dirty="0">
                <a:solidFill>
                  <a:srgbClr val="000000"/>
                </a:solidFill>
                <a:ea typeface="ＭＳ Ｐゴシック" charset="0"/>
                <a:cs typeface="ＭＳ Ｐゴシック" charset="0"/>
              </a:rPr>
              <a:t>Liu+, “</a:t>
            </a:r>
            <a:r>
              <a:rPr lang="en-US" sz="470" dirty="0">
                <a:solidFill>
                  <a:srgbClr val="0000FF"/>
                </a:solidFill>
                <a:ea typeface="ＭＳ Ｐゴシック" charset="0"/>
                <a:cs typeface="ＭＳ Ｐゴシック" charset="0"/>
              </a:rPr>
              <a:t>An Experimental Study of Data Retention Behavior in Modern DRAM Devices</a:t>
            </a:r>
            <a:r>
              <a:rPr lang="en-US" sz="470" dirty="0">
                <a:solidFill>
                  <a:srgbClr val="000000"/>
                </a:solidFill>
                <a:ea typeface="ＭＳ Ｐゴシック" charset="0"/>
                <a:cs typeface="ＭＳ Ｐゴシック" charset="0"/>
              </a:rPr>
              <a:t>,” ISCA 2013.</a:t>
            </a:r>
          </a:p>
          <a:p>
            <a:pPr eaLnBrk="1" hangingPunct="1"/>
            <a:r>
              <a:rPr lang="en-US" sz="470" dirty="0"/>
              <a:t>Seshadri+, “</a:t>
            </a:r>
            <a:r>
              <a:rPr lang="en-US" sz="470" dirty="0">
                <a:solidFill>
                  <a:srgbClr val="0000FF"/>
                </a:solidFill>
              </a:rPr>
              <a:t>RowClone: Fast and Efficient In-DRAM Copy and Initialization of Bulk Data</a:t>
            </a:r>
            <a:r>
              <a:rPr lang="en-US" sz="470" dirty="0"/>
              <a:t>,” MICRO 2013.</a:t>
            </a:r>
          </a:p>
          <a:p>
            <a:pPr eaLnBrk="1" hangingPunct="1"/>
            <a:r>
              <a:rPr lang="en-US" sz="470" dirty="0">
                <a:ea typeface="ＭＳ Ｐゴシック" charset="0"/>
                <a:cs typeface="ＭＳ Ｐゴシック" charset="0"/>
              </a:rPr>
              <a:t>Pekhimenko+, “</a:t>
            </a:r>
            <a:r>
              <a:rPr lang="en-US" sz="470" dirty="0">
                <a:solidFill>
                  <a:srgbClr val="0000FF"/>
                </a:solidFill>
                <a:ea typeface="ＭＳ Ｐゴシック" charset="0"/>
                <a:cs typeface="ＭＳ Ｐゴシック" charset="0"/>
              </a:rPr>
              <a:t>Linearly Compressed Pages: A Main Memory Compression Framework</a:t>
            </a:r>
            <a:r>
              <a:rPr lang="en-US" sz="470" dirty="0">
                <a:ea typeface="ＭＳ Ｐゴシック" charset="0"/>
                <a:cs typeface="ＭＳ Ｐゴシック" charset="0"/>
              </a:rPr>
              <a:t>,” MICRO 2013.</a:t>
            </a:r>
          </a:p>
          <a:p>
            <a:pPr eaLnBrk="1" hangingPunct="1"/>
            <a:r>
              <a:rPr lang="en-US" sz="470" dirty="0">
                <a:ea typeface="ＭＳ Ｐゴシック" charset="0"/>
                <a:cs typeface="ＭＳ Ｐゴシック" charset="0"/>
              </a:rPr>
              <a:t>Chang+, “</a:t>
            </a:r>
            <a:r>
              <a:rPr lang="en-US" sz="470" dirty="0">
                <a:solidFill>
                  <a:srgbClr val="0000FF"/>
                </a:solidFill>
                <a:ea typeface="ＭＳ Ｐゴシック" charset="0"/>
                <a:cs typeface="ＭＳ Ｐゴシック" charset="0"/>
              </a:rPr>
              <a:t>Improving DRAM Performance by Parallelizing Refreshes with Accesses</a:t>
            </a:r>
            <a:r>
              <a:rPr lang="en-US" sz="470" dirty="0">
                <a:ea typeface="ＭＳ Ｐゴシック" charset="0"/>
                <a:cs typeface="ＭＳ Ｐゴシック" charset="0"/>
              </a:rPr>
              <a:t>,” HPCA 2014.</a:t>
            </a:r>
          </a:p>
          <a:p>
            <a:pPr eaLnBrk="1" hangingPunct="1"/>
            <a:r>
              <a:rPr lang="en-US" sz="470" dirty="0">
                <a:ea typeface="ＭＳ Ｐゴシック" charset="0"/>
                <a:cs typeface="ＭＳ Ｐゴシック" charset="0"/>
              </a:rPr>
              <a:t>Khan+, “</a:t>
            </a:r>
            <a:r>
              <a:rPr lang="en-US" sz="470" dirty="0">
                <a:solidFill>
                  <a:srgbClr val="0000FF"/>
                </a:solidFill>
                <a:ea typeface="ＭＳ Ｐゴシック" charset="0"/>
                <a:cs typeface="ＭＳ Ｐゴシック" charset="0"/>
              </a:rPr>
              <a:t>The Efficacy of Error Mitigation Techniques for DRAM Retention Failures: A Comparative Experimental Study</a:t>
            </a:r>
            <a:r>
              <a:rPr lang="en-US" sz="470" dirty="0">
                <a:ea typeface="ＭＳ Ｐゴシック" charset="0"/>
                <a:cs typeface="ＭＳ Ｐゴシック" charset="0"/>
              </a:rPr>
              <a:t>,” SIGMETRICS 2014.</a:t>
            </a:r>
          </a:p>
          <a:p>
            <a:pPr eaLnBrk="1" hangingPunct="1"/>
            <a:r>
              <a:rPr lang="en-US" sz="470" dirty="0">
                <a:ea typeface="ＭＳ Ｐゴシック" charset="0"/>
                <a:cs typeface="ＭＳ Ｐゴシック" charset="0"/>
              </a:rPr>
              <a:t>Luo+, “</a:t>
            </a:r>
            <a:r>
              <a:rPr lang="en-US" sz="470" dirty="0">
                <a:solidFill>
                  <a:srgbClr val="0000FF"/>
                </a:solidFill>
                <a:ea typeface="ＭＳ Ｐゴシック" charset="0"/>
                <a:cs typeface="ＭＳ Ｐゴシック" charset="0"/>
              </a:rPr>
              <a:t>Characterizing Application Memory Error Vulnerability to Optimize Data Center Cost</a:t>
            </a:r>
            <a:r>
              <a:rPr lang="en-US" sz="470" dirty="0">
                <a:ea typeface="ＭＳ Ｐゴシック" charset="0"/>
                <a:cs typeface="ＭＳ Ｐゴシック" charset="0"/>
              </a:rPr>
              <a:t>,” DSN 2014.</a:t>
            </a:r>
          </a:p>
          <a:p>
            <a:pPr eaLnBrk="1" hangingPunct="1"/>
            <a:r>
              <a:rPr lang="en-US" sz="470" dirty="0">
                <a:ea typeface="ＭＳ Ｐゴシック" charset="0"/>
                <a:cs typeface="ＭＳ Ｐゴシック" charset="0"/>
              </a:rPr>
              <a:t>Kim+, “</a:t>
            </a:r>
            <a:r>
              <a:rPr lang="en-US" sz="470" dirty="0">
                <a:solidFill>
                  <a:srgbClr val="0000FF"/>
                </a:solidFill>
              </a:rPr>
              <a:t>Flipping Bits in Memory Without Accessing Them: An Experimental Study of DRAM Disturbance Errors</a:t>
            </a:r>
            <a:r>
              <a:rPr lang="en-US" sz="470" dirty="0">
                <a:ea typeface="ＭＳ Ｐゴシック" charset="0"/>
                <a:cs typeface="ＭＳ Ｐゴシック" charset="0"/>
              </a:rPr>
              <a:t>,” ISCA 2014.</a:t>
            </a:r>
          </a:p>
          <a:p>
            <a:pPr eaLnBrk="1" hangingPunct="1"/>
            <a:r>
              <a:rPr lang="en-US" sz="470" dirty="0">
                <a:ea typeface="ＭＳ Ｐゴシック" charset="0"/>
                <a:cs typeface="ＭＳ Ｐゴシック" charset="0"/>
              </a:rPr>
              <a:t>Lee+, “</a:t>
            </a:r>
            <a:r>
              <a:rPr lang="en-US" sz="470" dirty="0">
                <a:solidFill>
                  <a:srgbClr val="0000FF"/>
                </a:solidFill>
                <a:ea typeface="ＭＳ Ｐゴシック" charset="0"/>
                <a:cs typeface="ＭＳ Ｐゴシック" charset="0"/>
              </a:rPr>
              <a:t>Adaptive-Latency DRAM: Optimizing DRAM Timing for the Common-Case</a:t>
            </a:r>
            <a:r>
              <a:rPr lang="en-US" sz="470" dirty="0">
                <a:ea typeface="ＭＳ Ｐゴシック" charset="0"/>
                <a:cs typeface="ＭＳ Ｐゴシック" charset="0"/>
              </a:rPr>
              <a:t>,” HPCA 2015.</a:t>
            </a:r>
          </a:p>
          <a:p>
            <a:pPr eaLnBrk="1" hangingPunct="1"/>
            <a:r>
              <a:rPr lang="en-US" sz="470" dirty="0" err="1">
                <a:ea typeface="ＭＳ Ｐゴシック" charset="0"/>
                <a:cs typeface="ＭＳ Ｐゴシック" charset="0"/>
              </a:rPr>
              <a:t>Qureshi</a:t>
            </a:r>
            <a:r>
              <a:rPr lang="en-US" sz="470" dirty="0">
                <a:ea typeface="ＭＳ Ｐゴシック" charset="0"/>
                <a:cs typeface="ＭＳ Ｐゴシック" charset="0"/>
              </a:rPr>
              <a:t>+, “</a:t>
            </a:r>
            <a:r>
              <a:rPr lang="en-US" sz="470" dirty="0">
                <a:solidFill>
                  <a:srgbClr val="0000FF"/>
                </a:solidFill>
                <a:ea typeface="ＭＳ Ｐゴシック" charset="0"/>
                <a:cs typeface="ＭＳ Ｐゴシック" charset="0"/>
              </a:rPr>
              <a:t>AVATAR: A Variable-Retention-Time (VRT) Aware Refresh for DRAM Systems</a:t>
            </a:r>
            <a:r>
              <a:rPr lang="en-US" sz="470" dirty="0">
                <a:ea typeface="ＭＳ Ｐゴシック" charset="0"/>
                <a:cs typeface="ＭＳ Ｐゴシック" charset="0"/>
              </a:rPr>
              <a:t>,” DSN 2015.</a:t>
            </a:r>
          </a:p>
          <a:p>
            <a:pPr eaLnBrk="1" hangingPunct="1"/>
            <a:r>
              <a:rPr lang="en-US" sz="470" dirty="0">
                <a:ea typeface="ＭＳ Ｐゴシック" charset="0"/>
                <a:cs typeface="ＭＳ Ｐゴシック" charset="0"/>
              </a:rPr>
              <a:t>Meza+, “</a:t>
            </a:r>
            <a:r>
              <a:rPr lang="en-US" sz="470" dirty="0">
                <a:solidFill>
                  <a:srgbClr val="0000FF"/>
                </a:solidFill>
                <a:ea typeface="ＭＳ Ｐゴシック" charset="0"/>
                <a:cs typeface="ＭＳ Ｐゴシック" charset="0"/>
              </a:rPr>
              <a:t>Revisiting Memory Errors in Large-Scale Production Data Centers: Analysis and Modeling of New Trends from the Field</a:t>
            </a:r>
            <a:r>
              <a:rPr lang="en-US" sz="470" dirty="0">
                <a:ea typeface="ＭＳ Ｐゴシック" charset="0"/>
                <a:cs typeface="ＭＳ Ｐゴシック" charset="0"/>
              </a:rPr>
              <a:t>,” DSN 2015.</a:t>
            </a:r>
          </a:p>
          <a:p>
            <a:pPr eaLnBrk="1" hangingPunct="1"/>
            <a:r>
              <a:rPr lang="en-US" sz="470" dirty="0">
                <a:ea typeface="ＭＳ Ｐゴシック" charset="0"/>
                <a:cs typeface="ＭＳ Ｐゴシック" charset="0"/>
              </a:rPr>
              <a:t>Kim+, “</a:t>
            </a:r>
            <a:r>
              <a:rPr lang="en-US" sz="470" dirty="0">
                <a:solidFill>
                  <a:srgbClr val="0000FF"/>
                </a:solidFill>
                <a:ea typeface="ＭＳ Ｐゴシック" charset="0"/>
                <a:cs typeface="ＭＳ Ｐゴシック" charset="0"/>
              </a:rPr>
              <a:t>Ramulator: A Fast and Extensible DRAM Simulator</a:t>
            </a:r>
            <a:r>
              <a:rPr lang="en-US" sz="470" dirty="0">
                <a:ea typeface="ＭＳ Ｐゴシック" charset="0"/>
                <a:cs typeface="ＭＳ Ｐゴシック" charset="0"/>
              </a:rPr>
              <a:t>,” IEEE CAL 2015.</a:t>
            </a:r>
          </a:p>
          <a:p>
            <a:pPr eaLnBrk="1" hangingPunct="1"/>
            <a:r>
              <a:rPr lang="en-US" sz="470" dirty="0">
                <a:ea typeface="ＭＳ Ｐゴシック" charset="0"/>
                <a:cs typeface="ＭＳ Ｐゴシック" charset="0"/>
              </a:rPr>
              <a:t>Seshadri+, “</a:t>
            </a:r>
            <a:r>
              <a:rPr lang="en-US" sz="470" dirty="0">
                <a:solidFill>
                  <a:srgbClr val="0000FF"/>
                </a:solidFill>
                <a:ea typeface="ＭＳ Ｐゴシック" charset="0"/>
                <a:cs typeface="ＭＳ Ｐゴシック" charset="0"/>
              </a:rPr>
              <a:t>Fast Bulk Bitwise AND and OR in DRAM</a:t>
            </a:r>
            <a:r>
              <a:rPr lang="en-US" sz="470" dirty="0">
                <a:ea typeface="ＭＳ Ｐゴシック" charset="0"/>
                <a:cs typeface="ＭＳ Ｐゴシック" charset="0"/>
              </a:rPr>
              <a:t>,” IEEE CAL 2015.</a:t>
            </a:r>
          </a:p>
          <a:p>
            <a:pPr eaLnBrk="1" hangingPunct="1"/>
            <a:r>
              <a:rPr lang="en-US" sz="470" dirty="0">
                <a:ea typeface="ＭＳ Ｐゴシック" charset="0"/>
                <a:cs typeface="ＭＳ Ｐゴシック" charset="0"/>
              </a:rPr>
              <a:t>Ahn+, “</a:t>
            </a:r>
            <a:r>
              <a:rPr lang="en-US" sz="470" dirty="0">
                <a:solidFill>
                  <a:srgbClr val="0000FF"/>
                </a:solidFill>
                <a:ea typeface="ＭＳ Ｐゴシック" charset="0"/>
                <a:cs typeface="ＭＳ Ｐゴシック" charset="0"/>
              </a:rPr>
              <a:t>A Scalable Processing-in-Memory Accelerator for Parallel Graph Processing</a:t>
            </a:r>
            <a:r>
              <a:rPr lang="en-US" sz="470" dirty="0">
                <a:ea typeface="ＭＳ Ｐゴシック" charset="0"/>
                <a:cs typeface="ＭＳ Ｐゴシック" charset="0"/>
              </a:rPr>
              <a:t>,” ISCA 2015.</a:t>
            </a:r>
          </a:p>
          <a:p>
            <a:pPr eaLnBrk="1" hangingPunct="1"/>
            <a:r>
              <a:rPr lang="en-US" sz="470" dirty="0">
                <a:ea typeface="ＭＳ Ｐゴシック" charset="0"/>
                <a:cs typeface="ＭＳ Ｐゴシック" charset="0"/>
              </a:rPr>
              <a:t>Ahn+, “</a:t>
            </a:r>
            <a:r>
              <a:rPr lang="en-US" sz="470" dirty="0">
                <a:solidFill>
                  <a:srgbClr val="0000FF"/>
                </a:solidFill>
                <a:ea typeface="ＭＳ Ｐゴシック" charset="0"/>
                <a:cs typeface="ＭＳ Ｐゴシック" charset="0"/>
              </a:rPr>
              <a:t>PIM-Enabled Instructions: A Low-Overhead, Locality-Aware Processing-in-Memory Architecture</a:t>
            </a:r>
            <a:r>
              <a:rPr lang="en-US" sz="470" dirty="0">
                <a:ea typeface="ＭＳ Ｐゴシック" charset="0"/>
                <a:cs typeface="ＭＳ Ｐゴシック" charset="0"/>
              </a:rPr>
              <a:t>,” ISCA 2015.</a:t>
            </a:r>
          </a:p>
          <a:p>
            <a:pPr eaLnBrk="1" hangingPunct="1"/>
            <a:r>
              <a:rPr lang="en-US" sz="470" dirty="0">
                <a:ea typeface="ＭＳ Ｐゴシック" charset="0"/>
                <a:cs typeface="ＭＳ Ｐゴシック" charset="0"/>
              </a:rPr>
              <a:t>Lee+, “</a:t>
            </a:r>
            <a:r>
              <a:rPr lang="en-US" sz="470" dirty="0">
                <a:solidFill>
                  <a:srgbClr val="0000FF"/>
                </a:solidFill>
                <a:ea typeface="ＭＳ Ｐゴシック" charset="0"/>
                <a:cs typeface="ＭＳ Ｐゴシック" charset="0"/>
              </a:rPr>
              <a:t>Decoupled Direct Memory Access: Isolating CPU and IO Traffic by Leveraging a Dual-Data-Port DRAM</a:t>
            </a:r>
            <a:r>
              <a:rPr lang="en-US" sz="470" dirty="0">
                <a:ea typeface="ＭＳ Ｐゴシック" charset="0"/>
                <a:cs typeface="ＭＳ Ｐゴシック" charset="0"/>
              </a:rPr>
              <a:t>,” PACT 2015.</a:t>
            </a:r>
          </a:p>
          <a:p>
            <a:pPr eaLnBrk="1" hangingPunct="1"/>
            <a:r>
              <a:rPr lang="en-US" sz="470" dirty="0">
                <a:ea typeface="ＭＳ Ｐゴシック" charset="0"/>
                <a:cs typeface="ＭＳ Ｐゴシック" charset="0"/>
              </a:rPr>
              <a:t>Seshadri+, “</a:t>
            </a:r>
            <a:r>
              <a:rPr lang="en-US" sz="470" dirty="0">
                <a:solidFill>
                  <a:srgbClr val="0000FF"/>
                </a:solidFill>
                <a:ea typeface="ＭＳ Ｐゴシック" charset="0"/>
                <a:cs typeface="ＭＳ Ｐゴシック" charset="0"/>
              </a:rPr>
              <a:t>Gather-Scatter DRAM: </a:t>
            </a:r>
            <a:r>
              <a:rPr lang="en-US" sz="470" dirty="0">
                <a:solidFill>
                  <a:srgbClr val="0000FF"/>
                </a:solidFill>
              </a:rPr>
              <a:t>In-DRAM Address Translation to Improve the Spatial Locality of Non-unit Strided Accesses</a:t>
            </a:r>
            <a:r>
              <a:rPr lang="en-US" sz="470" dirty="0">
                <a:ea typeface="ＭＳ Ｐゴシック" charset="0"/>
                <a:cs typeface="ＭＳ Ｐゴシック" charset="0"/>
              </a:rPr>
              <a:t>,” MICRO 2015.</a:t>
            </a:r>
          </a:p>
          <a:p>
            <a:pPr eaLnBrk="1" hangingPunct="1"/>
            <a:r>
              <a:rPr lang="en-US" sz="470" dirty="0">
                <a:ea typeface="ＭＳ Ｐゴシック" charset="0"/>
                <a:cs typeface="ＭＳ Ｐゴシック" charset="0"/>
              </a:rPr>
              <a:t>Lee+, “</a:t>
            </a:r>
            <a:r>
              <a:rPr lang="en-US" sz="470" dirty="0">
                <a:solidFill>
                  <a:srgbClr val="0000FF"/>
                </a:solidFill>
                <a:ea typeface="ＭＳ Ｐゴシック" charset="0"/>
                <a:cs typeface="ＭＳ Ｐゴシック" charset="0"/>
              </a:rPr>
              <a:t>Simultaneous Multi-Layer Access: Improving 3D-Stacked Memory Bandwidth at Low Cost</a:t>
            </a:r>
            <a:r>
              <a:rPr lang="en-US" sz="470" dirty="0">
                <a:ea typeface="ＭＳ Ｐゴシック" charset="0"/>
                <a:cs typeface="ＭＳ Ｐゴシック" charset="0"/>
              </a:rPr>
              <a:t>,” TACO 2016.</a:t>
            </a:r>
          </a:p>
          <a:p>
            <a:pPr eaLnBrk="1" hangingPunct="1"/>
            <a:r>
              <a:rPr lang="en-US" sz="470" dirty="0">
                <a:ea typeface="ＭＳ Ｐゴシック" charset="0"/>
                <a:cs typeface="ＭＳ Ｐゴシック" charset="0"/>
              </a:rPr>
              <a:t>Hassan+, “</a:t>
            </a:r>
            <a:r>
              <a:rPr lang="en-US" sz="470" dirty="0" err="1">
                <a:solidFill>
                  <a:srgbClr val="0000FF"/>
                </a:solidFill>
                <a:ea typeface="ＭＳ Ｐゴシック" charset="0"/>
                <a:cs typeface="ＭＳ Ｐゴシック" charset="0"/>
              </a:rPr>
              <a:t>ChargeCache</a:t>
            </a:r>
            <a:r>
              <a:rPr lang="en-US" sz="470" dirty="0">
                <a:solidFill>
                  <a:srgbClr val="0000FF"/>
                </a:solidFill>
                <a:ea typeface="ＭＳ Ｐゴシック" charset="0"/>
                <a:cs typeface="ＭＳ Ｐゴシック" charset="0"/>
              </a:rPr>
              <a:t>: Reducing DRAM Latency by Exploiting Row Access Locality,</a:t>
            </a:r>
            <a:r>
              <a:rPr lang="en-US" sz="470" dirty="0">
                <a:ea typeface="ＭＳ Ｐゴシック" charset="0"/>
                <a:cs typeface="ＭＳ Ｐゴシック" charset="0"/>
              </a:rPr>
              <a:t>” HPCA 2016.</a:t>
            </a:r>
          </a:p>
          <a:p>
            <a:pPr eaLnBrk="1" hangingPunct="1"/>
            <a:r>
              <a:rPr lang="en-US" sz="470" dirty="0">
                <a:ea typeface="ＭＳ Ｐゴシック" charset="0"/>
                <a:cs typeface="ＭＳ Ｐゴシック" charset="0"/>
              </a:rPr>
              <a:t>Chang+, “</a:t>
            </a:r>
            <a:r>
              <a:rPr lang="en-US" sz="470" dirty="0">
                <a:solidFill>
                  <a:srgbClr val="0000FF"/>
                </a:solidFill>
                <a:ea typeface="ＭＳ Ｐゴシック" charset="0"/>
                <a:cs typeface="ＭＳ Ｐゴシック" charset="0"/>
              </a:rPr>
              <a:t>Low-Cost Inter-Linked </a:t>
            </a:r>
            <a:r>
              <a:rPr lang="en-US" sz="470" dirty="0" err="1">
                <a:solidFill>
                  <a:srgbClr val="0000FF"/>
                </a:solidFill>
                <a:ea typeface="ＭＳ Ｐゴシック" charset="0"/>
                <a:cs typeface="ＭＳ Ｐゴシック" charset="0"/>
              </a:rPr>
              <a:t>Subarrays</a:t>
            </a:r>
            <a:r>
              <a:rPr lang="en-US" sz="470" dirty="0">
                <a:solidFill>
                  <a:srgbClr val="0000FF"/>
                </a:solidFill>
                <a:ea typeface="ＭＳ Ｐゴシック" charset="0"/>
                <a:cs typeface="ＭＳ Ｐゴシック" charset="0"/>
              </a:rPr>
              <a:t> (LISA): Enabling Fast Inter-</a:t>
            </a:r>
            <a:r>
              <a:rPr lang="en-US" sz="470" dirty="0" err="1">
                <a:solidFill>
                  <a:srgbClr val="0000FF"/>
                </a:solidFill>
                <a:ea typeface="ＭＳ Ｐゴシック" charset="0"/>
                <a:cs typeface="ＭＳ Ｐゴシック" charset="0"/>
              </a:rPr>
              <a:t>Subarray</a:t>
            </a:r>
            <a:r>
              <a:rPr lang="en-US" sz="470" dirty="0">
                <a:solidFill>
                  <a:srgbClr val="0000FF"/>
                </a:solidFill>
                <a:ea typeface="ＭＳ Ｐゴシック" charset="0"/>
                <a:cs typeface="ＭＳ Ｐゴシック" charset="0"/>
              </a:rPr>
              <a:t> Data Migration in DRAM,</a:t>
            </a:r>
            <a:r>
              <a:rPr lang="en-US" sz="470" dirty="0">
                <a:ea typeface="ＭＳ Ｐゴシック" charset="0"/>
                <a:cs typeface="ＭＳ Ｐゴシック" charset="0"/>
              </a:rPr>
              <a:t>” HPCA 2016.</a:t>
            </a:r>
          </a:p>
          <a:p>
            <a:r>
              <a:rPr lang="en-US" sz="470" dirty="0">
                <a:ea typeface="ＭＳ Ｐゴシック" charset="0"/>
                <a:cs typeface="ＭＳ Ｐゴシック" charset="0"/>
              </a:rPr>
              <a:t>Chang+, “</a:t>
            </a:r>
            <a:r>
              <a:rPr lang="en-US" sz="470" dirty="0">
                <a:solidFill>
                  <a:srgbClr val="0000FF"/>
                </a:solidFill>
              </a:rPr>
              <a:t>Understanding Latency Variation in Modern DRAM Chips Experimental Characterization, Analysis, and Optimization</a:t>
            </a:r>
            <a:r>
              <a:rPr lang="en-US" sz="470" dirty="0">
                <a:ea typeface="ＭＳ Ｐゴシック" charset="0"/>
                <a:cs typeface="ＭＳ Ｐゴシック" charset="0"/>
              </a:rPr>
              <a:t>,” SIGMETRICS 2016.</a:t>
            </a:r>
          </a:p>
          <a:p>
            <a:r>
              <a:rPr lang="en-US" sz="470" dirty="0">
                <a:ea typeface="ＭＳ Ｐゴシック" charset="0"/>
                <a:cs typeface="ＭＳ Ｐゴシック" charset="0"/>
              </a:rPr>
              <a:t>Khan+, “</a:t>
            </a:r>
            <a:r>
              <a:rPr lang="en-US" sz="470" dirty="0">
                <a:solidFill>
                  <a:srgbClr val="0000FF"/>
                </a:solidFill>
              </a:rPr>
              <a:t>PARBOR: An Efficient System-Level Technique to Detect Data Dependent Failures in DRAM</a:t>
            </a:r>
            <a:r>
              <a:rPr lang="en-US" sz="470" dirty="0">
                <a:ea typeface="ＭＳ Ｐゴシック" charset="0"/>
                <a:cs typeface="ＭＳ Ｐゴシック" charset="0"/>
              </a:rPr>
              <a:t>,” DSN 2016.</a:t>
            </a:r>
          </a:p>
          <a:p>
            <a:r>
              <a:rPr lang="en-US" sz="470" dirty="0">
                <a:ea typeface="ＭＳ Ｐゴシック" charset="0"/>
                <a:cs typeface="ＭＳ Ｐゴシック" charset="0"/>
              </a:rPr>
              <a:t>Hsieh+, “</a:t>
            </a:r>
            <a:r>
              <a:rPr lang="en-US" sz="470" dirty="0">
                <a:solidFill>
                  <a:srgbClr val="0000FF"/>
                </a:solidFill>
                <a:ea typeface="ＭＳ Ｐゴシック" charset="0"/>
                <a:cs typeface="ＭＳ Ｐゴシック" charset="0"/>
              </a:rPr>
              <a:t>Transparent Offloading and Mapping (TOM): Enabling Programmer-Transparent Near-Data Processing in GPU Systems</a:t>
            </a:r>
            <a:r>
              <a:rPr lang="en-US" sz="470" dirty="0">
                <a:ea typeface="ＭＳ Ｐゴシック" charset="0"/>
                <a:cs typeface="ＭＳ Ｐゴシック" charset="0"/>
              </a:rPr>
              <a:t>,” ISCA 2016.</a:t>
            </a:r>
          </a:p>
          <a:p>
            <a:r>
              <a:rPr lang="en-US" sz="470" dirty="0">
                <a:ea typeface="ＭＳ Ｐゴシック" charset="0"/>
                <a:cs typeface="ＭＳ Ｐゴシック" charset="0"/>
              </a:rPr>
              <a:t>Hashemi+, “</a:t>
            </a:r>
            <a:r>
              <a:rPr lang="en-US" sz="470" dirty="0">
                <a:solidFill>
                  <a:srgbClr val="0000FF"/>
                </a:solidFill>
                <a:ea typeface="ＭＳ Ｐゴシック" charset="0"/>
                <a:cs typeface="ＭＳ Ｐゴシック" charset="0"/>
              </a:rPr>
              <a:t>Accelerating Dependent Cache Misses with an Enhanced Memory Controller</a:t>
            </a:r>
            <a:r>
              <a:rPr lang="en-US" sz="470" dirty="0">
                <a:ea typeface="ＭＳ Ｐゴシック" charset="0"/>
                <a:cs typeface="ＭＳ Ｐゴシック" charset="0"/>
              </a:rPr>
              <a:t>,” ISCA 2016.</a:t>
            </a:r>
          </a:p>
          <a:p>
            <a:r>
              <a:rPr lang="en-US" sz="470" dirty="0">
                <a:ea typeface="ＭＳ Ｐゴシック" charset="0"/>
                <a:cs typeface="ＭＳ Ｐゴシック" charset="0"/>
              </a:rPr>
              <a:t>Boroumand+, </a:t>
            </a:r>
            <a:r>
              <a:rPr lang="en-US" sz="470" dirty="0">
                <a:solidFill>
                  <a:srgbClr val="0000FF"/>
                </a:solidFill>
                <a:ea typeface="ＭＳ Ｐゴシック" charset="0"/>
                <a:cs typeface="ＭＳ Ｐゴシック" charset="0"/>
              </a:rPr>
              <a:t>“LazyPIM: An Efficient Cache Coherence Mechanism for Processing-in-Memory</a:t>
            </a:r>
            <a:r>
              <a:rPr lang="en-US" sz="470" dirty="0">
                <a:ea typeface="ＭＳ Ｐゴシック" charset="0"/>
                <a:cs typeface="ＭＳ Ｐゴシック" charset="0"/>
              </a:rPr>
              <a:t>,” IEEE CAL 2016.</a:t>
            </a:r>
          </a:p>
          <a:p>
            <a:r>
              <a:rPr lang="en-US" sz="470" dirty="0">
                <a:ea typeface="ＭＳ Ｐゴシック" charset="0"/>
                <a:cs typeface="ＭＳ Ｐゴシック" charset="0"/>
              </a:rPr>
              <a:t>Pattnaik+, “</a:t>
            </a:r>
            <a:r>
              <a:rPr lang="en-US" sz="470" dirty="0">
                <a:solidFill>
                  <a:srgbClr val="0000FF"/>
                </a:solidFill>
                <a:ea typeface="ＭＳ Ｐゴシック" charset="0"/>
                <a:cs typeface="ＭＳ Ｐゴシック" charset="0"/>
              </a:rPr>
              <a:t>Scheduling Techniques for GPU Architectures with Processing-In-Memory Capabilities</a:t>
            </a:r>
            <a:r>
              <a:rPr lang="en-US" sz="470" dirty="0">
                <a:ea typeface="ＭＳ Ｐゴシック" charset="0"/>
                <a:cs typeface="ＭＳ Ｐゴシック" charset="0"/>
              </a:rPr>
              <a:t>,” PACT 2016.</a:t>
            </a:r>
          </a:p>
          <a:p>
            <a:r>
              <a:rPr lang="en-US" sz="470" dirty="0">
                <a:ea typeface="ＭＳ Ｐゴシック" charset="0"/>
                <a:cs typeface="ＭＳ Ｐゴシック" charset="0"/>
              </a:rPr>
              <a:t>Hsieh+, “</a:t>
            </a:r>
            <a:r>
              <a:rPr lang="en-US" sz="470" dirty="0">
                <a:solidFill>
                  <a:srgbClr val="0000FF"/>
                </a:solidFill>
                <a:ea typeface="ＭＳ Ｐゴシック" charset="0"/>
                <a:cs typeface="ＭＳ Ｐゴシック" charset="0"/>
              </a:rPr>
              <a:t>Accelerating Pointer Chasing in 3D-Stacked Memory: Challenges, Mechanisms, Evaluation</a:t>
            </a:r>
            <a:r>
              <a:rPr lang="en-US" sz="470" dirty="0">
                <a:ea typeface="ＭＳ Ｐゴシック" charset="0"/>
                <a:cs typeface="ＭＳ Ｐゴシック" charset="0"/>
              </a:rPr>
              <a:t>,” ICCD 2016.</a:t>
            </a:r>
          </a:p>
          <a:p>
            <a:r>
              <a:rPr lang="en-US" sz="470" dirty="0">
                <a:ea typeface="ＭＳ Ｐゴシック" charset="0"/>
                <a:cs typeface="ＭＳ Ｐゴシック" charset="0"/>
              </a:rPr>
              <a:t>Hashemi+, “</a:t>
            </a:r>
            <a:r>
              <a:rPr lang="en-US" sz="470" dirty="0">
                <a:solidFill>
                  <a:srgbClr val="0000FF"/>
                </a:solidFill>
                <a:ea typeface="ＭＳ Ｐゴシック" charset="0"/>
                <a:cs typeface="ＭＳ Ｐゴシック" charset="0"/>
              </a:rPr>
              <a:t>Continuous Runahead: Transparent Hardware Acceleration for Memory Intensive Workloads</a:t>
            </a:r>
            <a:r>
              <a:rPr lang="en-US" sz="470" dirty="0">
                <a:ea typeface="ＭＳ Ｐゴシック" charset="0"/>
                <a:cs typeface="ＭＳ Ｐゴシック" charset="0"/>
              </a:rPr>
              <a:t>,” MICRO 2016.</a:t>
            </a:r>
          </a:p>
          <a:p>
            <a:r>
              <a:rPr lang="en-US" sz="470" dirty="0">
                <a:ea typeface="ＭＳ Ｐゴシック" charset="0"/>
                <a:cs typeface="ＭＳ Ｐゴシック" charset="0"/>
              </a:rPr>
              <a:t>Khan+, “</a:t>
            </a:r>
            <a:r>
              <a:rPr lang="en-US" sz="470" dirty="0">
                <a:solidFill>
                  <a:srgbClr val="0000FF"/>
                </a:solidFill>
                <a:ea typeface="ＭＳ Ｐゴシック" charset="0"/>
                <a:cs typeface="ＭＳ Ｐゴシック" charset="0"/>
              </a:rPr>
              <a:t>A Case for Memory Content-Based Detection and Mitigation of Data-Dependent Failures in DRAM</a:t>
            </a:r>
            <a:r>
              <a:rPr lang="en-US" sz="470" dirty="0">
                <a:ea typeface="ＭＳ Ｐゴシック" charset="0"/>
                <a:cs typeface="ＭＳ Ｐゴシック" charset="0"/>
              </a:rPr>
              <a:t>",” IEEE CAL 2016.</a:t>
            </a:r>
          </a:p>
          <a:p>
            <a:r>
              <a:rPr lang="en-US" sz="470" dirty="0">
                <a:ea typeface="ＭＳ Ｐゴシック" charset="0"/>
                <a:cs typeface="ＭＳ Ｐゴシック" charset="0"/>
              </a:rPr>
              <a:t>Hassan+, “</a:t>
            </a:r>
            <a:r>
              <a:rPr lang="en-US" sz="470" dirty="0">
                <a:solidFill>
                  <a:srgbClr val="0000FF"/>
                </a:solidFill>
              </a:rPr>
              <a:t>SoftMC: A Flexible and Practical Open-Source Infrastructure for Enabling Experimental DRAM Studies</a:t>
            </a:r>
            <a:r>
              <a:rPr lang="en-US" sz="470" dirty="0">
                <a:ea typeface="ＭＳ Ｐゴシック" charset="0"/>
                <a:cs typeface="ＭＳ Ｐゴシック" charset="0"/>
              </a:rPr>
              <a:t>,” HPCA 2017.</a:t>
            </a:r>
          </a:p>
          <a:p>
            <a:r>
              <a:rPr lang="en-US" sz="470" dirty="0">
                <a:ea typeface="ＭＳ Ｐゴシック" charset="0"/>
                <a:cs typeface="ＭＳ Ｐゴシック" charset="0"/>
              </a:rPr>
              <a:t>Mutlu, “</a:t>
            </a:r>
            <a:r>
              <a:rPr lang="en-US" sz="470" dirty="0">
                <a:solidFill>
                  <a:srgbClr val="0000FF"/>
                </a:solidFill>
                <a:ea typeface="ＭＳ Ｐゴシック" charset="0"/>
                <a:cs typeface="ＭＳ Ｐゴシック" charset="0"/>
              </a:rPr>
              <a:t>The RowHammer Problem and Other Issues We May Face as Memory Becomes Denser</a:t>
            </a:r>
            <a:r>
              <a:rPr lang="en-US" sz="470" dirty="0">
                <a:ea typeface="ＭＳ Ｐゴシック" charset="0"/>
                <a:cs typeface="ＭＳ Ｐゴシック" charset="0"/>
              </a:rPr>
              <a:t>,” DATE 2017.</a:t>
            </a:r>
          </a:p>
          <a:p>
            <a:r>
              <a:rPr lang="en-US" sz="470" dirty="0">
                <a:ea typeface="ＭＳ Ｐゴシック" charset="0"/>
                <a:cs typeface="ＭＳ Ｐゴシック" charset="0"/>
              </a:rPr>
              <a:t>Lee+, “</a:t>
            </a:r>
            <a:r>
              <a:rPr lang="en-US" sz="470" dirty="0">
                <a:solidFill>
                  <a:srgbClr val="0000FF"/>
                </a:solidFill>
                <a:ea typeface="ＭＳ Ｐゴシック" charset="0"/>
                <a:cs typeface="ＭＳ Ｐゴシック" charset="0"/>
              </a:rPr>
              <a:t>Design-Induced Latency Variation in Modern DRAM Chips: Characterization, Analysis, and Latency Reduction Mechanisms</a:t>
            </a:r>
            <a:r>
              <a:rPr lang="en-US" sz="470" dirty="0">
                <a:ea typeface="ＭＳ Ｐゴシック" charset="0"/>
                <a:cs typeface="ＭＳ Ｐゴシック" charset="0"/>
              </a:rPr>
              <a:t>,” SIGMETRICS 2017.</a:t>
            </a:r>
          </a:p>
          <a:p>
            <a:r>
              <a:rPr lang="en-US" sz="470" dirty="0">
                <a:ea typeface="ＭＳ Ｐゴシック" charset="0"/>
                <a:cs typeface="ＭＳ Ｐゴシック" charset="0"/>
              </a:rPr>
              <a:t>Chang+, “</a:t>
            </a:r>
            <a:r>
              <a:rPr lang="en-US" sz="470" dirty="0">
                <a:solidFill>
                  <a:srgbClr val="0000FF"/>
                </a:solidFill>
                <a:ea typeface="ＭＳ Ｐゴシック" charset="0"/>
                <a:cs typeface="ＭＳ Ｐゴシック" charset="0"/>
              </a:rPr>
              <a:t>Understanding Reduced-Voltage Operation in Modern DRAM Devices: Experimental Characterization, Analysis, and Mechanisms</a:t>
            </a:r>
            <a:r>
              <a:rPr lang="en-US" sz="470" dirty="0">
                <a:ea typeface="ＭＳ Ｐゴシック" charset="0"/>
                <a:cs typeface="ＭＳ Ｐゴシック" charset="0"/>
              </a:rPr>
              <a:t>,” SIGMETRICS 2017.</a:t>
            </a:r>
          </a:p>
          <a:p>
            <a:r>
              <a:rPr lang="en-US" sz="470" dirty="0">
                <a:ea typeface="ＭＳ Ｐゴシック" charset="0"/>
                <a:cs typeface="ＭＳ Ｐゴシック" charset="0"/>
              </a:rPr>
              <a:t>Patel+, “</a:t>
            </a:r>
            <a:r>
              <a:rPr lang="en-US" sz="470" dirty="0">
                <a:solidFill>
                  <a:srgbClr val="0000FF"/>
                </a:solidFill>
                <a:ea typeface="ＭＳ Ｐゴシック" charset="0"/>
                <a:cs typeface="ＭＳ Ｐゴシック" charset="0"/>
              </a:rPr>
              <a:t>The Reach Profiler (REAPER): Enabling the Mitigation of DRAM Retention Failures via Profiling at Aggressive Conditions</a:t>
            </a:r>
            <a:r>
              <a:rPr lang="en-US" sz="470" dirty="0">
                <a:ea typeface="ＭＳ Ｐゴシック" charset="0"/>
                <a:cs typeface="ＭＳ Ｐゴシック" charset="0"/>
              </a:rPr>
              <a:t>,” ISCA 2017.</a:t>
            </a:r>
          </a:p>
          <a:p>
            <a:r>
              <a:rPr lang="en-US" sz="470" dirty="0">
                <a:ea typeface="ＭＳ Ｐゴシック" charset="0"/>
                <a:cs typeface="ＭＳ Ｐゴシック" charset="0"/>
              </a:rPr>
              <a:t>Seshadri and Mutlu, “</a:t>
            </a:r>
            <a:r>
              <a:rPr lang="en-US" sz="470" dirty="0">
                <a:solidFill>
                  <a:srgbClr val="0000FF"/>
                </a:solidFill>
                <a:ea typeface="ＭＳ Ｐゴシック" charset="0"/>
                <a:cs typeface="ＭＳ Ｐゴシック" charset="0"/>
              </a:rPr>
              <a:t>Simple Operations in Memory to Reduce Data Movement</a:t>
            </a:r>
            <a:r>
              <a:rPr lang="en-US" sz="470" dirty="0">
                <a:ea typeface="ＭＳ Ｐゴシック" charset="0"/>
                <a:cs typeface="ＭＳ Ｐゴシック" charset="0"/>
              </a:rPr>
              <a:t>,” ADCOM 2017.</a:t>
            </a:r>
          </a:p>
          <a:p>
            <a:r>
              <a:rPr lang="en-US" sz="470" dirty="0">
                <a:ea typeface="ＭＳ Ｐゴシック" charset="0"/>
                <a:cs typeface="ＭＳ Ｐゴシック" charset="0"/>
              </a:rPr>
              <a:t>Liu+, “</a:t>
            </a:r>
            <a:r>
              <a:rPr lang="en-US" sz="470" dirty="0">
                <a:solidFill>
                  <a:srgbClr val="0000FF"/>
                </a:solidFill>
                <a:ea typeface="ＭＳ Ｐゴシック" charset="0"/>
                <a:cs typeface="ＭＳ Ｐゴシック" charset="0"/>
              </a:rPr>
              <a:t>Concurrent Data Structures for Near-Memory Computing</a:t>
            </a:r>
            <a:r>
              <a:rPr lang="en-US" sz="470" dirty="0">
                <a:ea typeface="ＭＳ Ｐゴシック" charset="0"/>
                <a:cs typeface="ＭＳ Ｐゴシック" charset="0"/>
              </a:rPr>
              <a:t>,” SPAA 2017.</a:t>
            </a:r>
          </a:p>
          <a:p>
            <a:r>
              <a:rPr lang="en-US" sz="470" dirty="0">
                <a:ea typeface="ＭＳ Ｐゴシック" charset="0"/>
                <a:cs typeface="ＭＳ Ｐゴシック" charset="0"/>
              </a:rPr>
              <a:t>Khan+, “</a:t>
            </a:r>
            <a:r>
              <a:rPr lang="en-US" sz="470" dirty="0">
                <a:solidFill>
                  <a:srgbClr val="0000FF"/>
                </a:solidFill>
                <a:ea typeface="ＭＳ Ｐゴシック" charset="0"/>
                <a:cs typeface="ＭＳ Ｐゴシック" charset="0"/>
              </a:rPr>
              <a:t>Detecting and Mitigating Data-Dependent DRAM Failures by Exploiting Current Memory Content</a:t>
            </a:r>
            <a:r>
              <a:rPr lang="en-US" sz="470" dirty="0">
                <a:ea typeface="ＭＳ Ｐゴシック" charset="0"/>
                <a:cs typeface="ＭＳ Ｐゴシック" charset="0"/>
              </a:rPr>
              <a:t>,” MICRO 2017.</a:t>
            </a:r>
          </a:p>
          <a:p>
            <a:r>
              <a:rPr lang="en-US" sz="470" dirty="0">
                <a:ea typeface="ＭＳ Ｐゴシック" charset="0"/>
                <a:cs typeface="ＭＳ Ｐゴシック" charset="0"/>
              </a:rPr>
              <a:t>Seshadri+, “</a:t>
            </a:r>
            <a:r>
              <a:rPr lang="en-US" sz="470" dirty="0">
                <a:solidFill>
                  <a:srgbClr val="0000FF"/>
                </a:solidFill>
                <a:ea typeface="ＭＳ Ｐゴシック" charset="0"/>
                <a:cs typeface="ＭＳ Ｐゴシック" charset="0"/>
              </a:rPr>
              <a:t>Ambit: In-Memory Accelerator for Bulk Bitwise Operations Using Commodity DRAM Technology</a:t>
            </a:r>
            <a:r>
              <a:rPr lang="en-US" sz="470" dirty="0">
                <a:ea typeface="ＭＳ Ｐゴシック" charset="0"/>
                <a:cs typeface="ＭＳ Ｐゴシック" charset="0"/>
              </a:rPr>
              <a:t>,” MICRO 2017.</a:t>
            </a:r>
          </a:p>
          <a:p>
            <a:r>
              <a:rPr lang="en-US" sz="470" dirty="0">
                <a:ea typeface="ＭＳ Ｐゴシック" charset="0"/>
                <a:cs typeface="ＭＳ Ｐゴシック" charset="0"/>
              </a:rPr>
              <a:t>Kim+, “</a:t>
            </a:r>
            <a:r>
              <a:rPr lang="en-US" sz="470" dirty="0">
                <a:solidFill>
                  <a:srgbClr val="0432FF"/>
                </a:solidFill>
                <a:ea typeface="ＭＳ Ｐゴシック" charset="0"/>
                <a:cs typeface="ＭＳ Ｐゴシック" charset="0"/>
              </a:rPr>
              <a:t>GRIM-Filter: Fast Seed Location Filtering in DNA Read Mapping Using Processing-in-Memory Technologies</a:t>
            </a:r>
            <a:r>
              <a:rPr lang="en-US" sz="470" dirty="0">
                <a:ea typeface="ＭＳ Ｐゴシック" charset="0"/>
                <a:cs typeface="ＭＳ Ｐゴシック" charset="0"/>
              </a:rPr>
              <a:t>,” BMC Genomics 2018.</a:t>
            </a:r>
          </a:p>
          <a:p>
            <a:r>
              <a:rPr lang="en-US" sz="470" dirty="0">
                <a:ea typeface="ＭＳ Ｐゴシック" charset="0"/>
                <a:cs typeface="ＭＳ Ｐゴシック" charset="0"/>
              </a:rPr>
              <a:t>Kim+, “</a:t>
            </a:r>
            <a:r>
              <a:rPr lang="en-US" sz="470" dirty="0">
                <a:solidFill>
                  <a:srgbClr val="0432FF"/>
                </a:solidFill>
                <a:ea typeface="ＭＳ Ｐゴシック" charset="0"/>
                <a:cs typeface="ＭＳ Ｐゴシック" charset="0"/>
              </a:rPr>
              <a:t>The DRAM Latency PUF: Quickly Evaluating Physical Unclonable Functions by Exploiting the Latency-Reliability Tradeoff in Modern DRAM Devices</a:t>
            </a:r>
            <a:r>
              <a:rPr lang="en-US" sz="470" dirty="0">
                <a:ea typeface="ＭＳ Ｐゴシック" charset="0"/>
                <a:cs typeface="ＭＳ Ｐゴシック" charset="0"/>
              </a:rPr>
              <a:t>,” HPCA 2018.</a:t>
            </a:r>
          </a:p>
          <a:p>
            <a:r>
              <a:rPr lang="en-US" sz="470" dirty="0">
                <a:ea typeface="ＭＳ Ｐゴシック" charset="0"/>
                <a:cs typeface="ＭＳ Ｐゴシック" charset="0"/>
              </a:rPr>
              <a:t>Boroumand+, “</a:t>
            </a:r>
            <a:r>
              <a:rPr lang="en-US" sz="470" dirty="0">
                <a:solidFill>
                  <a:srgbClr val="0432FF"/>
                </a:solidFill>
                <a:ea typeface="ＭＳ Ｐゴシック" charset="0"/>
                <a:cs typeface="ＭＳ Ｐゴシック" charset="0"/>
              </a:rPr>
              <a:t>Google Workloads for Consumer Devices: Mitigating Data Movement Bottlenecks</a:t>
            </a:r>
            <a:r>
              <a:rPr lang="en-US" sz="470" dirty="0">
                <a:ea typeface="ＭＳ Ｐゴシック" charset="0"/>
                <a:cs typeface="ＭＳ Ｐゴシック" charset="0"/>
              </a:rPr>
              <a:t>,” ASPLOS 2018.</a:t>
            </a:r>
          </a:p>
          <a:p>
            <a:r>
              <a:rPr lang="en-US" sz="470" dirty="0">
                <a:ea typeface="ＭＳ Ｐゴシック" charset="0"/>
                <a:cs typeface="ＭＳ Ｐゴシック" charset="0"/>
              </a:rPr>
              <a:t>Das+, “</a:t>
            </a:r>
            <a:r>
              <a:rPr lang="en-US" sz="470" dirty="0">
                <a:solidFill>
                  <a:srgbClr val="0432FF"/>
                </a:solidFill>
                <a:ea typeface="ＭＳ Ｐゴシック" charset="0"/>
                <a:cs typeface="ＭＳ Ｐゴシック" charset="0"/>
              </a:rPr>
              <a:t>VRL-DRAM: Improving DRAM Performance via Variable Refresh Latency</a:t>
            </a:r>
            <a:r>
              <a:rPr lang="en-US" sz="470" dirty="0">
                <a:ea typeface="ＭＳ Ｐゴシック" charset="0"/>
                <a:cs typeface="ＭＳ Ｐゴシック" charset="0"/>
              </a:rPr>
              <a:t>,” DAC 2018.</a:t>
            </a:r>
          </a:p>
          <a:p>
            <a:r>
              <a:rPr lang="en-US" sz="470" dirty="0">
                <a:ea typeface="ＭＳ Ｐゴシック" charset="0"/>
                <a:cs typeface="ＭＳ Ｐゴシック" charset="0"/>
              </a:rPr>
              <a:t>Ghose+, “</a:t>
            </a:r>
            <a:r>
              <a:rPr lang="en-US" sz="470" dirty="0">
                <a:solidFill>
                  <a:srgbClr val="0432FF"/>
                </a:solidFill>
                <a:ea typeface="ＭＳ Ｐゴシック" charset="0"/>
                <a:cs typeface="ＭＳ Ｐゴシック" charset="0"/>
              </a:rPr>
              <a:t>What Your DRAM Power Models Are Not Telling You: Lessons from a Detailed Experimental Study</a:t>
            </a:r>
            <a:r>
              <a:rPr lang="en-US" sz="470" dirty="0">
                <a:ea typeface="ＭＳ Ｐゴシック" charset="0"/>
                <a:cs typeface="ＭＳ Ｐゴシック" charset="0"/>
              </a:rPr>
              <a:t>,” SIGMETRICS 2018.</a:t>
            </a:r>
          </a:p>
          <a:p>
            <a:r>
              <a:rPr lang="en-US" sz="470" dirty="0">
                <a:ea typeface="ＭＳ Ｐゴシック" charset="0"/>
                <a:cs typeface="ＭＳ Ｐゴシック" charset="0"/>
              </a:rPr>
              <a:t>Kim+, “</a:t>
            </a:r>
            <a:r>
              <a:rPr lang="en-US" sz="470" dirty="0">
                <a:solidFill>
                  <a:srgbClr val="0432FF"/>
                </a:solidFill>
                <a:ea typeface="ＭＳ Ｐゴシック" charset="0"/>
                <a:cs typeface="ＭＳ Ｐゴシック" charset="0"/>
              </a:rPr>
              <a:t>Solar-DRAM: Reducing DRAM Access Latency by Exploiting the Variation in Local </a:t>
            </a:r>
            <a:r>
              <a:rPr lang="en-US" sz="470" dirty="0" err="1">
                <a:solidFill>
                  <a:srgbClr val="0432FF"/>
                </a:solidFill>
                <a:ea typeface="ＭＳ Ｐゴシック" charset="0"/>
                <a:cs typeface="ＭＳ Ｐゴシック" charset="0"/>
              </a:rPr>
              <a:t>Bitlines</a:t>
            </a:r>
            <a:r>
              <a:rPr lang="en-US" sz="470" dirty="0">
                <a:ea typeface="ＭＳ Ｐゴシック" charset="0"/>
                <a:cs typeface="ＭＳ Ｐゴシック" charset="0"/>
              </a:rPr>
              <a:t>,” ICCD 2018.</a:t>
            </a:r>
          </a:p>
          <a:p>
            <a:r>
              <a:rPr lang="en-US" sz="470" dirty="0">
                <a:ea typeface="ＭＳ Ｐゴシック" charset="0"/>
                <a:cs typeface="ＭＳ Ｐゴシック" charset="0"/>
              </a:rPr>
              <a:t>Wang+, “</a:t>
            </a:r>
            <a:r>
              <a:rPr lang="en-US" sz="470" dirty="0">
                <a:solidFill>
                  <a:srgbClr val="0432FF"/>
                </a:solidFill>
                <a:ea typeface="ＭＳ Ｐゴシック" charset="0"/>
                <a:cs typeface="ＭＳ Ｐゴシック" charset="0"/>
              </a:rPr>
              <a:t>Reducing DRAM Latency via Charge-Level-Aware Look-Ahead Partial Restoration</a:t>
            </a:r>
            <a:r>
              <a:rPr lang="en-US" sz="470" dirty="0">
                <a:ea typeface="ＭＳ Ｐゴシック" charset="0"/>
                <a:cs typeface="ＭＳ Ｐゴシック" charset="0"/>
              </a:rPr>
              <a:t>,” MICRO 2018.</a:t>
            </a:r>
          </a:p>
          <a:p>
            <a:r>
              <a:rPr lang="en-US" sz="470" dirty="0">
                <a:ea typeface="ＭＳ Ｐゴシック" charset="0"/>
                <a:cs typeface="ＭＳ Ｐゴシック" charset="0"/>
              </a:rPr>
              <a:t>Kim+, “</a:t>
            </a:r>
            <a:r>
              <a:rPr lang="en-US" sz="470" dirty="0">
                <a:solidFill>
                  <a:srgbClr val="0000FF"/>
                </a:solidFill>
                <a:ea typeface="ＭＳ Ｐゴシック" charset="0"/>
                <a:cs typeface="ＭＳ Ｐゴシック" charset="0"/>
              </a:rPr>
              <a:t>D-</a:t>
            </a:r>
            <a:r>
              <a:rPr lang="en-US" sz="470" dirty="0" err="1">
                <a:solidFill>
                  <a:srgbClr val="0000FF"/>
                </a:solidFill>
                <a:ea typeface="ＭＳ Ｐゴシック" charset="0"/>
                <a:cs typeface="ＭＳ Ｐゴシック" charset="0"/>
              </a:rPr>
              <a:t>RaNGe</a:t>
            </a:r>
            <a:r>
              <a:rPr lang="en-US" sz="470" dirty="0">
                <a:solidFill>
                  <a:srgbClr val="0000FF"/>
                </a:solidFill>
                <a:ea typeface="ＭＳ Ｐゴシック" charset="0"/>
                <a:cs typeface="ＭＳ Ｐゴシック" charset="0"/>
              </a:rPr>
              <a:t>: Using Commodity DRAM Devices to Generate True Random Numbers with Low Latency and High Throughput,</a:t>
            </a:r>
            <a:r>
              <a:rPr lang="en-US" sz="470" dirty="0">
                <a:ea typeface="ＭＳ Ｐゴシック" charset="0"/>
                <a:cs typeface="ＭＳ Ｐゴシック" charset="0"/>
              </a:rPr>
              <a:t>” HPCA 2019. </a:t>
            </a:r>
          </a:p>
          <a:p>
            <a:r>
              <a:rPr lang="en-US" sz="470" dirty="0">
                <a:ea typeface="ＭＳ Ｐゴシック" charset="0"/>
                <a:cs typeface="ＭＳ Ｐゴシック" charset="0"/>
              </a:rPr>
              <a:t>Singh+, “</a:t>
            </a:r>
            <a:r>
              <a:rPr lang="en-US" sz="470" dirty="0">
                <a:solidFill>
                  <a:srgbClr val="0000FF"/>
                </a:solidFill>
                <a:ea typeface="ＭＳ Ｐゴシック" charset="0"/>
                <a:cs typeface="ＭＳ Ｐゴシック" charset="0"/>
              </a:rPr>
              <a:t>NAPEL: Near-Memory Computing Application Performance Prediction via Ensemble Learning,</a:t>
            </a:r>
            <a:r>
              <a:rPr lang="en-US" sz="470" dirty="0">
                <a:ea typeface="ＭＳ Ｐゴシック" charset="0"/>
                <a:cs typeface="ＭＳ Ｐゴシック" charset="0"/>
              </a:rPr>
              <a:t>” DAC 2019.</a:t>
            </a:r>
          </a:p>
          <a:p>
            <a:r>
              <a:rPr lang="en-US" sz="470" dirty="0">
                <a:ea typeface="ＭＳ Ｐゴシック" charset="0"/>
                <a:cs typeface="ＭＳ Ｐゴシック" charset="0"/>
              </a:rPr>
              <a:t>Ghose+, “</a:t>
            </a:r>
            <a:r>
              <a:rPr lang="en-US" sz="470" dirty="0">
                <a:solidFill>
                  <a:srgbClr val="0000FF"/>
                </a:solidFill>
                <a:ea typeface="ＭＳ Ｐゴシック" charset="0"/>
                <a:cs typeface="ＭＳ Ｐゴシック" charset="0"/>
              </a:rPr>
              <a:t>Demystifying Workload–DRAM Interactions: An Experimental Study</a:t>
            </a:r>
            <a:r>
              <a:rPr lang="en-US" sz="470" dirty="0">
                <a:ea typeface="ＭＳ Ｐゴシック" charset="0"/>
                <a:cs typeface="ＭＳ Ｐゴシック" charset="0"/>
              </a:rPr>
              <a:t>,” SIGMETRICS 2019.</a:t>
            </a:r>
          </a:p>
          <a:p>
            <a:r>
              <a:rPr lang="en-US" sz="470" dirty="0">
                <a:ea typeface="ＭＳ Ｐゴシック" charset="0"/>
                <a:cs typeface="ＭＳ Ｐゴシック" charset="0"/>
              </a:rPr>
              <a:t>Patel+, “</a:t>
            </a:r>
            <a:r>
              <a:rPr lang="en-US" sz="470" dirty="0">
                <a:solidFill>
                  <a:srgbClr val="0000FF"/>
                </a:solidFill>
                <a:ea typeface="ＭＳ Ｐゴシック" charset="0"/>
                <a:cs typeface="ＭＳ Ｐゴシック" charset="0"/>
              </a:rPr>
              <a:t>Understanding and Modeling On-Die Error Correction in Modern DRAM: An Experimental Study Using Real Devices</a:t>
            </a:r>
            <a:r>
              <a:rPr lang="en-US" sz="470" dirty="0">
                <a:ea typeface="ＭＳ Ｐゴシック" charset="0"/>
                <a:cs typeface="ＭＳ Ｐゴシック" charset="0"/>
              </a:rPr>
              <a:t>,” DSN 2019.</a:t>
            </a:r>
          </a:p>
          <a:p>
            <a:r>
              <a:rPr lang="en-US" sz="470" dirty="0">
                <a:ea typeface="ＭＳ Ｐゴシック" charset="0"/>
                <a:cs typeface="ＭＳ Ｐゴシック" charset="0"/>
              </a:rPr>
              <a:t>Boroumand+, “</a:t>
            </a:r>
            <a:r>
              <a:rPr lang="en-US" sz="470" dirty="0" err="1">
                <a:solidFill>
                  <a:srgbClr val="0000FF"/>
                </a:solidFill>
                <a:ea typeface="ＭＳ Ｐゴシック" charset="0"/>
                <a:cs typeface="ＭＳ Ｐゴシック" charset="0"/>
              </a:rPr>
              <a:t>CoNDA</a:t>
            </a:r>
            <a:r>
              <a:rPr lang="en-US" sz="470" dirty="0">
                <a:solidFill>
                  <a:srgbClr val="0000FF"/>
                </a:solidFill>
                <a:ea typeface="ＭＳ Ｐゴシック" charset="0"/>
                <a:cs typeface="ＭＳ Ｐゴシック" charset="0"/>
              </a:rPr>
              <a:t>: Efficient Cache Coherence Support for Near-Data Accelerators</a:t>
            </a:r>
            <a:r>
              <a:rPr lang="en-US" sz="470" dirty="0">
                <a:ea typeface="ＭＳ Ｐゴシック" charset="0"/>
                <a:cs typeface="ＭＳ Ｐゴシック" charset="0"/>
              </a:rPr>
              <a:t>,” ISCA 2019.</a:t>
            </a:r>
          </a:p>
          <a:p>
            <a:r>
              <a:rPr lang="en-US" sz="470" dirty="0">
                <a:ea typeface="ＭＳ Ｐゴシック" charset="0"/>
                <a:cs typeface="ＭＳ Ｐゴシック" charset="0"/>
              </a:rPr>
              <a:t>Hassan+, “</a:t>
            </a:r>
            <a:r>
              <a:rPr lang="en-US" sz="470" dirty="0">
                <a:solidFill>
                  <a:srgbClr val="0000FF"/>
                </a:solidFill>
                <a:ea typeface="ＭＳ Ｐゴシック" charset="0"/>
                <a:cs typeface="ＭＳ Ｐゴシック" charset="0"/>
              </a:rPr>
              <a:t>CROW: A Low-Cost Substrate for Improving DRAM Performance, Energy Efficiency, and Reliability</a:t>
            </a:r>
            <a:r>
              <a:rPr lang="en-US" sz="470" dirty="0">
                <a:ea typeface="ＭＳ Ｐゴシック" charset="0"/>
                <a:cs typeface="ＭＳ Ｐゴシック" charset="0"/>
              </a:rPr>
              <a:t>,” ISCA 2019.</a:t>
            </a:r>
          </a:p>
          <a:p>
            <a:r>
              <a:rPr lang="en-US" sz="470" dirty="0">
                <a:ea typeface="ＭＳ Ｐゴシック" charset="0"/>
                <a:cs typeface="ＭＳ Ｐゴシック" charset="0"/>
              </a:rPr>
              <a:t>Mutlu and Kim, “</a:t>
            </a:r>
            <a:r>
              <a:rPr lang="en-US" sz="470" dirty="0">
                <a:solidFill>
                  <a:srgbClr val="0000FF"/>
                </a:solidFill>
                <a:ea typeface="ＭＳ Ｐゴシック" charset="0"/>
                <a:cs typeface="ＭＳ Ｐゴシック" charset="0"/>
              </a:rPr>
              <a:t>RowHammer: A Retrospective</a:t>
            </a:r>
            <a:r>
              <a:rPr lang="en-US" sz="470" dirty="0">
                <a:ea typeface="ＭＳ Ｐゴシック" charset="0"/>
                <a:cs typeface="ＭＳ Ｐゴシック" charset="0"/>
              </a:rPr>
              <a:t>,” TCAD 2019.</a:t>
            </a:r>
          </a:p>
          <a:p>
            <a:r>
              <a:rPr lang="en-US" sz="470" dirty="0">
                <a:ea typeface="ＭＳ Ｐゴシック" charset="0"/>
                <a:cs typeface="ＭＳ Ｐゴシック" charset="0"/>
              </a:rPr>
              <a:t>Mutlu+, “</a:t>
            </a:r>
            <a:r>
              <a:rPr lang="en-US" sz="470" dirty="0">
                <a:solidFill>
                  <a:srgbClr val="0000FF"/>
                </a:solidFill>
                <a:ea typeface="ＭＳ Ｐゴシック" charset="0"/>
                <a:cs typeface="ＭＳ Ｐゴシック" charset="0"/>
              </a:rPr>
              <a:t>Processing Data Where It Makes Sense: Enabling In-Memory Computation</a:t>
            </a:r>
            <a:r>
              <a:rPr lang="en-US" sz="470" dirty="0">
                <a:ea typeface="ＭＳ Ｐゴシック" charset="0"/>
                <a:cs typeface="ＭＳ Ｐゴシック" charset="0"/>
              </a:rPr>
              <a:t>,” MICPRO 2019.</a:t>
            </a:r>
          </a:p>
          <a:p>
            <a:pPr eaLnBrk="1" hangingPunct="1"/>
            <a:r>
              <a:rPr lang="en-US" sz="470" dirty="0">
                <a:ea typeface="ＭＳ Ｐゴシック" charset="0"/>
                <a:cs typeface="ＭＳ Ｐゴシック" charset="0"/>
              </a:rPr>
              <a:t>Seshadri and Mutlu, “</a:t>
            </a:r>
            <a:r>
              <a:rPr lang="en-US" sz="470" dirty="0">
                <a:solidFill>
                  <a:srgbClr val="0000FF"/>
                </a:solidFill>
                <a:ea typeface="ＭＳ Ｐゴシック" charset="0"/>
                <a:cs typeface="ＭＳ Ｐゴシック" charset="0"/>
              </a:rPr>
              <a:t>In-DRAM Bulk Bitwise Execution Engine</a:t>
            </a:r>
            <a:r>
              <a:rPr lang="en-US" sz="470" dirty="0">
                <a:ea typeface="ＭＳ Ｐゴシック" charset="0"/>
                <a:cs typeface="ＭＳ Ｐゴシック" charset="0"/>
              </a:rPr>
              <a:t>,” ADCOM 2020.</a:t>
            </a:r>
          </a:p>
          <a:p>
            <a:pPr eaLnBrk="1" hangingPunct="1"/>
            <a:r>
              <a:rPr lang="en-US" sz="470" dirty="0">
                <a:ea typeface="ＭＳ Ｐゴシック" charset="0"/>
                <a:cs typeface="ＭＳ Ｐゴシック" charset="0"/>
              </a:rPr>
              <a:t>Avoid DRAM:</a:t>
            </a:r>
          </a:p>
          <a:p>
            <a:pPr lvl="1" eaLnBrk="1" hangingPunct="1"/>
            <a:r>
              <a:rPr lang="en-US" sz="470" dirty="0">
                <a:ea typeface="ＭＳ Ｐゴシック" charset="0"/>
                <a:cs typeface="ＭＳ Ｐゴシック" charset="0"/>
              </a:rPr>
              <a:t>Seshadri+, “</a:t>
            </a:r>
            <a:r>
              <a:rPr lang="en-US" sz="470" dirty="0">
                <a:solidFill>
                  <a:srgbClr val="0000FF"/>
                </a:solidFill>
                <a:ea typeface="ＭＳ Ｐゴシック" charset="0"/>
                <a:cs typeface="ＭＳ Ｐゴシック" charset="0"/>
              </a:rPr>
              <a:t>The Evicted-Address Filter: A Unified Mechanism to Address Both Cache Pollution and Thrashing</a:t>
            </a:r>
            <a:r>
              <a:rPr lang="en-US" sz="470" dirty="0">
                <a:ea typeface="ＭＳ Ｐゴシック" charset="0"/>
                <a:cs typeface="ＭＳ Ｐゴシック" charset="0"/>
              </a:rPr>
              <a:t>,” PACT 2012.</a:t>
            </a:r>
          </a:p>
          <a:p>
            <a:pPr lvl="1" eaLnBrk="1" hangingPunct="1"/>
            <a:r>
              <a:rPr lang="en-US" sz="470" dirty="0">
                <a:ea typeface="ＭＳ Ｐゴシック" charset="0"/>
                <a:cs typeface="ＭＳ Ｐゴシック" charset="0"/>
              </a:rPr>
              <a:t>Pekhimenko+, “</a:t>
            </a:r>
            <a:r>
              <a:rPr lang="en-US" sz="470" dirty="0">
                <a:solidFill>
                  <a:srgbClr val="0000FF"/>
                </a:solidFill>
                <a:ea typeface="ＭＳ Ｐゴシック" charset="0"/>
                <a:cs typeface="ＭＳ Ｐゴシック" charset="0"/>
              </a:rPr>
              <a:t>Base-Delta-Immediate Compression: Practical Data Compression for On-Chip Caches</a:t>
            </a:r>
            <a:r>
              <a:rPr lang="en-US" sz="470" dirty="0">
                <a:ea typeface="ＭＳ Ｐゴシック" charset="0"/>
                <a:cs typeface="ＭＳ Ｐゴシック" charset="0"/>
              </a:rPr>
              <a:t>,” PACT 2012.</a:t>
            </a:r>
          </a:p>
          <a:p>
            <a:pPr lvl="1" eaLnBrk="1" hangingPunct="1"/>
            <a:r>
              <a:rPr lang="en-US" sz="470" dirty="0">
                <a:ea typeface="ＭＳ Ｐゴシック" charset="0"/>
                <a:cs typeface="ＭＳ Ｐゴシック" charset="0"/>
              </a:rPr>
              <a:t>Seshadri+, “</a:t>
            </a:r>
            <a:r>
              <a:rPr lang="en-US" sz="470" dirty="0">
                <a:solidFill>
                  <a:srgbClr val="0000FF"/>
                </a:solidFill>
                <a:ea typeface="ＭＳ Ｐゴシック" charset="0"/>
                <a:cs typeface="ＭＳ Ｐゴシック" charset="0"/>
              </a:rPr>
              <a:t>The Dirty-Block Index</a:t>
            </a:r>
            <a:r>
              <a:rPr lang="en-US" sz="470" dirty="0">
                <a:ea typeface="ＭＳ Ｐゴシック" charset="0"/>
                <a:cs typeface="ＭＳ Ｐゴシック" charset="0"/>
              </a:rPr>
              <a:t>,” ISCA 2014.</a:t>
            </a:r>
          </a:p>
          <a:p>
            <a:pPr lvl="1" eaLnBrk="1" hangingPunct="1"/>
            <a:r>
              <a:rPr lang="en-US" sz="470" dirty="0">
                <a:ea typeface="ＭＳ Ｐゴシック" charset="0"/>
                <a:cs typeface="ＭＳ Ｐゴシック" charset="0"/>
              </a:rPr>
              <a:t>Pekhimenko+, “</a:t>
            </a:r>
            <a:r>
              <a:rPr lang="en-US" sz="470" dirty="0">
                <a:solidFill>
                  <a:srgbClr val="0000FF"/>
                </a:solidFill>
                <a:ea typeface="ＭＳ Ｐゴシック" charset="0"/>
                <a:cs typeface="ＭＳ Ｐゴシック" charset="0"/>
              </a:rPr>
              <a:t>Exploiting Compressed Block Size as an Indicator of Future Reuse</a:t>
            </a:r>
            <a:r>
              <a:rPr lang="en-US" sz="470" dirty="0">
                <a:ea typeface="ＭＳ Ｐゴシック" charset="0"/>
                <a:cs typeface="ＭＳ Ｐゴシック" charset="0"/>
              </a:rPr>
              <a:t>,” HPCA 2015.</a:t>
            </a:r>
          </a:p>
          <a:p>
            <a:pPr lvl="1" eaLnBrk="1" hangingPunct="1"/>
            <a:r>
              <a:rPr lang="en-US" sz="470" dirty="0" err="1">
                <a:ea typeface="ＭＳ Ｐゴシック" charset="0"/>
                <a:cs typeface="ＭＳ Ｐゴシック" charset="0"/>
              </a:rPr>
              <a:t>Vijaykumar</a:t>
            </a:r>
            <a:r>
              <a:rPr lang="en-US" sz="470" dirty="0">
                <a:ea typeface="ＭＳ Ｐゴシック" charset="0"/>
                <a:cs typeface="ＭＳ Ｐゴシック" charset="0"/>
              </a:rPr>
              <a:t>+, “</a:t>
            </a:r>
            <a:r>
              <a:rPr lang="en-US" sz="470" dirty="0">
                <a:solidFill>
                  <a:srgbClr val="0000FF"/>
                </a:solidFill>
                <a:ea typeface="ＭＳ Ｐゴシック" charset="0"/>
                <a:cs typeface="ＭＳ Ｐゴシック" charset="0"/>
              </a:rPr>
              <a:t>A Case for Core-Assisted Bottleneck Acceleration in GPUs: Enabling Flexible Data Compression with Assist Warps</a:t>
            </a:r>
            <a:r>
              <a:rPr lang="en-US" sz="470" dirty="0">
                <a:ea typeface="ＭＳ Ｐゴシック" charset="0"/>
                <a:cs typeface="ＭＳ Ｐゴシック" charset="0"/>
              </a:rPr>
              <a:t>,” ISCA 2015.</a:t>
            </a:r>
          </a:p>
          <a:p>
            <a:pPr lvl="1" eaLnBrk="1" hangingPunct="1"/>
            <a:r>
              <a:rPr lang="en-US" sz="470" dirty="0">
                <a:ea typeface="ＭＳ Ｐゴシック" charset="0"/>
                <a:cs typeface="ＭＳ Ｐゴシック" charset="0"/>
              </a:rPr>
              <a:t>Pekhimenko+, “</a:t>
            </a:r>
            <a:r>
              <a:rPr lang="en-US" sz="470" dirty="0">
                <a:solidFill>
                  <a:srgbClr val="0000FF"/>
                </a:solidFill>
                <a:ea typeface="ＭＳ Ｐゴシック" charset="0"/>
                <a:cs typeface="ＭＳ Ｐゴシック" charset="0"/>
              </a:rPr>
              <a:t>Toggle-Aware Bandwidth Compression for GPUs,</a:t>
            </a:r>
            <a:r>
              <a:rPr lang="en-US" sz="470" dirty="0">
                <a:ea typeface="ＭＳ Ｐゴシック" charset="0"/>
                <a:cs typeface="ＭＳ Ｐゴシック" charset="0"/>
              </a:rPr>
              <a:t>” HPCA 2016.</a:t>
            </a:r>
          </a:p>
          <a:p>
            <a:pPr eaLnBrk="1" hangingPunct="1"/>
            <a:endParaRPr lang="en-US" sz="470"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E44939-9186-2D4D-AFEC-3982F1727CB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40177290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sz="3900" dirty="0">
                <a:latin typeface="Garamond" charset="0"/>
                <a:ea typeface="ＭＳ Ｐゴシック" charset="0"/>
                <a:cs typeface="ＭＳ Ｐゴシック" charset="0"/>
              </a:rPr>
              <a:t>Solution 2: Emerging Memory Technologies</a:t>
            </a:r>
          </a:p>
        </p:txBody>
      </p:sp>
      <p:sp>
        <p:nvSpPr>
          <p:cNvPr id="28675" name="Content Placeholder 2"/>
          <p:cNvSpPr>
            <a:spLocks noGrp="1"/>
          </p:cNvSpPr>
          <p:nvPr>
            <p:ph idx="1"/>
          </p:nvPr>
        </p:nvSpPr>
        <p:spPr>
          <a:xfrm>
            <a:off x="228600" y="1052736"/>
            <a:ext cx="8663880" cy="5020816"/>
          </a:xfrm>
        </p:spPr>
        <p:txBody>
          <a:bodyPr/>
          <a:lstStyle/>
          <a:p>
            <a:pPr eaLnBrk="1" hangingPunct="1"/>
            <a:r>
              <a:rPr lang="en-US" dirty="0">
                <a:solidFill>
                  <a:srgbClr val="0000FF"/>
                </a:solidFill>
                <a:latin typeface="Tahoma" charset="0"/>
                <a:ea typeface="ＭＳ Ｐゴシック" charset="0"/>
                <a:cs typeface="ＭＳ Ｐゴシック" charset="0"/>
              </a:rPr>
              <a:t>Some emerging </a:t>
            </a:r>
            <a:r>
              <a:rPr lang="en-US" b="1" dirty="0">
                <a:solidFill>
                  <a:srgbClr val="0000FF"/>
                </a:solidFill>
                <a:latin typeface="Tahoma" charset="0"/>
                <a:ea typeface="ＭＳ Ｐゴシック" charset="0"/>
                <a:cs typeface="ＭＳ Ｐゴシック" charset="0"/>
              </a:rPr>
              <a:t>resistive</a:t>
            </a:r>
            <a:r>
              <a:rPr lang="en-US" dirty="0">
                <a:solidFill>
                  <a:srgbClr val="0000FF"/>
                </a:solidFill>
                <a:latin typeface="Tahoma" charset="0"/>
                <a:ea typeface="ＭＳ Ｐゴシック" charset="0"/>
                <a:cs typeface="ＭＳ Ｐゴシック" charset="0"/>
              </a:rPr>
              <a:t> memory technologies seem more scalable than DRAM (and they are non-volatile)</a:t>
            </a:r>
          </a:p>
          <a:p>
            <a:pPr eaLnBrk="1" hangingPunct="1"/>
            <a:endParaRPr lang="en-US" dirty="0">
              <a:solidFill>
                <a:srgbClr val="0000FF"/>
              </a:solidFill>
              <a:latin typeface="Tahoma" charset="0"/>
              <a:ea typeface="ＭＳ Ｐゴシック" charset="0"/>
              <a:cs typeface="ＭＳ Ｐゴシック" charset="0"/>
            </a:endParaRPr>
          </a:p>
          <a:p>
            <a:pPr eaLnBrk="1" hangingPunct="1"/>
            <a:r>
              <a:rPr lang="en-US" dirty="0">
                <a:solidFill>
                  <a:srgbClr val="000000"/>
                </a:solidFill>
                <a:latin typeface="Tahoma" charset="0"/>
                <a:ea typeface="ＭＳ Ｐゴシック" charset="0"/>
                <a:cs typeface="ＭＳ Ｐゴシック" charset="0"/>
              </a:rPr>
              <a:t>Example: Phase Change Memory</a:t>
            </a:r>
          </a:p>
          <a:p>
            <a:pPr lvl="1" eaLnBrk="1" hangingPunct="1"/>
            <a:r>
              <a:rPr lang="en-US" dirty="0">
                <a:solidFill>
                  <a:srgbClr val="000000"/>
                </a:solidFill>
                <a:latin typeface="Tahoma" charset="0"/>
                <a:ea typeface="ＭＳ Ｐゴシック" charset="0"/>
                <a:cs typeface="ＭＳ Ｐゴシック" charset="0"/>
              </a:rPr>
              <a:t>Data stored by changing phase of material </a:t>
            </a:r>
          </a:p>
          <a:p>
            <a:pPr lvl="1" eaLnBrk="1" hangingPunct="1"/>
            <a:r>
              <a:rPr lang="en-US" dirty="0">
                <a:solidFill>
                  <a:srgbClr val="000000"/>
                </a:solidFill>
                <a:latin typeface="Tahoma" charset="0"/>
                <a:ea typeface="ＭＳ Ｐゴシック" charset="0"/>
                <a:cs typeface="ＭＳ Ｐゴシック" charset="0"/>
              </a:rPr>
              <a:t>Data read by detecting material’s resistance</a:t>
            </a:r>
          </a:p>
          <a:p>
            <a:pPr lvl="1"/>
            <a:r>
              <a:rPr lang="en-US" dirty="0">
                <a:latin typeface="Tahoma" charset="0"/>
                <a:ea typeface="ＭＳ Ｐゴシック" charset="0"/>
              </a:rPr>
              <a:t>Expected to scale to 9nm (2022 [ITRS 2009])</a:t>
            </a:r>
          </a:p>
          <a:p>
            <a:pPr lvl="1"/>
            <a:r>
              <a:rPr lang="en-US" dirty="0">
                <a:latin typeface="Tahoma" charset="0"/>
                <a:ea typeface="ＭＳ Ｐゴシック" charset="0"/>
              </a:rPr>
              <a:t>Prototyped at 20nm (Raoux+, IBM JRD 2008)</a:t>
            </a:r>
          </a:p>
          <a:p>
            <a:pPr lvl="1"/>
            <a:r>
              <a:rPr lang="en-US" dirty="0">
                <a:latin typeface="Tahoma" charset="0"/>
                <a:ea typeface="ＭＳ Ｐゴシック" charset="0"/>
              </a:rPr>
              <a:t>Expected to be denser than DRAM: can store multiple bits/cell</a:t>
            </a:r>
          </a:p>
          <a:p>
            <a:endParaRPr lang="en-US" dirty="0">
              <a:latin typeface="Tahoma" charset="0"/>
              <a:ea typeface="ＭＳ Ｐゴシック" charset="0"/>
            </a:endParaRPr>
          </a:p>
          <a:p>
            <a:r>
              <a:rPr lang="en-US" dirty="0">
                <a:latin typeface="Tahoma" charset="0"/>
                <a:ea typeface="ＭＳ Ｐゴシック" charset="0"/>
              </a:rPr>
              <a:t>But, emerging technologies have (many) shortcomings</a:t>
            </a:r>
          </a:p>
          <a:p>
            <a:pPr lvl="1"/>
            <a:r>
              <a:rPr lang="en-US" dirty="0">
                <a:solidFill>
                  <a:srgbClr val="FF0000"/>
                </a:solidFill>
                <a:latin typeface="Tahoma" charset="0"/>
                <a:ea typeface="ＭＳ Ｐゴシック" charset="0"/>
              </a:rPr>
              <a:t>Can they be enabled to replace/augment/surpass DRAM?</a:t>
            </a:r>
            <a:endParaRPr lang="en-US" dirty="0">
              <a:latin typeface="Tahoma" charset="0"/>
              <a:ea typeface="ＭＳ Ｐゴシック" charset="0"/>
            </a:endParaRPr>
          </a:p>
          <a:p>
            <a:pPr lvl="1" eaLnBrk="1" hangingPunct="1"/>
            <a:endParaRPr lang="en-US" dirty="0">
              <a:solidFill>
                <a:srgbClr val="000000"/>
              </a:solidFill>
              <a:latin typeface="Tahoma" charset="0"/>
              <a:ea typeface="ＭＳ Ｐゴシック" charset="0"/>
              <a:cs typeface="ＭＳ Ｐゴシック" charset="0"/>
            </a:endParaRPr>
          </a:p>
          <a:p>
            <a:pPr eaLnBrk="1" hangingPunct="1"/>
            <a:endParaRPr lang="en-US" dirty="0">
              <a:solidFill>
                <a:srgbClr val="0000FF"/>
              </a:solidFill>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E44939-9186-2D4D-AFEC-3982F1727CB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endParaRPr>
          </a:p>
        </p:txBody>
      </p:sp>
      <p:pic>
        <p:nvPicPr>
          <p:cNvPr id="7" name="Picture 4" descr="C:\Users\blee\Desktop\group_review_slides\pcm_dev.png"/>
          <p:cNvPicPr>
            <a:picLocks noChangeAspect="1" noChangeArrowheads="1"/>
          </p:cNvPicPr>
          <p:nvPr/>
        </p:nvPicPr>
        <p:blipFill>
          <a:blip r:embed="rId3">
            <a:extLst>
              <a:ext uri="{28A0092B-C50C-407E-A947-70E740481C1C}">
                <a14:useLocalDpi xmlns:a14="http://schemas.microsoft.com/office/drawing/2010/main" val="0"/>
              </a:ext>
            </a:extLst>
          </a:blip>
          <a:srcRect l="2699" r="5511"/>
          <a:stretch>
            <a:fillRect/>
          </a:stretch>
        </p:blipFill>
        <p:spPr bwMode="auto">
          <a:xfrm>
            <a:off x="7015042" y="2467854"/>
            <a:ext cx="2093462" cy="1681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34320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67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6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Sequencing</a:t>
            </a:r>
          </a:p>
        </p:txBody>
      </p:sp>
      <p:sp>
        <p:nvSpPr>
          <p:cNvPr id="3" name="Content Placeholder 2"/>
          <p:cNvSpPr>
            <a:spLocks noGrp="1"/>
          </p:cNvSpPr>
          <p:nvPr>
            <p:ph idx="1"/>
          </p:nvPr>
        </p:nvSpPr>
        <p:spPr>
          <a:xfrm>
            <a:off x="228600" y="1371600"/>
            <a:ext cx="8915400" cy="4876800"/>
          </a:xfrm>
        </p:spPr>
        <p:txBody>
          <a:bodyPr/>
          <a:lstStyle/>
          <a:p>
            <a:r>
              <a:rPr lang="en-US" dirty="0"/>
              <a:t>Goal: </a:t>
            </a:r>
          </a:p>
          <a:p>
            <a:pPr lvl="1"/>
            <a:r>
              <a:rPr lang="en-US" dirty="0"/>
              <a:t>Find the complete sequence of A, C, G, T’s in DNA.</a:t>
            </a:r>
          </a:p>
          <a:p>
            <a:endParaRPr lang="en-US" dirty="0"/>
          </a:p>
          <a:p>
            <a:r>
              <a:rPr lang="en-US" dirty="0"/>
              <a:t>Challenge: </a:t>
            </a:r>
          </a:p>
          <a:p>
            <a:pPr lvl="1"/>
            <a:r>
              <a:rPr lang="en-US" dirty="0"/>
              <a:t>There is no machine that takes long DNA as an input, and gives the complete sequence as output</a:t>
            </a:r>
          </a:p>
          <a:p>
            <a:pPr lvl="1"/>
            <a:r>
              <a:rPr lang="en-US" dirty="0"/>
              <a:t>All sequencing machines chop DNA into pieces and identify relatively small pieces (but not how they fit together)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006075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9167936" cy="1066800"/>
          </a:xfrm>
        </p:spPr>
        <p:txBody>
          <a:bodyPr/>
          <a:lstStyle/>
          <a:p>
            <a:r>
              <a:rPr lang="en-US" dirty="0">
                <a:latin typeface="Garamond" charset="0"/>
                <a:ea typeface="ＭＳ Ｐゴシック" charset="0"/>
                <a:cs typeface="ＭＳ Ｐゴシック" charset="0"/>
              </a:rPr>
              <a:t>Solution 2: Emerging Memory Technologies</a:t>
            </a:r>
          </a:p>
        </p:txBody>
      </p:sp>
      <p:sp>
        <p:nvSpPr>
          <p:cNvPr id="28675" name="Content Placeholder 2"/>
          <p:cNvSpPr>
            <a:spLocks noGrp="1"/>
          </p:cNvSpPr>
          <p:nvPr>
            <p:ph idx="1"/>
          </p:nvPr>
        </p:nvSpPr>
        <p:spPr>
          <a:xfrm>
            <a:off x="107504" y="1000472"/>
            <a:ext cx="8928992" cy="5020816"/>
          </a:xfrm>
        </p:spPr>
        <p:txBody>
          <a:bodyPr/>
          <a:lstStyle/>
          <a:p>
            <a:pPr lvl="0">
              <a:buClr>
                <a:srgbClr val="CC9900"/>
              </a:buClr>
              <a:buFont typeface="Wingdings" charset="0"/>
              <a:buChar char="n"/>
            </a:pPr>
            <a:endParaRPr lang="en-US" sz="600" dirty="0">
              <a:solidFill>
                <a:srgbClr val="000000"/>
              </a:solidFill>
              <a:latin typeface="Tahoma" charset="0"/>
              <a:ea typeface="ＭＳ Ｐゴシック" charset="0"/>
              <a:cs typeface="ＭＳ Ｐゴシック" charset="0"/>
            </a:endParaRPr>
          </a:p>
          <a:p>
            <a:pPr lvl="0">
              <a:buClr>
                <a:srgbClr val="CC9900"/>
              </a:buClr>
              <a:buFont typeface="Wingdings" charset="0"/>
              <a:buChar char="n"/>
            </a:pPr>
            <a:r>
              <a:rPr lang="en-US" sz="1200" dirty="0">
                <a:solidFill>
                  <a:srgbClr val="000000"/>
                </a:solidFill>
                <a:latin typeface="Tahoma" charset="0"/>
                <a:ea typeface="ＭＳ Ｐゴシック" charset="0"/>
                <a:cs typeface="ＭＳ Ｐゴシック" charset="0"/>
              </a:rPr>
              <a:t>Lee+, </a:t>
            </a:r>
            <a:r>
              <a:rPr lang="ja-JP" altLang="en-US" sz="1200" dirty="0">
                <a:solidFill>
                  <a:srgbClr val="000000"/>
                </a:solidFill>
                <a:latin typeface="Tahoma" charset="0"/>
                <a:ea typeface="ＭＳ Ｐゴシック" charset="0"/>
                <a:cs typeface="ＭＳ Ｐゴシック" charset="0"/>
              </a:rPr>
              <a:t>“</a:t>
            </a:r>
            <a:r>
              <a:rPr lang="en-US" sz="1200" dirty="0">
                <a:solidFill>
                  <a:srgbClr val="0000FF"/>
                </a:solidFill>
                <a:latin typeface="Tahoma" charset="0"/>
                <a:ea typeface="ＭＳ Ｐゴシック" charset="0"/>
                <a:cs typeface="ＭＳ Ｐゴシック" charset="0"/>
              </a:rPr>
              <a:t>Architecting Phase Change Memory as a Scalable DRAM Alternative</a:t>
            </a:r>
            <a:r>
              <a:rPr lang="en-US" sz="1200" dirty="0">
                <a:solidFill>
                  <a:srgbClr val="000000"/>
                </a:solidFill>
                <a:latin typeface="Tahoma" charset="0"/>
                <a:ea typeface="ＭＳ Ｐゴシック" charset="0"/>
                <a:cs typeface="ＭＳ Ｐゴシック" charset="0"/>
              </a:rPr>
              <a:t>,</a:t>
            </a:r>
            <a:r>
              <a:rPr lang="ja-JP" altLang="en-US" sz="1200" dirty="0">
                <a:solidFill>
                  <a:srgbClr val="000000"/>
                </a:solidFill>
                <a:latin typeface="Tahoma" charset="0"/>
                <a:ea typeface="ＭＳ Ｐゴシック" charset="0"/>
                <a:cs typeface="ＭＳ Ｐゴシック" charset="0"/>
              </a:rPr>
              <a:t>”</a:t>
            </a:r>
            <a:r>
              <a:rPr lang="en-US" sz="1200" dirty="0">
                <a:solidFill>
                  <a:srgbClr val="000000"/>
                </a:solidFill>
                <a:latin typeface="Tahoma" charset="0"/>
                <a:ea typeface="ＭＳ Ｐゴシック" charset="0"/>
                <a:cs typeface="ＭＳ Ｐゴシック" charset="0"/>
              </a:rPr>
              <a:t> ISCA’09, CACM’10, IEEE Micro’10.</a:t>
            </a:r>
          </a:p>
          <a:p>
            <a:pPr>
              <a:buClr>
                <a:srgbClr val="CC9900"/>
              </a:buClr>
              <a:buFont typeface="Wingdings" charset="0"/>
              <a:buChar char="n"/>
            </a:pPr>
            <a:r>
              <a:rPr lang="en-US" sz="1200" dirty="0"/>
              <a:t>Meza+, “</a:t>
            </a:r>
            <a:r>
              <a:rPr lang="en-US" sz="1200" dirty="0">
                <a:solidFill>
                  <a:srgbClr val="0000FF"/>
                </a:solidFill>
              </a:rPr>
              <a:t>Enabling Efficient and Scalable Hybrid Memories</a:t>
            </a:r>
            <a:r>
              <a:rPr lang="en-US" sz="1200" dirty="0"/>
              <a:t>,” IEEE Comp. Arch. Letters 2012.</a:t>
            </a:r>
          </a:p>
          <a:p>
            <a:pPr>
              <a:buClr>
                <a:srgbClr val="CC9900"/>
              </a:buClr>
              <a:buFont typeface="Wingdings" charset="0"/>
              <a:buChar char="n"/>
            </a:pPr>
            <a:r>
              <a:rPr lang="en-US" sz="1200" dirty="0"/>
              <a:t>Yoon, Meza+, “</a:t>
            </a:r>
            <a:r>
              <a:rPr lang="en-US" sz="1200" dirty="0">
                <a:solidFill>
                  <a:srgbClr val="0000FF"/>
                </a:solidFill>
              </a:rPr>
              <a:t>Row Buffer Locality Aware Caching Policies for Hybrid Memories</a:t>
            </a:r>
            <a:r>
              <a:rPr lang="en-US" sz="1200" dirty="0"/>
              <a:t>,” ICCD 2012.</a:t>
            </a:r>
          </a:p>
          <a:p>
            <a:pPr>
              <a:buClr>
                <a:srgbClr val="CC9900"/>
              </a:buClr>
              <a:buFont typeface="Wingdings" charset="0"/>
              <a:buChar char="n"/>
            </a:pPr>
            <a:r>
              <a:rPr lang="en-US" sz="1200" dirty="0" err="1"/>
              <a:t>Kultursay</a:t>
            </a:r>
            <a:r>
              <a:rPr lang="en-US" sz="1200" dirty="0"/>
              <a:t>+, “</a:t>
            </a:r>
            <a:r>
              <a:rPr lang="en-US" sz="1200" dirty="0">
                <a:solidFill>
                  <a:srgbClr val="0000FF"/>
                </a:solidFill>
              </a:rPr>
              <a:t>Evaluating STT-RAM as an Energy-Efficient Main Memory Alternative</a:t>
            </a:r>
            <a:r>
              <a:rPr lang="en-US" sz="1200" dirty="0"/>
              <a:t>,” ISPASS 2013. </a:t>
            </a:r>
          </a:p>
          <a:p>
            <a:pPr>
              <a:buClr>
                <a:srgbClr val="CC9900"/>
              </a:buClr>
              <a:buFont typeface="Wingdings" charset="0"/>
              <a:buChar char="n"/>
            </a:pPr>
            <a:r>
              <a:rPr lang="en-US" sz="1200" dirty="0"/>
              <a:t>Meza+, “</a:t>
            </a:r>
            <a:r>
              <a:rPr lang="en-US" sz="1200" dirty="0">
                <a:solidFill>
                  <a:srgbClr val="0000FF"/>
                </a:solidFill>
              </a:rPr>
              <a:t>A Case for Efficient Hardware-Software Cooperative Management of Storage and Memory</a:t>
            </a:r>
            <a:r>
              <a:rPr lang="en-US" sz="1200" dirty="0"/>
              <a:t>,” WEED 2013.</a:t>
            </a:r>
          </a:p>
          <a:p>
            <a:pPr>
              <a:buClr>
                <a:srgbClr val="CC9900"/>
              </a:buClr>
              <a:buFont typeface="Wingdings" charset="0"/>
              <a:buChar char="n"/>
            </a:pPr>
            <a:r>
              <a:rPr lang="en-US" sz="1200" dirty="0"/>
              <a:t>Lu+, “</a:t>
            </a:r>
            <a:r>
              <a:rPr lang="en-US" sz="1200" dirty="0">
                <a:solidFill>
                  <a:srgbClr val="0000FF"/>
                </a:solidFill>
              </a:rPr>
              <a:t>Loose Ordering Consistency for Persistent Memory</a:t>
            </a:r>
            <a:r>
              <a:rPr lang="en-US" sz="1200" dirty="0"/>
              <a:t>,” ICCD 2014.</a:t>
            </a:r>
          </a:p>
          <a:p>
            <a:pPr>
              <a:buClr>
                <a:srgbClr val="CC9900"/>
              </a:buClr>
              <a:buFont typeface="Wingdings" charset="0"/>
              <a:buChar char="n"/>
            </a:pPr>
            <a:r>
              <a:rPr lang="en-US" sz="1200" dirty="0"/>
              <a:t>Zhao+, “</a:t>
            </a:r>
            <a:r>
              <a:rPr lang="en-US" sz="1200" dirty="0">
                <a:solidFill>
                  <a:srgbClr val="0000FF"/>
                </a:solidFill>
              </a:rPr>
              <a:t>FIRM: Fair and High-Performance Memory Control for Persistent Memory Systems</a:t>
            </a:r>
            <a:r>
              <a:rPr lang="en-US" sz="1200" dirty="0"/>
              <a:t>,” MICRO 2014.</a:t>
            </a:r>
          </a:p>
          <a:p>
            <a:pPr>
              <a:buClr>
                <a:srgbClr val="CC9900"/>
              </a:buClr>
              <a:buFont typeface="Wingdings" charset="0"/>
              <a:buChar char="n"/>
            </a:pPr>
            <a:r>
              <a:rPr lang="en-US" sz="1200" dirty="0"/>
              <a:t>Yoon, Meza+, “</a:t>
            </a:r>
            <a:r>
              <a:rPr lang="en-US" sz="1200" dirty="0">
                <a:solidFill>
                  <a:srgbClr val="0000FF"/>
                </a:solidFill>
              </a:rPr>
              <a:t>Efficient Data Mapping and Buffering Techniques for Multi-Level Cell Phase-Change Memories</a:t>
            </a:r>
            <a:r>
              <a:rPr lang="en-US" sz="1200" dirty="0"/>
              <a:t>,” TACO 2014.</a:t>
            </a:r>
          </a:p>
          <a:p>
            <a:pPr>
              <a:buClr>
                <a:srgbClr val="CC9900"/>
              </a:buClr>
              <a:buFont typeface="Wingdings" charset="0"/>
              <a:buChar char="n"/>
            </a:pPr>
            <a:r>
              <a:rPr lang="en-US" sz="1200" dirty="0"/>
              <a:t>Ren+, “</a:t>
            </a:r>
            <a:r>
              <a:rPr lang="en-US" sz="1200" dirty="0">
                <a:solidFill>
                  <a:srgbClr val="0000FF"/>
                </a:solidFill>
              </a:rPr>
              <a:t>ThyNVM: Enabling Software-Transparent Crash Consistency in Persistent Memory Systems</a:t>
            </a:r>
            <a:r>
              <a:rPr lang="en-US" sz="1200" dirty="0"/>
              <a:t>,” MICRO 2015.</a:t>
            </a:r>
          </a:p>
          <a:p>
            <a:pPr>
              <a:buClr>
                <a:srgbClr val="CC9900"/>
              </a:buClr>
              <a:buFont typeface="Wingdings" charset="0"/>
              <a:buChar char="n"/>
            </a:pPr>
            <a:r>
              <a:rPr lang="en-US" sz="1200" dirty="0"/>
              <a:t>Chauhan+, “</a:t>
            </a:r>
            <a:r>
              <a:rPr lang="en-US" sz="1200" dirty="0" err="1">
                <a:solidFill>
                  <a:srgbClr val="0000FF"/>
                </a:solidFill>
              </a:rPr>
              <a:t>NVMove</a:t>
            </a:r>
            <a:r>
              <a:rPr lang="en-US" sz="1200" dirty="0">
                <a:solidFill>
                  <a:srgbClr val="0000FF"/>
                </a:solidFill>
              </a:rPr>
              <a:t>: Helping Programmers Move to Byte-Based Persistence</a:t>
            </a:r>
            <a:r>
              <a:rPr lang="en-US" sz="1200" dirty="0"/>
              <a:t>,” INFLOW 2016.</a:t>
            </a:r>
          </a:p>
          <a:p>
            <a:pPr>
              <a:buClr>
                <a:srgbClr val="CC9900"/>
              </a:buClr>
              <a:buFont typeface="Wingdings" charset="0"/>
              <a:buChar char="n"/>
            </a:pPr>
            <a:r>
              <a:rPr lang="en-US" sz="1200" dirty="0"/>
              <a:t>Li+, “</a:t>
            </a:r>
            <a:r>
              <a:rPr lang="en-US" sz="1200" dirty="0">
                <a:solidFill>
                  <a:srgbClr val="0000FF"/>
                </a:solidFill>
              </a:rPr>
              <a:t>Utility-Based Hybrid Memory Management</a:t>
            </a:r>
            <a:r>
              <a:rPr lang="en-US" sz="1200" dirty="0"/>
              <a:t>,” CLUSTER 2017.</a:t>
            </a:r>
          </a:p>
          <a:p>
            <a:pPr>
              <a:buClr>
                <a:srgbClr val="CC9900"/>
              </a:buClr>
              <a:buFont typeface="Wingdings" charset="0"/>
              <a:buChar char="n"/>
            </a:pPr>
            <a:r>
              <a:rPr lang="en-US" sz="1200" dirty="0"/>
              <a:t>Yu+, “</a:t>
            </a:r>
            <a:r>
              <a:rPr lang="en-US" sz="1200" dirty="0">
                <a:solidFill>
                  <a:srgbClr val="0000FF"/>
                </a:solidFill>
              </a:rPr>
              <a:t>Banshee: Bandwidth-Efficient DRAM Caching via Software/Hardware Cooperation</a:t>
            </a:r>
            <a:r>
              <a:rPr lang="en-US" sz="1200" dirty="0"/>
              <a:t>,” MICRO 2017.</a:t>
            </a:r>
          </a:p>
          <a:p>
            <a:pPr>
              <a:buClr>
                <a:srgbClr val="CC9900"/>
              </a:buClr>
              <a:buFont typeface="Wingdings" charset="0"/>
              <a:buChar char="n"/>
            </a:pPr>
            <a:r>
              <a:rPr lang="en-US" sz="1200" dirty="0" err="1"/>
              <a:t>Tavakkol</a:t>
            </a:r>
            <a:r>
              <a:rPr lang="en-US" sz="1200" dirty="0"/>
              <a:t>+, “</a:t>
            </a:r>
            <a:r>
              <a:rPr lang="en-US" sz="1200" dirty="0" err="1">
                <a:solidFill>
                  <a:srgbClr val="0000FF"/>
                </a:solidFill>
              </a:rPr>
              <a:t>MQSim</a:t>
            </a:r>
            <a:r>
              <a:rPr lang="en-US" sz="1200" dirty="0">
                <a:solidFill>
                  <a:srgbClr val="0000FF"/>
                </a:solidFill>
              </a:rPr>
              <a:t>: A Framework for Enabling Realistic Studies of Modern Multi-Queue SSD Devices</a:t>
            </a:r>
            <a:r>
              <a:rPr lang="en-US" sz="1200" dirty="0"/>
              <a:t>,” FAST 2018. </a:t>
            </a:r>
          </a:p>
          <a:p>
            <a:pPr>
              <a:buClr>
                <a:srgbClr val="CC9900"/>
              </a:buClr>
              <a:buFont typeface="Wingdings" charset="0"/>
              <a:buChar char="n"/>
            </a:pPr>
            <a:r>
              <a:rPr lang="en-US" sz="1200" dirty="0" err="1"/>
              <a:t>Tavakkol</a:t>
            </a:r>
            <a:r>
              <a:rPr lang="en-US" sz="1200" dirty="0"/>
              <a:t>+, “</a:t>
            </a:r>
            <a:r>
              <a:rPr lang="en-US" sz="1200" dirty="0">
                <a:solidFill>
                  <a:srgbClr val="0000FF"/>
                </a:solidFill>
              </a:rPr>
              <a:t>FLIN: Enabling Fairness and Enhancing Performance in Modern </a:t>
            </a:r>
            <a:r>
              <a:rPr lang="en-US" sz="1200" dirty="0" err="1">
                <a:solidFill>
                  <a:srgbClr val="0000FF"/>
                </a:solidFill>
              </a:rPr>
              <a:t>NVMe</a:t>
            </a:r>
            <a:r>
              <a:rPr lang="en-US" sz="1200" dirty="0">
                <a:solidFill>
                  <a:srgbClr val="0000FF"/>
                </a:solidFill>
              </a:rPr>
              <a:t> Solid State Drives</a:t>
            </a:r>
            <a:r>
              <a:rPr lang="en-US" sz="1200" dirty="0"/>
              <a:t>,” ISCA 2018.</a:t>
            </a:r>
          </a:p>
          <a:p>
            <a:pPr>
              <a:buClr>
                <a:srgbClr val="CC9900"/>
              </a:buClr>
              <a:buFont typeface="Wingdings" charset="0"/>
              <a:buChar char="n"/>
            </a:pPr>
            <a:r>
              <a:rPr lang="en-US" sz="1200" dirty="0" err="1"/>
              <a:t>Sadrosadati</a:t>
            </a:r>
            <a:r>
              <a:rPr lang="en-US" sz="1200" dirty="0"/>
              <a:t>+. “</a:t>
            </a:r>
            <a:r>
              <a:rPr lang="en-US" sz="1200" dirty="0">
                <a:solidFill>
                  <a:srgbClr val="0000FF"/>
                </a:solidFill>
              </a:rPr>
              <a:t>LTRF: Enabling High-Capacity Register Files for GPUs via Hardware/Software Cooperative Register Prefetching</a:t>
            </a:r>
            <a:r>
              <a:rPr lang="en-US" sz="1200" dirty="0"/>
              <a:t>,” ASPLOS 2018.</a:t>
            </a:r>
          </a:p>
          <a:p>
            <a:pPr>
              <a:buClr>
                <a:srgbClr val="CC9900"/>
              </a:buClr>
              <a:buFont typeface="Wingdings" charset="0"/>
              <a:buChar char="n"/>
            </a:pPr>
            <a:r>
              <a:rPr lang="en-US" sz="1200" dirty="0" err="1"/>
              <a:t>Salkhordeh</a:t>
            </a:r>
            <a:r>
              <a:rPr lang="en-US" sz="1200" dirty="0"/>
              <a:t>+, “</a:t>
            </a:r>
            <a:r>
              <a:rPr lang="en-US" sz="1200" dirty="0">
                <a:solidFill>
                  <a:srgbClr val="0000FF"/>
                </a:solidFill>
              </a:rPr>
              <a:t>An Analytical Model for Performance and Lifetime Estimation of Hybrid DRAM-NVM Main Memories</a:t>
            </a:r>
            <a:r>
              <a:rPr lang="en-US" sz="1200" dirty="0"/>
              <a:t>,” TC 2019.</a:t>
            </a:r>
          </a:p>
          <a:p>
            <a:pPr>
              <a:buClr>
                <a:srgbClr val="CC9900"/>
              </a:buClr>
              <a:buFont typeface="Wingdings" charset="0"/>
              <a:buChar char="n"/>
            </a:pPr>
            <a:r>
              <a:rPr lang="en-US" sz="1200" dirty="0"/>
              <a:t>Wang+, “</a:t>
            </a:r>
            <a:r>
              <a:rPr lang="en-US" sz="1200" dirty="0" err="1">
                <a:solidFill>
                  <a:srgbClr val="0000FF"/>
                </a:solidFill>
              </a:rPr>
              <a:t>Panthera</a:t>
            </a:r>
            <a:r>
              <a:rPr lang="en-US" sz="1200" dirty="0">
                <a:solidFill>
                  <a:srgbClr val="0000FF"/>
                </a:solidFill>
              </a:rPr>
              <a:t>: Holistic Memory Management for Big Data Processing over Hybrid Memories</a:t>
            </a:r>
            <a:r>
              <a:rPr lang="en-US" sz="1200" dirty="0"/>
              <a:t>,” PLDI 2019.</a:t>
            </a:r>
            <a:br>
              <a:rPr lang="en-US" sz="1200" dirty="0"/>
            </a:br>
            <a:endParaRPr lang="en-US" sz="1200" dirty="0"/>
          </a:p>
          <a:p>
            <a:pPr>
              <a:buClr>
                <a:srgbClr val="CC9900"/>
              </a:buClr>
              <a:buFont typeface="Wingdings" charset="0"/>
              <a:buChar char="n"/>
            </a:pPr>
            <a:endParaRPr lang="en-US" sz="1200" dirty="0"/>
          </a:p>
          <a:p>
            <a:pPr>
              <a:buClr>
                <a:srgbClr val="CC9900"/>
              </a:buClr>
              <a:buFont typeface="Wingdings" charset="0"/>
              <a:buChar char="n"/>
            </a:pPr>
            <a:endParaRPr lang="en-US" sz="2000" dirty="0"/>
          </a:p>
          <a:p>
            <a:pPr lvl="0">
              <a:buClr>
                <a:srgbClr val="CC9900"/>
              </a:buClr>
              <a:buFont typeface="Wingdings" charset="0"/>
              <a:buChar char="n"/>
            </a:pPr>
            <a:endParaRPr lang="en-US" sz="2000" dirty="0">
              <a:solidFill>
                <a:srgbClr val="000000"/>
              </a:solidFill>
              <a:latin typeface="Tahoma" charset="0"/>
              <a:ea typeface="ＭＳ Ｐゴシック" charset="0"/>
              <a:cs typeface="ＭＳ Ｐゴシック" charset="0"/>
            </a:endParaRPr>
          </a:p>
          <a:p>
            <a:pPr eaLnBrk="1" hangingPunct="1"/>
            <a:endParaRPr lang="en-US" dirty="0">
              <a:solidFill>
                <a:srgbClr val="0000FF"/>
              </a:solidFill>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E44939-9186-2D4D-AFEC-3982F1727CB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600" b="0" i="0" u="none" strike="noStrike" kern="1200" cap="none" spc="0" normalizeH="0" baseline="0" noProof="0" dirty="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6960625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Combination: Hybrid Memory Systems</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Meza et al.,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
                <a:cs typeface="+mn-cs"/>
              </a:rPr>
              <a:t>DRAM</a:t>
            </a:r>
          </a:p>
        </p:txBody>
      </p:sp>
      <p:sp>
        <p:nvSpPr>
          <p:cNvPr id="14" name="TextBox 13"/>
          <p:cNvSpPr txBox="1"/>
          <p:nvPr/>
        </p:nvSpPr>
        <p:spPr>
          <a:xfrm>
            <a:off x="5070391" y="2364939"/>
            <a:ext cx="27419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
                <a:cs typeface="+mn-cs"/>
              </a:rPr>
              <a:t>Technology X (e.g., PCM)</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
                <a:cs typeface="+mn-cs"/>
              </a:rPr>
              <a:t>to achieve the best of multiple technologies</a:t>
            </a:r>
          </a:p>
        </p:txBody>
      </p:sp>
      <p:sp>
        <p:nvSpPr>
          <p:cNvPr id="16" name="AutoShape 25"/>
          <p:cNvSpPr>
            <a:spLocks noChangeArrowheads="1"/>
          </p:cNvSpPr>
          <p:nvPr/>
        </p:nvSpPr>
        <p:spPr bwMode="auto">
          <a:xfrm>
            <a:off x="1199169" y="1905287"/>
            <a:ext cx="2557463"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7" name="AutoShape 25"/>
          <p:cNvSpPr>
            <a:spLocks noChangeArrowheads="1"/>
          </p:cNvSpPr>
          <p:nvPr/>
        </p:nvSpPr>
        <p:spPr bwMode="auto">
          <a:xfrm>
            <a:off x="3851920" y="1916832"/>
            <a:ext cx="4824536"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4155111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
                <a:cs typeface="+mn-cs"/>
              </a:rPr>
              <a:t>NoECC</a:t>
            </a:r>
            <a:r>
              <a:rPr kumimoji="0" lang="en-US" sz="3200" b="0" i="0" u="none" strike="noStrike" kern="1200" cap="none" spc="0" normalizeH="0" baseline="0" noProof="0" dirty="0">
                <a:ln>
                  <a:noFill/>
                </a:ln>
                <a:solidFill>
                  <a:prstClr val="black"/>
                </a:solidFill>
                <a:effectLst/>
                <a:uLnTx/>
                <a:uFillTx/>
                <a:latin typeface="Calibri"/>
                <a:ea typeface=""/>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6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
                <a:cs typeface="+mn-cs"/>
              </a:rPr>
              <a:t>cost </a:t>
            </a:r>
            <a:r>
              <a:rPr kumimoji="0" lang="en-US" sz="3200" b="0" i="0" u="none" strike="noStrike" kern="1200" cap="none" spc="0" normalizeH="0" baseline="0" noProof="0" dirty="0">
                <a:ln>
                  <a:noFill/>
                </a:ln>
                <a:solidFill>
                  <a:prstClr val="black"/>
                </a:solidFill>
                <a:effectLst/>
                <a:uLnTx/>
                <a:uFillTx/>
                <a:latin typeface="Calibri"/>
                <a:ea typeface=""/>
                <a:cs typeface="+mn-cs"/>
              </a:rPr>
              <a:t>by </a:t>
            </a:r>
            <a:r>
              <a:rPr kumimoji="0" lang="en-US" sz="3200" b="0" i="0" u="none" strike="noStrike" kern="1200" cap="none" spc="0" normalizeH="0" baseline="0" noProof="0" dirty="0">
                <a:ln>
                  <a:noFill/>
                </a:ln>
                <a:solidFill>
                  <a:srgbClr val="FF0000"/>
                </a:solidFill>
                <a:effectLst/>
                <a:uLnTx/>
                <a:uFillTx/>
                <a:latin typeface="Calibri"/>
                <a:ea typeface=""/>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
                <a:cs typeface="+mn-cs"/>
              </a:rPr>
              <a:t>99.90 %</a:t>
            </a:r>
          </a:p>
        </p:txBody>
      </p:sp>
    </p:spTree>
    <p:extLst>
      <p:ext uri="{BB962C8B-B14F-4D97-AF65-F5344CB8AC3E}">
        <p14:creationId xmlns:p14="http://schemas.microsoft.com/office/powerpoint/2010/main" val="1256890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Heterogeneous 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589796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46633"/>
            <a:ext cx="8801100" cy="5046663"/>
          </a:xfrm>
        </p:spPr>
        <p:txBody>
          <a:bodyPr/>
          <a:lstStyle/>
          <a:p>
            <a:r>
              <a:rPr lang="en-US" dirty="0">
                <a:latin typeface="Tahoma" charset="0"/>
              </a:rPr>
              <a:t>Problem: </a:t>
            </a:r>
            <a:r>
              <a:rPr lang="en-US" dirty="0">
                <a:solidFill>
                  <a:srgbClr val="FF0000"/>
                </a:solidFill>
                <a:latin typeface="Tahoma" charset="0"/>
              </a:rPr>
              <a:t>Memory interference between cores is uncontrolled</a:t>
            </a:r>
          </a:p>
          <a:p>
            <a:pPr marL="344487" lvl="1" indent="0">
              <a:buNone/>
            </a:pPr>
            <a:r>
              <a:rPr lang="en-US" dirty="0">
                <a:latin typeface="Tahoma" charset="0"/>
                <a:sym typeface="Wingdings"/>
              </a:rPr>
              <a:t> </a:t>
            </a:r>
            <a:r>
              <a:rPr lang="en-US" dirty="0">
                <a:latin typeface="Tahoma" charset="0"/>
                <a:sym typeface="Wingdings" charset="0"/>
              </a:rPr>
              <a:t>unfairness, starvation, low performance</a:t>
            </a:r>
          </a:p>
          <a:p>
            <a:pPr marL="344487" lvl="1" indent="0">
              <a:buNone/>
            </a:pPr>
            <a:r>
              <a:rPr lang="en-US" dirty="0">
                <a:solidFill>
                  <a:srgbClr val="FF0000"/>
                </a:solidFill>
                <a:latin typeface="Tahoma" charset="0"/>
                <a:sym typeface="Wingdings"/>
              </a:rPr>
              <a:t> </a:t>
            </a:r>
            <a:r>
              <a:rPr lang="en-US" dirty="0">
                <a:solidFill>
                  <a:srgbClr val="FF0000"/>
                </a:solidFill>
                <a:latin typeface="Tahoma" charset="0"/>
                <a:sym typeface="Wingdings" charset="0"/>
              </a:rPr>
              <a:t>uncontrollable, unpredictable, vulnerable system</a:t>
            </a:r>
            <a:endParaRPr lang="en-US" dirty="0">
              <a:solidFill>
                <a:srgbClr val="FF0000"/>
              </a:solidFill>
              <a:latin typeface="Tahoma" charset="0"/>
            </a:endParaRPr>
          </a:p>
          <a:p>
            <a:pPr marL="0" indent="0">
              <a:buNone/>
            </a:pPr>
            <a:endParaRPr lang="en-US" sz="1800" dirty="0">
              <a:latin typeface="Tahoma" charset="0"/>
              <a:sym typeface="Wingdings" charset="0"/>
            </a:endParaRPr>
          </a:p>
          <a:p>
            <a:r>
              <a:rPr lang="en-US" dirty="0">
                <a:latin typeface="Tahoma" charset="0"/>
                <a:sym typeface="Wingdings" charset="0"/>
              </a:rPr>
              <a:t>Solution: </a:t>
            </a:r>
            <a:r>
              <a:rPr lang="en-US" dirty="0">
                <a:solidFill>
                  <a:srgbClr val="0000FF"/>
                </a:solidFill>
                <a:latin typeface="Tahoma" charset="0"/>
                <a:sym typeface="Wingdings" charset="0"/>
              </a:rPr>
              <a:t>QoS-Aware Memory Systems</a:t>
            </a:r>
          </a:p>
          <a:p>
            <a:pPr lvl="1"/>
            <a:r>
              <a:rPr lang="en-US" dirty="0">
                <a:solidFill>
                  <a:srgbClr val="008000"/>
                </a:solidFill>
                <a:latin typeface="Tahoma" charset="0"/>
                <a:ea typeface="ＭＳ Ｐゴシック" charset="0"/>
                <a:sym typeface="Wingdings" charset="0"/>
              </a:rPr>
              <a:t>Hardware designed to provide a configurable fairness substrate </a:t>
            </a:r>
          </a:p>
          <a:p>
            <a:pPr lvl="2"/>
            <a:r>
              <a:rPr lang="en-US" sz="1800" dirty="0">
                <a:latin typeface="Tahoma" charset="0"/>
                <a:ea typeface="ＭＳ Ｐゴシック" charset="0"/>
                <a:sym typeface="Wingdings" charset="0"/>
              </a:rPr>
              <a:t>Application-aware memory scheduling, partitioning, throttling</a:t>
            </a:r>
          </a:p>
          <a:p>
            <a:pPr lvl="1"/>
            <a:r>
              <a:rPr lang="en-US" dirty="0">
                <a:solidFill>
                  <a:srgbClr val="008000"/>
                </a:solidFill>
                <a:latin typeface="Tahoma" charset="0"/>
                <a:ea typeface="ＭＳ Ｐゴシック" charset="0"/>
                <a:sym typeface="Wingdings" charset="0"/>
              </a:rPr>
              <a:t>Software designed to configure the resources to satisfy different QoS goals</a:t>
            </a:r>
          </a:p>
          <a:p>
            <a:pPr lvl="1"/>
            <a:endParaRPr lang="en-US" dirty="0">
              <a:latin typeface="Tahoma" charset="0"/>
              <a:ea typeface="ＭＳ Ｐゴシック" charset="0"/>
              <a:sym typeface="Wingdings" charset="0"/>
            </a:endParaRPr>
          </a:p>
          <a:p>
            <a:r>
              <a:rPr lang="en-US" dirty="0">
                <a:solidFill>
                  <a:srgbClr val="0000FF"/>
                </a:solidFill>
                <a:latin typeface="Tahoma" charset="0"/>
                <a:ea typeface="ＭＳ Ｐゴシック" charset="0"/>
                <a:sym typeface="Wingdings" charset="0"/>
              </a:rPr>
              <a:t>QoS-aware memory systems can provide predictable performance and higher efficiency</a:t>
            </a:r>
          </a:p>
          <a:p>
            <a:endParaRPr lang="en-US" dirty="0">
              <a:latin typeface="Tahoma" charset="0"/>
              <a:sym typeface="Wingdings" charset="0"/>
            </a:endParaRPr>
          </a:p>
          <a:p>
            <a:endParaRPr lang="en-US" dirty="0">
              <a:latin typeface="Tahoma" charset="0"/>
            </a:endParaRPr>
          </a:p>
        </p:txBody>
      </p:sp>
      <p:sp>
        <p:nvSpPr>
          <p:cNvPr id="20482" name="Title 3"/>
          <p:cNvSpPr>
            <a:spLocks noGrp="1"/>
          </p:cNvSpPr>
          <p:nvPr>
            <p:ph type="title"/>
          </p:nvPr>
        </p:nvSpPr>
        <p:spPr>
          <a:xfrm>
            <a:off x="228600" y="152400"/>
            <a:ext cx="8915400" cy="1066800"/>
          </a:xfrm>
        </p:spPr>
        <p:txBody>
          <a:bodyPr/>
          <a:lstStyle/>
          <a:p>
            <a:r>
              <a:rPr lang="en-US" dirty="0">
                <a:latin typeface="Garamond" charset="0"/>
              </a:rPr>
              <a:t>An Orthogonal Issue: Memory Interference</a:t>
            </a:r>
          </a:p>
        </p:txBody>
      </p:sp>
    </p:spTree>
    <p:extLst>
      <p:ext uri="{BB962C8B-B14F-4D97-AF65-F5344CB8AC3E}">
        <p14:creationId xmlns:p14="http://schemas.microsoft.com/office/powerpoint/2010/main" val="38488221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Strong Memory Service Guarantees</a:t>
            </a:r>
          </a:p>
        </p:txBody>
      </p:sp>
      <p:sp>
        <p:nvSpPr>
          <p:cNvPr id="3" name="Content Placeholder 2"/>
          <p:cNvSpPr>
            <a:spLocks noGrp="1"/>
          </p:cNvSpPr>
          <p:nvPr>
            <p:ph idx="1"/>
          </p:nvPr>
        </p:nvSpPr>
        <p:spPr/>
        <p:txBody>
          <a:bodyPr/>
          <a:lstStyle/>
          <a:p>
            <a:r>
              <a:rPr lang="en-US" dirty="0"/>
              <a:t>Goal: </a:t>
            </a:r>
            <a:r>
              <a:rPr lang="en-US" dirty="0">
                <a:solidFill>
                  <a:srgbClr val="0000FF"/>
                </a:solidFill>
              </a:rPr>
              <a:t>Satisfy performance/SLA requirements </a:t>
            </a:r>
            <a:r>
              <a:rPr lang="en-US" dirty="0"/>
              <a:t>in the presence of shared main memory, heterogeneous agents, and hybrid memory/storage</a:t>
            </a:r>
          </a:p>
          <a:p>
            <a:endParaRPr lang="en-US" sz="1400" dirty="0"/>
          </a:p>
          <a:p>
            <a:r>
              <a:rPr lang="en-US" dirty="0"/>
              <a:t>Approach: </a:t>
            </a:r>
          </a:p>
          <a:p>
            <a:pPr lvl="1"/>
            <a:r>
              <a:rPr lang="en-US" dirty="0"/>
              <a:t>Develop techniques/models to accurately </a:t>
            </a:r>
            <a:r>
              <a:rPr lang="en-US" dirty="0">
                <a:solidFill>
                  <a:srgbClr val="FF0000"/>
                </a:solidFill>
              </a:rPr>
              <a:t>estimate</a:t>
            </a:r>
            <a:r>
              <a:rPr lang="en-US" dirty="0"/>
              <a:t> the </a:t>
            </a:r>
            <a:r>
              <a:rPr lang="en-US" dirty="0">
                <a:solidFill>
                  <a:srgbClr val="FF0000"/>
                </a:solidFill>
              </a:rPr>
              <a:t>performance loss</a:t>
            </a:r>
            <a:r>
              <a:rPr lang="en-US" dirty="0"/>
              <a:t> of an application/agent in the presence of resource sharing</a:t>
            </a:r>
          </a:p>
          <a:p>
            <a:pPr lvl="1"/>
            <a:r>
              <a:rPr lang="en-US" dirty="0"/>
              <a:t>Develop mechanisms (hardware and software) to </a:t>
            </a:r>
            <a:r>
              <a:rPr lang="en-US" dirty="0">
                <a:solidFill>
                  <a:srgbClr val="FF0000"/>
                </a:solidFill>
              </a:rPr>
              <a:t>enable</a:t>
            </a:r>
            <a:r>
              <a:rPr lang="en-US" dirty="0"/>
              <a:t> the </a:t>
            </a:r>
            <a:r>
              <a:rPr lang="en-US" dirty="0">
                <a:solidFill>
                  <a:srgbClr val="FF0000"/>
                </a:solidFill>
              </a:rPr>
              <a:t>resource partitioning/prioritization</a:t>
            </a:r>
            <a:r>
              <a:rPr lang="en-US" dirty="0"/>
              <a:t> needed to achieve the required performance levels for all applications</a:t>
            </a:r>
          </a:p>
          <a:p>
            <a:pPr lvl="1"/>
            <a:r>
              <a:rPr lang="en-US" dirty="0"/>
              <a:t>All the while providing </a:t>
            </a:r>
            <a:r>
              <a:rPr lang="en-US" dirty="0">
                <a:solidFill>
                  <a:srgbClr val="FF0000"/>
                </a:solidFill>
              </a:rPr>
              <a:t>high system performance </a:t>
            </a:r>
          </a:p>
          <a:p>
            <a:endParaRPr lang="en-US" sz="1400" dirty="0">
              <a:solidFill>
                <a:srgbClr val="FF0000"/>
              </a:solidFill>
            </a:endParaRPr>
          </a:p>
          <a:p>
            <a:r>
              <a:rPr lang="en-US" sz="1600" dirty="0"/>
              <a:t>Subramanian et al., “</a:t>
            </a:r>
            <a:r>
              <a:rPr lang="en-US" sz="1600" dirty="0">
                <a:solidFill>
                  <a:srgbClr val="0000FF"/>
                </a:solidFill>
              </a:rPr>
              <a:t>MISE: Providing Performance Predictability and Improving Fairness in Shared Main Memory Systems</a:t>
            </a:r>
            <a:r>
              <a:rPr lang="en-US" sz="1600" dirty="0"/>
              <a:t>,” HPCA 2013.</a:t>
            </a:r>
          </a:p>
          <a:p>
            <a:r>
              <a:rPr lang="en-US" sz="1600" dirty="0"/>
              <a:t>Subramanian et al., “</a:t>
            </a:r>
            <a:r>
              <a:rPr lang="en-US" sz="1600" dirty="0">
                <a:solidFill>
                  <a:srgbClr val="0000FF"/>
                </a:solidFill>
              </a:rPr>
              <a:t>The Application Slowdown Model</a:t>
            </a:r>
            <a:r>
              <a:rPr lang="en-US" sz="1600" dirty="0"/>
              <a:t>,” MICRO 2015.</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1348548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 for Today</a:t>
            </a:r>
          </a:p>
        </p:txBody>
      </p:sp>
      <p:sp>
        <p:nvSpPr>
          <p:cNvPr id="19459" name="Content Placeholder 2"/>
          <p:cNvSpPr>
            <a:spLocks noGrp="1"/>
          </p:cNvSpPr>
          <p:nvPr>
            <p:ph idx="1"/>
          </p:nvPr>
        </p:nvSpPr>
        <p:spPr>
          <a:xfrm>
            <a:off x="228600" y="1124744"/>
            <a:ext cx="8807896" cy="4876800"/>
          </a:xfrm>
        </p:spPr>
        <p:txBody>
          <a:bodyPr/>
          <a:lstStyle/>
          <a:p>
            <a:pPr eaLnBrk="1" hangingPunct="1"/>
            <a:r>
              <a:rPr lang="en-US" dirty="0">
                <a:solidFill>
                  <a:srgbClr val="000000"/>
                </a:solidFill>
                <a:latin typeface="Tahoma" charset="0"/>
                <a:ea typeface="ＭＳ Ｐゴシック" charset="0"/>
                <a:cs typeface="ＭＳ Ｐゴシック" charset="0"/>
              </a:rPr>
              <a:t>Memory Importance and Trends</a:t>
            </a:r>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RowHammer: Memory Reliability and Security</a:t>
            </a:r>
          </a:p>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In-Memory Computation</a:t>
            </a:r>
          </a:p>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Low-Latency Memory</a:t>
            </a:r>
          </a:p>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Guiding Principles</a:t>
            </a:r>
          </a:p>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Conclusion</a:t>
            </a:r>
          </a:p>
          <a:p>
            <a:pPr lvl="1" eaLnBrk="1" hangingPunct="1"/>
            <a:endParaRPr lang="en-US"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96</a:t>
            </a:fld>
            <a:endParaRPr lang="en-US" sz="1600">
              <a:solidFill>
                <a:srgbClr val="000000"/>
              </a:solidFill>
              <a:latin typeface="Garamond" charset="0"/>
            </a:endParaRPr>
          </a:p>
        </p:txBody>
      </p:sp>
    </p:spTree>
    <p:extLst>
      <p:ext uri="{BB962C8B-B14F-4D97-AF65-F5344CB8AC3E}">
        <p14:creationId xmlns:p14="http://schemas.microsoft.com/office/powerpoint/2010/main" val="82286567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7 July 2019</a:t>
            </a:r>
          </a:p>
          <a:p>
            <a:r>
              <a:rPr lang="en-US" sz="2200" dirty="0"/>
              <a:t>SAMOS Tutorial</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fontScale="90000"/>
          </a:bodyPr>
          <a:lstStyle/>
          <a:p>
            <a:pPr algn="ctr"/>
            <a:r>
              <a:rPr lang="en-US" sz="4400" b="1" dirty="0"/>
              <a:t>Memory Systems </a:t>
            </a:r>
            <a:br>
              <a:rPr lang="en-US" sz="3600" dirty="0"/>
            </a:br>
            <a:r>
              <a:rPr lang="en-US" sz="4400" dirty="0"/>
              <a:t>and Memory-Centric Computing Systems</a:t>
            </a:r>
            <a:br>
              <a:rPr lang="en-US" sz="3600" dirty="0"/>
            </a:br>
            <a:br>
              <a:rPr lang="en-US" sz="1200" dirty="0"/>
            </a:br>
            <a:r>
              <a:rPr lang="en-US" sz="4000" dirty="0">
                <a:solidFill>
                  <a:srgbClr val="FF0000"/>
                </a:solidFill>
              </a:rPr>
              <a:t>Part 1: Memory Importance and Trends</a:t>
            </a:r>
          </a:p>
        </p:txBody>
      </p:sp>
      <p:pic>
        <p:nvPicPr>
          <p:cNvPr id="9" name="Picture 2" descr="ETH Zurich short logo, black">
            <a:extLst>
              <a:ext uri="{FF2B5EF4-FFF2-40B4-BE49-F238E27FC236}">
                <a16:creationId xmlns:a16="http://schemas.microsoft.com/office/drawing/2014/main" id="{FC43E8D1-7441-F549-B3D8-E15CEC0D90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Burgundy_CMU_JPG_Logo.jpg">
            <a:extLst>
              <a:ext uri="{FF2B5EF4-FFF2-40B4-BE49-F238E27FC236}">
                <a16:creationId xmlns:a16="http://schemas.microsoft.com/office/drawing/2014/main" id="{18DAF962-0981-0B4D-8AC7-8A2617AFD49C}"/>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14" name="Picture 13" descr="safari.png">
            <a:extLst>
              <a:ext uri="{FF2B5EF4-FFF2-40B4-BE49-F238E27FC236}">
                <a16:creationId xmlns:a16="http://schemas.microsoft.com/office/drawing/2014/main" id="{F68CDBFF-9DE1-D44A-85CA-A1176D0CACD1}"/>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35768105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1605508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214856"/>
      </p:ext>
    </p:extLst>
  </p:cSld>
  <p:clrMapOvr>
    <a:masterClrMapping/>
  </p:clrMapOvr>
  <p:transition/>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7.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3.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9.xml><?xml version="1.0" encoding="utf-8"?>
<a:theme xmlns:a="http://schemas.openxmlformats.org/drawingml/2006/main" name="16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54.xml><?xml version="1.0" encoding="utf-8"?>
<a:theme xmlns:a="http://schemas.openxmlformats.org/drawingml/2006/main" name="Sesha">
  <a:themeElements>
    <a:clrScheme name="Custom 1">
      <a:dk1>
        <a:sysClr val="windowText" lastClr="000000"/>
      </a:dk1>
      <a:lt1>
        <a:sysClr val="window" lastClr="FFFFFF"/>
      </a:lt1>
      <a:dk2>
        <a:srgbClr val="1F497D"/>
      </a:dk2>
      <a:lt2>
        <a:srgbClr val="EEECE1"/>
      </a:lt2>
      <a:accent1>
        <a:srgbClr val="E8E595"/>
      </a:accent1>
      <a:accent2>
        <a:srgbClr val="C4442A"/>
      </a:accent2>
      <a:accent3>
        <a:srgbClr val="40627C"/>
      </a:accent3>
      <a:accent4>
        <a:srgbClr val="26393D"/>
      </a:accent4>
      <a:accent5>
        <a:srgbClr val="FFFAE4"/>
      </a:accent5>
      <a:accent6>
        <a:srgbClr val="5A5A5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sz="3200" b="1"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lumMod val="65000"/>
              <a:lumOff val="3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800" dirty="0" err="1" smtClean="0"/>
        </a:defPPr>
      </a:lstStyle>
    </a:txDef>
  </a:objectDefaults>
  <a:extraClrSchemeLst/>
</a:theme>
</file>

<file path=ppt/theme/theme55.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5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docProps/app.xml><?xml version="1.0" encoding="utf-8"?>
<Properties xmlns="http://schemas.openxmlformats.org/officeDocument/2006/extended-properties" xmlns:vt="http://schemas.openxmlformats.org/officeDocument/2006/docPropsVTypes">
  <Template/>
  <TotalTime>196269</TotalTime>
  <Words>8343</Words>
  <Application>Microsoft Macintosh PowerPoint</Application>
  <PresentationFormat>On-screen Show (4:3)</PresentationFormat>
  <Paragraphs>1578</Paragraphs>
  <Slides>141</Slides>
  <Notes>31</Notes>
  <HiddenSlides>0</HiddenSlides>
  <MMClips>0</MMClips>
  <ScaleCrop>false</ScaleCrop>
  <HeadingPairs>
    <vt:vector size="8" baseType="variant">
      <vt:variant>
        <vt:lpstr>Fonts Used</vt:lpstr>
      </vt:variant>
      <vt:variant>
        <vt:i4>19</vt:i4>
      </vt:variant>
      <vt:variant>
        <vt:lpstr>Theme</vt:lpstr>
      </vt:variant>
      <vt:variant>
        <vt:i4>55</vt:i4>
      </vt:variant>
      <vt:variant>
        <vt:lpstr>Embedded OLE Servers</vt:lpstr>
      </vt:variant>
      <vt:variant>
        <vt:i4>1</vt:i4>
      </vt:variant>
      <vt:variant>
        <vt:lpstr>Slide Titles</vt:lpstr>
      </vt:variant>
      <vt:variant>
        <vt:i4>141</vt:i4>
      </vt:variant>
    </vt:vector>
  </HeadingPairs>
  <TitlesOfParts>
    <vt:vector size="216" baseType="lpstr">
      <vt:lpstr>Meiryo</vt:lpstr>
      <vt:lpstr>ＭＳ Ｐゴシック</vt:lpstr>
      <vt:lpstr>Adobe Garamond Pro</vt:lpstr>
      <vt:lpstr>Aparajita</vt:lpstr>
      <vt:lpstr>Arial</vt:lpstr>
      <vt:lpstr>Arial Black</vt:lpstr>
      <vt:lpstr>Arial Narrow</vt:lpstr>
      <vt:lpstr>Calibri</vt:lpstr>
      <vt:lpstr>Cambria Math</vt:lpstr>
      <vt:lpstr>europa</vt:lpstr>
      <vt:lpstr>Futura Medium</vt:lpstr>
      <vt:lpstr>Garamond</vt:lpstr>
      <vt:lpstr>Gill Sans MT</vt:lpstr>
      <vt:lpstr>Inconsolata</vt:lpstr>
      <vt:lpstr>나눔고딕</vt:lpstr>
      <vt:lpstr>Tahoma</vt:lpstr>
      <vt:lpstr>Times New Roman</vt:lpstr>
      <vt:lpstr>Vista Sans OT Medium</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36_Edge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169_Edge</vt:lpstr>
      <vt:lpstr>5_Edge</vt:lpstr>
      <vt:lpstr>7_Edge</vt:lpstr>
      <vt:lpstr>11_Edge</vt:lpstr>
      <vt:lpstr>171_Edge</vt:lpstr>
      <vt:lpstr>43_Edge</vt:lpstr>
      <vt:lpstr>46_Edge</vt:lpstr>
      <vt:lpstr>18_Edge</vt:lpstr>
      <vt:lpstr>62_Edge</vt:lpstr>
      <vt:lpstr>65_Edge</vt:lpstr>
      <vt:lpstr>66_Edge</vt:lpstr>
      <vt:lpstr>99_Edge</vt:lpstr>
      <vt:lpstr>140_Edge</vt:lpstr>
      <vt:lpstr>101_Edge</vt:lpstr>
      <vt:lpstr>2_Metropolitan_bullet</vt:lpstr>
      <vt:lpstr>Sesha</vt:lpstr>
      <vt:lpstr>4_sesha-theme</vt:lpstr>
      <vt:lpstr>Visio</vt:lpstr>
      <vt:lpstr>Memory Systems  and Memory-Centric Computing Systems  Part 1: Memory Importance and Trends</vt:lpstr>
      <vt:lpstr>Brief Self Introduction</vt:lpstr>
      <vt:lpstr>Current Research Focus Areas</vt:lpstr>
      <vt:lpstr>Four Key Directions</vt:lpstr>
      <vt:lpstr>A Motivating Detour:  Genome Sequence Analysis</vt:lpstr>
      <vt:lpstr>Our Dream (circa 2007)</vt:lpstr>
      <vt:lpstr>What Is a Genome Made Of?</vt:lpstr>
      <vt:lpstr>DNA Under Electron Microscope</vt:lpstr>
      <vt:lpstr>DNA Sequencing</vt:lpstr>
      <vt:lpstr>Untangling Yarn Balls &amp; DNA Sequencing</vt:lpstr>
      <vt:lpstr>PowerPoint Presentation</vt:lpstr>
      <vt:lpstr>The Genomic Era</vt:lpstr>
      <vt:lpstr>The Genomic Era (continued)</vt:lpstr>
      <vt:lpstr>PowerPoint Presentation</vt:lpstr>
      <vt:lpstr>PowerPoint Presentation</vt:lpstr>
      <vt:lpstr>Genome Sequence Alignment: Example</vt:lpstr>
      <vt:lpstr>The Genetic Similarity Between Species</vt:lpstr>
      <vt:lpstr>PowerPoint Presentation</vt:lpstr>
      <vt:lpstr>PowerPoint Presentation</vt:lpstr>
      <vt:lpstr>Problem</vt:lpstr>
      <vt:lpstr>Read Mapping</vt:lpstr>
      <vt:lpstr>Read Alignment/Verification</vt:lpstr>
      <vt:lpstr>Challenges in Read Mapping</vt:lpstr>
      <vt:lpstr>Our First Step: Comprehensive Mapping</vt:lpstr>
      <vt:lpstr>Read Mapping Execution Time Breakdown </vt:lpstr>
      <vt:lpstr>The Read Mapping Bottleneck</vt:lpstr>
      <vt:lpstr>Idea</vt:lpstr>
      <vt:lpstr>Our First Filter: Pure Software Approach</vt:lpstr>
      <vt:lpstr>Shifted Hamming Distance: SIMD Acceleration</vt:lpstr>
      <vt:lpstr>PowerPoint Presentation</vt:lpstr>
      <vt:lpstr>GateKeeper: FPGA-Based Alignment Filtering</vt:lpstr>
      <vt:lpstr>MAGNET Accelerator [Alser+, TIR 2017]</vt:lpstr>
      <vt:lpstr>Newest Work: Shouji [Alser+, Bioinformatics 2019]</vt:lpstr>
      <vt:lpstr>DNA Read Mapping &amp; Filtering</vt:lpstr>
      <vt:lpstr>In-Memory DNA Sequence Analysis</vt:lpstr>
      <vt:lpstr>Quick Note: Key Principles and Results</vt:lpstr>
      <vt:lpstr>New Genome Sequencing Technologies</vt:lpstr>
      <vt:lpstr>Nanopore Genome Assembly Pipeline</vt:lpstr>
      <vt:lpstr>Recall Our Dream</vt:lpstr>
      <vt:lpstr>More on Genome Analysis: Another Talk</vt:lpstr>
      <vt:lpstr>Four Key Directions</vt:lpstr>
      <vt:lpstr>Memory &amp; Storage</vt:lpstr>
      <vt:lpstr>Why Is Memory So Important? (Especially Today)</vt:lpstr>
      <vt:lpstr>Importance of Main Memory</vt:lpstr>
      <vt:lpstr>The Main Memory System</vt:lpstr>
      <vt:lpstr>The Main Memory System</vt:lpstr>
      <vt:lpstr>The Main Memory System</vt:lpstr>
      <vt:lpstr>Memory System: A Shared Resource View</vt:lpstr>
      <vt:lpstr>State of the Main Memory System</vt:lpstr>
      <vt:lpstr>Major Trends Affecting Main Memory (I)</vt:lpstr>
      <vt:lpstr>Major Trends Affecting Main Memory (II)</vt:lpstr>
      <vt:lpstr>Consequence: The Memory Capacity Gap</vt:lpstr>
      <vt:lpstr>DRAM Capacity, Bandwidth &amp; Latency</vt:lpstr>
      <vt:lpstr>DRAM Is Critical for Performance</vt:lpstr>
      <vt:lpstr>DRAM Is Critical for Performance</vt:lpstr>
      <vt:lpstr>DRAM Is Critical for Performance</vt:lpstr>
      <vt:lpstr>DRAM Is Critical for Performance</vt:lpstr>
      <vt:lpstr>Performance Cost of Data Movement</vt:lpstr>
      <vt:lpstr>Major Trends Affecting Main Memory (III)</vt:lpstr>
      <vt:lpstr>Energy Cost of Data Movement</vt:lpstr>
      <vt:lpstr>Energy Waste in Mobile Devices</vt:lpstr>
      <vt:lpstr>Major Trends Affecting Main Memory (IV)</vt:lpstr>
      <vt:lpstr>The DRAM Scaling Problem</vt:lpstr>
      <vt:lpstr>Limits of Charge Memory</vt:lpstr>
      <vt:lpstr>As Memory Scales, It Becomes Unreliable</vt:lpstr>
      <vt:lpstr>Large-Scale Failure Analysis of DRAM Chips</vt:lpstr>
      <vt:lpstr>Infrastructures to Understand Such Issues</vt:lpstr>
      <vt:lpstr>SoftMC: Open Source DRAM Infrastructure</vt:lpstr>
      <vt:lpstr>SoftMC</vt:lpstr>
      <vt:lpstr>A Curious Discovery [Kim et al., ISCA 2014]</vt:lpstr>
      <vt:lpstr>DRAM RowHammer</vt:lpstr>
      <vt:lpstr>The Reliability &amp; Security Perspectives</vt:lpstr>
      <vt:lpstr>A RowHammer Retrospective</vt:lpstr>
      <vt:lpstr>Major Trends Affecting Main Memory (V)</vt:lpstr>
      <vt:lpstr>Major Trends Affecting Main Memory (V)</vt:lpstr>
      <vt:lpstr>Major Trend: Hybrid Main Memory</vt:lpstr>
      <vt:lpstr>One Foreshadowing</vt:lpstr>
      <vt:lpstr>Industry Is Writing Papers About It, Too</vt:lpstr>
      <vt:lpstr>Call for Intelligent Memory Controllers</vt:lpstr>
      <vt:lpstr>An Orthogonal Issue: Memory Interference</vt:lpstr>
      <vt:lpstr>Goal: Predictable Performance in Complex Systems</vt:lpstr>
      <vt:lpstr>One Foreshadowing</vt:lpstr>
      <vt:lpstr>Trends, Challenges, and Opportunities in Main Memory</vt:lpstr>
      <vt:lpstr>How Do We Solve The Memory Problem?</vt:lpstr>
      <vt:lpstr>How Do We Solve The Memory Problem?</vt:lpstr>
      <vt:lpstr>How Do We Solve The Memory Problem?</vt:lpstr>
      <vt:lpstr>Solution 1: New Memory Architectures</vt:lpstr>
      <vt:lpstr>Solution 1: New Memory Architectures</vt:lpstr>
      <vt:lpstr>Solution 2: Emerging Memory Technologies</vt:lpstr>
      <vt:lpstr>Solution 2: Emerging Memory Technologies</vt:lpstr>
      <vt:lpstr>Combination: Hybrid Memory Systems</vt:lpstr>
      <vt:lpstr>Exploiting Memory Error Tolerance  with Hybrid Memory Systems</vt:lpstr>
      <vt:lpstr>More on Heterogeneous Reliability Memory</vt:lpstr>
      <vt:lpstr>An Orthogonal Issue: Memory Interference</vt:lpstr>
      <vt:lpstr>Strong Memory Service Guarantees</vt:lpstr>
      <vt:lpstr>Agenda for Today</vt:lpstr>
      <vt:lpstr>Memory Systems  and Memory-Centric Computing Systems  Part 1: Memory Importance and Trends</vt:lpstr>
      <vt:lpstr>Backup Slides</vt:lpstr>
      <vt:lpstr>Readings, Videos, Reference Materials</vt:lpstr>
      <vt:lpstr>Accelerated Memory Course (~6.5 hours)</vt:lpstr>
      <vt:lpstr>Required: Reference Overview Paper I  </vt:lpstr>
      <vt:lpstr>Required: Reference Overview Paper II</vt:lpstr>
      <vt:lpstr>Required: Reference Overview Paper III</vt:lpstr>
      <vt:lpstr>Reference Overview Paper IV</vt:lpstr>
      <vt:lpstr>Reference Overview Paper V</vt:lpstr>
      <vt:lpstr>Reference Overview Paper VI</vt:lpstr>
      <vt:lpstr>Reference Overview Paper VII</vt:lpstr>
      <vt:lpstr>Related Videos and Course Materials (I)</vt:lpstr>
      <vt:lpstr>Related Videos and Course Materials (II)</vt:lpstr>
      <vt:lpstr>Some Open Source Tools (I)</vt:lpstr>
      <vt:lpstr>Some Open Source Tools (II)</vt:lpstr>
      <vt:lpstr>More Open Source Tools (III)</vt:lpstr>
      <vt:lpstr>Referenced Papers</vt:lpstr>
      <vt:lpstr>Ramulator: A Fast and Extensible DRAM Simulator   [IEEE Comp Arch Letters’15]</vt:lpstr>
      <vt:lpstr>Ramulator Motivation</vt:lpstr>
      <vt:lpstr>Ramulator </vt:lpstr>
      <vt:lpstr>Case Study: Comparison of DRAM Standards</vt:lpstr>
      <vt:lpstr>Ramulator Paper and Source Code</vt:lpstr>
      <vt:lpstr>Optional Assignment</vt:lpstr>
      <vt:lpstr>Some More Suggested Readings</vt:lpstr>
      <vt:lpstr>Some Key Readings on DRAM (I)</vt:lpstr>
      <vt:lpstr>Some Key Readings on DRAM (II)</vt:lpstr>
      <vt:lpstr>Reading on Simulating Main Memory</vt:lpstr>
      <vt:lpstr>Some Key Readings on Memory Control 1</vt:lpstr>
      <vt:lpstr>Some Key Readings on Memory Control 2</vt:lpstr>
      <vt:lpstr>More Readings</vt:lpstr>
      <vt:lpstr>Inside A DRAM Chip</vt:lpstr>
      <vt:lpstr>DRAM Module and Chip</vt:lpstr>
      <vt:lpstr>Goals</vt:lpstr>
      <vt:lpstr>DRAM Chip</vt:lpstr>
      <vt:lpstr>Sense Amplifier</vt:lpstr>
      <vt:lpstr>Sense Amplifier – Two Stable States</vt:lpstr>
      <vt:lpstr>Sense Amplifier Operation</vt:lpstr>
      <vt:lpstr>DRAM Cell – Capacitor</vt:lpstr>
      <vt:lpstr>Capacitor to Sense Amplifier</vt:lpstr>
      <vt:lpstr>DRAM Cell Operation</vt:lpstr>
      <vt:lpstr>DRAM Subarray – Building Block for DRAM Chip</vt:lpstr>
      <vt:lpstr>DRAM Bank</vt:lpstr>
      <vt:lpstr>DRAM Chip</vt:lpstr>
      <vt:lpstr>DRAM Operation</vt:lpstr>
      <vt:lpstr>End of Backup Slides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2776</cp:revision>
  <cp:lastPrinted>2017-12-05T03:30:35Z</cp:lastPrinted>
  <dcterms:created xsi:type="dcterms:W3CDTF">2010-10-08T20:41:54Z</dcterms:created>
  <dcterms:modified xsi:type="dcterms:W3CDTF">2019-07-10T12:11:14Z</dcterms:modified>
</cp:coreProperties>
</file>